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86" r:id="rId4"/>
    <p:sldId id="302" r:id="rId5"/>
    <p:sldId id="287" r:id="rId6"/>
    <p:sldId id="312" r:id="rId7"/>
    <p:sldId id="304" r:id="rId8"/>
    <p:sldId id="313" r:id="rId9"/>
    <p:sldId id="321" r:id="rId10"/>
    <p:sldId id="318" r:id="rId11"/>
    <p:sldId id="319" r:id="rId12"/>
    <p:sldId id="295" r:id="rId13"/>
    <p:sldId id="320" r:id="rId14"/>
    <p:sldId id="314" r:id="rId15"/>
    <p:sldId id="315" r:id="rId16"/>
    <p:sldId id="299" r:id="rId17"/>
    <p:sldId id="316" r:id="rId18"/>
    <p:sldId id="317" r:id="rId19"/>
    <p:sldId id="284" r:id="rId20"/>
    <p:sldId id="30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66E1-39B5-D941-BBD5-5FF162953B0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4DB37-6FBA-6146-8AE9-AB19D6FF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4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20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0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30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7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36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00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77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13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5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7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68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7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80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2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36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1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7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15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1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8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1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1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DD2F-6C1D-3246-B788-1023991C1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17433"/>
            <a:ext cx="8991600" cy="1645920"/>
          </a:xfrm>
        </p:spPr>
        <p:txBody>
          <a:bodyPr/>
          <a:lstStyle/>
          <a:p>
            <a:r>
              <a:rPr lang="en-US" dirty="0"/>
              <a:t>CSIS – 4135: </a:t>
            </a:r>
            <a:r>
              <a:rPr lang="en-US"/>
              <a:t>Spring 2022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E583-A938-904F-9C1E-20D4AC5CF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Application Engineering</a:t>
            </a:r>
          </a:p>
          <a:p>
            <a:r>
              <a:rPr lang="en-US" dirty="0"/>
              <a:t>Instructor: Sujoy Chakraborty</a:t>
            </a:r>
          </a:p>
          <a:p>
            <a:r>
              <a:rPr lang="en-US" dirty="0"/>
              <a:t>Lecture Slides –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1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89"/>
            <a:ext cx="10515600" cy="94963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Case Study – (Conference Paper Reviewing System):Use case diagram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CA197-B1FB-8443-BAEC-07DC7FE6D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603" y="1177184"/>
            <a:ext cx="6366928" cy="55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3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292" y="40353"/>
            <a:ext cx="7729728" cy="1188720"/>
          </a:xfrm>
        </p:spPr>
        <p:txBody>
          <a:bodyPr/>
          <a:lstStyle/>
          <a:p>
            <a:r>
              <a:rPr lang="en-US" sz="2800" dirty="0"/>
              <a:t>Case Study – (Conference Paper Reviewing System):Class diagram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A256A-72D3-384D-B96E-EAFC94982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950" y="1409665"/>
            <a:ext cx="7620063" cy="456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4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9683"/>
            <a:ext cx="7729728" cy="864108"/>
          </a:xfrm>
        </p:spPr>
        <p:txBody>
          <a:bodyPr/>
          <a:lstStyle/>
          <a:p>
            <a:r>
              <a:rPr lang="en-US" sz="3200" b="1" dirty="0"/>
              <a:t>State machine diagram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172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For dynamic web applications, they depict important states and events of objects and how objects behave in response to an event (transitions)</a:t>
            </a:r>
            <a:r>
              <a:rPr lang="en-US" sz="1800" dirty="0"/>
              <a:t> 	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800" b="1" dirty="0"/>
              <a:t>Shows the life-cycle of an object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/>
              <a:t>Used only for state-dependent objects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/>
              <a:t>For example, for a Conference paper submission system, a paper can have several states (submitted, under review, accepted, rejected etc.)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2312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35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Case Study – (Conference Paper Reviewing System):State Machine diagram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D881C-6031-B543-B4F6-1BC8B2756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80" y="1620109"/>
            <a:ext cx="10311319" cy="338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0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9744"/>
            <a:ext cx="7729728" cy="80447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Navigation modeling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7940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Models how web pages are linked together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Defines the structure of the hypertext</a:t>
            </a:r>
          </a:p>
          <a:p>
            <a:pPr marL="914400" lvl="2" indent="0">
              <a:buNone/>
            </a:pPr>
            <a:r>
              <a:rPr lang="en-US" sz="1800" dirty="0"/>
              <a:t>	- which classes of the content model can be visited by navigation</a:t>
            </a:r>
            <a:r>
              <a:rPr lang="en-US" sz="1000" dirty="0"/>
              <a:t> 	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Content to navigation</a:t>
            </a:r>
            <a:endParaRPr lang="en-US" sz="1800" b="1" dirty="0"/>
          </a:p>
          <a:p>
            <a:r>
              <a:rPr lang="en-US" sz="1800" dirty="0"/>
              <a:t>UWE navigation modeling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err="1"/>
              <a:t>navigationClass</a:t>
            </a:r>
            <a:endParaRPr lang="en-US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menu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Index</a:t>
            </a:r>
            <a:r>
              <a:rPr lang="en-US" sz="1000" b="1" dirty="0"/>
              <a:t>	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Query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err="1"/>
              <a:t>processClass</a:t>
            </a:r>
            <a:endParaRPr lang="en-US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err="1"/>
              <a:t>Processlink</a:t>
            </a:r>
            <a:endParaRPr lang="en-US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Navigation link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External link</a:t>
            </a:r>
            <a:r>
              <a:rPr lang="en-US" sz="1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44799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0108"/>
            <a:ext cx="7729728" cy="1188720"/>
          </a:xfrm>
        </p:spPr>
        <p:txBody>
          <a:bodyPr/>
          <a:lstStyle/>
          <a:p>
            <a:r>
              <a:rPr lang="en-US" sz="3200" b="1" dirty="0"/>
              <a:t>Online video sharing	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172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Home page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Video list</a:t>
            </a:r>
            <a:r>
              <a:rPr lang="en-US" sz="1000" dirty="0"/>
              <a:t>	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Search video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Upload video</a:t>
            </a:r>
          </a:p>
          <a:p>
            <a:pPr lvl="3">
              <a:buFontTx/>
              <a:buChar char="-"/>
            </a:pPr>
            <a:r>
              <a:rPr lang="en-US" dirty="0"/>
              <a:t>Register</a:t>
            </a:r>
          </a:p>
          <a:p>
            <a:pPr lvl="3">
              <a:buFontTx/>
              <a:buChar char="-"/>
            </a:pPr>
            <a:r>
              <a:rPr lang="en-US" dirty="0"/>
              <a:t>Login</a:t>
            </a:r>
          </a:p>
          <a:p>
            <a:pPr lvl="4">
              <a:buFont typeface="Wingdings" pitchFamily="2" charset="2"/>
              <a:buChar char="Ø"/>
            </a:pPr>
            <a:r>
              <a:rPr lang="en-US" dirty="0"/>
              <a:t>upload</a:t>
            </a: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25494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36"/>
            <a:ext cx="10515600" cy="918137"/>
          </a:xfrm>
        </p:spPr>
        <p:txBody>
          <a:bodyPr/>
          <a:lstStyle/>
          <a:p>
            <a:r>
              <a:rPr lang="en-US" sz="3200" dirty="0"/>
              <a:t>Navigation model – online video sharing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ACBE2-2311-6A4C-AC73-1B9298C7B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7231" y="1351643"/>
            <a:ext cx="7801585" cy="4351101"/>
          </a:xfrm>
        </p:spPr>
      </p:pic>
    </p:spTree>
    <p:extLst>
      <p:ext uri="{BB962C8B-B14F-4D97-AF65-F5344CB8AC3E}">
        <p14:creationId xmlns:p14="http://schemas.microsoft.com/office/powerpoint/2010/main" val="3857969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1"/>
            <a:ext cx="7729728" cy="63550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Presentation modeling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532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Purpose: To model the look &amp; feel of the web application at the page level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dirty="0"/>
              <a:t>The design should aim for simplicity and self-explanation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Describes presentation structure:</a:t>
            </a:r>
          </a:p>
          <a:p>
            <a:pPr lvl="1">
              <a:buFontTx/>
              <a:buChar char="-"/>
            </a:pPr>
            <a:r>
              <a:rPr lang="en-US" sz="1800" dirty="0"/>
              <a:t>Composition and design of each page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/>
              <a:t>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Presentation page</a:t>
            </a:r>
          </a:p>
          <a:p>
            <a:pPr marL="457200" lvl="1" indent="0">
              <a:buNone/>
            </a:pPr>
            <a:r>
              <a:rPr lang="en-US" sz="1800" dirty="0"/>
              <a:t>	- Page container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Presentation unit</a:t>
            </a:r>
          </a:p>
          <a:p>
            <a:pPr marL="914400" lvl="2" indent="0">
              <a:buNone/>
            </a:pPr>
            <a:r>
              <a:rPr lang="en-US" sz="1800" dirty="0"/>
              <a:t>- A fragment of the page locally defined by grouping related elements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Presentation Element</a:t>
            </a:r>
          </a:p>
          <a:p>
            <a:pPr marL="457200" lvl="1" indent="0">
              <a:buNone/>
            </a:pPr>
            <a:r>
              <a:rPr lang="en-US" sz="1800" dirty="0"/>
              <a:t>	- A unit’s informational components</a:t>
            </a:r>
          </a:p>
          <a:p>
            <a:pPr marL="457200" lvl="1" indent="0">
              <a:buNone/>
            </a:pPr>
            <a:r>
              <a:rPr lang="en-US" sz="1800" dirty="0"/>
              <a:t>	- Text, images, buttons, fields.</a:t>
            </a:r>
          </a:p>
          <a:p>
            <a:pPr marL="914400" lvl="2" indent="0">
              <a:buNone/>
            </a:pPr>
            <a:endParaRPr lang="en-US" sz="1800" dirty="0"/>
          </a:p>
          <a:p>
            <a:pPr marL="914400" lvl="2" indent="0">
              <a:buNone/>
            </a:pPr>
            <a:r>
              <a:rPr lang="en-US" sz="1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9263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353"/>
            <a:ext cx="7729728" cy="963499"/>
          </a:xfrm>
        </p:spPr>
        <p:txBody>
          <a:bodyPr/>
          <a:lstStyle/>
          <a:p>
            <a:r>
              <a:rPr lang="en-US" sz="3200" b="1" dirty="0"/>
              <a:t>Presentation modeling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172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800" dirty="0"/>
          </a:p>
          <a:p>
            <a:pPr marL="914400" lvl="2" indent="0">
              <a:buNone/>
            </a:pPr>
            <a:r>
              <a:rPr lang="en-US" sz="1000" b="1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11971-5BC3-6E4F-A897-D78E7BB03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433" y="1104092"/>
            <a:ext cx="5445133" cy="527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08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9196"/>
            <a:ext cx="7729728" cy="118872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Content modeling</a:t>
            </a:r>
          </a:p>
          <a:p>
            <a:pPr marL="0" indent="0">
              <a:buNone/>
            </a:pPr>
            <a:r>
              <a:rPr lang="en-US" sz="1600" dirty="0"/>
              <a:t>	- class diagram</a:t>
            </a:r>
          </a:p>
          <a:p>
            <a:pPr marL="0" indent="0">
              <a:buNone/>
            </a:pPr>
            <a:r>
              <a:rPr lang="en-US" sz="1600" dirty="0"/>
              <a:t>	- state machine diagram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Navigation modeling</a:t>
            </a:r>
          </a:p>
          <a:p>
            <a:r>
              <a:rPr lang="en-US" sz="1600" dirty="0"/>
              <a:t>Presentation modeling</a:t>
            </a:r>
          </a:p>
        </p:txBody>
      </p:sp>
    </p:spTree>
    <p:extLst>
      <p:ext uri="{BB962C8B-B14F-4D97-AF65-F5344CB8AC3E}">
        <p14:creationId xmlns:p14="http://schemas.microsoft.com/office/powerpoint/2010/main" val="242523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8063"/>
            <a:ext cx="7729728" cy="962964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11283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Content modeling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Navigation modeling</a:t>
            </a:r>
          </a:p>
          <a:p>
            <a:endParaRPr lang="en-US" dirty="0"/>
          </a:p>
          <a:p>
            <a:r>
              <a:rPr lang="en-US" dirty="0"/>
              <a:t>Presentation modeling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3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9561"/>
            <a:ext cx="7729728" cy="118872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Chapter 3, Kappel G, </a:t>
            </a:r>
            <a:r>
              <a:rPr lang="en-US" sz="1600" dirty="0" err="1"/>
              <a:t>Proll</a:t>
            </a:r>
            <a:r>
              <a:rPr lang="en-US" sz="1600" dirty="0"/>
              <a:t> B, Reich S &amp; </a:t>
            </a:r>
            <a:r>
              <a:rPr lang="en-US" sz="1600" dirty="0" err="1"/>
              <a:t>Retschitzegger</a:t>
            </a:r>
            <a:r>
              <a:rPr lang="en-US" sz="1600" dirty="0"/>
              <a:t> W. Web Engineering, John Wiley &amp; </a:t>
            </a:r>
            <a:r>
              <a:rPr lang="en-US" sz="1600"/>
              <a:t>Sons.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Chapter 5, Sommerville, Software Engineering, PEARSON.</a:t>
            </a:r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892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4497"/>
            <a:ext cx="7729728" cy="913538"/>
          </a:xfrm>
        </p:spPr>
        <p:txBody>
          <a:bodyPr/>
          <a:lstStyle/>
          <a:p>
            <a:r>
              <a:rPr lang="en-US" dirty="0"/>
              <a:t>Content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The information provided by a web application is one of the most important factors for its success.</a:t>
            </a:r>
            <a:endParaRPr lang="en-US" sz="1600" dirty="0"/>
          </a:p>
          <a:p>
            <a:r>
              <a:rPr lang="en-US" sz="1800" dirty="0"/>
              <a:t>Content modeling aims at modeling the information requirements of a web application. </a:t>
            </a:r>
          </a:p>
          <a:p>
            <a:pPr marL="0" indent="0">
              <a:buNone/>
            </a:pPr>
            <a:r>
              <a:rPr lang="en-US" sz="1800" dirty="0"/>
              <a:t>	- diagraming the structural and behavioral aspects of the information</a:t>
            </a:r>
          </a:p>
          <a:p>
            <a:pPr marL="0" indent="0">
              <a:buNone/>
            </a:pPr>
            <a:r>
              <a:rPr lang="en-US" sz="1800" dirty="0"/>
              <a:t>	- ignores the navigational information</a:t>
            </a:r>
          </a:p>
          <a:p>
            <a:r>
              <a:rPr lang="en-US" sz="1800" b="1" dirty="0"/>
              <a:t>Key models:</a:t>
            </a:r>
          </a:p>
          <a:p>
            <a:pPr marL="0" indent="0">
              <a:buNone/>
            </a:pPr>
            <a:r>
              <a:rPr lang="en-US" sz="1800" dirty="0"/>
              <a:t>	- Class diagram: to model structural aspects of information</a:t>
            </a:r>
          </a:p>
          <a:p>
            <a:pPr marL="0" indent="0">
              <a:buNone/>
            </a:pPr>
            <a:r>
              <a:rPr lang="en-US" sz="1800" dirty="0"/>
              <a:t>	- State machine diagram: to model behavioral aspects of information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	</a:t>
            </a:r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0926"/>
            <a:ext cx="7729728" cy="925896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255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Class diagram describes the structure of a system by: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System’s classes</a:t>
            </a:r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Class attributes</a:t>
            </a:r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Operations(methods)</a:t>
            </a:r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Relationship among objects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966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644"/>
            <a:ext cx="7729728" cy="59334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diagram: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502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Elements of a class diagram: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Class: Represented by a rectangle with three compartments</a:t>
            </a:r>
          </a:p>
          <a:p>
            <a:pPr marL="914400" lvl="2" indent="0">
              <a:buNone/>
            </a:pPr>
            <a:r>
              <a:rPr lang="en-US" dirty="0"/>
              <a:t>	- name</a:t>
            </a:r>
          </a:p>
          <a:p>
            <a:pPr marL="914400" lvl="2" indent="0">
              <a:buNone/>
            </a:pPr>
            <a:r>
              <a:rPr lang="en-US" dirty="0"/>
              <a:t>	- attributes</a:t>
            </a:r>
          </a:p>
          <a:p>
            <a:pPr marL="914400" lvl="2" indent="0">
              <a:buNone/>
            </a:pPr>
            <a:r>
              <a:rPr lang="en-US" dirty="0"/>
              <a:t>	- methods						users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			Class name			       +name: String	</a:t>
            </a:r>
          </a:p>
          <a:p>
            <a:pPr marL="0" indent="0">
              <a:buNone/>
            </a:pPr>
            <a:r>
              <a:rPr lang="en-US" sz="1600" dirty="0"/>
              <a:t>			Attributes			       	       +email: String 	</a:t>
            </a:r>
          </a:p>
          <a:p>
            <a:pPr marL="0" indent="0">
              <a:buNone/>
            </a:pPr>
            <a:r>
              <a:rPr lang="en-US" sz="1600" dirty="0"/>
              <a:t>			Methods                                                          +password: String</a:t>
            </a:r>
          </a:p>
          <a:p>
            <a:r>
              <a:rPr lang="en-US" sz="1600" dirty="0"/>
              <a:t>Adding attributes: 						                 methods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an attribute describes a piece of information that an object owns </a:t>
            </a:r>
          </a:p>
          <a:p>
            <a:pPr marL="457200" lvl="2" indent="0">
              <a:buNone/>
            </a:pPr>
            <a:r>
              <a:rPr lang="en-US" dirty="0"/>
              <a:t>and specified by: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sz="1400" dirty="0"/>
              <a:t>- name</a:t>
            </a:r>
          </a:p>
          <a:p>
            <a:pPr marL="914400" lvl="2" indent="0">
              <a:buNone/>
            </a:pPr>
            <a:r>
              <a:rPr lang="en-US" sz="1400" dirty="0"/>
              <a:t>	- kind (data type)</a:t>
            </a:r>
          </a:p>
          <a:p>
            <a:pPr marL="914400" lvl="2" indent="0">
              <a:buNone/>
            </a:pPr>
            <a:r>
              <a:rPr lang="en-US" sz="1400" dirty="0"/>
              <a:t>	- visibility (+, -, #) </a:t>
            </a:r>
          </a:p>
          <a:p>
            <a:pPr marL="914400" lvl="2" indent="0">
              <a:buNone/>
            </a:pPr>
            <a:r>
              <a:rPr lang="en-US" sz="1400" dirty="0"/>
              <a:t>	- default value</a:t>
            </a:r>
          </a:p>
          <a:p>
            <a:pPr marL="914400" lvl="2" indent="0">
              <a:buNone/>
            </a:pPr>
            <a:r>
              <a:rPr lang="en-US" sz="1400" dirty="0"/>
              <a:t>	- syntax: visibility name: type = default value (e.g., +</a:t>
            </a:r>
            <a:r>
              <a:rPr lang="en-US" sz="1400" dirty="0" err="1"/>
              <a:t>name:string</a:t>
            </a:r>
            <a:r>
              <a:rPr lang="en-US" sz="1400" dirty="0"/>
              <a:t> = ‘Alice’ {max 10 chars})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endParaRPr lang="en-US" sz="1400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D6BD75-9FAA-AC40-A3B6-967AE72E9A6C}"/>
              </a:ext>
            </a:extLst>
          </p:cNvPr>
          <p:cNvSpPr/>
          <p:nvPr/>
        </p:nvSpPr>
        <p:spPr>
          <a:xfrm>
            <a:off x="2832234" y="2703443"/>
            <a:ext cx="2349361" cy="1461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FBC14-72B3-5C48-B6E0-9D5B84536721}"/>
              </a:ext>
            </a:extLst>
          </p:cNvPr>
          <p:cNvCxnSpPr>
            <a:cxnSpLocks/>
          </p:cNvCxnSpPr>
          <p:nvPr/>
        </p:nvCxnSpPr>
        <p:spPr>
          <a:xfrm>
            <a:off x="2840476" y="3296401"/>
            <a:ext cx="2349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017ED4E-6A0D-5247-A859-284F5B91ABD7}"/>
              </a:ext>
            </a:extLst>
          </p:cNvPr>
          <p:cNvSpPr/>
          <p:nvPr/>
        </p:nvSpPr>
        <p:spPr>
          <a:xfrm>
            <a:off x="7448145" y="2187166"/>
            <a:ext cx="2349361" cy="2345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53FF0D-8B0A-9B4E-A123-289BC29CB285}"/>
              </a:ext>
            </a:extLst>
          </p:cNvPr>
          <p:cNvCxnSpPr>
            <a:cxnSpLocks/>
          </p:cNvCxnSpPr>
          <p:nvPr/>
        </p:nvCxnSpPr>
        <p:spPr>
          <a:xfrm>
            <a:off x="7448145" y="2774901"/>
            <a:ext cx="2349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C98C3E-B78C-0348-928F-9F52BE70CCD3}"/>
              </a:ext>
            </a:extLst>
          </p:cNvPr>
          <p:cNvCxnSpPr>
            <a:cxnSpLocks/>
          </p:cNvCxnSpPr>
          <p:nvPr/>
        </p:nvCxnSpPr>
        <p:spPr>
          <a:xfrm>
            <a:off x="7448145" y="4034336"/>
            <a:ext cx="2349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D8548A-DB60-594B-BD2A-FA2657B1A92B}"/>
              </a:ext>
            </a:extLst>
          </p:cNvPr>
          <p:cNvCxnSpPr>
            <a:cxnSpLocks/>
          </p:cNvCxnSpPr>
          <p:nvPr/>
        </p:nvCxnSpPr>
        <p:spPr>
          <a:xfrm>
            <a:off x="2832235" y="3668542"/>
            <a:ext cx="2349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95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9439"/>
            <a:ext cx="7729728" cy="793487"/>
          </a:xfrm>
        </p:spPr>
        <p:txBody>
          <a:bodyPr/>
          <a:lstStyle/>
          <a:p>
            <a:r>
              <a:rPr lang="en-US" dirty="0"/>
              <a:t>Class diagram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Adding methods (functions): 						users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behaviors (things objects can do or can be done with them)</a:t>
            </a:r>
          </a:p>
          <a:p>
            <a:pPr marL="457200" lvl="1" indent="0">
              <a:buNone/>
            </a:pPr>
            <a:r>
              <a:rPr lang="en-US" sz="1800" dirty="0"/>
              <a:t>		- name							attributes</a:t>
            </a:r>
          </a:p>
          <a:p>
            <a:pPr marL="457200" lvl="1" indent="0">
              <a:buNone/>
            </a:pPr>
            <a:r>
              <a:rPr lang="en-US" sz="1800" dirty="0"/>
              <a:t>		- arguments</a:t>
            </a:r>
          </a:p>
          <a:p>
            <a:pPr marL="457200" lvl="1" indent="0">
              <a:buNone/>
            </a:pPr>
            <a:r>
              <a:rPr lang="en-US" sz="1800" dirty="0"/>
              <a:t>		- visibility (+, -, #)					    -register(</a:t>
            </a:r>
            <a:r>
              <a:rPr lang="en-US" sz="1800" dirty="0" err="1"/>
              <a:t>name:string</a:t>
            </a:r>
            <a:r>
              <a:rPr lang="en-US" sz="1800" dirty="0"/>
              <a:t>,	</a:t>
            </a:r>
          </a:p>
          <a:p>
            <a:pPr marL="457200" lvl="1" indent="0">
              <a:buNone/>
            </a:pPr>
            <a:r>
              <a:rPr lang="en-US" sz="1800" dirty="0"/>
              <a:t>		- return value 				                  </a:t>
            </a:r>
            <a:r>
              <a:rPr lang="en-US" sz="1800" dirty="0" err="1"/>
              <a:t>e:string,pwd:string</a:t>
            </a:r>
            <a:r>
              <a:rPr lang="en-US" sz="1800" dirty="0"/>
              <a:t>):bool</a:t>
            </a:r>
          </a:p>
          <a:p>
            <a:pPr marL="457200" lvl="1" indent="0">
              <a:buNone/>
            </a:pPr>
            <a:r>
              <a:rPr lang="en-US" sz="1800" dirty="0"/>
              <a:t>		- </a:t>
            </a:r>
            <a:r>
              <a:rPr lang="en-US" sz="1800" b="1" dirty="0"/>
              <a:t>Syntax:</a:t>
            </a:r>
            <a:r>
              <a:rPr lang="en-US" sz="1800" dirty="0"/>
              <a:t> visibility name (</a:t>
            </a:r>
            <a:r>
              <a:rPr lang="en-US" sz="1800" dirty="0" err="1"/>
              <a:t>argument_name:type</a:t>
            </a:r>
            <a:r>
              <a:rPr lang="en-US" sz="1800" dirty="0"/>
              <a:t>): </a:t>
            </a:r>
            <a:r>
              <a:rPr lang="en-US" sz="1800" dirty="0" err="1"/>
              <a:t>return_value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		e.g., +</a:t>
            </a:r>
            <a:r>
              <a:rPr lang="en-US" sz="1800" dirty="0" err="1"/>
              <a:t>userLogin</a:t>
            </a:r>
            <a:r>
              <a:rPr lang="en-US" sz="1800" dirty="0"/>
              <a:t>(</a:t>
            </a:r>
            <a:r>
              <a:rPr lang="en-US" sz="1800" dirty="0" err="1"/>
              <a:t>email:string</a:t>
            </a:r>
            <a:r>
              <a:rPr lang="en-US" sz="1800" dirty="0"/>
              <a:t>, </a:t>
            </a:r>
            <a:r>
              <a:rPr lang="en-US" sz="1800" dirty="0" err="1"/>
              <a:t>password:string</a:t>
            </a:r>
            <a:r>
              <a:rPr lang="en-US" sz="1800" dirty="0"/>
              <a:t>):null</a:t>
            </a: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7BFFEC-2D79-1846-B504-027264E35CE2}"/>
              </a:ext>
            </a:extLst>
          </p:cNvPr>
          <p:cNvSpPr/>
          <p:nvPr/>
        </p:nvSpPr>
        <p:spPr>
          <a:xfrm>
            <a:off x="8391728" y="1690688"/>
            <a:ext cx="2349361" cy="2622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36012C-0893-5E43-9F8F-297234FAAE3B}"/>
              </a:ext>
            </a:extLst>
          </p:cNvPr>
          <p:cNvCxnSpPr>
            <a:cxnSpLocks/>
          </p:cNvCxnSpPr>
          <p:nvPr/>
        </p:nvCxnSpPr>
        <p:spPr>
          <a:xfrm>
            <a:off x="8391728" y="2302522"/>
            <a:ext cx="2349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8A19B7-1655-094E-9332-235E3B95470C}"/>
              </a:ext>
            </a:extLst>
          </p:cNvPr>
          <p:cNvCxnSpPr>
            <a:cxnSpLocks/>
          </p:cNvCxnSpPr>
          <p:nvPr/>
        </p:nvCxnSpPr>
        <p:spPr>
          <a:xfrm>
            <a:off x="8391728" y="3016236"/>
            <a:ext cx="2349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43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97"/>
            <a:ext cx="10515600" cy="945506"/>
          </a:xfrm>
        </p:spPr>
        <p:txBody>
          <a:bodyPr/>
          <a:lstStyle/>
          <a:p>
            <a:pPr algn="ctr"/>
            <a:r>
              <a:rPr lang="en-US" sz="3200" dirty="0"/>
              <a:t>Class diagram – cont.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816"/>
            <a:ext cx="10515600" cy="4912036"/>
          </a:xfrm>
        </p:spPr>
        <p:txBody>
          <a:bodyPr>
            <a:noAutofit/>
          </a:bodyPr>
          <a:lstStyle/>
          <a:p>
            <a:pPr lvl="1"/>
            <a:r>
              <a:rPr lang="en-US" sz="1800" b="1" dirty="0"/>
              <a:t>Association</a:t>
            </a:r>
            <a:r>
              <a:rPr lang="en-US" sz="1600" b="1" dirty="0"/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 Relationship between classes</a:t>
            </a:r>
          </a:p>
          <a:p>
            <a:pPr marL="914400" lvl="2" indent="0">
              <a:buNone/>
            </a:pPr>
            <a:r>
              <a:rPr lang="en-US" sz="1800" dirty="0"/>
              <a:t>	- name of relationship</a:t>
            </a:r>
          </a:p>
          <a:p>
            <a:pPr marL="914400" lvl="2" indent="0">
              <a:buNone/>
            </a:pPr>
            <a:r>
              <a:rPr lang="en-US" sz="1800" dirty="0"/>
              <a:t>           	- direction of relationship</a:t>
            </a:r>
          </a:p>
          <a:p>
            <a:pPr marL="914400" lvl="2" indent="0">
              <a:buNone/>
            </a:pPr>
            <a:r>
              <a:rPr lang="en-US" sz="1800" dirty="0"/>
              <a:t>        		           owns</a:t>
            </a:r>
            <a:endParaRPr lang="en-US" sz="1800" b="1" dirty="0"/>
          </a:p>
          <a:p>
            <a:pPr lvl="1"/>
            <a:endParaRPr lang="en-US" sz="1800" b="1" dirty="0"/>
          </a:p>
          <a:p>
            <a:pPr lvl="1"/>
            <a:r>
              <a:rPr lang="en-US" sz="1800" b="1" dirty="0"/>
              <a:t>Association multiplicity</a:t>
            </a:r>
            <a:r>
              <a:rPr lang="en-US" sz="1800" dirty="0"/>
              <a:t>	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How many objects participating in the relation</a:t>
            </a:r>
          </a:p>
          <a:p>
            <a:pPr marL="914400" lvl="2" indent="0">
              <a:buNone/>
            </a:pPr>
            <a:r>
              <a:rPr lang="en-US" sz="800" dirty="0"/>
              <a:t>		</a:t>
            </a:r>
            <a:r>
              <a:rPr lang="en-US" sz="1800" dirty="0"/>
              <a:t>1..1</a:t>
            </a:r>
            <a:r>
              <a:rPr lang="en-US" sz="800" dirty="0"/>
              <a:t>         </a:t>
            </a:r>
            <a:r>
              <a:rPr lang="en-US" sz="1800" dirty="0"/>
              <a:t>owns	   0..*</a:t>
            </a:r>
            <a:endParaRPr lang="en-US" sz="800" dirty="0"/>
          </a:p>
          <a:p>
            <a:pPr marL="457200" lvl="1" indent="0">
              <a:buNone/>
            </a:pPr>
            <a:endParaRPr lang="en-US" sz="1600" b="1" dirty="0"/>
          </a:p>
          <a:p>
            <a:pPr lvl="1"/>
            <a:r>
              <a:rPr lang="en-US" sz="1800" b="1" dirty="0"/>
              <a:t>Aggregation relation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Class has features of another class plus some own features</a:t>
            </a:r>
            <a:endParaRPr lang="en-US" sz="1400" b="1" dirty="0"/>
          </a:p>
          <a:p>
            <a:pPr marL="914400" lvl="2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dirty="0"/>
              <a:t>		             0..1		     11..11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B2C905-4FC0-3F40-8A76-1850736A9725}"/>
              </a:ext>
            </a:extLst>
          </p:cNvPr>
          <p:cNvSpPr/>
          <p:nvPr/>
        </p:nvSpPr>
        <p:spPr>
          <a:xfrm>
            <a:off x="2198451" y="2859932"/>
            <a:ext cx="1245140" cy="54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BD5237-CAF8-AC47-A083-F3C3ADCB1994}"/>
              </a:ext>
            </a:extLst>
          </p:cNvPr>
          <p:cNvSpPr/>
          <p:nvPr/>
        </p:nvSpPr>
        <p:spPr>
          <a:xfrm>
            <a:off x="6329464" y="2859932"/>
            <a:ext cx="1245140" cy="54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AC0F2E-B14F-B444-A226-6EC5322DC773}"/>
              </a:ext>
            </a:extLst>
          </p:cNvPr>
          <p:cNvCxnSpPr>
            <a:endCxn id="5" idx="1"/>
          </p:cNvCxnSpPr>
          <p:nvPr/>
        </p:nvCxnSpPr>
        <p:spPr>
          <a:xfrm>
            <a:off x="3443591" y="3132306"/>
            <a:ext cx="28858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628EB9-18A5-BC41-81CA-87EE93A70DE7}"/>
              </a:ext>
            </a:extLst>
          </p:cNvPr>
          <p:cNvCxnSpPr/>
          <p:nvPr/>
        </p:nvCxnSpPr>
        <p:spPr>
          <a:xfrm>
            <a:off x="4966040" y="3007538"/>
            <a:ext cx="6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42A22F2-E4CC-E745-BA1A-DEE508C899D8}"/>
              </a:ext>
            </a:extLst>
          </p:cNvPr>
          <p:cNvSpPr/>
          <p:nvPr/>
        </p:nvSpPr>
        <p:spPr>
          <a:xfrm>
            <a:off x="2198451" y="4384519"/>
            <a:ext cx="1245140" cy="54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7148A-7AB1-2E40-815D-0FC232976483}"/>
              </a:ext>
            </a:extLst>
          </p:cNvPr>
          <p:cNvSpPr/>
          <p:nvPr/>
        </p:nvSpPr>
        <p:spPr>
          <a:xfrm>
            <a:off x="6309586" y="4405475"/>
            <a:ext cx="1245140" cy="54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B6D628-65BF-224E-988C-B27C99F03E45}"/>
              </a:ext>
            </a:extLst>
          </p:cNvPr>
          <p:cNvCxnSpPr/>
          <p:nvPr/>
        </p:nvCxnSpPr>
        <p:spPr>
          <a:xfrm>
            <a:off x="3443591" y="4752191"/>
            <a:ext cx="28858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78E181-1E37-5443-94C7-DA42393C39A1}"/>
              </a:ext>
            </a:extLst>
          </p:cNvPr>
          <p:cNvCxnSpPr/>
          <p:nvPr/>
        </p:nvCxnSpPr>
        <p:spPr>
          <a:xfrm>
            <a:off x="4883286" y="4461754"/>
            <a:ext cx="6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4A1F-3F7D-8746-8542-095132EE79A3}"/>
              </a:ext>
            </a:extLst>
          </p:cNvPr>
          <p:cNvSpPr/>
          <p:nvPr/>
        </p:nvSpPr>
        <p:spPr>
          <a:xfrm>
            <a:off x="2204934" y="5990148"/>
            <a:ext cx="1245140" cy="54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0C14FD-C050-B349-8D1A-5CB8BE2C9807}"/>
              </a:ext>
            </a:extLst>
          </p:cNvPr>
          <p:cNvSpPr/>
          <p:nvPr/>
        </p:nvSpPr>
        <p:spPr>
          <a:xfrm>
            <a:off x="6329464" y="5954050"/>
            <a:ext cx="1245140" cy="54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D59EFFA6-EF06-4245-BCFD-3271E3125FEB}"/>
              </a:ext>
            </a:extLst>
          </p:cNvPr>
          <p:cNvSpPr/>
          <p:nvPr/>
        </p:nvSpPr>
        <p:spPr>
          <a:xfrm>
            <a:off x="3450074" y="6106245"/>
            <a:ext cx="392352" cy="27237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0AD47D-CDB8-6447-9F10-FAC34F6C20B4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 flipV="1">
            <a:off x="3842426" y="6226425"/>
            <a:ext cx="2487038" cy="1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0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96"/>
            <a:ext cx="10515600" cy="1325563"/>
          </a:xfrm>
        </p:spPr>
        <p:txBody>
          <a:bodyPr/>
          <a:lstStyle/>
          <a:p>
            <a:pPr algn="ctr"/>
            <a:r>
              <a:rPr lang="en-US" sz="3200" dirty="0"/>
              <a:t>Class diagram – cont.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573"/>
            <a:ext cx="10515600" cy="491203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lvl="1"/>
            <a:r>
              <a:rPr lang="en-US" sz="1800" b="1" dirty="0"/>
              <a:t>Composition relation</a:t>
            </a:r>
          </a:p>
          <a:p>
            <a:pPr marL="457200" lvl="1" indent="0">
              <a:buNone/>
            </a:pPr>
            <a:endParaRPr lang="en-US" sz="18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Child class cannot exist if parent class doesn’t exist</a:t>
            </a:r>
            <a:endParaRPr lang="en-US" sz="1400" b="1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	          1..1				  1..*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4A1F-3F7D-8746-8542-095132EE79A3}"/>
              </a:ext>
            </a:extLst>
          </p:cNvPr>
          <p:cNvSpPr/>
          <p:nvPr/>
        </p:nvSpPr>
        <p:spPr>
          <a:xfrm>
            <a:off x="1933085" y="3210268"/>
            <a:ext cx="1245140" cy="54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0C14FD-C050-B349-8D1A-5CB8BE2C9807}"/>
              </a:ext>
            </a:extLst>
          </p:cNvPr>
          <p:cNvSpPr/>
          <p:nvPr/>
        </p:nvSpPr>
        <p:spPr>
          <a:xfrm>
            <a:off x="6839618" y="3185633"/>
            <a:ext cx="1245140" cy="54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D59EFFA6-EF06-4245-BCFD-3271E3125FEB}"/>
              </a:ext>
            </a:extLst>
          </p:cNvPr>
          <p:cNvSpPr/>
          <p:nvPr/>
        </p:nvSpPr>
        <p:spPr>
          <a:xfrm>
            <a:off x="3178225" y="3341699"/>
            <a:ext cx="392352" cy="272375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0AD47D-CDB8-6447-9F10-FAC34F6C20B4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 flipV="1">
            <a:off x="3570577" y="3458008"/>
            <a:ext cx="3269041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3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6785"/>
            <a:ext cx="7729728" cy="81761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Class diagram – example (online video sharing system)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             </a:t>
            </a:r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D0EF1-B282-D24C-84F6-E4F7A4C7107D}"/>
              </a:ext>
            </a:extLst>
          </p:cNvPr>
          <p:cNvSpPr/>
          <p:nvPr/>
        </p:nvSpPr>
        <p:spPr>
          <a:xfrm>
            <a:off x="2653747" y="1151447"/>
            <a:ext cx="2052630" cy="24196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-name: string</a:t>
            </a:r>
          </a:p>
          <a:p>
            <a:pPr algn="ctr"/>
            <a:r>
              <a:rPr lang="en-US" b="1" dirty="0"/>
              <a:t>-email: string</a:t>
            </a:r>
          </a:p>
          <a:p>
            <a:pPr algn="ctr"/>
            <a:r>
              <a:rPr lang="en-US" b="1" dirty="0"/>
              <a:t>- password: string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A8046B-6E68-5149-A01D-B78C60D8355F}"/>
              </a:ext>
            </a:extLst>
          </p:cNvPr>
          <p:cNvCxnSpPr>
            <a:cxnSpLocks/>
          </p:cNvCxnSpPr>
          <p:nvPr/>
        </p:nvCxnSpPr>
        <p:spPr>
          <a:xfrm>
            <a:off x="2643809" y="1736647"/>
            <a:ext cx="20625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A93DBD-FB26-3A46-A75D-59333975560F}"/>
              </a:ext>
            </a:extLst>
          </p:cNvPr>
          <p:cNvSpPr txBox="1"/>
          <p:nvPr/>
        </p:nvSpPr>
        <p:spPr>
          <a:xfrm>
            <a:off x="3113903" y="1161519"/>
            <a:ext cx="9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349A3F-1341-AD4A-8AC2-E7BE0E8E14DA}"/>
              </a:ext>
            </a:extLst>
          </p:cNvPr>
          <p:cNvCxnSpPr>
            <a:cxnSpLocks/>
          </p:cNvCxnSpPr>
          <p:nvPr/>
        </p:nvCxnSpPr>
        <p:spPr>
          <a:xfrm>
            <a:off x="2643809" y="2852874"/>
            <a:ext cx="20625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7AD248-BEDF-414E-9B5A-D9A601B381B4}"/>
              </a:ext>
            </a:extLst>
          </p:cNvPr>
          <p:cNvSpPr txBox="1"/>
          <p:nvPr/>
        </p:nvSpPr>
        <p:spPr>
          <a:xfrm>
            <a:off x="2685531" y="2846162"/>
            <a:ext cx="119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 register</a:t>
            </a:r>
          </a:p>
          <a:p>
            <a:r>
              <a:rPr lang="en-US" b="1" dirty="0">
                <a:solidFill>
                  <a:schemeClr val="bg1"/>
                </a:solidFill>
              </a:rPr>
              <a:t>- 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D4194F-E4C4-8C41-BDA4-AEF4625023B2}"/>
              </a:ext>
            </a:extLst>
          </p:cNvPr>
          <p:cNvSpPr/>
          <p:nvPr/>
        </p:nvSpPr>
        <p:spPr>
          <a:xfrm>
            <a:off x="2645509" y="4228454"/>
            <a:ext cx="2052630" cy="2547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- </a:t>
            </a:r>
            <a:r>
              <a:rPr lang="en-US" b="1" dirty="0" err="1"/>
              <a:t>vID</a:t>
            </a:r>
            <a:r>
              <a:rPr lang="en-US" b="1" dirty="0"/>
              <a:t>: int</a:t>
            </a:r>
          </a:p>
          <a:p>
            <a:r>
              <a:rPr lang="en-US" b="1" dirty="0"/>
              <a:t>- </a:t>
            </a:r>
            <a:r>
              <a:rPr lang="en-US" b="1" dirty="0" err="1"/>
              <a:t>vTitle</a:t>
            </a:r>
            <a:r>
              <a:rPr lang="en-US" b="1" dirty="0"/>
              <a:t>: string</a:t>
            </a:r>
          </a:p>
          <a:p>
            <a:r>
              <a:rPr lang="en-US" b="1" dirty="0"/>
              <a:t>- </a:t>
            </a:r>
            <a:r>
              <a:rPr lang="en-US" b="1" dirty="0" err="1"/>
              <a:t>vDesc</a:t>
            </a:r>
            <a:r>
              <a:rPr lang="en-US" b="1" dirty="0"/>
              <a:t>: string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A86788-D43F-754F-BCC8-54F32919D1BA}"/>
              </a:ext>
            </a:extLst>
          </p:cNvPr>
          <p:cNvCxnSpPr>
            <a:cxnSpLocks/>
          </p:cNvCxnSpPr>
          <p:nvPr/>
        </p:nvCxnSpPr>
        <p:spPr>
          <a:xfrm>
            <a:off x="2635571" y="4916465"/>
            <a:ext cx="20625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57AFF8-E8D6-A642-9B1E-879040D0A8A6}"/>
              </a:ext>
            </a:extLst>
          </p:cNvPr>
          <p:cNvSpPr txBox="1"/>
          <p:nvPr/>
        </p:nvSpPr>
        <p:spPr>
          <a:xfrm>
            <a:off x="3105665" y="4341337"/>
            <a:ext cx="9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CC1D72-4BB5-0E46-952E-DFA9B3F59D56}"/>
              </a:ext>
            </a:extLst>
          </p:cNvPr>
          <p:cNvCxnSpPr>
            <a:cxnSpLocks/>
          </p:cNvCxnSpPr>
          <p:nvPr/>
        </p:nvCxnSpPr>
        <p:spPr>
          <a:xfrm>
            <a:off x="2635571" y="6032692"/>
            <a:ext cx="20625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F310DC-E9FA-EB4C-86DF-2485BFC1C613}"/>
              </a:ext>
            </a:extLst>
          </p:cNvPr>
          <p:cNvSpPr txBox="1"/>
          <p:nvPr/>
        </p:nvSpPr>
        <p:spPr>
          <a:xfrm>
            <a:off x="2677293" y="6025980"/>
            <a:ext cx="119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+upload</a:t>
            </a:r>
          </a:p>
          <a:p>
            <a:r>
              <a:rPr lang="en-US" b="1" dirty="0">
                <a:solidFill>
                  <a:schemeClr val="bg1"/>
                </a:solidFill>
              </a:rPr>
              <a:t>+login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8A62E1-6326-9449-84D8-77ED90EFEFD8}"/>
              </a:ext>
            </a:extLst>
          </p:cNvPr>
          <p:cNvCxnSpPr>
            <a:stCxn id="13" idx="3"/>
          </p:cNvCxnSpPr>
          <p:nvPr/>
        </p:nvCxnSpPr>
        <p:spPr>
          <a:xfrm flipV="1">
            <a:off x="4698139" y="5498757"/>
            <a:ext cx="1397861" cy="3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907DE1-7F1F-7D46-A019-0F8D3CD3A3B0}"/>
              </a:ext>
            </a:extLst>
          </p:cNvPr>
          <p:cNvCxnSpPr>
            <a:endCxn id="3" idx="0"/>
          </p:cNvCxnSpPr>
          <p:nvPr/>
        </p:nvCxnSpPr>
        <p:spPr>
          <a:xfrm flipV="1">
            <a:off x="6096000" y="2638044"/>
            <a:ext cx="0" cy="2860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0FECDFB3-8307-784E-A925-C19D31883020}"/>
              </a:ext>
            </a:extLst>
          </p:cNvPr>
          <p:cNvSpPr/>
          <p:nvPr/>
        </p:nvSpPr>
        <p:spPr>
          <a:xfrm>
            <a:off x="4706377" y="2361843"/>
            <a:ext cx="767666" cy="580767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4F6FFE-4DE5-E34E-87C0-9653E3BB31BF}"/>
              </a:ext>
            </a:extLst>
          </p:cNvPr>
          <p:cNvCxnSpPr>
            <a:stCxn id="3" idx="0"/>
          </p:cNvCxnSpPr>
          <p:nvPr/>
        </p:nvCxnSpPr>
        <p:spPr>
          <a:xfrm flipH="1">
            <a:off x="5474043" y="2638044"/>
            <a:ext cx="621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FDCCA9-56AE-E441-88AC-1D55BE9662E4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3671824" y="3571088"/>
            <a:ext cx="8238" cy="657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3E251D-79A0-CA4D-B5DC-157BDA88339F}"/>
              </a:ext>
            </a:extLst>
          </p:cNvPr>
          <p:cNvSpPr txBox="1"/>
          <p:nvPr/>
        </p:nvSpPr>
        <p:spPr>
          <a:xfrm>
            <a:off x="3711146" y="3694669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E928C0-F152-1B4D-A07C-7858F3BB64DB}"/>
              </a:ext>
            </a:extLst>
          </p:cNvPr>
          <p:cNvSpPr txBox="1"/>
          <p:nvPr/>
        </p:nvSpPr>
        <p:spPr>
          <a:xfrm>
            <a:off x="3097425" y="3513436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0…*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0977C8-1AB3-8540-A624-44E95D1BDA1A}"/>
              </a:ext>
            </a:extLst>
          </p:cNvPr>
          <p:cNvSpPr txBox="1"/>
          <p:nvPr/>
        </p:nvSpPr>
        <p:spPr>
          <a:xfrm>
            <a:off x="3101541" y="3888262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0…*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1BD051-D2D6-F24A-947A-1E00361F71F8}"/>
              </a:ext>
            </a:extLst>
          </p:cNvPr>
          <p:cNvSpPr txBox="1"/>
          <p:nvPr/>
        </p:nvSpPr>
        <p:spPr>
          <a:xfrm>
            <a:off x="4670855" y="5494639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0…*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A72802-6A7F-AF4E-AA7A-F958E076DE9B}"/>
              </a:ext>
            </a:extLst>
          </p:cNvPr>
          <p:cNvSpPr txBox="1"/>
          <p:nvPr/>
        </p:nvSpPr>
        <p:spPr>
          <a:xfrm>
            <a:off x="5449333" y="2281874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1…1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C062AC-9604-2146-AF88-D4C843362534}"/>
              </a:ext>
            </a:extLst>
          </p:cNvPr>
          <p:cNvSpPr/>
          <p:nvPr/>
        </p:nvSpPr>
        <p:spPr>
          <a:xfrm>
            <a:off x="7728266" y="1093947"/>
            <a:ext cx="2416632" cy="14201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  <a:p>
            <a:r>
              <a:rPr lang="en-US" b="1" dirty="0"/>
              <a:t>- introduction: string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2D8237E-BC27-624B-B236-305392B92D0D}"/>
              </a:ext>
            </a:extLst>
          </p:cNvPr>
          <p:cNvCxnSpPr>
            <a:cxnSpLocks/>
          </p:cNvCxnSpPr>
          <p:nvPr/>
        </p:nvCxnSpPr>
        <p:spPr>
          <a:xfrm>
            <a:off x="7743042" y="1633674"/>
            <a:ext cx="2389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FCCFE1-D3B7-E449-92AC-95B2D9350570}"/>
              </a:ext>
            </a:extLst>
          </p:cNvPr>
          <p:cNvSpPr txBox="1"/>
          <p:nvPr/>
        </p:nvSpPr>
        <p:spPr>
          <a:xfrm>
            <a:off x="8089568" y="1206829"/>
            <a:ext cx="142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videoSharing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8369D2-9F1F-6543-80E3-EFBCB93A6BBE}"/>
              </a:ext>
            </a:extLst>
          </p:cNvPr>
          <p:cNvSpPr txBox="1"/>
          <p:nvPr/>
        </p:nvSpPr>
        <p:spPr>
          <a:xfrm>
            <a:off x="4687326" y="1309800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0…*</a:t>
            </a: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D94240FB-E3CC-C145-86DC-1EA961C98286}"/>
              </a:ext>
            </a:extLst>
          </p:cNvPr>
          <p:cNvSpPr/>
          <p:nvPr/>
        </p:nvSpPr>
        <p:spPr>
          <a:xfrm>
            <a:off x="6960600" y="1421456"/>
            <a:ext cx="767666" cy="393356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EDA8D7-89B0-344A-A090-DCCD859F95E4}"/>
              </a:ext>
            </a:extLst>
          </p:cNvPr>
          <p:cNvCxnSpPr>
            <a:stCxn id="43" idx="1"/>
          </p:cNvCxnSpPr>
          <p:nvPr/>
        </p:nvCxnSpPr>
        <p:spPr>
          <a:xfrm flipH="1">
            <a:off x="4706377" y="1618134"/>
            <a:ext cx="2254223" cy="15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418A8F-0AFB-1940-BEA7-5CE2245C1BF1}"/>
              </a:ext>
            </a:extLst>
          </p:cNvPr>
          <p:cNvSpPr txBox="1"/>
          <p:nvPr/>
        </p:nvSpPr>
        <p:spPr>
          <a:xfrm>
            <a:off x="6367855" y="1297451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1…1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A4BFD3-0FED-FA4A-96E7-9D0B0E49F719}"/>
              </a:ext>
            </a:extLst>
          </p:cNvPr>
          <p:cNvSpPr txBox="1"/>
          <p:nvPr/>
        </p:nvSpPr>
        <p:spPr>
          <a:xfrm>
            <a:off x="5214547" y="3571088"/>
            <a:ext cx="1231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uploads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25000A-BA63-CC4E-A6CE-6FC561174C92}"/>
              </a:ext>
            </a:extLst>
          </p:cNvPr>
          <p:cNvSpPr txBox="1"/>
          <p:nvPr/>
        </p:nvSpPr>
        <p:spPr>
          <a:xfrm>
            <a:off x="6108353" y="3871769"/>
            <a:ext cx="123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Registered</a:t>
            </a:r>
          </a:p>
          <a:p>
            <a:r>
              <a:rPr lang="en-US" dirty="0"/>
              <a:t>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173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{CCFBCF94-B21A-0A41-95CB-0A59F6489DAA}tf10001120</Template>
  <TotalTime>3966</TotalTime>
  <Words>902</Words>
  <Application>Microsoft Macintosh PowerPoint</Application>
  <PresentationFormat>Widescreen</PresentationFormat>
  <Paragraphs>253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Wingdings</vt:lpstr>
      <vt:lpstr>Parcel</vt:lpstr>
      <vt:lpstr>CSIS – 4135: Spring 2022</vt:lpstr>
      <vt:lpstr>Outline</vt:lpstr>
      <vt:lpstr>Content modeling</vt:lpstr>
      <vt:lpstr>Class diagram</vt:lpstr>
      <vt:lpstr>Class diagram: cont.</vt:lpstr>
      <vt:lpstr>Class diagram – cont.</vt:lpstr>
      <vt:lpstr>Class diagram – cont. </vt:lpstr>
      <vt:lpstr>Class diagram – cont. </vt:lpstr>
      <vt:lpstr>Class diagram – example (online video sharing system) </vt:lpstr>
      <vt:lpstr>Case Study – (Conference Paper Reviewing System):Use case diagram </vt:lpstr>
      <vt:lpstr>Case Study – (Conference Paper Reviewing System):Class diagram </vt:lpstr>
      <vt:lpstr>State machine diagram </vt:lpstr>
      <vt:lpstr>Case Study – (Conference Paper Reviewing System):State Machine diagram </vt:lpstr>
      <vt:lpstr>Navigation modeling </vt:lpstr>
      <vt:lpstr>Online video sharing  </vt:lpstr>
      <vt:lpstr>Navigation model – online video sharing </vt:lpstr>
      <vt:lpstr>Presentation modeling </vt:lpstr>
      <vt:lpstr>Presentation modeling 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– 4135: Spring 2019</dc:title>
  <dc:creator>Chakraborty, Sujoy</dc:creator>
  <cp:lastModifiedBy>Sujoy Chakraborty</cp:lastModifiedBy>
  <cp:revision>117</cp:revision>
  <dcterms:created xsi:type="dcterms:W3CDTF">2019-01-14T03:31:52Z</dcterms:created>
  <dcterms:modified xsi:type="dcterms:W3CDTF">2022-01-25T15:33:24Z</dcterms:modified>
</cp:coreProperties>
</file>