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6" r:id="rId4"/>
    <p:sldId id="302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284" r:id="rId24"/>
    <p:sldId id="30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2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82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6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4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3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0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1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7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7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0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68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5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2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CSIS – 4135: </a:t>
            </a:r>
            <a:r>
              <a:rPr lang="en-US"/>
              <a:t>Spring 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65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Layered architecture for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Presentation tier: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Every web application needs to communicate with external entities, human users or other computers</a:t>
            </a:r>
          </a:p>
          <a:p>
            <a:pPr marL="457200" lvl="1" indent="0">
              <a:buNone/>
            </a:pPr>
            <a:r>
              <a:rPr lang="en-US" sz="1800" dirty="0"/>
              <a:t>	- allows these entities to interact with the system</a:t>
            </a:r>
          </a:p>
          <a:p>
            <a:pPr marL="457200" lvl="1" indent="0">
              <a:buNone/>
            </a:pPr>
            <a:r>
              <a:rPr lang="en-US" sz="1800" dirty="0"/>
              <a:t>	- implemented as a GUI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How the data should appear to the user</a:t>
            </a:r>
          </a:p>
          <a:p>
            <a:endParaRPr lang="en-US" sz="1800" dirty="0"/>
          </a:p>
          <a:p>
            <a:r>
              <a:rPr lang="en-US" sz="1800" dirty="0"/>
              <a:t>Application tier: </a:t>
            </a:r>
          </a:p>
          <a:p>
            <a:pPr marL="0" indent="0">
              <a:buNone/>
            </a:pPr>
            <a:r>
              <a:rPr lang="en-US" sz="1800" dirty="0"/>
              <a:t>	- Web applications do more than information delivery, they perform data processing (Business Logic 	  &amp; calculation)behind the results being delivered.</a:t>
            </a:r>
          </a:p>
          <a:p>
            <a:pPr marL="0" indent="0">
              <a:buNone/>
            </a:pPr>
            <a:r>
              <a:rPr lang="en-US" sz="1800" dirty="0"/>
              <a:t>	- Often referred to as:</a:t>
            </a:r>
          </a:p>
          <a:p>
            <a:pPr marL="0" indent="0">
              <a:buNone/>
            </a:pPr>
            <a:r>
              <a:rPr lang="en-US" sz="1800" dirty="0"/>
              <a:t>	    a. Services</a:t>
            </a:r>
          </a:p>
          <a:p>
            <a:pPr marL="0" indent="0">
              <a:buNone/>
            </a:pPr>
            <a:r>
              <a:rPr lang="en-US" sz="1800" dirty="0"/>
              <a:t>	    b. Business logic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178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65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Layered architecture for web applications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800" dirty="0"/>
          </a:p>
          <a:p>
            <a:r>
              <a:rPr lang="en-US" sz="1800" dirty="0"/>
              <a:t>Data layer: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Web applications need data to work with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Data can reside in databases or other information repositories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Deals with and implements different data sources of information systems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14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Two-Layer web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Presents architecture in 2 layers: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Layer – 1: Client platform, hosting a web browser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Layer – 2: Server platform, hosting all server software components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Also called client/server architecture</a:t>
            </a:r>
          </a:p>
          <a:p>
            <a:r>
              <a:rPr lang="en-US" sz="1800" dirty="0"/>
              <a:t>Client directly sends request to the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Server responds to the request</a:t>
            </a:r>
          </a:p>
          <a:p>
            <a:pPr marL="457200" lvl="1" indent="0">
              <a:buNone/>
            </a:pPr>
            <a:r>
              <a:rPr lang="en-US" sz="1800" dirty="0"/>
              <a:t>	- Static or dynamic requests</a:t>
            </a:r>
          </a:p>
        </p:txBody>
      </p:sp>
    </p:spTree>
    <p:extLst>
      <p:ext uri="{BB962C8B-B14F-4D97-AF65-F5344CB8AC3E}">
        <p14:creationId xmlns:p14="http://schemas.microsoft.com/office/powerpoint/2010/main" val="410701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41"/>
            <a:ext cx="10515600" cy="1035658"/>
          </a:xfrm>
        </p:spPr>
        <p:txBody>
          <a:bodyPr>
            <a:normAutofit/>
          </a:bodyPr>
          <a:lstStyle/>
          <a:p>
            <a:r>
              <a:rPr lang="en-US" sz="3600" dirty="0"/>
              <a:t>Two-Layer web architecture –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ED6C3-471E-B049-8419-4316ED93E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7442" y="1400784"/>
            <a:ext cx="7748715" cy="4454727"/>
          </a:xfrm>
        </p:spPr>
      </p:pic>
    </p:spTree>
    <p:extLst>
      <p:ext uri="{BB962C8B-B14F-4D97-AF65-F5344CB8AC3E}">
        <p14:creationId xmlns:p14="http://schemas.microsoft.com/office/powerpoint/2010/main" val="108103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9"/>
            <a:ext cx="10515600" cy="1035658"/>
          </a:xfrm>
        </p:spPr>
        <p:txBody>
          <a:bodyPr>
            <a:normAutofit/>
          </a:bodyPr>
          <a:lstStyle/>
          <a:p>
            <a:r>
              <a:rPr lang="en-US" sz="3600" dirty="0"/>
              <a:t>Two-Layer web architecture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Advantages: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Inexpensive (single platform)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Disadvantage: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Interdependency (coupling) of components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No redundancy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Limited scalability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Typical applications: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10 – 100 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Small company or organization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223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5"/>
          </a:xfrm>
        </p:spPr>
        <p:txBody>
          <a:bodyPr>
            <a:normAutofit/>
          </a:bodyPr>
          <a:lstStyle/>
          <a:p>
            <a:r>
              <a:rPr lang="en-US" sz="3600" dirty="0"/>
              <a:t>Three-Layer web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Usually implemented in 3 layers: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Layer – 1: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Layer – 2: Application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Layer – 3: Presentation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Additionally, security mechanism (Firewall) and caching mechanism (Proxies) can be added.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564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97"/>
            <a:ext cx="10515600" cy="81762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Three-Layer web architecture – cont.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E4CCC1-2E0D-6447-8A43-96987DC7A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8603" y="1520687"/>
            <a:ext cx="7591779" cy="4841102"/>
          </a:xfrm>
        </p:spPr>
      </p:pic>
    </p:spTree>
    <p:extLst>
      <p:ext uri="{BB962C8B-B14F-4D97-AF65-F5344CB8AC3E}">
        <p14:creationId xmlns:p14="http://schemas.microsoft.com/office/powerpoint/2010/main" val="369144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326"/>
          </a:xfrm>
        </p:spPr>
        <p:txBody>
          <a:bodyPr>
            <a:normAutofit/>
          </a:bodyPr>
          <a:lstStyle/>
          <a:p>
            <a:r>
              <a:rPr lang="en-US" sz="3600" dirty="0"/>
              <a:t>Three-Layered web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Advantages:</a:t>
            </a:r>
          </a:p>
          <a:p>
            <a:pPr marL="0" indent="0">
              <a:buNone/>
            </a:pPr>
            <a:r>
              <a:rPr lang="en-US" sz="1800" dirty="0"/>
              <a:t>	- Improved performance</a:t>
            </a:r>
          </a:p>
          <a:p>
            <a:pPr marL="0" indent="0">
              <a:buNone/>
            </a:pPr>
            <a:r>
              <a:rPr lang="en-US" sz="1800" dirty="0"/>
              <a:t>	- Decreased coupling of software components</a:t>
            </a:r>
          </a:p>
          <a:p>
            <a:pPr marL="0" indent="0">
              <a:buNone/>
            </a:pPr>
            <a:r>
              <a:rPr lang="en-US" sz="1800" dirty="0"/>
              <a:t>	- Improved scalability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Disadvantages:</a:t>
            </a:r>
          </a:p>
          <a:p>
            <a:pPr marL="0" indent="0">
              <a:buNone/>
            </a:pPr>
            <a:r>
              <a:rPr lang="en-US" sz="1800" dirty="0"/>
              <a:t>	- No redundancy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Typical applications:</a:t>
            </a:r>
          </a:p>
          <a:p>
            <a:pPr marL="0" indent="0">
              <a:buNone/>
            </a:pPr>
            <a:r>
              <a:rPr lang="en-US" sz="1800" dirty="0"/>
              <a:t>	- 100 – 1000 users</a:t>
            </a:r>
          </a:p>
          <a:p>
            <a:pPr marL="0" indent="0">
              <a:buNone/>
            </a:pPr>
            <a:r>
              <a:rPr lang="en-US" sz="1800" dirty="0"/>
              <a:t>	- Small business or regional organization, e.g., specialty retailer, small college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017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5"/>
            <a:ext cx="10515600" cy="7457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N-Layer web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99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multitier (N-layer) architecture is an expansion of the 3-layer architecture, in one of several possible ways: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Replication of the function of a 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Specialization of function within a layer</a:t>
            </a:r>
          </a:p>
          <a:p>
            <a:r>
              <a:rPr lang="en-US" sz="1800" dirty="0"/>
              <a:t>Replication:</a:t>
            </a:r>
          </a:p>
          <a:p>
            <a:pPr marL="0" indent="0">
              <a:buNone/>
            </a:pPr>
            <a:r>
              <a:rPr lang="en-US" sz="1800" dirty="0"/>
              <a:t>	- Applications and data servers are replicated</a:t>
            </a:r>
          </a:p>
          <a:p>
            <a:pPr marL="0" indent="0">
              <a:buNone/>
            </a:pPr>
            <a:r>
              <a:rPr lang="en-US" sz="1800" dirty="0"/>
              <a:t>	- Servers share the total workload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6D2AC-50EC-4D4F-A830-D8E6DE84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73" y="3775521"/>
            <a:ext cx="5070137" cy="24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9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4"/>
            <a:ext cx="10515600" cy="74805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N-Layer web architecture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42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Specialization:</a:t>
            </a:r>
          </a:p>
          <a:p>
            <a:pPr marL="0" indent="0">
              <a:buNone/>
            </a:pPr>
            <a:r>
              <a:rPr lang="en-US" sz="1800" dirty="0"/>
              <a:t>	- Servers are specialized</a:t>
            </a:r>
          </a:p>
          <a:p>
            <a:pPr marL="0" indent="0">
              <a:buNone/>
            </a:pPr>
            <a:r>
              <a:rPr lang="en-US" sz="1800" dirty="0"/>
              <a:t>	- Each server handles a designated part of the workload, by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62AF2-4A21-F04C-9CB1-BC98C920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603" y="2404059"/>
            <a:ext cx="5817546" cy="34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system architecture</a:t>
            </a:r>
          </a:p>
          <a:p>
            <a:r>
              <a:rPr lang="en-US" dirty="0"/>
              <a:t>Specifics of web application architecture</a:t>
            </a:r>
          </a:p>
          <a:p>
            <a:r>
              <a:rPr lang="en-US" dirty="0"/>
              <a:t>Layered web architecture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2-layered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3-layered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N-layered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4"/>
            <a:ext cx="10515600" cy="6761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N-Layer web architecture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77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Advantages:</a:t>
            </a:r>
          </a:p>
          <a:p>
            <a:pPr marL="0" indent="0">
              <a:buNone/>
            </a:pPr>
            <a:r>
              <a:rPr lang="en-US" sz="1800" dirty="0"/>
              <a:t>	- Decoupling of software components</a:t>
            </a:r>
          </a:p>
          <a:p>
            <a:pPr marL="0" indent="0">
              <a:buNone/>
            </a:pPr>
            <a:r>
              <a:rPr lang="en-US" sz="1800" dirty="0"/>
              <a:t>	- Flexibility to add/remove platforms in response to load</a:t>
            </a:r>
          </a:p>
          <a:p>
            <a:pPr marL="0" indent="0">
              <a:buNone/>
            </a:pPr>
            <a:r>
              <a:rPr lang="en-US" sz="1800" dirty="0"/>
              <a:t>	- Scalability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dirty="0" err="1"/>
              <a:t>Reduandancy</a:t>
            </a:r>
            <a:endParaRPr lang="en-US" sz="1800" dirty="0"/>
          </a:p>
          <a:p>
            <a:r>
              <a:rPr lang="en-US" sz="1800" dirty="0"/>
              <a:t>Disadvantages:</a:t>
            </a:r>
          </a:p>
          <a:p>
            <a:pPr marL="0" indent="0">
              <a:buNone/>
            </a:pPr>
            <a:r>
              <a:rPr lang="en-US" sz="1800" dirty="0"/>
              <a:t>	- Higher cost (maintenance, design, electrical load, cooling)</a:t>
            </a:r>
          </a:p>
          <a:p>
            <a:r>
              <a:rPr lang="en-US" sz="1800" dirty="0"/>
              <a:t>Typical applications:</a:t>
            </a:r>
          </a:p>
          <a:p>
            <a:pPr marL="0" indent="0">
              <a:buNone/>
            </a:pPr>
            <a:r>
              <a:rPr lang="en-US" sz="1800" dirty="0"/>
              <a:t>	- 1000+ users</a:t>
            </a:r>
          </a:p>
          <a:p>
            <a:pPr marL="0" indent="0">
              <a:buNone/>
            </a:pPr>
            <a:r>
              <a:rPr lang="en-US" sz="1800" dirty="0"/>
              <a:t>	- Large business or organization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823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3"/>
            <a:ext cx="10515600" cy="82757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Layered architecture –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D893-CCEC-0347-A055-0A6CBBBC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61" y="1222514"/>
            <a:ext cx="8706255" cy="46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2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97"/>
            <a:ext cx="10515600" cy="77787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2F318-61B7-C54F-997B-11114D79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62" y="1689652"/>
            <a:ext cx="8607726" cy="45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0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9135"/>
            <a:ext cx="7729728" cy="88398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Software system architecture</a:t>
            </a:r>
          </a:p>
          <a:p>
            <a:r>
              <a:rPr lang="en-US" sz="1800" dirty="0"/>
              <a:t>Specifics of web application architecture</a:t>
            </a:r>
          </a:p>
          <a:p>
            <a:r>
              <a:rPr lang="en-US" sz="1800" dirty="0"/>
              <a:t>Layered web architecture </a:t>
            </a:r>
          </a:p>
          <a:p>
            <a:pPr marL="0" indent="0">
              <a:buNone/>
            </a:pPr>
            <a:r>
              <a:rPr lang="en-US" sz="1800" dirty="0"/>
              <a:t>	- 2-layer</a:t>
            </a:r>
          </a:p>
          <a:p>
            <a:pPr marL="0" indent="0">
              <a:buNone/>
            </a:pPr>
            <a:r>
              <a:rPr lang="en-US" sz="1800" dirty="0"/>
              <a:t>	- 3-layer</a:t>
            </a:r>
          </a:p>
          <a:p>
            <a:pPr marL="0" indent="0">
              <a:buNone/>
            </a:pPr>
            <a:r>
              <a:rPr lang="en-US" sz="1800" dirty="0"/>
              <a:t>	- N-layer</a:t>
            </a:r>
          </a:p>
        </p:txBody>
      </p:sp>
    </p:spTree>
    <p:extLst>
      <p:ext uri="{BB962C8B-B14F-4D97-AF65-F5344CB8AC3E}">
        <p14:creationId xmlns:p14="http://schemas.microsoft.com/office/powerpoint/2010/main" val="242523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9439"/>
            <a:ext cx="7729728" cy="85417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Chapter 4, Kappel G, </a:t>
            </a:r>
            <a:r>
              <a:rPr lang="en-US" sz="1800" dirty="0" err="1"/>
              <a:t>Proll</a:t>
            </a:r>
            <a:r>
              <a:rPr lang="en-US" sz="1800" dirty="0"/>
              <a:t> B, Reich S &amp; </a:t>
            </a:r>
            <a:r>
              <a:rPr lang="en-US" sz="1800" dirty="0" err="1"/>
              <a:t>Retschitzegger</a:t>
            </a:r>
            <a:r>
              <a:rPr lang="en-US" sz="1800" dirty="0"/>
              <a:t> W. Web Engineering, John Wiley &amp; Sons.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Web-based application development (Ralph F Grove)</a:t>
            </a:r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8771"/>
            <a:ext cx="7729728" cy="995439"/>
          </a:xfrm>
        </p:spPr>
        <p:txBody>
          <a:bodyPr/>
          <a:lstStyle/>
          <a:p>
            <a:r>
              <a:rPr lang="en-US" dirty="0"/>
              <a:t>Software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The architecture of a computer system is the high-level (most general) design on which the system is based.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Architectural features include: </a:t>
            </a:r>
          </a:p>
          <a:p>
            <a:pPr marL="0" indent="0">
              <a:buNone/>
            </a:pPr>
            <a:r>
              <a:rPr lang="en-US" sz="1800" dirty="0"/>
              <a:t>	- Components</a:t>
            </a:r>
          </a:p>
          <a:p>
            <a:pPr marL="0" indent="0">
              <a:buNone/>
            </a:pPr>
            <a:r>
              <a:rPr lang="en-US" sz="1800" dirty="0"/>
              <a:t>	- Collaborations (how components interact)</a:t>
            </a:r>
          </a:p>
          <a:p>
            <a:pPr marL="0" indent="0">
              <a:buNone/>
            </a:pPr>
            <a:r>
              <a:rPr lang="en-US" sz="1800" dirty="0"/>
              <a:t>	- Connectors (how components communicate) 	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864109"/>
          </a:xfrm>
        </p:spPr>
        <p:txBody>
          <a:bodyPr/>
          <a:lstStyle/>
          <a:p>
            <a:r>
              <a:rPr lang="en-US" dirty="0"/>
              <a:t>Key attributes of 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Architecture describes structure</a:t>
            </a:r>
          </a:p>
          <a:p>
            <a:r>
              <a:rPr lang="en-US" sz="1800" dirty="0"/>
              <a:t>Forms the transition from analysis to implementation</a:t>
            </a:r>
          </a:p>
          <a:p>
            <a:r>
              <a:rPr lang="en-US" sz="1800" dirty="0"/>
              <a:t>Defines different viewpoints (conceptual, runtime, process and implementation)</a:t>
            </a:r>
          </a:p>
          <a:p>
            <a:r>
              <a:rPr lang="en-US" sz="1800" dirty="0"/>
              <a:t>Makes a system understandable</a:t>
            </a: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013"/>
            <a:ext cx="7729728" cy="1188720"/>
          </a:xfrm>
        </p:spPr>
        <p:txBody>
          <a:bodyPr/>
          <a:lstStyle/>
          <a:p>
            <a:r>
              <a:rPr lang="en-US" dirty="0"/>
              <a:t>Factors influencing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1554678"/>
            <a:ext cx="4271771" cy="310198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800" dirty="0"/>
              <a:t>Functional Requirements</a:t>
            </a:r>
          </a:p>
          <a:p>
            <a:pPr marL="0" indent="0">
              <a:buNone/>
            </a:pPr>
            <a:r>
              <a:rPr lang="en-US" sz="1800" dirty="0"/>
              <a:t>	- Clients</a:t>
            </a:r>
          </a:p>
          <a:p>
            <a:pPr marL="0" indent="0">
              <a:buNone/>
            </a:pPr>
            <a:r>
              <a:rPr lang="en-US" sz="1800" dirty="0"/>
              <a:t>	- Users</a:t>
            </a:r>
          </a:p>
          <a:p>
            <a:pPr marL="0" indent="0">
              <a:buNone/>
            </a:pPr>
            <a:r>
              <a:rPr lang="en-US" sz="1800" dirty="0"/>
              <a:t>	- Other stakeholders</a:t>
            </a:r>
          </a:p>
          <a:p>
            <a:r>
              <a:rPr lang="en-US" sz="1800" dirty="0"/>
              <a:t>Quality considerations</a:t>
            </a:r>
          </a:p>
          <a:p>
            <a:pPr marL="0" indent="0">
              <a:buNone/>
            </a:pPr>
            <a:r>
              <a:rPr lang="en-US" sz="1800" dirty="0"/>
              <a:t>	- Performance</a:t>
            </a:r>
          </a:p>
          <a:p>
            <a:pPr marL="0" indent="0">
              <a:buNone/>
            </a:pPr>
            <a:r>
              <a:rPr lang="en-US" sz="1800" dirty="0"/>
              <a:t>	- Scalability</a:t>
            </a:r>
          </a:p>
          <a:p>
            <a:pPr marL="0" indent="0">
              <a:buNone/>
            </a:pPr>
            <a:r>
              <a:rPr lang="en-US" sz="1800" dirty="0"/>
              <a:t>	- Reusability</a:t>
            </a:r>
          </a:p>
          <a:p>
            <a:pPr marL="0" indent="0">
              <a:buNone/>
            </a:pPr>
            <a:r>
              <a:rPr lang="en-US" sz="1800" dirty="0"/>
              <a:t>	- Other?</a:t>
            </a:r>
          </a:p>
          <a:p>
            <a:pPr marL="914400" lvl="2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7E19F-72E1-8545-9C4B-DE2A5BDA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1445349"/>
            <a:ext cx="4270247" cy="3101982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Technical aspects</a:t>
            </a:r>
          </a:p>
          <a:p>
            <a:pPr marL="0" indent="0">
              <a:buNone/>
            </a:pPr>
            <a:r>
              <a:rPr lang="en-US" dirty="0"/>
              <a:t>	- Operating system</a:t>
            </a:r>
          </a:p>
          <a:p>
            <a:pPr marL="0" indent="0">
              <a:buNone/>
            </a:pPr>
            <a:r>
              <a:rPr lang="en-US" dirty="0"/>
              <a:t>	- Middleware</a:t>
            </a:r>
          </a:p>
          <a:p>
            <a:pPr marL="0" indent="0">
              <a:buNone/>
            </a:pPr>
            <a:r>
              <a:rPr lang="en-US" dirty="0"/>
              <a:t>	- Legacy systems</a:t>
            </a:r>
          </a:p>
          <a:p>
            <a:pPr marL="0" indent="0">
              <a:buNone/>
            </a:pPr>
            <a:r>
              <a:rPr lang="en-US" dirty="0"/>
              <a:t>	- Other?</a:t>
            </a:r>
          </a:p>
          <a:p>
            <a:endParaRPr lang="en-US" dirty="0"/>
          </a:p>
          <a:p>
            <a:r>
              <a:rPr lang="en-US" dirty="0"/>
              <a:t>Experience with</a:t>
            </a:r>
          </a:p>
          <a:p>
            <a:pPr marL="0" indent="0">
              <a:buNone/>
            </a:pPr>
            <a:r>
              <a:rPr lang="en-US" dirty="0"/>
              <a:t>	- Existing architecture</a:t>
            </a:r>
          </a:p>
          <a:p>
            <a:pPr marL="0" indent="0">
              <a:buNone/>
            </a:pPr>
            <a:r>
              <a:rPr lang="en-US" dirty="0"/>
              <a:t>	- Patterns</a:t>
            </a:r>
          </a:p>
          <a:p>
            <a:pPr marL="0" indent="0">
              <a:buNone/>
            </a:pPr>
            <a:r>
              <a:rPr lang="en-US" dirty="0"/>
              <a:t>	- Project Management</a:t>
            </a:r>
          </a:p>
          <a:p>
            <a:pPr marL="0" indent="0">
              <a:buNone/>
            </a:pPr>
            <a:r>
              <a:rPr lang="en-US" dirty="0"/>
              <a:t>	- Other?</a:t>
            </a:r>
          </a:p>
        </p:txBody>
      </p:sp>
    </p:spTree>
    <p:extLst>
      <p:ext uri="{BB962C8B-B14F-4D97-AF65-F5344CB8AC3E}">
        <p14:creationId xmlns:p14="http://schemas.microsoft.com/office/powerpoint/2010/main" val="346841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9439"/>
            <a:ext cx="7729728" cy="953561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Specifics in web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9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A number of architectures for specific requirements in several application domain has been developed.</a:t>
            </a:r>
          </a:p>
          <a:p>
            <a:r>
              <a:rPr lang="en-US" sz="1800" dirty="0"/>
              <a:t>For web application architecture, we usually consider:</a:t>
            </a:r>
          </a:p>
          <a:p>
            <a:pPr marL="0" indent="0">
              <a:buNone/>
            </a:pPr>
            <a:r>
              <a:rPr lang="en-US" sz="1800" dirty="0"/>
              <a:t>	- layering aspect: to implement the principle of ‘separation of concerns’</a:t>
            </a:r>
          </a:p>
          <a:p>
            <a:pPr marL="0" indent="0">
              <a:buNone/>
            </a:pPr>
            <a:r>
              <a:rPr lang="en-US" sz="1800" dirty="0"/>
              <a:t>	- data aspect: to support processing of structured and non-structured data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Specific technical infrastructures are needed for both the development as well as the operation of web applications.</a:t>
            </a:r>
          </a:p>
          <a:p>
            <a:r>
              <a:rPr lang="en-US" sz="1800" dirty="0"/>
              <a:t>We have to consider:</a:t>
            </a:r>
          </a:p>
          <a:p>
            <a:pPr marL="0" indent="0">
              <a:buNone/>
            </a:pPr>
            <a:r>
              <a:rPr lang="en-US" sz="1800" dirty="0"/>
              <a:t>	- web infrastructure architecture (WPA)</a:t>
            </a:r>
          </a:p>
          <a:p>
            <a:pPr marL="0" indent="0">
              <a:buNone/>
            </a:pPr>
            <a:r>
              <a:rPr lang="en-US" sz="1800" dirty="0"/>
              <a:t>	- web application architecture (WAA)</a:t>
            </a:r>
          </a:p>
          <a:p>
            <a:r>
              <a:rPr lang="en-US" sz="1800" dirty="0"/>
              <a:t>Web application architecture depends on the problem domain of the application, therefore we focus on web platform architecture.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74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9747"/>
            <a:ext cx="7729728" cy="90154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Components of a web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29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Client:</a:t>
            </a:r>
          </a:p>
          <a:p>
            <a:pPr marL="0" indent="0">
              <a:buNone/>
            </a:pPr>
            <a:r>
              <a:rPr lang="en-US" sz="1800" dirty="0"/>
              <a:t>	- generally a browser (user agent) is controlled by a user to operate the web application</a:t>
            </a:r>
          </a:p>
          <a:p>
            <a:pPr marL="0" indent="0">
              <a:buNone/>
            </a:pPr>
            <a:r>
              <a:rPr lang="en-US" sz="1800" dirty="0"/>
              <a:t>	- client’s functionality can be expanded by installing plug-ins.</a:t>
            </a:r>
          </a:p>
          <a:p>
            <a:r>
              <a:rPr lang="en-US" sz="1800" dirty="0"/>
              <a:t>Firewall:</a:t>
            </a:r>
          </a:p>
          <a:p>
            <a:pPr marL="0" indent="0">
              <a:buNone/>
            </a:pPr>
            <a:r>
              <a:rPr lang="en-US" sz="1800" dirty="0"/>
              <a:t>	- a piece of software regulating the communication between insecure networks (e.g., the internet) and secure networks (e.g., corporate LAN-s)</a:t>
            </a:r>
          </a:p>
          <a:p>
            <a:pPr marL="0" indent="0">
              <a:buNone/>
            </a:pPr>
            <a:r>
              <a:rPr lang="en-US" sz="1800" dirty="0"/>
              <a:t>	- data aspect: to support processing of structured and non-structured data</a:t>
            </a:r>
          </a:p>
          <a:p>
            <a:r>
              <a:rPr lang="en-US" sz="1800" dirty="0"/>
              <a:t>Proxy:</a:t>
            </a:r>
          </a:p>
          <a:p>
            <a:pPr marL="0" indent="0">
              <a:buNone/>
            </a:pPr>
            <a:r>
              <a:rPr lang="en-US" sz="1800" dirty="0"/>
              <a:t>	- A proxy is typically used to store web pages in a cache</a:t>
            </a:r>
          </a:p>
          <a:p>
            <a:r>
              <a:rPr lang="en-US" sz="1800" dirty="0"/>
              <a:t>Web server:</a:t>
            </a:r>
          </a:p>
          <a:p>
            <a:pPr marL="0" indent="0">
              <a:buNone/>
            </a:pPr>
            <a:r>
              <a:rPr lang="en-US" sz="1800" dirty="0"/>
              <a:t>	- A web server is a piece of software that supports various web protocols like HTTP, HTTPS etc. to process client requests.</a:t>
            </a:r>
          </a:p>
          <a:p>
            <a:r>
              <a:rPr lang="en-US" sz="1800" dirty="0"/>
              <a:t>Database server: This server supplies data in structured form, e.g., in tables.</a:t>
            </a:r>
          </a:p>
          <a:p>
            <a:r>
              <a:rPr lang="en-US" sz="1800" dirty="0"/>
              <a:t>Legacy application: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647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8966"/>
            <a:ext cx="7729728" cy="133184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Components of a web application architecture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5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Media server:</a:t>
            </a:r>
          </a:p>
          <a:p>
            <a:pPr marL="0" indent="0">
              <a:buNone/>
            </a:pPr>
            <a:r>
              <a:rPr lang="en-US" sz="1800" dirty="0"/>
              <a:t>	- This component is primarily used for content streaming </a:t>
            </a:r>
            <a:r>
              <a:rPr lang="en-US" sz="1800"/>
              <a:t>of unstructured </a:t>
            </a:r>
            <a:r>
              <a:rPr lang="en-US" sz="1800" dirty="0"/>
              <a:t>bulk data (e.g., audio or 	  video)</a:t>
            </a:r>
          </a:p>
          <a:p>
            <a:endParaRPr lang="en-US" sz="1800" dirty="0"/>
          </a:p>
          <a:p>
            <a:r>
              <a:rPr lang="en-US" sz="1800" dirty="0"/>
              <a:t>Application server: holds the functionality required by several applications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lvl="2" indent="0">
              <a:buNone/>
            </a:pPr>
            <a:endParaRPr lang="en-US" b="1" dirty="0"/>
          </a:p>
          <a:p>
            <a:pPr marL="228600" lvl="1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026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9560"/>
            <a:ext cx="7729728" cy="136106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Components of a web application architecture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2752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800" dirty="0"/>
          </a:p>
          <a:p>
            <a:r>
              <a:rPr lang="en-US" sz="1800" dirty="0"/>
              <a:t>Some components are mandatory, some are optional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93E77-C5A3-3649-A0D8-DC6C48D7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404" y="1976108"/>
            <a:ext cx="5631481" cy="40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37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2309</TotalTime>
  <Words>1076</Words>
  <Application>Microsoft Macintosh PowerPoint</Application>
  <PresentationFormat>Widescreen</PresentationFormat>
  <Paragraphs>263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Parcel</vt:lpstr>
      <vt:lpstr>CSIS – 4135: Spring 2022</vt:lpstr>
      <vt:lpstr>Outline</vt:lpstr>
      <vt:lpstr>Software system architecture</vt:lpstr>
      <vt:lpstr>Key attributes of an architecture</vt:lpstr>
      <vt:lpstr>Factors influencing system architecture</vt:lpstr>
      <vt:lpstr>Specifics in web application architecture</vt:lpstr>
      <vt:lpstr>Components of a web application architecture</vt:lpstr>
      <vt:lpstr>Components of a web application architecture – cont.</vt:lpstr>
      <vt:lpstr>Components of a web application architecture – cont.</vt:lpstr>
      <vt:lpstr>Layered architecture for web applications</vt:lpstr>
      <vt:lpstr>Layered architecture for web applications – cont.</vt:lpstr>
      <vt:lpstr>Two-Layer web architecture</vt:lpstr>
      <vt:lpstr>Two-Layer web architecture – cont.</vt:lpstr>
      <vt:lpstr>Two-Layer web architecture – cont.</vt:lpstr>
      <vt:lpstr>Three-Layer web architecture</vt:lpstr>
      <vt:lpstr>Three-Layer web architecture – cont.</vt:lpstr>
      <vt:lpstr>Three-Layered web architecture</vt:lpstr>
      <vt:lpstr>N-Layer web architecture</vt:lpstr>
      <vt:lpstr>N-Layer web architecture – cont.</vt:lpstr>
      <vt:lpstr>N-Layer web architecture – cont.</vt:lpstr>
      <vt:lpstr>Layered architecture – comparison</vt:lpstr>
      <vt:lpstr>Example: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126</cp:revision>
  <dcterms:created xsi:type="dcterms:W3CDTF">2019-01-14T03:31:52Z</dcterms:created>
  <dcterms:modified xsi:type="dcterms:W3CDTF">2022-01-25T15:33:32Z</dcterms:modified>
</cp:coreProperties>
</file>