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6" r:id="rId4"/>
    <p:sldId id="339" r:id="rId5"/>
    <p:sldId id="302" r:id="rId6"/>
    <p:sldId id="340" r:id="rId7"/>
    <p:sldId id="341" r:id="rId8"/>
    <p:sldId id="322" r:id="rId9"/>
    <p:sldId id="342" r:id="rId10"/>
    <p:sldId id="343" r:id="rId11"/>
    <p:sldId id="344" r:id="rId12"/>
    <p:sldId id="324" r:id="rId13"/>
    <p:sldId id="345" r:id="rId14"/>
    <p:sldId id="346" r:id="rId15"/>
    <p:sldId id="327" r:id="rId16"/>
    <p:sldId id="347" r:id="rId17"/>
    <p:sldId id="348" r:id="rId18"/>
    <p:sldId id="349" r:id="rId19"/>
    <p:sldId id="330" r:id="rId20"/>
    <p:sldId id="284" r:id="rId21"/>
    <p:sldId id="30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66E1-39B5-D941-BBD5-5FF162953B0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4DB37-6FBA-6146-8AE9-AB19D6FF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85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2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56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38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0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35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22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7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8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43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2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97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8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1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8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8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01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5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2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DD2F-6C1D-3246-B788-1023991C1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94657"/>
            <a:ext cx="8991600" cy="1645920"/>
          </a:xfrm>
        </p:spPr>
        <p:txBody>
          <a:bodyPr/>
          <a:lstStyle/>
          <a:p>
            <a:r>
              <a:rPr lang="en-US" dirty="0"/>
              <a:t>CSIS – 4135: </a:t>
            </a:r>
            <a:r>
              <a:rPr lang="en-US"/>
              <a:t>Spring 2022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E583-A938-904F-9C1E-20D4AC5C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77291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 Application Engineering</a:t>
            </a:r>
          </a:p>
          <a:p>
            <a:r>
              <a:rPr lang="en-US" dirty="0"/>
              <a:t>Instructor: Sujoy Chakraborty</a:t>
            </a:r>
          </a:p>
          <a:p>
            <a:r>
              <a:rPr lang="en-US" dirty="0"/>
              <a:t>Lecture Slides –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1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8708"/>
            <a:ext cx="7729728" cy="989297"/>
          </a:xfrm>
        </p:spPr>
        <p:txBody>
          <a:bodyPr/>
          <a:lstStyle/>
          <a:p>
            <a:r>
              <a:rPr lang="en-US" dirty="0"/>
              <a:t>Document specific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HTML (Hypertext Markup Language):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Describes the elements to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mark contents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Hypertext</a:t>
            </a:r>
          </a:p>
          <a:p>
            <a:pPr marL="0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Defines a large number of tags to denote different semantics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653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9379"/>
            <a:ext cx="7729728" cy="864108"/>
          </a:xfrm>
        </p:spPr>
        <p:txBody>
          <a:bodyPr/>
          <a:lstStyle/>
          <a:p>
            <a:r>
              <a:rPr lang="en-US" dirty="0"/>
              <a:t>Server-side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4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URL handler: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Special applications used to process HTTP requests and to deliver a requested resource</a:t>
            </a:r>
          </a:p>
          <a:p>
            <a:pPr marL="0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Client request for a resource by URL</a:t>
            </a:r>
          </a:p>
          <a:p>
            <a:pPr marL="457200" lvl="1" indent="0">
              <a:buNone/>
            </a:pPr>
            <a:r>
              <a:rPr lang="en-US" sz="1800" dirty="0"/>
              <a:t>	- takes the request and forwards it for execution</a:t>
            </a:r>
          </a:p>
          <a:p>
            <a:pPr marL="457200" lvl="1" indent="0">
              <a:buNone/>
            </a:pPr>
            <a:r>
              <a:rPr lang="en-US" sz="1800" dirty="0"/>
              <a:t>	- result of this execution is then returned to the web server</a:t>
            </a:r>
            <a:endParaRPr lang="en-US" sz="1800" b="1" dirty="0"/>
          </a:p>
          <a:p>
            <a:r>
              <a:rPr lang="en-US" sz="1800" b="1" dirty="0"/>
              <a:t>Server-side scripting: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Server-side scripts are executed by the web server when the user requests a web page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Usually embedded in the HTML code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</a:t>
            </a:r>
            <a:r>
              <a:rPr lang="en-US" sz="1800" b="1" dirty="0"/>
              <a:t> </a:t>
            </a:r>
            <a:r>
              <a:rPr lang="en-US" sz="1800" dirty="0"/>
              <a:t>Server-side scripts require that their language’s interpreter be installed on the server</a:t>
            </a:r>
            <a:endParaRPr lang="en-US" sz="1800" b="1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54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9500"/>
            <a:ext cx="7729728" cy="861788"/>
          </a:xfrm>
        </p:spPr>
        <p:txBody>
          <a:bodyPr>
            <a:normAutofit/>
          </a:bodyPr>
          <a:lstStyle/>
          <a:p>
            <a:r>
              <a:rPr lang="en-US" sz="3600" dirty="0"/>
              <a:t>Testing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28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800" dirty="0"/>
          </a:p>
          <a:p>
            <a:r>
              <a:rPr lang="en-US" sz="1800" dirty="0"/>
              <a:t>Testing is an activity conducted to evaluate the quality of a product and to improve it by identifying defects and problems.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If we run a program with the intent to find errors, then we talk about testing.</a:t>
            </a:r>
          </a:p>
          <a:p>
            <a:endParaRPr lang="en-US" sz="1800" dirty="0"/>
          </a:p>
          <a:p>
            <a:r>
              <a:rPr lang="en-US" sz="1800" dirty="0"/>
              <a:t>By testing, we determine the quality state of the system which provides a basis for improvement.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We say that an error is present if the actual result from a test run does not comply with the expected result:	- each </a:t>
            </a:r>
            <a:r>
              <a:rPr lang="en-US" sz="1800" b="1" dirty="0"/>
              <a:t>deviation</a:t>
            </a:r>
            <a:r>
              <a:rPr lang="en-US" sz="1800" dirty="0"/>
              <a:t> from the requirements definition is an </a:t>
            </a:r>
            <a:r>
              <a:rPr lang="en-US" sz="1800" b="1" dirty="0"/>
              <a:t>error</a:t>
            </a: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026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926"/>
            <a:ext cx="7729728" cy="91190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Testing web applications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72" y="70378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Objectives: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Finding errors instead of showing their absence (defect testing)</a:t>
            </a:r>
          </a:p>
          <a:p>
            <a:pPr marL="0" indent="0">
              <a:buNone/>
            </a:pPr>
            <a:r>
              <a:rPr lang="en-US" sz="1600" dirty="0"/>
              <a:t>	- If no error is found, it doesn’t mean that there is no error</a:t>
            </a:r>
          </a:p>
          <a:p>
            <a:pPr marL="0" indent="0">
              <a:buNone/>
            </a:pPr>
            <a:r>
              <a:rPr lang="en-US" sz="1600" dirty="0"/>
              <a:t>	- a test run is successful if errors are detected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To demonstrate to the developer and the customer that the software meets its requirements (validation testing)	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sz="1600" dirty="0"/>
              <a:t>Testing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Unit tests: </a:t>
            </a:r>
          </a:p>
          <a:p>
            <a:pPr marL="457200" lvl="1" indent="0">
              <a:buNone/>
            </a:pPr>
            <a:r>
              <a:rPr lang="en-US" dirty="0"/>
              <a:t>	- test the smallest testable units (web pages etc.), independently of one another.</a:t>
            </a:r>
          </a:p>
          <a:p>
            <a:pPr marL="0" indent="0">
              <a:buNone/>
            </a:pPr>
            <a:r>
              <a:rPr lang="en-US" sz="1600" dirty="0"/>
              <a:t>	- done by the developer during implementation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Integration tests:</a:t>
            </a:r>
          </a:p>
          <a:p>
            <a:pPr marL="457200" lvl="1" indent="0">
              <a:buNone/>
            </a:pPr>
            <a:r>
              <a:rPr lang="en-US" dirty="0"/>
              <a:t>	- evaluate the interaction between distinct and separately tested units once they have been 	  	  integrated. </a:t>
            </a:r>
          </a:p>
          <a:p>
            <a:pPr marL="457200" lvl="1" indent="0">
              <a:buNone/>
            </a:pPr>
            <a:r>
              <a:rPr lang="en-US" dirty="0"/>
              <a:t>	- performed by a tester, a developer or both jointly.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177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913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Testing web applications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72" y="96219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System tests:</a:t>
            </a:r>
          </a:p>
          <a:p>
            <a:pPr marL="457200" lvl="1" indent="0">
              <a:buNone/>
            </a:pPr>
            <a:r>
              <a:rPr lang="en-US" sz="1800" dirty="0"/>
              <a:t>	- Tests the complete integrated system. </a:t>
            </a:r>
          </a:p>
          <a:p>
            <a:pPr marL="457200" lvl="1" indent="0">
              <a:buNone/>
            </a:pPr>
            <a:r>
              <a:rPr lang="en-US" sz="1800" dirty="0"/>
              <a:t>	- Typically performed by a specialized team.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Acceptance tests:</a:t>
            </a:r>
          </a:p>
          <a:p>
            <a:pPr marL="457200" lvl="1" indent="0">
              <a:buNone/>
            </a:pPr>
            <a:r>
              <a:rPr lang="en-US" sz="1800" dirty="0"/>
              <a:t>	- To evaluate the system in cooperation with the client.</a:t>
            </a:r>
          </a:p>
          <a:p>
            <a:pPr marL="457200" lvl="1" indent="0">
              <a:buNone/>
            </a:pPr>
            <a:r>
              <a:rPr lang="en-US" sz="1800" dirty="0"/>
              <a:t>	- uses real conditions and real test data.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Beta tests:</a:t>
            </a:r>
          </a:p>
          <a:p>
            <a:pPr marL="457200" lvl="1" indent="0">
              <a:buNone/>
            </a:pPr>
            <a:r>
              <a:rPr lang="en-US" sz="1800" dirty="0"/>
              <a:t>	- let users to work with early versions of a product with the goal to provide early feedback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8422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93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Testing web applications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28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800" dirty="0"/>
          </a:p>
          <a:p>
            <a:r>
              <a:rPr lang="en-US" sz="1800" dirty="0"/>
              <a:t>Web application testing: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Link testing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Browser testing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Usability testing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Load, stress and continuous testing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Security testing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4140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85"/>
            <a:ext cx="10515600" cy="877265"/>
          </a:xfrm>
        </p:spPr>
        <p:txBody>
          <a:bodyPr>
            <a:normAutofit/>
          </a:bodyPr>
          <a:lstStyle/>
          <a:p>
            <a:r>
              <a:rPr lang="en-US" sz="3600" dirty="0"/>
              <a:t>Testing web applications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44" y="792812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Link testing: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Goal is to find:</a:t>
            </a:r>
          </a:p>
          <a:p>
            <a:pPr marL="457200" lvl="1" indent="0">
              <a:buNone/>
            </a:pPr>
            <a:r>
              <a:rPr lang="en-US" dirty="0"/>
              <a:t>	- broken links (linked document doesn’t exist)</a:t>
            </a:r>
          </a:p>
          <a:p>
            <a:pPr marL="457200" lvl="1" indent="0">
              <a:buNone/>
            </a:pPr>
            <a:r>
              <a:rPr lang="en-US" dirty="0"/>
              <a:t>	- orphan pages (page doesn’t link any other page)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Strategy:</a:t>
            </a:r>
          </a:p>
          <a:p>
            <a:pPr marL="457200" lvl="1" indent="0">
              <a:buNone/>
            </a:pPr>
            <a:r>
              <a:rPr lang="en-US" dirty="0"/>
              <a:t>	- All links are systematically visited</a:t>
            </a:r>
          </a:p>
          <a:p>
            <a:endParaRPr lang="en-US" sz="1600" dirty="0"/>
          </a:p>
          <a:p>
            <a:r>
              <a:rPr lang="en-US" sz="1600" dirty="0"/>
              <a:t>Browser testing: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Goal: to find errors in web application due to incompatibilities between different web browsers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Strategy: to test application on all popular combinations (browser, version, operating system etc.)	</a:t>
            </a:r>
          </a:p>
          <a:p>
            <a:r>
              <a:rPr lang="en-US" sz="1600" dirty="0"/>
              <a:t>Usability testing: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Goal: to evaluate ease-of-use, layout and navigation structure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Strategy: </a:t>
            </a:r>
          </a:p>
          <a:p>
            <a:pPr marL="457200" lvl="1" indent="0">
              <a:buNone/>
            </a:pPr>
            <a:r>
              <a:rPr lang="en-US" dirty="0"/>
              <a:t>	- By a set of representative users</a:t>
            </a:r>
          </a:p>
          <a:p>
            <a:pPr marL="457200" lvl="1" indent="0">
              <a:buNone/>
            </a:pPr>
            <a:r>
              <a:rPr lang="en-US" dirty="0"/>
              <a:t>	- By one or more HCI specialists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263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85"/>
            <a:ext cx="10515600" cy="78781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Testing web applications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44" y="81269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Load testing: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Goal is to find:</a:t>
            </a:r>
          </a:p>
          <a:p>
            <a:pPr marL="457200" lvl="1" indent="0">
              <a:buNone/>
            </a:pPr>
            <a:r>
              <a:rPr lang="en-US" sz="1400" dirty="0"/>
              <a:t>	- Is system meets response time 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Strategy:</a:t>
            </a:r>
          </a:p>
          <a:p>
            <a:pPr marL="457200" lvl="1" indent="0">
              <a:buNone/>
            </a:pPr>
            <a:r>
              <a:rPr lang="en-US" sz="1400" dirty="0"/>
              <a:t>	- Identify load profile</a:t>
            </a:r>
          </a:p>
          <a:p>
            <a:pPr marL="457200" lvl="1" indent="0">
              <a:buNone/>
            </a:pPr>
            <a:r>
              <a:rPr lang="en-US" sz="1400" dirty="0"/>
              <a:t>	- Identify response time</a:t>
            </a:r>
          </a:p>
          <a:p>
            <a:pPr marL="457200" lvl="1" indent="0">
              <a:buNone/>
            </a:pPr>
            <a:r>
              <a:rPr lang="en-US" sz="1400" dirty="0"/>
              <a:t>	- Perform the test</a:t>
            </a:r>
          </a:p>
          <a:p>
            <a:r>
              <a:rPr lang="en-US" sz="1400" dirty="0"/>
              <a:t>Stress testing: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Goal: If system reaches the required response time and required throughput under stress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Strategy: to test application on all popular combinations (browser, version, operating system etc.)	</a:t>
            </a:r>
          </a:p>
          <a:p>
            <a:r>
              <a:rPr lang="en-US" sz="1400" dirty="0"/>
              <a:t>Continuous testing: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Goal: Testing system behavior over a period of time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/>
          </a:p>
          <a:p>
            <a:r>
              <a:rPr lang="en-US" sz="1400" dirty="0"/>
              <a:t>Security testing: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Goal: to regulate access to information, to verify user identities and to encrypt confidential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Strategy: A systematic scheme (define test cases, plan and execute accordingly)</a:t>
            </a:r>
          </a:p>
          <a:p>
            <a:pPr marL="0" indent="0">
              <a:buNone/>
            </a:pPr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6619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85"/>
            <a:ext cx="10515600" cy="83750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Testing web applications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44" y="104128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800" dirty="0"/>
          </a:p>
          <a:p>
            <a:r>
              <a:rPr lang="en-US" sz="1800" dirty="0"/>
              <a:t>Content testing: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Goal is to:</a:t>
            </a:r>
          </a:p>
          <a:p>
            <a:pPr marL="457200" lvl="1" indent="0">
              <a:buNone/>
            </a:pPr>
            <a:r>
              <a:rPr lang="en-US" sz="1800" dirty="0"/>
              <a:t>	- test the quality of contents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Strategy:</a:t>
            </a:r>
          </a:p>
          <a:p>
            <a:pPr marL="457200" lvl="1" indent="0">
              <a:buNone/>
            </a:pPr>
            <a:r>
              <a:rPr lang="en-US" sz="1800" dirty="0"/>
              <a:t>	- Proofreading</a:t>
            </a:r>
          </a:p>
          <a:p>
            <a:pPr marL="457200" lvl="1" indent="0">
              <a:buNone/>
            </a:pPr>
            <a:r>
              <a:rPr lang="en-US" sz="1800" dirty="0"/>
              <a:t>	- Can use tools like spell checker</a:t>
            </a:r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389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8"/>
            <a:ext cx="10515600" cy="8573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Challenges in web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28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Content testing requires costly manual measures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Usability is difficult to measure (Usability test results depend on the sample of users chosen as representatives)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Diverse platforms (devices, operating environments etc.)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Globality (understanding cultural differences)</a:t>
            </a:r>
          </a:p>
          <a:p>
            <a:endParaRPr lang="en-US" sz="1800" dirty="0"/>
          </a:p>
          <a:p>
            <a:r>
              <a:rPr lang="en-US" sz="1800" dirty="0"/>
              <a:t>Dominance of changes makes testing more challenging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223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7188"/>
            <a:ext cx="7729728" cy="118872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9446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Technologies for web application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Testing web applications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8222"/>
            <a:ext cx="7729728" cy="86008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Technologies for web development</a:t>
            </a:r>
          </a:p>
          <a:p>
            <a:r>
              <a:rPr lang="en-US" sz="1800" dirty="0"/>
              <a:t>Protocols</a:t>
            </a:r>
          </a:p>
          <a:p>
            <a:r>
              <a:rPr lang="en-US" sz="1800" dirty="0"/>
              <a:t>Client-side technologies</a:t>
            </a:r>
          </a:p>
          <a:p>
            <a:r>
              <a:rPr lang="en-US" sz="1800" dirty="0"/>
              <a:t>Server-side technologies</a:t>
            </a:r>
          </a:p>
          <a:p>
            <a:r>
              <a:rPr lang="en-US" sz="1800" dirty="0"/>
              <a:t>Testing web applications</a:t>
            </a:r>
          </a:p>
          <a:p>
            <a:pPr marL="0" indent="0">
              <a:buNone/>
            </a:pPr>
            <a:r>
              <a:rPr lang="en-US" sz="1800" dirty="0"/>
              <a:t>	- Objectives</a:t>
            </a:r>
          </a:p>
          <a:p>
            <a:pPr marL="0" indent="0">
              <a:buNone/>
            </a:pPr>
            <a:r>
              <a:rPr lang="en-US" sz="1800" dirty="0"/>
              <a:t>	- Levels</a:t>
            </a:r>
          </a:p>
          <a:p>
            <a:pPr marL="0" indent="0">
              <a:buNone/>
            </a:pPr>
            <a:r>
              <a:rPr lang="en-US" sz="1800" dirty="0"/>
              <a:t>	- Web application specifics</a:t>
            </a:r>
          </a:p>
          <a:p>
            <a:pPr marL="0" indent="0">
              <a:buNone/>
            </a:pPr>
            <a:r>
              <a:rPr lang="en-US" sz="1800" dirty="0"/>
              <a:t>	- Challenges</a:t>
            </a:r>
          </a:p>
        </p:txBody>
      </p:sp>
    </p:spTree>
    <p:extLst>
      <p:ext uri="{BB962C8B-B14F-4D97-AF65-F5344CB8AC3E}">
        <p14:creationId xmlns:p14="http://schemas.microsoft.com/office/powerpoint/2010/main" val="2425235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8587"/>
            <a:ext cx="7729728" cy="91972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Chapter 6,7, Kappel G, </a:t>
            </a:r>
            <a:r>
              <a:rPr lang="en-US" sz="1800" dirty="0" err="1"/>
              <a:t>Proll</a:t>
            </a:r>
            <a:r>
              <a:rPr lang="en-US" sz="1800" dirty="0"/>
              <a:t> B, Reich S &amp; </a:t>
            </a:r>
            <a:r>
              <a:rPr lang="en-US" sz="1800" dirty="0" err="1"/>
              <a:t>Retschitzegger</a:t>
            </a:r>
            <a:r>
              <a:rPr lang="en-US" sz="1800" dirty="0"/>
              <a:t> W. Web Engineering, John Wiley &amp; Sons.</a:t>
            </a:r>
          </a:p>
          <a:p>
            <a:endParaRPr lang="en-US" sz="1800" dirty="0"/>
          </a:p>
          <a:p>
            <a:r>
              <a:rPr lang="en-US" sz="1800" dirty="0"/>
              <a:t>Web-based application development (Ralph F Grove)</a:t>
            </a:r>
          </a:p>
          <a:p>
            <a:pPr marL="0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457200" lvl="1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892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9011"/>
            <a:ext cx="7729728" cy="963500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 for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383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When we have decided the ‘what’ of the web application, i.e.</a:t>
            </a:r>
          </a:p>
          <a:p>
            <a:pPr marL="0" indent="0">
              <a:buNone/>
            </a:pPr>
            <a:r>
              <a:rPr lang="en-US" sz="1800" dirty="0"/>
              <a:t>	- requirements are defined</a:t>
            </a:r>
          </a:p>
          <a:p>
            <a:pPr marL="0" indent="0">
              <a:buNone/>
            </a:pPr>
            <a:r>
              <a:rPr lang="en-US" sz="1800" dirty="0"/>
              <a:t>	- system architecture is decided</a:t>
            </a:r>
          </a:p>
          <a:p>
            <a:pPr marL="0" indent="0">
              <a:buNone/>
            </a:pPr>
            <a:r>
              <a:rPr lang="en-US" sz="1800" dirty="0"/>
              <a:t>	- system model and design are ready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We are ready for ‘how’, i.e., to implementation phase. 		</a:t>
            </a:r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7857"/>
            <a:ext cx="7729728" cy="846353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 for web applications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808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The implementation phase begins with deciding the technologies for development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Technologies for web application development concerns within three views:</a:t>
            </a:r>
          </a:p>
          <a:p>
            <a:pPr marL="0" indent="0">
              <a:buNone/>
            </a:pPr>
            <a:r>
              <a:rPr lang="en-US" sz="1800" dirty="0"/>
              <a:t>	- request (client)</a:t>
            </a:r>
          </a:p>
          <a:p>
            <a:pPr marL="0" indent="0">
              <a:buNone/>
            </a:pPr>
            <a:r>
              <a:rPr lang="en-US" sz="1800" dirty="0"/>
              <a:t>	- response (server)</a:t>
            </a:r>
          </a:p>
          <a:p>
            <a:pPr marL="0" indent="0">
              <a:buNone/>
            </a:pPr>
            <a:r>
              <a:rPr lang="en-US" sz="1800" dirty="0"/>
              <a:t>	- rules for communication between them (protocols)  		</a:t>
            </a:r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708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6"/>
            <a:ext cx="7729728" cy="107874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Client/server communication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Client/server paradigm forms the backbone between the user and the application.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This communication model is based on 2-layer architecture.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However, the web server integrates additional systems, i.e., database server, application server etc.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Several protocols play important roles to guide this communication.</a:t>
            </a: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966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299"/>
            <a:ext cx="10515600" cy="8931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Client/server communication on the web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53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SMTP (Simple Mail Transfer Protocol):</a:t>
            </a:r>
            <a:r>
              <a:rPr lang="en-US" sz="1800" dirty="0"/>
              <a:t> SMTP along with POP3 (post office protocol) or IMAP (internet message access protocol) allows us to send email.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RTSP (Real Time Streaming Protocol):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	- Designed to facilitate delivery of multimedia data in real time</a:t>
            </a:r>
          </a:p>
          <a:p>
            <a:pPr marL="0" indent="0">
              <a:buNone/>
            </a:pPr>
            <a:r>
              <a:rPr lang="en-US" sz="1800" dirty="0"/>
              <a:t>	- Allows transmission in timely manner instead of whole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HTTP (Hypertext Transfer Protocol): 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Most popular transport protocol for web contents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A text-based stateless protocol</a:t>
            </a:r>
          </a:p>
          <a:p>
            <a:pPr marL="0" indent="0">
              <a:buNone/>
            </a:pPr>
            <a:r>
              <a:rPr lang="en-US" sz="1800" dirty="0"/>
              <a:t>	- controls how resources are accessed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resources are addressed by URL</a:t>
            </a:r>
            <a:r>
              <a:rPr lang="en-US" sz="1800" b="1" dirty="0"/>
              <a:t> </a:t>
            </a:r>
          </a:p>
          <a:p>
            <a:pPr marL="457200" lvl="1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</a:t>
            </a:r>
            <a:r>
              <a:rPr lang="en-US" sz="1800" b="1" dirty="0"/>
              <a:t> </a:t>
            </a:r>
            <a:r>
              <a:rPr lang="en-US" sz="1800" dirty="0"/>
              <a:t>URL</a:t>
            </a:r>
            <a:r>
              <a:rPr lang="en-US" sz="1800" b="1" dirty="0"/>
              <a:t> </a:t>
            </a:r>
            <a:r>
              <a:rPr lang="en-US" sz="1800" dirty="0"/>
              <a:t>is used with domain name system (DNS) to find the server where the resource is located</a:t>
            </a:r>
            <a:endParaRPr lang="en-US" sz="18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268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00"/>
            <a:ext cx="10515600" cy="97264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Client/server communication on the web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306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Session tracking: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	- Web applications must be able to distinguish requests by multiple simultaneous users	</a:t>
            </a:r>
          </a:p>
          <a:p>
            <a:pPr marL="0" indent="0">
              <a:buNone/>
            </a:pPr>
            <a:r>
              <a:rPr lang="en-US" sz="1800" dirty="0"/>
              <a:t>	- Also need to identify requests from the same user</a:t>
            </a:r>
          </a:p>
          <a:p>
            <a:r>
              <a:rPr lang="en-US" sz="1800" dirty="0"/>
              <a:t>The term </a:t>
            </a:r>
            <a:r>
              <a:rPr lang="en-US" sz="1800" b="1" dirty="0"/>
              <a:t>session</a:t>
            </a:r>
            <a:r>
              <a:rPr lang="en-US" sz="1800" dirty="0"/>
              <a:t> is used to define a sequence of HTTP requests between a specific user and the server.</a:t>
            </a:r>
          </a:p>
          <a:p>
            <a:r>
              <a:rPr lang="en-US" sz="1800" dirty="0"/>
              <a:t>Whenever a user sends a request to the server, it identifies itself with session id.</a:t>
            </a: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774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9135"/>
            <a:ext cx="7729728" cy="1009175"/>
          </a:xfrm>
        </p:spPr>
        <p:txBody>
          <a:bodyPr/>
          <a:lstStyle/>
          <a:p>
            <a:r>
              <a:rPr lang="en-US" dirty="0"/>
              <a:t>Client-side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8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Helper program and plug-in:</a:t>
            </a:r>
          </a:p>
          <a:p>
            <a:pPr marL="0" indent="0">
              <a:buNone/>
            </a:pPr>
            <a:r>
              <a:rPr lang="en-US" sz="1800" dirty="0"/>
              <a:t>	- Applications that can add functionality to browsers.</a:t>
            </a:r>
          </a:p>
          <a:p>
            <a:pPr marL="0" indent="0">
              <a:buNone/>
            </a:pPr>
            <a:r>
              <a:rPr lang="en-US" sz="1800" dirty="0"/>
              <a:t>	- When the browser receives a media of type included in the helper program or plugin list, the media 	  file is forwarded to the plugin or the helper program for execution.</a:t>
            </a:r>
          </a:p>
          <a:p>
            <a:endParaRPr lang="en-US" sz="1800" dirty="0"/>
          </a:p>
          <a:p>
            <a:r>
              <a:rPr lang="en-US" sz="1800" dirty="0"/>
              <a:t>Installed by the user.</a:t>
            </a:r>
          </a:p>
          <a:p>
            <a:endParaRPr lang="en-US" sz="1800" dirty="0"/>
          </a:p>
          <a:p>
            <a:r>
              <a:rPr lang="en-US" sz="1800" dirty="0"/>
              <a:t>Plugins become part of the browser after installation, leads to lower communication overhead than the helper programs.</a:t>
            </a:r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74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9013"/>
            <a:ext cx="7729728" cy="989297"/>
          </a:xfrm>
        </p:spPr>
        <p:txBody>
          <a:bodyPr/>
          <a:lstStyle/>
          <a:p>
            <a:r>
              <a:rPr lang="en-US" dirty="0"/>
              <a:t>Client-side technologies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50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Java applets: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Java applets are programs written in Java that are loaded dynamically into the browser.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Have</a:t>
            </a:r>
            <a:r>
              <a:rPr lang="en-US" sz="1800" b="1" dirty="0"/>
              <a:t> </a:t>
            </a:r>
            <a:r>
              <a:rPr lang="en-US" sz="1800" dirty="0"/>
              <a:t>controlled</a:t>
            </a:r>
            <a:r>
              <a:rPr lang="en-US" sz="1800" b="1" dirty="0"/>
              <a:t> </a:t>
            </a:r>
            <a:r>
              <a:rPr lang="en-US" sz="1800" dirty="0"/>
              <a:t>access to system resources after checking security policies.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Applets are loaded by server and executed in browser within JVM.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</a:t>
            </a:r>
            <a:r>
              <a:rPr lang="en-US" sz="1800" b="1" dirty="0"/>
              <a:t> </a:t>
            </a:r>
            <a:r>
              <a:rPr lang="en-US" sz="1800" dirty="0"/>
              <a:t>Can run on all platforms with a JVM.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Client-side scripting: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Refers to the class of computer programs on the web that are executed at the client side, by the 	  	  user’s web browser.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Usually embedded in HTML code.</a:t>
            </a:r>
          </a:p>
          <a:p>
            <a:pPr marL="0" indent="0">
              <a:buNone/>
            </a:pPr>
            <a:r>
              <a:rPr lang="en-US" sz="1800" dirty="0"/>
              <a:t>	- Browsers interpret several client-side scripting.</a:t>
            </a:r>
          </a:p>
          <a:p>
            <a:pPr marL="0" indent="0">
              <a:buNone/>
            </a:pPr>
            <a:r>
              <a:rPr lang="en-US" sz="1800" dirty="0"/>
              <a:t>	- A popular scripting language used in client side: JavaScript.	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08617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{CCFBCF94-B21A-0A41-95CB-0A59F6489DAA}tf10001120</Template>
  <TotalTime>2454</TotalTime>
  <Words>1463</Words>
  <Application>Microsoft Macintosh PowerPoint</Application>
  <PresentationFormat>Widescreen</PresentationFormat>
  <Paragraphs>306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Parcel</vt:lpstr>
      <vt:lpstr>CSIS – 4135: Spring 2022</vt:lpstr>
      <vt:lpstr>Outline</vt:lpstr>
      <vt:lpstr>Technologies for web applications</vt:lpstr>
      <vt:lpstr>Technologies for web applications – cont.</vt:lpstr>
      <vt:lpstr>Client/server communication on the web</vt:lpstr>
      <vt:lpstr>Client/server communication on the web – cont.</vt:lpstr>
      <vt:lpstr>Client/server communication on the web – cont.</vt:lpstr>
      <vt:lpstr>Client-side technologies</vt:lpstr>
      <vt:lpstr>Client-side technologies – cont.</vt:lpstr>
      <vt:lpstr>Document specific technologies</vt:lpstr>
      <vt:lpstr>Server-side technologies</vt:lpstr>
      <vt:lpstr>Testing web applications</vt:lpstr>
      <vt:lpstr>Testing web applications – cont.</vt:lpstr>
      <vt:lpstr>Testing web applications – cont.</vt:lpstr>
      <vt:lpstr>Testing web applications – cont. </vt:lpstr>
      <vt:lpstr>Testing web applications – cont. </vt:lpstr>
      <vt:lpstr>Testing web applications – cont. </vt:lpstr>
      <vt:lpstr>Testing web applications – cont. </vt:lpstr>
      <vt:lpstr>Challenges in web testing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– 4135: Spring 2019</dc:title>
  <dc:creator>Chakraborty, Sujoy</dc:creator>
  <cp:lastModifiedBy>Sujoy Chakraborty</cp:lastModifiedBy>
  <cp:revision>162</cp:revision>
  <dcterms:created xsi:type="dcterms:W3CDTF">2019-01-14T03:31:52Z</dcterms:created>
  <dcterms:modified xsi:type="dcterms:W3CDTF">2022-01-25T15:33:40Z</dcterms:modified>
</cp:coreProperties>
</file>