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6" r:id="rId4"/>
    <p:sldId id="355" r:id="rId5"/>
    <p:sldId id="356" r:id="rId6"/>
    <p:sldId id="357" r:id="rId7"/>
    <p:sldId id="358" r:id="rId8"/>
    <p:sldId id="339" r:id="rId9"/>
    <p:sldId id="351" r:id="rId10"/>
    <p:sldId id="302" r:id="rId11"/>
    <p:sldId id="359" r:id="rId12"/>
    <p:sldId id="340" r:id="rId13"/>
    <p:sldId id="360" r:id="rId14"/>
    <p:sldId id="341" r:id="rId15"/>
    <p:sldId id="361" r:id="rId16"/>
    <p:sldId id="362" r:id="rId17"/>
    <p:sldId id="322" r:id="rId18"/>
    <p:sldId id="342" r:id="rId19"/>
    <p:sldId id="363" r:id="rId20"/>
    <p:sldId id="352" r:id="rId21"/>
    <p:sldId id="364" r:id="rId22"/>
    <p:sldId id="343" r:id="rId23"/>
    <p:sldId id="284" r:id="rId24"/>
    <p:sldId id="30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4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43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3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5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1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7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13926"/>
            <a:ext cx="8991600" cy="1645920"/>
          </a:xfrm>
        </p:spPr>
        <p:txBody>
          <a:bodyPr/>
          <a:lstStyle/>
          <a:p>
            <a:r>
              <a:rPr lang="en-US" dirty="0"/>
              <a:t>CSIS – 4135: Spring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71643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</a:t>
            </a:r>
            <a:r>
              <a:rPr lang="en-US"/>
              <a:t>- 9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026362"/>
          </a:xfrm>
        </p:spPr>
        <p:txBody>
          <a:bodyPr>
            <a:normAutofit/>
          </a:bodyPr>
          <a:lstStyle/>
          <a:p>
            <a:r>
              <a:rPr lang="en-US" sz="3600" dirty="0"/>
              <a:t>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128839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Historical ciphers:</a:t>
            </a:r>
          </a:p>
          <a:p>
            <a:pPr marL="0" indent="0">
              <a:buNone/>
            </a:pPr>
            <a:r>
              <a:rPr lang="en-US" sz="1800" dirty="0"/>
              <a:t>	- Caesar shifted each letter of his messages three places down in the alphabet.</a:t>
            </a:r>
          </a:p>
          <a:p>
            <a:pPr marL="0" indent="0">
              <a:buNone/>
            </a:pPr>
            <a:r>
              <a:rPr lang="en-US" sz="1800" dirty="0"/>
              <a:t>	- So, </a:t>
            </a:r>
            <a:r>
              <a:rPr lang="en-US" sz="1800" b="1" dirty="0"/>
              <a:t>BURN THE BRIDGE</a:t>
            </a:r>
            <a:r>
              <a:rPr lang="en-US" sz="1800" dirty="0"/>
              <a:t> becomes </a:t>
            </a:r>
            <a:r>
              <a:rPr lang="en-US" sz="1800" b="1" dirty="0"/>
              <a:t>EXUQ WKH EUKFIG</a:t>
            </a:r>
            <a:r>
              <a:rPr lang="en-US" sz="1800" dirty="0"/>
              <a:t>.</a:t>
            </a:r>
            <a:endParaRPr lang="en-US" sz="1800" b="1" dirty="0"/>
          </a:p>
          <a:p>
            <a:r>
              <a:rPr lang="en-US" sz="1800" dirty="0"/>
              <a:t>Cryptographic algorithms:</a:t>
            </a:r>
          </a:p>
          <a:p>
            <a:pPr marL="0" indent="0">
              <a:buNone/>
            </a:pPr>
            <a:r>
              <a:rPr lang="en-US" sz="1800" dirty="0"/>
              <a:t>	- Relies on keys as secret terms for ciphering and deciphering.</a:t>
            </a:r>
          </a:p>
          <a:p>
            <a:pPr marL="0" indent="0">
              <a:buNone/>
            </a:pPr>
            <a:r>
              <a:rPr lang="en-US" sz="1800" dirty="0"/>
              <a:t>	- Without key it is computationally impossible to break an algorithm</a:t>
            </a:r>
          </a:p>
          <a:p>
            <a:pPr marL="0" indent="0">
              <a:buNone/>
            </a:pPr>
            <a:r>
              <a:rPr lang="en-US" sz="1800" dirty="0"/>
              <a:t>	- An algorithm is considered strong if brute force attack is the only possible attack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Symmetric cryptography:</a:t>
            </a:r>
          </a:p>
          <a:p>
            <a:pPr marL="1085850" lvl="3" indent="-400050">
              <a:buFont typeface="+mj-lt"/>
              <a:buAutoNum type="romanUcPeriod"/>
            </a:pPr>
            <a:r>
              <a:rPr lang="en-US" dirty="0"/>
              <a:t>The same single key is used to encrypt and decrypt a message</a:t>
            </a:r>
          </a:p>
          <a:p>
            <a:pPr marL="1085850" lvl="3" indent="-400050">
              <a:buFont typeface="+mj-lt"/>
              <a:buAutoNum type="romanUcPeriod"/>
            </a:pPr>
            <a:r>
              <a:rPr lang="en-US" dirty="0"/>
              <a:t>DES and AES are examples of symmetric cryptographic algorithms</a:t>
            </a:r>
          </a:p>
          <a:p>
            <a:pPr marL="1085850" lvl="3" indent="-400050">
              <a:buFont typeface="+mj-lt"/>
              <a:buAutoNum type="romanUcPeriod"/>
            </a:pPr>
            <a:endParaRPr lang="en-US" dirty="0"/>
          </a:p>
          <a:p>
            <a:pPr marL="914400" lvl="2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800" dirty="0"/>
              <a:t>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296"/>
            <a:ext cx="10515600" cy="1013557"/>
          </a:xfrm>
        </p:spPr>
        <p:txBody>
          <a:bodyPr/>
          <a:lstStyle/>
          <a:p>
            <a:r>
              <a:rPr lang="en-US" dirty="0"/>
              <a:t>Symmetric cryptography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88DFB9-2382-1B45-BAD7-D9D1664EA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8765" y="1699165"/>
            <a:ext cx="9070298" cy="4139330"/>
          </a:xfrm>
        </p:spPr>
      </p:pic>
    </p:spTree>
    <p:extLst>
      <p:ext uri="{BB962C8B-B14F-4D97-AF65-F5344CB8AC3E}">
        <p14:creationId xmlns:p14="http://schemas.microsoft.com/office/powerpoint/2010/main" val="414124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691"/>
            <a:ext cx="10515600" cy="1189616"/>
          </a:xfrm>
        </p:spPr>
        <p:txBody>
          <a:bodyPr>
            <a:normAutofit/>
          </a:bodyPr>
          <a:lstStyle/>
          <a:p>
            <a:r>
              <a:rPr lang="en-US" sz="3600" dirty="0"/>
              <a:t>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30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Also known as public key cryptography</a:t>
            </a:r>
          </a:p>
          <a:p>
            <a:r>
              <a:rPr lang="en-US" sz="1800" dirty="0"/>
              <a:t>Uses two keys instead of 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public key is known to everyone and can be freely distributed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private key is known only to the recipient of the message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RSA is an example of asymmetric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91268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88"/>
            <a:ext cx="10515600" cy="987125"/>
          </a:xfrm>
        </p:spPr>
        <p:txBody>
          <a:bodyPr/>
          <a:lstStyle/>
          <a:p>
            <a:r>
              <a:rPr lang="en-US" dirty="0"/>
              <a:t>Asymmetric cryptography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F5F8BE-F942-AD49-A869-A024D2D31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4086" y="1553247"/>
            <a:ext cx="8383827" cy="4351338"/>
          </a:xfrm>
        </p:spPr>
      </p:pic>
    </p:spTree>
    <p:extLst>
      <p:ext uri="{BB962C8B-B14F-4D97-AF65-F5344CB8AC3E}">
        <p14:creationId xmlns:p14="http://schemas.microsoft.com/office/powerpoint/2010/main" val="37621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0"/>
            <a:ext cx="10515600" cy="922944"/>
          </a:xfrm>
        </p:spPr>
        <p:txBody>
          <a:bodyPr>
            <a:normAutofit/>
          </a:bodyPr>
          <a:lstStyle/>
          <a:p>
            <a:r>
              <a:rPr lang="en-US" sz="3600" dirty="0"/>
              <a:t>Hashing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83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Hashing is a one-way process:</a:t>
            </a:r>
          </a:p>
          <a:p>
            <a:pPr marL="0" indent="0">
              <a:buNone/>
            </a:pPr>
            <a:r>
              <a:rPr lang="en-US" sz="1800" dirty="0"/>
              <a:t>	- converting a hash back to the original data is difficult or impossible</a:t>
            </a:r>
          </a:p>
          <a:p>
            <a:r>
              <a:rPr lang="en-US" sz="1800" dirty="0"/>
              <a:t>A hash is a unique “fingerprint” for a set of data: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- this fingerprint, called a message digest, represents the contents 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774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0"/>
            <a:ext cx="10515600" cy="922944"/>
          </a:xfrm>
        </p:spPr>
        <p:txBody>
          <a:bodyPr>
            <a:normAutofit/>
          </a:bodyPr>
          <a:lstStyle/>
          <a:p>
            <a:r>
              <a:rPr lang="en-US" sz="3600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83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digital signature is basically a way to ensure that an electronic document is authentic. Also ensures:</a:t>
            </a:r>
          </a:p>
          <a:p>
            <a:pPr marL="0" indent="0">
              <a:buNone/>
            </a:pPr>
            <a:r>
              <a:rPr lang="en-US" sz="1800" dirty="0"/>
              <a:t>	- Integrity</a:t>
            </a:r>
          </a:p>
          <a:p>
            <a:pPr marL="0" indent="0">
              <a:buNone/>
            </a:pPr>
            <a:r>
              <a:rPr lang="en-US" sz="1800" dirty="0"/>
              <a:t>	- Non-repudiation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Digital signature creation:</a:t>
            </a:r>
          </a:p>
          <a:p>
            <a:pPr marL="0" indent="0">
              <a:buNone/>
            </a:pPr>
            <a:r>
              <a:rPr lang="en-US" sz="1800" dirty="0"/>
              <a:t>	- sender creates a hash of the message</a:t>
            </a:r>
          </a:p>
          <a:p>
            <a:pPr marL="0" indent="0">
              <a:buNone/>
            </a:pPr>
            <a:r>
              <a:rPr lang="en-US" sz="1800" dirty="0"/>
              <a:t>	- sender encrypts the message with his/her private key</a:t>
            </a:r>
          </a:p>
          <a:p>
            <a:pPr marL="0" indent="0">
              <a:buNone/>
            </a:pPr>
            <a:r>
              <a:rPr lang="en-US" sz="1800" dirty="0"/>
              <a:t>	- attach the digital signature (encrypted output of Ste</a:t>
            </a:r>
            <a:r>
              <a:rPr lang="en-US" dirty="0"/>
              <a:t>p - </a:t>
            </a:r>
            <a:r>
              <a:rPr lang="en-US" sz="1800" dirty="0"/>
              <a:t>2) with the message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Digital signature validation:</a:t>
            </a:r>
          </a:p>
          <a:p>
            <a:pPr marL="0" indent="0">
              <a:buNone/>
            </a:pPr>
            <a:r>
              <a:rPr lang="en-US" sz="1800" dirty="0"/>
              <a:t>	- Receiver decrypts the signature with sender’s public key</a:t>
            </a:r>
          </a:p>
          <a:p>
            <a:pPr marL="0" indent="0">
              <a:buNone/>
            </a:pPr>
            <a:r>
              <a:rPr lang="en-US" sz="1800" dirty="0"/>
              <a:t>	- Receiver creates the hash of the message</a:t>
            </a:r>
          </a:p>
          <a:p>
            <a:pPr marL="0" indent="0">
              <a:buNone/>
            </a:pPr>
            <a:r>
              <a:rPr lang="en-US" sz="1800" dirty="0"/>
              <a:t>	- Created hash is compared with the decrypted message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745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1"/>
            <a:ext cx="10515600" cy="1073192"/>
          </a:xfrm>
        </p:spPr>
        <p:txBody>
          <a:bodyPr/>
          <a:lstStyle/>
          <a:p>
            <a:r>
              <a:rPr lang="en-US" dirty="0"/>
              <a:t>Digital signature verification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103044-8B6D-6A44-B473-3D1D0F229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5996" y="1592160"/>
            <a:ext cx="8800008" cy="4351439"/>
          </a:xfrm>
        </p:spPr>
      </p:pic>
    </p:spTree>
    <p:extLst>
      <p:ext uri="{BB962C8B-B14F-4D97-AF65-F5344CB8AC3E}">
        <p14:creationId xmlns:p14="http://schemas.microsoft.com/office/powerpoint/2010/main" val="11774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7"/>
            <a:ext cx="7729728" cy="919723"/>
          </a:xfrm>
        </p:spPr>
        <p:txBody>
          <a:bodyPr/>
          <a:lstStyle/>
          <a:p>
            <a:r>
              <a:rPr lang="en-US" dirty="0"/>
              <a:t>Objectives of a secure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Cryptography ensures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Confidentiality: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Integrity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Availability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Authenticity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Non-repudiation</a:t>
            </a:r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74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7"/>
            <a:ext cx="7729728" cy="1188720"/>
          </a:xfrm>
        </p:spPr>
        <p:txBody>
          <a:bodyPr/>
          <a:lstStyle/>
          <a:p>
            <a:r>
              <a:rPr lang="en-US" dirty="0"/>
              <a:t>Securing user’s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After securely transmitting data user wants: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Privacy:</a:t>
            </a:r>
          </a:p>
          <a:p>
            <a:pPr marL="457200" lvl="1" indent="0">
              <a:buNone/>
            </a:pPr>
            <a:r>
              <a:rPr lang="en-US" sz="1800" dirty="0"/>
              <a:t>	- providers keep data carefully</a:t>
            </a:r>
          </a:p>
          <a:p>
            <a:pPr marL="457200" lvl="1" indent="0">
              <a:buNone/>
            </a:pPr>
            <a:r>
              <a:rPr lang="en-US" sz="1800" dirty="0"/>
              <a:t>	- protect data from attackers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Secured desktop</a:t>
            </a:r>
          </a:p>
          <a:p>
            <a:r>
              <a:rPr lang="en-US" sz="1800" dirty="0"/>
              <a:t>Service providers need to establish trust relationship</a:t>
            </a:r>
          </a:p>
          <a:p>
            <a:pPr marL="0" indent="0">
              <a:buNone/>
            </a:pPr>
            <a:r>
              <a:rPr lang="en-US" sz="1800" dirty="0"/>
              <a:t>	- can specify data practices using Platform for Privacy Preferences (P3P) standard </a:t>
            </a:r>
          </a:p>
          <a:p>
            <a:pPr marL="0" indent="0">
              <a:buNone/>
            </a:pPr>
            <a:r>
              <a:rPr lang="en-US" sz="1800" dirty="0"/>
              <a:t>	- User can specify its preferences using P3P agents</a:t>
            </a:r>
          </a:p>
          <a:p>
            <a:pPr marL="0" indent="0">
              <a:buNone/>
            </a:pPr>
            <a:r>
              <a:rPr lang="en-US" sz="1800" dirty="0"/>
              <a:t>	- P3P-capable browsers inform the user if service provider’s policies conflict with user’s preferences.</a:t>
            </a:r>
            <a:endParaRPr lang="en-US" sz="14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086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865"/>
            <a:ext cx="7729728" cy="1043013"/>
          </a:xfrm>
        </p:spPr>
        <p:txBody>
          <a:bodyPr/>
          <a:lstStyle/>
          <a:p>
            <a:r>
              <a:rPr lang="en-US" dirty="0"/>
              <a:t>Securing user’s data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9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Phishing and Web Spoofing: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Phishing is the most common attack to retrieve user’s personal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Web spoofing denotes mocking the web presence of famous companies</a:t>
            </a:r>
          </a:p>
          <a:p>
            <a:pPr marL="457200" lvl="1" indent="0">
              <a:buNone/>
            </a:pPr>
            <a:r>
              <a:rPr lang="en-US" sz="1800" dirty="0"/>
              <a:t>	- sends email to users as a representative of some well known company</a:t>
            </a:r>
          </a:p>
          <a:p>
            <a:pPr marL="457200" lvl="1" indent="0">
              <a:buNone/>
            </a:pPr>
            <a:r>
              <a:rPr lang="en-US" sz="1800" dirty="0"/>
              <a:t>	- encourages the users to enter their personal information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50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security overview</a:t>
            </a:r>
          </a:p>
          <a:p>
            <a:r>
              <a:rPr lang="en-US" dirty="0"/>
              <a:t>Secure transmission of data</a:t>
            </a:r>
          </a:p>
          <a:p>
            <a:r>
              <a:rPr lang="en-US" dirty="0"/>
              <a:t>User’s security issues</a:t>
            </a:r>
          </a:p>
          <a:p>
            <a:r>
              <a:rPr lang="en-US" dirty="0"/>
              <a:t>Service provider’s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933683"/>
          </a:xfrm>
        </p:spPr>
        <p:txBody>
          <a:bodyPr/>
          <a:lstStyle/>
          <a:p>
            <a:r>
              <a:rPr lang="en-US" dirty="0"/>
              <a:t>Securing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65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User’s security can be at risk through threats like viruses and worms.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Adware and spyware</a:t>
            </a:r>
          </a:p>
          <a:p>
            <a:pPr marL="0" indent="0">
              <a:buNone/>
            </a:pPr>
            <a:r>
              <a:rPr lang="en-US" sz="1800" dirty="0"/>
              <a:t>	- adware delivers advertising contents</a:t>
            </a:r>
          </a:p>
          <a:p>
            <a:pPr marL="0" indent="0">
              <a:buNone/>
            </a:pPr>
            <a:r>
              <a:rPr lang="en-US" sz="1800" dirty="0"/>
              <a:t>	- spyware monitor user activities and transfers gathered information to remote systems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Remote access/backdoors</a:t>
            </a:r>
          </a:p>
          <a:p>
            <a:pPr marL="0" indent="0">
              <a:buNone/>
            </a:pPr>
            <a:r>
              <a:rPr lang="en-US" sz="1800" dirty="0"/>
              <a:t>	- provides remote systems the ability to connect with the user’s machine</a:t>
            </a:r>
          </a:p>
          <a:p>
            <a:pPr marL="0" indent="0">
              <a:buNone/>
            </a:pPr>
            <a:r>
              <a:rPr lang="en-US" sz="1800" dirty="0"/>
              <a:t>	- can obtain personal information, damage files and control user’s machine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11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196"/>
            <a:ext cx="7729728" cy="883987"/>
          </a:xfrm>
        </p:spPr>
        <p:txBody>
          <a:bodyPr/>
          <a:lstStyle/>
          <a:p>
            <a:r>
              <a:rPr lang="en-US" dirty="0"/>
              <a:t>Securing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08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Viruses: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Can damage files or repeat themselves</a:t>
            </a:r>
          </a:p>
          <a:p>
            <a:pPr marL="457200" lvl="1" indent="0">
              <a:buNone/>
            </a:pPr>
            <a:r>
              <a:rPr lang="en-US" sz="1800" dirty="0"/>
              <a:t>	- distributed through email or by sharing infected files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Worms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Repeat themselves</a:t>
            </a:r>
          </a:p>
          <a:p>
            <a:pPr marL="0" indent="0">
              <a:buNone/>
            </a:pPr>
            <a:r>
              <a:rPr lang="en-US" sz="1800" dirty="0"/>
              <a:t>	- increase traffic</a:t>
            </a:r>
          </a:p>
          <a:p>
            <a:pPr marL="0" indent="0">
              <a:buNone/>
            </a:pPr>
            <a:r>
              <a:rPr lang="en-US" sz="1800" dirty="0"/>
              <a:t>	- consume processing power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Trojan horses: 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Damage files but don’t replicate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Appears as useful programs but performs other functionalities</a:t>
            </a:r>
          </a:p>
          <a:p>
            <a:pPr marL="457200" lvl="1" indent="0">
              <a:buNone/>
            </a:pPr>
            <a:r>
              <a:rPr lang="en-US" sz="1800" dirty="0"/>
              <a:t>	- aims at data theft and destruction or illegitimate access on computational resources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271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648"/>
            <a:ext cx="7729728" cy="929662"/>
          </a:xfrm>
        </p:spPr>
        <p:txBody>
          <a:bodyPr/>
          <a:lstStyle/>
          <a:p>
            <a:r>
              <a:rPr lang="en-US" dirty="0"/>
              <a:t>Service provider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Service provider wants to secure the server from attackers.</a:t>
            </a:r>
          </a:p>
          <a:p>
            <a:endParaRPr lang="en-US" sz="1800" dirty="0"/>
          </a:p>
          <a:p>
            <a:r>
              <a:rPr lang="en-US" sz="1800" dirty="0"/>
              <a:t>Common attacks: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Cross-site scripting (XSS)</a:t>
            </a:r>
          </a:p>
          <a:p>
            <a:pPr marL="457200" lvl="1" indent="0">
              <a:buNone/>
            </a:pPr>
            <a:r>
              <a:rPr lang="en-US" sz="1800" dirty="0"/>
              <a:t>	- attackers inject script in dynamically created pages and try to find user’s information.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SQL-injection:</a:t>
            </a:r>
          </a:p>
          <a:p>
            <a:pPr marL="457200" lvl="1" indent="0">
              <a:buNone/>
            </a:pPr>
            <a:r>
              <a:rPr lang="en-US" sz="1800" dirty="0"/>
              <a:t>	- attackers inject </a:t>
            </a:r>
            <a:r>
              <a:rPr lang="en-US" sz="1800" dirty="0" err="1"/>
              <a:t>sql</a:t>
            </a:r>
            <a:r>
              <a:rPr lang="en-US" sz="1800" dirty="0"/>
              <a:t> commands as inputs	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653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7857"/>
            <a:ext cx="7729728" cy="87404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Web security overview</a:t>
            </a:r>
          </a:p>
          <a:p>
            <a:r>
              <a:rPr lang="en-US" sz="1800" dirty="0"/>
              <a:t>Secure transmission of data</a:t>
            </a:r>
          </a:p>
          <a:p>
            <a:r>
              <a:rPr lang="en-US" sz="1800" dirty="0"/>
              <a:t>User’s security issues</a:t>
            </a:r>
          </a:p>
          <a:p>
            <a:r>
              <a:rPr lang="en-US" sz="1800" dirty="0"/>
              <a:t>Service provider’s issues</a:t>
            </a:r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7"/>
            <a:ext cx="7729728" cy="11887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Chapter 13, Kappel G, </a:t>
            </a:r>
            <a:r>
              <a:rPr lang="en-US" sz="1800" dirty="0" err="1"/>
              <a:t>Proll</a:t>
            </a:r>
            <a:r>
              <a:rPr lang="en-US" sz="1800" dirty="0"/>
              <a:t> B, Reich S &amp; </a:t>
            </a:r>
            <a:r>
              <a:rPr lang="en-US" sz="1800" dirty="0" err="1"/>
              <a:t>Retschitzegger</a:t>
            </a:r>
            <a:r>
              <a:rPr lang="en-US" sz="1800" dirty="0"/>
              <a:t> W. Web Engineering, John Wiley &amp; Sons.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7996"/>
            <a:ext cx="7729728" cy="1046214"/>
          </a:xfrm>
        </p:spPr>
        <p:txBody>
          <a:bodyPr/>
          <a:lstStyle/>
          <a:p>
            <a:r>
              <a:rPr lang="en-US" dirty="0"/>
              <a:t>Web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Web client expect web applications to be secure</a:t>
            </a:r>
          </a:p>
          <a:p>
            <a:pPr marL="0" indent="0">
              <a:buNone/>
            </a:pPr>
            <a:r>
              <a:rPr lang="en-US" sz="1800" dirty="0"/>
              <a:t>	- preventing access from untrusted or malicious sources to private data</a:t>
            </a:r>
          </a:p>
          <a:p>
            <a:pPr marL="0" indent="0">
              <a:buNone/>
            </a:pPr>
            <a:r>
              <a:rPr lang="en-US" sz="1800" dirty="0"/>
              <a:t>	- service providers do not misuse their data (for example, by exchanging data with third party) 	</a:t>
            </a:r>
            <a:r>
              <a:rPr lang="en-US" sz="1000" dirty="0"/>
              <a:t>			</a:t>
            </a:r>
            <a:endParaRPr lang="en-US" sz="1800" dirty="0"/>
          </a:p>
          <a:p>
            <a:r>
              <a:rPr lang="en-US" sz="1800" dirty="0"/>
              <a:t>Several risks exists for service providers as well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prevent access from attackers</a:t>
            </a:r>
          </a:p>
          <a:p>
            <a:pPr marL="914400" lvl="2" indent="0">
              <a:buNone/>
            </a:pPr>
            <a:r>
              <a:rPr lang="en-US" sz="1800" dirty="0"/>
              <a:t>	- credit card number can be stolen</a:t>
            </a:r>
          </a:p>
          <a:p>
            <a:pPr marL="914400" lvl="2" indent="0">
              <a:buNone/>
            </a:pPr>
            <a:r>
              <a:rPr lang="en-US" sz="1800" dirty="0"/>
              <a:t>	- data can be accessed and modified</a:t>
            </a:r>
          </a:p>
          <a:p>
            <a:pPr marL="914400" lvl="2" indent="0">
              <a:buNone/>
            </a:pPr>
            <a:r>
              <a:rPr lang="en-US" sz="1800" dirty="0"/>
              <a:t>	- availability of service can be reduced</a:t>
            </a:r>
          </a:p>
          <a:p>
            <a:pPr marL="914400" lvl="2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Can influence agreements and cause financial loss</a:t>
            </a:r>
          </a:p>
          <a:p>
            <a:pPr marL="0" indent="0">
              <a:buNone/>
            </a:pPr>
            <a:r>
              <a:rPr lang="en-US" sz="1800" dirty="0"/>
              <a:t>		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2138"/>
            <a:ext cx="7729728" cy="1188720"/>
          </a:xfrm>
        </p:spPr>
        <p:txBody>
          <a:bodyPr/>
          <a:lstStyle/>
          <a:p>
            <a:r>
              <a:rPr lang="en-US" dirty="0"/>
              <a:t>Web security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839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We can define web security according to notions of users and service providers as</a:t>
            </a:r>
          </a:p>
          <a:p>
            <a:pPr marL="0" indent="0">
              <a:buNone/>
            </a:pPr>
            <a:r>
              <a:rPr lang="en-US" sz="1800" dirty="0"/>
              <a:t>	- securing the end user’s computer and personal data stored on it</a:t>
            </a:r>
          </a:p>
          <a:p>
            <a:pPr marL="0" indent="0">
              <a:buNone/>
            </a:pPr>
            <a:r>
              <a:rPr lang="en-US" sz="1800" dirty="0"/>
              <a:t>	- securing information in transit</a:t>
            </a:r>
          </a:p>
          <a:p>
            <a:pPr marL="0" indent="0">
              <a:buNone/>
            </a:pPr>
            <a:r>
              <a:rPr lang="en-US" sz="1800" dirty="0"/>
              <a:t>	- securing the server and the data stored on it 	</a:t>
            </a:r>
            <a:r>
              <a:rPr lang="en-US" sz="1000" dirty="0"/>
              <a:t>			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46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7997"/>
            <a:ext cx="7729728" cy="1188720"/>
          </a:xfrm>
        </p:spPr>
        <p:txBody>
          <a:bodyPr/>
          <a:lstStyle/>
          <a:p>
            <a:r>
              <a:rPr lang="en-US" dirty="0"/>
              <a:t>Web security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CC26F-4275-ED45-A32E-2E48CBE4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8973"/>
            <a:ext cx="10470204" cy="32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8"/>
            <a:ext cx="10515600" cy="880445"/>
          </a:xfrm>
        </p:spPr>
        <p:txBody>
          <a:bodyPr/>
          <a:lstStyle/>
          <a:p>
            <a:r>
              <a:rPr lang="en-US" dirty="0"/>
              <a:t>Web security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37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Security aspects: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Confidentiality:</a:t>
            </a:r>
          </a:p>
          <a:p>
            <a:pPr marL="0" indent="0">
              <a:buNone/>
            </a:pPr>
            <a:r>
              <a:rPr lang="en-US" sz="1400" dirty="0"/>
              <a:t>	- communication between a customer and a provider cannot be read by a third party</a:t>
            </a:r>
          </a:p>
          <a:p>
            <a:pPr marL="0" indent="0">
              <a:buNone/>
            </a:pPr>
            <a:r>
              <a:rPr lang="en-US" sz="1400" dirty="0"/>
              <a:t>	- data encryption can be used</a:t>
            </a:r>
          </a:p>
          <a:p>
            <a:pPr marL="0" indent="0">
              <a:buNone/>
            </a:pPr>
            <a:r>
              <a:rPr lang="en-US" sz="1400" dirty="0"/>
              <a:t>		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Integrity:</a:t>
            </a:r>
          </a:p>
          <a:p>
            <a:pPr marL="457200" lvl="1" indent="0">
              <a:buNone/>
            </a:pPr>
            <a:r>
              <a:rPr lang="en-US" sz="1400" dirty="0"/>
              <a:t>	- nobody is able to modify the exchanged information</a:t>
            </a:r>
          </a:p>
          <a:p>
            <a:pPr marL="457200" lvl="1" indent="0">
              <a:buNone/>
            </a:pP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Non-repudiation:</a:t>
            </a:r>
          </a:p>
          <a:p>
            <a:pPr marL="457200" lvl="1" indent="0">
              <a:buNone/>
            </a:pPr>
            <a:r>
              <a:rPr lang="en-US" sz="1400" dirty="0"/>
              <a:t>	- originators of messages should not be able to deny (e.g., customers ordering books at an online store)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Authentication:</a:t>
            </a:r>
          </a:p>
          <a:p>
            <a:pPr marL="457200" lvl="1" indent="0">
              <a:buNone/>
            </a:pPr>
            <a:r>
              <a:rPr lang="en-US" sz="1400" dirty="0"/>
              <a:t>	- the process of verifying the identity of a person or general subject such as another application invoking a service on behalf of a human user.</a:t>
            </a:r>
          </a:p>
          <a:p>
            <a:pPr marL="457200" lvl="1" indent="0">
              <a:buNone/>
            </a:pPr>
            <a:r>
              <a:rPr lang="en-US" sz="1400" dirty="0"/>
              <a:t>	- usually implemented by login/password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Authorization:</a:t>
            </a:r>
          </a:p>
          <a:p>
            <a:pPr marL="457200" lvl="1" indent="0">
              <a:buNone/>
            </a:pPr>
            <a:r>
              <a:rPr lang="en-US" sz="1400" dirty="0"/>
              <a:t>	- used to infer which privileges authenticated users are granted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457200" lvl="1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656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91"/>
            <a:ext cx="10515600" cy="1012500"/>
          </a:xfrm>
        </p:spPr>
        <p:txBody>
          <a:bodyPr/>
          <a:lstStyle/>
          <a:p>
            <a:r>
              <a:rPr lang="en-US" dirty="0"/>
              <a:t>Web security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84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Availability:</a:t>
            </a:r>
          </a:p>
          <a:p>
            <a:pPr marL="0" indent="0">
              <a:buNone/>
            </a:pPr>
            <a:r>
              <a:rPr lang="en-US" sz="1800" dirty="0"/>
              <a:t>	- guaranteeing the availability of web applications (service downtime typically implies financial 	  	  losses)</a:t>
            </a:r>
          </a:p>
          <a:p>
            <a:pPr marL="0" indent="0">
              <a:buNone/>
            </a:pPr>
            <a:r>
              <a:rPr lang="en-US" sz="1000" dirty="0"/>
              <a:t>			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Privacy:</a:t>
            </a:r>
          </a:p>
          <a:p>
            <a:pPr marL="457200" lvl="1" indent="0">
              <a:buNone/>
            </a:pPr>
            <a:r>
              <a:rPr lang="en-US" sz="1800" dirty="0"/>
              <a:t>	- demands the reliable handling of data</a:t>
            </a:r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7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64"/>
            <a:ext cx="10515600" cy="868597"/>
          </a:xfrm>
        </p:spPr>
        <p:txBody>
          <a:bodyPr/>
          <a:lstStyle/>
          <a:p>
            <a:r>
              <a:rPr lang="en-US" dirty="0"/>
              <a:t>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369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Encryption is a basic technology for enabling secure messaging	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Encryption:</a:t>
            </a:r>
          </a:p>
          <a:p>
            <a:pPr marL="0" indent="0">
              <a:buNone/>
            </a:pPr>
            <a:r>
              <a:rPr lang="en-US" sz="1800" dirty="0"/>
              <a:t>	- translation of data into a format that is intended to be unreadable by anyone except the intended 	  party</a:t>
            </a:r>
          </a:p>
          <a:p>
            <a:pPr marL="0" indent="0">
              <a:buNone/>
            </a:pPr>
            <a:r>
              <a:rPr lang="en-US" sz="1800" dirty="0"/>
              <a:t>	- changing the original text to a secret message using some mathematical function. </a:t>
            </a:r>
            <a:r>
              <a:rPr lang="en-US" dirty="0"/>
              <a:t>There are broadly 	  two classes of encryption algorithms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	a. Symmetric algorithms</a:t>
            </a:r>
          </a:p>
          <a:p>
            <a:pPr marL="0" indent="0">
              <a:buNone/>
            </a:pPr>
            <a:r>
              <a:rPr lang="en-US" sz="1800" dirty="0"/>
              <a:t>		b. Asymmetric algorithms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Decryption:</a:t>
            </a:r>
          </a:p>
          <a:p>
            <a:pPr marL="0" indent="0">
              <a:buNone/>
            </a:pPr>
            <a:r>
              <a:rPr lang="en-US" sz="1800" dirty="0"/>
              <a:t>	- changing the secret message back to its original form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708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296"/>
            <a:ext cx="10515600" cy="1013557"/>
          </a:xfrm>
        </p:spPr>
        <p:txBody>
          <a:bodyPr/>
          <a:lstStyle/>
          <a:p>
            <a:r>
              <a:rPr lang="en-US" dirty="0"/>
              <a:t>Encryption/Decryption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F653F-3F15-6D4A-B0BC-E99449F62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226" y="1537307"/>
            <a:ext cx="9011547" cy="4081463"/>
          </a:xfrm>
        </p:spPr>
      </p:pic>
    </p:spTree>
    <p:extLst>
      <p:ext uri="{BB962C8B-B14F-4D97-AF65-F5344CB8AC3E}">
        <p14:creationId xmlns:p14="http://schemas.microsoft.com/office/powerpoint/2010/main" val="35766885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2889</TotalTime>
  <Words>1149</Words>
  <Application>Microsoft Macintosh PowerPoint</Application>
  <PresentationFormat>Widescreen</PresentationFormat>
  <Paragraphs>271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Parcel</vt:lpstr>
      <vt:lpstr>CSIS – 4135: Spring 2022</vt:lpstr>
      <vt:lpstr>Outline</vt:lpstr>
      <vt:lpstr>Web security</vt:lpstr>
      <vt:lpstr>Web security – cont.</vt:lpstr>
      <vt:lpstr>Web security – cont.</vt:lpstr>
      <vt:lpstr>Web security – cont.</vt:lpstr>
      <vt:lpstr>Web security – cont.</vt:lpstr>
      <vt:lpstr>Data encryption</vt:lpstr>
      <vt:lpstr>Encryption/Decryption process</vt:lpstr>
      <vt:lpstr>Data Encryption</vt:lpstr>
      <vt:lpstr>Symmetric cryptography</vt:lpstr>
      <vt:lpstr>Asymmetric cryptography</vt:lpstr>
      <vt:lpstr>Asymmetric cryptography</vt:lpstr>
      <vt:lpstr>Hashing algorithms</vt:lpstr>
      <vt:lpstr>Digital signatures</vt:lpstr>
      <vt:lpstr>Digital signature verification</vt:lpstr>
      <vt:lpstr>Objectives of a secure system</vt:lpstr>
      <vt:lpstr>Securing user’s data</vt:lpstr>
      <vt:lpstr>Securing user’s data – cont.</vt:lpstr>
      <vt:lpstr>Securing the desktop</vt:lpstr>
      <vt:lpstr>Securing the desktop</vt:lpstr>
      <vt:lpstr>Service provider issues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212</cp:revision>
  <dcterms:created xsi:type="dcterms:W3CDTF">2019-01-14T03:31:52Z</dcterms:created>
  <dcterms:modified xsi:type="dcterms:W3CDTF">2022-02-01T15:35:06Z</dcterms:modified>
</cp:coreProperties>
</file>