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  <p:sldMasterId id="2147483806" r:id="rId10"/>
  </p:sldMasterIdLst>
  <p:notesMasterIdLst>
    <p:notesMasterId r:id="rId43"/>
  </p:notesMasterIdLst>
  <p:handoutMasterIdLst>
    <p:handoutMasterId r:id="rId44"/>
  </p:handoutMasterIdLst>
  <p:sldIdLst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21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323" r:id="rId39"/>
    <p:sldId id="324" r:id="rId40"/>
    <p:sldId id="326" r:id="rId41"/>
    <p:sldId id="295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A0192E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3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2580" y="102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7F3DEE-6131-43DD-A7F3-01E397C9D96F}" type="slidenum">
              <a:rPr lang="en-US" altLang="en-US" sz="1300" smtClean="0">
                <a:solidFill>
                  <a:srgbClr val="000000"/>
                </a:solidFill>
              </a:rPr>
              <a:pPr/>
              <a:t>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185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AFFAA9-0E60-436E-93A4-90FD2FA5C129}" type="slidenum">
              <a:rPr lang="en-US" altLang="en-US" sz="1300" smtClean="0">
                <a:solidFill>
                  <a:srgbClr val="000000"/>
                </a:solidFill>
              </a:rPr>
              <a:pPr/>
              <a:t>11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078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FEDC62-33B0-4578-9E4F-E279B9E7449C}" type="slidenum">
              <a:rPr lang="en-US" altLang="en-US" sz="1300" smtClean="0">
                <a:solidFill>
                  <a:srgbClr val="000000"/>
                </a:solidFill>
              </a:rPr>
              <a:pPr/>
              <a:t>13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17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D7E7A1-B050-4B10-84EF-C9049BFF1B29}" type="slidenum">
              <a:rPr lang="en-US" altLang="en-US" sz="1300" smtClean="0">
                <a:solidFill>
                  <a:srgbClr val="000000"/>
                </a:solidFill>
              </a:rPr>
              <a:pPr/>
              <a:t>14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15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96CEE77-084B-40EE-9DAD-373D2A2FC504}" type="slidenum">
              <a:rPr lang="en-US" altLang="en-US" sz="1300" smtClean="0">
                <a:solidFill>
                  <a:srgbClr val="000000"/>
                </a:solidFill>
              </a:rPr>
              <a:pPr/>
              <a:t>15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482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BDCFAE-3CF2-4F3A-8AD5-8C35E0C9B396}" type="slidenum">
              <a:rPr lang="en-US" altLang="en-US" sz="1300" smtClean="0">
                <a:solidFill>
                  <a:srgbClr val="000000"/>
                </a:solidFill>
              </a:rPr>
              <a:pPr/>
              <a:t>16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36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AE03A2-D3D0-4206-A464-A8A373507A69}" type="slidenum">
              <a:rPr lang="en-US" altLang="en-US" sz="1300" smtClean="0">
                <a:solidFill>
                  <a:srgbClr val="000000"/>
                </a:solidFill>
              </a:rPr>
              <a:pPr/>
              <a:t>17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19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817916-017E-432B-8EF6-9D1AE30E579F}" type="slidenum">
              <a:rPr lang="en-US" altLang="en-US" sz="1300" smtClean="0">
                <a:solidFill>
                  <a:srgbClr val="000000"/>
                </a:solidFill>
              </a:rPr>
              <a:pPr/>
              <a:t>18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599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3E8503-E5F5-48B9-859C-52F116C92ADB}" type="slidenum">
              <a:rPr lang="en-US" altLang="en-US" sz="1300" smtClean="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40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6DB545-3291-4868-B007-C2B376CE64B2}" type="slidenum">
              <a:rPr lang="en-US" altLang="en-US" sz="1300" smtClean="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037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990E808-1E95-4040-B05D-9A125DD47188}" type="slidenum">
              <a:rPr lang="en-US" altLang="en-US" sz="1300" smtClean="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99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319390-9DCD-4B34-B12E-5B3665E1899E}" type="slidenum">
              <a:rPr lang="en-US" altLang="en-US" sz="1300" smtClean="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266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298219-5175-4E41-B6E9-E8245460A445}" type="slidenum">
              <a:rPr lang="en-US" altLang="en-US" sz="1300" smtClean="0">
                <a:solidFill>
                  <a:srgbClr val="000000"/>
                </a:solidFill>
              </a:rPr>
              <a:pPr/>
              <a:t>22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687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3A48ED-07A8-446F-BE7A-8ED3CCC0A914}" type="slidenum">
              <a:rPr lang="en-US" altLang="en-US" sz="1300" smtClean="0">
                <a:solidFill>
                  <a:srgbClr val="000000"/>
                </a:solidFill>
              </a:rPr>
              <a:pPr/>
              <a:t>23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70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B83EAD-DC14-4FF3-AE69-A7C3ADC125F7}" type="slidenum">
              <a:rPr lang="en-US" altLang="en-US" sz="1300" smtClean="0">
                <a:solidFill>
                  <a:srgbClr val="000000"/>
                </a:solidFill>
              </a:rPr>
              <a:pPr/>
              <a:t>24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914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CDBBAA-8EF9-4A5D-ACE6-2ADDC7AE3E29}" type="slidenum">
              <a:rPr lang="en-US" altLang="en-US" sz="1300" smtClean="0">
                <a:solidFill>
                  <a:srgbClr val="000000"/>
                </a:solidFill>
              </a:rPr>
              <a:pPr/>
              <a:t>25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487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982EC4-6E42-45A9-A219-EB6E1A59F90B}" type="slidenum">
              <a:rPr lang="en-US" altLang="en-US" sz="1300" smtClean="0">
                <a:solidFill>
                  <a:srgbClr val="000000"/>
                </a:solidFill>
              </a:rPr>
              <a:pPr/>
              <a:t>26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07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7AE811-273D-42A2-86AA-E0BACF225B1F}" type="slidenum">
              <a:rPr lang="en-US" altLang="en-US" sz="1300" smtClean="0">
                <a:solidFill>
                  <a:srgbClr val="000000"/>
                </a:solidFill>
              </a:rPr>
              <a:pPr/>
              <a:t>27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565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1E7E2A-D21D-48BB-A871-35D880DFE40F}" type="slidenum">
              <a:rPr lang="en-US" altLang="en-US" sz="1300" smtClean="0">
                <a:solidFill>
                  <a:srgbClr val="000000"/>
                </a:solidFill>
              </a:rPr>
              <a:pPr/>
              <a:t>28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948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43D2B4-3D53-4B92-9E74-A66E080E8FFA}" type="slidenum">
              <a:rPr lang="en-US" altLang="en-US" sz="1300" smtClean="0">
                <a:solidFill>
                  <a:srgbClr val="000000"/>
                </a:solidFill>
              </a:rPr>
              <a:pPr/>
              <a:t>29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854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81A3C1-30C1-4325-B00D-4C99EE50BB8B}" type="slidenum">
              <a:rPr lang="en-US" altLang="en-US" sz="1300" smtClean="0">
                <a:solidFill>
                  <a:srgbClr val="000000"/>
                </a:solidFill>
              </a:rPr>
              <a:pPr/>
              <a:t>30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388100" cy="35956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</p:spPr>
        <p:txBody>
          <a:bodyPr lIns="96515" tIns="48257" rIns="96515" bIns="4825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162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5809BD-449D-4910-94D5-D7E02E2C32D7}" type="slidenum">
              <a:rPr lang="en-US" altLang="en-US" sz="1300" smtClean="0">
                <a:solidFill>
                  <a:srgbClr val="000000"/>
                </a:solidFill>
              </a:rPr>
              <a:pPr/>
              <a:t>31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33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14B5B3-DE5D-4C06-8137-D2C6365A7046}" type="slidenum">
              <a:rPr lang="en-US" altLang="en-US" sz="1300" smtClean="0">
                <a:solidFill>
                  <a:srgbClr val="000000"/>
                </a:solidFill>
              </a:rPr>
              <a:pPr/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8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B4B6AF-0AB9-4391-8E70-A6CDAAB73281}" type="slidenum">
              <a:rPr lang="en-US" altLang="en-US" sz="1300" smtClean="0">
                <a:solidFill>
                  <a:srgbClr val="000000"/>
                </a:solidFill>
              </a:rPr>
              <a:pPr/>
              <a:t>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475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4357CF-B59A-429C-92BF-DEBE4DAEC8CE}" type="slidenum">
              <a:rPr lang="en-US" altLang="en-US" sz="1300" smtClean="0">
                <a:solidFill>
                  <a:srgbClr val="000000"/>
                </a:solidFill>
              </a:rPr>
              <a:pPr/>
              <a:t>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77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E4CC8D-8343-41DA-AB01-F5A148005DA1}" type="slidenum">
              <a:rPr lang="en-US" altLang="en-US" sz="1300" smtClean="0">
                <a:solidFill>
                  <a:srgbClr val="000000"/>
                </a:solidFill>
              </a:rPr>
              <a:pPr/>
              <a:t>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78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A03D2D-BDAF-4D79-B3E2-DB8A74F1F8B4}" type="slidenum">
              <a:rPr lang="en-US" altLang="en-US" sz="1300" smtClean="0">
                <a:solidFill>
                  <a:srgbClr val="000000"/>
                </a:solidFill>
              </a:rPr>
              <a:pPr/>
              <a:t>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171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990A77E-C30C-45C1-8087-A2FDF0E50F86}" type="slidenum">
              <a:rPr lang="en-US" altLang="en-US" sz="1300" smtClean="0">
                <a:solidFill>
                  <a:srgbClr val="000000"/>
                </a:solidFill>
              </a:rPr>
              <a:pPr/>
              <a:t>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60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E45860-97CC-45E6-BC3A-39E1818D475A}" type="slidenum">
              <a:rPr lang="en-US" altLang="en-US" sz="1300" smtClean="0">
                <a:solidFill>
                  <a:srgbClr val="000000"/>
                </a:solidFill>
              </a:rPr>
              <a:pPr/>
              <a:t>10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62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4" y="-1"/>
            <a:ext cx="9144001" cy="685800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0"/>
            <a:ext cx="914399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eturns-Background.jpg">
            <a:extLst>
              <a:ext uri="{FF2B5EF4-FFF2-40B4-BE49-F238E27FC236}">
                <a16:creationId xmlns:a16="http://schemas.microsoft.com/office/drawing/2014/main" id="{B70EB39C-FA50-5642-B546-07A9EC7789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1" y="25197"/>
            <a:ext cx="5357813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2237110"/>
            <a:ext cx="11737153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4919822"/>
            <a:ext cx="12188825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88825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5545997"/>
            <a:ext cx="10510190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4875418"/>
            <a:ext cx="12188825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1552" y="1570618"/>
            <a:ext cx="10227600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1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21" y="1561545"/>
            <a:ext cx="743664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090865" y="4701328"/>
            <a:ext cx="743664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882117" y="1578919"/>
            <a:ext cx="5006220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82118" y="5766677"/>
            <a:ext cx="5006219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8920"/>
            <a:ext cx="5654546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54517" y="1573230"/>
            <a:ext cx="246843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61927" y="1573230"/>
            <a:ext cx="2452019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754517" y="3914119"/>
            <a:ext cx="246843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61927" y="3914119"/>
            <a:ext cx="2452019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2055"/>
            <a:ext cx="5654546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19232" y="1578919"/>
            <a:ext cx="6075064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0381" y="3690748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510381" y="1578920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605955" y="1572055"/>
            <a:ext cx="2292963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19232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19836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3535724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829448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830052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5502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2605" y="1585784"/>
            <a:ext cx="1130579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8906" y="1578920"/>
            <a:ext cx="562179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904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6228651" y="1572054"/>
            <a:ext cx="5622210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9065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28" y="678405"/>
            <a:ext cx="3580638" cy="305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456" y="1752600"/>
            <a:ext cx="10360501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456" y="3309938"/>
            <a:ext cx="8532178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2B4E3-29A5-4299-83B4-88308F9EE4C5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2" name="Date Placeholder 17"/>
          <p:cNvSpPr txBox="1">
            <a:spLocks/>
          </p:cNvSpPr>
          <p:nvPr userDrawn="1"/>
        </p:nvSpPr>
        <p:spPr bwMode="auto">
          <a:xfrm>
            <a:off x="328744" y="6197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35276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F11C6-CB4D-4FD5-BF43-6ADB5B94F27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13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9739"/>
            <a:ext cx="10512862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9464"/>
            <a:ext cx="10512862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786E1-7174-442C-864F-131D32862F8D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26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905000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9133" y="1905000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1E040-C4A2-4FA5-9386-879B16BE7932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24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99" y="1681163"/>
            <a:ext cx="51569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99" y="2505075"/>
            <a:ext cx="51569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23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236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D69CF-6D89-446A-A6B1-43318E77ED1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19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0BC5D-7D5F-4867-BA6A-190CCCBC200E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17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B830-C1CD-4A17-A5CE-C24176B6A67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75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9" y="457200"/>
            <a:ext cx="3931743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7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9" y="2057400"/>
            <a:ext cx="39317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1B2DA-A8BA-4CAB-9872-E9088A8C87F2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259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9" y="457200"/>
            <a:ext cx="3931743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7" y="987426"/>
            <a:ext cx="61705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9" y="2057400"/>
            <a:ext cx="39317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6CE6A-2858-4180-95F4-1AD0255ADA1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921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D8FCF-5ACE-4735-8AF0-EBC2B7F0E230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3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1505" y="304800"/>
            <a:ext cx="2666305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8" y="304800"/>
            <a:ext cx="7795769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8994B-EC6E-4856-8CDA-AC7375111F4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254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304800"/>
            <a:ext cx="10360501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309" y="1905000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399133" y="1905000"/>
            <a:ext cx="5078677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E5CEA-3273-4050-9D21-A9786ADE7017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062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304800"/>
            <a:ext cx="10360501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309" y="1905000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9133" y="1905000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AF59F-3D04-4A57-B5FA-6A17D4361D78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7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714" y="1196775"/>
            <a:ext cx="5199888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0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emf"/><Relationship Id="rId5" Type="http://schemas.openxmlformats.org/officeDocument/2006/relationships/image" Target="../media/image2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588" y="304800"/>
            <a:ext cx="1036050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309" y="1905000"/>
            <a:ext cx="1036050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B82E00-27E7-4BD5-B320-7674E628583B}" type="slidenum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16054" y="4829299"/>
            <a:ext cx="5878358" cy="1256167"/>
          </a:xfrm>
        </p:spPr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</a:t>
            </a:r>
            <a:b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Goodrich, M. T., &amp;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Tamassia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R. (2015).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Algorithm Design and Applications.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Hoboken, NJ: Wiley.</a:t>
            </a:r>
            <a:endParaRPr lang="en-US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1 Algorithm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 590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BFDBF5-7F4A-4364-880E-0B2F6EF6536B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Operations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2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altLang="en-US" sz="2600"/>
              <a:t>Basic computations performed by an algorithm</a:t>
            </a:r>
          </a:p>
          <a:p>
            <a:pPr eaLnBrk="1" hangingPunct="1"/>
            <a:r>
              <a:rPr lang="en-US" altLang="en-US" sz="2600"/>
              <a:t>Identifiable in pseudocode</a:t>
            </a:r>
          </a:p>
          <a:p>
            <a:pPr eaLnBrk="1" hangingPunct="1"/>
            <a:r>
              <a:rPr lang="en-US" altLang="en-US" sz="2600"/>
              <a:t>Largely independent from the programming language</a:t>
            </a:r>
          </a:p>
          <a:p>
            <a:pPr eaLnBrk="1" hangingPunct="1"/>
            <a:r>
              <a:rPr lang="en-US" altLang="en-US" sz="2600"/>
              <a:t>Exact definition not important (we will see why later)</a:t>
            </a:r>
          </a:p>
          <a:p>
            <a:pPr eaLnBrk="1" hangingPunct="1"/>
            <a:r>
              <a:rPr lang="en-US" altLang="en-US" sz="2600"/>
              <a:t>Assumed to take a constant amount of time in the RAM model</a:t>
            </a:r>
            <a:endParaRPr lang="en-US" altLang="en-US" sz="3000"/>
          </a:p>
        </p:txBody>
      </p:sp>
      <p:sp>
        <p:nvSpPr>
          <p:cNvPr id="2151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008812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Examples:</a:t>
            </a:r>
          </a:p>
          <a:p>
            <a:pPr lvl="1" eaLnBrk="1" hangingPunct="1"/>
            <a:r>
              <a:rPr lang="en-US" altLang="en-US" sz="2000"/>
              <a:t>Evaluating an expression</a:t>
            </a:r>
          </a:p>
          <a:p>
            <a:pPr lvl="1" eaLnBrk="1" hangingPunct="1"/>
            <a:r>
              <a:rPr lang="en-US" altLang="en-US" sz="2000"/>
              <a:t>Assigning a value to a variable</a:t>
            </a:r>
          </a:p>
          <a:p>
            <a:pPr lvl="1" eaLnBrk="1" hangingPunct="1"/>
            <a:r>
              <a:rPr lang="en-US" altLang="en-US" sz="2000"/>
              <a:t>Indexing into an array</a:t>
            </a:r>
          </a:p>
          <a:p>
            <a:pPr lvl="1" eaLnBrk="1" hangingPunct="1"/>
            <a:r>
              <a:rPr lang="en-US" altLang="en-US" sz="2000"/>
              <a:t>Calling a method</a:t>
            </a:r>
          </a:p>
          <a:p>
            <a:pPr lvl="1" eaLnBrk="1" hangingPunct="1"/>
            <a:r>
              <a:rPr lang="en-US" altLang="en-US" sz="2000"/>
              <a:t>Returning from a method</a:t>
            </a:r>
          </a:p>
        </p:txBody>
      </p:sp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7923212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4117818" imgH="3468986" progId="MS_ClipArt_Gallery.2">
                  <p:embed/>
                </p:oleObj>
              </mc:Choice>
              <mc:Fallback>
                <p:oleObj name="Clip" r:id="rId4" imgW="4117818" imgH="346898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2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02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CD93D2-FFFF-4731-AD00-153E5989A563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381000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Counting Primitive Operations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0612" y="1752600"/>
            <a:ext cx="8153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2355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2894012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400"/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currentMax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			    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 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		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		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{ increment counter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}			2(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			     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				</a:t>
            </a:r>
            <a:r>
              <a:rPr lang="en-US" altLang="en-US" sz="2400">
                <a:sym typeface="Symbol" panose="05050102010706020507" pitchFamily="18" charset="2"/>
              </a:rPr>
              <a:t>Total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 7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</p:txBody>
      </p:sp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197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715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 Operations in Recursive Algorithms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8BDB9D-52A5-4F8B-B32E-EDAFE013BB4F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2560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recursiveMax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400"/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if n = 1 then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return 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			               3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max{ recursiveMax (A, n-1), A[n-1]}			      </a:t>
            </a: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T(n) = 3 if n=1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    = T(n-1) +7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Closed form of this recursive equation is T(n) = 7(n-1) +3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Or T(n)= 7n -4.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Proof: by induction. Assume true for n-1, then T(n)= T(n-1) +7 = 7(n-1) -4 +7 = 7n -4</a:t>
            </a:r>
          </a:p>
        </p:txBody>
      </p:sp>
      <p:sp>
        <p:nvSpPr>
          <p:cNvPr id="6" name="Date Placeholder 17"/>
          <p:cNvSpPr txBox="1">
            <a:spLocks/>
          </p:cNvSpPr>
          <p:nvPr/>
        </p:nvSpPr>
        <p:spPr bwMode="auto">
          <a:xfrm>
            <a:off x="328744" y="6197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425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46DDC9-35D1-4D33-AC88-ACA75219C1D8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Estimating Running Time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32012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en-US" sz="2800"/>
              <a:t>Algorithm </a:t>
            </a:r>
            <a:r>
              <a:rPr lang="en-US" altLang="en-US" sz="2800" b="1" i="1">
                <a:latin typeface="Times New Roman" panose="02020603050405020304" pitchFamily="18" charset="0"/>
              </a:rPr>
              <a:t>arrayMax</a:t>
            </a:r>
            <a:r>
              <a:rPr lang="en-US" altLang="en-US" sz="2800"/>
              <a:t> executes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 sz="2800"/>
              <a:t>primitive operations in the worst case.  Define:</a:t>
            </a:r>
          </a:p>
          <a:p>
            <a:pPr lvl="1" eaLnBrk="1" hangingPunct="1">
              <a:buSzTx/>
              <a:buFont typeface="Times New Roman" panose="02020603050405020304" pitchFamily="18" charset="0"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a</a:t>
            </a:r>
            <a:r>
              <a:rPr lang="en-US" altLang="en-US" sz="2400"/>
              <a:t>	= Time taken by the fastest primitive operation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b</a:t>
            </a:r>
            <a:r>
              <a:rPr lang="en-US" altLang="en-US" sz="2400"/>
              <a:t> 	= Time taken by the slowest primitive operation</a:t>
            </a:r>
          </a:p>
          <a:p>
            <a:pPr eaLnBrk="1" hangingPunct="1"/>
            <a:r>
              <a:rPr lang="en-US" altLang="en-US" sz="2800"/>
              <a:t>Let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be worst-case time of </a:t>
            </a:r>
            <a:r>
              <a:rPr lang="en-US" altLang="en-US" sz="2800" b="1" i="1">
                <a:latin typeface="Times New Roman" panose="02020603050405020304" pitchFamily="18" charset="0"/>
              </a:rPr>
              <a:t>arrayMax.</a:t>
            </a:r>
            <a:r>
              <a:rPr lang="en-US" altLang="en-US" sz="2800" b="1">
                <a:latin typeface="Times New Roman" panose="02020603050405020304" pitchFamily="18" charset="0"/>
              </a:rPr>
              <a:t> </a:t>
            </a:r>
            <a:r>
              <a:rPr lang="en-US" altLang="en-US" sz="2800"/>
              <a:t>Then</a:t>
            </a:r>
            <a:br>
              <a:rPr lang="en-US" altLang="en-US" sz="2800"/>
            </a:br>
            <a:r>
              <a:rPr lang="en-US" altLang="en-US" sz="2800"/>
              <a:t>		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(7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800"/>
              <a:t>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(7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en-US" sz="2800"/>
              <a:t>Hence, the running time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is bounded by two linear functions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graphicFrame>
        <p:nvGraphicFramePr>
          <p:cNvPr id="26630" name="Object 117"/>
          <p:cNvGraphicFramePr>
            <a:graphicFrameLocks noChangeAspect="1"/>
          </p:cNvGraphicFramePr>
          <p:nvPr/>
        </p:nvGraphicFramePr>
        <p:xfrm>
          <a:off x="8561388" y="152401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2943225" imgH="2628900" progId="MS_ClipArt_Gallery.2">
                  <p:embed/>
                </p:oleObj>
              </mc:Choice>
              <mc:Fallback>
                <p:oleObj name="Clip" r:id="rId4" imgW="2943225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88" y="152401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  <p:sp>
        <p:nvSpPr>
          <p:cNvPr id="8" name="Date Placeholder 17"/>
          <p:cNvSpPr txBox="1">
            <a:spLocks/>
          </p:cNvSpPr>
          <p:nvPr/>
        </p:nvSpPr>
        <p:spPr bwMode="auto">
          <a:xfrm>
            <a:off x="328744" y="6197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67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832CC5-7AA7-4BA8-B61C-3DBC7E20214F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Growth Rate of Running Time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altLang="en-US"/>
              <a:t>Changing the hardware/ software environment </a:t>
            </a:r>
          </a:p>
          <a:p>
            <a:pPr lvl="1" eaLnBrk="1" hangingPunct="1"/>
            <a:r>
              <a:rPr lang="en-US" altLang="en-US"/>
              <a:t>Affects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by a constant factor, but</a:t>
            </a:r>
          </a:p>
          <a:p>
            <a:pPr lvl="1" eaLnBrk="1" hangingPunct="1"/>
            <a:r>
              <a:rPr lang="en-US" altLang="en-US"/>
              <a:t>Does not alter the growth rate of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/>
          </a:p>
          <a:p>
            <a:pPr eaLnBrk="1" hangingPunct="1"/>
            <a:r>
              <a:rPr lang="en-US" altLang="en-US"/>
              <a:t>The linear growth rate of the running time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is an intrinsic property of algorithm </a:t>
            </a:r>
            <a:r>
              <a:rPr lang="en-US" altLang="en-US" b="1" i="1">
                <a:latin typeface="Times New Roman" panose="02020603050405020304" pitchFamily="18" charset="0"/>
              </a:rPr>
              <a:t>arrayMax</a:t>
            </a:r>
            <a:endParaRPr lang="en-US" altLang="en-US"/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8151812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3660618" imgH="3423719" progId="MS_ClipArt_Gallery.2">
                  <p:embed/>
                </p:oleObj>
              </mc:Choice>
              <mc:Fallback>
                <p:oleObj name="Clip" r:id="rId4" imgW="3660618" imgH="342371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2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197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079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3A835-EBC8-40F9-8F1F-96D1E5F0BD41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Growth Rates</a:t>
            </a:r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0612" y="1905000"/>
            <a:ext cx="32766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Growth rates of functions:</a:t>
            </a:r>
          </a:p>
          <a:p>
            <a:pPr lvl="1" eaLnBrk="1" hangingPunct="1"/>
            <a:r>
              <a:rPr lang="en-US" altLang="en-US" sz="2000"/>
              <a:t>Linear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/>
            <a:r>
              <a:rPr lang="en-US" altLang="en-US" sz="2000"/>
              <a:t>Quadratic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 eaLnBrk="1" hangingPunct="1"/>
            <a:r>
              <a:rPr lang="en-US" altLang="en-US" sz="2000"/>
              <a:t>Cubic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lvl="1" eaLnBrk="1" hangingPunct="1"/>
            <a:endParaRPr lang="en-US" altLang="en-US" sz="2000" b="1" baseline="30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/>
              <a:t>In a log-log chart, the slope of the line corresponds to the growth rate of the function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30726" name="Object 8"/>
          <p:cNvGraphicFramePr>
            <a:graphicFrameLocks noChangeAspect="1"/>
          </p:cNvGraphicFramePr>
          <p:nvPr/>
        </p:nvGraphicFramePr>
        <p:xfrm>
          <a:off x="5332413" y="1600201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8465701" imgH="7658194" progId="Excel.Chart.8">
                  <p:embed followColorScheme="full"/>
                </p:oleObj>
              </mc:Choice>
              <mc:Fallback>
                <p:oleObj name="Chart" r:id="rId4" imgW="8465701" imgH="7658194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1600201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435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9FED72-8A35-491A-9945-24D14DD5F8DB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Factors</a:t>
            </a:r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905000"/>
            <a:ext cx="32766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The growth rate is not affected by</a:t>
            </a:r>
          </a:p>
          <a:p>
            <a:pPr lvl="1" eaLnBrk="1" hangingPunct="1"/>
            <a:r>
              <a:rPr lang="en-US" altLang="en-US" sz="2000"/>
              <a:t>constant factors or </a:t>
            </a:r>
          </a:p>
          <a:p>
            <a:pPr lvl="1" eaLnBrk="1" hangingPunct="1"/>
            <a:r>
              <a:rPr lang="en-US" altLang="en-US" sz="2000"/>
              <a:t>lower-order terms</a:t>
            </a:r>
          </a:p>
          <a:p>
            <a:pPr eaLnBrk="1" hangingPunct="1"/>
            <a:r>
              <a:rPr lang="en-US" altLang="en-US" sz="2400"/>
              <a:t>Examples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is a linear function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is a quadratic function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5027613" y="154305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8084886" imgH="6995160" progId="Excel.Chart.8">
                  <p:embed followColorScheme="full"/>
                </p:oleObj>
              </mc:Choice>
              <mc:Fallback>
                <p:oleObj name="Chart" r:id="rId4" imgW="8084886" imgH="6995160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154305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268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B5F602-28A6-4431-A2B1-123AAD311E02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553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323012" y="2438400"/>
            <a:ext cx="411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FF1414"/>
                </a:solidFill>
              </a:rPr>
              <a:t>properties of logarithms: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(xy) = log</a:t>
            </a:r>
            <a:r>
              <a:rPr lang="en-US" altLang="en-US" sz="2000" baseline="-25000"/>
              <a:t>b</a:t>
            </a:r>
            <a:r>
              <a:rPr lang="en-US" altLang="en-US" sz="2000"/>
              <a:t>x +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 (x/y) = log</a:t>
            </a:r>
            <a:r>
              <a:rPr lang="en-US" altLang="en-US" sz="2000" baseline="-25000"/>
              <a:t>b</a:t>
            </a:r>
            <a:r>
              <a:rPr lang="en-US" altLang="en-US" sz="2000"/>
              <a:t>x -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xa = alog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a = log</a:t>
            </a:r>
            <a:r>
              <a:rPr lang="en-US" altLang="en-US" sz="2000" baseline="-25000"/>
              <a:t>x</a:t>
            </a:r>
            <a:r>
              <a:rPr lang="en-US" altLang="en-US" sz="2000"/>
              <a:t>a/log</a:t>
            </a:r>
            <a:r>
              <a:rPr lang="en-US" altLang="en-US" sz="2000" baseline="-25000"/>
              <a:t>x</a:t>
            </a:r>
            <a:r>
              <a:rPr lang="en-US" altLang="en-US" sz="20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3028FF"/>
                </a:solidFill>
              </a:rPr>
              <a:t>properties of exponentials</a:t>
            </a:r>
            <a:r>
              <a:rPr lang="en-US" altLang="en-US" sz="2000">
                <a:solidFill>
                  <a:srgbClr val="3028FF"/>
                </a:solidFill>
              </a:rPr>
              <a:t>: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(b+c)</a:t>
            </a:r>
            <a:r>
              <a:rPr lang="en-US" altLang="en-US" sz="2000"/>
              <a:t> = a</a:t>
            </a:r>
            <a:r>
              <a:rPr lang="en-US" altLang="en-US" sz="2000" baseline="30000"/>
              <a:t>b</a:t>
            </a:r>
            <a:r>
              <a:rPr lang="en-US" altLang="en-US" sz="2000"/>
              <a:t>a 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bc</a:t>
            </a:r>
            <a:r>
              <a:rPr lang="en-US" altLang="en-US" sz="2000"/>
              <a:t> = (a</a:t>
            </a:r>
            <a:r>
              <a:rPr lang="en-US" altLang="en-US" sz="2000" baseline="30000"/>
              <a:t>b</a:t>
            </a:r>
            <a:r>
              <a:rPr lang="en-US" altLang="en-US" sz="2000"/>
              <a:t>)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</a:t>
            </a:r>
            <a:r>
              <a:rPr lang="en-US" altLang="en-US" sz="2000"/>
              <a:t> /a</a:t>
            </a:r>
            <a:r>
              <a:rPr lang="en-US" altLang="en-US" sz="2000" baseline="30000"/>
              <a:t>c</a:t>
            </a:r>
            <a:r>
              <a:rPr lang="en-US" altLang="en-US" sz="2000"/>
              <a:t> = a</a:t>
            </a:r>
            <a:r>
              <a:rPr lang="en-US" altLang="en-US" sz="2000" baseline="30000"/>
              <a:t>(b-c)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 = a </a:t>
            </a:r>
            <a:r>
              <a:rPr lang="en-US" altLang="en-US" sz="2000" baseline="30000"/>
              <a:t>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</a:t>
            </a:r>
            <a:r>
              <a:rPr lang="en-US" altLang="en-US" sz="2000" baseline="30000"/>
              <a:t>c</a:t>
            </a:r>
            <a:r>
              <a:rPr lang="en-US" altLang="en-US" sz="2000"/>
              <a:t> = a </a:t>
            </a:r>
            <a:r>
              <a:rPr lang="en-US" altLang="en-US" sz="2000" baseline="30000"/>
              <a:t>c*log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</p:txBody>
      </p:sp>
      <p:graphicFrame>
        <p:nvGraphicFramePr>
          <p:cNvPr id="55301" name="Object 7"/>
          <p:cNvGraphicFramePr>
            <a:graphicFrameLocks noChangeAspect="1"/>
          </p:cNvGraphicFramePr>
          <p:nvPr/>
        </p:nvGraphicFramePr>
        <p:xfrm>
          <a:off x="9336088" y="22860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4579545" imgH="10382816" progId="MS_ClipArt_Gallery.2">
                  <p:embed/>
                </p:oleObj>
              </mc:Choice>
              <mc:Fallback>
                <p:oleObj name="Clip" r:id="rId4" imgW="4579545" imgH="1038281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088" y="22860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055812" y="16002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r>
              <a:rPr lang="en-US" altLang="en-US" sz="2400" dirty="0">
                <a:solidFill>
                  <a:srgbClr val="40458C"/>
                </a:solidFill>
              </a:rPr>
              <a:t>Summations  (Sec. 1.2.1)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r>
              <a:rPr lang="en-US" altLang="en-US" sz="2400" dirty="0">
                <a:solidFill>
                  <a:srgbClr val="40458C"/>
                </a:solidFill>
              </a:rPr>
              <a:t>Logarithms and Exponents (Sec. 1.2.2)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endParaRPr lang="en-US" altLang="en-US" sz="2400" dirty="0">
              <a:solidFill>
                <a:srgbClr val="40458C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endParaRPr lang="en-US" altLang="en-US" sz="2400" dirty="0">
              <a:solidFill>
                <a:srgbClr val="40458C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endParaRPr lang="en-US" altLang="en-US" sz="2400" dirty="0">
              <a:solidFill>
                <a:srgbClr val="40458C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endParaRPr lang="en-US" altLang="en-US" sz="2400" dirty="0">
              <a:solidFill>
                <a:srgbClr val="40458C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endParaRPr lang="en-US" altLang="en-US" sz="2400" dirty="0">
              <a:solidFill>
                <a:srgbClr val="40458C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endParaRPr lang="en-US" altLang="en-US" sz="2400" dirty="0">
              <a:solidFill>
                <a:srgbClr val="40458C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endParaRPr lang="en-US" altLang="en-US" sz="2400" dirty="0">
              <a:solidFill>
                <a:srgbClr val="40458C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r>
              <a:rPr lang="en-US" altLang="en-US" sz="2400" dirty="0">
                <a:solidFill>
                  <a:srgbClr val="40458C"/>
                </a:solidFill>
              </a:rPr>
              <a:t>Proof techniques (Sec. 1.2.3)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r>
              <a:rPr lang="en-US" altLang="en-US" sz="2400" dirty="0">
                <a:solidFill>
                  <a:srgbClr val="40458C"/>
                </a:solidFill>
              </a:rPr>
              <a:t>Basic probability (Sec. 1.2.4)</a:t>
            </a:r>
            <a:br>
              <a:rPr lang="en-US" altLang="en-US" sz="2400" dirty="0">
                <a:solidFill>
                  <a:srgbClr val="40458C"/>
                </a:solidFill>
              </a:rPr>
            </a:br>
            <a:endParaRPr lang="en-US" altLang="en-US" sz="1600" dirty="0">
              <a:solidFill>
                <a:srgbClr val="40458C"/>
              </a:solidFill>
            </a:endParaRPr>
          </a:p>
        </p:txBody>
      </p:sp>
      <p:sp>
        <p:nvSpPr>
          <p:cNvPr id="5530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Math you need to Review (</a:t>
            </a:r>
            <a:r>
              <a:rPr lang="en-US" altLang="en-US" sz="4000" dirty="0">
                <a:cs typeface="Tahoma" panose="020B0604030504040204" pitchFamily="34" charset="0"/>
              </a:rPr>
              <a:t>§</a:t>
            </a:r>
            <a:r>
              <a:rPr lang="en-US" altLang="en-US" sz="4000" dirty="0"/>
              <a:t>1.2)</a:t>
            </a:r>
          </a:p>
        </p:txBody>
      </p:sp>
      <p:sp>
        <p:nvSpPr>
          <p:cNvPr id="8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012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AA67A7-C54A-4281-A299-8C55EBDA6C3F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Big-Oh Notation (</a:t>
            </a:r>
            <a:r>
              <a:rPr lang="en-US" altLang="en-US">
                <a:cs typeface="Tahoma" panose="020B0604030504040204" pitchFamily="34" charset="0"/>
              </a:rPr>
              <a:t>§</a:t>
            </a:r>
            <a:r>
              <a:rPr lang="en-US" altLang="en-US"/>
              <a:t>1.2)</a:t>
            </a:r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2012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altLang="en-US" sz="2400"/>
              <a:t>Given functions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and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/>
              <a:t>we say that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/>
              <a:t>if there are positive constants</a:t>
            </a:r>
            <a:br>
              <a:rPr lang="en-US" altLang="en-US" sz="2400"/>
            </a:b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/>
              <a:t> and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/>
              <a:t> such that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 sz="2400"/>
              <a:t>for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/>
              <a:t>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eaLnBrk="1" hangingPunct="1"/>
            <a:r>
              <a:rPr lang="en-US" altLang="en-US" sz="2400"/>
              <a:t>Example: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pPr lvl="1" eaLnBrk="1" hangingPunct="1"/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2)</a:t>
            </a:r>
          </a:p>
          <a:p>
            <a:pPr lvl="1" eaLnBrk="1" hangingPunct="1"/>
            <a:r>
              <a:rPr lang="en-US" altLang="en-US" sz="2000"/>
              <a:t>Pick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en-US" sz="2000"/>
          </a:p>
          <a:p>
            <a:pPr eaLnBrk="1" hangingPunct="1"/>
            <a:endParaRPr lang="en-US" altLang="en-US" sz="2400"/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5332413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9380419" imgH="7749399" progId="Excel.Chart.8">
                  <p:embed followColorScheme="full"/>
                </p:oleObj>
              </mc:Choice>
              <mc:Fallback>
                <p:oleObj name="Chart" r:id="rId4" imgW="9380419" imgH="7749399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384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F62F2C-6F35-4551-B014-4B0C806A62A7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Big-Oh Example</a:t>
            </a:r>
          </a:p>
        </p:txBody>
      </p:sp>
      <p:sp>
        <p:nvSpPr>
          <p:cNvPr id="368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905000"/>
            <a:ext cx="3581400" cy="3657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Example: the function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not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000" dirty="0"/>
              <a:t>The above inequality cannot be satisfied since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/>
              <a:t> must be a constant 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5332413" y="1562101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8633632" imgH="7917384" progId="Excel.Chart.8">
                  <p:embed followColorScheme="full"/>
                </p:oleObj>
              </mc:Choice>
              <mc:Fallback>
                <p:oleObj name="Chart" r:id="rId4" imgW="8633632" imgH="7917384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1562101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96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6812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Analysis of Algorithms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19538" y="4819650"/>
            <a:ext cx="1367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57323" y="4818063"/>
            <a:ext cx="737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40458C"/>
                </a:solidFill>
                <a:latin typeface="Times" panose="02020603050405020304" pitchFamily="18" charset="0"/>
              </a:rPr>
              <a:t>Input</a:t>
            </a:r>
            <a:endParaRPr lang="en-US" altLang="en-US" sz="2400">
              <a:solidFill>
                <a:srgbClr val="40458C"/>
              </a:solidFill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864475" y="3576638"/>
            <a:ext cx="1236662" cy="976312"/>
            <a:chOff x="4193" y="2328"/>
            <a:chExt cx="779" cy="615"/>
          </a:xfrm>
        </p:grpSpPr>
        <p:sp>
          <p:nvSpPr>
            <p:cNvPr id="5191" name="Freeform 6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92" name="Freeform 7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93" name="Freeform 8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94" name="Freeform 9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95" name="Freeform 10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96" name="Freeform 11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97" name="Freeform 12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98" name="Freeform 13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99" name="Line 14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00" name="Freeform 15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01" name="Freeform 16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02" name="Freeform 17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03" name="Freeform 18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04" name="Freeform 19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05" name="Freeform 20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06" name="Freeform 21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07" name="Freeform 22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08" name="Freeform 23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09" name="Freeform 24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10" name="Freeform 25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11" name="Freeform 26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12" name="Freeform 27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13" name="Freeform 28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14" name="Freeform 29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15" name="Line 30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16" name="Freeform 31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17" name="Freeform 32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18" name="Freeform 33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19" name="Freeform 34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20" name="Freeform 35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21" name="Freeform 36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22" name="Freeform 37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23" name="Freeform 38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24" name="Freeform 39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25" name="Freeform 40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26" name="Freeform 41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27" name="Freeform 42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28" name="Freeform 43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29" name="Freeform 44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30" name="Freeform 45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31" name="Line 46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32" name="Freeform 47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33" name="Freeform 48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34" name="Freeform 49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35" name="Freeform 50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36" name="Freeform 51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37" name="Freeform 52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38" name="Freeform 53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39" name="Freeform 54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40" name="Freeform 55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41" name="Freeform 56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42" name="Freeform 57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43" name="Freeform 58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44" name="Freeform 59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45" name="Freeform 60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46" name="Freeform 61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47" name="Line 62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48" name="Freeform 63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49" name="Freeform 64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50" name="Freeform 65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51" name="Freeform 66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52" name="Freeform 67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53" name="Freeform 68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254" name="Freeform 69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</p:grpSp>
      <p:sp>
        <p:nvSpPr>
          <p:cNvPr id="5126" name="Rectangle 70"/>
          <p:cNvSpPr>
            <a:spLocks noChangeArrowheads="1"/>
          </p:cNvSpPr>
          <p:nvPr/>
        </p:nvSpPr>
        <p:spPr bwMode="auto">
          <a:xfrm>
            <a:off x="8026527" y="4819650"/>
            <a:ext cx="95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E4BB0C"/>
              </a:solidFill>
            </a:endParaRPr>
          </a:p>
        </p:txBody>
      </p:sp>
      <p:grpSp>
        <p:nvGrpSpPr>
          <p:cNvPr id="5127" name="Group 71"/>
          <p:cNvGrpSpPr>
            <a:grpSpLocks/>
          </p:cNvGrpSpPr>
          <p:nvPr/>
        </p:nvGrpSpPr>
        <p:grpSpPr bwMode="auto">
          <a:xfrm>
            <a:off x="4341813" y="3576638"/>
            <a:ext cx="1154113" cy="976312"/>
            <a:chOff x="1974" y="2320"/>
            <a:chExt cx="727" cy="615"/>
          </a:xfrm>
        </p:grpSpPr>
        <p:sp>
          <p:nvSpPr>
            <p:cNvPr id="5137" name="Freeform 72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38" name="Oval 73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5139" name="Oval 74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5140" name="Freeform 75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41" name="Freeform 76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42" name="Freeform 77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43" name="Freeform 78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44" name="Freeform 79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45" name="Freeform 80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46" name="Freeform 81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47" name="Freeform 82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48" name="Line 83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49" name="Freeform 84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50" name="Freeform 85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51" name="Freeform 86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52" name="Oval 87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5153" name="Oval 88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5154" name="Freeform 89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55" name="Freeform 90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56" name="Freeform 91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57" name="Freeform 92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58" name="Freeform 93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59" name="Freeform 94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60" name="Freeform 95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61" name="Freeform 96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62" name="Line 97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63" name="Freeform 98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64" name="Freeform 99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65" name="Freeform 100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66" name="Oval 101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5167" name="Oval 102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5168" name="Freeform 103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69" name="Freeform 104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70" name="Freeform 105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71" name="Freeform 106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72" name="Freeform 107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73" name="Freeform 108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74" name="Freeform 109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75" name="Freeform 110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76" name="Line 111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77" name="Freeform 112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78" name="Freeform 113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79" name="Freeform 114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80" name="Freeform 115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81" name="Freeform 116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82" name="Freeform 117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83" name="Freeform 118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84" name="Freeform 119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85" name="Freeform 120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86" name="Freeform 121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87" name="Freeform 122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88" name="Line 123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89" name="Freeform 124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5190" name="Freeform 125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</p:grpSp>
      <p:grpSp>
        <p:nvGrpSpPr>
          <p:cNvPr id="5128" name="Group 126"/>
          <p:cNvGrpSpPr>
            <a:grpSpLocks/>
          </p:cNvGrpSpPr>
          <p:nvPr/>
        </p:nvGrpSpPr>
        <p:grpSpPr bwMode="auto">
          <a:xfrm>
            <a:off x="6122988" y="3505200"/>
            <a:ext cx="1114425" cy="1119188"/>
            <a:chOff x="3110" y="2304"/>
            <a:chExt cx="702" cy="705"/>
          </a:xfrm>
        </p:grpSpPr>
        <p:sp>
          <p:nvSpPr>
            <p:cNvPr id="5132" name="Rectangle 127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grpSp>
          <p:nvGrpSpPr>
            <p:cNvPr id="5133" name="Group 128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51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2 w 21600"/>
                  <a:gd name="T1" fmla="*/ 0 h 21600"/>
                  <a:gd name="T2" fmla="*/ 4 w 21600"/>
                  <a:gd name="T3" fmla="*/ 1 h 21600"/>
                  <a:gd name="T4" fmla="*/ 2 w 21600"/>
                  <a:gd name="T5" fmla="*/ 2 h 21600"/>
                  <a:gd name="T6" fmla="*/ 0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5135" name="AutoShape 130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3 w 21600"/>
                  <a:gd name="T1" fmla="*/ 0 h 21600"/>
                  <a:gd name="T2" fmla="*/ 6 w 21600"/>
                  <a:gd name="T3" fmla="*/ 2 h 21600"/>
                  <a:gd name="T4" fmla="*/ 3 w 21600"/>
                  <a:gd name="T5" fmla="*/ 4 h 21600"/>
                  <a:gd name="T6" fmla="*/ 0 w 21600"/>
                  <a:gd name="T7" fmla="*/ 2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5136" name="AutoShape 131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4 w 21600"/>
                  <a:gd name="T1" fmla="*/ 0 h 21600"/>
                  <a:gd name="T2" fmla="*/ 9 w 21600"/>
                  <a:gd name="T3" fmla="*/ 3 h 21600"/>
                  <a:gd name="T4" fmla="*/ 4 w 21600"/>
                  <a:gd name="T5" fmla="*/ 6 h 21600"/>
                  <a:gd name="T6" fmla="*/ 0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5129" name="AutoShape 132"/>
          <p:cNvSpPr>
            <a:spLocks noChangeArrowheads="1"/>
          </p:cNvSpPr>
          <p:nvPr/>
        </p:nvSpPr>
        <p:spPr bwMode="auto">
          <a:xfrm>
            <a:off x="5618162" y="3949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40458C"/>
              </a:solidFill>
            </a:endParaRPr>
          </a:p>
        </p:txBody>
      </p:sp>
      <p:sp>
        <p:nvSpPr>
          <p:cNvPr id="5130" name="AutoShape 133"/>
          <p:cNvSpPr>
            <a:spLocks noChangeArrowheads="1"/>
          </p:cNvSpPr>
          <p:nvPr/>
        </p:nvSpPr>
        <p:spPr bwMode="auto">
          <a:xfrm>
            <a:off x="7359650" y="3951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40458C"/>
              </a:solidFill>
            </a:endParaRPr>
          </a:p>
        </p:txBody>
      </p:sp>
      <p:sp>
        <p:nvSpPr>
          <p:cNvPr id="5131" name="Text Box 134"/>
          <p:cNvSpPr txBox="1">
            <a:spLocks noChangeArrowheads="1"/>
          </p:cNvSpPr>
          <p:nvPr/>
        </p:nvSpPr>
        <p:spPr bwMode="auto">
          <a:xfrm>
            <a:off x="2360613" y="609600"/>
            <a:ext cx="25955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40458C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1385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7A752-67E9-4C9C-B215-9820D55E8681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38916" name="Rectangle 1026"/>
          <p:cNvSpPr>
            <a:spLocks noChangeArrowheads="1"/>
          </p:cNvSpPr>
          <p:nvPr/>
        </p:nvSpPr>
        <p:spPr bwMode="auto">
          <a:xfrm>
            <a:off x="1903412" y="53340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BE2D00"/>
                </a:solidFill>
              </a:rPr>
              <a:t>More Big-Oh Examples</a:t>
            </a:r>
          </a:p>
        </p:txBody>
      </p:sp>
      <p:sp>
        <p:nvSpPr>
          <p:cNvPr id="38917" name="Rectangle 1027"/>
          <p:cNvSpPr>
            <a:spLocks noChangeArrowheads="1"/>
          </p:cNvSpPr>
          <p:nvPr/>
        </p:nvSpPr>
        <p:spPr bwMode="auto">
          <a:xfrm>
            <a:off x="2208212" y="1447800"/>
            <a:ext cx="78184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577052"/>
              </a:buClr>
              <a:buSzPct val="75000"/>
            </a:pPr>
            <a:r>
              <a:rPr lang="en-US" altLang="en-US" sz="2800">
                <a:solidFill>
                  <a:srgbClr val="40458C"/>
                </a:solidFill>
              </a:rPr>
              <a:t>7n-2</a:t>
            </a:r>
          </a:p>
          <a:p>
            <a:pPr fontAlgn="base">
              <a:spcAft>
                <a:spcPct val="0"/>
              </a:spcAft>
              <a:buClr>
                <a:srgbClr val="6F89F7"/>
              </a:buClr>
            </a:pPr>
            <a:endParaRPr lang="en-US" altLang="en-US" sz="2800">
              <a:solidFill>
                <a:srgbClr val="40458C"/>
              </a:solidFill>
            </a:endParaRPr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2009776" y="1930400"/>
            <a:ext cx="78184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</a:rPr>
              <a:t>7n-2 is O(n)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</a:rPr>
              <a:t>need c &gt; 0 and n</a:t>
            </a:r>
            <a:r>
              <a:rPr lang="en-US" altLang="en-US" sz="2000" baseline="-25000">
                <a:solidFill>
                  <a:srgbClr val="40458C"/>
                </a:solidFill>
              </a:rPr>
              <a:t>0</a:t>
            </a:r>
            <a:r>
              <a:rPr lang="en-US" altLang="en-US" sz="2000">
                <a:solidFill>
                  <a:srgbClr val="40458C"/>
                </a:solidFill>
              </a:rPr>
              <a:t>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 1 such that</a:t>
            </a:r>
            <a:r>
              <a:rPr lang="en-US" altLang="en-US" sz="2000">
                <a:solidFill>
                  <a:srgbClr val="40458C"/>
                </a:solidFill>
              </a:rPr>
              <a:t> 7n-2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 c</a:t>
            </a:r>
            <a:r>
              <a:rPr lang="en-US" altLang="en-US" sz="2000">
                <a:solidFill>
                  <a:srgbClr val="40458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•n for n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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  <a:endParaRPr lang="en-US" altLang="en-US" sz="2000">
              <a:solidFill>
                <a:srgbClr val="40458C"/>
              </a:solidFill>
              <a:sym typeface="Symbol" panose="05050102010706020507" pitchFamily="18" charset="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this is true for c = 7 and </a:t>
            </a:r>
            <a:r>
              <a:rPr lang="en-US" altLang="en-US" sz="2000">
                <a:solidFill>
                  <a:srgbClr val="40458C"/>
                </a:solidFill>
              </a:rPr>
              <a:t>n</a:t>
            </a:r>
            <a:r>
              <a:rPr lang="en-US" altLang="en-US" sz="2000" baseline="-25000">
                <a:solidFill>
                  <a:srgbClr val="40458C"/>
                </a:solidFill>
              </a:rPr>
              <a:t>0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= 1</a:t>
            </a:r>
            <a:endParaRPr lang="en-US" altLang="en-US" sz="2000" baseline="-25000">
              <a:solidFill>
                <a:srgbClr val="40458C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sz="2000">
              <a:solidFill>
                <a:srgbClr val="40458C"/>
              </a:solidFill>
            </a:endParaRPr>
          </a:p>
        </p:txBody>
      </p:sp>
      <p:sp>
        <p:nvSpPr>
          <p:cNvPr id="38919" name="Rectangle 1029"/>
          <p:cNvSpPr>
            <a:spLocks noChangeArrowheads="1"/>
          </p:cNvSpPr>
          <p:nvPr/>
        </p:nvSpPr>
        <p:spPr bwMode="auto">
          <a:xfrm>
            <a:off x="2208212" y="3124200"/>
            <a:ext cx="78184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rgbClr val="40458C"/>
                </a:solidFill>
              </a:rPr>
              <a:t>3n</a:t>
            </a:r>
            <a:r>
              <a:rPr lang="en-US" altLang="en-US" sz="2800" baseline="30000">
                <a:solidFill>
                  <a:srgbClr val="40458C"/>
                </a:solidFill>
              </a:rPr>
              <a:t>3</a:t>
            </a:r>
            <a:r>
              <a:rPr lang="en-US" altLang="en-US" sz="2800">
                <a:solidFill>
                  <a:srgbClr val="40458C"/>
                </a:solidFill>
              </a:rPr>
              <a:t> + 20n</a:t>
            </a:r>
            <a:r>
              <a:rPr lang="en-US" altLang="en-US" sz="2800" baseline="30000">
                <a:solidFill>
                  <a:srgbClr val="40458C"/>
                </a:solidFill>
              </a:rPr>
              <a:t>2</a:t>
            </a:r>
            <a:r>
              <a:rPr lang="en-US" altLang="en-US" sz="2800">
                <a:solidFill>
                  <a:srgbClr val="40458C"/>
                </a:solidFill>
              </a:rPr>
              <a:t> + 5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sz="280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1979612" y="35814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</a:rPr>
              <a:t>3n</a:t>
            </a:r>
            <a:r>
              <a:rPr lang="en-US" altLang="en-US" sz="2000" baseline="30000">
                <a:solidFill>
                  <a:srgbClr val="40458C"/>
                </a:solidFill>
              </a:rPr>
              <a:t>3</a:t>
            </a:r>
            <a:r>
              <a:rPr lang="en-US" altLang="en-US" sz="2000">
                <a:solidFill>
                  <a:srgbClr val="40458C"/>
                </a:solidFill>
              </a:rPr>
              <a:t> + 20n</a:t>
            </a:r>
            <a:r>
              <a:rPr lang="en-US" altLang="en-US" sz="2000" baseline="30000">
                <a:solidFill>
                  <a:srgbClr val="40458C"/>
                </a:solidFill>
              </a:rPr>
              <a:t>2</a:t>
            </a:r>
            <a:r>
              <a:rPr lang="en-US" altLang="en-US" sz="2000">
                <a:solidFill>
                  <a:srgbClr val="40458C"/>
                </a:solidFill>
              </a:rPr>
              <a:t> + 5 is O(n</a:t>
            </a:r>
            <a:r>
              <a:rPr lang="en-US" altLang="en-US" sz="2000" baseline="30000">
                <a:solidFill>
                  <a:srgbClr val="40458C"/>
                </a:solidFill>
              </a:rPr>
              <a:t>3</a:t>
            </a:r>
            <a:r>
              <a:rPr lang="en-US" altLang="en-US" sz="2000">
                <a:solidFill>
                  <a:srgbClr val="40458C"/>
                </a:solidFill>
              </a:rPr>
              <a:t>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</a:rPr>
              <a:t>need c &gt; 0 and n</a:t>
            </a:r>
            <a:r>
              <a:rPr lang="en-US" altLang="en-US" sz="2000" baseline="-25000">
                <a:solidFill>
                  <a:srgbClr val="40458C"/>
                </a:solidFill>
              </a:rPr>
              <a:t>0</a:t>
            </a:r>
            <a:r>
              <a:rPr lang="en-US" altLang="en-US" sz="2000">
                <a:solidFill>
                  <a:srgbClr val="40458C"/>
                </a:solidFill>
              </a:rPr>
              <a:t>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 1 such that</a:t>
            </a:r>
            <a:r>
              <a:rPr lang="en-US" altLang="en-US" sz="2000">
                <a:solidFill>
                  <a:srgbClr val="40458C"/>
                </a:solidFill>
              </a:rPr>
              <a:t> 3n</a:t>
            </a:r>
            <a:r>
              <a:rPr lang="en-US" altLang="en-US" sz="2000" baseline="30000">
                <a:solidFill>
                  <a:srgbClr val="40458C"/>
                </a:solidFill>
              </a:rPr>
              <a:t>3</a:t>
            </a:r>
            <a:r>
              <a:rPr lang="en-US" altLang="en-US" sz="2000">
                <a:solidFill>
                  <a:srgbClr val="40458C"/>
                </a:solidFill>
              </a:rPr>
              <a:t> + 20n</a:t>
            </a:r>
            <a:r>
              <a:rPr lang="en-US" altLang="en-US" sz="2000" baseline="30000">
                <a:solidFill>
                  <a:srgbClr val="40458C"/>
                </a:solidFill>
              </a:rPr>
              <a:t>2</a:t>
            </a:r>
            <a:r>
              <a:rPr lang="en-US" altLang="en-US" sz="2000">
                <a:solidFill>
                  <a:srgbClr val="40458C"/>
                </a:solidFill>
              </a:rPr>
              <a:t> + 5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 c</a:t>
            </a:r>
            <a:r>
              <a:rPr lang="en-US" altLang="en-US" sz="2000">
                <a:solidFill>
                  <a:srgbClr val="40458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altLang="en-US" sz="2000" baseline="30000">
                <a:solidFill>
                  <a:srgbClr val="40458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>
                <a:solidFill>
                  <a:srgbClr val="40458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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  <a:endParaRPr lang="en-US" altLang="en-US" sz="2000">
              <a:solidFill>
                <a:srgbClr val="40458C"/>
              </a:solidFill>
              <a:sym typeface="Symbol" panose="05050102010706020507" pitchFamily="18" charset="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this is true for c = 4 and </a:t>
            </a:r>
            <a:r>
              <a:rPr lang="en-US" altLang="en-US" sz="2000">
                <a:solidFill>
                  <a:srgbClr val="40458C"/>
                </a:solidFill>
              </a:rPr>
              <a:t>n</a:t>
            </a:r>
            <a:r>
              <a:rPr lang="en-US" altLang="en-US" sz="2000" baseline="-25000">
                <a:solidFill>
                  <a:srgbClr val="40458C"/>
                </a:solidFill>
              </a:rPr>
              <a:t>0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= 21</a:t>
            </a:r>
            <a:endParaRPr lang="en-US" altLang="en-US" sz="2000">
              <a:solidFill>
                <a:srgbClr val="40458C"/>
              </a:solidFill>
            </a:endParaRPr>
          </a:p>
        </p:txBody>
      </p:sp>
      <p:sp>
        <p:nvSpPr>
          <p:cNvPr id="38921" name="Rectangle 1031"/>
          <p:cNvSpPr>
            <a:spLocks noChangeArrowheads="1"/>
          </p:cNvSpPr>
          <p:nvPr/>
        </p:nvSpPr>
        <p:spPr bwMode="auto">
          <a:xfrm>
            <a:off x="2208212" y="4724400"/>
            <a:ext cx="78184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rgbClr val="40458C"/>
                </a:solidFill>
              </a:rPr>
              <a:t>3 log n + log log n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2055812" y="5257800"/>
            <a:ext cx="8610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</a:rPr>
              <a:t>3 log n + log log n is O(log n)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</a:rPr>
              <a:t>need c &gt; 0 and n</a:t>
            </a:r>
            <a:r>
              <a:rPr lang="en-US" altLang="en-US" sz="2000" baseline="-25000">
                <a:solidFill>
                  <a:srgbClr val="40458C"/>
                </a:solidFill>
              </a:rPr>
              <a:t>0</a:t>
            </a:r>
            <a:r>
              <a:rPr lang="en-US" altLang="en-US" sz="2000">
                <a:solidFill>
                  <a:srgbClr val="40458C"/>
                </a:solidFill>
              </a:rPr>
              <a:t>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 1 such that</a:t>
            </a:r>
            <a:r>
              <a:rPr lang="en-US" altLang="en-US" sz="2000">
                <a:solidFill>
                  <a:srgbClr val="40458C"/>
                </a:solidFill>
              </a:rPr>
              <a:t> 3 log n + log log n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 c</a:t>
            </a:r>
            <a:r>
              <a:rPr lang="en-US" altLang="en-US" sz="2000">
                <a:solidFill>
                  <a:srgbClr val="40458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•log n for n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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  <a:endParaRPr lang="en-US" altLang="en-US" sz="2000">
              <a:solidFill>
                <a:srgbClr val="40458C"/>
              </a:solidFill>
              <a:sym typeface="Symbol" panose="05050102010706020507" pitchFamily="18" charset="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this is true for c = 4 and </a:t>
            </a:r>
            <a:r>
              <a:rPr lang="en-US" altLang="en-US" sz="2000">
                <a:solidFill>
                  <a:srgbClr val="40458C"/>
                </a:solidFill>
              </a:rPr>
              <a:t>n</a:t>
            </a:r>
            <a:r>
              <a:rPr lang="en-US" altLang="en-US" sz="2000" baseline="-25000">
                <a:solidFill>
                  <a:srgbClr val="40458C"/>
                </a:solidFill>
              </a:rPr>
              <a:t>0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= 2</a:t>
            </a:r>
            <a:endParaRPr lang="en-US" altLang="en-US">
              <a:solidFill>
                <a:srgbClr val="40458C"/>
              </a:solidFill>
            </a:endParaRPr>
          </a:p>
        </p:txBody>
      </p:sp>
      <p:graphicFrame>
        <p:nvGraphicFramePr>
          <p:cNvPr id="38923" name="Object 1033"/>
          <p:cNvGraphicFramePr>
            <a:graphicFrameLocks noChangeAspect="1"/>
          </p:cNvGraphicFramePr>
          <p:nvPr/>
        </p:nvGraphicFramePr>
        <p:xfrm>
          <a:off x="8228012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804111" imgH="1189634" progId="MS_ClipArt_Gallery.5">
                  <p:embed/>
                </p:oleObj>
              </mc:Choice>
              <mc:Fallback>
                <p:oleObj name="Clip" r:id="rId4" imgW="1804111" imgH="1189634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012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753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0FD289-091D-41DD-9C56-8D56FFB729BC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Big-Oh and Growth Rate</a:t>
            </a:r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4412" y="1752600"/>
            <a:ext cx="8001000" cy="2590800"/>
          </a:xfrm>
        </p:spPr>
        <p:txBody>
          <a:bodyPr/>
          <a:lstStyle/>
          <a:p>
            <a:pPr eaLnBrk="1" hangingPunct="1"/>
            <a:r>
              <a:rPr lang="en-US" altLang="en-US" sz="2400"/>
              <a:t>The big-Oh notation gives an upper bound on the growth rate of a function</a:t>
            </a:r>
          </a:p>
          <a:p>
            <a:pPr eaLnBrk="1" hangingPunct="1"/>
            <a:r>
              <a:rPr lang="en-US" altLang="en-US" sz="2400"/>
              <a:t>The statement “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400"/>
              <a:t>” means that the growth rate of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no more than the growth rate of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z="2400"/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/>
        </p:nvGraphicFramePr>
        <p:xfrm>
          <a:off x="2589212" y="4343401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sym typeface="Wingdings" panose="05000000000000000000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sym typeface="Wingdings" panose="05000000000000000000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615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A64A49-9EB3-4319-9BEF-3B1E8A93CDD5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1612" y="304800"/>
            <a:ext cx="396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Big-Oh Rules</a:t>
            </a:r>
          </a:p>
        </p:txBody>
      </p:sp>
      <p:sp>
        <p:nvSpPr>
          <p:cNvPr id="430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altLang="en-US" sz="2800"/>
              <a:t>If is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a polynomial of degree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800"/>
              <a:t>, then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is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, i.e.,</a:t>
            </a:r>
          </a:p>
          <a:p>
            <a:pPr marL="1028700" lvl="1" eaLnBrk="1" hangingPunct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400"/>
              <a:t>Drop lower-order terms</a:t>
            </a:r>
          </a:p>
          <a:p>
            <a:pPr marL="1028700" lvl="1" eaLnBrk="1" hangingPunct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400"/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altLang="en-US" sz="2800"/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en-US" sz="2400"/>
              <a:t>Say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/>
              <a:t>instead of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altLang="en-US" sz="2800">
                <a:sym typeface="Symbol" panose="05050102010706020507" pitchFamily="18" charset="2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en-US" sz="2400"/>
              <a:t>Say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/>
              <a:t>instead of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(3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</a:p>
        </p:txBody>
      </p:sp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8547100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100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825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B6D578-3001-49BF-82A4-A7C279FD34F2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Asymptotic Algorithm Analysis</a:t>
            </a:r>
          </a:p>
        </p:txBody>
      </p:sp>
      <p:sp>
        <p:nvSpPr>
          <p:cNvPr id="450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asymptotic analysis of an algorithm determines the running time in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To perform the asymptotic analysis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/>
              <a:t>We find the worst-case number of primitive operations executed as a function of the input size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/>
              <a:t>We express this function with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/>
              <a:t>We determine that algorithm </a:t>
            </a:r>
            <a:r>
              <a:rPr lang="en-US" altLang="en-US" sz="2000" b="1" i="1">
                <a:latin typeface="Times New Roman" panose="02020603050405020304" pitchFamily="18" charset="0"/>
              </a:rPr>
              <a:t>arrayMax</a:t>
            </a:r>
            <a:r>
              <a:rPr lang="en-US" altLang="en-US" sz="2000"/>
              <a:t> executes at most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 sz="2000"/>
              <a:t>primitive operations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/>
              <a:t>We say that algorithm </a:t>
            </a:r>
            <a:r>
              <a:rPr lang="en-US" altLang="en-US" sz="2000" b="1" i="1">
                <a:latin typeface="Times New Roman" panose="02020603050405020304" pitchFamily="18" charset="0"/>
              </a:rPr>
              <a:t>arrayMax</a:t>
            </a:r>
            <a:r>
              <a:rPr lang="en-US" altLang="en-US" sz="2000"/>
              <a:t> “runs in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/>
              <a:t>time”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Since constant factors and lower-order terms are eventually dropped anyhow, we can disregard them when counting primitive operations</a:t>
            </a:r>
          </a:p>
        </p:txBody>
      </p:sp>
      <p:sp>
        <p:nvSpPr>
          <p:cNvPr id="6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09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23F4D7-7FDA-48B3-B171-0720093CE25C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cs typeface="Tahoma" panose="020B0604030504040204" pitchFamily="34" charset="0"/>
              </a:rPr>
              <a:t>§ A Case Studies:</a:t>
            </a:r>
            <a:br>
              <a:rPr lang="en-US" altLang="en-US" sz="4000" dirty="0">
                <a:cs typeface="Tahoma" panose="020B0604030504040204" pitchFamily="34" charset="0"/>
              </a:rPr>
            </a:br>
            <a:r>
              <a:rPr lang="en-US" altLang="en-US" sz="4000" dirty="0"/>
              <a:t>Computing Prefix Averages</a:t>
            </a:r>
          </a:p>
        </p:txBody>
      </p:sp>
      <p:sp>
        <p:nvSpPr>
          <p:cNvPr id="471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76400"/>
            <a:ext cx="434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b="1" i="1">
                <a:latin typeface="Times New Roman" panose="02020603050405020304" pitchFamily="18" charset="0"/>
              </a:rPr>
              <a:t>i</a:t>
            </a:r>
            <a:r>
              <a:rPr lang="en-US" altLang="en-US" sz="2400"/>
              <a:t>-th prefix average of an array </a:t>
            </a: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/>
              <a:t> is average of the first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400"/>
              <a:t>elements of </a:t>
            </a: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latin typeface="Times New Roman" panose="02020603050405020304" pitchFamily="18" charset="0"/>
              </a:rPr>
              <a:t>:</a:t>
            </a:r>
            <a:endParaRPr lang="en-US" altLang="en-US" sz="240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= 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[0]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[1]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…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])/(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Computing the array </a:t>
            </a:r>
            <a:r>
              <a:rPr lang="en-US" altLang="en-US" sz="2400" b="1" i="1">
                <a:latin typeface="Times New Roman" panose="02020603050405020304" pitchFamily="18" charset="0"/>
              </a:rPr>
              <a:t>A</a:t>
            </a:r>
            <a:r>
              <a:rPr lang="en-US" altLang="en-US" sz="2400"/>
              <a:t> of prefix averages of another array </a:t>
            </a: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/>
              <a:t> has applications to financial analysis</a:t>
            </a:r>
          </a:p>
        </p:txBody>
      </p:sp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6856413" y="1676401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343656" imgH="4057904" progId="Excel.Sheet.8">
                  <p:embed/>
                </p:oleObj>
              </mc:Choice>
              <mc:Fallback>
                <p:oleObj name="Worksheet" r:id="rId4" imgW="3343656" imgH="405790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1676401"/>
                        <a:ext cx="34194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8002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CE1375-B6EB-4F05-9F5A-5F43CF48FD9F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2132012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BE2D00"/>
                </a:solidFill>
              </a:rPr>
              <a:t>Prefix Averages (Quadratic)</a:t>
            </a:r>
          </a:p>
        </p:txBody>
      </p:sp>
      <p:sp>
        <p:nvSpPr>
          <p:cNvPr id="4915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84412" y="1600200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r>
              <a:rPr lang="en-US" altLang="en-US" sz="2400">
                <a:solidFill>
                  <a:srgbClr val="40458C"/>
                </a:solidFill>
              </a:rPr>
              <a:t>The following algorithm computes prefix averages in quadratic time by applying the definition</a:t>
            </a:r>
          </a:p>
        </p:txBody>
      </p:sp>
      <p:sp>
        <p:nvSpPr>
          <p:cNvPr id="4915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360612" y="2438400"/>
            <a:ext cx="7772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rgbClr val="BE2D00"/>
                </a:solidFill>
                <a:latin typeface="Times New Roman" panose="02020603050405020304" pitchFamily="18" charset="0"/>
              </a:rPr>
              <a:t>prefixAverages1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BE2D00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BE2D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 integers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BE2D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 of prefix averages of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	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#operations</a:t>
            </a:r>
            <a:endParaRPr lang="en-US" altLang="en-US" sz="2400">
              <a:solidFill>
                <a:srgbClr val="57705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 integers		     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 b="1" i="1">
              <a:solidFill>
                <a:srgbClr val="577052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 			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>
              <a:solidFill>
                <a:srgbClr val="57705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    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400" b="1" i="1">
              <a:solidFill>
                <a:srgbClr val="40458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		    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400">
              <a:solidFill>
                <a:srgbClr val="57705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>
              <a:solidFill>
                <a:srgbClr val="57705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			      	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4514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512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B136C5-C562-45C9-8A28-3BA94B0966B4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Progression</a:t>
            </a:r>
          </a:p>
        </p:txBody>
      </p:sp>
      <p:sp>
        <p:nvSpPr>
          <p:cNvPr id="512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4412" y="1905000"/>
            <a:ext cx="3886200" cy="3962400"/>
          </a:xfrm>
        </p:spPr>
        <p:txBody>
          <a:bodyPr/>
          <a:lstStyle/>
          <a:p>
            <a:pPr eaLnBrk="1" hangingPunct="1"/>
            <a:r>
              <a:rPr lang="en-US" altLang="en-US" sz="2400"/>
              <a:t>The running time of </a:t>
            </a:r>
            <a:r>
              <a:rPr lang="en-US" altLang="en-US" sz="2400" b="1" i="1">
                <a:latin typeface="Times New Roman" panose="02020603050405020304" pitchFamily="18" charset="0"/>
              </a:rPr>
              <a:t>prefixAverages1 </a:t>
            </a:r>
            <a:r>
              <a:rPr lang="en-US" altLang="en-US" sz="2400"/>
              <a:t>is</a:t>
            </a:r>
            <a:br>
              <a:rPr lang="en-US" altLang="en-US" sz="2400"/>
            </a:b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(1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2400"/>
          </a:p>
          <a:p>
            <a:pPr eaLnBrk="1" hangingPunct="1"/>
            <a:r>
              <a:rPr lang="en-US" altLang="en-US" sz="2400"/>
              <a:t>The sum of the first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/>
              <a:t> integers is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1)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/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There is a simple visual proof of this fact</a:t>
            </a:r>
          </a:p>
          <a:p>
            <a:pPr eaLnBrk="1" hangingPunct="1"/>
            <a:r>
              <a:rPr lang="en-US" altLang="en-US" sz="2400"/>
              <a:t>Thus, algorithm </a:t>
            </a:r>
            <a:r>
              <a:rPr lang="en-US" altLang="en-US" sz="2400" b="1" i="1">
                <a:latin typeface="Times New Roman" panose="02020603050405020304" pitchFamily="18" charset="0"/>
              </a:rPr>
              <a:t>prefixAverages1 </a:t>
            </a:r>
            <a:r>
              <a:rPr lang="en-US" altLang="en-US" sz="2400"/>
              <a:t>runs in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time 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6399212" y="1514476"/>
          <a:ext cx="39814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4976986" imgH="5702922" progId="MSGraph.Chart.8">
                  <p:embed followColorScheme="full"/>
                </p:oleObj>
              </mc:Choice>
              <mc:Fallback>
                <p:oleObj name="Chart" r:id="rId4" imgW="4976986" imgH="570292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2" y="1514476"/>
                        <a:ext cx="3981450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912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610E6E-6C2F-42BE-B4BD-1430E1B883CB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2132012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BE2D00"/>
                </a:solidFill>
              </a:rPr>
              <a:t>Prefix Averages (Linear)</a:t>
            </a:r>
          </a:p>
        </p:txBody>
      </p:sp>
      <p:sp>
        <p:nvSpPr>
          <p:cNvPr id="5325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8212" y="1600200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r>
              <a:rPr lang="en-US" altLang="en-US" sz="2400">
                <a:solidFill>
                  <a:srgbClr val="40458C"/>
                </a:solidFill>
              </a:rPr>
              <a:t>The following algorithm computes prefix averages in linear time by keeping a running sum</a:t>
            </a:r>
            <a:endParaRPr lang="en-US" altLang="en-US" sz="2400" b="1" i="1">
              <a:solidFill>
                <a:srgbClr val="40458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25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589212" y="2438400"/>
            <a:ext cx="7543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rgbClr val="BE2D00"/>
                </a:solidFill>
                <a:latin typeface="Times New Roman" panose="02020603050405020304" pitchFamily="18" charset="0"/>
              </a:rPr>
              <a:t>prefixAverages2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BE2D00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BE2D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 integers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BE2D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 of prefix averages of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	   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#operations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 integers			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 b="1" i="1">
              <a:solidFill>
                <a:srgbClr val="577052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0 						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2400">
              <a:solidFill>
                <a:srgbClr val="57705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	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		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>
              <a:solidFill>
                <a:srgbClr val="57705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40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57705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		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>
              <a:solidFill>
                <a:srgbClr val="57705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			      			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325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8212" y="58674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r>
              <a:rPr lang="en-US" altLang="en-US" sz="2400">
                <a:solidFill>
                  <a:srgbClr val="40458C"/>
                </a:solidFill>
              </a:rPr>
              <a:t>Algorithm 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prefixAverages2 </a:t>
            </a:r>
            <a:r>
              <a:rPr lang="en-US" altLang="en-US" sz="2400">
                <a:solidFill>
                  <a:srgbClr val="40458C"/>
                </a:solidFill>
              </a:rPr>
              <a:t>runs in 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>
                <a:solidFill>
                  <a:srgbClr val="40458C"/>
                </a:solidFill>
              </a:rPr>
              <a:t>time </a:t>
            </a:r>
          </a:p>
        </p:txBody>
      </p:sp>
      <p:sp>
        <p:nvSpPr>
          <p:cNvPr id="8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8274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E4F58C-4CD5-489E-B942-C490EE8B5E4E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2208212" y="5334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BE2D00"/>
                </a:solidFill>
              </a:rPr>
              <a:t>Relatives of Big-Oh</a:t>
            </a: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2132012" y="1600200"/>
            <a:ext cx="8458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6F89F7"/>
              </a:buClr>
            </a:pPr>
            <a:r>
              <a:rPr lang="en-US" altLang="en-US" sz="2000" b="1">
                <a:solidFill>
                  <a:srgbClr val="40458C"/>
                </a:solidFill>
              </a:rPr>
              <a:t>big-Omega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40458C"/>
              </a:buClr>
            </a:pPr>
            <a:r>
              <a:rPr lang="en-US" altLang="en-US" sz="2000">
                <a:solidFill>
                  <a:srgbClr val="40458C"/>
                </a:solidFill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(g(n)) if there is a constant c &gt; 0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	and an integer constant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 1 such that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	f(n)  c</a:t>
            </a:r>
            <a:r>
              <a:rPr lang="en-US" altLang="en-US" sz="2000">
                <a:solidFill>
                  <a:srgbClr val="40458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g(n) for n 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r>
              <a:rPr lang="en-US" altLang="en-US" sz="2000" b="1">
                <a:solidFill>
                  <a:srgbClr val="40458C"/>
                </a:solidFill>
              </a:rPr>
              <a:t>big-Theta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40458C"/>
              </a:buClr>
            </a:pPr>
            <a:r>
              <a:rPr lang="en-US" altLang="en-US" sz="2000">
                <a:solidFill>
                  <a:srgbClr val="40458C"/>
                </a:solidFill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(g(n)) if there are constants c’ &gt; 0 and c’’ &gt; 0 and an integer constant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 1 such that c’</a:t>
            </a:r>
            <a:r>
              <a:rPr lang="en-US" altLang="en-US" sz="2000">
                <a:solidFill>
                  <a:srgbClr val="40458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g(n)  f(n)  c’’</a:t>
            </a:r>
            <a:r>
              <a:rPr lang="en-US" altLang="en-US" sz="2000">
                <a:solidFill>
                  <a:srgbClr val="40458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g(n) for n 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  <a:endParaRPr lang="en-US" altLang="en-US" sz="2000">
              <a:solidFill>
                <a:srgbClr val="40458C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r>
              <a:rPr lang="en-US" altLang="en-US" sz="2000" b="1">
                <a:solidFill>
                  <a:srgbClr val="40458C"/>
                </a:solidFill>
              </a:rPr>
              <a:t>little-oh</a:t>
            </a:r>
            <a:endParaRPr lang="en-US" altLang="en-US" sz="2000">
              <a:solidFill>
                <a:srgbClr val="40458C"/>
              </a:solidFill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40458C"/>
              </a:buClr>
            </a:pPr>
            <a:r>
              <a:rPr lang="en-US" altLang="en-US" sz="2000">
                <a:solidFill>
                  <a:srgbClr val="40458C"/>
                </a:solidFill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o(g(n)) if, for any constant c &gt; 0, there is an integer constant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 0 such that f(n)  c</a:t>
            </a:r>
            <a:r>
              <a:rPr lang="en-US" altLang="en-US" sz="2000">
                <a:solidFill>
                  <a:srgbClr val="40458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g(n) for n 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</a:pPr>
            <a:r>
              <a:rPr lang="en-US" altLang="en-US" sz="2000" b="1">
                <a:solidFill>
                  <a:srgbClr val="40458C"/>
                </a:solidFill>
              </a:rPr>
              <a:t>little-omega</a:t>
            </a:r>
            <a:endParaRPr lang="en-US" altLang="en-US" sz="2000">
              <a:solidFill>
                <a:srgbClr val="40458C"/>
              </a:solidFill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40458C"/>
              </a:buClr>
            </a:pPr>
            <a:r>
              <a:rPr lang="en-US" altLang="en-US" sz="2000">
                <a:solidFill>
                  <a:srgbClr val="40458C"/>
                </a:solidFill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(g(n)) if, for any constant c &gt; 0, there is an integer constant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 0 such that f(n)  c</a:t>
            </a:r>
            <a:r>
              <a:rPr lang="en-US" altLang="en-US" sz="2000">
                <a:solidFill>
                  <a:srgbClr val="40458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g(n) for n  n</a:t>
            </a:r>
            <a:r>
              <a:rPr lang="en-US" altLang="en-US" sz="2000" baseline="-25000">
                <a:solidFill>
                  <a:srgbClr val="40458C"/>
                </a:solidFill>
                <a:sym typeface="Symbol" panose="05050102010706020507" pitchFamily="18" charset="2"/>
              </a:rPr>
              <a:t>0</a:t>
            </a:r>
          </a:p>
        </p:txBody>
      </p:sp>
      <p:graphicFrame>
        <p:nvGraphicFramePr>
          <p:cNvPr id="57350" name="Object 4"/>
          <p:cNvGraphicFramePr>
            <a:graphicFrameLocks noChangeAspect="1"/>
          </p:cNvGraphicFramePr>
          <p:nvPr/>
        </p:nvGraphicFramePr>
        <p:xfrm>
          <a:off x="7770812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4332083" imgH="3468986" progId="MS_ClipArt_Gallery.5">
                  <p:embed/>
                </p:oleObj>
              </mc:Choice>
              <mc:Fallback>
                <p:oleObj name="Clip" r:id="rId4" imgW="4332083" imgH="346898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12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29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4D32ED-965E-4832-B496-B894AB31E9E0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553200" cy="1295400"/>
          </a:xfrm>
        </p:spPr>
        <p:txBody>
          <a:bodyPr/>
          <a:lstStyle/>
          <a:p>
            <a:pPr eaLnBrk="1" hangingPunct="1"/>
            <a:r>
              <a:rPr lang="en-US" altLang="en-US"/>
              <a:t>Intuition for Asymptotic Notation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751012" y="2133600"/>
            <a:ext cx="8915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58C"/>
                </a:solidFill>
              </a:rPr>
              <a:t>	</a:t>
            </a:r>
            <a:r>
              <a:rPr lang="en-US" altLang="en-US" sz="2000" b="1">
                <a:solidFill>
                  <a:srgbClr val="BE2D00"/>
                </a:solidFill>
              </a:rPr>
              <a:t>Big-Oh</a:t>
            </a:r>
            <a:endParaRPr lang="en-US" altLang="en-US" sz="2000" b="1">
              <a:solidFill>
                <a:srgbClr val="40458C"/>
              </a:solidFill>
            </a:endParaRPr>
          </a:p>
          <a:p>
            <a:pPr lvl="1" fontAlgn="base">
              <a:spcAft>
                <a:spcPct val="0"/>
              </a:spcAft>
              <a:buClr>
                <a:srgbClr val="40458C"/>
              </a:buClr>
            </a:pPr>
            <a:r>
              <a:rPr lang="en-US" altLang="en-US" sz="2000">
                <a:solidFill>
                  <a:srgbClr val="40458C"/>
                </a:solidFill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O(g(n)) if f(n) is asymptotically </a:t>
            </a:r>
            <a:r>
              <a:rPr lang="en-US" altLang="en-US" sz="2000" b="1">
                <a:solidFill>
                  <a:srgbClr val="40458C"/>
                </a:solidFill>
                <a:sym typeface="Symbol" panose="05050102010706020507" pitchFamily="18" charset="2"/>
              </a:rPr>
              <a:t>less than or equal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to g(n)</a:t>
            </a:r>
            <a:endParaRPr lang="en-US" altLang="en-US" sz="1800" b="1">
              <a:solidFill>
                <a:srgbClr val="40458C"/>
              </a:solidFill>
            </a:endParaRPr>
          </a:p>
          <a:p>
            <a:pPr fontAlgn="base">
              <a:spcAft>
                <a:spcPct val="0"/>
              </a:spcAft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58C"/>
                </a:solidFill>
              </a:rPr>
              <a:t>	</a:t>
            </a:r>
            <a:r>
              <a:rPr lang="en-US" altLang="en-US" sz="2000" b="1">
                <a:solidFill>
                  <a:srgbClr val="BE2D00"/>
                </a:solidFill>
              </a:rPr>
              <a:t>big-Omega</a:t>
            </a:r>
            <a:endParaRPr lang="en-US" altLang="en-US" sz="2000" b="1">
              <a:solidFill>
                <a:srgbClr val="40458C"/>
              </a:solidFill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40458C"/>
              </a:buClr>
            </a:pPr>
            <a:r>
              <a:rPr lang="en-US" altLang="en-US" sz="2000">
                <a:solidFill>
                  <a:srgbClr val="40458C"/>
                </a:solidFill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(g(n)) if f(n) is asymptotically </a:t>
            </a:r>
            <a:r>
              <a:rPr lang="en-US" altLang="en-US" sz="2000" b="1">
                <a:solidFill>
                  <a:srgbClr val="40458C"/>
                </a:solidFill>
                <a:sym typeface="Symbol" panose="05050102010706020507" pitchFamily="18" charset="2"/>
              </a:rPr>
              <a:t>greater than or equal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to g(n)</a:t>
            </a:r>
            <a:endParaRPr lang="en-US" altLang="en-US" sz="2000" baseline="-25000">
              <a:solidFill>
                <a:srgbClr val="40458C"/>
              </a:solidFill>
              <a:sym typeface="Symbol" panose="05050102010706020507" pitchFamily="18" charset="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58C"/>
                </a:solidFill>
              </a:rPr>
              <a:t>	</a:t>
            </a:r>
            <a:r>
              <a:rPr lang="en-US" altLang="en-US" sz="2000" b="1">
                <a:solidFill>
                  <a:srgbClr val="BE2D00"/>
                </a:solidFill>
              </a:rPr>
              <a:t>big-Theta</a:t>
            </a:r>
            <a:endParaRPr lang="en-US" altLang="en-US" sz="2000" b="1">
              <a:solidFill>
                <a:srgbClr val="40458C"/>
              </a:solidFill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40458C"/>
              </a:buClr>
            </a:pPr>
            <a:r>
              <a:rPr lang="en-US" altLang="en-US" sz="2000">
                <a:solidFill>
                  <a:srgbClr val="40458C"/>
                </a:solidFill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(g(n)) if f(n) is asymptotically </a:t>
            </a:r>
            <a:r>
              <a:rPr lang="en-US" altLang="en-US" sz="2000" b="1">
                <a:solidFill>
                  <a:srgbClr val="40458C"/>
                </a:solidFill>
                <a:sym typeface="Symbol" panose="05050102010706020507" pitchFamily="18" charset="2"/>
              </a:rPr>
              <a:t>equal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to g(n)</a:t>
            </a:r>
            <a:endParaRPr lang="en-US" altLang="en-US" sz="2000">
              <a:solidFill>
                <a:srgbClr val="40458C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58C"/>
                </a:solidFill>
              </a:rPr>
              <a:t>	</a:t>
            </a:r>
            <a:r>
              <a:rPr lang="en-US" altLang="en-US" sz="2000" b="1">
                <a:solidFill>
                  <a:srgbClr val="BE2D00"/>
                </a:solidFill>
              </a:rPr>
              <a:t>little-oh</a:t>
            </a:r>
            <a:endParaRPr lang="en-US" altLang="en-US" sz="2000">
              <a:solidFill>
                <a:srgbClr val="40458C"/>
              </a:solidFill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40458C"/>
              </a:buClr>
            </a:pPr>
            <a:r>
              <a:rPr lang="en-US" altLang="en-US" sz="2000">
                <a:solidFill>
                  <a:srgbClr val="40458C"/>
                </a:solidFill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o(g(n)) if f(n) is asymptotically </a:t>
            </a:r>
            <a:r>
              <a:rPr lang="en-US" altLang="en-US" sz="2000" b="1">
                <a:solidFill>
                  <a:srgbClr val="40458C"/>
                </a:solidFill>
                <a:sym typeface="Symbol" panose="05050102010706020507" pitchFamily="18" charset="2"/>
              </a:rPr>
              <a:t>strictly less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than g(n)</a:t>
            </a:r>
            <a:endParaRPr lang="en-US" altLang="en-US" sz="2000" baseline="-25000">
              <a:solidFill>
                <a:srgbClr val="40458C"/>
              </a:solidFill>
              <a:sym typeface="Symbol" panose="05050102010706020507" pitchFamily="18" charset="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58C"/>
                </a:solidFill>
              </a:rPr>
              <a:t>	</a:t>
            </a:r>
            <a:r>
              <a:rPr lang="en-US" altLang="en-US" sz="2000" b="1">
                <a:solidFill>
                  <a:srgbClr val="BE2D00"/>
                </a:solidFill>
              </a:rPr>
              <a:t>little-omega</a:t>
            </a:r>
            <a:endParaRPr lang="en-US" altLang="en-US" sz="2000">
              <a:solidFill>
                <a:srgbClr val="40458C"/>
              </a:solidFill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40458C"/>
              </a:buClr>
            </a:pPr>
            <a:r>
              <a:rPr lang="en-US" altLang="en-US" sz="2000">
                <a:solidFill>
                  <a:srgbClr val="40458C"/>
                </a:solidFill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(g(n)) if is asymptotically </a:t>
            </a:r>
            <a:r>
              <a:rPr lang="en-US" altLang="en-US" sz="2000" b="1">
                <a:solidFill>
                  <a:srgbClr val="40458C"/>
                </a:solidFill>
                <a:sym typeface="Symbol" panose="05050102010706020507" pitchFamily="18" charset="2"/>
              </a:rPr>
              <a:t>strictly greater</a:t>
            </a:r>
            <a:r>
              <a:rPr lang="en-US" altLang="en-US" sz="2000">
                <a:solidFill>
                  <a:srgbClr val="40458C"/>
                </a:solidFill>
                <a:sym typeface="Symbol" panose="05050102010706020507" pitchFamily="18" charset="2"/>
              </a:rPr>
              <a:t> than g(n)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8228012" y="152401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878738" imgH="876910" progId="MS_ClipArt_Gallery.2">
                  <p:embed/>
                </p:oleObj>
              </mc:Choice>
              <mc:Fallback>
                <p:oleObj name="Clip" r:id="rId4" imgW="878738" imgH="87691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012" y="152401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687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FDB7F9-8616-4DD2-8C84-3D9AFE4ED0BA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 and Reading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764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Methodologies for Analyzing Algorithms (</a:t>
            </a:r>
            <a:r>
              <a:rPr lang="en-US" altLang="en-US" sz="2800" dirty="0">
                <a:cs typeface="Tahoma" panose="020B0604030504040204" pitchFamily="34" charset="0"/>
              </a:rPr>
              <a:t>§1</a:t>
            </a:r>
            <a:r>
              <a:rPr lang="en-US" altLang="en-US" sz="2800" dirty="0"/>
              <a:t>.1)</a:t>
            </a:r>
          </a:p>
          <a:p>
            <a:pPr eaLnBrk="1" hangingPunct="1"/>
            <a:r>
              <a:rPr lang="en-US" altLang="en-US" sz="2800" dirty="0"/>
              <a:t>Asymptotic Notation  (</a:t>
            </a:r>
            <a:r>
              <a:rPr lang="en-US" altLang="en-US" sz="2800" dirty="0">
                <a:cs typeface="Tahoma" panose="020B0604030504040204" pitchFamily="34" charset="0"/>
              </a:rPr>
              <a:t>§1.2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 dirty="0"/>
              <a:t>A Quick Mathematical Review (</a:t>
            </a:r>
            <a:r>
              <a:rPr lang="en-US" altLang="en-US" sz="2800" dirty="0">
                <a:cs typeface="Tahoma" panose="020B0604030504040204" pitchFamily="34" charset="0"/>
              </a:rPr>
              <a:t>§1.3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 dirty="0"/>
              <a:t>Case Studies in Algorithm Analysis (</a:t>
            </a:r>
            <a:r>
              <a:rPr lang="en-US" altLang="en-US" sz="2800" dirty="0">
                <a:cs typeface="Tahoma" panose="020B0604030504040204" pitchFamily="34" charset="0"/>
              </a:rPr>
              <a:t>§1.4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 dirty="0"/>
              <a:t>Experimentation(</a:t>
            </a:r>
            <a:r>
              <a:rPr lang="en-US" altLang="en-US" sz="2800" dirty="0">
                <a:cs typeface="Tahoma" panose="020B0604030504040204" pitchFamily="34" charset="0"/>
              </a:rPr>
              <a:t>§1.6</a:t>
            </a:r>
            <a:r>
              <a:rPr lang="en-US" altLang="en-US" sz="2800" dirty="0"/>
              <a:t>) </a:t>
            </a:r>
          </a:p>
        </p:txBody>
      </p:sp>
      <p:sp>
        <p:nvSpPr>
          <p:cNvPr id="6" name="Date Placeholder 17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35052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3762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DC450-3466-4F89-9932-7CC4BC115AE1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2208212" y="228600"/>
            <a:ext cx="563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BE2D00"/>
                </a:solidFill>
              </a:rPr>
              <a:t>Example Uses of the Relatives of Big-Oh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284412" y="4884738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(g(n)) if, for any constant c &gt; 0, there is an integer constant 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0 such that f(n)  c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g(n) for n  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need 5n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baseline="30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c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given c, the 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that satifies this is 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c/5  0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284412" y="4478339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</a:rPr>
              <a:t>5n</a:t>
            </a:r>
            <a:r>
              <a:rPr lang="en-US" altLang="en-US" sz="2000" b="1" baseline="30000">
                <a:solidFill>
                  <a:srgbClr val="40458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</a:rPr>
              <a:t>(n)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284412" y="3530600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(g(n)) if there is a constant c &gt; 0 and an integer constant 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1 such that f(n)  c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g(n) for n  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let c = 1 and 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altLang="en-US" sz="2000" baseline="-25000">
              <a:solidFill>
                <a:srgbClr val="40458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284412" y="3114675"/>
            <a:ext cx="792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</a:rPr>
              <a:t>5n</a:t>
            </a:r>
            <a:r>
              <a:rPr lang="en-US" altLang="en-US" sz="2000" b="1" baseline="30000">
                <a:solidFill>
                  <a:srgbClr val="40458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</a:rPr>
              <a:t>(n)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284412" y="2166938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</a:rPr>
              <a:t>f(n) is 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(g(n)) if there is a constant c &gt; 0 and an integer constant 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1 such that f(n)  c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g(n) for n  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let c = 5 and n</a:t>
            </a:r>
            <a:r>
              <a:rPr lang="en-US" altLang="en-US" sz="2000" baseline="-25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2284412" y="1752600"/>
            <a:ext cx="792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7705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</a:rPr>
              <a:t>5n</a:t>
            </a:r>
            <a:r>
              <a:rPr lang="en-US" altLang="en-US" sz="2000" b="1" baseline="30000">
                <a:solidFill>
                  <a:srgbClr val="40458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</a:rPr>
              <a:t>(n</a:t>
            </a:r>
            <a:r>
              <a:rPr lang="en-US" altLang="en-US" sz="2000" b="1" baseline="30000">
                <a:solidFill>
                  <a:srgbClr val="40458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solidFill>
                  <a:srgbClr val="40458C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8304212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790956" imgH="904342" progId="MS_ClipArt_Gallery.2">
                  <p:embed/>
                </p:oleObj>
              </mc:Choice>
              <mc:Fallback>
                <p:oleObj name="Clip" r:id="rId4" imgW="790956" imgH="90434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2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81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3" grpId="0" autoUpdateAnimBg="0"/>
      <p:bldP spid="4506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26F831-1DAF-4F35-ADBC-C9F18CFE8E18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Limitations of Experiments</a:t>
            </a:r>
          </a:p>
        </p:txBody>
      </p:sp>
      <p:sp>
        <p:nvSpPr>
          <p:cNvPr id="655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It is necessary to implement the algorithm, which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order to compare two algorithms, the same hardware and software environments must be used</a:t>
            </a:r>
          </a:p>
        </p:txBody>
      </p:sp>
      <p:graphicFrame>
        <p:nvGraphicFramePr>
          <p:cNvPr id="65542" name="Object 4"/>
          <p:cNvGraphicFramePr>
            <a:graphicFrameLocks noChangeAspect="1"/>
          </p:cNvGraphicFramePr>
          <p:nvPr/>
        </p:nvGraphicFramePr>
        <p:xfrm>
          <a:off x="8228012" y="4876800"/>
          <a:ext cx="18113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812341" imgH="1498702" progId="MS_ClipArt_Gallery.5">
                  <p:embed/>
                </p:oleObj>
              </mc:Choice>
              <mc:Fallback>
                <p:oleObj name="Clip" r:id="rId4" imgW="1812341" imgH="1498702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012" y="4876800"/>
                        <a:ext cx="18113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6303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88695-5DEC-794B-9888-C881C286E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8459" y="2593949"/>
            <a:ext cx="10033189" cy="1907234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About Stevens</a:t>
            </a:r>
          </a:p>
          <a:p>
            <a:r>
              <a:rPr lang="en-US" sz="1800" dirty="0">
                <a:solidFill>
                  <a:prstClr val="black"/>
                </a:solidFill>
              </a:rPr>
              <a:t>A premier, private research university </a:t>
            </a:r>
            <a:r>
              <a:rPr lang="en-US" sz="1800" dirty="0"/>
              <a:t>with a mission to inspire, nurture and educate leaders in tomorrow’s technology-centric environment while contributing to the solution of the most challenging problems of our time</a:t>
            </a: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1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6812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Analysis of Algorithms</a:t>
            </a: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6019538" y="4819650"/>
            <a:ext cx="1367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4557323" y="4818063"/>
            <a:ext cx="737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40458C"/>
                </a:solidFill>
                <a:latin typeface="Times" panose="02020603050405020304" pitchFamily="18" charset="0"/>
              </a:rPr>
              <a:t>Input</a:t>
            </a:r>
            <a:endParaRPr lang="en-US" altLang="en-US" sz="2400">
              <a:solidFill>
                <a:srgbClr val="40458C"/>
              </a:solidFill>
            </a:endParaRPr>
          </a:p>
        </p:txBody>
      </p:sp>
      <p:grpSp>
        <p:nvGrpSpPr>
          <p:cNvPr id="9221" name="Group 158"/>
          <p:cNvGrpSpPr>
            <a:grpSpLocks/>
          </p:cNvGrpSpPr>
          <p:nvPr/>
        </p:nvGrpSpPr>
        <p:grpSpPr bwMode="auto">
          <a:xfrm>
            <a:off x="7864475" y="3576638"/>
            <a:ext cx="1236662" cy="976312"/>
            <a:chOff x="4193" y="2328"/>
            <a:chExt cx="779" cy="615"/>
          </a:xfrm>
        </p:grpSpPr>
        <p:sp>
          <p:nvSpPr>
            <p:cNvPr id="9287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88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89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90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91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92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93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94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95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96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97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98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99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00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01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02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03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04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05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06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07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08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09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10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11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12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13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14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15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16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17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18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19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20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21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22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23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24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25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26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27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28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29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30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31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32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33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34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35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36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37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38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39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40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41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42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43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44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45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46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47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48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49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350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</p:grpSp>
      <p:sp>
        <p:nvSpPr>
          <p:cNvPr id="9222" name="Rectangle 76"/>
          <p:cNvSpPr>
            <a:spLocks noChangeArrowheads="1"/>
          </p:cNvSpPr>
          <p:nvPr/>
        </p:nvSpPr>
        <p:spPr bwMode="auto">
          <a:xfrm>
            <a:off x="8026527" y="4819650"/>
            <a:ext cx="95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E4BB0C"/>
              </a:solidFill>
            </a:endParaRPr>
          </a:p>
        </p:txBody>
      </p:sp>
      <p:grpSp>
        <p:nvGrpSpPr>
          <p:cNvPr id="9223" name="Group 156"/>
          <p:cNvGrpSpPr>
            <a:grpSpLocks/>
          </p:cNvGrpSpPr>
          <p:nvPr/>
        </p:nvGrpSpPr>
        <p:grpSpPr bwMode="auto">
          <a:xfrm>
            <a:off x="4341813" y="3576638"/>
            <a:ext cx="1154113" cy="976312"/>
            <a:chOff x="1974" y="2320"/>
            <a:chExt cx="727" cy="615"/>
          </a:xfrm>
        </p:grpSpPr>
        <p:sp>
          <p:nvSpPr>
            <p:cNvPr id="9233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34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9235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9236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37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38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39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40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41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42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43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44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45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46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47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48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9249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9250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51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52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53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54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55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56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57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58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59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60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61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62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9263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9264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65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66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67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68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69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70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71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72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73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74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75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76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77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78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79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80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81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82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83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84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85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9286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</p:grpSp>
      <p:grpSp>
        <p:nvGrpSpPr>
          <p:cNvPr id="9224" name="Group 157"/>
          <p:cNvGrpSpPr>
            <a:grpSpLocks/>
          </p:cNvGrpSpPr>
          <p:nvPr/>
        </p:nvGrpSpPr>
        <p:grpSpPr bwMode="auto">
          <a:xfrm>
            <a:off x="6122988" y="3505200"/>
            <a:ext cx="1114425" cy="1119188"/>
            <a:chOff x="3110" y="2304"/>
            <a:chExt cx="702" cy="705"/>
          </a:xfrm>
        </p:grpSpPr>
        <p:sp>
          <p:nvSpPr>
            <p:cNvPr id="9228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grpSp>
          <p:nvGrpSpPr>
            <p:cNvPr id="9229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9230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2 w 21600"/>
                  <a:gd name="T1" fmla="*/ 0 h 21600"/>
                  <a:gd name="T2" fmla="*/ 4 w 21600"/>
                  <a:gd name="T3" fmla="*/ 1 h 21600"/>
                  <a:gd name="T4" fmla="*/ 2 w 21600"/>
                  <a:gd name="T5" fmla="*/ 2 h 21600"/>
                  <a:gd name="T6" fmla="*/ 0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9231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3 w 21600"/>
                  <a:gd name="T1" fmla="*/ 0 h 21600"/>
                  <a:gd name="T2" fmla="*/ 6 w 21600"/>
                  <a:gd name="T3" fmla="*/ 2 h 21600"/>
                  <a:gd name="T4" fmla="*/ 3 w 21600"/>
                  <a:gd name="T5" fmla="*/ 4 h 21600"/>
                  <a:gd name="T6" fmla="*/ 0 w 21600"/>
                  <a:gd name="T7" fmla="*/ 2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9232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4 w 21600"/>
                  <a:gd name="T1" fmla="*/ 0 h 21600"/>
                  <a:gd name="T2" fmla="*/ 9 w 21600"/>
                  <a:gd name="T3" fmla="*/ 3 h 21600"/>
                  <a:gd name="T4" fmla="*/ 4 w 21600"/>
                  <a:gd name="T5" fmla="*/ 6 h 21600"/>
                  <a:gd name="T6" fmla="*/ 0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9225" name="AutoShape 154"/>
          <p:cNvSpPr>
            <a:spLocks noChangeArrowheads="1"/>
          </p:cNvSpPr>
          <p:nvPr/>
        </p:nvSpPr>
        <p:spPr bwMode="auto">
          <a:xfrm>
            <a:off x="5618162" y="3949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40458C"/>
              </a:solidFill>
            </a:endParaRPr>
          </a:p>
        </p:txBody>
      </p:sp>
      <p:sp>
        <p:nvSpPr>
          <p:cNvPr id="9226" name="AutoShape 155"/>
          <p:cNvSpPr>
            <a:spLocks noChangeArrowheads="1"/>
          </p:cNvSpPr>
          <p:nvPr/>
        </p:nvSpPr>
        <p:spPr bwMode="auto">
          <a:xfrm>
            <a:off x="7359650" y="3951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40458C"/>
              </a:solidFill>
            </a:endParaRPr>
          </a:p>
        </p:txBody>
      </p:sp>
      <p:sp>
        <p:nvSpPr>
          <p:cNvPr id="9227" name="Text Box 159"/>
          <p:cNvSpPr txBox="1">
            <a:spLocks noChangeArrowheads="1"/>
          </p:cNvSpPr>
          <p:nvPr/>
        </p:nvSpPr>
        <p:spPr bwMode="auto">
          <a:xfrm>
            <a:off x="3079751" y="5502276"/>
            <a:ext cx="64159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</a:rPr>
              <a:t>An </a:t>
            </a:r>
            <a:r>
              <a:rPr lang="en-US" altLang="en-US" sz="2400" b="1">
                <a:solidFill>
                  <a:srgbClr val="40458C"/>
                </a:solidFill>
              </a:rPr>
              <a:t>algorithm</a:t>
            </a:r>
            <a:r>
              <a:rPr lang="en-US" altLang="en-US" sz="2400">
                <a:solidFill>
                  <a:srgbClr val="40458C"/>
                </a:solidFill>
              </a:rPr>
              <a:t> is a step-by-step procedure for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40458C"/>
                </a:solidFill>
              </a:rPr>
              <a:t>solving a problem in a finite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61723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875D65-CBEC-4B28-AA5C-B328C10699C0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(</a:t>
            </a:r>
            <a:r>
              <a:rPr lang="en-US" altLang="en-US" dirty="0">
                <a:cs typeface="Tahoma" panose="020B0604030504040204" pitchFamily="34" charset="0"/>
              </a:rPr>
              <a:t>§</a:t>
            </a:r>
            <a:r>
              <a:rPr lang="en-US" altLang="en-US" dirty="0"/>
              <a:t>1.1) Running Time 	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161616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Crucial to applications such as games, finance and robotics</a:t>
            </a:r>
          </a:p>
        </p:txBody>
      </p:sp>
      <p:graphicFrame>
        <p:nvGraphicFramePr>
          <p:cNvPr id="11270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6246812" y="1676401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4929279" imgH="5250612" progId="MSGraph.Chart.8">
                  <p:embed followColorScheme="full"/>
                </p:oleObj>
              </mc:Choice>
              <mc:Fallback>
                <p:oleObj name="Chart" r:id="rId4" imgW="4929279" imgH="525061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2" y="1676401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17"/>
          <p:cNvSpPr txBox="1">
            <a:spLocks/>
          </p:cNvSpPr>
          <p:nvPr/>
        </p:nvSpPr>
        <p:spPr bwMode="auto">
          <a:xfrm>
            <a:off x="328744" y="6197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275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DA4025-BD97-406D-AD23-E45A544305EF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Theoretical Analysis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/>
              <a:t>Uses a high-level description of the algorithm instead of an implementation</a:t>
            </a:r>
          </a:p>
          <a:p>
            <a:pPr eaLnBrk="1" hangingPunct="1"/>
            <a:r>
              <a:rPr lang="en-US" altLang="en-US"/>
              <a:t>Characterizes running time as a function of the input size, </a:t>
            </a:r>
            <a:r>
              <a:rPr lang="en-US" altLang="en-US" i="1"/>
              <a:t>n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Takes into account all possible inputs</a:t>
            </a:r>
          </a:p>
          <a:p>
            <a:pPr eaLnBrk="1" hangingPunct="1"/>
            <a:r>
              <a:rPr lang="en-US" altLang="en-US"/>
              <a:t>Allows us to evaluate the speed of an algorithm independent of the hardware/software environment</a:t>
            </a:r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8685213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2309813" imgH="3176588" progId="MS_ClipArt_Gallery.2">
                  <p:embed/>
                </p:oleObj>
              </mc:Choice>
              <mc:Fallback>
                <p:oleObj name="Clip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213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17"/>
          <p:cNvSpPr txBox="1">
            <a:spLocks/>
          </p:cNvSpPr>
          <p:nvPr/>
        </p:nvSpPr>
        <p:spPr bwMode="auto">
          <a:xfrm>
            <a:off x="328744" y="6197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060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0740A0-1016-42C1-9316-D46F35E669C2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752600"/>
            <a:ext cx="3657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Hides program design issues</a:t>
            </a:r>
          </a:p>
        </p:txBody>
      </p:sp>
      <p:sp>
        <p:nvSpPr>
          <p:cNvPr id="1536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84412" y="54102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40458C"/>
                </a:solidFill>
              </a:rPr>
              <a:t>	</a:t>
            </a:r>
          </a:p>
        </p:txBody>
      </p: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5865812" y="1595438"/>
            <a:ext cx="4495800" cy="4119562"/>
            <a:chOff x="2688" y="1056"/>
            <a:chExt cx="2832" cy="2595"/>
          </a:xfrm>
        </p:grpSpPr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2286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Algorithm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rgbClr val="BE2D00"/>
                  </a:solidFill>
                  <a:latin typeface="Times New Roman" panose="02020603050405020304" pitchFamily="18" charset="0"/>
                </a:rPr>
                <a:t>arrayMax</a:t>
              </a:r>
              <a:r>
                <a:rPr lang="en-US" altLang="en-US" sz="2400">
                  <a:solidFill>
                    <a:srgbClr val="BE2D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2400" b="1" i="1">
                  <a:solidFill>
                    <a:srgbClr val="BE2D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>
                  <a:solidFill>
                    <a:srgbClr val="BE2D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en-US" sz="2400" b="1" i="1">
                  <a:solidFill>
                    <a:srgbClr val="BE2D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solidFill>
                    <a:srgbClr val="BE2D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BE2D00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</a:rPr>
                <a:t>array 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</a:rPr>
                <a:t> of 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</a:rPr>
                <a:t> integers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BE2D00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Output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</a:rPr>
                <a:t>maximum element of 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</a:rPr>
                <a:t>A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BE2D00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</a:rPr>
                <a:t>currentMax</a:t>
              </a:r>
              <a:r>
                <a:rPr lang="en-US" altLang="en-US" sz="2400">
                  <a:solidFill>
                    <a:srgbClr val="BE2D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[0]</a:t>
              </a:r>
              <a:endParaRPr lang="en-US" altLang="en-US" sz="2400">
                <a:solidFill>
                  <a:srgbClr val="577052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for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sz="2400">
                  <a:solidFill>
                    <a:srgbClr val="BE2D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to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 1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do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if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i="1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  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then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			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return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rgbClr val="57705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en-US" sz="2400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Example: find max element of an array</a:t>
              </a:r>
            </a:p>
          </p:txBody>
        </p:sp>
      </p:grpSp>
      <p:sp>
        <p:nvSpPr>
          <p:cNvPr id="10" name="Date Placeholder 17"/>
          <p:cNvSpPr txBox="1">
            <a:spLocks/>
          </p:cNvSpPr>
          <p:nvPr/>
        </p:nvSpPr>
        <p:spPr bwMode="auto">
          <a:xfrm>
            <a:off x="328744" y="6206931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0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D9DADA-C3B3-470F-BC16-FF9969AAF2C7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 Details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22512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Control flow</a:t>
            </a:r>
          </a:p>
          <a:p>
            <a:pPr lvl="1" eaLnBrk="1" hangingPunct="1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[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…]</a:t>
            </a:r>
          </a:p>
          <a:p>
            <a:pPr lvl="1" eaLnBrk="1" hangingPunct="1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/>
              <a:t>Indentation replaces braces </a:t>
            </a:r>
          </a:p>
          <a:p>
            <a:pPr eaLnBrk="1" hangingPunct="1"/>
            <a:r>
              <a:rPr lang="en-US" altLang="en-US" sz="2400"/>
              <a:t>Method declaration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…])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323012" y="1905000"/>
            <a:ext cx="3657600" cy="4038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var.method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Expressions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Char char="¬"/>
            </a:pPr>
            <a:r>
              <a:rPr lang="en-US" altLang="en-US" sz="2000">
                <a:sym typeface="Symbol" panose="05050102010706020507" pitchFamily="18" charset="2"/>
              </a:rPr>
              <a:t>Assignment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(like 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 </a:t>
            </a:r>
            <a:r>
              <a:rPr lang="en-US" altLang="en-US" sz="2000">
                <a:sym typeface="Symbol" panose="05050102010706020507" pitchFamily="18" charset="2"/>
              </a:rPr>
              <a:t>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Char char="="/>
            </a:pPr>
            <a:r>
              <a:rPr lang="en-US" altLang="en-US" sz="2000">
                <a:sym typeface="Symbol" panose="05050102010706020507" pitchFamily="18" charset="2"/>
              </a:rPr>
              <a:t>Equality testing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(like 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 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solidFill>
                  <a:schemeClr val="accent2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2	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Superscripts and other mathematical formatting allowed</a:t>
            </a:r>
            <a:endParaRPr lang="en-US" altLang="en-US" sz="2000" baseline="3000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grpSp>
        <p:nvGrpSpPr>
          <p:cNvPr id="17415" name="Group 66"/>
          <p:cNvGrpSpPr>
            <a:grpSpLocks/>
          </p:cNvGrpSpPr>
          <p:nvPr/>
        </p:nvGrpSpPr>
        <p:grpSpPr bwMode="auto">
          <a:xfrm flipH="1">
            <a:off x="7618412" y="381000"/>
            <a:ext cx="2057400" cy="1752600"/>
            <a:chOff x="148" y="195"/>
            <a:chExt cx="1107" cy="1001"/>
          </a:xfrm>
        </p:grpSpPr>
        <p:grpSp>
          <p:nvGrpSpPr>
            <p:cNvPr id="17416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7461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7473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25 w 469"/>
                    <a:gd name="T1" fmla="*/ 0 h 510"/>
                    <a:gd name="T2" fmla="*/ 44 w 469"/>
                    <a:gd name="T3" fmla="*/ 3 h 510"/>
                    <a:gd name="T4" fmla="*/ 53 w 469"/>
                    <a:gd name="T5" fmla="*/ 5 h 510"/>
                    <a:gd name="T6" fmla="*/ 58 w 469"/>
                    <a:gd name="T7" fmla="*/ 7 h 510"/>
                    <a:gd name="T8" fmla="*/ 59 w 469"/>
                    <a:gd name="T9" fmla="*/ 10 h 510"/>
                    <a:gd name="T10" fmla="*/ 58 w 469"/>
                    <a:gd name="T11" fmla="*/ 13 h 510"/>
                    <a:gd name="T12" fmla="*/ 54 w 469"/>
                    <a:gd name="T13" fmla="*/ 16 h 510"/>
                    <a:gd name="T14" fmla="*/ 48 w 469"/>
                    <a:gd name="T15" fmla="*/ 17 h 510"/>
                    <a:gd name="T16" fmla="*/ 45 w 469"/>
                    <a:gd name="T17" fmla="*/ 19 h 510"/>
                    <a:gd name="T18" fmla="*/ 35 w 469"/>
                    <a:gd name="T19" fmla="*/ 17 h 510"/>
                    <a:gd name="T20" fmla="*/ 28 w 469"/>
                    <a:gd name="T21" fmla="*/ 16 h 510"/>
                    <a:gd name="T22" fmla="*/ 21 w 469"/>
                    <a:gd name="T23" fmla="*/ 14 h 510"/>
                    <a:gd name="T24" fmla="*/ 15 w 469"/>
                    <a:gd name="T25" fmla="*/ 12 h 510"/>
                    <a:gd name="T26" fmla="*/ 9 w 469"/>
                    <a:gd name="T27" fmla="*/ 11 h 510"/>
                    <a:gd name="T28" fmla="*/ 5 w 469"/>
                    <a:gd name="T29" fmla="*/ 8 h 510"/>
                    <a:gd name="T30" fmla="*/ 0 w 469"/>
                    <a:gd name="T31" fmla="*/ 7 h 510"/>
                    <a:gd name="T32" fmla="*/ 15 w 469"/>
                    <a:gd name="T33" fmla="*/ 3 h 510"/>
                    <a:gd name="T34" fmla="*/ 25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7474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7 w 132"/>
                    <a:gd name="T1" fmla="*/ 1 h 257"/>
                    <a:gd name="T2" fmla="*/ 11 w 132"/>
                    <a:gd name="T3" fmla="*/ 0 h 257"/>
                    <a:gd name="T4" fmla="*/ 15 w 132"/>
                    <a:gd name="T5" fmla="*/ 0 h 257"/>
                    <a:gd name="T6" fmla="*/ 17 w 132"/>
                    <a:gd name="T7" fmla="*/ 0 h 257"/>
                    <a:gd name="T8" fmla="*/ 13 w 132"/>
                    <a:gd name="T9" fmla="*/ 2 h 257"/>
                    <a:gd name="T10" fmla="*/ 11 w 132"/>
                    <a:gd name="T11" fmla="*/ 4 h 257"/>
                    <a:gd name="T12" fmla="*/ 9 w 132"/>
                    <a:gd name="T13" fmla="*/ 6 h 257"/>
                    <a:gd name="T14" fmla="*/ 10 w 132"/>
                    <a:gd name="T15" fmla="*/ 7 h 257"/>
                    <a:gd name="T16" fmla="*/ 14 w 132"/>
                    <a:gd name="T17" fmla="*/ 8 h 257"/>
                    <a:gd name="T18" fmla="*/ 9 w 132"/>
                    <a:gd name="T19" fmla="*/ 9 h 257"/>
                    <a:gd name="T20" fmla="*/ 5 w 132"/>
                    <a:gd name="T21" fmla="*/ 9 h 257"/>
                    <a:gd name="T22" fmla="*/ 1 w 132"/>
                    <a:gd name="T23" fmla="*/ 10 h 257"/>
                    <a:gd name="T24" fmla="*/ 0 w 132"/>
                    <a:gd name="T25" fmla="*/ 7 h 257"/>
                    <a:gd name="T26" fmla="*/ 1 w 132"/>
                    <a:gd name="T27" fmla="*/ 6 h 257"/>
                    <a:gd name="T28" fmla="*/ 4 w 132"/>
                    <a:gd name="T29" fmla="*/ 3 h 257"/>
                    <a:gd name="T30" fmla="*/ 7 w 132"/>
                    <a:gd name="T31" fmla="*/ 1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7475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4 w 131"/>
                    <a:gd name="T1" fmla="*/ 12 h 329"/>
                    <a:gd name="T2" fmla="*/ 2 w 131"/>
                    <a:gd name="T3" fmla="*/ 11 h 329"/>
                    <a:gd name="T4" fmla="*/ 0 w 131"/>
                    <a:gd name="T5" fmla="*/ 8 h 329"/>
                    <a:gd name="T6" fmla="*/ 2 w 131"/>
                    <a:gd name="T7" fmla="*/ 6 h 329"/>
                    <a:gd name="T8" fmla="*/ 4 w 131"/>
                    <a:gd name="T9" fmla="*/ 3 h 329"/>
                    <a:gd name="T10" fmla="*/ 8 w 131"/>
                    <a:gd name="T11" fmla="*/ 1 h 329"/>
                    <a:gd name="T12" fmla="*/ 12 w 131"/>
                    <a:gd name="T13" fmla="*/ 0 h 329"/>
                    <a:gd name="T14" fmla="*/ 17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7462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7463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2 w 280"/>
                    <a:gd name="T1" fmla="*/ 11 h 456"/>
                    <a:gd name="T2" fmla="*/ 3 w 280"/>
                    <a:gd name="T3" fmla="*/ 10 h 456"/>
                    <a:gd name="T4" fmla="*/ 4 w 280"/>
                    <a:gd name="T5" fmla="*/ 9 h 456"/>
                    <a:gd name="T6" fmla="*/ 6 w 280"/>
                    <a:gd name="T7" fmla="*/ 9 h 456"/>
                    <a:gd name="T8" fmla="*/ 9 w 280"/>
                    <a:gd name="T9" fmla="*/ 8 h 456"/>
                    <a:gd name="T10" fmla="*/ 11 w 280"/>
                    <a:gd name="T11" fmla="*/ 8 h 456"/>
                    <a:gd name="T12" fmla="*/ 12 w 280"/>
                    <a:gd name="T13" fmla="*/ 7 h 456"/>
                    <a:gd name="T14" fmla="*/ 14 w 280"/>
                    <a:gd name="T15" fmla="*/ 6 h 456"/>
                    <a:gd name="T16" fmla="*/ 16 w 280"/>
                    <a:gd name="T17" fmla="*/ 5 h 456"/>
                    <a:gd name="T18" fmla="*/ 19 w 280"/>
                    <a:gd name="T19" fmla="*/ 5 h 456"/>
                    <a:gd name="T20" fmla="*/ 21 w 280"/>
                    <a:gd name="T21" fmla="*/ 4 h 456"/>
                    <a:gd name="T22" fmla="*/ 22 w 280"/>
                    <a:gd name="T23" fmla="*/ 3 h 456"/>
                    <a:gd name="T24" fmla="*/ 24 w 280"/>
                    <a:gd name="T25" fmla="*/ 2 h 456"/>
                    <a:gd name="T26" fmla="*/ 27 w 280"/>
                    <a:gd name="T27" fmla="*/ 0 h 456"/>
                    <a:gd name="T28" fmla="*/ 29 w 280"/>
                    <a:gd name="T29" fmla="*/ 0 h 456"/>
                    <a:gd name="T30" fmla="*/ 30 w 280"/>
                    <a:gd name="T31" fmla="*/ 0 h 456"/>
                    <a:gd name="T32" fmla="*/ 31 w 280"/>
                    <a:gd name="T33" fmla="*/ 1 h 456"/>
                    <a:gd name="T34" fmla="*/ 31 w 280"/>
                    <a:gd name="T35" fmla="*/ 2 h 456"/>
                    <a:gd name="T36" fmla="*/ 30 w 280"/>
                    <a:gd name="T37" fmla="*/ 3 h 456"/>
                    <a:gd name="T38" fmla="*/ 29 w 280"/>
                    <a:gd name="T39" fmla="*/ 4 h 456"/>
                    <a:gd name="T40" fmla="*/ 28 w 280"/>
                    <a:gd name="T41" fmla="*/ 4 h 456"/>
                    <a:gd name="T42" fmla="*/ 26 w 280"/>
                    <a:gd name="T43" fmla="*/ 5 h 456"/>
                    <a:gd name="T44" fmla="*/ 28 w 280"/>
                    <a:gd name="T45" fmla="*/ 5 h 456"/>
                    <a:gd name="T46" fmla="*/ 31 w 280"/>
                    <a:gd name="T47" fmla="*/ 5 h 456"/>
                    <a:gd name="T48" fmla="*/ 32 w 280"/>
                    <a:gd name="T49" fmla="*/ 5 h 456"/>
                    <a:gd name="T50" fmla="*/ 34 w 280"/>
                    <a:gd name="T51" fmla="*/ 6 h 456"/>
                    <a:gd name="T52" fmla="*/ 35 w 280"/>
                    <a:gd name="T53" fmla="*/ 7 h 456"/>
                    <a:gd name="T54" fmla="*/ 35 w 280"/>
                    <a:gd name="T55" fmla="*/ 9 h 456"/>
                    <a:gd name="T56" fmla="*/ 35 w 280"/>
                    <a:gd name="T57" fmla="*/ 11 h 456"/>
                    <a:gd name="T58" fmla="*/ 33 w 280"/>
                    <a:gd name="T59" fmla="*/ 12 h 456"/>
                    <a:gd name="T60" fmla="*/ 31 w 280"/>
                    <a:gd name="T61" fmla="*/ 14 h 456"/>
                    <a:gd name="T62" fmla="*/ 29 w 280"/>
                    <a:gd name="T63" fmla="*/ 15 h 456"/>
                    <a:gd name="T64" fmla="*/ 27 w 280"/>
                    <a:gd name="T65" fmla="*/ 16 h 456"/>
                    <a:gd name="T66" fmla="*/ 25 w 280"/>
                    <a:gd name="T67" fmla="*/ 17 h 456"/>
                    <a:gd name="T68" fmla="*/ 22 w 280"/>
                    <a:gd name="T69" fmla="*/ 17 h 456"/>
                    <a:gd name="T70" fmla="*/ 19 w 280"/>
                    <a:gd name="T71" fmla="*/ 17 h 456"/>
                    <a:gd name="T72" fmla="*/ 17 w 280"/>
                    <a:gd name="T73" fmla="*/ 16 h 456"/>
                    <a:gd name="T74" fmla="*/ 15 w 280"/>
                    <a:gd name="T75" fmla="*/ 16 h 456"/>
                    <a:gd name="T76" fmla="*/ 14 w 280"/>
                    <a:gd name="T77" fmla="*/ 16 h 456"/>
                    <a:gd name="T78" fmla="*/ 12 w 280"/>
                    <a:gd name="T79" fmla="*/ 16 h 456"/>
                    <a:gd name="T80" fmla="*/ 10 w 280"/>
                    <a:gd name="T81" fmla="*/ 16 h 456"/>
                    <a:gd name="T82" fmla="*/ 8 w 280"/>
                    <a:gd name="T83" fmla="*/ 16 h 456"/>
                    <a:gd name="T84" fmla="*/ 5 w 280"/>
                    <a:gd name="T85" fmla="*/ 16 h 456"/>
                    <a:gd name="T86" fmla="*/ 3 w 280"/>
                    <a:gd name="T87" fmla="*/ 15 h 456"/>
                    <a:gd name="T88" fmla="*/ 1 w 280"/>
                    <a:gd name="T89" fmla="*/ 14 h 456"/>
                    <a:gd name="T90" fmla="*/ 0 w 280"/>
                    <a:gd name="T91" fmla="*/ 13 h 456"/>
                    <a:gd name="T92" fmla="*/ 1 w 280"/>
                    <a:gd name="T93" fmla="*/ 11 h 456"/>
                    <a:gd name="T94" fmla="*/ 2 w 280"/>
                    <a:gd name="T95" fmla="*/ 11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grpSp>
              <p:nvGrpSpPr>
                <p:cNvPr id="17464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7465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7471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23 h 705"/>
                        <a:gd name="T2" fmla="*/ 5 w 560"/>
                        <a:gd name="T3" fmla="*/ 21 h 705"/>
                        <a:gd name="T4" fmla="*/ 10 w 560"/>
                        <a:gd name="T5" fmla="*/ 19 h 705"/>
                        <a:gd name="T6" fmla="*/ 16 w 560"/>
                        <a:gd name="T7" fmla="*/ 17 h 705"/>
                        <a:gd name="T8" fmla="*/ 21 w 560"/>
                        <a:gd name="T9" fmla="*/ 15 h 705"/>
                        <a:gd name="T10" fmla="*/ 25 w 560"/>
                        <a:gd name="T11" fmla="*/ 15 h 705"/>
                        <a:gd name="T12" fmla="*/ 28 w 560"/>
                        <a:gd name="T13" fmla="*/ 15 h 705"/>
                        <a:gd name="T14" fmla="*/ 29 w 560"/>
                        <a:gd name="T15" fmla="*/ 14 h 705"/>
                        <a:gd name="T16" fmla="*/ 29 w 560"/>
                        <a:gd name="T17" fmla="*/ 12 h 705"/>
                        <a:gd name="T18" fmla="*/ 30 w 560"/>
                        <a:gd name="T19" fmla="*/ 10 h 705"/>
                        <a:gd name="T20" fmla="*/ 32 w 560"/>
                        <a:gd name="T21" fmla="*/ 9 h 705"/>
                        <a:gd name="T22" fmla="*/ 36 w 560"/>
                        <a:gd name="T23" fmla="*/ 7 h 705"/>
                        <a:gd name="T24" fmla="*/ 42 w 560"/>
                        <a:gd name="T25" fmla="*/ 5 h 705"/>
                        <a:gd name="T26" fmla="*/ 48 w 560"/>
                        <a:gd name="T27" fmla="*/ 3 h 705"/>
                        <a:gd name="T28" fmla="*/ 53 w 560"/>
                        <a:gd name="T29" fmla="*/ 1 h 705"/>
                        <a:gd name="T30" fmla="*/ 59 w 560"/>
                        <a:gd name="T31" fmla="*/ 0 h 705"/>
                        <a:gd name="T32" fmla="*/ 64 w 560"/>
                        <a:gd name="T33" fmla="*/ 0 h 705"/>
                        <a:gd name="T34" fmla="*/ 67 w 560"/>
                        <a:gd name="T35" fmla="*/ 0 h 705"/>
                        <a:gd name="T36" fmla="*/ 70 w 560"/>
                        <a:gd name="T37" fmla="*/ 1 h 705"/>
                        <a:gd name="T38" fmla="*/ 71 w 560"/>
                        <a:gd name="T39" fmla="*/ 3 h 705"/>
                        <a:gd name="T40" fmla="*/ 70 w 560"/>
                        <a:gd name="T41" fmla="*/ 4 h 705"/>
                        <a:gd name="T42" fmla="*/ 68 w 560"/>
                        <a:gd name="T43" fmla="*/ 6 h 705"/>
                        <a:gd name="T44" fmla="*/ 66 w 560"/>
                        <a:gd name="T45" fmla="*/ 8 h 705"/>
                        <a:gd name="T46" fmla="*/ 62 w 560"/>
                        <a:gd name="T47" fmla="*/ 10 h 705"/>
                        <a:gd name="T48" fmla="*/ 58 w 560"/>
                        <a:gd name="T49" fmla="*/ 12 h 705"/>
                        <a:gd name="T50" fmla="*/ 52 w 560"/>
                        <a:gd name="T51" fmla="*/ 13 h 705"/>
                        <a:gd name="T52" fmla="*/ 47 w 560"/>
                        <a:gd name="T53" fmla="*/ 15 h 705"/>
                        <a:gd name="T54" fmla="*/ 42 w 560"/>
                        <a:gd name="T55" fmla="*/ 16 h 705"/>
                        <a:gd name="T56" fmla="*/ 38 w 560"/>
                        <a:gd name="T57" fmla="*/ 16 h 705"/>
                        <a:gd name="T58" fmla="*/ 34 w 560"/>
                        <a:gd name="T59" fmla="*/ 15 h 705"/>
                        <a:gd name="T60" fmla="*/ 32 w 560"/>
                        <a:gd name="T61" fmla="*/ 16 h 705"/>
                        <a:gd name="T62" fmla="*/ 30 w 560"/>
                        <a:gd name="T63" fmla="*/ 17 h 705"/>
                        <a:gd name="T64" fmla="*/ 29 w 560"/>
                        <a:gd name="T65" fmla="*/ 18 h 705"/>
                        <a:gd name="T66" fmla="*/ 26 w 560"/>
                        <a:gd name="T67" fmla="*/ 20 h 705"/>
                        <a:gd name="T68" fmla="*/ 20 w 560"/>
                        <a:gd name="T69" fmla="*/ 22 h 705"/>
                        <a:gd name="T70" fmla="*/ 17 w 560"/>
                        <a:gd name="T71" fmla="*/ 23 h 705"/>
                        <a:gd name="T72" fmla="*/ 13 w 560"/>
                        <a:gd name="T73" fmla="*/ 25 h 705"/>
                        <a:gd name="T74" fmla="*/ 10 w 560"/>
                        <a:gd name="T75" fmla="*/ 26 h 705"/>
                        <a:gd name="T76" fmla="*/ 6 w 560"/>
                        <a:gd name="T77" fmla="*/ 26 h 705"/>
                        <a:gd name="T78" fmla="*/ 3 w 560"/>
                        <a:gd name="T79" fmla="*/ 26 h 705"/>
                        <a:gd name="T80" fmla="*/ 1 w 560"/>
                        <a:gd name="T81" fmla="*/ 26 h 705"/>
                        <a:gd name="T82" fmla="*/ 0 w 560"/>
                        <a:gd name="T83" fmla="*/ 24 h 705"/>
                        <a:gd name="T84" fmla="*/ 1 w 560"/>
                        <a:gd name="T85" fmla="*/ 23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0" t="0" r="r" b="b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sp>
                  <p:nvSpPr>
                    <p:cNvPr id="1747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10 h 336"/>
                        <a:gd name="T2" fmla="*/ 1 w 269"/>
                        <a:gd name="T3" fmla="*/ 9 h 336"/>
                        <a:gd name="T4" fmla="*/ 3 w 269"/>
                        <a:gd name="T5" fmla="*/ 7 h 336"/>
                        <a:gd name="T6" fmla="*/ 8 w 269"/>
                        <a:gd name="T7" fmla="*/ 5 h 336"/>
                        <a:gd name="T8" fmla="*/ 12 w 269"/>
                        <a:gd name="T9" fmla="*/ 4 h 336"/>
                        <a:gd name="T10" fmla="*/ 17 w 269"/>
                        <a:gd name="T11" fmla="*/ 2 h 336"/>
                        <a:gd name="T12" fmla="*/ 22 w 269"/>
                        <a:gd name="T13" fmla="*/ 1 h 336"/>
                        <a:gd name="T14" fmla="*/ 26 w 269"/>
                        <a:gd name="T15" fmla="*/ 0 h 336"/>
                        <a:gd name="T16" fmla="*/ 30 w 269"/>
                        <a:gd name="T17" fmla="*/ 0 h 336"/>
                        <a:gd name="T18" fmla="*/ 32 w 269"/>
                        <a:gd name="T19" fmla="*/ 0 h 336"/>
                        <a:gd name="T20" fmla="*/ 33 w 269"/>
                        <a:gd name="T21" fmla="*/ 2 h 336"/>
                        <a:gd name="T22" fmla="*/ 32 w 269"/>
                        <a:gd name="T23" fmla="*/ 3 h 336"/>
                        <a:gd name="T24" fmla="*/ 30 w 269"/>
                        <a:gd name="T25" fmla="*/ 5 h 336"/>
                        <a:gd name="T26" fmla="*/ 26 w 269"/>
                        <a:gd name="T27" fmla="*/ 7 h 336"/>
                        <a:gd name="T28" fmla="*/ 21 w 269"/>
                        <a:gd name="T29" fmla="*/ 8 h 336"/>
                        <a:gd name="T30" fmla="*/ 17 w 269"/>
                        <a:gd name="T31" fmla="*/ 10 h 336"/>
                        <a:gd name="T32" fmla="*/ 12 w 269"/>
                        <a:gd name="T33" fmla="*/ 11 h 336"/>
                        <a:gd name="T34" fmla="*/ 6 w 269"/>
                        <a:gd name="T35" fmla="*/ 12 h 336"/>
                        <a:gd name="T36" fmla="*/ 2 w 269"/>
                        <a:gd name="T37" fmla="*/ 12 h 336"/>
                        <a:gd name="T38" fmla="*/ 0 w 269"/>
                        <a:gd name="T39" fmla="*/ 12 h 336"/>
                        <a:gd name="T40" fmla="*/ 0 w 269"/>
                        <a:gd name="T41" fmla="*/ 1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0" t="0" r="r" b="b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</p:grpSp>
              <p:sp>
                <p:nvSpPr>
                  <p:cNvPr id="17466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7 w 180"/>
                      <a:gd name="T1" fmla="*/ 0 h 302"/>
                      <a:gd name="T2" fmla="*/ 20 w 180"/>
                      <a:gd name="T3" fmla="*/ 0 h 302"/>
                      <a:gd name="T4" fmla="*/ 21 w 180"/>
                      <a:gd name="T5" fmla="*/ 1 h 302"/>
                      <a:gd name="T6" fmla="*/ 21 w 180"/>
                      <a:gd name="T7" fmla="*/ 2 h 302"/>
                      <a:gd name="T8" fmla="*/ 20 w 180"/>
                      <a:gd name="T9" fmla="*/ 2 h 302"/>
                      <a:gd name="T10" fmla="*/ 22 w 180"/>
                      <a:gd name="T11" fmla="*/ 2 h 302"/>
                      <a:gd name="T12" fmla="*/ 23 w 180"/>
                      <a:gd name="T13" fmla="*/ 3 h 302"/>
                      <a:gd name="T14" fmla="*/ 23 w 180"/>
                      <a:gd name="T15" fmla="*/ 4 h 302"/>
                      <a:gd name="T16" fmla="*/ 22 w 180"/>
                      <a:gd name="T17" fmla="*/ 4 h 302"/>
                      <a:gd name="T18" fmla="*/ 20 w 180"/>
                      <a:gd name="T19" fmla="*/ 5 h 302"/>
                      <a:gd name="T20" fmla="*/ 21 w 180"/>
                      <a:gd name="T21" fmla="*/ 6 h 302"/>
                      <a:gd name="T22" fmla="*/ 21 w 180"/>
                      <a:gd name="T23" fmla="*/ 7 h 302"/>
                      <a:gd name="T24" fmla="*/ 20 w 180"/>
                      <a:gd name="T25" fmla="*/ 7 h 302"/>
                      <a:gd name="T26" fmla="*/ 17 w 180"/>
                      <a:gd name="T27" fmla="*/ 8 h 302"/>
                      <a:gd name="T28" fmla="*/ 13 w 180"/>
                      <a:gd name="T29" fmla="*/ 7 h 302"/>
                      <a:gd name="T30" fmla="*/ 13 w 180"/>
                      <a:gd name="T31" fmla="*/ 8 h 302"/>
                      <a:gd name="T32" fmla="*/ 13 w 180"/>
                      <a:gd name="T33" fmla="*/ 9 h 302"/>
                      <a:gd name="T34" fmla="*/ 12 w 180"/>
                      <a:gd name="T35" fmla="*/ 10 h 302"/>
                      <a:gd name="T36" fmla="*/ 11 w 180"/>
                      <a:gd name="T37" fmla="*/ 11 h 302"/>
                      <a:gd name="T38" fmla="*/ 9 w 180"/>
                      <a:gd name="T39" fmla="*/ 11 h 302"/>
                      <a:gd name="T40" fmla="*/ 7 w 180"/>
                      <a:gd name="T41" fmla="*/ 11 h 302"/>
                      <a:gd name="T42" fmla="*/ 4 w 180"/>
                      <a:gd name="T43" fmla="*/ 11 h 302"/>
                      <a:gd name="T44" fmla="*/ 3 w 180"/>
                      <a:gd name="T45" fmla="*/ 10 h 302"/>
                      <a:gd name="T46" fmla="*/ 1 w 180"/>
                      <a:gd name="T47" fmla="*/ 9 h 302"/>
                      <a:gd name="T48" fmla="*/ 0 w 180"/>
                      <a:gd name="T49" fmla="*/ 8 h 302"/>
                      <a:gd name="T50" fmla="*/ 1 w 180"/>
                      <a:gd name="T51" fmla="*/ 7 h 302"/>
                      <a:gd name="T52" fmla="*/ 3 w 180"/>
                      <a:gd name="T53" fmla="*/ 7 h 302"/>
                      <a:gd name="T54" fmla="*/ 4 w 180"/>
                      <a:gd name="T55" fmla="*/ 7 h 302"/>
                      <a:gd name="T56" fmla="*/ 3 w 180"/>
                      <a:gd name="T57" fmla="*/ 6 h 302"/>
                      <a:gd name="T58" fmla="*/ 2 w 180"/>
                      <a:gd name="T59" fmla="*/ 6 h 302"/>
                      <a:gd name="T60" fmla="*/ 1 w 180"/>
                      <a:gd name="T61" fmla="*/ 5 h 302"/>
                      <a:gd name="T62" fmla="*/ 2 w 180"/>
                      <a:gd name="T63" fmla="*/ 5 h 302"/>
                      <a:gd name="T64" fmla="*/ 4 w 180"/>
                      <a:gd name="T65" fmla="*/ 4 h 302"/>
                      <a:gd name="T66" fmla="*/ 3 w 180"/>
                      <a:gd name="T67" fmla="*/ 4 h 302"/>
                      <a:gd name="T68" fmla="*/ 3 w 180"/>
                      <a:gd name="T69" fmla="*/ 3 h 302"/>
                      <a:gd name="T70" fmla="*/ 5 w 180"/>
                      <a:gd name="T71" fmla="*/ 3 h 302"/>
                      <a:gd name="T72" fmla="*/ 4 w 180"/>
                      <a:gd name="T73" fmla="*/ 2 h 302"/>
                      <a:gd name="T74" fmla="*/ 5 w 180"/>
                      <a:gd name="T75" fmla="*/ 1 h 302"/>
                      <a:gd name="T76" fmla="*/ 7 w 180"/>
                      <a:gd name="T77" fmla="*/ 1 h 302"/>
                      <a:gd name="T78" fmla="*/ 9 w 180"/>
                      <a:gd name="T79" fmla="*/ 1 h 302"/>
                      <a:gd name="T80" fmla="*/ 10 w 180"/>
                      <a:gd name="T81" fmla="*/ 1 h 302"/>
                      <a:gd name="T82" fmla="*/ 11 w 180"/>
                      <a:gd name="T83" fmla="*/ 1 h 302"/>
                      <a:gd name="T84" fmla="*/ 14 w 180"/>
                      <a:gd name="T85" fmla="*/ 1 h 302"/>
                      <a:gd name="T86" fmla="*/ 17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67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1 w 91"/>
                      <a:gd name="T3" fmla="*/ 0 h 20"/>
                      <a:gd name="T4" fmla="*/ 4 w 91"/>
                      <a:gd name="T5" fmla="*/ 1 h 20"/>
                      <a:gd name="T6" fmla="*/ 7 w 91"/>
                      <a:gd name="T7" fmla="*/ 1 h 20"/>
                      <a:gd name="T8" fmla="*/ 9 w 91"/>
                      <a:gd name="T9" fmla="*/ 0 h 20"/>
                      <a:gd name="T10" fmla="*/ 11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68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6 w 56"/>
                      <a:gd name="T1" fmla="*/ 1 h 21"/>
                      <a:gd name="T2" fmla="*/ 4 w 56"/>
                      <a:gd name="T3" fmla="*/ 1 h 21"/>
                      <a:gd name="T4" fmla="*/ 2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69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7 w 50"/>
                      <a:gd name="T1" fmla="*/ 1 h 29"/>
                      <a:gd name="T2" fmla="*/ 5 w 50"/>
                      <a:gd name="T3" fmla="*/ 1 h 29"/>
                      <a:gd name="T4" fmla="*/ 3 w 50"/>
                      <a:gd name="T5" fmla="*/ 1 h 29"/>
                      <a:gd name="T6" fmla="*/ 2 w 50"/>
                      <a:gd name="T7" fmla="*/ 1 h 29"/>
                      <a:gd name="T8" fmla="*/ 1 w 50"/>
                      <a:gd name="T9" fmla="*/ 1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70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2 w 92"/>
                      <a:gd name="T1" fmla="*/ 0 h 27"/>
                      <a:gd name="T2" fmla="*/ 10 w 92"/>
                      <a:gd name="T3" fmla="*/ 0 h 27"/>
                      <a:gd name="T4" fmla="*/ 9 w 92"/>
                      <a:gd name="T5" fmla="*/ 0 h 27"/>
                      <a:gd name="T6" fmla="*/ 7 w 92"/>
                      <a:gd name="T7" fmla="*/ 1 h 27"/>
                      <a:gd name="T8" fmla="*/ 6 w 92"/>
                      <a:gd name="T9" fmla="*/ 1 h 27"/>
                      <a:gd name="T10" fmla="*/ 5 w 92"/>
                      <a:gd name="T11" fmla="*/ 1 h 27"/>
                      <a:gd name="T12" fmla="*/ 3 w 92"/>
                      <a:gd name="T13" fmla="*/ 1 h 27"/>
                      <a:gd name="T14" fmla="*/ 2 w 92"/>
                      <a:gd name="T15" fmla="*/ 1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417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7448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7450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2 w 377"/>
                    <a:gd name="T1" fmla="*/ 8 h 773"/>
                    <a:gd name="T2" fmla="*/ 1 w 377"/>
                    <a:gd name="T3" fmla="*/ 10 h 773"/>
                    <a:gd name="T4" fmla="*/ 0 w 377"/>
                    <a:gd name="T5" fmla="*/ 11 h 773"/>
                    <a:gd name="T6" fmla="*/ 2 w 377"/>
                    <a:gd name="T7" fmla="*/ 15 h 773"/>
                    <a:gd name="T8" fmla="*/ 2 w 377"/>
                    <a:gd name="T9" fmla="*/ 19 h 773"/>
                    <a:gd name="T10" fmla="*/ 5 w 377"/>
                    <a:gd name="T11" fmla="*/ 21 h 773"/>
                    <a:gd name="T12" fmla="*/ 7 w 377"/>
                    <a:gd name="T13" fmla="*/ 23 h 773"/>
                    <a:gd name="T14" fmla="*/ 8 w 377"/>
                    <a:gd name="T15" fmla="*/ 24 h 773"/>
                    <a:gd name="T16" fmla="*/ 10 w 377"/>
                    <a:gd name="T17" fmla="*/ 26 h 773"/>
                    <a:gd name="T18" fmla="*/ 12 w 377"/>
                    <a:gd name="T19" fmla="*/ 27 h 773"/>
                    <a:gd name="T20" fmla="*/ 13 w 377"/>
                    <a:gd name="T21" fmla="*/ 28 h 773"/>
                    <a:gd name="T22" fmla="*/ 15 w 377"/>
                    <a:gd name="T23" fmla="*/ 29 h 773"/>
                    <a:gd name="T24" fmla="*/ 17 w 377"/>
                    <a:gd name="T25" fmla="*/ 29 h 773"/>
                    <a:gd name="T26" fmla="*/ 18 w 377"/>
                    <a:gd name="T27" fmla="*/ 28 h 773"/>
                    <a:gd name="T28" fmla="*/ 20 w 377"/>
                    <a:gd name="T29" fmla="*/ 29 h 773"/>
                    <a:gd name="T30" fmla="*/ 21 w 377"/>
                    <a:gd name="T31" fmla="*/ 28 h 773"/>
                    <a:gd name="T32" fmla="*/ 22 w 377"/>
                    <a:gd name="T33" fmla="*/ 28 h 773"/>
                    <a:gd name="T34" fmla="*/ 24 w 377"/>
                    <a:gd name="T35" fmla="*/ 26 h 773"/>
                    <a:gd name="T36" fmla="*/ 26 w 377"/>
                    <a:gd name="T37" fmla="*/ 24 h 773"/>
                    <a:gd name="T38" fmla="*/ 27 w 377"/>
                    <a:gd name="T39" fmla="*/ 22 h 773"/>
                    <a:gd name="T40" fmla="*/ 28 w 377"/>
                    <a:gd name="T41" fmla="*/ 21 h 773"/>
                    <a:gd name="T42" fmla="*/ 29 w 377"/>
                    <a:gd name="T43" fmla="*/ 19 h 773"/>
                    <a:gd name="T44" fmla="*/ 31 w 377"/>
                    <a:gd name="T45" fmla="*/ 18 h 773"/>
                    <a:gd name="T46" fmla="*/ 33 w 377"/>
                    <a:gd name="T47" fmla="*/ 17 h 773"/>
                    <a:gd name="T48" fmla="*/ 31 w 377"/>
                    <a:gd name="T49" fmla="*/ 16 h 773"/>
                    <a:gd name="T50" fmla="*/ 29 w 377"/>
                    <a:gd name="T51" fmla="*/ 16 h 773"/>
                    <a:gd name="T52" fmla="*/ 30 w 377"/>
                    <a:gd name="T53" fmla="*/ 15 h 773"/>
                    <a:gd name="T54" fmla="*/ 31 w 377"/>
                    <a:gd name="T55" fmla="*/ 14 h 773"/>
                    <a:gd name="T56" fmla="*/ 31 w 377"/>
                    <a:gd name="T57" fmla="*/ 14 h 773"/>
                    <a:gd name="T58" fmla="*/ 32 w 377"/>
                    <a:gd name="T59" fmla="*/ 13 h 773"/>
                    <a:gd name="T60" fmla="*/ 33 w 377"/>
                    <a:gd name="T61" fmla="*/ 13 h 773"/>
                    <a:gd name="T62" fmla="*/ 34 w 377"/>
                    <a:gd name="T63" fmla="*/ 14 h 773"/>
                    <a:gd name="T64" fmla="*/ 35 w 377"/>
                    <a:gd name="T65" fmla="*/ 14 h 773"/>
                    <a:gd name="T66" fmla="*/ 36 w 377"/>
                    <a:gd name="T67" fmla="*/ 15 h 773"/>
                    <a:gd name="T68" fmla="*/ 37 w 377"/>
                    <a:gd name="T69" fmla="*/ 15 h 773"/>
                    <a:gd name="T70" fmla="*/ 38 w 377"/>
                    <a:gd name="T71" fmla="*/ 15 h 773"/>
                    <a:gd name="T72" fmla="*/ 39 w 377"/>
                    <a:gd name="T73" fmla="*/ 15 h 773"/>
                    <a:gd name="T74" fmla="*/ 40 w 377"/>
                    <a:gd name="T75" fmla="*/ 15 h 773"/>
                    <a:gd name="T76" fmla="*/ 41 w 377"/>
                    <a:gd name="T77" fmla="*/ 13 h 773"/>
                    <a:gd name="T78" fmla="*/ 43 w 377"/>
                    <a:gd name="T79" fmla="*/ 12 h 773"/>
                    <a:gd name="T80" fmla="*/ 44 w 377"/>
                    <a:gd name="T81" fmla="*/ 11 h 773"/>
                    <a:gd name="T82" fmla="*/ 45 w 377"/>
                    <a:gd name="T83" fmla="*/ 11 h 773"/>
                    <a:gd name="T84" fmla="*/ 43 w 377"/>
                    <a:gd name="T85" fmla="*/ 9 h 773"/>
                    <a:gd name="T86" fmla="*/ 43 w 377"/>
                    <a:gd name="T87" fmla="*/ 8 h 773"/>
                    <a:gd name="T88" fmla="*/ 44 w 377"/>
                    <a:gd name="T89" fmla="*/ 7 h 773"/>
                    <a:gd name="T90" fmla="*/ 46 w 377"/>
                    <a:gd name="T91" fmla="*/ 6 h 773"/>
                    <a:gd name="T92" fmla="*/ 48 w 377"/>
                    <a:gd name="T93" fmla="*/ 5 h 773"/>
                    <a:gd name="T94" fmla="*/ 46 w 377"/>
                    <a:gd name="T95" fmla="*/ 3 h 773"/>
                    <a:gd name="T96" fmla="*/ 44 w 377"/>
                    <a:gd name="T97" fmla="*/ 2 h 773"/>
                    <a:gd name="T98" fmla="*/ 37 w 377"/>
                    <a:gd name="T99" fmla="*/ 1 h 773"/>
                    <a:gd name="T100" fmla="*/ 31 w 377"/>
                    <a:gd name="T101" fmla="*/ 0 h 773"/>
                    <a:gd name="T102" fmla="*/ 24 w 377"/>
                    <a:gd name="T103" fmla="*/ 0 h 773"/>
                    <a:gd name="T104" fmla="*/ 16 w 377"/>
                    <a:gd name="T105" fmla="*/ 1 h 773"/>
                    <a:gd name="T106" fmla="*/ 14 w 377"/>
                    <a:gd name="T107" fmla="*/ 2 h 773"/>
                    <a:gd name="T108" fmla="*/ 13 w 377"/>
                    <a:gd name="T109" fmla="*/ 3 h 773"/>
                    <a:gd name="T110" fmla="*/ 12 w 377"/>
                    <a:gd name="T111" fmla="*/ 5 h 773"/>
                    <a:gd name="T112" fmla="*/ 11 w 377"/>
                    <a:gd name="T113" fmla="*/ 5 h 773"/>
                    <a:gd name="T114" fmla="*/ 6 w 377"/>
                    <a:gd name="T115" fmla="*/ 6 h 773"/>
                    <a:gd name="T116" fmla="*/ 3 w 377"/>
                    <a:gd name="T117" fmla="*/ 7 h 773"/>
                    <a:gd name="T118" fmla="*/ 2 w 377"/>
                    <a:gd name="T119" fmla="*/ 8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grpSp>
              <p:nvGrpSpPr>
                <p:cNvPr id="17451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745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7454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14 h 367"/>
                        <a:gd name="T2" fmla="*/ 2 w 88"/>
                        <a:gd name="T3" fmla="*/ 12 h 367"/>
                        <a:gd name="T4" fmla="*/ 3 w 88"/>
                        <a:gd name="T5" fmla="*/ 11 h 367"/>
                        <a:gd name="T6" fmla="*/ 3 w 88"/>
                        <a:gd name="T7" fmla="*/ 10 h 367"/>
                        <a:gd name="T8" fmla="*/ 1 w 88"/>
                        <a:gd name="T9" fmla="*/ 8 h 367"/>
                        <a:gd name="T10" fmla="*/ 0 w 88"/>
                        <a:gd name="T11" fmla="*/ 7 h 367"/>
                        <a:gd name="T12" fmla="*/ 1 w 88"/>
                        <a:gd name="T13" fmla="*/ 5 h 367"/>
                        <a:gd name="T14" fmla="*/ 3 w 88"/>
                        <a:gd name="T15" fmla="*/ 4 h 367"/>
                        <a:gd name="T16" fmla="*/ 5 w 88"/>
                        <a:gd name="T17" fmla="*/ 3 h 367"/>
                        <a:gd name="T18" fmla="*/ 8 w 88"/>
                        <a:gd name="T19" fmla="*/ 2 h 367"/>
                        <a:gd name="T20" fmla="*/ 11 w 88"/>
                        <a:gd name="T21" fmla="*/ 2 h 367"/>
                        <a:gd name="T22" fmla="*/ 10 w 88"/>
                        <a:gd name="T23" fmla="*/ 1 h 367"/>
                        <a:gd name="T24" fmla="*/ 9 w 88"/>
                        <a:gd name="T25" fmla="*/ 1 h 367"/>
                        <a:gd name="T26" fmla="*/ 8 w 88"/>
                        <a:gd name="T27" fmla="*/ 1 h 367"/>
                        <a:gd name="T28" fmla="*/ 7 w 88"/>
                        <a:gd name="T29" fmla="*/ 0 h 367"/>
                        <a:gd name="T30" fmla="*/ 8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sp>
                  <p:nvSpPr>
                    <p:cNvPr id="17455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1 h 52"/>
                        <a:gd name="T2" fmla="*/ 2 w 103"/>
                        <a:gd name="T3" fmla="*/ 2 h 52"/>
                        <a:gd name="T4" fmla="*/ 4 w 103"/>
                        <a:gd name="T5" fmla="*/ 2 h 52"/>
                        <a:gd name="T6" fmla="*/ 7 w 103"/>
                        <a:gd name="T7" fmla="*/ 2 h 52"/>
                        <a:gd name="T8" fmla="*/ 9 w 103"/>
                        <a:gd name="T9" fmla="*/ 2 h 52"/>
                        <a:gd name="T10" fmla="*/ 11 w 103"/>
                        <a:gd name="T11" fmla="*/ 2 h 52"/>
                        <a:gd name="T12" fmla="*/ 12 w 103"/>
                        <a:gd name="T13" fmla="*/ 1 h 52"/>
                        <a:gd name="T14" fmla="*/ 12 w 103"/>
                        <a:gd name="T15" fmla="*/ 0 h 52"/>
                        <a:gd name="T16" fmla="*/ 11 w 103"/>
                        <a:gd name="T17" fmla="*/ 0 h 52"/>
                        <a:gd name="T18" fmla="*/ 9 w 103"/>
                        <a:gd name="T19" fmla="*/ 0 h 52"/>
                        <a:gd name="T20" fmla="*/ 7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sp>
                  <p:nvSpPr>
                    <p:cNvPr id="17456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5 w 47"/>
                        <a:gd name="T1" fmla="*/ 0 h 77"/>
                        <a:gd name="T2" fmla="*/ 3 w 47"/>
                        <a:gd name="T3" fmla="*/ 0 h 77"/>
                        <a:gd name="T4" fmla="*/ 1 w 47"/>
                        <a:gd name="T5" fmla="*/ 1 h 77"/>
                        <a:gd name="T6" fmla="*/ 0 w 47"/>
                        <a:gd name="T7" fmla="*/ 2 h 77"/>
                        <a:gd name="T8" fmla="*/ 0 w 47"/>
                        <a:gd name="T9" fmla="*/ 3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sp>
                  <p:nvSpPr>
                    <p:cNvPr id="17457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3 w 38"/>
                        <a:gd name="T3" fmla="*/ 2 h 59"/>
                        <a:gd name="T4" fmla="*/ 3 w 38"/>
                        <a:gd name="T5" fmla="*/ 2 h 59"/>
                        <a:gd name="T6" fmla="*/ 4 w 38"/>
                        <a:gd name="T7" fmla="*/ 1 h 59"/>
                        <a:gd name="T8" fmla="*/ 5 w 38"/>
                        <a:gd name="T9" fmla="*/ 1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sp>
                  <p:nvSpPr>
                    <p:cNvPr id="17458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1 h 22"/>
                        <a:gd name="T2" fmla="*/ 1 w 18"/>
                        <a:gd name="T3" fmla="*/ 1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2 w 18"/>
                        <a:gd name="T13" fmla="*/ 0 h 22"/>
                        <a:gd name="T14" fmla="*/ 2 w 18"/>
                        <a:gd name="T15" fmla="*/ 0 h 22"/>
                        <a:gd name="T16" fmla="*/ 2 w 18"/>
                        <a:gd name="T17" fmla="*/ 1 h 22"/>
                        <a:gd name="T18" fmla="*/ 3 w 18"/>
                        <a:gd name="T19" fmla="*/ 1 h 22"/>
                        <a:gd name="T20" fmla="*/ 3 w 18"/>
                        <a:gd name="T21" fmla="*/ 1 h 22"/>
                        <a:gd name="T22" fmla="*/ 2 w 18"/>
                        <a:gd name="T23" fmla="*/ 1 h 22"/>
                        <a:gd name="T24" fmla="*/ 1 w 18"/>
                        <a:gd name="T25" fmla="*/ 1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0" t="0" r="r" b="b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sp>
                  <p:nvSpPr>
                    <p:cNvPr id="17459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7 w 50"/>
                        <a:gd name="T1" fmla="*/ 4 h 103"/>
                        <a:gd name="T2" fmla="*/ 7 w 50"/>
                        <a:gd name="T3" fmla="*/ 3 h 103"/>
                        <a:gd name="T4" fmla="*/ 5 w 50"/>
                        <a:gd name="T5" fmla="*/ 2 h 103"/>
                        <a:gd name="T6" fmla="*/ 3 w 50"/>
                        <a:gd name="T7" fmla="*/ 1 h 103"/>
                        <a:gd name="T8" fmla="*/ 1 w 50"/>
                        <a:gd name="T9" fmla="*/ 1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sp>
                  <p:nvSpPr>
                    <p:cNvPr id="17460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4 w 67"/>
                        <a:gd name="T1" fmla="*/ 3 h 97"/>
                        <a:gd name="T2" fmla="*/ 2 w 67"/>
                        <a:gd name="T3" fmla="*/ 4 h 97"/>
                        <a:gd name="T4" fmla="*/ 1 w 67"/>
                        <a:gd name="T5" fmla="*/ 4 h 97"/>
                        <a:gd name="T6" fmla="*/ 0 w 67"/>
                        <a:gd name="T7" fmla="*/ 3 h 97"/>
                        <a:gd name="T8" fmla="*/ 0 w 67"/>
                        <a:gd name="T9" fmla="*/ 2 h 97"/>
                        <a:gd name="T10" fmla="*/ 1 w 67"/>
                        <a:gd name="T11" fmla="*/ 2 h 97"/>
                        <a:gd name="T12" fmla="*/ 4 w 67"/>
                        <a:gd name="T13" fmla="*/ 1 h 97"/>
                        <a:gd name="T14" fmla="*/ 6 w 67"/>
                        <a:gd name="T15" fmla="*/ 1 h 97"/>
                        <a:gd name="T16" fmla="*/ 7 w 67"/>
                        <a:gd name="T17" fmla="*/ 1 h 97"/>
                        <a:gd name="T18" fmla="*/ 8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</p:grpSp>
              <p:sp>
                <p:nvSpPr>
                  <p:cNvPr id="17453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</p:grpSp>
          </p:grpSp>
          <p:sp>
            <p:nvSpPr>
              <p:cNvPr id="17449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2 w 405"/>
                  <a:gd name="T1" fmla="*/ 12 h 326"/>
                  <a:gd name="T2" fmla="*/ 6 w 405"/>
                  <a:gd name="T3" fmla="*/ 11 h 326"/>
                  <a:gd name="T4" fmla="*/ 7 w 405"/>
                  <a:gd name="T5" fmla="*/ 10 h 326"/>
                  <a:gd name="T6" fmla="*/ 9 w 405"/>
                  <a:gd name="T7" fmla="*/ 9 h 326"/>
                  <a:gd name="T8" fmla="*/ 9 w 405"/>
                  <a:gd name="T9" fmla="*/ 8 h 326"/>
                  <a:gd name="T10" fmla="*/ 11 w 405"/>
                  <a:gd name="T11" fmla="*/ 7 h 326"/>
                  <a:gd name="T12" fmla="*/ 13 w 405"/>
                  <a:gd name="T13" fmla="*/ 7 h 326"/>
                  <a:gd name="T14" fmla="*/ 15 w 405"/>
                  <a:gd name="T15" fmla="*/ 6 h 326"/>
                  <a:gd name="T16" fmla="*/ 17 w 405"/>
                  <a:gd name="T17" fmla="*/ 7 h 326"/>
                  <a:gd name="T18" fmla="*/ 19 w 405"/>
                  <a:gd name="T19" fmla="*/ 7 h 326"/>
                  <a:gd name="T20" fmla="*/ 20 w 405"/>
                  <a:gd name="T21" fmla="*/ 8 h 326"/>
                  <a:gd name="T22" fmla="*/ 19 w 405"/>
                  <a:gd name="T23" fmla="*/ 9 h 326"/>
                  <a:gd name="T24" fmla="*/ 18 w 405"/>
                  <a:gd name="T25" fmla="*/ 11 h 326"/>
                  <a:gd name="T26" fmla="*/ 22 w 405"/>
                  <a:gd name="T27" fmla="*/ 11 h 326"/>
                  <a:gd name="T28" fmla="*/ 22 w 405"/>
                  <a:gd name="T29" fmla="*/ 10 h 326"/>
                  <a:gd name="T30" fmla="*/ 24 w 405"/>
                  <a:gd name="T31" fmla="*/ 10 h 326"/>
                  <a:gd name="T32" fmla="*/ 26 w 405"/>
                  <a:gd name="T33" fmla="*/ 9 h 326"/>
                  <a:gd name="T34" fmla="*/ 26 w 405"/>
                  <a:gd name="T35" fmla="*/ 8 h 326"/>
                  <a:gd name="T36" fmla="*/ 27 w 405"/>
                  <a:gd name="T37" fmla="*/ 8 h 326"/>
                  <a:gd name="T38" fmla="*/ 28 w 405"/>
                  <a:gd name="T39" fmla="*/ 8 h 326"/>
                  <a:gd name="T40" fmla="*/ 30 w 405"/>
                  <a:gd name="T41" fmla="*/ 8 h 326"/>
                  <a:gd name="T42" fmla="*/ 32 w 405"/>
                  <a:gd name="T43" fmla="*/ 8 h 326"/>
                  <a:gd name="T44" fmla="*/ 33 w 405"/>
                  <a:gd name="T45" fmla="*/ 8 h 326"/>
                  <a:gd name="T46" fmla="*/ 34 w 405"/>
                  <a:gd name="T47" fmla="*/ 8 h 326"/>
                  <a:gd name="T48" fmla="*/ 36 w 405"/>
                  <a:gd name="T49" fmla="*/ 9 h 326"/>
                  <a:gd name="T50" fmla="*/ 37 w 405"/>
                  <a:gd name="T51" fmla="*/ 9 h 326"/>
                  <a:gd name="T52" fmla="*/ 40 w 405"/>
                  <a:gd name="T53" fmla="*/ 10 h 326"/>
                  <a:gd name="T54" fmla="*/ 41 w 405"/>
                  <a:gd name="T55" fmla="*/ 11 h 326"/>
                  <a:gd name="T56" fmla="*/ 44 w 405"/>
                  <a:gd name="T57" fmla="*/ 11 h 326"/>
                  <a:gd name="T58" fmla="*/ 47 w 405"/>
                  <a:gd name="T59" fmla="*/ 11 h 326"/>
                  <a:gd name="T60" fmla="*/ 49 w 405"/>
                  <a:gd name="T61" fmla="*/ 11 h 326"/>
                  <a:gd name="T62" fmla="*/ 51 w 405"/>
                  <a:gd name="T63" fmla="*/ 10 h 326"/>
                  <a:gd name="T64" fmla="*/ 51 w 405"/>
                  <a:gd name="T65" fmla="*/ 9 h 326"/>
                  <a:gd name="T66" fmla="*/ 50 w 405"/>
                  <a:gd name="T67" fmla="*/ 9 h 326"/>
                  <a:gd name="T68" fmla="*/ 49 w 405"/>
                  <a:gd name="T69" fmla="*/ 8 h 326"/>
                  <a:gd name="T70" fmla="*/ 48 w 405"/>
                  <a:gd name="T71" fmla="*/ 7 h 326"/>
                  <a:gd name="T72" fmla="*/ 47 w 405"/>
                  <a:gd name="T73" fmla="*/ 6 h 326"/>
                  <a:gd name="T74" fmla="*/ 45 w 405"/>
                  <a:gd name="T75" fmla="*/ 5 h 326"/>
                  <a:gd name="T76" fmla="*/ 43 w 405"/>
                  <a:gd name="T77" fmla="*/ 5 h 326"/>
                  <a:gd name="T78" fmla="*/ 41 w 405"/>
                  <a:gd name="T79" fmla="*/ 5 h 326"/>
                  <a:gd name="T80" fmla="*/ 39 w 405"/>
                  <a:gd name="T81" fmla="*/ 5 h 326"/>
                  <a:gd name="T82" fmla="*/ 37 w 405"/>
                  <a:gd name="T83" fmla="*/ 3 h 326"/>
                  <a:gd name="T84" fmla="*/ 35 w 405"/>
                  <a:gd name="T85" fmla="*/ 2 h 326"/>
                  <a:gd name="T86" fmla="*/ 30 w 405"/>
                  <a:gd name="T87" fmla="*/ 1 h 326"/>
                  <a:gd name="T88" fmla="*/ 25 w 405"/>
                  <a:gd name="T89" fmla="*/ 0 h 326"/>
                  <a:gd name="T90" fmla="*/ 19 w 405"/>
                  <a:gd name="T91" fmla="*/ 0 h 326"/>
                  <a:gd name="T92" fmla="*/ 15 w 405"/>
                  <a:gd name="T93" fmla="*/ 0 h 326"/>
                  <a:gd name="T94" fmla="*/ 14 w 405"/>
                  <a:gd name="T95" fmla="*/ 1 h 326"/>
                  <a:gd name="T96" fmla="*/ 13 w 405"/>
                  <a:gd name="T97" fmla="*/ 1 h 326"/>
                  <a:gd name="T98" fmla="*/ 11 w 405"/>
                  <a:gd name="T99" fmla="*/ 2 h 326"/>
                  <a:gd name="T100" fmla="*/ 8 w 405"/>
                  <a:gd name="T101" fmla="*/ 2 h 326"/>
                  <a:gd name="T102" fmla="*/ 6 w 405"/>
                  <a:gd name="T103" fmla="*/ 3 h 326"/>
                  <a:gd name="T104" fmla="*/ 5 w 405"/>
                  <a:gd name="T105" fmla="*/ 3 h 326"/>
                  <a:gd name="T106" fmla="*/ 3 w 405"/>
                  <a:gd name="T107" fmla="*/ 4 h 326"/>
                  <a:gd name="T108" fmla="*/ 2 w 405"/>
                  <a:gd name="T109" fmla="*/ 5 h 326"/>
                  <a:gd name="T110" fmla="*/ 2 w 405"/>
                  <a:gd name="T111" fmla="*/ 6 h 326"/>
                  <a:gd name="T112" fmla="*/ 1 w 405"/>
                  <a:gd name="T113" fmla="*/ 7 h 326"/>
                  <a:gd name="T114" fmla="*/ 1 w 405"/>
                  <a:gd name="T115" fmla="*/ 8 h 326"/>
                  <a:gd name="T116" fmla="*/ 0 w 405"/>
                  <a:gd name="T117" fmla="*/ 9 h 326"/>
                  <a:gd name="T118" fmla="*/ 1 w 405"/>
                  <a:gd name="T119" fmla="*/ 10 h 326"/>
                  <a:gd name="T120" fmla="*/ 1 w 405"/>
                  <a:gd name="T121" fmla="*/ 11 h 326"/>
                  <a:gd name="T122" fmla="*/ 2 w 405"/>
                  <a:gd name="T123" fmla="*/ 12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17418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7446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45 w 744"/>
                  <a:gd name="T1" fmla="*/ 0 h 221"/>
                  <a:gd name="T2" fmla="*/ 51 w 744"/>
                  <a:gd name="T3" fmla="*/ 0 h 221"/>
                  <a:gd name="T4" fmla="*/ 56 w 744"/>
                  <a:gd name="T5" fmla="*/ 1 h 221"/>
                  <a:gd name="T6" fmla="*/ 61 w 744"/>
                  <a:gd name="T7" fmla="*/ 2 h 221"/>
                  <a:gd name="T8" fmla="*/ 68 w 744"/>
                  <a:gd name="T9" fmla="*/ 3 h 221"/>
                  <a:gd name="T10" fmla="*/ 74 w 744"/>
                  <a:gd name="T11" fmla="*/ 3 h 221"/>
                  <a:gd name="T12" fmla="*/ 81 w 744"/>
                  <a:gd name="T13" fmla="*/ 3 h 221"/>
                  <a:gd name="T14" fmla="*/ 87 w 744"/>
                  <a:gd name="T15" fmla="*/ 4 h 221"/>
                  <a:gd name="T16" fmla="*/ 93 w 744"/>
                  <a:gd name="T17" fmla="*/ 5 h 221"/>
                  <a:gd name="T18" fmla="*/ 93 w 744"/>
                  <a:gd name="T19" fmla="*/ 6 h 221"/>
                  <a:gd name="T20" fmla="*/ 91 w 744"/>
                  <a:gd name="T21" fmla="*/ 7 h 221"/>
                  <a:gd name="T22" fmla="*/ 85 w 744"/>
                  <a:gd name="T23" fmla="*/ 8 h 221"/>
                  <a:gd name="T24" fmla="*/ 79 w 744"/>
                  <a:gd name="T25" fmla="*/ 8 h 221"/>
                  <a:gd name="T26" fmla="*/ 56 w 744"/>
                  <a:gd name="T27" fmla="*/ 8 h 221"/>
                  <a:gd name="T28" fmla="*/ 47 w 744"/>
                  <a:gd name="T29" fmla="*/ 8 h 221"/>
                  <a:gd name="T30" fmla="*/ 39 w 744"/>
                  <a:gd name="T31" fmla="*/ 8 h 221"/>
                  <a:gd name="T32" fmla="*/ 31 w 744"/>
                  <a:gd name="T33" fmla="*/ 7 h 221"/>
                  <a:gd name="T34" fmla="*/ 27 w 744"/>
                  <a:gd name="T35" fmla="*/ 6 h 221"/>
                  <a:gd name="T36" fmla="*/ 27 w 744"/>
                  <a:gd name="T37" fmla="*/ 7 h 221"/>
                  <a:gd name="T38" fmla="*/ 6 w 744"/>
                  <a:gd name="T39" fmla="*/ 7 h 221"/>
                  <a:gd name="T40" fmla="*/ 3 w 744"/>
                  <a:gd name="T41" fmla="*/ 6 h 221"/>
                  <a:gd name="T42" fmla="*/ 1 w 744"/>
                  <a:gd name="T43" fmla="*/ 5 h 221"/>
                  <a:gd name="T44" fmla="*/ 0 w 744"/>
                  <a:gd name="T45" fmla="*/ 3 h 221"/>
                  <a:gd name="T46" fmla="*/ 1 w 744"/>
                  <a:gd name="T47" fmla="*/ 2 h 221"/>
                  <a:gd name="T48" fmla="*/ 2 w 744"/>
                  <a:gd name="T49" fmla="*/ 0 h 221"/>
                  <a:gd name="T50" fmla="*/ 7 w 744"/>
                  <a:gd name="T51" fmla="*/ 0 h 221"/>
                  <a:gd name="T52" fmla="*/ 13 w 744"/>
                  <a:gd name="T53" fmla="*/ 1 h 221"/>
                  <a:gd name="T54" fmla="*/ 20 w 744"/>
                  <a:gd name="T55" fmla="*/ 2 h 221"/>
                  <a:gd name="T56" fmla="*/ 25 w 744"/>
                  <a:gd name="T57" fmla="*/ 2 h 221"/>
                  <a:gd name="T58" fmla="*/ 30 w 744"/>
                  <a:gd name="T59" fmla="*/ 2 h 221"/>
                  <a:gd name="T60" fmla="*/ 36 w 744"/>
                  <a:gd name="T61" fmla="*/ 1 h 221"/>
                  <a:gd name="T62" fmla="*/ 48 w 744"/>
                  <a:gd name="T63" fmla="*/ 2 h 221"/>
                  <a:gd name="T64" fmla="*/ 45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17447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44 w 745"/>
                  <a:gd name="T1" fmla="*/ 0 h 220"/>
                  <a:gd name="T2" fmla="*/ 50 w 745"/>
                  <a:gd name="T3" fmla="*/ 0 h 220"/>
                  <a:gd name="T4" fmla="*/ 55 w 745"/>
                  <a:gd name="T5" fmla="*/ 1 h 220"/>
                  <a:gd name="T6" fmla="*/ 60 w 745"/>
                  <a:gd name="T7" fmla="*/ 2 h 220"/>
                  <a:gd name="T8" fmla="*/ 67 w 745"/>
                  <a:gd name="T9" fmla="*/ 3 h 220"/>
                  <a:gd name="T10" fmla="*/ 73 w 745"/>
                  <a:gd name="T11" fmla="*/ 3 h 220"/>
                  <a:gd name="T12" fmla="*/ 80 w 745"/>
                  <a:gd name="T13" fmla="*/ 3 h 220"/>
                  <a:gd name="T14" fmla="*/ 86 w 745"/>
                  <a:gd name="T15" fmla="*/ 4 h 220"/>
                  <a:gd name="T16" fmla="*/ 92 w 745"/>
                  <a:gd name="T17" fmla="*/ 5 h 220"/>
                  <a:gd name="T18" fmla="*/ 93 w 745"/>
                  <a:gd name="T19" fmla="*/ 6 h 220"/>
                  <a:gd name="T20" fmla="*/ 90 w 745"/>
                  <a:gd name="T21" fmla="*/ 7 h 220"/>
                  <a:gd name="T22" fmla="*/ 85 w 745"/>
                  <a:gd name="T23" fmla="*/ 8 h 220"/>
                  <a:gd name="T24" fmla="*/ 78 w 745"/>
                  <a:gd name="T25" fmla="*/ 8 h 220"/>
                  <a:gd name="T26" fmla="*/ 55 w 745"/>
                  <a:gd name="T27" fmla="*/ 8 h 220"/>
                  <a:gd name="T28" fmla="*/ 46 w 745"/>
                  <a:gd name="T29" fmla="*/ 8 h 220"/>
                  <a:gd name="T30" fmla="*/ 38 w 745"/>
                  <a:gd name="T31" fmla="*/ 8 h 220"/>
                  <a:gd name="T32" fmla="*/ 31 w 745"/>
                  <a:gd name="T33" fmla="*/ 7 h 220"/>
                  <a:gd name="T34" fmla="*/ 26 w 745"/>
                  <a:gd name="T35" fmla="*/ 6 h 220"/>
                  <a:gd name="T36" fmla="*/ 26 w 745"/>
                  <a:gd name="T37" fmla="*/ 7 h 220"/>
                  <a:gd name="T38" fmla="*/ 5 w 745"/>
                  <a:gd name="T39" fmla="*/ 7 h 220"/>
                  <a:gd name="T40" fmla="*/ 2 w 745"/>
                  <a:gd name="T41" fmla="*/ 6 h 220"/>
                  <a:gd name="T42" fmla="*/ 0 w 745"/>
                  <a:gd name="T43" fmla="*/ 5 h 220"/>
                  <a:gd name="T44" fmla="*/ 0 w 745"/>
                  <a:gd name="T45" fmla="*/ 4 h 220"/>
                  <a:gd name="T46" fmla="*/ 0 w 745"/>
                  <a:gd name="T47" fmla="*/ 2 h 220"/>
                  <a:gd name="T48" fmla="*/ 1 w 745"/>
                  <a:gd name="T49" fmla="*/ 0 h 220"/>
                  <a:gd name="T50" fmla="*/ 6 w 745"/>
                  <a:gd name="T51" fmla="*/ 0 h 220"/>
                  <a:gd name="T52" fmla="*/ 12 w 745"/>
                  <a:gd name="T53" fmla="*/ 1 h 220"/>
                  <a:gd name="T54" fmla="*/ 19 w 745"/>
                  <a:gd name="T55" fmla="*/ 2 h 220"/>
                  <a:gd name="T56" fmla="*/ 24 w 745"/>
                  <a:gd name="T57" fmla="*/ 2 h 220"/>
                  <a:gd name="T58" fmla="*/ 29 w 745"/>
                  <a:gd name="T59" fmla="*/ 2 h 220"/>
                  <a:gd name="T60" fmla="*/ 36 w 745"/>
                  <a:gd name="T61" fmla="*/ 1 h 220"/>
                  <a:gd name="T62" fmla="*/ 47 w 745"/>
                  <a:gd name="T63" fmla="*/ 2 h 220"/>
                  <a:gd name="T64" fmla="*/ 44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17419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7444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21 w 592"/>
                  <a:gd name="T1" fmla="*/ 0 h 2708"/>
                  <a:gd name="T2" fmla="*/ 29 w 592"/>
                  <a:gd name="T3" fmla="*/ 4 h 2708"/>
                  <a:gd name="T4" fmla="*/ 35 w 592"/>
                  <a:gd name="T5" fmla="*/ 8 h 2708"/>
                  <a:gd name="T6" fmla="*/ 38 w 592"/>
                  <a:gd name="T7" fmla="*/ 11 h 2708"/>
                  <a:gd name="T8" fmla="*/ 53 w 592"/>
                  <a:gd name="T9" fmla="*/ 24 h 2708"/>
                  <a:gd name="T10" fmla="*/ 60 w 592"/>
                  <a:gd name="T11" fmla="*/ 31 h 2708"/>
                  <a:gd name="T12" fmla="*/ 60 w 592"/>
                  <a:gd name="T13" fmla="*/ 38 h 2708"/>
                  <a:gd name="T14" fmla="*/ 61 w 592"/>
                  <a:gd name="T15" fmla="*/ 48 h 2708"/>
                  <a:gd name="T16" fmla="*/ 62 w 592"/>
                  <a:gd name="T17" fmla="*/ 54 h 2708"/>
                  <a:gd name="T18" fmla="*/ 65 w 592"/>
                  <a:gd name="T19" fmla="*/ 58 h 2708"/>
                  <a:gd name="T20" fmla="*/ 67 w 592"/>
                  <a:gd name="T21" fmla="*/ 62 h 2708"/>
                  <a:gd name="T22" fmla="*/ 67 w 592"/>
                  <a:gd name="T23" fmla="*/ 66 h 2708"/>
                  <a:gd name="T24" fmla="*/ 64 w 592"/>
                  <a:gd name="T25" fmla="*/ 68 h 2708"/>
                  <a:gd name="T26" fmla="*/ 63 w 592"/>
                  <a:gd name="T27" fmla="*/ 72 h 2708"/>
                  <a:gd name="T28" fmla="*/ 64 w 592"/>
                  <a:gd name="T29" fmla="*/ 77 h 2708"/>
                  <a:gd name="T30" fmla="*/ 64 w 592"/>
                  <a:gd name="T31" fmla="*/ 85 h 2708"/>
                  <a:gd name="T32" fmla="*/ 66 w 592"/>
                  <a:gd name="T33" fmla="*/ 90 h 2708"/>
                  <a:gd name="T34" fmla="*/ 69 w 592"/>
                  <a:gd name="T35" fmla="*/ 94 h 2708"/>
                  <a:gd name="T36" fmla="*/ 74 w 592"/>
                  <a:gd name="T37" fmla="*/ 97 h 2708"/>
                  <a:gd name="T38" fmla="*/ 65 w 592"/>
                  <a:gd name="T39" fmla="*/ 99 h 2708"/>
                  <a:gd name="T40" fmla="*/ 54 w 592"/>
                  <a:gd name="T41" fmla="*/ 100 h 2708"/>
                  <a:gd name="T42" fmla="*/ 46 w 592"/>
                  <a:gd name="T43" fmla="*/ 100 h 2708"/>
                  <a:gd name="T44" fmla="*/ 31 w 592"/>
                  <a:gd name="T45" fmla="*/ 98 h 2708"/>
                  <a:gd name="T46" fmla="*/ 29 w 592"/>
                  <a:gd name="T47" fmla="*/ 94 h 2708"/>
                  <a:gd name="T48" fmla="*/ 27 w 592"/>
                  <a:gd name="T49" fmla="*/ 90 h 2708"/>
                  <a:gd name="T50" fmla="*/ 28 w 592"/>
                  <a:gd name="T51" fmla="*/ 87 h 2708"/>
                  <a:gd name="T52" fmla="*/ 29 w 592"/>
                  <a:gd name="T53" fmla="*/ 83 h 2708"/>
                  <a:gd name="T54" fmla="*/ 28 w 592"/>
                  <a:gd name="T55" fmla="*/ 79 h 2708"/>
                  <a:gd name="T56" fmla="*/ 25 w 592"/>
                  <a:gd name="T57" fmla="*/ 76 h 2708"/>
                  <a:gd name="T58" fmla="*/ 22 w 592"/>
                  <a:gd name="T59" fmla="*/ 73 h 2708"/>
                  <a:gd name="T60" fmla="*/ 21 w 592"/>
                  <a:gd name="T61" fmla="*/ 69 h 2708"/>
                  <a:gd name="T62" fmla="*/ 20 w 592"/>
                  <a:gd name="T63" fmla="*/ 67 h 2708"/>
                  <a:gd name="T64" fmla="*/ 18 w 592"/>
                  <a:gd name="T65" fmla="*/ 58 h 2708"/>
                  <a:gd name="T66" fmla="*/ 15 w 592"/>
                  <a:gd name="T67" fmla="*/ 52 h 2708"/>
                  <a:gd name="T68" fmla="*/ 14 w 592"/>
                  <a:gd name="T69" fmla="*/ 47 h 2708"/>
                  <a:gd name="T70" fmla="*/ 11 w 592"/>
                  <a:gd name="T71" fmla="*/ 45 h 2708"/>
                  <a:gd name="T72" fmla="*/ 8 w 592"/>
                  <a:gd name="T73" fmla="*/ 40 h 2708"/>
                  <a:gd name="T74" fmla="*/ 6 w 592"/>
                  <a:gd name="T75" fmla="*/ 33 h 2708"/>
                  <a:gd name="T76" fmla="*/ 7 w 592"/>
                  <a:gd name="T77" fmla="*/ 28 h 2708"/>
                  <a:gd name="T78" fmla="*/ 6 w 592"/>
                  <a:gd name="T79" fmla="*/ 24 h 2708"/>
                  <a:gd name="T80" fmla="*/ 4 w 592"/>
                  <a:gd name="T81" fmla="*/ 20 h 2708"/>
                  <a:gd name="T82" fmla="*/ 3 w 592"/>
                  <a:gd name="T83" fmla="*/ 15 h 2708"/>
                  <a:gd name="T84" fmla="*/ 2 w 592"/>
                  <a:gd name="T85" fmla="*/ 10 h 2708"/>
                  <a:gd name="T86" fmla="*/ 0 w 592"/>
                  <a:gd name="T87" fmla="*/ 6 h 2708"/>
                  <a:gd name="T88" fmla="*/ 3 w 592"/>
                  <a:gd name="T89" fmla="*/ 3 h 2708"/>
                  <a:gd name="T90" fmla="*/ 6 w 592"/>
                  <a:gd name="T91" fmla="*/ 2 h 2708"/>
                  <a:gd name="T92" fmla="*/ 13 w 592"/>
                  <a:gd name="T93" fmla="*/ 0 h 2708"/>
                  <a:gd name="T94" fmla="*/ 2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17445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4 w 147"/>
                  <a:gd name="T1" fmla="*/ 41 h 1120"/>
                  <a:gd name="T2" fmla="*/ 14 w 147"/>
                  <a:gd name="T3" fmla="*/ 36 h 1120"/>
                  <a:gd name="T4" fmla="*/ 16 w 147"/>
                  <a:gd name="T5" fmla="*/ 33 h 1120"/>
                  <a:gd name="T6" fmla="*/ 18 w 147"/>
                  <a:gd name="T7" fmla="*/ 30 h 1120"/>
                  <a:gd name="T8" fmla="*/ 14 w 147"/>
                  <a:gd name="T9" fmla="*/ 27 h 1120"/>
                  <a:gd name="T10" fmla="*/ 14 w 147"/>
                  <a:gd name="T11" fmla="*/ 26 h 1120"/>
                  <a:gd name="T12" fmla="*/ 12 w 147"/>
                  <a:gd name="T13" fmla="*/ 24 h 1120"/>
                  <a:gd name="T14" fmla="*/ 9 w 147"/>
                  <a:gd name="T15" fmla="*/ 22 h 1120"/>
                  <a:gd name="T16" fmla="*/ 10 w 147"/>
                  <a:gd name="T17" fmla="*/ 19 h 1120"/>
                  <a:gd name="T18" fmla="*/ 7 w 147"/>
                  <a:gd name="T19" fmla="*/ 17 h 1120"/>
                  <a:gd name="T20" fmla="*/ 5 w 147"/>
                  <a:gd name="T21" fmla="*/ 14 h 1120"/>
                  <a:gd name="T22" fmla="*/ 5 w 147"/>
                  <a:gd name="T23" fmla="*/ 11 h 1120"/>
                  <a:gd name="T24" fmla="*/ 4 w 147"/>
                  <a:gd name="T25" fmla="*/ 8 h 1120"/>
                  <a:gd name="T26" fmla="*/ 1 w 147"/>
                  <a:gd name="T27" fmla="*/ 5 h 1120"/>
                  <a:gd name="T28" fmla="*/ 0 w 147"/>
                  <a:gd name="T29" fmla="*/ 1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17420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7421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60 w 557"/>
                  <a:gd name="T1" fmla="*/ 0 h 391"/>
                  <a:gd name="T2" fmla="*/ 69 w 557"/>
                  <a:gd name="T3" fmla="*/ 3 h 391"/>
                  <a:gd name="T4" fmla="*/ 70 w 557"/>
                  <a:gd name="T5" fmla="*/ 4 h 391"/>
                  <a:gd name="T6" fmla="*/ 69 w 557"/>
                  <a:gd name="T7" fmla="*/ 6 h 391"/>
                  <a:gd name="T8" fmla="*/ 68 w 557"/>
                  <a:gd name="T9" fmla="*/ 8 h 391"/>
                  <a:gd name="T10" fmla="*/ 65 w 557"/>
                  <a:gd name="T11" fmla="*/ 9 h 391"/>
                  <a:gd name="T12" fmla="*/ 59 w 557"/>
                  <a:gd name="T13" fmla="*/ 11 h 391"/>
                  <a:gd name="T14" fmla="*/ 52 w 557"/>
                  <a:gd name="T15" fmla="*/ 12 h 391"/>
                  <a:gd name="T16" fmla="*/ 43 w 557"/>
                  <a:gd name="T17" fmla="*/ 14 h 391"/>
                  <a:gd name="T18" fmla="*/ 34 w 557"/>
                  <a:gd name="T19" fmla="*/ 14 h 391"/>
                  <a:gd name="T20" fmla="*/ 25 w 557"/>
                  <a:gd name="T21" fmla="*/ 15 h 391"/>
                  <a:gd name="T22" fmla="*/ 17 w 557"/>
                  <a:gd name="T23" fmla="*/ 14 h 391"/>
                  <a:gd name="T24" fmla="*/ 9 w 557"/>
                  <a:gd name="T25" fmla="*/ 13 h 391"/>
                  <a:gd name="T26" fmla="*/ 0 w 557"/>
                  <a:gd name="T27" fmla="*/ 12 h 391"/>
                  <a:gd name="T28" fmla="*/ 13 w 557"/>
                  <a:gd name="T29" fmla="*/ 13 h 391"/>
                  <a:gd name="T30" fmla="*/ 26 w 557"/>
                  <a:gd name="T31" fmla="*/ 13 h 391"/>
                  <a:gd name="T32" fmla="*/ 35 w 557"/>
                  <a:gd name="T33" fmla="*/ 12 h 391"/>
                  <a:gd name="T34" fmla="*/ 47 w 557"/>
                  <a:gd name="T35" fmla="*/ 9 h 391"/>
                  <a:gd name="T36" fmla="*/ 54 w 557"/>
                  <a:gd name="T37" fmla="*/ 7 h 391"/>
                  <a:gd name="T38" fmla="*/ 60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17422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22 w 237"/>
                  <a:gd name="T1" fmla="*/ 0 h 298"/>
                  <a:gd name="T2" fmla="*/ 27 w 237"/>
                  <a:gd name="T3" fmla="*/ 0 h 298"/>
                  <a:gd name="T4" fmla="*/ 29 w 237"/>
                  <a:gd name="T5" fmla="*/ 1 h 298"/>
                  <a:gd name="T6" fmla="*/ 29 w 237"/>
                  <a:gd name="T7" fmla="*/ 2 h 298"/>
                  <a:gd name="T8" fmla="*/ 28 w 237"/>
                  <a:gd name="T9" fmla="*/ 3 h 298"/>
                  <a:gd name="T10" fmla="*/ 25 w 237"/>
                  <a:gd name="T11" fmla="*/ 4 h 298"/>
                  <a:gd name="T12" fmla="*/ 21 w 237"/>
                  <a:gd name="T13" fmla="*/ 4 h 298"/>
                  <a:gd name="T14" fmla="*/ 18 w 237"/>
                  <a:gd name="T15" fmla="*/ 7 h 298"/>
                  <a:gd name="T16" fmla="*/ 10 w 237"/>
                  <a:gd name="T17" fmla="*/ 9 h 298"/>
                  <a:gd name="T18" fmla="*/ 5 w 237"/>
                  <a:gd name="T19" fmla="*/ 11 h 298"/>
                  <a:gd name="T20" fmla="*/ 0 w 237"/>
                  <a:gd name="T21" fmla="*/ 11 h 298"/>
                  <a:gd name="T22" fmla="*/ 6 w 237"/>
                  <a:gd name="T23" fmla="*/ 9 h 298"/>
                  <a:gd name="T24" fmla="*/ 9 w 237"/>
                  <a:gd name="T25" fmla="*/ 7 h 298"/>
                  <a:gd name="T26" fmla="*/ 13 w 237"/>
                  <a:gd name="T27" fmla="*/ 5 h 298"/>
                  <a:gd name="T28" fmla="*/ 18 w 237"/>
                  <a:gd name="T29" fmla="*/ 3 h 298"/>
                  <a:gd name="T30" fmla="*/ 20 w 237"/>
                  <a:gd name="T31" fmla="*/ 2 h 298"/>
                  <a:gd name="T32" fmla="*/ 21 w 237"/>
                  <a:gd name="T33" fmla="*/ 1 h 298"/>
                  <a:gd name="T34" fmla="*/ 21 w 237"/>
                  <a:gd name="T35" fmla="*/ 1 h 298"/>
                  <a:gd name="T36" fmla="*/ 22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7423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7424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7436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7438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7440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31 w 248"/>
                          <a:gd name="T1" fmla="*/ 10 h 436"/>
                          <a:gd name="T2" fmla="*/ 27 w 248"/>
                          <a:gd name="T3" fmla="*/ 9 h 436"/>
                          <a:gd name="T4" fmla="*/ 25 w 248"/>
                          <a:gd name="T5" fmla="*/ 7 h 436"/>
                          <a:gd name="T6" fmla="*/ 25 w 248"/>
                          <a:gd name="T7" fmla="*/ 6 h 436"/>
                          <a:gd name="T8" fmla="*/ 25 w 248"/>
                          <a:gd name="T9" fmla="*/ 6 h 436"/>
                          <a:gd name="T10" fmla="*/ 25 w 248"/>
                          <a:gd name="T11" fmla="*/ 5 h 436"/>
                          <a:gd name="T12" fmla="*/ 23 w 248"/>
                          <a:gd name="T13" fmla="*/ 5 h 436"/>
                          <a:gd name="T14" fmla="*/ 24 w 248"/>
                          <a:gd name="T15" fmla="*/ 4 h 436"/>
                          <a:gd name="T16" fmla="*/ 24 w 248"/>
                          <a:gd name="T17" fmla="*/ 3 h 436"/>
                          <a:gd name="T18" fmla="*/ 23 w 248"/>
                          <a:gd name="T19" fmla="*/ 3 h 436"/>
                          <a:gd name="T20" fmla="*/ 21 w 248"/>
                          <a:gd name="T21" fmla="*/ 2 h 436"/>
                          <a:gd name="T22" fmla="*/ 20 w 248"/>
                          <a:gd name="T23" fmla="*/ 2 h 436"/>
                          <a:gd name="T24" fmla="*/ 18 w 248"/>
                          <a:gd name="T25" fmla="*/ 2 h 436"/>
                          <a:gd name="T26" fmla="*/ 19 w 248"/>
                          <a:gd name="T27" fmla="*/ 2 h 436"/>
                          <a:gd name="T28" fmla="*/ 18 w 248"/>
                          <a:gd name="T29" fmla="*/ 1 h 436"/>
                          <a:gd name="T30" fmla="*/ 17 w 248"/>
                          <a:gd name="T31" fmla="*/ 1 h 436"/>
                          <a:gd name="T32" fmla="*/ 16 w 248"/>
                          <a:gd name="T33" fmla="*/ 1 h 436"/>
                          <a:gd name="T34" fmla="*/ 14 w 248"/>
                          <a:gd name="T35" fmla="*/ 1 h 436"/>
                          <a:gd name="T36" fmla="*/ 13 w 248"/>
                          <a:gd name="T37" fmla="*/ 1 h 436"/>
                          <a:gd name="T38" fmla="*/ 12 w 248"/>
                          <a:gd name="T39" fmla="*/ 0 h 436"/>
                          <a:gd name="T40" fmla="*/ 10 w 248"/>
                          <a:gd name="T41" fmla="*/ 0 h 436"/>
                          <a:gd name="T42" fmla="*/ 7 w 248"/>
                          <a:gd name="T43" fmla="*/ 0 h 436"/>
                          <a:gd name="T44" fmla="*/ 4 w 248"/>
                          <a:gd name="T45" fmla="*/ 0 h 436"/>
                          <a:gd name="T46" fmla="*/ 2 w 248"/>
                          <a:gd name="T47" fmla="*/ 1 h 436"/>
                          <a:gd name="T48" fmla="*/ 1 w 248"/>
                          <a:gd name="T49" fmla="*/ 2 h 436"/>
                          <a:gd name="T50" fmla="*/ 0 w 248"/>
                          <a:gd name="T51" fmla="*/ 3 h 436"/>
                          <a:gd name="T52" fmla="*/ 1 w 248"/>
                          <a:gd name="T53" fmla="*/ 4 h 436"/>
                          <a:gd name="T54" fmla="*/ 2 w 248"/>
                          <a:gd name="T55" fmla="*/ 5 h 436"/>
                          <a:gd name="T56" fmla="*/ 3 w 248"/>
                          <a:gd name="T57" fmla="*/ 6 h 436"/>
                          <a:gd name="T58" fmla="*/ 4 w 248"/>
                          <a:gd name="T59" fmla="*/ 7 h 436"/>
                          <a:gd name="T60" fmla="*/ 7 w 248"/>
                          <a:gd name="T61" fmla="*/ 8 h 436"/>
                          <a:gd name="T62" fmla="*/ 12 w 248"/>
                          <a:gd name="T63" fmla="*/ 10 h 436"/>
                          <a:gd name="T64" fmla="*/ 17 w 248"/>
                          <a:gd name="T65" fmla="*/ 10 h 436"/>
                          <a:gd name="T66" fmla="*/ 22 w 248"/>
                          <a:gd name="T67" fmla="*/ 11 h 436"/>
                          <a:gd name="T68" fmla="*/ 28 w 248"/>
                          <a:gd name="T69" fmla="*/ 14 h 436"/>
                          <a:gd name="T70" fmla="*/ 30 w 248"/>
                          <a:gd name="T71" fmla="*/ 16 h 436"/>
                          <a:gd name="T72" fmla="*/ 31 w 248"/>
                          <a:gd name="T73" fmla="*/ 1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0" t="0" r="r" b="b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>
                          <a:solidFill>
                            <a:srgbClr val="40458C"/>
                          </a:solidFill>
                        </a:endParaRPr>
                      </a:p>
                    </p:txBody>
                  </p:sp>
                  <p:sp>
                    <p:nvSpPr>
                      <p:cNvPr id="17441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3 h 83"/>
                          <a:gd name="T2" fmla="*/ 0 w 52"/>
                          <a:gd name="T3" fmla="*/ 2 h 83"/>
                          <a:gd name="T4" fmla="*/ 1 w 52"/>
                          <a:gd name="T5" fmla="*/ 1 h 83"/>
                          <a:gd name="T6" fmla="*/ 2 w 52"/>
                          <a:gd name="T7" fmla="*/ 1 h 83"/>
                          <a:gd name="T8" fmla="*/ 3 w 52"/>
                          <a:gd name="T9" fmla="*/ 0 h 83"/>
                          <a:gd name="T10" fmla="*/ 4 w 52"/>
                          <a:gd name="T11" fmla="*/ 0 h 83"/>
                          <a:gd name="T12" fmla="*/ 5 w 52"/>
                          <a:gd name="T13" fmla="*/ 0 h 83"/>
                          <a:gd name="T14" fmla="*/ 7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>
                          <a:solidFill>
                            <a:srgbClr val="40458C"/>
                          </a:solidFill>
                        </a:endParaRPr>
                      </a:p>
                    </p:txBody>
                  </p:sp>
                  <p:sp>
                    <p:nvSpPr>
                      <p:cNvPr id="17442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6 w 42"/>
                          <a:gd name="T1" fmla="*/ 0 h 83"/>
                          <a:gd name="T2" fmla="*/ 3 w 42"/>
                          <a:gd name="T3" fmla="*/ 0 h 83"/>
                          <a:gd name="T4" fmla="*/ 1 w 42"/>
                          <a:gd name="T5" fmla="*/ 1 h 83"/>
                          <a:gd name="T6" fmla="*/ 0 w 42"/>
                          <a:gd name="T7" fmla="*/ 1 h 83"/>
                          <a:gd name="T8" fmla="*/ 1 w 42"/>
                          <a:gd name="T9" fmla="*/ 2 h 83"/>
                          <a:gd name="T10" fmla="*/ 2 w 42"/>
                          <a:gd name="T11" fmla="*/ 2 h 83"/>
                          <a:gd name="T12" fmla="*/ 3 w 42"/>
                          <a:gd name="T13" fmla="*/ 3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>
                          <a:solidFill>
                            <a:srgbClr val="40458C"/>
                          </a:solidFill>
                        </a:endParaRPr>
                      </a:p>
                    </p:txBody>
                  </p:sp>
                  <p:sp>
                    <p:nvSpPr>
                      <p:cNvPr id="17443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6 w 46"/>
                          <a:gd name="T1" fmla="*/ 0 h 67"/>
                          <a:gd name="T2" fmla="*/ 4 w 46"/>
                          <a:gd name="T3" fmla="*/ 0 h 67"/>
                          <a:gd name="T4" fmla="*/ 2 w 46"/>
                          <a:gd name="T5" fmla="*/ 0 h 67"/>
                          <a:gd name="T6" fmla="*/ 1 w 46"/>
                          <a:gd name="T7" fmla="*/ 1 h 67"/>
                          <a:gd name="T8" fmla="*/ 0 w 46"/>
                          <a:gd name="T9" fmla="*/ 1 h 67"/>
                          <a:gd name="T10" fmla="*/ 1 w 46"/>
                          <a:gd name="T11" fmla="*/ 2 h 67"/>
                          <a:gd name="T12" fmla="*/ 2 w 46"/>
                          <a:gd name="T13" fmla="*/ 2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>
                          <a:solidFill>
                            <a:srgbClr val="40458C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439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72 w 1503"/>
                        <a:gd name="T1" fmla="*/ 39 h 1391"/>
                        <a:gd name="T2" fmla="*/ 66 w 1503"/>
                        <a:gd name="T3" fmla="*/ 42 h 1391"/>
                        <a:gd name="T4" fmla="*/ 60 w 1503"/>
                        <a:gd name="T5" fmla="*/ 44 h 1391"/>
                        <a:gd name="T6" fmla="*/ 53 w 1503"/>
                        <a:gd name="T7" fmla="*/ 46 h 1391"/>
                        <a:gd name="T8" fmla="*/ 51 w 1503"/>
                        <a:gd name="T9" fmla="*/ 48 h 1391"/>
                        <a:gd name="T10" fmla="*/ 48 w 1503"/>
                        <a:gd name="T11" fmla="*/ 49 h 1391"/>
                        <a:gd name="T12" fmla="*/ 45 w 1503"/>
                        <a:gd name="T13" fmla="*/ 51 h 1391"/>
                        <a:gd name="T14" fmla="*/ 43 w 1503"/>
                        <a:gd name="T15" fmla="*/ 45 h 1391"/>
                        <a:gd name="T16" fmla="*/ 40 w 1503"/>
                        <a:gd name="T17" fmla="*/ 42 h 1391"/>
                        <a:gd name="T18" fmla="*/ 43 w 1503"/>
                        <a:gd name="T19" fmla="*/ 35 h 1391"/>
                        <a:gd name="T20" fmla="*/ 39 w 1503"/>
                        <a:gd name="T21" fmla="*/ 31 h 1391"/>
                        <a:gd name="T22" fmla="*/ 33 w 1503"/>
                        <a:gd name="T23" fmla="*/ 25 h 1391"/>
                        <a:gd name="T24" fmla="*/ 21 w 1503"/>
                        <a:gd name="T25" fmla="*/ 17 h 1391"/>
                        <a:gd name="T26" fmla="*/ 18 w 1503"/>
                        <a:gd name="T27" fmla="*/ 13 h 1391"/>
                        <a:gd name="T28" fmla="*/ 12 w 1503"/>
                        <a:gd name="T29" fmla="*/ 7 h 1391"/>
                        <a:gd name="T30" fmla="*/ 5 w 1503"/>
                        <a:gd name="T31" fmla="*/ 4 h 1391"/>
                        <a:gd name="T32" fmla="*/ 0 w 1503"/>
                        <a:gd name="T33" fmla="*/ 2 h 1391"/>
                        <a:gd name="T34" fmla="*/ 6 w 1503"/>
                        <a:gd name="T35" fmla="*/ 1 h 1391"/>
                        <a:gd name="T36" fmla="*/ 14 w 1503"/>
                        <a:gd name="T37" fmla="*/ 0 h 1391"/>
                        <a:gd name="T38" fmla="*/ 25 w 1503"/>
                        <a:gd name="T39" fmla="*/ 0 h 1391"/>
                        <a:gd name="T40" fmla="*/ 35 w 1503"/>
                        <a:gd name="T41" fmla="*/ 2 h 1391"/>
                        <a:gd name="T42" fmla="*/ 44 w 1503"/>
                        <a:gd name="T43" fmla="*/ 3 h 1391"/>
                        <a:gd name="T44" fmla="*/ 51 w 1503"/>
                        <a:gd name="T45" fmla="*/ 5 h 1391"/>
                        <a:gd name="T46" fmla="*/ 54 w 1503"/>
                        <a:gd name="T47" fmla="*/ 4 h 1391"/>
                        <a:gd name="T48" fmla="*/ 58 w 1503"/>
                        <a:gd name="T49" fmla="*/ 3 h 1391"/>
                        <a:gd name="T50" fmla="*/ 59 w 1503"/>
                        <a:gd name="T51" fmla="*/ 1 h 1391"/>
                        <a:gd name="T52" fmla="*/ 63 w 1503"/>
                        <a:gd name="T53" fmla="*/ 2 h 1391"/>
                        <a:gd name="T54" fmla="*/ 68 w 1503"/>
                        <a:gd name="T55" fmla="*/ 2 h 1391"/>
                        <a:gd name="T56" fmla="*/ 76 w 1503"/>
                        <a:gd name="T57" fmla="*/ 3 h 1391"/>
                        <a:gd name="T58" fmla="*/ 83 w 1503"/>
                        <a:gd name="T59" fmla="*/ 3 h 1391"/>
                        <a:gd name="T60" fmla="*/ 90 w 1503"/>
                        <a:gd name="T61" fmla="*/ 4 h 1391"/>
                        <a:gd name="T62" fmla="*/ 99 w 1503"/>
                        <a:gd name="T63" fmla="*/ 4 h 1391"/>
                        <a:gd name="T64" fmla="*/ 108 w 1503"/>
                        <a:gd name="T65" fmla="*/ 5 h 1391"/>
                        <a:gd name="T66" fmla="*/ 114 w 1503"/>
                        <a:gd name="T67" fmla="*/ 7 h 1391"/>
                        <a:gd name="T68" fmla="*/ 121 w 1503"/>
                        <a:gd name="T69" fmla="*/ 10 h 1391"/>
                        <a:gd name="T70" fmla="*/ 126 w 1503"/>
                        <a:gd name="T71" fmla="*/ 13 h 1391"/>
                        <a:gd name="T72" fmla="*/ 133 w 1503"/>
                        <a:gd name="T73" fmla="*/ 15 h 1391"/>
                        <a:gd name="T74" fmla="*/ 140 w 1503"/>
                        <a:gd name="T75" fmla="*/ 16 h 1391"/>
                        <a:gd name="T76" fmla="*/ 145 w 1503"/>
                        <a:gd name="T77" fmla="*/ 18 h 1391"/>
                        <a:gd name="T78" fmla="*/ 148 w 1503"/>
                        <a:gd name="T79" fmla="*/ 20 h 1391"/>
                        <a:gd name="T80" fmla="*/ 159 w 1503"/>
                        <a:gd name="T81" fmla="*/ 20 h 1391"/>
                        <a:gd name="T82" fmla="*/ 173 w 1503"/>
                        <a:gd name="T83" fmla="*/ 20 h 1391"/>
                        <a:gd name="T84" fmla="*/ 170 w 1503"/>
                        <a:gd name="T85" fmla="*/ 18 h 1391"/>
                        <a:gd name="T86" fmla="*/ 184 w 1503"/>
                        <a:gd name="T87" fmla="*/ 19 h 1391"/>
                        <a:gd name="T88" fmla="*/ 185 w 1503"/>
                        <a:gd name="T89" fmla="*/ 25 h 1391"/>
                        <a:gd name="T90" fmla="*/ 186 w 1503"/>
                        <a:gd name="T91" fmla="*/ 30 h 1391"/>
                        <a:gd name="T92" fmla="*/ 187 w 1503"/>
                        <a:gd name="T93" fmla="*/ 32 h 1391"/>
                        <a:gd name="T94" fmla="*/ 184 w 1503"/>
                        <a:gd name="T95" fmla="*/ 33 h 1391"/>
                        <a:gd name="T96" fmla="*/ 181 w 1503"/>
                        <a:gd name="T97" fmla="*/ 33 h 1391"/>
                        <a:gd name="T98" fmla="*/ 177 w 1503"/>
                        <a:gd name="T99" fmla="*/ 36 h 1391"/>
                        <a:gd name="T100" fmla="*/ 170 w 1503"/>
                        <a:gd name="T101" fmla="*/ 40 h 1391"/>
                        <a:gd name="T102" fmla="*/ 165 w 1503"/>
                        <a:gd name="T103" fmla="*/ 42 h 1391"/>
                        <a:gd name="T104" fmla="*/ 159 w 1503"/>
                        <a:gd name="T105" fmla="*/ 43 h 1391"/>
                        <a:gd name="T106" fmla="*/ 148 w 1503"/>
                        <a:gd name="T107" fmla="*/ 45 h 1391"/>
                        <a:gd name="T108" fmla="*/ 136 w 1503"/>
                        <a:gd name="T109" fmla="*/ 46 h 1391"/>
                        <a:gd name="T110" fmla="*/ 124 w 1503"/>
                        <a:gd name="T111" fmla="*/ 46 h 1391"/>
                        <a:gd name="T112" fmla="*/ 115 w 1503"/>
                        <a:gd name="T113" fmla="*/ 45 h 1391"/>
                        <a:gd name="T114" fmla="*/ 107 w 1503"/>
                        <a:gd name="T115" fmla="*/ 44 h 1391"/>
                        <a:gd name="T116" fmla="*/ 100 w 1503"/>
                        <a:gd name="T117" fmla="*/ 43 h 1391"/>
                        <a:gd name="T118" fmla="*/ 94 w 1503"/>
                        <a:gd name="T119" fmla="*/ 41 h 1391"/>
                        <a:gd name="T120" fmla="*/ 90 w 1503"/>
                        <a:gd name="T121" fmla="*/ 39 h 1391"/>
                        <a:gd name="T122" fmla="*/ 82 w 1503"/>
                        <a:gd name="T123" fmla="*/ 39 h 1391"/>
                        <a:gd name="T124" fmla="*/ 72 w 1503"/>
                        <a:gd name="T125" fmla="*/ 39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0" t="0" r="r" b="b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</p:grpSp>
              <p:sp>
                <p:nvSpPr>
                  <p:cNvPr id="17437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7 w 788"/>
                      <a:gd name="T3" fmla="*/ 2 h 687"/>
                      <a:gd name="T4" fmla="*/ 13 w 788"/>
                      <a:gd name="T5" fmla="*/ 4 h 687"/>
                      <a:gd name="T6" fmla="*/ 19 w 788"/>
                      <a:gd name="T7" fmla="*/ 5 h 687"/>
                      <a:gd name="T8" fmla="*/ 22 w 788"/>
                      <a:gd name="T9" fmla="*/ 7 h 687"/>
                      <a:gd name="T10" fmla="*/ 24 w 788"/>
                      <a:gd name="T11" fmla="*/ 8 h 687"/>
                      <a:gd name="T12" fmla="*/ 29 w 788"/>
                      <a:gd name="T13" fmla="*/ 9 h 687"/>
                      <a:gd name="T14" fmla="*/ 34 w 788"/>
                      <a:gd name="T15" fmla="*/ 10 h 687"/>
                      <a:gd name="T16" fmla="*/ 38 w 788"/>
                      <a:gd name="T17" fmla="*/ 11 h 687"/>
                      <a:gd name="T18" fmla="*/ 41 w 788"/>
                      <a:gd name="T19" fmla="*/ 13 h 687"/>
                      <a:gd name="T20" fmla="*/ 45 w 788"/>
                      <a:gd name="T21" fmla="*/ 15 h 687"/>
                      <a:gd name="T22" fmla="*/ 47 w 788"/>
                      <a:gd name="T23" fmla="*/ 17 h 687"/>
                      <a:gd name="T24" fmla="*/ 50 w 788"/>
                      <a:gd name="T25" fmla="*/ 19 h 687"/>
                      <a:gd name="T26" fmla="*/ 53 w 788"/>
                      <a:gd name="T27" fmla="*/ 22 h 687"/>
                      <a:gd name="T28" fmla="*/ 57 w 788"/>
                      <a:gd name="T29" fmla="*/ 23 h 687"/>
                      <a:gd name="T30" fmla="*/ 62 w 788"/>
                      <a:gd name="T31" fmla="*/ 24 h 687"/>
                      <a:gd name="T32" fmla="*/ 67 w 788"/>
                      <a:gd name="T33" fmla="*/ 25 h 687"/>
                      <a:gd name="T34" fmla="*/ 72 w 788"/>
                      <a:gd name="T35" fmla="*/ 25 h 687"/>
                      <a:gd name="T36" fmla="*/ 78 w 788"/>
                      <a:gd name="T37" fmla="*/ 25 h 687"/>
                      <a:gd name="T38" fmla="*/ 83 w 788"/>
                      <a:gd name="T39" fmla="*/ 25 h 687"/>
                      <a:gd name="T40" fmla="*/ 88 w 788"/>
                      <a:gd name="T41" fmla="*/ 24 h 687"/>
                      <a:gd name="T42" fmla="*/ 93 w 788"/>
                      <a:gd name="T43" fmla="*/ 23 h 687"/>
                      <a:gd name="T44" fmla="*/ 96 w 788"/>
                      <a:gd name="T45" fmla="*/ 21 h 687"/>
                      <a:gd name="T46" fmla="*/ 98 w 788"/>
                      <a:gd name="T47" fmla="*/ 19 h 687"/>
                      <a:gd name="T48" fmla="*/ 99 w 788"/>
                      <a:gd name="T49" fmla="*/ 17 h 687"/>
                      <a:gd name="T50" fmla="*/ 98 w 788"/>
                      <a:gd name="T51" fmla="*/ 16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0" t="0" r="r" b="b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</p:grpSp>
            <p:grpSp>
              <p:nvGrpSpPr>
                <p:cNvPr id="17425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742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27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1 w 87"/>
                      <a:gd name="T1" fmla="*/ 9 h 233"/>
                      <a:gd name="T2" fmla="*/ 0 w 87"/>
                      <a:gd name="T3" fmla="*/ 6 h 233"/>
                      <a:gd name="T4" fmla="*/ 1 w 87"/>
                      <a:gd name="T5" fmla="*/ 4 h 233"/>
                      <a:gd name="T6" fmla="*/ 5 w 87"/>
                      <a:gd name="T7" fmla="*/ 2 h 233"/>
                      <a:gd name="T8" fmla="*/ 1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28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7 w 56"/>
                      <a:gd name="T1" fmla="*/ 9 h 249"/>
                      <a:gd name="T2" fmla="*/ 4 w 56"/>
                      <a:gd name="T3" fmla="*/ 8 h 249"/>
                      <a:gd name="T4" fmla="*/ 2 w 56"/>
                      <a:gd name="T5" fmla="*/ 7 h 249"/>
                      <a:gd name="T6" fmla="*/ 0 w 56"/>
                      <a:gd name="T7" fmla="*/ 5 h 249"/>
                      <a:gd name="T8" fmla="*/ 1 w 56"/>
                      <a:gd name="T9" fmla="*/ 3 h 249"/>
                      <a:gd name="T10" fmla="*/ 4 w 56"/>
                      <a:gd name="T11" fmla="*/ 1 h 249"/>
                      <a:gd name="T12" fmla="*/ 7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29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2 h 111"/>
                      <a:gd name="T4" fmla="*/ 3 w 43"/>
                      <a:gd name="T5" fmla="*/ 3 h 111"/>
                      <a:gd name="T6" fmla="*/ 6 w 43"/>
                      <a:gd name="T7" fmla="*/ 4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30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5 h 146"/>
                      <a:gd name="T2" fmla="*/ 2 w 211"/>
                      <a:gd name="T3" fmla="*/ 4 h 146"/>
                      <a:gd name="T4" fmla="*/ 6 w 211"/>
                      <a:gd name="T5" fmla="*/ 2 h 146"/>
                      <a:gd name="T6" fmla="*/ 10 w 211"/>
                      <a:gd name="T7" fmla="*/ 1 h 146"/>
                      <a:gd name="T8" fmla="*/ 14 w 211"/>
                      <a:gd name="T9" fmla="*/ 0 h 146"/>
                      <a:gd name="T10" fmla="*/ 18 w 211"/>
                      <a:gd name="T11" fmla="*/ 0 h 146"/>
                      <a:gd name="T12" fmla="*/ 23 w 211"/>
                      <a:gd name="T13" fmla="*/ 0 h 146"/>
                      <a:gd name="T14" fmla="*/ 26 w 211"/>
                      <a:gd name="T15" fmla="*/ 1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31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7 h 358"/>
                      <a:gd name="T2" fmla="*/ 9 w 453"/>
                      <a:gd name="T3" fmla="*/ 6 h 358"/>
                      <a:gd name="T4" fmla="*/ 17 w 453"/>
                      <a:gd name="T5" fmla="*/ 5 h 358"/>
                      <a:gd name="T6" fmla="*/ 25 w 453"/>
                      <a:gd name="T7" fmla="*/ 3 h 358"/>
                      <a:gd name="T8" fmla="*/ 33 w 453"/>
                      <a:gd name="T9" fmla="*/ 2 h 358"/>
                      <a:gd name="T10" fmla="*/ 39 w 453"/>
                      <a:gd name="T11" fmla="*/ 0 h 358"/>
                      <a:gd name="T12" fmla="*/ 41 w 453"/>
                      <a:gd name="T13" fmla="*/ 2 h 358"/>
                      <a:gd name="T14" fmla="*/ 46 w 453"/>
                      <a:gd name="T15" fmla="*/ 5 h 358"/>
                      <a:gd name="T16" fmla="*/ 51 w 453"/>
                      <a:gd name="T17" fmla="*/ 7 h 358"/>
                      <a:gd name="T18" fmla="*/ 57 w 453"/>
                      <a:gd name="T19" fmla="*/ 9 h 358"/>
                      <a:gd name="T20" fmla="*/ 51 w 453"/>
                      <a:gd name="T21" fmla="*/ 11 h 358"/>
                      <a:gd name="T22" fmla="*/ 46 w 453"/>
                      <a:gd name="T23" fmla="*/ 12 h 358"/>
                      <a:gd name="T24" fmla="*/ 39 w 453"/>
                      <a:gd name="T25" fmla="*/ 13 h 358"/>
                      <a:gd name="T26" fmla="*/ 32 w 453"/>
                      <a:gd name="T27" fmla="*/ 13 h 358"/>
                      <a:gd name="T28" fmla="*/ 27 w 453"/>
                      <a:gd name="T29" fmla="*/ 13 h 358"/>
                      <a:gd name="T30" fmla="*/ 24 w 453"/>
                      <a:gd name="T31" fmla="*/ 13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32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5 w 150"/>
                      <a:gd name="T3" fmla="*/ 6 h 220"/>
                      <a:gd name="T4" fmla="*/ 19 w 150"/>
                      <a:gd name="T5" fmla="*/ 8 h 22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33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4 w 59"/>
                      <a:gd name="T3" fmla="*/ 1 h 211"/>
                      <a:gd name="T4" fmla="*/ 6 w 59"/>
                      <a:gd name="T5" fmla="*/ 2 h 211"/>
                      <a:gd name="T6" fmla="*/ 6 w 59"/>
                      <a:gd name="T7" fmla="*/ 4 h 211"/>
                      <a:gd name="T8" fmla="*/ 7 w 59"/>
                      <a:gd name="T9" fmla="*/ 5 h 211"/>
                      <a:gd name="T10" fmla="*/ 8 w 59"/>
                      <a:gd name="T11" fmla="*/ 7 h 211"/>
                      <a:gd name="T12" fmla="*/ 8 w 59"/>
                      <a:gd name="T13" fmla="*/ 8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34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2 w 55"/>
                      <a:gd name="T1" fmla="*/ 0 h 122"/>
                      <a:gd name="T2" fmla="*/ 0 w 55"/>
                      <a:gd name="T3" fmla="*/ 1 h 122"/>
                      <a:gd name="T4" fmla="*/ 1 w 55"/>
                      <a:gd name="T5" fmla="*/ 2 h 122"/>
                      <a:gd name="T6" fmla="*/ 2 w 55"/>
                      <a:gd name="T7" fmla="*/ 3 h 122"/>
                      <a:gd name="T8" fmla="*/ 4 w 55"/>
                      <a:gd name="T9" fmla="*/ 4 h 122"/>
                      <a:gd name="T10" fmla="*/ 5 w 55"/>
                      <a:gd name="T11" fmla="*/ 4 h 122"/>
                      <a:gd name="T12" fmla="*/ 7 w 55"/>
                      <a:gd name="T13" fmla="*/ 5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sp>
                <p:nvSpPr>
                  <p:cNvPr id="17435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37 w 294"/>
                      <a:gd name="T1" fmla="*/ 14 h 723"/>
                      <a:gd name="T2" fmla="*/ 33 w 294"/>
                      <a:gd name="T3" fmla="*/ 14 h 723"/>
                      <a:gd name="T4" fmla="*/ 32 w 294"/>
                      <a:gd name="T5" fmla="*/ 15 h 723"/>
                      <a:gd name="T6" fmla="*/ 31 w 294"/>
                      <a:gd name="T7" fmla="*/ 16 h 723"/>
                      <a:gd name="T8" fmla="*/ 28 w 294"/>
                      <a:gd name="T9" fmla="*/ 16 h 723"/>
                      <a:gd name="T10" fmla="*/ 22 w 294"/>
                      <a:gd name="T11" fmla="*/ 19 h 723"/>
                      <a:gd name="T12" fmla="*/ 18 w 294"/>
                      <a:gd name="T13" fmla="*/ 22 h 723"/>
                      <a:gd name="T14" fmla="*/ 12 w 294"/>
                      <a:gd name="T15" fmla="*/ 24 h 723"/>
                      <a:gd name="T16" fmla="*/ 10 w 294"/>
                      <a:gd name="T17" fmla="*/ 25 h 723"/>
                      <a:gd name="T18" fmla="*/ 0 w 294"/>
                      <a:gd name="T19" fmla="*/ 27 h 723"/>
                      <a:gd name="T20" fmla="*/ 4 w 294"/>
                      <a:gd name="T21" fmla="*/ 26 h 723"/>
                      <a:gd name="T22" fmla="*/ 8 w 294"/>
                      <a:gd name="T23" fmla="*/ 24 h 723"/>
                      <a:gd name="T24" fmla="*/ 10 w 294"/>
                      <a:gd name="T25" fmla="*/ 22 h 723"/>
                      <a:gd name="T26" fmla="*/ 10 w 294"/>
                      <a:gd name="T27" fmla="*/ 20 h 723"/>
                      <a:gd name="T28" fmla="*/ 9 w 294"/>
                      <a:gd name="T29" fmla="*/ 17 h 723"/>
                      <a:gd name="T30" fmla="*/ 13 w 294"/>
                      <a:gd name="T31" fmla="*/ 15 h 723"/>
                      <a:gd name="T32" fmla="*/ 13 w 294"/>
                      <a:gd name="T33" fmla="*/ 13 h 723"/>
                      <a:gd name="T34" fmla="*/ 13 w 294"/>
                      <a:gd name="T35" fmla="*/ 11 h 723"/>
                      <a:gd name="T36" fmla="*/ 26 w 294"/>
                      <a:gd name="T37" fmla="*/ 14 h 723"/>
                      <a:gd name="T38" fmla="*/ 20 w 294"/>
                      <a:gd name="T39" fmla="*/ 11 h 723"/>
                      <a:gd name="T40" fmla="*/ 21 w 294"/>
                      <a:gd name="T41" fmla="*/ 9 h 723"/>
                      <a:gd name="T42" fmla="*/ 24 w 294"/>
                      <a:gd name="T43" fmla="*/ 6 h 723"/>
                      <a:gd name="T44" fmla="*/ 24 w 294"/>
                      <a:gd name="T45" fmla="*/ 4 h 723"/>
                      <a:gd name="T46" fmla="*/ 22 w 294"/>
                      <a:gd name="T47" fmla="*/ 2 h 723"/>
                      <a:gd name="T48" fmla="*/ 2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68" name="Date Placeholder 17"/>
          <p:cNvSpPr txBox="1">
            <a:spLocks/>
          </p:cNvSpPr>
          <p:nvPr/>
        </p:nvSpPr>
        <p:spPr bwMode="auto">
          <a:xfrm>
            <a:off x="328744" y="6197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479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Analysis of Algorithms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18CE7D-8FFD-41C1-9713-B348BFF323AE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1946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Random Access Machine (RAM) Model</a:t>
            </a:r>
          </a:p>
        </p:txBody>
      </p:sp>
      <p:sp>
        <p:nvSpPr>
          <p:cNvPr id="1946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894012" y="1905000"/>
            <a:ext cx="4800600" cy="3352800"/>
          </a:xfrm>
        </p:spPr>
        <p:txBody>
          <a:bodyPr/>
          <a:lstStyle/>
          <a:p>
            <a:pPr eaLnBrk="1" hangingPunct="1"/>
            <a:r>
              <a:rPr lang="en-US" altLang="en-US" sz="2800"/>
              <a:t>A </a:t>
            </a:r>
            <a:r>
              <a:rPr lang="en-US" altLang="en-US" sz="2800" b="1">
                <a:solidFill>
                  <a:schemeClr val="accent2"/>
                </a:solidFill>
              </a:rPr>
              <a:t>CPU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An potentially unbounded bank of </a:t>
            </a:r>
            <a:r>
              <a:rPr lang="en-US" altLang="en-US" sz="2800" b="1">
                <a:solidFill>
                  <a:schemeClr val="accent2"/>
                </a:solidFill>
              </a:rPr>
              <a:t>memory</a:t>
            </a:r>
            <a:r>
              <a:rPr lang="en-US" altLang="en-US" sz="2800"/>
              <a:t> cells, each of which can hold an arbitrary number or character</a:t>
            </a:r>
          </a:p>
        </p:txBody>
      </p:sp>
      <p:grpSp>
        <p:nvGrpSpPr>
          <p:cNvPr id="19462" name="Group 2052"/>
          <p:cNvGrpSpPr>
            <a:grpSpLocks/>
          </p:cNvGrpSpPr>
          <p:nvPr/>
        </p:nvGrpSpPr>
        <p:grpSpPr bwMode="auto">
          <a:xfrm>
            <a:off x="6094412" y="2057400"/>
            <a:ext cx="3886200" cy="2914650"/>
            <a:chOff x="3024" y="960"/>
            <a:chExt cx="2448" cy="1836"/>
          </a:xfrm>
        </p:grpSpPr>
        <p:grpSp>
          <p:nvGrpSpPr>
            <p:cNvPr id="19464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9474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9551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9553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  <p:grpSp>
                <p:nvGrpSpPr>
                  <p:cNvPr id="19554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9555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w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grpSp>
                  <p:nvGrpSpPr>
                    <p:cNvPr id="19556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9557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>
                          <a:solidFill>
                            <a:srgbClr val="40458C"/>
                          </a:solidFill>
                        </a:endParaRPr>
                      </a:p>
                    </p:txBody>
                  </p:sp>
                  <p:sp>
                    <p:nvSpPr>
                      <p:cNvPr id="19558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>
                          <a:solidFill>
                            <a:srgbClr val="40458C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19552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9475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9476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9505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9507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w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grpSp>
                  <p:nvGrpSpPr>
                    <p:cNvPr id="19508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9509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9543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9548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549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550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544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9545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546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547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9510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9511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9531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9538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9541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pPr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</a:pPr>
                                <a:endParaRPr lang="en-US" sz="2400">
                                  <a:solidFill>
                                    <a:srgbClr val="40458C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542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pPr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</a:pPr>
                                <a:endParaRPr lang="en-US" sz="2400">
                                  <a:solidFill>
                                    <a:srgbClr val="40458C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9539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en-US" sz="2400">
                                <a:solidFill>
                                  <a:srgbClr val="40458C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9540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en-US" sz="2400">
                                <a:solidFill>
                                  <a:srgbClr val="40458C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532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9533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9536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pPr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</a:pPr>
                                <a:endParaRPr lang="en-US" sz="2400">
                                  <a:solidFill>
                                    <a:srgbClr val="40458C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537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pPr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</a:pPr>
                                <a:endParaRPr lang="en-US" sz="2400">
                                  <a:solidFill>
                                    <a:srgbClr val="40458C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9534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en-US" sz="2400">
                                <a:solidFill>
                                  <a:srgbClr val="40458C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9535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en-US" sz="2400">
                                <a:solidFill>
                                  <a:srgbClr val="40458C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512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9519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9526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9529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pPr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</a:pPr>
                                <a:endParaRPr lang="en-US" sz="2400">
                                  <a:solidFill>
                                    <a:srgbClr val="40458C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530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pPr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</a:pPr>
                                <a:endParaRPr lang="en-US" sz="2400">
                                  <a:solidFill>
                                    <a:srgbClr val="40458C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9527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en-US" sz="2400">
                                <a:solidFill>
                                  <a:srgbClr val="40458C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9528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en-US" sz="2400">
                                <a:solidFill>
                                  <a:srgbClr val="40458C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520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9521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9524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pPr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</a:pPr>
                                <a:endParaRPr lang="en-US" sz="2400">
                                  <a:solidFill>
                                    <a:srgbClr val="40458C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525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pPr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</a:pPr>
                                <a:endParaRPr lang="en-US" sz="2400">
                                  <a:solidFill>
                                    <a:srgbClr val="40458C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9522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en-US" sz="2400">
                                <a:solidFill>
                                  <a:srgbClr val="40458C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9523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en-US" sz="2400">
                                <a:solidFill>
                                  <a:srgbClr val="40458C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513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9514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9517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en-US" sz="2400">
                                <a:solidFill>
                                  <a:srgbClr val="40458C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9518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en-US" sz="2400">
                                <a:solidFill>
                                  <a:srgbClr val="40458C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9515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516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9506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40458C"/>
                      </a:solidFill>
                    </a:endParaRPr>
                  </a:p>
                </p:txBody>
              </p:sp>
            </p:grpSp>
            <p:grpSp>
              <p:nvGrpSpPr>
                <p:cNvPr id="19477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9478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9482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grpSp>
                  <p:nvGrpSpPr>
                    <p:cNvPr id="19483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9484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9499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9503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504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500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9501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502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9485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9493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9497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498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494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9495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496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9486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9487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9491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492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488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9489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490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40458C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9479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9480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  <p:sp>
                  <p:nvSpPr>
                    <p:cNvPr id="19481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40458C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9465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19466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19467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468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69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70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19471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19472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</a:endParaRPr>
            </a:p>
          </p:txBody>
        </p:sp>
        <p:sp>
          <p:nvSpPr>
            <p:cNvPr id="19473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</p:grpSp>
      <p:sp>
        <p:nvSpPr>
          <p:cNvPr id="19463" name="Rectangle 2148"/>
          <p:cNvSpPr>
            <a:spLocks noChangeArrowheads="1"/>
          </p:cNvSpPr>
          <p:nvPr/>
        </p:nvSpPr>
        <p:spPr bwMode="auto">
          <a:xfrm>
            <a:off x="2894012" y="525780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6F89F7"/>
              </a:buClr>
            </a:pPr>
            <a:r>
              <a:rPr lang="en-US" altLang="en-US" sz="2800">
                <a:solidFill>
                  <a:srgbClr val="40458C"/>
                </a:solidFill>
              </a:rPr>
              <a:t>Memory cells are numbered and accessing any cell in memory takes unit time.</a:t>
            </a:r>
          </a:p>
        </p:txBody>
      </p:sp>
      <p:sp>
        <p:nvSpPr>
          <p:cNvPr id="103" name="Date Placeholder 17"/>
          <p:cNvSpPr txBox="1">
            <a:spLocks/>
          </p:cNvSpPr>
          <p:nvPr/>
        </p:nvSpPr>
        <p:spPr bwMode="auto">
          <a:xfrm>
            <a:off x="328744" y="6197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1400" dirty="0"/>
              <a:t>© 2015 Goodrich and </a:t>
            </a:r>
            <a:r>
              <a:rPr lang="en-US" sz="1400" dirty="0" err="1"/>
              <a:t>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38067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38622</TotalTime>
  <Words>2972</Words>
  <Application>Microsoft Office PowerPoint</Application>
  <PresentationFormat>Custom</PresentationFormat>
  <Paragraphs>402</Paragraphs>
  <Slides>32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53" baseType="lpstr">
      <vt:lpstr>Arial</vt:lpstr>
      <vt:lpstr>Calibri</vt:lpstr>
      <vt:lpstr>Century Gothic</vt:lpstr>
      <vt:lpstr>Symbol</vt:lpstr>
      <vt:lpstr>Tahoma</vt:lpstr>
      <vt:lpstr>Times</vt:lpstr>
      <vt:lpstr>Times New Roman</vt:lpstr>
      <vt:lpstr>Wingdings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Blueprint</vt:lpstr>
      <vt:lpstr>Chart</vt:lpstr>
      <vt:lpstr>Clip</vt:lpstr>
      <vt:lpstr>Worksheet</vt:lpstr>
      <vt:lpstr>PowerPoint Presentation</vt:lpstr>
      <vt:lpstr>Analysis of Algorithms</vt:lpstr>
      <vt:lpstr>Outline and Reading</vt:lpstr>
      <vt:lpstr>Analysis of Algorithms</vt:lpstr>
      <vt:lpstr>(§1.1) Running Time  </vt:lpstr>
      <vt:lpstr>Theoretical Analysis</vt:lpstr>
      <vt:lpstr>Pseudocode</vt:lpstr>
      <vt:lpstr>Pseudocode Details</vt:lpstr>
      <vt:lpstr>The Random Access Machine (RAM) Model</vt:lpstr>
      <vt:lpstr>Primitive Operations</vt:lpstr>
      <vt:lpstr>Counting Primitive Operations</vt:lpstr>
      <vt:lpstr>Counting Operations in Recursive Algorithms</vt:lpstr>
      <vt:lpstr>Estimating Running Time</vt:lpstr>
      <vt:lpstr>Growth Rate of Running Time</vt:lpstr>
      <vt:lpstr>Growth Rates</vt:lpstr>
      <vt:lpstr>Constant Factors</vt:lpstr>
      <vt:lpstr>Math you need to Review (§1.2)</vt:lpstr>
      <vt:lpstr>Big-Oh Notation (§1.2)</vt:lpstr>
      <vt:lpstr>Big-Oh Example</vt:lpstr>
      <vt:lpstr>PowerPoint Presentation</vt:lpstr>
      <vt:lpstr>Big-Oh and Growth Rate</vt:lpstr>
      <vt:lpstr>Big-Oh Rules</vt:lpstr>
      <vt:lpstr>Asymptotic Algorithm Analysis</vt:lpstr>
      <vt:lpstr>§ A Case Studies: Computing Prefix Averages</vt:lpstr>
      <vt:lpstr>PowerPoint Presentation</vt:lpstr>
      <vt:lpstr>Arithmetic Progression</vt:lpstr>
      <vt:lpstr>PowerPoint Presentation</vt:lpstr>
      <vt:lpstr>PowerPoint Presentation</vt:lpstr>
      <vt:lpstr>Intuition for Asymptotic Notation</vt:lpstr>
      <vt:lpstr>PowerPoint Presentation</vt:lpstr>
      <vt:lpstr>Limitations of Experiments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Kevin</cp:lastModifiedBy>
  <cp:revision>1089</cp:revision>
  <cp:lastPrinted>2016-08-09T14:57:31Z</cp:lastPrinted>
  <dcterms:created xsi:type="dcterms:W3CDTF">2013-11-01T14:42:31Z</dcterms:created>
  <dcterms:modified xsi:type="dcterms:W3CDTF">2021-04-26T12:51:16Z</dcterms:modified>
</cp:coreProperties>
</file>