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theme/theme9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675" r:id="rId2"/>
    <p:sldMasterId id="2147483716" r:id="rId3"/>
    <p:sldMasterId id="2147483705" r:id="rId4"/>
    <p:sldMasterId id="2147483707" r:id="rId5"/>
    <p:sldMasterId id="2147483699" r:id="rId6"/>
    <p:sldMasterId id="2147483688" r:id="rId7"/>
    <p:sldMasterId id="2147483697" r:id="rId8"/>
    <p:sldMasterId id="2147483761" r:id="rId9"/>
    <p:sldMasterId id="2147483806" r:id="rId10"/>
  </p:sldMasterIdLst>
  <p:notesMasterIdLst>
    <p:notesMasterId r:id="rId33"/>
  </p:notesMasterIdLst>
  <p:handoutMasterIdLst>
    <p:handoutMasterId r:id="rId34"/>
  </p:handoutMasterIdLst>
  <p:sldIdLst>
    <p:sldId id="293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295" r:id="rId3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cey Greene" initials="" lastIdx="11" clrIdx="0"/>
  <p:cmAuthor id="1" name="Jason Rodriguez" initials="" lastIdx="0" clrIdx="1"/>
  <p:cmAuthor id="2" name="Michael Hofmann" initials="" lastIdx="2" clrIdx="2"/>
  <p:cmAuthor id="3" name="Anastasia Greene" initials="" lastIdx="2" clrIdx="3"/>
  <p:cmAuthor id="4" name="Rebecca Turner" initials="RT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152A"/>
    <a:srgbClr val="A0192E"/>
    <a:srgbClr val="8A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13" autoAdjust="0"/>
    <p:restoredTop sz="50000" autoAdjust="0"/>
  </p:normalViewPr>
  <p:slideViewPr>
    <p:cSldViewPr snapToGrid="0">
      <p:cViewPr varScale="1">
        <p:scale>
          <a:sx n="114" d="100"/>
          <a:sy n="114" d="100"/>
        </p:scale>
        <p:origin x="2580" y="102"/>
      </p:cViewPr>
      <p:guideLst>
        <p:guide orient="horz" pos="2160"/>
        <p:guide pos="2880"/>
        <p:guide pos="383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commentAuthors" Target="commentAuthor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8.xml"/><Relationship Id="rId2" Type="http://schemas.openxmlformats.org/officeDocument/2006/relationships/slide" Target="slides/slide17.xml"/><Relationship Id="rId1" Type="http://schemas.openxmlformats.org/officeDocument/2006/relationships/slide" Target="slides/slide16.xml"/><Relationship Id="rId4" Type="http://schemas.openxmlformats.org/officeDocument/2006/relationships/slide" Target="slides/slide1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909B4-0034-084A-82BA-DE59354427DE}" type="datetime1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7536-799B-F143-BC53-9CC169B5E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EE3B6-A6CF-1B42-910E-8E290E739F0F}" type="datetime1">
              <a:rPr lang="en-US" smtClean="0"/>
              <a:t>4/28/2021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1DC2-A28F-4C81-9966-8D7B3191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4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00"/>
                </a:solidFill>
              </a:rPr>
              <a:t>Greedy Method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AB6DEF6-DF5A-9846-8AE4-6A3671C51DD3}" type="datetime8">
              <a:rPr lang="en-US" sz="1400" smtClean="0">
                <a:solidFill>
                  <a:srgbClr val="000000"/>
                </a:solidFill>
              </a:rPr>
              <a:pPr eaLnBrk="1" hangingPunct="1"/>
              <a:t>4/28/2021 8:28 AM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C0DDE28-8233-7E46-84C5-6596107F198D}" type="slidenum">
              <a:rPr lang="en-US" sz="1400">
                <a:solidFill>
                  <a:srgbClr val="000000"/>
                </a:solidFill>
              </a:rPr>
              <a:pPr eaLnBrk="1" hangingPunct="1"/>
              <a:t>2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134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1012" y="0"/>
            <a:ext cx="5357812" cy="685800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9" name="Straight Connector 18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21" name="Rectangle 20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634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709351"/>
            <a:ext cx="5654546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5" y="1006103"/>
            <a:ext cx="9726309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168248" y="1709351"/>
            <a:ext cx="5654546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726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709352"/>
            <a:ext cx="11585731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5" y="1006103"/>
            <a:ext cx="11585731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217288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6" y="1709352"/>
            <a:ext cx="5617943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5" y="1006103"/>
            <a:ext cx="11585731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159098" y="1709352"/>
            <a:ext cx="5691148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969213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112109"/>
            <a:ext cx="11585731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3512360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6" y="1112109"/>
            <a:ext cx="5663697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214002" y="1112109"/>
            <a:ext cx="5663697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87771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4824" y="-1"/>
            <a:ext cx="9144001" cy="6858001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02605" y="1709351"/>
            <a:ext cx="5654546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9" name="Text Placeholder 4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02606" y="1006103"/>
            <a:ext cx="9754090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89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4825" y="0"/>
            <a:ext cx="9143999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709351"/>
            <a:ext cx="5654546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6" y="1006103"/>
            <a:ext cx="9754090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50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returns-Background.jpg">
            <a:extLst>
              <a:ext uri="{FF2B5EF4-FFF2-40B4-BE49-F238E27FC236}">
                <a16:creationId xmlns:a16="http://schemas.microsoft.com/office/drawing/2014/main" id="{B70EB39C-FA50-5642-B546-07A9EC7789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1011" y="25197"/>
            <a:ext cx="5357813" cy="6858000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709351"/>
            <a:ext cx="5654546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6" y="1006103"/>
            <a:ext cx="9754090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54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82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14782" y="2237110"/>
            <a:ext cx="11737153" cy="19072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Section Break Line 2</a:t>
            </a:r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4" name="Rectangle 23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82075" y="6584950"/>
            <a:ext cx="2933700" cy="1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8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C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1012" y="0"/>
            <a:ext cx="5357812" cy="6858000"/>
          </a:xfrm>
          <a:prstGeom prst="rect">
            <a:avLst/>
          </a:prstGeom>
        </p:spPr>
      </p:pic>
      <p:sp>
        <p:nvSpPr>
          <p:cNvPr id="18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15" name="Rectangle 1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1730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-1" y="4919822"/>
            <a:ext cx="12188825" cy="19381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88825" cy="4895273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14782" y="5545997"/>
            <a:ext cx="10510190" cy="7171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" y="4875418"/>
            <a:ext cx="12188825" cy="1238113"/>
            <a:chOff x="0" y="6662"/>
            <a:chExt cx="9144000" cy="928827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6662"/>
              <a:ext cx="588774" cy="928827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82075" y="6584950"/>
            <a:ext cx="2933700" cy="1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247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991552" y="1570618"/>
            <a:ext cx="10227600" cy="349025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600" b="0" i="1" baseline="0">
                <a:latin typeface="Times New Roman"/>
                <a:cs typeface="Times New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Insert Quote or Excerpt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4412102" y="5206138"/>
            <a:ext cx="7419101" cy="89765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600" b="0" i="0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Insert Quote Attribution Here</a:t>
            </a:r>
          </a:p>
        </p:txBody>
      </p:sp>
      <p:pic>
        <p:nvPicPr>
          <p:cNvPr id="21" name="Picture 20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721" y="1561545"/>
            <a:ext cx="743664" cy="371928"/>
          </a:xfrm>
          <a:prstGeom prst="rect">
            <a:avLst/>
          </a:prstGeom>
        </p:spPr>
      </p:pic>
      <p:pic>
        <p:nvPicPr>
          <p:cNvPr id="22" name="Picture 21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1090865" y="4701328"/>
            <a:ext cx="743664" cy="37192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93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1 Photo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882117" y="1578919"/>
            <a:ext cx="5006220" cy="40947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882118" y="5766677"/>
            <a:ext cx="5006219" cy="32721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578920"/>
            <a:ext cx="5654546" cy="4514974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6" y="1006103"/>
            <a:ext cx="9754090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34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754517" y="1573230"/>
            <a:ext cx="2468433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0" name="Picture Placeholder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9361927" y="1573230"/>
            <a:ext cx="2452019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3" name="Picture Placeholder 7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754517" y="3914119"/>
            <a:ext cx="2468433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5" name="Picture Placeholder 7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9361927" y="3914119"/>
            <a:ext cx="2452019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572055"/>
            <a:ext cx="5654546" cy="4521839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2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Grid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319232" y="1578919"/>
            <a:ext cx="6075064" cy="438234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6510381" y="3690748"/>
            <a:ext cx="2960142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6510381" y="1578920"/>
            <a:ext cx="2960142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9605955" y="1572055"/>
            <a:ext cx="2292963" cy="3567597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960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19232" y="2004541"/>
            <a:ext cx="3027859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319836" y="1586342"/>
            <a:ext cx="3017581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3535724" y="1585784"/>
            <a:ext cx="8319357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976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8829448" y="2004541"/>
            <a:ext cx="3027859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8830052" y="1586342"/>
            <a:ext cx="3017581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305502" y="1585784"/>
            <a:ext cx="8319357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53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3"/>
          </p:nvPr>
        </p:nvSpPr>
        <p:spPr>
          <a:xfrm>
            <a:off x="302605" y="1585784"/>
            <a:ext cx="11305796" cy="44961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45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Data Comparison w/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28906" y="1578920"/>
            <a:ext cx="5621794" cy="3245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1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28904" y="5043715"/>
            <a:ext cx="5621796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6228651" y="1572054"/>
            <a:ext cx="5622210" cy="3251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2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6229065" y="5043715"/>
            <a:ext cx="5621796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61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1" y="5092180"/>
            <a:ext cx="12188825" cy="1765820"/>
            <a:chOff x="-1" y="5092180"/>
            <a:chExt cx="12188825" cy="176582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8129945" y="5092180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1" y="5092922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-1" y="5128391"/>
              <a:ext cx="12188825" cy="17296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828324" y="5240939"/>
            <a:ext cx="8532178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Here</a:t>
            </a:r>
            <a:br>
              <a:rPr lang="en-US" dirty="0"/>
            </a:br>
            <a:r>
              <a:rPr lang="en-US" dirty="0"/>
              <a:t>Email Here</a:t>
            </a:r>
            <a:br>
              <a:rPr lang="en-US" dirty="0"/>
            </a:br>
            <a:r>
              <a:rPr lang="en-US" dirty="0"/>
              <a:t>Phone Here</a:t>
            </a:r>
          </a:p>
        </p:txBody>
      </p:sp>
      <p:pic>
        <p:nvPicPr>
          <p:cNvPr id="4" name="Picture 3" descr="Stevens-Secondary-PMSColor-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7528" y="678405"/>
            <a:ext cx="3580638" cy="30590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71521" y="4263995"/>
            <a:ext cx="24384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Foun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4825" y="0"/>
            <a:ext cx="5334000" cy="6827520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24" name="Group 2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25" name="Rectangle 2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22323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8825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</p:grpSp>
      </p:grpSp>
      <p:sp>
        <p:nvSpPr>
          <p:cNvPr id="69" name="Text Box 68"/>
          <p:cNvSpPr txBox="1">
            <a:spLocks noChangeArrowheads="1"/>
          </p:cNvSpPr>
          <p:nvPr userDrawn="1"/>
        </p:nvSpPr>
        <p:spPr bwMode="auto">
          <a:xfrm>
            <a:off x="961038" y="6400801"/>
            <a:ext cx="2684709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40458C"/>
                </a:solidFill>
              </a:rPr>
              <a:t>© 2015 Goodrich and </a:t>
            </a:r>
            <a:r>
              <a:rPr lang="en-US" sz="1400" dirty="0" err="1">
                <a:solidFill>
                  <a:srgbClr val="40458C"/>
                </a:solidFill>
              </a:rPr>
              <a:t>Tamassia</a:t>
            </a:r>
            <a:endParaRPr lang="en-US" sz="1400" dirty="0">
              <a:solidFill>
                <a:srgbClr val="40458C"/>
              </a:solidFill>
            </a:endParaRP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1320456" y="1752600"/>
            <a:ext cx="103605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320456" y="3309938"/>
            <a:ext cx="8532178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Greedy Method</a:t>
            </a:r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6D5B71-71FE-454A-A7DE-5671D26532D1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9618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Greedy Method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2A3B0D-09D1-2644-B313-02B70C83CF35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0639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Greedy Method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DAB31D-2194-164C-8342-64CE6A49CF2D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7172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905000"/>
            <a:ext cx="507867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99133" y="1905000"/>
            <a:ext cx="507867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Greedy Method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52F765-019A-7443-8580-D6DD7C9E57FF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1260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Greedy Method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74EECA7-6EFE-984C-863C-EFA3FD94E3E7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0701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Greedy Method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D228AB-57D2-7F4C-B4CD-8802CA60F388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978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Greedy Method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B4E6BC-9697-E944-9ED9-4E219AC6F627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9085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Greedy Method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D1DB46-F0C8-EE4B-8F5B-D836ACBC81DA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9230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Greedy Method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20A6C-3CFD-B44B-A2DC-AD397EBA602E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20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Greedy Method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2ADE61-0974-E64A-A2BA-0C8D37E75D85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11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6194" y="0"/>
            <a:ext cx="5362631" cy="6864167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15" name="Rectangle 1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86230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1505" y="304800"/>
            <a:ext cx="2666305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588" y="304800"/>
            <a:ext cx="7795769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Greedy Method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FEF0DC3-B102-E148-9C6C-E611E4CA4A43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59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s with NYC sk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1012" y="0"/>
            <a:ext cx="5357812" cy="6858000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15" name="Rectangle 1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428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6194" y="0"/>
            <a:ext cx="5362631" cy="6864167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15" name="Rectangle 1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189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1012" y="0"/>
            <a:ext cx="5357812" cy="6858000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6" name="Straight Connector 15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24" name="Rectangle 23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615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7714" y="1196775"/>
            <a:ext cx="5199888" cy="5669280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6773094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4" y="3496385"/>
            <a:ext cx="6753633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</a:t>
            </a:r>
            <a:br>
              <a:rPr lang="en-US" dirty="0"/>
            </a:br>
            <a:r>
              <a:rPr lang="en-US" dirty="0"/>
              <a:t>needs to be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2" y="2155151"/>
            <a:ext cx="8529783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9" name="Straight Connector 18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16" name="Rectangle 15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228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708726"/>
            <a:ext cx="11585731" cy="4385167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6" y="1006103"/>
            <a:ext cx="976479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362089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image" Target="../media/image17.png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0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0.e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.emf"/><Relationship Id="rId5" Type="http://schemas.openxmlformats.org/officeDocument/2006/relationships/image" Target="../media/image2.emf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.emf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6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803" r:id="rId2"/>
    <p:sldLayoutId id="2147483804" r:id="rId3"/>
    <p:sldLayoutId id="2147483805" r:id="rId4"/>
    <p:sldLayoutId id="2147483773" r:id="rId5"/>
    <p:sldLayoutId id="2147483771" r:id="rId6"/>
    <p:sldLayoutId id="2147483799" r:id="rId7"/>
    <p:sldLayoutId id="2147483764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12188825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812588" y="304800"/>
            <a:ext cx="103605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7309" y="1905000"/>
            <a:ext cx="10360501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4515" y="6248400"/>
            <a:ext cx="385979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40458C"/>
                </a:solidFill>
              </a:rPr>
              <a:t>Greedy Method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5324" y="6248400"/>
            <a:ext cx="253933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6BF26E-0D0D-7042-9218-223450B46F9B}" type="slidenum">
              <a:rPr lang="en-US">
                <a:solidFill>
                  <a:srgbClr val="40458C"/>
                </a:solidFill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4164" name="Text Box 68"/>
          <p:cNvSpPr txBox="1">
            <a:spLocks noChangeArrowheads="1"/>
          </p:cNvSpPr>
          <p:nvPr/>
        </p:nvSpPr>
        <p:spPr bwMode="auto">
          <a:xfrm>
            <a:off x="961038" y="6400801"/>
            <a:ext cx="2684709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40458C"/>
                </a:solidFill>
              </a:rPr>
              <a:t>© 2015 Goodrich and </a:t>
            </a:r>
            <a:r>
              <a:rPr lang="en-US" sz="1400" dirty="0" err="1">
                <a:solidFill>
                  <a:srgbClr val="40458C"/>
                </a:solidFill>
              </a:rPr>
              <a:t>Tamassia</a:t>
            </a:r>
            <a:endParaRPr lang="en-US" sz="1400" dirty="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38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3"/>
        </a:buBlip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3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800" r:id="rId2"/>
    <p:sldLayoutId id="2147483767" r:id="rId3"/>
    <p:sldLayoutId id="2147483801" r:id="rId4"/>
    <p:sldLayoutId id="2147483768" r:id="rId5"/>
    <p:sldLayoutId id="2147483802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6" r:id="rId2"/>
    <p:sldLayoutId id="214748375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 baseline="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1" name="Rectangle 20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2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34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1" name="Rectangle 20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2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89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3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02" r:id="rId2"/>
    <p:sldLayoutId id="2147483695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7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704" r:id="rId3"/>
    <p:sldLayoutId id="21474836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0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1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2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Source:</a:t>
            </a:r>
            <a:b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Goodrich, M. T., &amp;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Tamassia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R. (2015).</a:t>
            </a:r>
            <a:r>
              <a:rPr lang="en-US" sz="14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Algorithm Design and Applications.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Hoboken, NJ: Wiley.</a:t>
            </a:r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Chapter 10 The Greedy Method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CS 590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04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Greedy Method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35952A6-BA4F-7E44-AF62-6A750EA160C2}" type="slidenum">
              <a:rPr lang="en-US" sz="1400">
                <a:solidFill>
                  <a:srgbClr val="40458C"/>
                </a:solidFill>
              </a:rPr>
              <a:pPr eaLnBrk="1" hangingPunct="1"/>
              <a:t>10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2012" y="304800"/>
            <a:ext cx="80772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The Fractional Knapsack </a:t>
            </a: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Algorithm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2012" y="1524000"/>
            <a:ext cx="441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Greedy choice: Keep taking item with highest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value</a:t>
            </a:r>
            <a:r>
              <a:rPr lang="en-US" sz="2400" dirty="0">
                <a:latin typeface="Tahoma" charset="0"/>
              </a:rPr>
              <a:t> (benefit to weight ratio)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Since 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Run time: O(n log n). Why?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Tahoma" charset="0"/>
              </a:rPr>
              <a:t>Theorem 10.1 establishes correctness of Algorithm and running time: Next slide</a:t>
            </a:r>
          </a:p>
        </p:txBody>
      </p:sp>
      <p:sp>
        <p:nvSpPr>
          <p:cNvPr id="27653" name="Text Box 6"/>
          <p:cNvSpPr txBox="1">
            <a:spLocks noChangeArrowheads="1"/>
          </p:cNvSpPr>
          <p:nvPr/>
        </p:nvSpPr>
        <p:spPr bwMode="auto">
          <a:xfrm>
            <a:off x="6551612" y="1951038"/>
            <a:ext cx="3810000" cy="40687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>
                <a:solidFill>
                  <a:srgbClr val="40458C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rgbClr val="BE2D00"/>
                </a:solidFill>
                <a:latin typeface="Times New Roman" charset="0"/>
              </a:rPr>
              <a:t>fractionalKnapsack</a:t>
            </a:r>
            <a:r>
              <a:rPr lang="en-US" sz="1800">
                <a:solidFill>
                  <a:srgbClr val="BE2D00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rgbClr val="BE2D00"/>
                </a:solidFill>
                <a:latin typeface="Times New Roman" charset="0"/>
              </a:rPr>
              <a:t>S,</a:t>
            </a:r>
            <a:r>
              <a:rPr lang="en-US" sz="1800">
                <a:solidFill>
                  <a:srgbClr val="BE2D00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rgbClr val="BE2D00"/>
                </a:solidFill>
                <a:latin typeface="Times New Roman" charset="0"/>
              </a:rPr>
              <a:t>W</a:t>
            </a:r>
            <a:r>
              <a:rPr lang="en-US" sz="1800">
                <a:solidFill>
                  <a:srgbClr val="BE2D00"/>
                </a:solidFill>
                <a:latin typeface="Times New Roman" charset="0"/>
              </a:rPr>
              <a:t>)</a:t>
            </a: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rgbClr val="BE2D00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Input:</a:t>
            </a:r>
            <a:r>
              <a:rPr lang="en-US" sz="1800">
                <a:solidFill>
                  <a:srgbClr val="40458C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577052"/>
                </a:solidFill>
                <a:latin typeface="Times New Roman" charset="0"/>
              </a:rPr>
              <a:t>set </a:t>
            </a:r>
            <a:r>
              <a:rPr lang="en-US" sz="1800" b="1" i="1">
                <a:solidFill>
                  <a:srgbClr val="577052"/>
                </a:solidFill>
                <a:latin typeface="Times New Roman" charset="0"/>
              </a:rPr>
              <a:t>S</a:t>
            </a:r>
            <a:r>
              <a:rPr lang="en-US" sz="1800">
                <a:solidFill>
                  <a:srgbClr val="577052"/>
                </a:solidFill>
                <a:latin typeface="Times New Roman" charset="0"/>
              </a:rPr>
              <a:t> of items w/ benefit </a:t>
            </a:r>
            <a:r>
              <a:rPr lang="en-US" sz="1800" i="1">
                <a:solidFill>
                  <a:srgbClr val="577052"/>
                </a:solidFill>
                <a:latin typeface="Times New Roman" charset="0"/>
              </a:rPr>
              <a:t>b</a:t>
            </a:r>
            <a:r>
              <a:rPr lang="en-US" sz="1800" i="1" baseline="-25000">
                <a:solidFill>
                  <a:srgbClr val="577052"/>
                </a:solidFill>
                <a:latin typeface="Times New Roman" charset="0"/>
              </a:rPr>
              <a:t>i</a:t>
            </a:r>
            <a:r>
              <a:rPr lang="en-US" sz="1800" i="1">
                <a:solidFill>
                  <a:srgbClr val="577052"/>
                </a:solidFill>
                <a:latin typeface="Times New Roman" charset="0"/>
              </a:rPr>
              <a:t> 		</a:t>
            </a:r>
            <a:r>
              <a:rPr lang="en-US" sz="1800">
                <a:solidFill>
                  <a:srgbClr val="577052"/>
                </a:solidFill>
                <a:latin typeface="Times New Roman" charset="0"/>
              </a:rPr>
              <a:t>and weight </a:t>
            </a:r>
            <a:r>
              <a:rPr lang="en-US" sz="1800" i="1">
                <a:solidFill>
                  <a:srgbClr val="577052"/>
                </a:solidFill>
                <a:latin typeface="Times New Roman" charset="0"/>
              </a:rPr>
              <a:t>w</a:t>
            </a:r>
            <a:r>
              <a:rPr lang="en-US" sz="1800" i="1" baseline="-25000">
                <a:solidFill>
                  <a:srgbClr val="577052"/>
                </a:solidFill>
                <a:latin typeface="Times New Roman" charset="0"/>
              </a:rPr>
              <a:t>i</a:t>
            </a:r>
            <a:r>
              <a:rPr lang="en-US" sz="1800">
                <a:solidFill>
                  <a:srgbClr val="577052"/>
                </a:solidFill>
                <a:latin typeface="Times New Roman" charset="0"/>
              </a:rPr>
              <a:t>; max. weight </a:t>
            </a:r>
            <a:r>
              <a:rPr lang="en-US" sz="1800" i="1">
                <a:solidFill>
                  <a:srgbClr val="577052"/>
                </a:solidFill>
                <a:latin typeface="Times New Roman" charset="0"/>
              </a:rPr>
              <a:t>W</a:t>
            </a:r>
            <a:r>
              <a:rPr lang="en-US" sz="1800">
                <a:solidFill>
                  <a:srgbClr val="57705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Output:</a:t>
            </a:r>
            <a:r>
              <a:rPr lang="en-US" sz="1800">
                <a:solidFill>
                  <a:srgbClr val="40458C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577052"/>
                </a:solidFill>
                <a:latin typeface="Times New Roman" charset="0"/>
              </a:rPr>
              <a:t>amount </a:t>
            </a:r>
            <a:r>
              <a:rPr lang="en-US" sz="1800" i="1">
                <a:solidFill>
                  <a:srgbClr val="577052"/>
                </a:solidFill>
                <a:latin typeface="Times New Roman" charset="0"/>
              </a:rPr>
              <a:t>x</a:t>
            </a:r>
            <a:r>
              <a:rPr lang="en-US" sz="1800" i="1" baseline="-25000">
                <a:solidFill>
                  <a:srgbClr val="577052"/>
                </a:solidFill>
                <a:latin typeface="Times New Roman" charset="0"/>
              </a:rPr>
              <a:t>i</a:t>
            </a:r>
            <a:r>
              <a:rPr lang="en-US" sz="1800">
                <a:solidFill>
                  <a:srgbClr val="577052"/>
                </a:solidFill>
                <a:latin typeface="Times New Roman" charset="0"/>
              </a:rPr>
              <a:t> of each item </a:t>
            </a:r>
            <a:r>
              <a:rPr lang="en-US" sz="1800" i="1">
                <a:solidFill>
                  <a:srgbClr val="577052"/>
                </a:solidFill>
                <a:latin typeface="Times New Roman" charset="0"/>
              </a:rPr>
              <a:t>i 		</a:t>
            </a:r>
            <a:r>
              <a:rPr lang="en-US" sz="1800">
                <a:solidFill>
                  <a:srgbClr val="577052"/>
                </a:solidFill>
                <a:latin typeface="Times New Roman" charset="0"/>
              </a:rPr>
              <a:t>to maximize benefit w/ weight 		at most </a:t>
            </a:r>
            <a:r>
              <a:rPr lang="en-US" sz="1800" i="1">
                <a:solidFill>
                  <a:srgbClr val="577052"/>
                </a:solidFill>
                <a:latin typeface="Times New Roman" charset="0"/>
              </a:rPr>
              <a:t>W</a:t>
            </a:r>
            <a:endParaRPr lang="en-US" sz="1800">
              <a:solidFill>
                <a:srgbClr val="577052"/>
              </a:solidFill>
              <a:latin typeface="Times New Roman" charset="0"/>
            </a:endParaRP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rgbClr val="57705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for </a:t>
            </a:r>
            <a:r>
              <a:rPr lang="en-US" sz="1800" b="1" i="1">
                <a:solidFill>
                  <a:srgbClr val="577052"/>
                </a:solidFill>
                <a:latin typeface="Times New Roman" charset="0"/>
              </a:rPr>
              <a:t>each item i in S</a:t>
            </a:r>
            <a:endParaRPr lang="en-US" sz="1800">
              <a:solidFill>
                <a:srgbClr val="577052"/>
              </a:solidFill>
              <a:latin typeface="Times New Roman" charset="0"/>
            </a:endParaRP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rgbClr val="577052"/>
                </a:solidFill>
                <a:latin typeface="Times New Roman" charset="0"/>
              </a:rPr>
              <a:t>	</a:t>
            </a:r>
            <a:r>
              <a:rPr lang="en-US" sz="1800" b="1" i="1">
                <a:solidFill>
                  <a:srgbClr val="577052"/>
                </a:solidFill>
                <a:latin typeface="Times New Roman" charset="0"/>
              </a:rPr>
              <a:t>x</a:t>
            </a:r>
            <a:r>
              <a:rPr lang="en-US" sz="1800" b="1" i="1" baseline="-25000">
                <a:solidFill>
                  <a:srgbClr val="577052"/>
                </a:solidFill>
                <a:latin typeface="Times New Roman" charset="0"/>
              </a:rPr>
              <a:t>i</a:t>
            </a:r>
            <a:r>
              <a:rPr lang="en-US" sz="1800" b="1" i="1">
                <a:solidFill>
                  <a:srgbClr val="57705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rgbClr val="577052"/>
                </a:solidFill>
                <a:latin typeface="Times New Roman" charset="0"/>
              </a:rPr>
              <a:t>0</a:t>
            </a: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rgbClr val="577052"/>
                </a:solidFill>
                <a:latin typeface="Times New Roman" charset="0"/>
              </a:rPr>
              <a:t>	v</a:t>
            </a:r>
            <a:r>
              <a:rPr lang="en-US" sz="1800" b="1" i="1" baseline="-25000">
                <a:solidFill>
                  <a:srgbClr val="577052"/>
                </a:solidFill>
                <a:latin typeface="Times New Roman" charset="0"/>
              </a:rPr>
              <a:t>i</a:t>
            </a:r>
            <a:r>
              <a:rPr lang="en-US" sz="1800" b="1" i="1">
                <a:solidFill>
                  <a:srgbClr val="57705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rgbClr val="577052"/>
                </a:solidFill>
                <a:latin typeface="Times New Roman" charset="0"/>
              </a:rPr>
              <a:t>b</a:t>
            </a:r>
            <a:r>
              <a:rPr lang="en-US" sz="1800" b="1" i="1" baseline="-25000">
                <a:solidFill>
                  <a:srgbClr val="577052"/>
                </a:solidFill>
                <a:latin typeface="Times New Roman" charset="0"/>
              </a:rPr>
              <a:t>i  </a:t>
            </a:r>
            <a:r>
              <a:rPr lang="en-US" sz="1800" b="1" i="1">
                <a:solidFill>
                  <a:srgbClr val="577052"/>
                </a:solidFill>
                <a:latin typeface="Times New Roman" charset="0"/>
              </a:rPr>
              <a:t>/ w</a:t>
            </a:r>
            <a:r>
              <a:rPr lang="en-US" sz="1800" b="1" i="1" baseline="-25000">
                <a:solidFill>
                  <a:srgbClr val="577052"/>
                </a:solidFill>
                <a:latin typeface="Times New Roman" charset="0"/>
              </a:rPr>
              <a:t>i</a:t>
            </a:r>
            <a:r>
              <a:rPr lang="en-US" sz="1800" b="1">
                <a:solidFill>
                  <a:srgbClr val="577052"/>
                </a:solidFill>
                <a:latin typeface="Times New Roman" charset="0"/>
              </a:rPr>
              <a:t> 		</a:t>
            </a:r>
            <a:r>
              <a:rPr lang="en-US" sz="1800">
                <a:solidFill>
                  <a:srgbClr val="40458C"/>
                </a:solidFill>
                <a:latin typeface="Times New Roman" charset="0"/>
              </a:rPr>
              <a:t>{value}</a:t>
            </a:r>
            <a:endParaRPr lang="en-US" sz="1800" baseline="-25000">
              <a:solidFill>
                <a:srgbClr val="40458C"/>
              </a:solidFill>
              <a:latin typeface="Times New Roman" charset="0"/>
            </a:endParaRP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rgbClr val="577052"/>
                </a:solidFill>
                <a:latin typeface="Times New Roman" charset="0"/>
              </a:rPr>
              <a:t>w</a:t>
            </a:r>
            <a:r>
              <a:rPr lang="en-US" sz="1800" i="1">
                <a:solidFill>
                  <a:srgbClr val="57705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rgbClr val="577052"/>
                </a:solidFill>
                <a:latin typeface="Times New Roman" charset="0"/>
              </a:rPr>
              <a:t>0				</a:t>
            </a:r>
            <a:r>
              <a:rPr lang="en-US" sz="1600">
                <a:solidFill>
                  <a:srgbClr val="40458C"/>
                </a:solidFill>
                <a:latin typeface="Times New Roman" charset="0"/>
              </a:rPr>
              <a:t>{total weight}</a:t>
            </a:r>
            <a:endParaRPr lang="en-US" sz="1800" i="1">
              <a:solidFill>
                <a:srgbClr val="40458C"/>
              </a:solidFill>
              <a:latin typeface="Times New Roman" charset="0"/>
            </a:endParaRP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while</a:t>
            </a:r>
            <a:r>
              <a:rPr lang="en-US" sz="1800">
                <a:solidFill>
                  <a:srgbClr val="BE2D00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rgbClr val="577052"/>
                </a:solidFill>
                <a:latin typeface="Times New Roman" charset="0"/>
              </a:rPr>
              <a:t>w &lt; W </a:t>
            </a: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rgbClr val="577052"/>
                </a:solidFill>
                <a:latin typeface="Times New Roman" charset="0"/>
              </a:rPr>
              <a:t>	remove item i w/ highest v</a:t>
            </a:r>
            <a:r>
              <a:rPr lang="en-US" sz="1800" b="1" i="1" baseline="-25000">
                <a:solidFill>
                  <a:srgbClr val="577052"/>
                </a:solidFill>
                <a:latin typeface="Times New Roman" charset="0"/>
              </a:rPr>
              <a:t>i</a:t>
            </a:r>
            <a:endParaRPr lang="en-US" sz="1800" baseline="-25000">
              <a:solidFill>
                <a:srgbClr val="577052"/>
              </a:solidFill>
              <a:latin typeface="Times New Roman" charset="0"/>
            </a:endParaRP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rgbClr val="577052"/>
                </a:solidFill>
                <a:latin typeface="Times New Roman" charset="0"/>
              </a:rPr>
              <a:t>	</a:t>
            </a:r>
            <a:r>
              <a:rPr lang="en-US" sz="1800" b="1" i="1">
                <a:solidFill>
                  <a:srgbClr val="577052"/>
                </a:solidFill>
                <a:latin typeface="Times New Roman" charset="0"/>
              </a:rPr>
              <a:t>x</a:t>
            </a:r>
            <a:r>
              <a:rPr lang="en-US" sz="1800" b="1" i="1" baseline="-25000">
                <a:solidFill>
                  <a:srgbClr val="577052"/>
                </a:solidFill>
                <a:latin typeface="Times New Roman" charset="0"/>
              </a:rPr>
              <a:t>i</a:t>
            </a:r>
            <a:r>
              <a:rPr lang="en-US" sz="1800" b="1" i="1">
                <a:solidFill>
                  <a:srgbClr val="57705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min{</a:t>
            </a:r>
            <a:r>
              <a:rPr lang="en-US" sz="1800" b="1" i="1">
                <a:solidFill>
                  <a:srgbClr val="577052"/>
                </a:solidFill>
                <a:latin typeface="Times New Roman" charset="0"/>
              </a:rPr>
              <a:t>w</a:t>
            </a:r>
            <a:r>
              <a:rPr lang="en-US" sz="1800" b="1" i="1" baseline="-25000">
                <a:solidFill>
                  <a:srgbClr val="577052"/>
                </a:solidFill>
                <a:latin typeface="Times New Roman" charset="0"/>
              </a:rPr>
              <a:t>i</a:t>
            </a:r>
            <a:r>
              <a:rPr lang="en-US" sz="1800" b="1" i="1">
                <a:solidFill>
                  <a:srgbClr val="577052"/>
                </a:solidFill>
                <a:latin typeface="Times New Roman" charset="0"/>
              </a:rPr>
              <a:t> , W - w</a:t>
            </a:r>
            <a:r>
              <a:rPr lang="en-US" sz="1800">
                <a:solidFill>
                  <a:srgbClr val="000000"/>
                </a:solidFill>
                <a:latin typeface="Times New Roman" charset="0"/>
              </a:rPr>
              <a:t>}</a:t>
            </a: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rgbClr val="577052"/>
                </a:solidFill>
                <a:latin typeface="Times New Roman" charset="0"/>
              </a:rPr>
              <a:t>	 </a:t>
            </a:r>
            <a:r>
              <a:rPr lang="en-US" sz="1800" b="1" i="1">
                <a:solidFill>
                  <a:srgbClr val="577052"/>
                </a:solidFill>
                <a:latin typeface="Times New Roman" charset="0"/>
              </a:rPr>
              <a:t>w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rgbClr val="577052"/>
                </a:solidFill>
                <a:latin typeface="Times New Roman" charset="0"/>
              </a:rPr>
              <a:t>w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  + min{</a:t>
            </a:r>
            <a:r>
              <a:rPr lang="en-US" sz="1800" b="1" i="1">
                <a:solidFill>
                  <a:srgbClr val="577052"/>
                </a:solidFill>
                <a:latin typeface="Times New Roman" charset="0"/>
              </a:rPr>
              <a:t>w</a:t>
            </a:r>
            <a:r>
              <a:rPr lang="en-US" sz="1800" b="1" i="1" baseline="-25000">
                <a:solidFill>
                  <a:srgbClr val="577052"/>
                </a:solidFill>
                <a:latin typeface="Times New Roman" charset="0"/>
              </a:rPr>
              <a:t>i</a:t>
            </a:r>
            <a:r>
              <a:rPr lang="en-US" sz="1800" b="1" i="1">
                <a:solidFill>
                  <a:srgbClr val="577052"/>
                </a:solidFill>
                <a:latin typeface="Times New Roman" charset="0"/>
              </a:rPr>
              <a:t> , W - w</a:t>
            </a:r>
            <a:r>
              <a:rPr lang="en-US" sz="1800">
                <a:solidFill>
                  <a:srgbClr val="000000"/>
                </a:solidFill>
                <a:latin typeface="Times New Roman" charset="0"/>
              </a:rPr>
              <a:t>}</a:t>
            </a:r>
          </a:p>
        </p:txBody>
      </p:sp>
      <p:graphicFrame>
        <p:nvGraphicFramePr>
          <p:cNvPr id="27654" name="Object 7"/>
          <p:cNvGraphicFramePr>
            <a:graphicFrameLocks noChangeAspect="1"/>
          </p:cNvGraphicFramePr>
          <p:nvPr/>
        </p:nvGraphicFramePr>
        <p:xfrm>
          <a:off x="9048751" y="152400"/>
          <a:ext cx="1328737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2225644" imgH="2682844" progId="MS_ClipArt_Gallery.5">
                  <p:embed/>
                </p:oleObj>
              </mc:Choice>
              <mc:Fallback>
                <p:oleObj name="Clip" r:id="rId2" imgW="2225644" imgH="2682844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1" y="152400"/>
                        <a:ext cx="1328737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8"/>
          <p:cNvGraphicFramePr>
            <a:graphicFrameLocks noChangeAspect="1"/>
          </p:cNvGraphicFramePr>
          <p:nvPr/>
        </p:nvGraphicFramePr>
        <p:xfrm>
          <a:off x="3579812" y="2514600"/>
          <a:ext cx="2514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88367" imgH="342751" progId="Equation.3">
                  <p:embed/>
                </p:oleObj>
              </mc:Choice>
              <mc:Fallback>
                <p:oleObj name="Equation" r:id="rId4" imgW="1688367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9812" y="2514600"/>
                        <a:ext cx="2514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4359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012" y="304800"/>
            <a:ext cx="8153400" cy="1143000"/>
          </a:xfrm>
        </p:spPr>
        <p:txBody>
          <a:bodyPr/>
          <a:lstStyle/>
          <a:p>
            <a:r>
              <a:rPr lang="en-US" dirty="0"/>
              <a:t>Analysis of Greedy Algorithm for Fractional Knapsack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2012" y="1524000"/>
            <a:ext cx="8001000" cy="4953000"/>
          </a:xfrm>
        </p:spPr>
        <p:txBody>
          <a:bodyPr/>
          <a:lstStyle/>
          <a:p>
            <a:r>
              <a:rPr lang="en-US" sz="2000" dirty="0"/>
              <a:t>We can sort the items by their benefit-to-weight values, and then process them in this order. </a:t>
            </a:r>
          </a:p>
          <a:p>
            <a:r>
              <a:rPr lang="en-US" sz="2000" dirty="0"/>
              <a:t>This would require O(n log n) time to sort the items and then O(n) time to process them in the while-loop.</a:t>
            </a:r>
          </a:p>
          <a:p>
            <a:r>
              <a:rPr lang="en-US" sz="2000" dirty="0"/>
              <a:t>To see that our algorithm is correct, suppose, for the sake of contradiction, that there is an optimal solution better than the one chosen by this greedy algorithm. </a:t>
            </a:r>
          </a:p>
          <a:p>
            <a:r>
              <a:rPr lang="en-US" sz="2000" dirty="0"/>
              <a:t>Then there must be two items </a:t>
            </a:r>
            <a:r>
              <a:rPr lang="en-US" sz="2000" dirty="0" err="1"/>
              <a:t>i</a:t>
            </a:r>
            <a:r>
              <a:rPr lang="en-US" sz="2000" dirty="0"/>
              <a:t> and j such that</a:t>
            </a:r>
          </a:p>
          <a:p>
            <a:pPr marL="0" indent="0">
              <a:buNone/>
            </a:pPr>
            <a:r>
              <a:rPr lang="hr-HR" sz="2000" dirty="0"/>
              <a:t>                   x</a:t>
            </a:r>
            <a:r>
              <a:rPr lang="hr-HR" sz="2000" baseline="-25000" dirty="0"/>
              <a:t>i</a:t>
            </a:r>
            <a:r>
              <a:rPr lang="hr-HR" sz="2000" dirty="0"/>
              <a:t> &lt; w</a:t>
            </a:r>
            <a:r>
              <a:rPr lang="hr-HR" sz="2000" baseline="-25000" dirty="0"/>
              <a:t>i</a:t>
            </a:r>
            <a:r>
              <a:rPr lang="hr-HR" sz="2000" dirty="0"/>
              <a:t>, x</a:t>
            </a:r>
            <a:r>
              <a:rPr lang="hr-HR" sz="2000" baseline="-25000" dirty="0"/>
              <a:t>j</a:t>
            </a:r>
            <a:r>
              <a:rPr lang="hr-HR" sz="2000" dirty="0"/>
              <a:t> &gt; 0, and v</a:t>
            </a:r>
            <a:r>
              <a:rPr lang="hr-HR" sz="2000" baseline="-25000" dirty="0"/>
              <a:t>i</a:t>
            </a:r>
            <a:r>
              <a:rPr lang="hr-HR" sz="2000" dirty="0"/>
              <a:t> &gt; v</a:t>
            </a:r>
            <a:r>
              <a:rPr lang="hr-HR" sz="2000" baseline="-25000" dirty="0"/>
              <a:t>j</a:t>
            </a:r>
            <a:r>
              <a:rPr lang="hr-HR" sz="2000" dirty="0"/>
              <a:t> .</a:t>
            </a:r>
          </a:p>
          <a:p>
            <a:r>
              <a:rPr lang="en-US" sz="2000" dirty="0"/>
              <a:t>Let </a:t>
            </a:r>
            <a:r>
              <a:rPr lang="pl-PL" sz="2000" dirty="0"/>
              <a:t>y = min{</a:t>
            </a:r>
            <a:r>
              <a:rPr lang="pl-PL" sz="2000" dirty="0" err="1"/>
              <a:t>w</a:t>
            </a:r>
            <a:r>
              <a:rPr lang="pl-PL" sz="2000" baseline="-25000" dirty="0" err="1"/>
              <a:t>i</a:t>
            </a:r>
            <a:r>
              <a:rPr lang="pl-PL" sz="2000" dirty="0"/>
              <a:t> − x</a:t>
            </a:r>
            <a:r>
              <a:rPr lang="pl-PL" sz="2000" baseline="-25000" dirty="0"/>
              <a:t>i</a:t>
            </a:r>
            <a:r>
              <a:rPr lang="pl-PL" sz="2000" dirty="0"/>
              <a:t>, </a:t>
            </a:r>
            <a:r>
              <a:rPr lang="pl-PL" sz="2000" dirty="0" err="1"/>
              <a:t>x</a:t>
            </a:r>
            <a:r>
              <a:rPr lang="pl-PL" sz="2000" baseline="-25000" dirty="0" err="1"/>
              <a:t>j</a:t>
            </a:r>
            <a:r>
              <a:rPr lang="pl-PL" sz="2000" dirty="0"/>
              <a:t>}.</a:t>
            </a:r>
          </a:p>
          <a:p>
            <a:r>
              <a:rPr lang="pl-PL" sz="2000" dirty="0"/>
              <a:t>But </a:t>
            </a:r>
            <a:r>
              <a:rPr lang="pl-PL" sz="2000" dirty="0" err="1"/>
              <a:t>then</a:t>
            </a:r>
            <a:r>
              <a:rPr lang="pl-PL" sz="2000" dirty="0"/>
              <a:t> we </a:t>
            </a:r>
            <a:r>
              <a:rPr lang="pl-PL" sz="2000" dirty="0" err="1"/>
              <a:t>could</a:t>
            </a:r>
            <a:r>
              <a:rPr lang="pl-PL" sz="2000" dirty="0"/>
              <a:t> </a:t>
            </a:r>
            <a:r>
              <a:rPr lang="pl-PL" sz="2000" dirty="0" err="1"/>
              <a:t>replace</a:t>
            </a:r>
            <a:r>
              <a:rPr lang="pl-PL" sz="2000" dirty="0"/>
              <a:t> </a:t>
            </a:r>
            <a:r>
              <a:rPr lang="pl-PL" sz="2000" dirty="0" err="1"/>
              <a:t>an</a:t>
            </a:r>
            <a:r>
              <a:rPr lang="pl-PL" sz="2000" dirty="0"/>
              <a:t> </a:t>
            </a:r>
            <a:r>
              <a:rPr lang="pl-PL" sz="2000" dirty="0" err="1"/>
              <a:t>amount</a:t>
            </a:r>
            <a:r>
              <a:rPr lang="pl-PL" sz="2000" dirty="0"/>
              <a:t> y of </a:t>
            </a:r>
            <a:r>
              <a:rPr lang="pl-PL" sz="2000" dirty="0" err="1"/>
              <a:t>item</a:t>
            </a:r>
            <a:r>
              <a:rPr lang="pl-PL" sz="2000" dirty="0"/>
              <a:t> j with </a:t>
            </a:r>
            <a:r>
              <a:rPr lang="pl-PL" sz="2000" dirty="0" err="1"/>
              <a:t>an</a:t>
            </a:r>
            <a:r>
              <a:rPr lang="pl-PL" sz="2000" dirty="0"/>
              <a:t> </a:t>
            </a:r>
            <a:r>
              <a:rPr lang="pl-PL" sz="2000" dirty="0" err="1"/>
              <a:t>equal</a:t>
            </a:r>
            <a:r>
              <a:rPr lang="pl-PL" sz="2000" dirty="0"/>
              <a:t> </a:t>
            </a:r>
            <a:r>
              <a:rPr lang="pl-PL" sz="2000" dirty="0" err="1"/>
              <a:t>amount</a:t>
            </a:r>
            <a:r>
              <a:rPr lang="pl-PL" sz="2000" dirty="0"/>
              <a:t> of </a:t>
            </a:r>
            <a:r>
              <a:rPr lang="pl-PL" sz="2000" dirty="0" err="1"/>
              <a:t>item</a:t>
            </a:r>
            <a:r>
              <a:rPr lang="pl-PL" sz="2000" dirty="0"/>
              <a:t> i, </a:t>
            </a:r>
            <a:r>
              <a:rPr lang="pl-PL" sz="2000" dirty="0" err="1"/>
              <a:t>thus</a:t>
            </a:r>
            <a:r>
              <a:rPr lang="pl-PL" sz="2000" dirty="0"/>
              <a:t> </a:t>
            </a:r>
            <a:r>
              <a:rPr lang="pl-PL" sz="2000" dirty="0" err="1"/>
              <a:t>increasing</a:t>
            </a:r>
            <a:r>
              <a:rPr lang="pl-PL" sz="2000" dirty="0"/>
              <a:t> the </a:t>
            </a:r>
            <a:r>
              <a:rPr lang="pl-PL" sz="2000" dirty="0" err="1"/>
              <a:t>total</a:t>
            </a:r>
            <a:r>
              <a:rPr lang="pl-PL" sz="2000" dirty="0"/>
              <a:t> benefit </a:t>
            </a:r>
            <a:r>
              <a:rPr lang="pl-PL" sz="2000" dirty="0" err="1"/>
              <a:t>without</a:t>
            </a:r>
            <a:r>
              <a:rPr lang="pl-PL" sz="2000" dirty="0"/>
              <a:t> </a:t>
            </a:r>
            <a:r>
              <a:rPr lang="pl-PL" sz="2000" dirty="0" err="1"/>
              <a:t>changing</a:t>
            </a:r>
            <a:r>
              <a:rPr lang="pl-PL" sz="2000" dirty="0"/>
              <a:t> the </a:t>
            </a:r>
            <a:r>
              <a:rPr lang="pl-PL" sz="2000" dirty="0" err="1"/>
              <a:t>total</a:t>
            </a:r>
            <a:r>
              <a:rPr lang="pl-PL" sz="2000" dirty="0"/>
              <a:t> </a:t>
            </a:r>
            <a:r>
              <a:rPr lang="pl-PL" sz="2000" dirty="0" err="1"/>
              <a:t>weight</a:t>
            </a:r>
            <a:r>
              <a:rPr lang="pl-PL" sz="2000" dirty="0"/>
              <a:t>, </a:t>
            </a:r>
            <a:r>
              <a:rPr lang="pl-PL" sz="2000" dirty="0" err="1"/>
              <a:t>which</a:t>
            </a:r>
            <a:r>
              <a:rPr lang="pl-PL" sz="2000" dirty="0"/>
              <a:t> </a:t>
            </a:r>
            <a:r>
              <a:rPr lang="pl-PL" sz="2000" dirty="0" err="1"/>
              <a:t>contradicts</a:t>
            </a:r>
            <a:r>
              <a:rPr lang="pl-PL" sz="2000" dirty="0"/>
              <a:t> the </a:t>
            </a:r>
            <a:r>
              <a:rPr lang="pl-PL" sz="2000" dirty="0" err="1"/>
              <a:t>assumption</a:t>
            </a:r>
            <a:r>
              <a:rPr lang="pl-PL" sz="2000" dirty="0"/>
              <a:t> </a:t>
            </a:r>
            <a:r>
              <a:rPr lang="pl-PL" sz="2000" dirty="0" err="1"/>
              <a:t>that</a:t>
            </a:r>
            <a:r>
              <a:rPr lang="pl-PL" sz="2000" dirty="0"/>
              <a:t> </a:t>
            </a:r>
            <a:r>
              <a:rPr lang="pl-PL" sz="2000" dirty="0" err="1"/>
              <a:t>this</a:t>
            </a:r>
            <a:r>
              <a:rPr lang="pl-PL" sz="2000" dirty="0"/>
              <a:t> non-</a:t>
            </a:r>
            <a:r>
              <a:rPr lang="pl-PL" sz="2000" dirty="0" err="1"/>
              <a:t>greedy</a:t>
            </a:r>
            <a:r>
              <a:rPr lang="pl-PL" sz="2000" dirty="0"/>
              <a:t> </a:t>
            </a:r>
            <a:r>
              <a:rPr lang="pl-PL" sz="2000" dirty="0" err="1"/>
              <a:t>solution</a:t>
            </a:r>
            <a:r>
              <a:rPr lang="pl-PL" sz="2000" dirty="0"/>
              <a:t>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dirty="0" err="1"/>
              <a:t>optimal</a:t>
            </a:r>
            <a:r>
              <a:rPr lang="pl-PL" sz="2000" dirty="0"/>
              <a:t>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Greedy Method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2A3B0D-09D1-2644-B313-02B70C83CF35}" type="slidenum">
              <a:rPr lang="en-US">
                <a:solidFill>
                  <a:srgbClr val="40458C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838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Greedy Method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441338D-A6C2-784A-A7B8-9A1D84B50758}" type="slidenum">
              <a:rPr lang="en-US" sz="1400">
                <a:solidFill>
                  <a:srgbClr val="40458C"/>
                </a:solidFill>
              </a:rPr>
              <a:pPr eaLnBrk="1" hangingPunct="1"/>
              <a:t>12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2012" y="304800"/>
            <a:ext cx="41910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ea typeface="+mj-ea"/>
                <a:cs typeface="+mj-cs"/>
              </a:rPr>
              <a:t>Task Scheduling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4412" y="1600201"/>
            <a:ext cx="8077200" cy="22002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Given: a set T of n tasks, each having: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 start time, s</a:t>
            </a:r>
            <a:r>
              <a:rPr lang="en-US" sz="2000" baseline="-25000">
                <a:latin typeface="Tahoma" charset="0"/>
              </a:rPr>
              <a:t>i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 finish time, f</a:t>
            </a:r>
            <a:r>
              <a:rPr lang="en-US" sz="2000" baseline="-25000">
                <a:latin typeface="Tahoma" charset="0"/>
              </a:rPr>
              <a:t>i</a:t>
            </a:r>
            <a:r>
              <a:rPr lang="en-US" sz="2000">
                <a:latin typeface="Tahoma" charset="0"/>
              </a:rPr>
              <a:t> (where s</a:t>
            </a:r>
            <a:r>
              <a:rPr lang="en-US" sz="2000" baseline="-25000">
                <a:latin typeface="Tahoma" charset="0"/>
              </a:rPr>
              <a:t>i</a:t>
            </a:r>
            <a:r>
              <a:rPr lang="en-US" sz="2000">
                <a:latin typeface="Tahoma" charset="0"/>
              </a:rPr>
              <a:t> &lt; f</a:t>
            </a:r>
            <a:r>
              <a:rPr lang="en-US" sz="2000" baseline="-25000">
                <a:latin typeface="Tahoma" charset="0"/>
              </a:rPr>
              <a:t>i</a:t>
            </a:r>
            <a:r>
              <a:rPr lang="en-US" sz="2000">
                <a:latin typeface="Tahoma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Goal: Perform all the tasks using a minimum number of </a:t>
            </a:r>
            <a:r>
              <a:rPr lang="ja-JP" altLang="en-US" sz="2400">
                <a:latin typeface="Tahoma" charset="0"/>
              </a:rPr>
              <a:t>“</a:t>
            </a:r>
            <a:r>
              <a:rPr lang="en-US" altLang="ja-JP" sz="2400">
                <a:latin typeface="Tahoma" charset="0"/>
              </a:rPr>
              <a:t>machines.</a:t>
            </a:r>
            <a:r>
              <a:rPr lang="ja-JP" altLang="en-US" sz="2400">
                <a:latin typeface="Tahoma" charset="0"/>
              </a:rPr>
              <a:t>”</a:t>
            </a:r>
            <a:endParaRPr lang="en-US" sz="2400">
              <a:latin typeface="Tahoma" charset="0"/>
            </a:endParaRPr>
          </a:p>
        </p:txBody>
      </p:sp>
      <p:grpSp>
        <p:nvGrpSpPr>
          <p:cNvPr id="28677" name="Group 775"/>
          <p:cNvGrpSpPr>
            <a:grpSpLocks/>
          </p:cNvGrpSpPr>
          <p:nvPr/>
        </p:nvGrpSpPr>
        <p:grpSpPr bwMode="auto">
          <a:xfrm>
            <a:off x="3122613" y="3581399"/>
            <a:ext cx="5865813" cy="1805214"/>
            <a:chOff x="1162" y="2391"/>
            <a:chExt cx="3279" cy="995"/>
          </a:xfrm>
        </p:grpSpPr>
        <p:grpSp>
          <p:nvGrpSpPr>
            <p:cNvPr id="28679" name="Group 249"/>
            <p:cNvGrpSpPr>
              <a:grpSpLocks/>
            </p:cNvGrpSpPr>
            <p:nvPr/>
          </p:nvGrpSpPr>
          <p:grpSpPr bwMode="auto">
            <a:xfrm>
              <a:off x="1563" y="2893"/>
              <a:ext cx="2590" cy="73"/>
              <a:chOff x="1563" y="2893"/>
              <a:chExt cx="2590" cy="73"/>
            </a:xfrm>
          </p:grpSpPr>
          <p:sp>
            <p:nvSpPr>
              <p:cNvPr id="29205" name="Line 49"/>
              <p:cNvSpPr>
                <a:spLocks noChangeShapeType="1"/>
              </p:cNvSpPr>
              <p:nvPr/>
            </p:nvSpPr>
            <p:spPr bwMode="auto">
              <a:xfrm>
                <a:off x="1563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06" name="Line 50"/>
              <p:cNvSpPr>
                <a:spLocks noChangeShapeType="1"/>
              </p:cNvSpPr>
              <p:nvPr/>
            </p:nvSpPr>
            <p:spPr bwMode="auto">
              <a:xfrm>
                <a:off x="1586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07" name="Line 51"/>
              <p:cNvSpPr>
                <a:spLocks noChangeShapeType="1"/>
              </p:cNvSpPr>
              <p:nvPr/>
            </p:nvSpPr>
            <p:spPr bwMode="auto">
              <a:xfrm>
                <a:off x="1609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08" name="Line 52"/>
              <p:cNvSpPr>
                <a:spLocks noChangeShapeType="1"/>
              </p:cNvSpPr>
              <p:nvPr/>
            </p:nvSpPr>
            <p:spPr bwMode="auto">
              <a:xfrm>
                <a:off x="1632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09" name="Line 53"/>
              <p:cNvSpPr>
                <a:spLocks noChangeShapeType="1"/>
              </p:cNvSpPr>
              <p:nvPr/>
            </p:nvSpPr>
            <p:spPr bwMode="auto">
              <a:xfrm>
                <a:off x="1655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10" name="Line 54"/>
              <p:cNvSpPr>
                <a:spLocks noChangeShapeType="1"/>
              </p:cNvSpPr>
              <p:nvPr/>
            </p:nvSpPr>
            <p:spPr bwMode="auto">
              <a:xfrm>
                <a:off x="1678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11" name="Line 55"/>
              <p:cNvSpPr>
                <a:spLocks noChangeShapeType="1"/>
              </p:cNvSpPr>
              <p:nvPr/>
            </p:nvSpPr>
            <p:spPr bwMode="auto">
              <a:xfrm>
                <a:off x="1701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12" name="Line 56"/>
              <p:cNvSpPr>
                <a:spLocks noChangeShapeType="1"/>
              </p:cNvSpPr>
              <p:nvPr/>
            </p:nvSpPr>
            <p:spPr bwMode="auto">
              <a:xfrm>
                <a:off x="1724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13" name="Line 57"/>
              <p:cNvSpPr>
                <a:spLocks noChangeShapeType="1"/>
              </p:cNvSpPr>
              <p:nvPr/>
            </p:nvSpPr>
            <p:spPr bwMode="auto">
              <a:xfrm>
                <a:off x="1747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14" name="Line 58"/>
              <p:cNvSpPr>
                <a:spLocks noChangeShapeType="1"/>
              </p:cNvSpPr>
              <p:nvPr/>
            </p:nvSpPr>
            <p:spPr bwMode="auto">
              <a:xfrm>
                <a:off x="1770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15" name="Line 59"/>
              <p:cNvSpPr>
                <a:spLocks noChangeShapeType="1"/>
              </p:cNvSpPr>
              <p:nvPr/>
            </p:nvSpPr>
            <p:spPr bwMode="auto">
              <a:xfrm>
                <a:off x="1793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16" name="Line 60"/>
              <p:cNvSpPr>
                <a:spLocks noChangeShapeType="1"/>
              </p:cNvSpPr>
              <p:nvPr/>
            </p:nvSpPr>
            <p:spPr bwMode="auto">
              <a:xfrm>
                <a:off x="1816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17" name="Line 61"/>
              <p:cNvSpPr>
                <a:spLocks noChangeShapeType="1"/>
              </p:cNvSpPr>
              <p:nvPr/>
            </p:nvSpPr>
            <p:spPr bwMode="auto">
              <a:xfrm>
                <a:off x="1839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18" name="Line 62"/>
              <p:cNvSpPr>
                <a:spLocks noChangeShapeType="1"/>
              </p:cNvSpPr>
              <p:nvPr/>
            </p:nvSpPr>
            <p:spPr bwMode="auto">
              <a:xfrm>
                <a:off x="1863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19" name="Line 63"/>
              <p:cNvSpPr>
                <a:spLocks noChangeShapeType="1"/>
              </p:cNvSpPr>
              <p:nvPr/>
            </p:nvSpPr>
            <p:spPr bwMode="auto">
              <a:xfrm>
                <a:off x="1886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20" name="Line 64"/>
              <p:cNvSpPr>
                <a:spLocks noChangeShapeType="1"/>
              </p:cNvSpPr>
              <p:nvPr/>
            </p:nvSpPr>
            <p:spPr bwMode="auto">
              <a:xfrm>
                <a:off x="1909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21" name="Line 65"/>
              <p:cNvSpPr>
                <a:spLocks noChangeShapeType="1"/>
              </p:cNvSpPr>
              <p:nvPr/>
            </p:nvSpPr>
            <p:spPr bwMode="auto">
              <a:xfrm>
                <a:off x="1932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22" name="Line 66"/>
              <p:cNvSpPr>
                <a:spLocks noChangeShapeType="1"/>
              </p:cNvSpPr>
              <p:nvPr/>
            </p:nvSpPr>
            <p:spPr bwMode="auto">
              <a:xfrm>
                <a:off x="1955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23" name="Line 67"/>
              <p:cNvSpPr>
                <a:spLocks noChangeShapeType="1"/>
              </p:cNvSpPr>
              <p:nvPr/>
            </p:nvSpPr>
            <p:spPr bwMode="auto">
              <a:xfrm>
                <a:off x="1978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24" name="Line 68"/>
              <p:cNvSpPr>
                <a:spLocks noChangeShapeType="1"/>
              </p:cNvSpPr>
              <p:nvPr/>
            </p:nvSpPr>
            <p:spPr bwMode="auto">
              <a:xfrm>
                <a:off x="2001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25" name="Line 69"/>
              <p:cNvSpPr>
                <a:spLocks noChangeShapeType="1"/>
              </p:cNvSpPr>
              <p:nvPr/>
            </p:nvSpPr>
            <p:spPr bwMode="auto">
              <a:xfrm>
                <a:off x="2024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26" name="Line 70"/>
              <p:cNvSpPr>
                <a:spLocks noChangeShapeType="1"/>
              </p:cNvSpPr>
              <p:nvPr/>
            </p:nvSpPr>
            <p:spPr bwMode="auto">
              <a:xfrm>
                <a:off x="2047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27" name="Line 71"/>
              <p:cNvSpPr>
                <a:spLocks noChangeShapeType="1"/>
              </p:cNvSpPr>
              <p:nvPr/>
            </p:nvSpPr>
            <p:spPr bwMode="auto">
              <a:xfrm>
                <a:off x="2070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28" name="Line 72"/>
              <p:cNvSpPr>
                <a:spLocks noChangeShapeType="1"/>
              </p:cNvSpPr>
              <p:nvPr/>
            </p:nvSpPr>
            <p:spPr bwMode="auto">
              <a:xfrm>
                <a:off x="2093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29" name="Line 73"/>
              <p:cNvSpPr>
                <a:spLocks noChangeShapeType="1"/>
              </p:cNvSpPr>
              <p:nvPr/>
            </p:nvSpPr>
            <p:spPr bwMode="auto">
              <a:xfrm>
                <a:off x="2116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30" name="Line 74"/>
              <p:cNvSpPr>
                <a:spLocks noChangeShapeType="1"/>
              </p:cNvSpPr>
              <p:nvPr/>
            </p:nvSpPr>
            <p:spPr bwMode="auto">
              <a:xfrm>
                <a:off x="2139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31" name="Line 75"/>
              <p:cNvSpPr>
                <a:spLocks noChangeShapeType="1"/>
              </p:cNvSpPr>
              <p:nvPr/>
            </p:nvSpPr>
            <p:spPr bwMode="auto">
              <a:xfrm>
                <a:off x="2162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32" name="Line 76"/>
              <p:cNvSpPr>
                <a:spLocks noChangeShapeType="1"/>
              </p:cNvSpPr>
              <p:nvPr/>
            </p:nvSpPr>
            <p:spPr bwMode="auto">
              <a:xfrm>
                <a:off x="2185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33" name="Line 77"/>
              <p:cNvSpPr>
                <a:spLocks noChangeShapeType="1"/>
              </p:cNvSpPr>
              <p:nvPr/>
            </p:nvSpPr>
            <p:spPr bwMode="auto">
              <a:xfrm>
                <a:off x="2208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34" name="Line 78"/>
              <p:cNvSpPr>
                <a:spLocks noChangeShapeType="1"/>
              </p:cNvSpPr>
              <p:nvPr/>
            </p:nvSpPr>
            <p:spPr bwMode="auto">
              <a:xfrm>
                <a:off x="2231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35" name="Line 79"/>
              <p:cNvSpPr>
                <a:spLocks noChangeShapeType="1"/>
              </p:cNvSpPr>
              <p:nvPr/>
            </p:nvSpPr>
            <p:spPr bwMode="auto">
              <a:xfrm>
                <a:off x="2254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36" name="Line 80"/>
              <p:cNvSpPr>
                <a:spLocks noChangeShapeType="1"/>
              </p:cNvSpPr>
              <p:nvPr/>
            </p:nvSpPr>
            <p:spPr bwMode="auto">
              <a:xfrm>
                <a:off x="2277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37" name="Line 81"/>
              <p:cNvSpPr>
                <a:spLocks noChangeShapeType="1"/>
              </p:cNvSpPr>
              <p:nvPr/>
            </p:nvSpPr>
            <p:spPr bwMode="auto">
              <a:xfrm>
                <a:off x="2300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38" name="Line 82"/>
              <p:cNvSpPr>
                <a:spLocks noChangeShapeType="1"/>
              </p:cNvSpPr>
              <p:nvPr/>
            </p:nvSpPr>
            <p:spPr bwMode="auto">
              <a:xfrm>
                <a:off x="2323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39" name="Line 83"/>
              <p:cNvSpPr>
                <a:spLocks noChangeShapeType="1"/>
              </p:cNvSpPr>
              <p:nvPr/>
            </p:nvSpPr>
            <p:spPr bwMode="auto">
              <a:xfrm>
                <a:off x="2346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40" name="Line 84"/>
              <p:cNvSpPr>
                <a:spLocks noChangeShapeType="1"/>
              </p:cNvSpPr>
              <p:nvPr/>
            </p:nvSpPr>
            <p:spPr bwMode="auto">
              <a:xfrm>
                <a:off x="2369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41" name="Line 85"/>
              <p:cNvSpPr>
                <a:spLocks noChangeShapeType="1"/>
              </p:cNvSpPr>
              <p:nvPr/>
            </p:nvSpPr>
            <p:spPr bwMode="auto">
              <a:xfrm>
                <a:off x="2392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42" name="Line 86"/>
              <p:cNvSpPr>
                <a:spLocks noChangeShapeType="1"/>
              </p:cNvSpPr>
              <p:nvPr/>
            </p:nvSpPr>
            <p:spPr bwMode="auto">
              <a:xfrm>
                <a:off x="2415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43" name="Line 87"/>
              <p:cNvSpPr>
                <a:spLocks noChangeShapeType="1"/>
              </p:cNvSpPr>
              <p:nvPr/>
            </p:nvSpPr>
            <p:spPr bwMode="auto">
              <a:xfrm>
                <a:off x="2438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44" name="Line 88"/>
              <p:cNvSpPr>
                <a:spLocks noChangeShapeType="1"/>
              </p:cNvSpPr>
              <p:nvPr/>
            </p:nvSpPr>
            <p:spPr bwMode="auto">
              <a:xfrm>
                <a:off x="2461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45" name="Line 89"/>
              <p:cNvSpPr>
                <a:spLocks noChangeShapeType="1"/>
              </p:cNvSpPr>
              <p:nvPr/>
            </p:nvSpPr>
            <p:spPr bwMode="auto">
              <a:xfrm>
                <a:off x="2484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46" name="Line 90"/>
              <p:cNvSpPr>
                <a:spLocks noChangeShapeType="1"/>
              </p:cNvSpPr>
              <p:nvPr/>
            </p:nvSpPr>
            <p:spPr bwMode="auto">
              <a:xfrm>
                <a:off x="2507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47" name="Line 91"/>
              <p:cNvSpPr>
                <a:spLocks noChangeShapeType="1"/>
              </p:cNvSpPr>
              <p:nvPr/>
            </p:nvSpPr>
            <p:spPr bwMode="auto">
              <a:xfrm>
                <a:off x="2530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48" name="Line 92"/>
              <p:cNvSpPr>
                <a:spLocks noChangeShapeType="1"/>
              </p:cNvSpPr>
              <p:nvPr/>
            </p:nvSpPr>
            <p:spPr bwMode="auto">
              <a:xfrm>
                <a:off x="2553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49" name="Line 93"/>
              <p:cNvSpPr>
                <a:spLocks noChangeShapeType="1"/>
              </p:cNvSpPr>
              <p:nvPr/>
            </p:nvSpPr>
            <p:spPr bwMode="auto">
              <a:xfrm>
                <a:off x="2576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50" name="Line 94"/>
              <p:cNvSpPr>
                <a:spLocks noChangeShapeType="1"/>
              </p:cNvSpPr>
              <p:nvPr/>
            </p:nvSpPr>
            <p:spPr bwMode="auto">
              <a:xfrm>
                <a:off x="2599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51" name="Line 95"/>
              <p:cNvSpPr>
                <a:spLocks noChangeShapeType="1"/>
              </p:cNvSpPr>
              <p:nvPr/>
            </p:nvSpPr>
            <p:spPr bwMode="auto">
              <a:xfrm>
                <a:off x="2622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52" name="Line 96"/>
              <p:cNvSpPr>
                <a:spLocks noChangeShapeType="1"/>
              </p:cNvSpPr>
              <p:nvPr/>
            </p:nvSpPr>
            <p:spPr bwMode="auto">
              <a:xfrm>
                <a:off x="2645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53" name="Line 97"/>
              <p:cNvSpPr>
                <a:spLocks noChangeShapeType="1"/>
              </p:cNvSpPr>
              <p:nvPr/>
            </p:nvSpPr>
            <p:spPr bwMode="auto">
              <a:xfrm>
                <a:off x="2668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54" name="Line 98"/>
              <p:cNvSpPr>
                <a:spLocks noChangeShapeType="1"/>
              </p:cNvSpPr>
              <p:nvPr/>
            </p:nvSpPr>
            <p:spPr bwMode="auto">
              <a:xfrm>
                <a:off x="2691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55" name="Line 99"/>
              <p:cNvSpPr>
                <a:spLocks noChangeShapeType="1"/>
              </p:cNvSpPr>
              <p:nvPr/>
            </p:nvSpPr>
            <p:spPr bwMode="auto">
              <a:xfrm>
                <a:off x="2714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56" name="Line 100"/>
              <p:cNvSpPr>
                <a:spLocks noChangeShapeType="1"/>
              </p:cNvSpPr>
              <p:nvPr/>
            </p:nvSpPr>
            <p:spPr bwMode="auto">
              <a:xfrm>
                <a:off x="2737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57" name="Line 101"/>
              <p:cNvSpPr>
                <a:spLocks noChangeShapeType="1"/>
              </p:cNvSpPr>
              <p:nvPr/>
            </p:nvSpPr>
            <p:spPr bwMode="auto">
              <a:xfrm>
                <a:off x="2760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58" name="Line 102"/>
              <p:cNvSpPr>
                <a:spLocks noChangeShapeType="1"/>
              </p:cNvSpPr>
              <p:nvPr/>
            </p:nvSpPr>
            <p:spPr bwMode="auto">
              <a:xfrm>
                <a:off x="2783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59" name="Line 103"/>
              <p:cNvSpPr>
                <a:spLocks noChangeShapeType="1"/>
              </p:cNvSpPr>
              <p:nvPr/>
            </p:nvSpPr>
            <p:spPr bwMode="auto">
              <a:xfrm>
                <a:off x="2806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60" name="Line 104"/>
              <p:cNvSpPr>
                <a:spLocks noChangeShapeType="1"/>
              </p:cNvSpPr>
              <p:nvPr/>
            </p:nvSpPr>
            <p:spPr bwMode="auto">
              <a:xfrm>
                <a:off x="2829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61" name="Line 105"/>
              <p:cNvSpPr>
                <a:spLocks noChangeShapeType="1"/>
              </p:cNvSpPr>
              <p:nvPr/>
            </p:nvSpPr>
            <p:spPr bwMode="auto">
              <a:xfrm>
                <a:off x="2853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62" name="Line 106"/>
              <p:cNvSpPr>
                <a:spLocks noChangeShapeType="1"/>
              </p:cNvSpPr>
              <p:nvPr/>
            </p:nvSpPr>
            <p:spPr bwMode="auto">
              <a:xfrm>
                <a:off x="2876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63" name="Line 107"/>
              <p:cNvSpPr>
                <a:spLocks noChangeShapeType="1"/>
              </p:cNvSpPr>
              <p:nvPr/>
            </p:nvSpPr>
            <p:spPr bwMode="auto">
              <a:xfrm>
                <a:off x="2899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64" name="Line 108"/>
              <p:cNvSpPr>
                <a:spLocks noChangeShapeType="1"/>
              </p:cNvSpPr>
              <p:nvPr/>
            </p:nvSpPr>
            <p:spPr bwMode="auto">
              <a:xfrm>
                <a:off x="2922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65" name="Line 109"/>
              <p:cNvSpPr>
                <a:spLocks noChangeShapeType="1"/>
              </p:cNvSpPr>
              <p:nvPr/>
            </p:nvSpPr>
            <p:spPr bwMode="auto">
              <a:xfrm>
                <a:off x="2945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66" name="Line 110"/>
              <p:cNvSpPr>
                <a:spLocks noChangeShapeType="1"/>
              </p:cNvSpPr>
              <p:nvPr/>
            </p:nvSpPr>
            <p:spPr bwMode="auto">
              <a:xfrm>
                <a:off x="2968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67" name="Line 111"/>
              <p:cNvSpPr>
                <a:spLocks noChangeShapeType="1"/>
              </p:cNvSpPr>
              <p:nvPr/>
            </p:nvSpPr>
            <p:spPr bwMode="auto">
              <a:xfrm>
                <a:off x="2991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68" name="Line 112"/>
              <p:cNvSpPr>
                <a:spLocks noChangeShapeType="1"/>
              </p:cNvSpPr>
              <p:nvPr/>
            </p:nvSpPr>
            <p:spPr bwMode="auto">
              <a:xfrm>
                <a:off x="3014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69" name="Line 113"/>
              <p:cNvSpPr>
                <a:spLocks noChangeShapeType="1"/>
              </p:cNvSpPr>
              <p:nvPr/>
            </p:nvSpPr>
            <p:spPr bwMode="auto">
              <a:xfrm>
                <a:off x="3037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70" name="Line 114"/>
              <p:cNvSpPr>
                <a:spLocks noChangeShapeType="1"/>
              </p:cNvSpPr>
              <p:nvPr/>
            </p:nvSpPr>
            <p:spPr bwMode="auto">
              <a:xfrm>
                <a:off x="3060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71" name="Line 115"/>
              <p:cNvSpPr>
                <a:spLocks noChangeShapeType="1"/>
              </p:cNvSpPr>
              <p:nvPr/>
            </p:nvSpPr>
            <p:spPr bwMode="auto">
              <a:xfrm>
                <a:off x="3083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72" name="Line 116"/>
              <p:cNvSpPr>
                <a:spLocks noChangeShapeType="1"/>
              </p:cNvSpPr>
              <p:nvPr/>
            </p:nvSpPr>
            <p:spPr bwMode="auto">
              <a:xfrm>
                <a:off x="3106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73" name="Line 117"/>
              <p:cNvSpPr>
                <a:spLocks noChangeShapeType="1"/>
              </p:cNvSpPr>
              <p:nvPr/>
            </p:nvSpPr>
            <p:spPr bwMode="auto">
              <a:xfrm>
                <a:off x="3129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74" name="Line 118"/>
              <p:cNvSpPr>
                <a:spLocks noChangeShapeType="1"/>
              </p:cNvSpPr>
              <p:nvPr/>
            </p:nvSpPr>
            <p:spPr bwMode="auto">
              <a:xfrm>
                <a:off x="3152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75" name="Line 119"/>
              <p:cNvSpPr>
                <a:spLocks noChangeShapeType="1"/>
              </p:cNvSpPr>
              <p:nvPr/>
            </p:nvSpPr>
            <p:spPr bwMode="auto">
              <a:xfrm>
                <a:off x="3175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76" name="Line 120"/>
              <p:cNvSpPr>
                <a:spLocks noChangeShapeType="1"/>
              </p:cNvSpPr>
              <p:nvPr/>
            </p:nvSpPr>
            <p:spPr bwMode="auto">
              <a:xfrm>
                <a:off x="3198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77" name="Line 121"/>
              <p:cNvSpPr>
                <a:spLocks noChangeShapeType="1"/>
              </p:cNvSpPr>
              <p:nvPr/>
            </p:nvSpPr>
            <p:spPr bwMode="auto">
              <a:xfrm>
                <a:off x="3221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78" name="Line 122"/>
              <p:cNvSpPr>
                <a:spLocks noChangeShapeType="1"/>
              </p:cNvSpPr>
              <p:nvPr/>
            </p:nvSpPr>
            <p:spPr bwMode="auto">
              <a:xfrm>
                <a:off x="3244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79" name="Line 123"/>
              <p:cNvSpPr>
                <a:spLocks noChangeShapeType="1"/>
              </p:cNvSpPr>
              <p:nvPr/>
            </p:nvSpPr>
            <p:spPr bwMode="auto">
              <a:xfrm>
                <a:off x="3267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80" name="Line 124"/>
              <p:cNvSpPr>
                <a:spLocks noChangeShapeType="1"/>
              </p:cNvSpPr>
              <p:nvPr/>
            </p:nvSpPr>
            <p:spPr bwMode="auto">
              <a:xfrm>
                <a:off x="3290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81" name="Line 125"/>
              <p:cNvSpPr>
                <a:spLocks noChangeShapeType="1"/>
              </p:cNvSpPr>
              <p:nvPr/>
            </p:nvSpPr>
            <p:spPr bwMode="auto">
              <a:xfrm>
                <a:off x="3313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82" name="Line 126"/>
              <p:cNvSpPr>
                <a:spLocks noChangeShapeType="1"/>
              </p:cNvSpPr>
              <p:nvPr/>
            </p:nvSpPr>
            <p:spPr bwMode="auto">
              <a:xfrm>
                <a:off x="3336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83" name="Line 127"/>
              <p:cNvSpPr>
                <a:spLocks noChangeShapeType="1"/>
              </p:cNvSpPr>
              <p:nvPr/>
            </p:nvSpPr>
            <p:spPr bwMode="auto">
              <a:xfrm>
                <a:off x="3359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84" name="Line 128"/>
              <p:cNvSpPr>
                <a:spLocks noChangeShapeType="1"/>
              </p:cNvSpPr>
              <p:nvPr/>
            </p:nvSpPr>
            <p:spPr bwMode="auto">
              <a:xfrm>
                <a:off x="3382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85" name="Line 129"/>
              <p:cNvSpPr>
                <a:spLocks noChangeShapeType="1"/>
              </p:cNvSpPr>
              <p:nvPr/>
            </p:nvSpPr>
            <p:spPr bwMode="auto">
              <a:xfrm>
                <a:off x="3405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86" name="Line 130"/>
              <p:cNvSpPr>
                <a:spLocks noChangeShapeType="1"/>
              </p:cNvSpPr>
              <p:nvPr/>
            </p:nvSpPr>
            <p:spPr bwMode="auto">
              <a:xfrm>
                <a:off x="3428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87" name="Line 131"/>
              <p:cNvSpPr>
                <a:spLocks noChangeShapeType="1"/>
              </p:cNvSpPr>
              <p:nvPr/>
            </p:nvSpPr>
            <p:spPr bwMode="auto">
              <a:xfrm>
                <a:off x="3451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88" name="Line 132"/>
              <p:cNvSpPr>
                <a:spLocks noChangeShapeType="1"/>
              </p:cNvSpPr>
              <p:nvPr/>
            </p:nvSpPr>
            <p:spPr bwMode="auto">
              <a:xfrm>
                <a:off x="3474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89" name="Line 133"/>
              <p:cNvSpPr>
                <a:spLocks noChangeShapeType="1"/>
              </p:cNvSpPr>
              <p:nvPr/>
            </p:nvSpPr>
            <p:spPr bwMode="auto">
              <a:xfrm>
                <a:off x="3497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90" name="Line 134"/>
              <p:cNvSpPr>
                <a:spLocks noChangeShapeType="1"/>
              </p:cNvSpPr>
              <p:nvPr/>
            </p:nvSpPr>
            <p:spPr bwMode="auto">
              <a:xfrm>
                <a:off x="3520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91" name="Line 135"/>
              <p:cNvSpPr>
                <a:spLocks noChangeShapeType="1"/>
              </p:cNvSpPr>
              <p:nvPr/>
            </p:nvSpPr>
            <p:spPr bwMode="auto">
              <a:xfrm>
                <a:off x="3543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92" name="Line 136"/>
              <p:cNvSpPr>
                <a:spLocks noChangeShapeType="1"/>
              </p:cNvSpPr>
              <p:nvPr/>
            </p:nvSpPr>
            <p:spPr bwMode="auto">
              <a:xfrm>
                <a:off x="3566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93" name="Line 137"/>
              <p:cNvSpPr>
                <a:spLocks noChangeShapeType="1"/>
              </p:cNvSpPr>
              <p:nvPr/>
            </p:nvSpPr>
            <p:spPr bwMode="auto">
              <a:xfrm>
                <a:off x="3589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94" name="Line 138"/>
              <p:cNvSpPr>
                <a:spLocks noChangeShapeType="1"/>
              </p:cNvSpPr>
              <p:nvPr/>
            </p:nvSpPr>
            <p:spPr bwMode="auto">
              <a:xfrm>
                <a:off x="3612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95" name="Line 139"/>
              <p:cNvSpPr>
                <a:spLocks noChangeShapeType="1"/>
              </p:cNvSpPr>
              <p:nvPr/>
            </p:nvSpPr>
            <p:spPr bwMode="auto">
              <a:xfrm>
                <a:off x="3635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96" name="Line 140"/>
              <p:cNvSpPr>
                <a:spLocks noChangeShapeType="1"/>
              </p:cNvSpPr>
              <p:nvPr/>
            </p:nvSpPr>
            <p:spPr bwMode="auto">
              <a:xfrm>
                <a:off x="3658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97" name="Line 141"/>
              <p:cNvSpPr>
                <a:spLocks noChangeShapeType="1"/>
              </p:cNvSpPr>
              <p:nvPr/>
            </p:nvSpPr>
            <p:spPr bwMode="auto">
              <a:xfrm>
                <a:off x="3681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98" name="Line 142"/>
              <p:cNvSpPr>
                <a:spLocks noChangeShapeType="1"/>
              </p:cNvSpPr>
              <p:nvPr/>
            </p:nvSpPr>
            <p:spPr bwMode="auto">
              <a:xfrm>
                <a:off x="3704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99" name="Line 143"/>
              <p:cNvSpPr>
                <a:spLocks noChangeShapeType="1"/>
              </p:cNvSpPr>
              <p:nvPr/>
            </p:nvSpPr>
            <p:spPr bwMode="auto">
              <a:xfrm>
                <a:off x="3727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00" name="Line 144"/>
              <p:cNvSpPr>
                <a:spLocks noChangeShapeType="1"/>
              </p:cNvSpPr>
              <p:nvPr/>
            </p:nvSpPr>
            <p:spPr bwMode="auto">
              <a:xfrm>
                <a:off x="3750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01" name="Line 145"/>
              <p:cNvSpPr>
                <a:spLocks noChangeShapeType="1"/>
              </p:cNvSpPr>
              <p:nvPr/>
            </p:nvSpPr>
            <p:spPr bwMode="auto">
              <a:xfrm>
                <a:off x="3773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02" name="Line 146"/>
              <p:cNvSpPr>
                <a:spLocks noChangeShapeType="1"/>
              </p:cNvSpPr>
              <p:nvPr/>
            </p:nvSpPr>
            <p:spPr bwMode="auto">
              <a:xfrm>
                <a:off x="3796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03" name="Line 147"/>
              <p:cNvSpPr>
                <a:spLocks noChangeShapeType="1"/>
              </p:cNvSpPr>
              <p:nvPr/>
            </p:nvSpPr>
            <p:spPr bwMode="auto">
              <a:xfrm>
                <a:off x="3820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04" name="Line 148"/>
              <p:cNvSpPr>
                <a:spLocks noChangeShapeType="1"/>
              </p:cNvSpPr>
              <p:nvPr/>
            </p:nvSpPr>
            <p:spPr bwMode="auto">
              <a:xfrm>
                <a:off x="3843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05" name="Line 149"/>
              <p:cNvSpPr>
                <a:spLocks noChangeShapeType="1"/>
              </p:cNvSpPr>
              <p:nvPr/>
            </p:nvSpPr>
            <p:spPr bwMode="auto">
              <a:xfrm>
                <a:off x="3866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06" name="Line 150"/>
              <p:cNvSpPr>
                <a:spLocks noChangeShapeType="1"/>
              </p:cNvSpPr>
              <p:nvPr/>
            </p:nvSpPr>
            <p:spPr bwMode="auto">
              <a:xfrm>
                <a:off x="3889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07" name="Line 151"/>
              <p:cNvSpPr>
                <a:spLocks noChangeShapeType="1"/>
              </p:cNvSpPr>
              <p:nvPr/>
            </p:nvSpPr>
            <p:spPr bwMode="auto">
              <a:xfrm>
                <a:off x="3912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08" name="Line 152"/>
              <p:cNvSpPr>
                <a:spLocks noChangeShapeType="1"/>
              </p:cNvSpPr>
              <p:nvPr/>
            </p:nvSpPr>
            <p:spPr bwMode="auto">
              <a:xfrm>
                <a:off x="3935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09" name="Line 153"/>
              <p:cNvSpPr>
                <a:spLocks noChangeShapeType="1"/>
              </p:cNvSpPr>
              <p:nvPr/>
            </p:nvSpPr>
            <p:spPr bwMode="auto">
              <a:xfrm>
                <a:off x="3958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10" name="Line 154"/>
              <p:cNvSpPr>
                <a:spLocks noChangeShapeType="1"/>
              </p:cNvSpPr>
              <p:nvPr/>
            </p:nvSpPr>
            <p:spPr bwMode="auto">
              <a:xfrm>
                <a:off x="3981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11" name="Line 155"/>
              <p:cNvSpPr>
                <a:spLocks noChangeShapeType="1"/>
              </p:cNvSpPr>
              <p:nvPr/>
            </p:nvSpPr>
            <p:spPr bwMode="auto">
              <a:xfrm>
                <a:off x="4004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12" name="Line 156"/>
              <p:cNvSpPr>
                <a:spLocks noChangeShapeType="1"/>
              </p:cNvSpPr>
              <p:nvPr/>
            </p:nvSpPr>
            <p:spPr bwMode="auto">
              <a:xfrm>
                <a:off x="4027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13" name="Line 157"/>
              <p:cNvSpPr>
                <a:spLocks noChangeShapeType="1"/>
              </p:cNvSpPr>
              <p:nvPr/>
            </p:nvSpPr>
            <p:spPr bwMode="auto">
              <a:xfrm>
                <a:off x="4050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14" name="Line 158"/>
              <p:cNvSpPr>
                <a:spLocks noChangeShapeType="1"/>
              </p:cNvSpPr>
              <p:nvPr/>
            </p:nvSpPr>
            <p:spPr bwMode="auto">
              <a:xfrm>
                <a:off x="4073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15" name="Line 159"/>
              <p:cNvSpPr>
                <a:spLocks noChangeShapeType="1"/>
              </p:cNvSpPr>
              <p:nvPr/>
            </p:nvSpPr>
            <p:spPr bwMode="auto">
              <a:xfrm>
                <a:off x="4096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16" name="Line 160"/>
              <p:cNvSpPr>
                <a:spLocks noChangeShapeType="1"/>
              </p:cNvSpPr>
              <p:nvPr/>
            </p:nvSpPr>
            <p:spPr bwMode="auto">
              <a:xfrm>
                <a:off x="4119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17" name="Line 161"/>
              <p:cNvSpPr>
                <a:spLocks noChangeShapeType="1"/>
              </p:cNvSpPr>
              <p:nvPr/>
            </p:nvSpPr>
            <p:spPr bwMode="auto">
              <a:xfrm>
                <a:off x="4142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18" name="Line 162"/>
              <p:cNvSpPr>
                <a:spLocks noChangeShapeType="1"/>
              </p:cNvSpPr>
              <p:nvPr/>
            </p:nvSpPr>
            <p:spPr bwMode="auto">
              <a:xfrm>
                <a:off x="1563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19" name="Line 163"/>
              <p:cNvSpPr>
                <a:spLocks noChangeShapeType="1"/>
              </p:cNvSpPr>
              <p:nvPr/>
            </p:nvSpPr>
            <p:spPr bwMode="auto">
              <a:xfrm>
                <a:off x="1586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20" name="Line 164"/>
              <p:cNvSpPr>
                <a:spLocks noChangeShapeType="1"/>
              </p:cNvSpPr>
              <p:nvPr/>
            </p:nvSpPr>
            <p:spPr bwMode="auto">
              <a:xfrm>
                <a:off x="1609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21" name="Line 165"/>
              <p:cNvSpPr>
                <a:spLocks noChangeShapeType="1"/>
              </p:cNvSpPr>
              <p:nvPr/>
            </p:nvSpPr>
            <p:spPr bwMode="auto">
              <a:xfrm>
                <a:off x="1632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22" name="Line 166"/>
              <p:cNvSpPr>
                <a:spLocks noChangeShapeType="1"/>
              </p:cNvSpPr>
              <p:nvPr/>
            </p:nvSpPr>
            <p:spPr bwMode="auto">
              <a:xfrm>
                <a:off x="1655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23" name="Line 167"/>
              <p:cNvSpPr>
                <a:spLocks noChangeShapeType="1"/>
              </p:cNvSpPr>
              <p:nvPr/>
            </p:nvSpPr>
            <p:spPr bwMode="auto">
              <a:xfrm>
                <a:off x="1678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24" name="Line 168"/>
              <p:cNvSpPr>
                <a:spLocks noChangeShapeType="1"/>
              </p:cNvSpPr>
              <p:nvPr/>
            </p:nvSpPr>
            <p:spPr bwMode="auto">
              <a:xfrm>
                <a:off x="1701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25" name="Line 169"/>
              <p:cNvSpPr>
                <a:spLocks noChangeShapeType="1"/>
              </p:cNvSpPr>
              <p:nvPr/>
            </p:nvSpPr>
            <p:spPr bwMode="auto">
              <a:xfrm>
                <a:off x="1724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26" name="Line 170"/>
              <p:cNvSpPr>
                <a:spLocks noChangeShapeType="1"/>
              </p:cNvSpPr>
              <p:nvPr/>
            </p:nvSpPr>
            <p:spPr bwMode="auto">
              <a:xfrm>
                <a:off x="1747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27" name="Line 171"/>
              <p:cNvSpPr>
                <a:spLocks noChangeShapeType="1"/>
              </p:cNvSpPr>
              <p:nvPr/>
            </p:nvSpPr>
            <p:spPr bwMode="auto">
              <a:xfrm>
                <a:off x="1770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28" name="Line 172"/>
              <p:cNvSpPr>
                <a:spLocks noChangeShapeType="1"/>
              </p:cNvSpPr>
              <p:nvPr/>
            </p:nvSpPr>
            <p:spPr bwMode="auto">
              <a:xfrm>
                <a:off x="1793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29" name="Line 173"/>
              <p:cNvSpPr>
                <a:spLocks noChangeShapeType="1"/>
              </p:cNvSpPr>
              <p:nvPr/>
            </p:nvSpPr>
            <p:spPr bwMode="auto">
              <a:xfrm>
                <a:off x="1816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30" name="Line 174"/>
              <p:cNvSpPr>
                <a:spLocks noChangeShapeType="1"/>
              </p:cNvSpPr>
              <p:nvPr/>
            </p:nvSpPr>
            <p:spPr bwMode="auto">
              <a:xfrm>
                <a:off x="1839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31" name="Line 175"/>
              <p:cNvSpPr>
                <a:spLocks noChangeShapeType="1"/>
              </p:cNvSpPr>
              <p:nvPr/>
            </p:nvSpPr>
            <p:spPr bwMode="auto">
              <a:xfrm>
                <a:off x="1863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32" name="Line 176"/>
              <p:cNvSpPr>
                <a:spLocks noChangeShapeType="1"/>
              </p:cNvSpPr>
              <p:nvPr/>
            </p:nvSpPr>
            <p:spPr bwMode="auto">
              <a:xfrm>
                <a:off x="1886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33" name="Line 177"/>
              <p:cNvSpPr>
                <a:spLocks noChangeShapeType="1"/>
              </p:cNvSpPr>
              <p:nvPr/>
            </p:nvSpPr>
            <p:spPr bwMode="auto">
              <a:xfrm>
                <a:off x="1909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34" name="Line 178"/>
              <p:cNvSpPr>
                <a:spLocks noChangeShapeType="1"/>
              </p:cNvSpPr>
              <p:nvPr/>
            </p:nvSpPr>
            <p:spPr bwMode="auto">
              <a:xfrm>
                <a:off x="1932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35" name="Line 179"/>
              <p:cNvSpPr>
                <a:spLocks noChangeShapeType="1"/>
              </p:cNvSpPr>
              <p:nvPr/>
            </p:nvSpPr>
            <p:spPr bwMode="auto">
              <a:xfrm>
                <a:off x="1955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36" name="Line 180"/>
              <p:cNvSpPr>
                <a:spLocks noChangeShapeType="1"/>
              </p:cNvSpPr>
              <p:nvPr/>
            </p:nvSpPr>
            <p:spPr bwMode="auto">
              <a:xfrm>
                <a:off x="1978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37" name="Line 181"/>
              <p:cNvSpPr>
                <a:spLocks noChangeShapeType="1"/>
              </p:cNvSpPr>
              <p:nvPr/>
            </p:nvSpPr>
            <p:spPr bwMode="auto">
              <a:xfrm>
                <a:off x="2001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38" name="Line 182"/>
              <p:cNvSpPr>
                <a:spLocks noChangeShapeType="1"/>
              </p:cNvSpPr>
              <p:nvPr/>
            </p:nvSpPr>
            <p:spPr bwMode="auto">
              <a:xfrm>
                <a:off x="2024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39" name="Line 183"/>
              <p:cNvSpPr>
                <a:spLocks noChangeShapeType="1"/>
              </p:cNvSpPr>
              <p:nvPr/>
            </p:nvSpPr>
            <p:spPr bwMode="auto">
              <a:xfrm>
                <a:off x="2047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40" name="Line 184"/>
              <p:cNvSpPr>
                <a:spLocks noChangeShapeType="1"/>
              </p:cNvSpPr>
              <p:nvPr/>
            </p:nvSpPr>
            <p:spPr bwMode="auto">
              <a:xfrm>
                <a:off x="2070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41" name="Line 185"/>
              <p:cNvSpPr>
                <a:spLocks noChangeShapeType="1"/>
              </p:cNvSpPr>
              <p:nvPr/>
            </p:nvSpPr>
            <p:spPr bwMode="auto">
              <a:xfrm>
                <a:off x="2093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42" name="Line 186"/>
              <p:cNvSpPr>
                <a:spLocks noChangeShapeType="1"/>
              </p:cNvSpPr>
              <p:nvPr/>
            </p:nvSpPr>
            <p:spPr bwMode="auto">
              <a:xfrm>
                <a:off x="2116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43" name="Line 187"/>
              <p:cNvSpPr>
                <a:spLocks noChangeShapeType="1"/>
              </p:cNvSpPr>
              <p:nvPr/>
            </p:nvSpPr>
            <p:spPr bwMode="auto">
              <a:xfrm>
                <a:off x="2139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44" name="Line 188"/>
              <p:cNvSpPr>
                <a:spLocks noChangeShapeType="1"/>
              </p:cNvSpPr>
              <p:nvPr/>
            </p:nvSpPr>
            <p:spPr bwMode="auto">
              <a:xfrm>
                <a:off x="2162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45" name="Line 189"/>
              <p:cNvSpPr>
                <a:spLocks noChangeShapeType="1"/>
              </p:cNvSpPr>
              <p:nvPr/>
            </p:nvSpPr>
            <p:spPr bwMode="auto">
              <a:xfrm>
                <a:off x="2185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46" name="Line 190"/>
              <p:cNvSpPr>
                <a:spLocks noChangeShapeType="1"/>
              </p:cNvSpPr>
              <p:nvPr/>
            </p:nvSpPr>
            <p:spPr bwMode="auto">
              <a:xfrm>
                <a:off x="2208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47" name="Line 191"/>
              <p:cNvSpPr>
                <a:spLocks noChangeShapeType="1"/>
              </p:cNvSpPr>
              <p:nvPr/>
            </p:nvSpPr>
            <p:spPr bwMode="auto">
              <a:xfrm>
                <a:off x="2231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48" name="Line 192"/>
              <p:cNvSpPr>
                <a:spLocks noChangeShapeType="1"/>
              </p:cNvSpPr>
              <p:nvPr/>
            </p:nvSpPr>
            <p:spPr bwMode="auto">
              <a:xfrm>
                <a:off x="2254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49" name="Line 193"/>
              <p:cNvSpPr>
                <a:spLocks noChangeShapeType="1"/>
              </p:cNvSpPr>
              <p:nvPr/>
            </p:nvSpPr>
            <p:spPr bwMode="auto">
              <a:xfrm>
                <a:off x="2277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50" name="Line 194"/>
              <p:cNvSpPr>
                <a:spLocks noChangeShapeType="1"/>
              </p:cNvSpPr>
              <p:nvPr/>
            </p:nvSpPr>
            <p:spPr bwMode="auto">
              <a:xfrm>
                <a:off x="2300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51" name="Line 195"/>
              <p:cNvSpPr>
                <a:spLocks noChangeShapeType="1"/>
              </p:cNvSpPr>
              <p:nvPr/>
            </p:nvSpPr>
            <p:spPr bwMode="auto">
              <a:xfrm>
                <a:off x="2323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52" name="Line 196"/>
              <p:cNvSpPr>
                <a:spLocks noChangeShapeType="1"/>
              </p:cNvSpPr>
              <p:nvPr/>
            </p:nvSpPr>
            <p:spPr bwMode="auto">
              <a:xfrm>
                <a:off x="2346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53" name="Line 197"/>
              <p:cNvSpPr>
                <a:spLocks noChangeShapeType="1"/>
              </p:cNvSpPr>
              <p:nvPr/>
            </p:nvSpPr>
            <p:spPr bwMode="auto">
              <a:xfrm>
                <a:off x="2369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54" name="Line 198"/>
              <p:cNvSpPr>
                <a:spLocks noChangeShapeType="1"/>
              </p:cNvSpPr>
              <p:nvPr/>
            </p:nvSpPr>
            <p:spPr bwMode="auto">
              <a:xfrm>
                <a:off x="2392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55" name="Line 199"/>
              <p:cNvSpPr>
                <a:spLocks noChangeShapeType="1"/>
              </p:cNvSpPr>
              <p:nvPr/>
            </p:nvSpPr>
            <p:spPr bwMode="auto">
              <a:xfrm>
                <a:off x="2415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56" name="Line 200"/>
              <p:cNvSpPr>
                <a:spLocks noChangeShapeType="1"/>
              </p:cNvSpPr>
              <p:nvPr/>
            </p:nvSpPr>
            <p:spPr bwMode="auto">
              <a:xfrm>
                <a:off x="2438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57" name="Line 201"/>
              <p:cNvSpPr>
                <a:spLocks noChangeShapeType="1"/>
              </p:cNvSpPr>
              <p:nvPr/>
            </p:nvSpPr>
            <p:spPr bwMode="auto">
              <a:xfrm>
                <a:off x="2461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58" name="Line 202"/>
              <p:cNvSpPr>
                <a:spLocks noChangeShapeType="1"/>
              </p:cNvSpPr>
              <p:nvPr/>
            </p:nvSpPr>
            <p:spPr bwMode="auto">
              <a:xfrm>
                <a:off x="2484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59" name="Line 203"/>
              <p:cNvSpPr>
                <a:spLocks noChangeShapeType="1"/>
              </p:cNvSpPr>
              <p:nvPr/>
            </p:nvSpPr>
            <p:spPr bwMode="auto">
              <a:xfrm>
                <a:off x="2507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60" name="Line 204"/>
              <p:cNvSpPr>
                <a:spLocks noChangeShapeType="1"/>
              </p:cNvSpPr>
              <p:nvPr/>
            </p:nvSpPr>
            <p:spPr bwMode="auto">
              <a:xfrm>
                <a:off x="2530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61" name="Line 205"/>
              <p:cNvSpPr>
                <a:spLocks noChangeShapeType="1"/>
              </p:cNvSpPr>
              <p:nvPr/>
            </p:nvSpPr>
            <p:spPr bwMode="auto">
              <a:xfrm>
                <a:off x="2553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62" name="Line 206"/>
              <p:cNvSpPr>
                <a:spLocks noChangeShapeType="1"/>
              </p:cNvSpPr>
              <p:nvPr/>
            </p:nvSpPr>
            <p:spPr bwMode="auto">
              <a:xfrm>
                <a:off x="2576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63" name="Line 207"/>
              <p:cNvSpPr>
                <a:spLocks noChangeShapeType="1"/>
              </p:cNvSpPr>
              <p:nvPr/>
            </p:nvSpPr>
            <p:spPr bwMode="auto">
              <a:xfrm>
                <a:off x="2599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64" name="Line 208"/>
              <p:cNvSpPr>
                <a:spLocks noChangeShapeType="1"/>
              </p:cNvSpPr>
              <p:nvPr/>
            </p:nvSpPr>
            <p:spPr bwMode="auto">
              <a:xfrm>
                <a:off x="2622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65" name="Line 209"/>
              <p:cNvSpPr>
                <a:spLocks noChangeShapeType="1"/>
              </p:cNvSpPr>
              <p:nvPr/>
            </p:nvSpPr>
            <p:spPr bwMode="auto">
              <a:xfrm>
                <a:off x="2645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66" name="Line 210"/>
              <p:cNvSpPr>
                <a:spLocks noChangeShapeType="1"/>
              </p:cNvSpPr>
              <p:nvPr/>
            </p:nvSpPr>
            <p:spPr bwMode="auto">
              <a:xfrm>
                <a:off x="2668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67" name="Line 211"/>
              <p:cNvSpPr>
                <a:spLocks noChangeShapeType="1"/>
              </p:cNvSpPr>
              <p:nvPr/>
            </p:nvSpPr>
            <p:spPr bwMode="auto">
              <a:xfrm>
                <a:off x="2691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68" name="Line 212"/>
              <p:cNvSpPr>
                <a:spLocks noChangeShapeType="1"/>
              </p:cNvSpPr>
              <p:nvPr/>
            </p:nvSpPr>
            <p:spPr bwMode="auto">
              <a:xfrm>
                <a:off x="2714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69" name="Line 213"/>
              <p:cNvSpPr>
                <a:spLocks noChangeShapeType="1"/>
              </p:cNvSpPr>
              <p:nvPr/>
            </p:nvSpPr>
            <p:spPr bwMode="auto">
              <a:xfrm>
                <a:off x="2737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70" name="Line 214"/>
              <p:cNvSpPr>
                <a:spLocks noChangeShapeType="1"/>
              </p:cNvSpPr>
              <p:nvPr/>
            </p:nvSpPr>
            <p:spPr bwMode="auto">
              <a:xfrm>
                <a:off x="2760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71" name="Line 215"/>
              <p:cNvSpPr>
                <a:spLocks noChangeShapeType="1"/>
              </p:cNvSpPr>
              <p:nvPr/>
            </p:nvSpPr>
            <p:spPr bwMode="auto">
              <a:xfrm>
                <a:off x="2783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72" name="Line 216"/>
              <p:cNvSpPr>
                <a:spLocks noChangeShapeType="1"/>
              </p:cNvSpPr>
              <p:nvPr/>
            </p:nvSpPr>
            <p:spPr bwMode="auto">
              <a:xfrm>
                <a:off x="2806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73" name="Line 217"/>
              <p:cNvSpPr>
                <a:spLocks noChangeShapeType="1"/>
              </p:cNvSpPr>
              <p:nvPr/>
            </p:nvSpPr>
            <p:spPr bwMode="auto">
              <a:xfrm>
                <a:off x="2829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74" name="Line 218"/>
              <p:cNvSpPr>
                <a:spLocks noChangeShapeType="1"/>
              </p:cNvSpPr>
              <p:nvPr/>
            </p:nvSpPr>
            <p:spPr bwMode="auto">
              <a:xfrm>
                <a:off x="2853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75" name="Line 219"/>
              <p:cNvSpPr>
                <a:spLocks noChangeShapeType="1"/>
              </p:cNvSpPr>
              <p:nvPr/>
            </p:nvSpPr>
            <p:spPr bwMode="auto">
              <a:xfrm>
                <a:off x="2876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76" name="Line 220"/>
              <p:cNvSpPr>
                <a:spLocks noChangeShapeType="1"/>
              </p:cNvSpPr>
              <p:nvPr/>
            </p:nvSpPr>
            <p:spPr bwMode="auto">
              <a:xfrm>
                <a:off x="2899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77" name="Line 221"/>
              <p:cNvSpPr>
                <a:spLocks noChangeShapeType="1"/>
              </p:cNvSpPr>
              <p:nvPr/>
            </p:nvSpPr>
            <p:spPr bwMode="auto">
              <a:xfrm>
                <a:off x="2922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78" name="Line 222"/>
              <p:cNvSpPr>
                <a:spLocks noChangeShapeType="1"/>
              </p:cNvSpPr>
              <p:nvPr/>
            </p:nvSpPr>
            <p:spPr bwMode="auto">
              <a:xfrm>
                <a:off x="2945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79" name="Line 223"/>
              <p:cNvSpPr>
                <a:spLocks noChangeShapeType="1"/>
              </p:cNvSpPr>
              <p:nvPr/>
            </p:nvSpPr>
            <p:spPr bwMode="auto">
              <a:xfrm>
                <a:off x="2968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80" name="Line 224"/>
              <p:cNvSpPr>
                <a:spLocks noChangeShapeType="1"/>
              </p:cNvSpPr>
              <p:nvPr/>
            </p:nvSpPr>
            <p:spPr bwMode="auto">
              <a:xfrm>
                <a:off x="2991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81" name="Line 225"/>
              <p:cNvSpPr>
                <a:spLocks noChangeShapeType="1"/>
              </p:cNvSpPr>
              <p:nvPr/>
            </p:nvSpPr>
            <p:spPr bwMode="auto">
              <a:xfrm>
                <a:off x="3014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82" name="Line 226"/>
              <p:cNvSpPr>
                <a:spLocks noChangeShapeType="1"/>
              </p:cNvSpPr>
              <p:nvPr/>
            </p:nvSpPr>
            <p:spPr bwMode="auto">
              <a:xfrm>
                <a:off x="3037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83" name="Line 227"/>
              <p:cNvSpPr>
                <a:spLocks noChangeShapeType="1"/>
              </p:cNvSpPr>
              <p:nvPr/>
            </p:nvSpPr>
            <p:spPr bwMode="auto">
              <a:xfrm>
                <a:off x="3060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84" name="Line 228"/>
              <p:cNvSpPr>
                <a:spLocks noChangeShapeType="1"/>
              </p:cNvSpPr>
              <p:nvPr/>
            </p:nvSpPr>
            <p:spPr bwMode="auto">
              <a:xfrm>
                <a:off x="3083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85" name="Line 229"/>
              <p:cNvSpPr>
                <a:spLocks noChangeShapeType="1"/>
              </p:cNvSpPr>
              <p:nvPr/>
            </p:nvSpPr>
            <p:spPr bwMode="auto">
              <a:xfrm>
                <a:off x="3106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86" name="Line 230"/>
              <p:cNvSpPr>
                <a:spLocks noChangeShapeType="1"/>
              </p:cNvSpPr>
              <p:nvPr/>
            </p:nvSpPr>
            <p:spPr bwMode="auto">
              <a:xfrm>
                <a:off x="3129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87" name="Line 231"/>
              <p:cNvSpPr>
                <a:spLocks noChangeShapeType="1"/>
              </p:cNvSpPr>
              <p:nvPr/>
            </p:nvSpPr>
            <p:spPr bwMode="auto">
              <a:xfrm>
                <a:off x="3152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88" name="Line 232"/>
              <p:cNvSpPr>
                <a:spLocks noChangeShapeType="1"/>
              </p:cNvSpPr>
              <p:nvPr/>
            </p:nvSpPr>
            <p:spPr bwMode="auto">
              <a:xfrm>
                <a:off x="3175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89" name="Line 233"/>
              <p:cNvSpPr>
                <a:spLocks noChangeShapeType="1"/>
              </p:cNvSpPr>
              <p:nvPr/>
            </p:nvSpPr>
            <p:spPr bwMode="auto">
              <a:xfrm>
                <a:off x="3198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90" name="Line 234"/>
              <p:cNvSpPr>
                <a:spLocks noChangeShapeType="1"/>
              </p:cNvSpPr>
              <p:nvPr/>
            </p:nvSpPr>
            <p:spPr bwMode="auto">
              <a:xfrm>
                <a:off x="3221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91" name="Line 235"/>
              <p:cNvSpPr>
                <a:spLocks noChangeShapeType="1"/>
              </p:cNvSpPr>
              <p:nvPr/>
            </p:nvSpPr>
            <p:spPr bwMode="auto">
              <a:xfrm>
                <a:off x="3244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92" name="Line 236"/>
              <p:cNvSpPr>
                <a:spLocks noChangeShapeType="1"/>
              </p:cNvSpPr>
              <p:nvPr/>
            </p:nvSpPr>
            <p:spPr bwMode="auto">
              <a:xfrm>
                <a:off x="3267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93" name="Line 237"/>
              <p:cNvSpPr>
                <a:spLocks noChangeShapeType="1"/>
              </p:cNvSpPr>
              <p:nvPr/>
            </p:nvSpPr>
            <p:spPr bwMode="auto">
              <a:xfrm>
                <a:off x="3290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94" name="Line 238"/>
              <p:cNvSpPr>
                <a:spLocks noChangeShapeType="1"/>
              </p:cNvSpPr>
              <p:nvPr/>
            </p:nvSpPr>
            <p:spPr bwMode="auto">
              <a:xfrm>
                <a:off x="3313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95" name="Line 239"/>
              <p:cNvSpPr>
                <a:spLocks noChangeShapeType="1"/>
              </p:cNvSpPr>
              <p:nvPr/>
            </p:nvSpPr>
            <p:spPr bwMode="auto">
              <a:xfrm>
                <a:off x="3336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96" name="Line 240"/>
              <p:cNvSpPr>
                <a:spLocks noChangeShapeType="1"/>
              </p:cNvSpPr>
              <p:nvPr/>
            </p:nvSpPr>
            <p:spPr bwMode="auto">
              <a:xfrm>
                <a:off x="3359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97" name="Line 241"/>
              <p:cNvSpPr>
                <a:spLocks noChangeShapeType="1"/>
              </p:cNvSpPr>
              <p:nvPr/>
            </p:nvSpPr>
            <p:spPr bwMode="auto">
              <a:xfrm>
                <a:off x="3382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98" name="Line 242"/>
              <p:cNvSpPr>
                <a:spLocks noChangeShapeType="1"/>
              </p:cNvSpPr>
              <p:nvPr/>
            </p:nvSpPr>
            <p:spPr bwMode="auto">
              <a:xfrm>
                <a:off x="3405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399" name="Line 243"/>
              <p:cNvSpPr>
                <a:spLocks noChangeShapeType="1"/>
              </p:cNvSpPr>
              <p:nvPr/>
            </p:nvSpPr>
            <p:spPr bwMode="auto">
              <a:xfrm>
                <a:off x="3428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400" name="Line 244"/>
              <p:cNvSpPr>
                <a:spLocks noChangeShapeType="1"/>
              </p:cNvSpPr>
              <p:nvPr/>
            </p:nvSpPr>
            <p:spPr bwMode="auto">
              <a:xfrm>
                <a:off x="3451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401" name="Line 245"/>
              <p:cNvSpPr>
                <a:spLocks noChangeShapeType="1"/>
              </p:cNvSpPr>
              <p:nvPr/>
            </p:nvSpPr>
            <p:spPr bwMode="auto">
              <a:xfrm>
                <a:off x="3474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402" name="Line 246"/>
              <p:cNvSpPr>
                <a:spLocks noChangeShapeType="1"/>
              </p:cNvSpPr>
              <p:nvPr/>
            </p:nvSpPr>
            <p:spPr bwMode="auto">
              <a:xfrm>
                <a:off x="3497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403" name="Line 247"/>
              <p:cNvSpPr>
                <a:spLocks noChangeShapeType="1"/>
              </p:cNvSpPr>
              <p:nvPr/>
            </p:nvSpPr>
            <p:spPr bwMode="auto">
              <a:xfrm>
                <a:off x="3520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404" name="Line 248"/>
              <p:cNvSpPr>
                <a:spLocks noChangeShapeType="1"/>
              </p:cNvSpPr>
              <p:nvPr/>
            </p:nvSpPr>
            <p:spPr bwMode="auto">
              <a:xfrm>
                <a:off x="3543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28680" name="Group 450"/>
            <p:cNvGrpSpPr>
              <a:grpSpLocks/>
            </p:cNvGrpSpPr>
            <p:nvPr/>
          </p:nvGrpSpPr>
          <p:grpSpPr bwMode="auto">
            <a:xfrm>
              <a:off x="1563" y="2750"/>
              <a:ext cx="2590" cy="144"/>
              <a:chOff x="1563" y="2750"/>
              <a:chExt cx="2590" cy="144"/>
            </a:xfrm>
          </p:grpSpPr>
          <p:sp>
            <p:nvSpPr>
              <p:cNvPr id="29005" name="Line 250"/>
              <p:cNvSpPr>
                <a:spLocks noChangeShapeType="1"/>
              </p:cNvSpPr>
              <p:nvPr/>
            </p:nvSpPr>
            <p:spPr bwMode="auto">
              <a:xfrm>
                <a:off x="3566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06" name="Line 251"/>
              <p:cNvSpPr>
                <a:spLocks noChangeShapeType="1"/>
              </p:cNvSpPr>
              <p:nvPr/>
            </p:nvSpPr>
            <p:spPr bwMode="auto">
              <a:xfrm>
                <a:off x="3589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07" name="Line 252"/>
              <p:cNvSpPr>
                <a:spLocks noChangeShapeType="1"/>
              </p:cNvSpPr>
              <p:nvPr/>
            </p:nvSpPr>
            <p:spPr bwMode="auto">
              <a:xfrm>
                <a:off x="3612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08" name="Line 253"/>
              <p:cNvSpPr>
                <a:spLocks noChangeShapeType="1"/>
              </p:cNvSpPr>
              <p:nvPr/>
            </p:nvSpPr>
            <p:spPr bwMode="auto">
              <a:xfrm>
                <a:off x="3635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09" name="Line 254"/>
              <p:cNvSpPr>
                <a:spLocks noChangeShapeType="1"/>
              </p:cNvSpPr>
              <p:nvPr/>
            </p:nvSpPr>
            <p:spPr bwMode="auto">
              <a:xfrm>
                <a:off x="3658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10" name="Line 255"/>
              <p:cNvSpPr>
                <a:spLocks noChangeShapeType="1"/>
              </p:cNvSpPr>
              <p:nvPr/>
            </p:nvSpPr>
            <p:spPr bwMode="auto">
              <a:xfrm>
                <a:off x="3681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11" name="Line 256"/>
              <p:cNvSpPr>
                <a:spLocks noChangeShapeType="1"/>
              </p:cNvSpPr>
              <p:nvPr/>
            </p:nvSpPr>
            <p:spPr bwMode="auto">
              <a:xfrm>
                <a:off x="3704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12" name="Line 257"/>
              <p:cNvSpPr>
                <a:spLocks noChangeShapeType="1"/>
              </p:cNvSpPr>
              <p:nvPr/>
            </p:nvSpPr>
            <p:spPr bwMode="auto">
              <a:xfrm>
                <a:off x="3727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13" name="Line 258"/>
              <p:cNvSpPr>
                <a:spLocks noChangeShapeType="1"/>
              </p:cNvSpPr>
              <p:nvPr/>
            </p:nvSpPr>
            <p:spPr bwMode="auto">
              <a:xfrm>
                <a:off x="3750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14" name="Line 259"/>
              <p:cNvSpPr>
                <a:spLocks noChangeShapeType="1"/>
              </p:cNvSpPr>
              <p:nvPr/>
            </p:nvSpPr>
            <p:spPr bwMode="auto">
              <a:xfrm>
                <a:off x="3773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15" name="Line 260"/>
              <p:cNvSpPr>
                <a:spLocks noChangeShapeType="1"/>
              </p:cNvSpPr>
              <p:nvPr/>
            </p:nvSpPr>
            <p:spPr bwMode="auto">
              <a:xfrm>
                <a:off x="3796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16" name="Line 261"/>
              <p:cNvSpPr>
                <a:spLocks noChangeShapeType="1"/>
              </p:cNvSpPr>
              <p:nvPr/>
            </p:nvSpPr>
            <p:spPr bwMode="auto">
              <a:xfrm>
                <a:off x="3820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17" name="Line 262"/>
              <p:cNvSpPr>
                <a:spLocks noChangeShapeType="1"/>
              </p:cNvSpPr>
              <p:nvPr/>
            </p:nvSpPr>
            <p:spPr bwMode="auto">
              <a:xfrm>
                <a:off x="3843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18" name="Line 263"/>
              <p:cNvSpPr>
                <a:spLocks noChangeShapeType="1"/>
              </p:cNvSpPr>
              <p:nvPr/>
            </p:nvSpPr>
            <p:spPr bwMode="auto">
              <a:xfrm>
                <a:off x="3866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19" name="Line 264"/>
              <p:cNvSpPr>
                <a:spLocks noChangeShapeType="1"/>
              </p:cNvSpPr>
              <p:nvPr/>
            </p:nvSpPr>
            <p:spPr bwMode="auto">
              <a:xfrm>
                <a:off x="3889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20" name="Line 265"/>
              <p:cNvSpPr>
                <a:spLocks noChangeShapeType="1"/>
              </p:cNvSpPr>
              <p:nvPr/>
            </p:nvSpPr>
            <p:spPr bwMode="auto">
              <a:xfrm>
                <a:off x="3912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21" name="Line 266"/>
              <p:cNvSpPr>
                <a:spLocks noChangeShapeType="1"/>
              </p:cNvSpPr>
              <p:nvPr/>
            </p:nvSpPr>
            <p:spPr bwMode="auto">
              <a:xfrm>
                <a:off x="3935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22" name="Line 267"/>
              <p:cNvSpPr>
                <a:spLocks noChangeShapeType="1"/>
              </p:cNvSpPr>
              <p:nvPr/>
            </p:nvSpPr>
            <p:spPr bwMode="auto">
              <a:xfrm>
                <a:off x="3958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23" name="Line 268"/>
              <p:cNvSpPr>
                <a:spLocks noChangeShapeType="1"/>
              </p:cNvSpPr>
              <p:nvPr/>
            </p:nvSpPr>
            <p:spPr bwMode="auto">
              <a:xfrm>
                <a:off x="3981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24" name="Line 269"/>
              <p:cNvSpPr>
                <a:spLocks noChangeShapeType="1"/>
              </p:cNvSpPr>
              <p:nvPr/>
            </p:nvSpPr>
            <p:spPr bwMode="auto">
              <a:xfrm>
                <a:off x="4004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25" name="Line 270"/>
              <p:cNvSpPr>
                <a:spLocks noChangeShapeType="1"/>
              </p:cNvSpPr>
              <p:nvPr/>
            </p:nvSpPr>
            <p:spPr bwMode="auto">
              <a:xfrm>
                <a:off x="4027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26" name="Line 271"/>
              <p:cNvSpPr>
                <a:spLocks noChangeShapeType="1"/>
              </p:cNvSpPr>
              <p:nvPr/>
            </p:nvSpPr>
            <p:spPr bwMode="auto">
              <a:xfrm>
                <a:off x="4050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27" name="Line 272"/>
              <p:cNvSpPr>
                <a:spLocks noChangeShapeType="1"/>
              </p:cNvSpPr>
              <p:nvPr/>
            </p:nvSpPr>
            <p:spPr bwMode="auto">
              <a:xfrm>
                <a:off x="4073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28" name="Line 273"/>
              <p:cNvSpPr>
                <a:spLocks noChangeShapeType="1"/>
              </p:cNvSpPr>
              <p:nvPr/>
            </p:nvSpPr>
            <p:spPr bwMode="auto">
              <a:xfrm>
                <a:off x="4096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29" name="Line 274"/>
              <p:cNvSpPr>
                <a:spLocks noChangeShapeType="1"/>
              </p:cNvSpPr>
              <p:nvPr/>
            </p:nvSpPr>
            <p:spPr bwMode="auto">
              <a:xfrm>
                <a:off x="4119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30" name="Line 275"/>
              <p:cNvSpPr>
                <a:spLocks noChangeShapeType="1"/>
              </p:cNvSpPr>
              <p:nvPr/>
            </p:nvSpPr>
            <p:spPr bwMode="auto">
              <a:xfrm>
                <a:off x="4142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31" name="Line 276"/>
              <p:cNvSpPr>
                <a:spLocks noChangeShapeType="1"/>
              </p:cNvSpPr>
              <p:nvPr/>
            </p:nvSpPr>
            <p:spPr bwMode="auto">
              <a:xfrm>
                <a:off x="1563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32" name="Line 277"/>
              <p:cNvSpPr>
                <a:spLocks noChangeShapeType="1"/>
              </p:cNvSpPr>
              <p:nvPr/>
            </p:nvSpPr>
            <p:spPr bwMode="auto">
              <a:xfrm>
                <a:off x="1586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33" name="Line 278"/>
              <p:cNvSpPr>
                <a:spLocks noChangeShapeType="1"/>
              </p:cNvSpPr>
              <p:nvPr/>
            </p:nvSpPr>
            <p:spPr bwMode="auto">
              <a:xfrm>
                <a:off x="1609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34" name="Line 279"/>
              <p:cNvSpPr>
                <a:spLocks noChangeShapeType="1"/>
              </p:cNvSpPr>
              <p:nvPr/>
            </p:nvSpPr>
            <p:spPr bwMode="auto">
              <a:xfrm>
                <a:off x="1632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35" name="Line 280"/>
              <p:cNvSpPr>
                <a:spLocks noChangeShapeType="1"/>
              </p:cNvSpPr>
              <p:nvPr/>
            </p:nvSpPr>
            <p:spPr bwMode="auto">
              <a:xfrm>
                <a:off x="1655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36" name="Line 281"/>
              <p:cNvSpPr>
                <a:spLocks noChangeShapeType="1"/>
              </p:cNvSpPr>
              <p:nvPr/>
            </p:nvSpPr>
            <p:spPr bwMode="auto">
              <a:xfrm>
                <a:off x="1678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37" name="Line 282"/>
              <p:cNvSpPr>
                <a:spLocks noChangeShapeType="1"/>
              </p:cNvSpPr>
              <p:nvPr/>
            </p:nvSpPr>
            <p:spPr bwMode="auto">
              <a:xfrm>
                <a:off x="1701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38" name="Line 283"/>
              <p:cNvSpPr>
                <a:spLocks noChangeShapeType="1"/>
              </p:cNvSpPr>
              <p:nvPr/>
            </p:nvSpPr>
            <p:spPr bwMode="auto">
              <a:xfrm>
                <a:off x="1724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39" name="Line 284"/>
              <p:cNvSpPr>
                <a:spLocks noChangeShapeType="1"/>
              </p:cNvSpPr>
              <p:nvPr/>
            </p:nvSpPr>
            <p:spPr bwMode="auto">
              <a:xfrm>
                <a:off x="1747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40" name="Line 285"/>
              <p:cNvSpPr>
                <a:spLocks noChangeShapeType="1"/>
              </p:cNvSpPr>
              <p:nvPr/>
            </p:nvSpPr>
            <p:spPr bwMode="auto">
              <a:xfrm>
                <a:off x="1770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41" name="Line 286"/>
              <p:cNvSpPr>
                <a:spLocks noChangeShapeType="1"/>
              </p:cNvSpPr>
              <p:nvPr/>
            </p:nvSpPr>
            <p:spPr bwMode="auto">
              <a:xfrm>
                <a:off x="1793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42" name="Line 287"/>
              <p:cNvSpPr>
                <a:spLocks noChangeShapeType="1"/>
              </p:cNvSpPr>
              <p:nvPr/>
            </p:nvSpPr>
            <p:spPr bwMode="auto">
              <a:xfrm>
                <a:off x="1816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43" name="Line 288"/>
              <p:cNvSpPr>
                <a:spLocks noChangeShapeType="1"/>
              </p:cNvSpPr>
              <p:nvPr/>
            </p:nvSpPr>
            <p:spPr bwMode="auto">
              <a:xfrm>
                <a:off x="1839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44" name="Line 289"/>
              <p:cNvSpPr>
                <a:spLocks noChangeShapeType="1"/>
              </p:cNvSpPr>
              <p:nvPr/>
            </p:nvSpPr>
            <p:spPr bwMode="auto">
              <a:xfrm>
                <a:off x="1863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45" name="Line 290"/>
              <p:cNvSpPr>
                <a:spLocks noChangeShapeType="1"/>
              </p:cNvSpPr>
              <p:nvPr/>
            </p:nvSpPr>
            <p:spPr bwMode="auto">
              <a:xfrm>
                <a:off x="1886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46" name="Line 291"/>
              <p:cNvSpPr>
                <a:spLocks noChangeShapeType="1"/>
              </p:cNvSpPr>
              <p:nvPr/>
            </p:nvSpPr>
            <p:spPr bwMode="auto">
              <a:xfrm>
                <a:off x="1909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47" name="Line 292"/>
              <p:cNvSpPr>
                <a:spLocks noChangeShapeType="1"/>
              </p:cNvSpPr>
              <p:nvPr/>
            </p:nvSpPr>
            <p:spPr bwMode="auto">
              <a:xfrm>
                <a:off x="1932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48" name="Line 293"/>
              <p:cNvSpPr>
                <a:spLocks noChangeShapeType="1"/>
              </p:cNvSpPr>
              <p:nvPr/>
            </p:nvSpPr>
            <p:spPr bwMode="auto">
              <a:xfrm>
                <a:off x="1955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49" name="Line 294"/>
              <p:cNvSpPr>
                <a:spLocks noChangeShapeType="1"/>
              </p:cNvSpPr>
              <p:nvPr/>
            </p:nvSpPr>
            <p:spPr bwMode="auto">
              <a:xfrm>
                <a:off x="1978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50" name="Line 295"/>
              <p:cNvSpPr>
                <a:spLocks noChangeShapeType="1"/>
              </p:cNvSpPr>
              <p:nvPr/>
            </p:nvSpPr>
            <p:spPr bwMode="auto">
              <a:xfrm>
                <a:off x="2001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51" name="Line 296"/>
              <p:cNvSpPr>
                <a:spLocks noChangeShapeType="1"/>
              </p:cNvSpPr>
              <p:nvPr/>
            </p:nvSpPr>
            <p:spPr bwMode="auto">
              <a:xfrm>
                <a:off x="2024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52" name="Line 297"/>
              <p:cNvSpPr>
                <a:spLocks noChangeShapeType="1"/>
              </p:cNvSpPr>
              <p:nvPr/>
            </p:nvSpPr>
            <p:spPr bwMode="auto">
              <a:xfrm>
                <a:off x="2047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53" name="Line 298"/>
              <p:cNvSpPr>
                <a:spLocks noChangeShapeType="1"/>
              </p:cNvSpPr>
              <p:nvPr/>
            </p:nvSpPr>
            <p:spPr bwMode="auto">
              <a:xfrm>
                <a:off x="2070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54" name="Line 299"/>
              <p:cNvSpPr>
                <a:spLocks noChangeShapeType="1"/>
              </p:cNvSpPr>
              <p:nvPr/>
            </p:nvSpPr>
            <p:spPr bwMode="auto">
              <a:xfrm>
                <a:off x="2093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55" name="Line 300"/>
              <p:cNvSpPr>
                <a:spLocks noChangeShapeType="1"/>
              </p:cNvSpPr>
              <p:nvPr/>
            </p:nvSpPr>
            <p:spPr bwMode="auto">
              <a:xfrm>
                <a:off x="2116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56" name="Line 301"/>
              <p:cNvSpPr>
                <a:spLocks noChangeShapeType="1"/>
              </p:cNvSpPr>
              <p:nvPr/>
            </p:nvSpPr>
            <p:spPr bwMode="auto">
              <a:xfrm>
                <a:off x="2139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57" name="Line 302"/>
              <p:cNvSpPr>
                <a:spLocks noChangeShapeType="1"/>
              </p:cNvSpPr>
              <p:nvPr/>
            </p:nvSpPr>
            <p:spPr bwMode="auto">
              <a:xfrm>
                <a:off x="2162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58" name="Line 303"/>
              <p:cNvSpPr>
                <a:spLocks noChangeShapeType="1"/>
              </p:cNvSpPr>
              <p:nvPr/>
            </p:nvSpPr>
            <p:spPr bwMode="auto">
              <a:xfrm>
                <a:off x="2185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59" name="Line 304"/>
              <p:cNvSpPr>
                <a:spLocks noChangeShapeType="1"/>
              </p:cNvSpPr>
              <p:nvPr/>
            </p:nvSpPr>
            <p:spPr bwMode="auto">
              <a:xfrm>
                <a:off x="2208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60" name="Line 305"/>
              <p:cNvSpPr>
                <a:spLocks noChangeShapeType="1"/>
              </p:cNvSpPr>
              <p:nvPr/>
            </p:nvSpPr>
            <p:spPr bwMode="auto">
              <a:xfrm>
                <a:off x="2231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61" name="Line 306"/>
              <p:cNvSpPr>
                <a:spLocks noChangeShapeType="1"/>
              </p:cNvSpPr>
              <p:nvPr/>
            </p:nvSpPr>
            <p:spPr bwMode="auto">
              <a:xfrm>
                <a:off x="2254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62" name="Line 307"/>
              <p:cNvSpPr>
                <a:spLocks noChangeShapeType="1"/>
              </p:cNvSpPr>
              <p:nvPr/>
            </p:nvSpPr>
            <p:spPr bwMode="auto">
              <a:xfrm>
                <a:off x="2277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63" name="Line 308"/>
              <p:cNvSpPr>
                <a:spLocks noChangeShapeType="1"/>
              </p:cNvSpPr>
              <p:nvPr/>
            </p:nvSpPr>
            <p:spPr bwMode="auto">
              <a:xfrm>
                <a:off x="2300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64" name="Line 309"/>
              <p:cNvSpPr>
                <a:spLocks noChangeShapeType="1"/>
              </p:cNvSpPr>
              <p:nvPr/>
            </p:nvSpPr>
            <p:spPr bwMode="auto">
              <a:xfrm>
                <a:off x="2323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65" name="Line 310"/>
              <p:cNvSpPr>
                <a:spLocks noChangeShapeType="1"/>
              </p:cNvSpPr>
              <p:nvPr/>
            </p:nvSpPr>
            <p:spPr bwMode="auto">
              <a:xfrm>
                <a:off x="2346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66" name="Line 311"/>
              <p:cNvSpPr>
                <a:spLocks noChangeShapeType="1"/>
              </p:cNvSpPr>
              <p:nvPr/>
            </p:nvSpPr>
            <p:spPr bwMode="auto">
              <a:xfrm>
                <a:off x="2369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67" name="Line 312"/>
              <p:cNvSpPr>
                <a:spLocks noChangeShapeType="1"/>
              </p:cNvSpPr>
              <p:nvPr/>
            </p:nvSpPr>
            <p:spPr bwMode="auto">
              <a:xfrm>
                <a:off x="2392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68" name="Line 313"/>
              <p:cNvSpPr>
                <a:spLocks noChangeShapeType="1"/>
              </p:cNvSpPr>
              <p:nvPr/>
            </p:nvSpPr>
            <p:spPr bwMode="auto">
              <a:xfrm>
                <a:off x="2415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69" name="Line 314"/>
              <p:cNvSpPr>
                <a:spLocks noChangeShapeType="1"/>
              </p:cNvSpPr>
              <p:nvPr/>
            </p:nvSpPr>
            <p:spPr bwMode="auto">
              <a:xfrm>
                <a:off x="2438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70" name="Line 315"/>
              <p:cNvSpPr>
                <a:spLocks noChangeShapeType="1"/>
              </p:cNvSpPr>
              <p:nvPr/>
            </p:nvSpPr>
            <p:spPr bwMode="auto">
              <a:xfrm>
                <a:off x="2461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71" name="Line 316"/>
              <p:cNvSpPr>
                <a:spLocks noChangeShapeType="1"/>
              </p:cNvSpPr>
              <p:nvPr/>
            </p:nvSpPr>
            <p:spPr bwMode="auto">
              <a:xfrm>
                <a:off x="2484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72" name="Line 317"/>
              <p:cNvSpPr>
                <a:spLocks noChangeShapeType="1"/>
              </p:cNvSpPr>
              <p:nvPr/>
            </p:nvSpPr>
            <p:spPr bwMode="auto">
              <a:xfrm>
                <a:off x="2507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73" name="Line 318"/>
              <p:cNvSpPr>
                <a:spLocks noChangeShapeType="1"/>
              </p:cNvSpPr>
              <p:nvPr/>
            </p:nvSpPr>
            <p:spPr bwMode="auto">
              <a:xfrm>
                <a:off x="2530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74" name="Line 319"/>
              <p:cNvSpPr>
                <a:spLocks noChangeShapeType="1"/>
              </p:cNvSpPr>
              <p:nvPr/>
            </p:nvSpPr>
            <p:spPr bwMode="auto">
              <a:xfrm>
                <a:off x="2553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75" name="Line 320"/>
              <p:cNvSpPr>
                <a:spLocks noChangeShapeType="1"/>
              </p:cNvSpPr>
              <p:nvPr/>
            </p:nvSpPr>
            <p:spPr bwMode="auto">
              <a:xfrm>
                <a:off x="2576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76" name="Line 321"/>
              <p:cNvSpPr>
                <a:spLocks noChangeShapeType="1"/>
              </p:cNvSpPr>
              <p:nvPr/>
            </p:nvSpPr>
            <p:spPr bwMode="auto">
              <a:xfrm>
                <a:off x="2599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77" name="Line 322"/>
              <p:cNvSpPr>
                <a:spLocks noChangeShapeType="1"/>
              </p:cNvSpPr>
              <p:nvPr/>
            </p:nvSpPr>
            <p:spPr bwMode="auto">
              <a:xfrm>
                <a:off x="2622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78" name="Line 323"/>
              <p:cNvSpPr>
                <a:spLocks noChangeShapeType="1"/>
              </p:cNvSpPr>
              <p:nvPr/>
            </p:nvSpPr>
            <p:spPr bwMode="auto">
              <a:xfrm>
                <a:off x="2645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79" name="Line 324"/>
              <p:cNvSpPr>
                <a:spLocks noChangeShapeType="1"/>
              </p:cNvSpPr>
              <p:nvPr/>
            </p:nvSpPr>
            <p:spPr bwMode="auto">
              <a:xfrm>
                <a:off x="2668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80" name="Line 325"/>
              <p:cNvSpPr>
                <a:spLocks noChangeShapeType="1"/>
              </p:cNvSpPr>
              <p:nvPr/>
            </p:nvSpPr>
            <p:spPr bwMode="auto">
              <a:xfrm>
                <a:off x="2691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81" name="Line 326"/>
              <p:cNvSpPr>
                <a:spLocks noChangeShapeType="1"/>
              </p:cNvSpPr>
              <p:nvPr/>
            </p:nvSpPr>
            <p:spPr bwMode="auto">
              <a:xfrm>
                <a:off x="2714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82" name="Line 327"/>
              <p:cNvSpPr>
                <a:spLocks noChangeShapeType="1"/>
              </p:cNvSpPr>
              <p:nvPr/>
            </p:nvSpPr>
            <p:spPr bwMode="auto">
              <a:xfrm>
                <a:off x="2737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83" name="Line 328"/>
              <p:cNvSpPr>
                <a:spLocks noChangeShapeType="1"/>
              </p:cNvSpPr>
              <p:nvPr/>
            </p:nvSpPr>
            <p:spPr bwMode="auto">
              <a:xfrm>
                <a:off x="2760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84" name="Line 329"/>
              <p:cNvSpPr>
                <a:spLocks noChangeShapeType="1"/>
              </p:cNvSpPr>
              <p:nvPr/>
            </p:nvSpPr>
            <p:spPr bwMode="auto">
              <a:xfrm>
                <a:off x="2783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85" name="Line 330"/>
              <p:cNvSpPr>
                <a:spLocks noChangeShapeType="1"/>
              </p:cNvSpPr>
              <p:nvPr/>
            </p:nvSpPr>
            <p:spPr bwMode="auto">
              <a:xfrm>
                <a:off x="2806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86" name="Line 331"/>
              <p:cNvSpPr>
                <a:spLocks noChangeShapeType="1"/>
              </p:cNvSpPr>
              <p:nvPr/>
            </p:nvSpPr>
            <p:spPr bwMode="auto">
              <a:xfrm>
                <a:off x="2829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87" name="Line 332"/>
              <p:cNvSpPr>
                <a:spLocks noChangeShapeType="1"/>
              </p:cNvSpPr>
              <p:nvPr/>
            </p:nvSpPr>
            <p:spPr bwMode="auto">
              <a:xfrm>
                <a:off x="2853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88" name="Line 333"/>
              <p:cNvSpPr>
                <a:spLocks noChangeShapeType="1"/>
              </p:cNvSpPr>
              <p:nvPr/>
            </p:nvSpPr>
            <p:spPr bwMode="auto">
              <a:xfrm>
                <a:off x="2876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89" name="Line 334"/>
              <p:cNvSpPr>
                <a:spLocks noChangeShapeType="1"/>
              </p:cNvSpPr>
              <p:nvPr/>
            </p:nvSpPr>
            <p:spPr bwMode="auto">
              <a:xfrm>
                <a:off x="2899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90" name="Line 335"/>
              <p:cNvSpPr>
                <a:spLocks noChangeShapeType="1"/>
              </p:cNvSpPr>
              <p:nvPr/>
            </p:nvSpPr>
            <p:spPr bwMode="auto">
              <a:xfrm>
                <a:off x="2922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91" name="Line 336"/>
              <p:cNvSpPr>
                <a:spLocks noChangeShapeType="1"/>
              </p:cNvSpPr>
              <p:nvPr/>
            </p:nvSpPr>
            <p:spPr bwMode="auto">
              <a:xfrm>
                <a:off x="2945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92" name="Line 337"/>
              <p:cNvSpPr>
                <a:spLocks noChangeShapeType="1"/>
              </p:cNvSpPr>
              <p:nvPr/>
            </p:nvSpPr>
            <p:spPr bwMode="auto">
              <a:xfrm>
                <a:off x="2968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93" name="Line 338"/>
              <p:cNvSpPr>
                <a:spLocks noChangeShapeType="1"/>
              </p:cNvSpPr>
              <p:nvPr/>
            </p:nvSpPr>
            <p:spPr bwMode="auto">
              <a:xfrm>
                <a:off x="2991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94" name="Line 339"/>
              <p:cNvSpPr>
                <a:spLocks noChangeShapeType="1"/>
              </p:cNvSpPr>
              <p:nvPr/>
            </p:nvSpPr>
            <p:spPr bwMode="auto">
              <a:xfrm>
                <a:off x="3014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95" name="Line 340"/>
              <p:cNvSpPr>
                <a:spLocks noChangeShapeType="1"/>
              </p:cNvSpPr>
              <p:nvPr/>
            </p:nvSpPr>
            <p:spPr bwMode="auto">
              <a:xfrm>
                <a:off x="3037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96" name="Line 341"/>
              <p:cNvSpPr>
                <a:spLocks noChangeShapeType="1"/>
              </p:cNvSpPr>
              <p:nvPr/>
            </p:nvSpPr>
            <p:spPr bwMode="auto">
              <a:xfrm>
                <a:off x="3060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97" name="Line 342"/>
              <p:cNvSpPr>
                <a:spLocks noChangeShapeType="1"/>
              </p:cNvSpPr>
              <p:nvPr/>
            </p:nvSpPr>
            <p:spPr bwMode="auto">
              <a:xfrm>
                <a:off x="3083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98" name="Line 343"/>
              <p:cNvSpPr>
                <a:spLocks noChangeShapeType="1"/>
              </p:cNvSpPr>
              <p:nvPr/>
            </p:nvSpPr>
            <p:spPr bwMode="auto">
              <a:xfrm>
                <a:off x="3106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99" name="Line 344"/>
              <p:cNvSpPr>
                <a:spLocks noChangeShapeType="1"/>
              </p:cNvSpPr>
              <p:nvPr/>
            </p:nvSpPr>
            <p:spPr bwMode="auto">
              <a:xfrm>
                <a:off x="3129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00" name="Line 345"/>
              <p:cNvSpPr>
                <a:spLocks noChangeShapeType="1"/>
              </p:cNvSpPr>
              <p:nvPr/>
            </p:nvSpPr>
            <p:spPr bwMode="auto">
              <a:xfrm>
                <a:off x="3152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01" name="Line 346"/>
              <p:cNvSpPr>
                <a:spLocks noChangeShapeType="1"/>
              </p:cNvSpPr>
              <p:nvPr/>
            </p:nvSpPr>
            <p:spPr bwMode="auto">
              <a:xfrm>
                <a:off x="3175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02" name="Line 347"/>
              <p:cNvSpPr>
                <a:spLocks noChangeShapeType="1"/>
              </p:cNvSpPr>
              <p:nvPr/>
            </p:nvSpPr>
            <p:spPr bwMode="auto">
              <a:xfrm>
                <a:off x="3198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03" name="Line 348"/>
              <p:cNvSpPr>
                <a:spLocks noChangeShapeType="1"/>
              </p:cNvSpPr>
              <p:nvPr/>
            </p:nvSpPr>
            <p:spPr bwMode="auto">
              <a:xfrm>
                <a:off x="3221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04" name="Line 349"/>
              <p:cNvSpPr>
                <a:spLocks noChangeShapeType="1"/>
              </p:cNvSpPr>
              <p:nvPr/>
            </p:nvSpPr>
            <p:spPr bwMode="auto">
              <a:xfrm>
                <a:off x="3244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05" name="Line 350"/>
              <p:cNvSpPr>
                <a:spLocks noChangeShapeType="1"/>
              </p:cNvSpPr>
              <p:nvPr/>
            </p:nvSpPr>
            <p:spPr bwMode="auto">
              <a:xfrm>
                <a:off x="3267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06" name="Line 351"/>
              <p:cNvSpPr>
                <a:spLocks noChangeShapeType="1"/>
              </p:cNvSpPr>
              <p:nvPr/>
            </p:nvSpPr>
            <p:spPr bwMode="auto">
              <a:xfrm>
                <a:off x="3290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07" name="Line 352"/>
              <p:cNvSpPr>
                <a:spLocks noChangeShapeType="1"/>
              </p:cNvSpPr>
              <p:nvPr/>
            </p:nvSpPr>
            <p:spPr bwMode="auto">
              <a:xfrm>
                <a:off x="3313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08" name="Line 353"/>
              <p:cNvSpPr>
                <a:spLocks noChangeShapeType="1"/>
              </p:cNvSpPr>
              <p:nvPr/>
            </p:nvSpPr>
            <p:spPr bwMode="auto">
              <a:xfrm>
                <a:off x="3336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09" name="Line 354"/>
              <p:cNvSpPr>
                <a:spLocks noChangeShapeType="1"/>
              </p:cNvSpPr>
              <p:nvPr/>
            </p:nvSpPr>
            <p:spPr bwMode="auto">
              <a:xfrm>
                <a:off x="3359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10" name="Line 355"/>
              <p:cNvSpPr>
                <a:spLocks noChangeShapeType="1"/>
              </p:cNvSpPr>
              <p:nvPr/>
            </p:nvSpPr>
            <p:spPr bwMode="auto">
              <a:xfrm>
                <a:off x="3382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11" name="Line 356"/>
              <p:cNvSpPr>
                <a:spLocks noChangeShapeType="1"/>
              </p:cNvSpPr>
              <p:nvPr/>
            </p:nvSpPr>
            <p:spPr bwMode="auto">
              <a:xfrm>
                <a:off x="3405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12" name="Line 357"/>
              <p:cNvSpPr>
                <a:spLocks noChangeShapeType="1"/>
              </p:cNvSpPr>
              <p:nvPr/>
            </p:nvSpPr>
            <p:spPr bwMode="auto">
              <a:xfrm>
                <a:off x="3428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13" name="Line 358"/>
              <p:cNvSpPr>
                <a:spLocks noChangeShapeType="1"/>
              </p:cNvSpPr>
              <p:nvPr/>
            </p:nvSpPr>
            <p:spPr bwMode="auto">
              <a:xfrm>
                <a:off x="3451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14" name="Line 359"/>
              <p:cNvSpPr>
                <a:spLocks noChangeShapeType="1"/>
              </p:cNvSpPr>
              <p:nvPr/>
            </p:nvSpPr>
            <p:spPr bwMode="auto">
              <a:xfrm>
                <a:off x="3474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15" name="Line 360"/>
              <p:cNvSpPr>
                <a:spLocks noChangeShapeType="1"/>
              </p:cNvSpPr>
              <p:nvPr/>
            </p:nvSpPr>
            <p:spPr bwMode="auto">
              <a:xfrm>
                <a:off x="3497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16" name="Line 361"/>
              <p:cNvSpPr>
                <a:spLocks noChangeShapeType="1"/>
              </p:cNvSpPr>
              <p:nvPr/>
            </p:nvSpPr>
            <p:spPr bwMode="auto">
              <a:xfrm>
                <a:off x="3520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17" name="Line 362"/>
              <p:cNvSpPr>
                <a:spLocks noChangeShapeType="1"/>
              </p:cNvSpPr>
              <p:nvPr/>
            </p:nvSpPr>
            <p:spPr bwMode="auto">
              <a:xfrm>
                <a:off x="3543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18" name="Line 363"/>
              <p:cNvSpPr>
                <a:spLocks noChangeShapeType="1"/>
              </p:cNvSpPr>
              <p:nvPr/>
            </p:nvSpPr>
            <p:spPr bwMode="auto">
              <a:xfrm>
                <a:off x="3566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19" name="Line 364"/>
              <p:cNvSpPr>
                <a:spLocks noChangeShapeType="1"/>
              </p:cNvSpPr>
              <p:nvPr/>
            </p:nvSpPr>
            <p:spPr bwMode="auto">
              <a:xfrm>
                <a:off x="3589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20" name="Line 365"/>
              <p:cNvSpPr>
                <a:spLocks noChangeShapeType="1"/>
              </p:cNvSpPr>
              <p:nvPr/>
            </p:nvSpPr>
            <p:spPr bwMode="auto">
              <a:xfrm>
                <a:off x="3612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21" name="Line 366"/>
              <p:cNvSpPr>
                <a:spLocks noChangeShapeType="1"/>
              </p:cNvSpPr>
              <p:nvPr/>
            </p:nvSpPr>
            <p:spPr bwMode="auto">
              <a:xfrm>
                <a:off x="3635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22" name="Line 367"/>
              <p:cNvSpPr>
                <a:spLocks noChangeShapeType="1"/>
              </p:cNvSpPr>
              <p:nvPr/>
            </p:nvSpPr>
            <p:spPr bwMode="auto">
              <a:xfrm>
                <a:off x="3658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23" name="Line 368"/>
              <p:cNvSpPr>
                <a:spLocks noChangeShapeType="1"/>
              </p:cNvSpPr>
              <p:nvPr/>
            </p:nvSpPr>
            <p:spPr bwMode="auto">
              <a:xfrm>
                <a:off x="3681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24" name="Line 369"/>
              <p:cNvSpPr>
                <a:spLocks noChangeShapeType="1"/>
              </p:cNvSpPr>
              <p:nvPr/>
            </p:nvSpPr>
            <p:spPr bwMode="auto">
              <a:xfrm>
                <a:off x="3704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25" name="Line 370"/>
              <p:cNvSpPr>
                <a:spLocks noChangeShapeType="1"/>
              </p:cNvSpPr>
              <p:nvPr/>
            </p:nvSpPr>
            <p:spPr bwMode="auto">
              <a:xfrm>
                <a:off x="3727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26" name="Line 371"/>
              <p:cNvSpPr>
                <a:spLocks noChangeShapeType="1"/>
              </p:cNvSpPr>
              <p:nvPr/>
            </p:nvSpPr>
            <p:spPr bwMode="auto">
              <a:xfrm>
                <a:off x="3750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27" name="Line 372"/>
              <p:cNvSpPr>
                <a:spLocks noChangeShapeType="1"/>
              </p:cNvSpPr>
              <p:nvPr/>
            </p:nvSpPr>
            <p:spPr bwMode="auto">
              <a:xfrm>
                <a:off x="3773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28" name="Line 373"/>
              <p:cNvSpPr>
                <a:spLocks noChangeShapeType="1"/>
              </p:cNvSpPr>
              <p:nvPr/>
            </p:nvSpPr>
            <p:spPr bwMode="auto">
              <a:xfrm>
                <a:off x="3796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29" name="Line 374"/>
              <p:cNvSpPr>
                <a:spLocks noChangeShapeType="1"/>
              </p:cNvSpPr>
              <p:nvPr/>
            </p:nvSpPr>
            <p:spPr bwMode="auto">
              <a:xfrm>
                <a:off x="3820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30" name="Line 375"/>
              <p:cNvSpPr>
                <a:spLocks noChangeShapeType="1"/>
              </p:cNvSpPr>
              <p:nvPr/>
            </p:nvSpPr>
            <p:spPr bwMode="auto">
              <a:xfrm>
                <a:off x="3843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31" name="Line 376"/>
              <p:cNvSpPr>
                <a:spLocks noChangeShapeType="1"/>
              </p:cNvSpPr>
              <p:nvPr/>
            </p:nvSpPr>
            <p:spPr bwMode="auto">
              <a:xfrm>
                <a:off x="3866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32" name="Line 377"/>
              <p:cNvSpPr>
                <a:spLocks noChangeShapeType="1"/>
              </p:cNvSpPr>
              <p:nvPr/>
            </p:nvSpPr>
            <p:spPr bwMode="auto">
              <a:xfrm>
                <a:off x="3889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33" name="Line 378"/>
              <p:cNvSpPr>
                <a:spLocks noChangeShapeType="1"/>
              </p:cNvSpPr>
              <p:nvPr/>
            </p:nvSpPr>
            <p:spPr bwMode="auto">
              <a:xfrm>
                <a:off x="3912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34" name="Line 379"/>
              <p:cNvSpPr>
                <a:spLocks noChangeShapeType="1"/>
              </p:cNvSpPr>
              <p:nvPr/>
            </p:nvSpPr>
            <p:spPr bwMode="auto">
              <a:xfrm>
                <a:off x="3935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35" name="Line 380"/>
              <p:cNvSpPr>
                <a:spLocks noChangeShapeType="1"/>
              </p:cNvSpPr>
              <p:nvPr/>
            </p:nvSpPr>
            <p:spPr bwMode="auto">
              <a:xfrm>
                <a:off x="3958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36" name="Line 381"/>
              <p:cNvSpPr>
                <a:spLocks noChangeShapeType="1"/>
              </p:cNvSpPr>
              <p:nvPr/>
            </p:nvSpPr>
            <p:spPr bwMode="auto">
              <a:xfrm>
                <a:off x="3981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37" name="Line 382"/>
              <p:cNvSpPr>
                <a:spLocks noChangeShapeType="1"/>
              </p:cNvSpPr>
              <p:nvPr/>
            </p:nvSpPr>
            <p:spPr bwMode="auto">
              <a:xfrm>
                <a:off x="4004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38" name="Line 383"/>
              <p:cNvSpPr>
                <a:spLocks noChangeShapeType="1"/>
              </p:cNvSpPr>
              <p:nvPr/>
            </p:nvSpPr>
            <p:spPr bwMode="auto">
              <a:xfrm>
                <a:off x="4027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39" name="Line 384"/>
              <p:cNvSpPr>
                <a:spLocks noChangeShapeType="1"/>
              </p:cNvSpPr>
              <p:nvPr/>
            </p:nvSpPr>
            <p:spPr bwMode="auto">
              <a:xfrm>
                <a:off x="4050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40" name="Line 385"/>
              <p:cNvSpPr>
                <a:spLocks noChangeShapeType="1"/>
              </p:cNvSpPr>
              <p:nvPr/>
            </p:nvSpPr>
            <p:spPr bwMode="auto">
              <a:xfrm>
                <a:off x="4073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41" name="Line 386"/>
              <p:cNvSpPr>
                <a:spLocks noChangeShapeType="1"/>
              </p:cNvSpPr>
              <p:nvPr/>
            </p:nvSpPr>
            <p:spPr bwMode="auto">
              <a:xfrm>
                <a:off x="4096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42" name="Line 387"/>
              <p:cNvSpPr>
                <a:spLocks noChangeShapeType="1"/>
              </p:cNvSpPr>
              <p:nvPr/>
            </p:nvSpPr>
            <p:spPr bwMode="auto">
              <a:xfrm>
                <a:off x="4119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43" name="Line 388"/>
              <p:cNvSpPr>
                <a:spLocks noChangeShapeType="1"/>
              </p:cNvSpPr>
              <p:nvPr/>
            </p:nvSpPr>
            <p:spPr bwMode="auto">
              <a:xfrm>
                <a:off x="4142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44" name="Line 389"/>
              <p:cNvSpPr>
                <a:spLocks noChangeShapeType="1"/>
              </p:cNvSpPr>
              <p:nvPr/>
            </p:nvSpPr>
            <p:spPr bwMode="auto">
              <a:xfrm>
                <a:off x="1563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45" name="Line 390"/>
              <p:cNvSpPr>
                <a:spLocks noChangeShapeType="1"/>
              </p:cNvSpPr>
              <p:nvPr/>
            </p:nvSpPr>
            <p:spPr bwMode="auto">
              <a:xfrm>
                <a:off x="1586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46" name="Line 391"/>
              <p:cNvSpPr>
                <a:spLocks noChangeShapeType="1"/>
              </p:cNvSpPr>
              <p:nvPr/>
            </p:nvSpPr>
            <p:spPr bwMode="auto">
              <a:xfrm>
                <a:off x="1609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47" name="Line 392"/>
              <p:cNvSpPr>
                <a:spLocks noChangeShapeType="1"/>
              </p:cNvSpPr>
              <p:nvPr/>
            </p:nvSpPr>
            <p:spPr bwMode="auto">
              <a:xfrm>
                <a:off x="1632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48" name="Line 393"/>
              <p:cNvSpPr>
                <a:spLocks noChangeShapeType="1"/>
              </p:cNvSpPr>
              <p:nvPr/>
            </p:nvSpPr>
            <p:spPr bwMode="auto">
              <a:xfrm>
                <a:off x="1655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49" name="Line 394"/>
              <p:cNvSpPr>
                <a:spLocks noChangeShapeType="1"/>
              </p:cNvSpPr>
              <p:nvPr/>
            </p:nvSpPr>
            <p:spPr bwMode="auto">
              <a:xfrm>
                <a:off x="1678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50" name="Line 395"/>
              <p:cNvSpPr>
                <a:spLocks noChangeShapeType="1"/>
              </p:cNvSpPr>
              <p:nvPr/>
            </p:nvSpPr>
            <p:spPr bwMode="auto">
              <a:xfrm>
                <a:off x="1701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51" name="Line 396"/>
              <p:cNvSpPr>
                <a:spLocks noChangeShapeType="1"/>
              </p:cNvSpPr>
              <p:nvPr/>
            </p:nvSpPr>
            <p:spPr bwMode="auto">
              <a:xfrm>
                <a:off x="1724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52" name="Line 397"/>
              <p:cNvSpPr>
                <a:spLocks noChangeShapeType="1"/>
              </p:cNvSpPr>
              <p:nvPr/>
            </p:nvSpPr>
            <p:spPr bwMode="auto">
              <a:xfrm>
                <a:off x="1747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53" name="Line 398"/>
              <p:cNvSpPr>
                <a:spLocks noChangeShapeType="1"/>
              </p:cNvSpPr>
              <p:nvPr/>
            </p:nvSpPr>
            <p:spPr bwMode="auto">
              <a:xfrm>
                <a:off x="1770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54" name="Line 399"/>
              <p:cNvSpPr>
                <a:spLocks noChangeShapeType="1"/>
              </p:cNvSpPr>
              <p:nvPr/>
            </p:nvSpPr>
            <p:spPr bwMode="auto">
              <a:xfrm>
                <a:off x="1793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55" name="Line 400"/>
              <p:cNvSpPr>
                <a:spLocks noChangeShapeType="1"/>
              </p:cNvSpPr>
              <p:nvPr/>
            </p:nvSpPr>
            <p:spPr bwMode="auto">
              <a:xfrm>
                <a:off x="1816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56" name="Line 401"/>
              <p:cNvSpPr>
                <a:spLocks noChangeShapeType="1"/>
              </p:cNvSpPr>
              <p:nvPr/>
            </p:nvSpPr>
            <p:spPr bwMode="auto">
              <a:xfrm>
                <a:off x="1839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57" name="Line 402"/>
              <p:cNvSpPr>
                <a:spLocks noChangeShapeType="1"/>
              </p:cNvSpPr>
              <p:nvPr/>
            </p:nvSpPr>
            <p:spPr bwMode="auto">
              <a:xfrm>
                <a:off x="1863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58" name="Line 403"/>
              <p:cNvSpPr>
                <a:spLocks noChangeShapeType="1"/>
              </p:cNvSpPr>
              <p:nvPr/>
            </p:nvSpPr>
            <p:spPr bwMode="auto">
              <a:xfrm>
                <a:off x="1886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59" name="Line 404"/>
              <p:cNvSpPr>
                <a:spLocks noChangeShapeType="1"/>
              </p:cNvSpPr>
              <p:nvPr/>
            </p:nvSpPr>
            <p:spPr bwMode="auto">
              <a:xfrm>
                <a:off x="1909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60" name="Line 405"/>
              <p:cNvSpPr>
                <a:spLocks noChangeShapeType="1"/>
              </p:cNvSpPr>
              <p:nvPr/>
            </p:nvSpPr>
            <p:spPr bwMode="auto">
              <a:xfrm>
                <a:off x="1932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61" name="Line 406"/>
              <p:cNvSpPr>
                <a:spLocks noChangeShapeType="1"/>
              </p:cNvSpPr>
              <p:nvPr/>
            </p:nvSpPr>
            <p:spPr bwMode="auto">
              <a:xfrm>
                <a:off x="1955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62" name="Line 407"/>
              <p:cNvSpPr>
                <a:spLocks noChangeShapeType="1"/>
              </p:cNvSpPr>
              <p:nvPr/>
            </p:nvSpPr>
            <p:spPr bwMode="auto">
              <a:xfrm>
                <a:off x="1978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63" name="Line 408"/>
              <p:cNvSpPr>
                <a:spLocks noChangeShapeType="1"/>
              </p:cNvSpPr>
              <p:nvPr/>
            </p:nvSpPr>
            <p:spPr bwMode="auto">
              <a:xfrm>
                <a:off x="2001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64" name="Line 409"/>
              <p:cNvSpPr>
                <a:spLocks noChangeShapeType="1"/>
              </p:cNvSpPr>
              <p:nvPr/>
            </p:nvSpPr>
            <p:spPr bwMode="auto">
              <a:xfrm>
                <a:off x="2024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65" name="Line 410"/>
              <p:cNvSpPr>
                <a:spLocks noChangeShapeType="1"/>
              </p:cNvSpPr>
              <p:nvPr/>
            </p:nvSpPr>
            <p:spPr bwMode="auto">
              <a:xfrm>
                <a:off x="2047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66" name="Line 411"/>
              <p:cNvSpPr>
                <a:spLocks noChangeShapeType="1"/>
              </p:cNvSpPr>
              <p:nvPr/>
            </p:nvSpPr>
            <p:spPr bwMode="auto">
              <a:xfrm>
                <a:off x="2070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67" name="Line 412"/>
              <p:cNvSpPr>
                <a:spLocks noChangeShapeType="1"/>
              </p:cNvSpPr>
              <p:nvPr/>
            </p:nvSpPr>
            <p:spPr bwMode="auto">
              <a:xfrm>
                <a:off x="2093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68" name="Line 413"/>
              <p:cNvSpPr>
                <a:spLocks noChangeShapeType="1"/>
              </p:cNvSpPr>
              <p:nvPr/>
            </p:nvSpPr>
            <p:spPr bwMode="auto">
              <a:xfrm>
                <a:off x="2116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69" name="Line 414"/>
              <p:cNvSpPr>
                <a:spLocks noChangeShapeType="1"/>
              </p:cNvSpPr>
              <p:nvPr/>
            </p:nvSpPr>
            <p:spPr bwMode="auto">
              <a:xfrm>
                <a:off x="2139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70" name="Line 415"/>
              <p:cNvSpPr>
                <a:spLocks noChangeShapeType="1"/>
              </p:cNvSpPr>
              <p:nvPr/>
            </p:nvSpPr>
            <p:spPr bwMode="auto">
              <a:xfrm>
                <a:off x="2162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71" name="Line 416"/>
              <p:cNvSpPr>
                <a:spLocks noChangeShapeType="1"/>
              </p:cNvSpPr>
              <p:nvPr/>
            </p:nvSpPr>
            <p:spPr bwMode="auto">
              <a:xfrm>
                <a:off x="2185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72" name="Line 417"/>
              <p:cNvSpPr>
                <a:spLocks noChangeShapeType="1"/>
              </p:cNvSpPr>
              <p:nvPr/>
            </p:nvSpPr>
            <p:spPr bwMode="auto">
              <a:xfrm>
                <a:off x="2208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73" name="Line 418"/>
              <p:cNvSpPr>
                <a:spLocks noChangeShapeType="1"/>
              </p:cNvSpPr>
              <p:nvPr/>
            </p:nvSpPr>
            <p:spPr bwMode="auto">
              <a:xfrm>
                <a:off x="2231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74" name="Line 419"/>
              <p:cNvSpPr>
                <a:spLocks noChangeShapeType="1"/>
              </p:cNvSpPr>
              <p:nvPr/>
            </p:nvSpPr>
            <p:spPr bwMode="auto">
              <a:xfrm>
                <a:off x="2254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75" name="Line 420"/>
              <p:cNvSpPr>
                <a:spLocks noChangeShapeType="1"/>
              </p:cNvSpPr>
              <p:nvPr/>
            </p:nvSpPr>
            <p:spPr bwMode="auto">
              <a:xfrm>
                <a:off x="2277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76" name="Line 421"/>
              <p:cNvSpPr>
                <a:spLocks noChangeShapeType="1"/>
              </p:cNvSpPr>
              <p:nvPr/>
            </p:nvSpPr>
            <p:spPr bwMode="auto">
              <a:xfrm>
                <a:off x="2300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77" name="Line 422"/>
              <p:cNvSpPr>
                <a:spLocks noChangeShapeType="1"/>
              </p:cNvSpPr>
              <p:nvPr/>
            </p:nvSpPr>
            <p:spPr bwMode="auto">
              <a:xfrm>
                <a:off x="2323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78" name="Line 423"/>
              <p:cNvSpPr>
                <a:spLocks noChangeShapeType="1"/>
              </p:cNvSpPr>
              <p:nvPr/>
            </p:nvSpPr>
            <p:spPr bwMode="auto">
              <a:xfrm>
                <a:off x="2346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79" name="Line 424"/>
              <p:cNvSpPr>
                <a:spLocks noChangeShapeType="1"/>
              </p:cNvSpPr>
              <p:nvPr/>
            </p:nvSpPr>
            <p:spPr bwMode="auto">
              <a:xfrm>
                <a:off x="2369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80" name="Line 425"/>
              <p:cNvSpPr>
                <a:spLocks noChangeShapeType="1"/>
              </p:cNvSpPr>
              <p:nvPr/>
            </p:nvSpPr>
            <p:spPr bwMode="auto">
              <a:xfrm>
                <a:off x="2392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81" name="Line 426"/>
              <p:cNvSpPr>
                <a:spLocks noChangeShapeType="1"/>
              </p:cNvSpPr>
              <p:nvPr/>
            </p:nvSpPr>
            <p:spPr bwMode="auto">
              <a:xfrm>
                <a:off x="2415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82" name="Line 427"/>
              <p:cNvSpPr>
                <a:spLocks noChangeShapeType="1"/>
              </p:cNvSpPr>
              <p:nvPr/>
            </p:nvSpPr>
            <p:spPr bwMode="auto">
              <a:xfrm>
                <a:off x="2438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83" name="Line 428"/>
              <p:cNvSpPr>
                <a:spLocks noChangeShapeType="1"/>
              </p:cNvSpPr>
              <p:nvPr/>
            </p:nvSpPr>
            <p:spPr bwMode="auto">
              <a:xfrm>
                <a:off x="2461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84" name="Line 429"/>
              <p:cNvSpPr>
                <a:spLocks noChangeShapeType="1"/>
              </p:cNvSpPr>
              <p:nvPr/>
            </p:nvSpPr>
            <p:spPr bwMode="auto">
              <a:xfrm>
                <a:off x="2484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85" name="Line 430"/>
              <p:cNvSpPr>
                <a:spLocks noChangeShapeType="1"/>
              </p:cNvSpPr>
              <p:nvPr/>
            </p:nvSpPr>
            <p:spPr bwMode="auto">
              <a:xfrm>
                <a:off x="2507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86" name="Line 431"/>
              <p:cNvSpPr>
                <a:spLocks noChangeShapeType="1"/>
              </p:cNvSpPr>
              <p:nvPr/>
            </p:nvSpPr>
            <p:spPr bwMode="auto">
              <a:xfrm>
                <a:off x="2530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87" name="Line 432"/>
              <p:cNvSpPr>
                <a:spLocks noChangeShapeType="1"/>
              </p:cNvSpPr>
              <p:nvPr/>
            </p:nvSpPr>
            <p:spPr bwMode="auto">
              <a:xfrm>
                <a:off x="2553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88" name="Line 433"/>
              <p:cNvSpPr>
                <a:spLocks noChangeShapeType="1"/>
              </p:cNvSpPr>
              <p:nvPr/>
            </p:nvSpPr>
            <p:spPr bwMode="auto">
              <a:xfrm>
                <a:off x="2576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89" name="Line 434"/>
              <p:cNvSpPr>
                <a:spLocks noChangeShapeType="1"/>
              </p:cNvSpPr>
              <p:nvPr/>
            </p:nvSpPr>
            <p:spPr bwMode="auto">
              <a:xfrm>
                <a:off x="2599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90" name="Line 435"/>
              <p:cNvSpPr>
                <a:spLocks noChangeShapeType="1"/>
              </p:cNvSpPr>
              <p:nvPr/>
            </p:nvSpPr>
            <p:spPr bwMode="auto">
              <a:xfrm>
                <a:off x="2622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91" name="Line 436"/>
              <p:cNvSpPr>
                <a:spLocks noChangeShapeType="1"/>
              </p:cNvSpPr>
              <p:nvPr/>
            </p:nvSpPr>
            <p:spPr bwMode="auto">
              <a:xfrm>
                <a:off x="2645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92" name="Line 437"/>
              <p:cNvSpPr>
                <a:spLocks noChangeShapeType="1"/>
              </p:cNvSpPr>
              <p:nvPr/>
            </p:nvSpPr>
            <p:spPr bwMode="auto">
              <a:xfrm>
                <a:off x="2668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93" name="Line 438"/>
              <p:cNvSpPr>
                <a:spLocks noChangeShapeType="1"/>
              </p:cNvSpPr>
              <p:nvPr/>
            </p:nvSpPr>
            <p:spPr bwMode="auto">
              <a:xfrm>
                <a:off x="2691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94" name="Line 439"/>
              <p:cNvSpPr>
                <a:spLocks noChangeShapeType="1"/>
              </p:cNvSpPr>
              <p:nvPr/>
            </p:nvSpPr>
            <p:spPr bwMode="auto">
              <a:xfrm>
                <a:off x="2714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95" name="Line 440"/>
              <p:cNvSpPr>
                <a:spLocks noChangeShapeType="1"/>
              </p:cNvSpPr>
              <p:nvPr/>
            </p:nvSpPr>
            <p:spPr bwMode="auto">
              <a:xfrm>
                <a:off x="2737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96" name="Line 441"/>
              <p:cNvSpPr>
                <a:spLocks noChangeShapeType="1"/>
              </p:cNvSpPr>
              <p:nvPr/>
            </p:nvSpPr>
            <p:spPr bwMode="auto">
              <a:xfrm>
                <a:off x="2760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97" name="Line 442"/>
              <p:cNvSpPr>
                <a:spLocks noChangeShapeType="1"/>
              </p:cNvSpPr>
              <p:nvPr/>
            </p:nvSpPr>
            <p:spPr bwMode="auto">
              <a:xfrm>
                <a:off x="2783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98" name="Line 443"/>
              <p:cNvSpPr>
                <a:spLocks noChangeShapeType="1"/>
              </p:cNvSpPr>
              <p:nvPr/>
            </p:nvSpPr>
            <p:spPr bwMode="auto">
              <a:xfrm>
                <a:off x="2806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199" name="Line 444"/>
              <p:cNvSpPr>
                <a:spLocks noChangeShapeType="1"/>
              </p:cNvSpPr>
              <p:nvPr/>
            </p:nvSpPr>
            <p:spPr bwMode="auto">
              <a:xfrm>
                <a:off x="2829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00" name="Line 445"/>
              <p:cNvSpPr>
                <a:spLocks noChangeShapeType="1"/>
              </p:cNvSpPr>
              <p:nvPr/>
            </p:nvSpPr>
            <p:spPr bwMode="auto">
              <a:xfrm>
                <a:off x="2853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01" name="Line 446"/>
              <p:cNvSpPr>
                <a:spLocks noChangeShapeType="1"/>
              </p:cNvSpPr>
              <p:nvPr/>
            </p:nvSpPr>
            <p:spPr bwMode="auto">
              <a:xfrm>
                <a:off x="2876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02" name="Line 447"/>
              <p:cNvSpPr>
                <a:spLocks noChangeShapeType="1"/>
              </p:cNvSpPr>
              <p:nvPr/>
            </p:nvSpPr>
            <p:spPr bwMode="auto">
              <a:xfrm>
                <a:off x="2899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03" name="Line 448"/>
              <p:cNvSpPr>
                <a:spLocks noChangeShapeType="1"/>
              </p:cNvSpPr>
              <p:nvPr/>
            </p:nvSpPr>
            <p:spPr bwMode="auto">
              <a:xfrm>
                <a:off x="2922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204" name="Line 449"/>
              <p:cNvSpPr>
                <a:spLocks noChangeShapeType="1"/>
              </p:cNvSpPr>
              <p:nvPr/>
            </p:nvSpPr>
            <p:spPr bwMode="auto">
              <a:xfrm>
                <a:off x="2945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28681" name="Group 651"/>
            <p:cNvGrpSpPr>
              <a:grpSpLocks/>
            </p:cNvGrpSpPr>
            <p:nvPr/>
          </p:nvGrpSpPr>
          <p:grpSpPr bwMode="auto">
            <a:xfrm>
              <a:off x="1563" y="2606"/>
              <a:ext cx="2590" cy="145"/>
              <a:chOff x="1563" y="2606"/>
              <a:chExt cx="2590" cy="145"/>
            </a:xfrm>
          </p:grpSpPr>
          <p:sp>
            <p:nvSpPr>
              <p:cNvPr id="28805" name="Line 451"/>
              <p:cNvSpPr>
                <a:spLocks noChangeShapeType="1"/>
              </p:cNvSpPr>
              <p:nvPr/>
            </p:nvSpPr>
            <p:spPr bwMode="auto">
              <a:xfrm>
                <a:off x="2968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06" name="Line 452"/>
              <p:cNvSpPr>
                <a:spLocks noChangeShapeType="1"/>
              </p:cNvSpPr>
              <p:nvPr/>
            </p:nvSpPr>
            <p:spPr bwMode="auto">
              <a:xfrm>
                <a:off x="2991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07" name="Line 453"/>
              <p:cNvSpPr>
                <a:spLocks noChangeShapeType="1"/>
              </p:cNvSpPr>
              <p:nvPr/>
            </p:nvSpPr>
            <p:spPr bwMode="auto">
              <a:xfrm>
                <a:off x="3014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08" name="Line 454"/>
              <p:cNvSpPr>
                <a:spLocks noChangeShapeType="1"/>
              </p:cNvSpPr>
              <p:nvPr/>
            </p:nvSpPr>
            <p:spPr bwMode="auto">
              <a:xfrm>
                <a:off x="3037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09" name="Line 455"/>
              <p:cNvSpPr>
                <a:spLocks noChangeShapeType="1"/>
              </p:cNvSpPr>
              <p:nvPr/>
            </p:nvSpPr>
            <p:spPr bwMode="auto">
              <a:xfrm>
                <a:off x="3060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10" name="Line 456"/>
              <p:cNvSpPr>
                <a:spLocks noChangeShapeType="1"/>
              </p:cNvSpPr>
              <p:nvPr/>
            </p:nvSpPr>
            <p:spPr bwMode="auto">
              <a:xfrm>
                <a:off x="3083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11" name="Line 457"/>
              <p:cNvSpPr>
                <a:spLocks noChangeShapeType="1"/>
              </p:cNvSpPr>
              <p:nvPr/>
            </p:nvSpPr>
            <p:spPr bwMode="auto">
              <a:xfrm>
                <a:off x="3106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12" name="Line 458"/>
              <p:cNvSpPr>
                <a:spLocks noChangeShapeType="1"/>
              </p:cNvSpPr>
              <p:nvPr/>
            </p:nvSpPr>
            <p:spPr bwMode="auto">
              <a:xfrm>
                <a:off x="3129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13" name="Line 459"/>
              <p:cNvSpPr>
                <a:spLocks noChangeShapeType="1"/>
              </p:cNvSpPr>
              <p:nvPr/>
            </p:nvSpPr>
            <p:spPr bwMode="auto">
              <a:xfrm>
                <a:off x="3152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14" name="Line 460"/>
              <p:cNvSpPr>
                <a:spLocks noChangeShapeType="1"/>
              </p:cNvSpPr>
              <p:nvPr/>
            </p:nvSpPr>
            <p:spPr bwMode="auto">
              <a:xfrm>
                <a:off x="3175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15" name="Line 461"/>
              <p:cNvSpPr>
                <a:spLocks noChangeShapeType="1"/>
              </p:cNvSpPr>
              <p:nvPr/>
            </p:nvSpPr>
            <p:spPr bwMode="auto">
              <a:xfrm>
                <a:off x="3198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16" name="Line 462"/>
              <p:cNvSpPr>
                <a:spLocks noChangeShapeType="1"/>
              </p:cNvSpPr>
              <p:nvPr/>
            </p:nvSpPr>
            <p:spPr bwMode="auto">
              <a:xfrm>
                <a:off x="3221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17" name="Line 463"/>
              <p:cNvSpPr>
                <a:spLocks noChangeShapeType="1"/>
              </p:cNvSpPr>
              <p:nvPr/>
            </p:nvSpPr>
            <p:spPr bwMode="auto">
              <a:xfrm>
                <a:off x="3244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18" name="Line 464"/>
              <p:cNvSpPr>
                <a:spLocks noChangeShapeType="1"/>
              </p:cNvSpPr>
              <p:nvPr/>
            </p:nvSpPr>
            <p:spPr bwMode="auto">
              <a:xfrm>
                <a:off x="3267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19" name="Line 465"/>
              <p:cNvSpPr>
                <a:spLocks noChangeShapeType="1"/>
              </p:cNvSpPr>
              <p:nvPr/>
            </p:nvSpPr>
            <p:spPr bwMode="auto">
              <a:xfrm>
                <a:off x="3290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20" name="Line 466"/>
              <p:cNvSpPr>
                <a:spLocks noChangeShapeType="1"/>
              </p:cNvSpPr>
              <p:nvPr/>
            </p:nvSpPr>
            <p:spPr bwMode="auto">
              <a:xfrm>
                <a:off x="3313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21" name="Line 467"/>
              <p:cNvSpPr>
                <a:spLocks noChangeShapeType="1"/>
              </p:cNvSpPr>
              <p:nvPr/>
            </p:nvSpPr>
            <p:spPr bwMode="auto">
              <a:xfrm>
                <a:off x="3336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22" name="Line 468"/>
              <p:cNvSpPr>
                <a:spLocks noChangeShapeType="1"/>
              </p:cNvSpPr>
              <p:nvPr/>
            </p:nvSpPr>
            <p:spPr bwMode="auto">
              <a:xfrm>
                <a:off x="3359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23" name="Line 469"/>
              <p:cNvSpPr>
                <a:spLocks noChangeShapeType="1"/>
              </p:cNvSpPr>
              <p:nvPr/>
            </p:nvSpPr>
            <p:spPr bwMode="auto">
              <a:xfrm>
                <a:off x="3382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24" name="Line 470"/>
              <p:cNvSpPr>
                <a:spLocks noChangeShapeType="1"/>
              </p:cNvSpPr>
              <p:nvPr/>
            </p:nvSpPr>
            <p:spPr bwMode="auto">
              <a:xfrm>
                <a:off x="3405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25" name="Line 471"/>
              <p:cNvSpPr>
                <a:spLocks noChangeShapeType="1"/>
              </p:cNvSpPr>
              <p:nvPr/>
            </p:nvSpPr>
            <p:spPr bwMode="auto">
              <a:xfrm>
                <a:off x="3428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26" name="Line 472"/>
              <p:cNvSpPr>
                <a:spLocks noChangeShapeType="1"/>
              </p:cNvSpPr>
              <p:nvPr/>
            </p:nvSpPr>
            <p:spPr bwMode="auto">
              <a:xfrm>
                <a:off x="3451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27" name="Line 473"/>
              <p:cNvSpPr>
                <a:spLocks noChangeShapeType="1"/>
              </p:cNvSpPr>
              <p:nvPr/>
            </p:nvSpPr>
            <p:spPr bwMode="auto">
              <a:xfrm>
                <a:off x="3474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28" name="Line 474"/>
              <p:cNvSpPr>
                <a:spLocks noChangeShapeType="1"/>
              </p:cNvSpPr>
              <p:nvPr/>
            </p:nvSpPr>
            <p:spPr bwMode="auto">
              <a:xfrm>
                <a:off x="3497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29" name="Line 475"/>
              <p:cNvSpPr>
                <a:spLocks noChangeShapeType="1"/>
              </p:cNvSpPr>
              <p:nvPr/>
            </p:nvSpPr>
            <p:spPr bwMode="auto">
              <a:xfrm>
                <a:off x="3520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30" name="Line 476"/>
              <p:cNvSpPr>
                <a:spLocks noChangeShapeType="1"/>
              </p:cNvSpPr>
              <p:nvPr/>
            </p:nvSpPr>
            <p:spPr bwMode="auto">
              <a:xfrm>
                <a:off x="3543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31" name="Line 477"/>
              <p:cNvSpPr>
                <a:spLocks noChangeShapeType="1"/>
              </p:cNvSpPr>
              <p:nvPr/>
            </p:nvSpPr>
            <p:spPr bwMode="auto">
              <a:xfrm>
                <a:off x="3566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32" name="Line 478"/>
              <p:cNvSpPr>
                <a:spLocks noChangeShapeType="1"/>
              </p:cNvSpPr>
              <p:nvPr/>
            </p:nvSpPr>
            <p:spPr bwMode="auto">
              <a:xfrm>
                <a:off x="3589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33" name="Line 479"/>
              <p:cNvSpPr>
                <a:spLocks noChangeShapeType="1"/>
              </p:cNvSpPr>
              <p:nvPr/>
            </p:nvSpPr>
            <p:spPr bwMode="auto">
              <a:xfrm>
                <a:off x="3612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34" name="Line 480"/>
              <p:cNvSpPr>
                <a:spLocks noChangeShapeType="1"/>
              </p:cNvSpPr>
              <p:nvPr/>
            </p:nvSpPr>
            <p:spPr bwMode="auto">
              <a:xfrm>
                <a:off x="3635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35" name="Line 481"/>
              <p:cNvSpPr>
                <a:spLocks noChangeShapeType="1"/>
              </p:cNvSpPr>
              <p:nvPr/>
            </p:nvSpPr>
            <p:spPr bwMode="auto">
              <a:xfrm>
                <a:off x="3658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36" name="Line 482"/>
              <p:cNvSpPr>
                <a:spLocks noChangeShapeType="1"/>
              </p:cNvSpPr>
              <p:nvPr/>
            </p:nvSpPr>
            <p:spPr bwMode="auto">
              <a:xfrm>
                <a:off x="3681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37" name="Line 483"/>
              <p:cNvSpPr>
                <a:spLocks noChangeShapeType="1"/>
              </p:cNvSpPr>
              <p:nvPr/>
            </p:nvSpPr>
            <p:spPr bwMode="auto">
              <a:xfrm>
                <a:off x="3704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38" name="Line 484"/>
              <p:cNvSpPr>
                <a:spLocks noChangeShapeType="1"/>
              </p:cNvSpPr>
              <p:nvPr/>
            </p:nvSpPr>
            <p:spPr bwMode="auto">
              <a:xfrm>
                <a:off x="3727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39" name="Line 485"/>
              <p:cNvSpPr>
                <a:spLocks noChangeShapeType="1"/>
              </p:cNvSpPr>
              <p:nvPr/>
            </p:nvSpPr>
            <p:spPr bwMode="auto">
              <a:xfrm>
                <a:off x="3750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40" name="Line 486"/>
              <p:cNvSpPr>
                <a:spLocks noChangeShapeType="1"/>
              </p:cNvSpPr>
              <p:nvPr/>
            </p:nvSpPr>
            <p:spPr bwMode="auto">
              <a:xfrm>
                <a:off x="3773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41" name="Line 487"/>
              <p:cNvSpPr>
                <a:spLocks noChangeShapeType="1"/>
              </p:cNvSpPr>
              <p:nvPr/>
            </p:nvSpPr>
            <p:spPr bwMode="auto">
              <a:xfrm>
                <a:off x="3796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42" name="Line 488"/>
              <p:cNvSpPr>
                <a:spLocks noChangeShapeType="1"/>
              </p:cNvSpPr>
              <p:nvPr/>
            </p:nvSpPr>
            <p:spPr bwMode="auto">
              <a:xfrm>
                <a:off x="3820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43" name="Line 489"/>
              <p:cNvSpPr>
                <a:spLocks noChangeShapeType="1"/>
              </p:cNvSpPr>
              <p:nvPr/>
            </p:nvSpPr>
            <p:spPr bwMode="auto">
              <a:xfrm>
                <a:off x="3843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44" name="Line 490"/>
              <p:cNvSpPr>
                <a:spLocks noChangeShapeType="1"/>
              </p:cNvSpPr>
              <p:nvPr/>
            </p:nvSpPr>
            <p:spPr bwMode="auto">
              <a:xfrm>
                <a:off x="3866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45" name="Line 491"/>
              <p:cNvSpPr>
                <a:spLocks noChangeShapeType="1"/>
              </p:cNvSpPr>
              <p:nvPr/>
            </p:nvSpPr>
            <p:spPr bwMode="auto">
              <a:xfrm>
                <a:off x="3889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46" name="Line 492"/>
              <p:cNvSpPr>
                <a:spLocks noChangeShapeType="1"/>
              </p:cNvSpPr>
              <p:nvPr/>
            </p:nvSpPr>
            <p:spPr bwMode="auto">
              <a:xfrm>
                <a:off x="3912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47" name="Line 493"/>
              <p:cNvSpPr>
                <a:spLocks noChangeShapeType="1"/>
              </p:cNvSpPr>
              <p:nvPr/>
            </p:nvSpPr>
            <p:spPr bwMode="auto">
              <a:xfrm>
                <a:off x="3935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48" name="Line 494"/>
              <p:cNvSpPr>
                <a:spLocks noChangeShapeType="1"/>
              </p:cNvSpPr>
              <p:nvPr/>
            </p:nvSpPr>
            <p:spPr bwMode="auto">
              <a:xfrm>
                <a:off x="3958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49" name="Line 495"/>
              <p:cNvSpPr>
                <a:spLocks noChangeShapeType="1"/>
              </p:cNvSpPr>
              <p:nvPr/>
            </p:nvSpPr>
            <p:spPr bwMode="auto">
              <a:xfrm>
                <a:off x="3981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50" name="Line 496"/>
              <p:cNvSpPr>
                <a:spLocks noChangeShapeType="1"/>
              </p:cNvSpPr>
              <p:nvPr/>
            </p:nvSpPr>
            <p:spPr bwMode="auto">
              <a:xfrm>
                <a:off x="4004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51" name="Line 497"/>
              <p:cNvSpPr>
                <a:spLocks noChangeShapeType="1"/>
              </p:cNvSpPr>
              <p:nvPr/>
            </p:nvSpPr>
            <p:spPr bwMode="auto">
              <a:xfrm>
                <a:off x="4027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52" name="Line 498"/>
              <p:cNvSpPr>
                <a:spLocks noChangeShapeType="1"/>
              </p:cNvSpPr>
              <p:nvPr/>
            </p:nvSpPr>
            <p:spPr bwMode="auto">
              <a:xfrm>
                <a:off x="4050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53" name="Line 499"/>
              <p:cNvSpPr>
                <a:spLocks noChangeShapeType="1"/>
              </p:cNvSpPr>
              <p:nvPr/>
            </p:nvSpPr>
            <p:spPr bwMode="auto">
              <a:xfrm>
                <a:off x="4073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54" name="Line 500"/>
              <p:cNvSpPr>
                <a:spLocks noChangeShapeType="1"/>
              </p:cNvSpPr>
              <p:nvPr/>
            </p:nvSpPr>
            <p:spPr bwMode="auto">
              <a:xfrm>
                <a:off x="4096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55" name="Line 501"/>
              <p:cNvSpPr>
                <a:spLocks noChangeShapeType="1"/>
              </p:cNvSpPr>
              <p:nvPr/>
            </p:nvSpPr>
            <p:spPr bwMode="auto">
              <a:xfrm>
                <a:off x="4119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56" name="Line 502"/>
              <p:cNvSpPr>
                <a:spLocks noChangeShapeType="1"/>
              </p:cNvSpPr>
              <p:nvPr/>
            </p:nvSpPr>
            <p:spPr bwMode="auto">
              <a:xfrm>
                <a:off x="4142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57" name="Line 503"/>
              <p:cNvSpPr>
                <a:spLocks noChangeShapeType="1"/>
              </p:cNvSpPr>
              <p:nvPr/>
            </p:nvSpPr>
            <p:spPr bwMode="auto">
              <a:xfrm>
                <a:off x="1563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58" name="Line 504"/>
              <p:cNvSpPr>
                <a:spLocks noChangeShapeType="1"/>
              </p:cNvSpPr>
              <p:nvPr/>
            </p:nvSpPr>
            <p:spPr bwMode="auto">
              <a:xfrm>
                <a:off x="1586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59" name="Line 505"/>
              <p:cNvSpPr>
                <a:spLocks noChangeShapeType="1"/>
              </p:cNvSpPr>
              <p:nvPr/>
            </p:nvSpPr>
            <p:spPr bwMode="auto">
              <a:xfrm>
                <a:off x="1609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60" name="Line 506"/>
              <p:cNvSpPr>
                <a:spLocks noChangeShapeType="1"/>
              </p:cNvSpPr>
              <p:nvPr/>
            </p:nvSpPr>
            <p:spPr bwMode="auto">
              <a:xfrm>
                <a:off x="1632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61" name="Line 507"/>
              <p:cNvSpPr>
                <a:spLocks noChangeShapeType="1"/>
              </p:cNvSpPr>
              <p:nvPr/>
            </p:nvSpPr>
            <p:spPr bwMode="auto">
              <a:xfrm>
                <a:off x="1655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62" name="Line 508"/>
              <p:cNvSpPr>
                <a:spLocks noChangeShapeType="1"/>
              </p:cNvSpPr>
              <p:nvPr/>
            </p:nvSpPr>
            <p:spPr bwMode="auto">
              <a:xfrm>
                <a:off x="1678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63" name="Line 509"/>
              <p:cNvSpPr>
                <a:spLocks noChangeShapeType="1"/>
              </p:cNvSpPr>
              <p:nvPr/>
            </p:nvSpPr>
            <p:spPr bwMode="auto">
              <a:xfrm>
                <a:off x="1701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64" name="Line 510"/>
              <p:cNvSpPr>
                <a:spLocks noChangeShapeType="1"/>
              </p:cNvSpPr>
              <p:nvPr/>
            </p:nvSpPr>
            <p:spPr bwMode="auto">
              <a:xfrm>
                <a:off x="1724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65" name="Line 511"/>
              <p:cNvSpPr>
                <a:spLocks noChangeShapeType="1"/>
              </p:cNvSpPr>
              <p:nvPr/>
            </p:nvSpPr>
            <p:spPr bwMode="auto">
              <a:xfrm>
                <a:off x="1747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66" name="Line 512"/>
              <p:cNvSpPr>
                <a:spLocks noChangeShapeType="1"/>
              </p:cNvSpPr>
              <p:nvPr/>
            </p:nvSpPr>
            <p:spPr bwMode="auto">
              <a:xfrm>
                <a:off x="1770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67" name="Line 513"/>
              <p:cNvSpPr>
                <a:spLocks noChangeShapeType="1"/>
              </p:cNvSpPr>
              <p:nvPr/>
            </p:nvSpPr>
            <p:spPr bwMode="auto">
              <a:xfrm>
                <a:off x="1793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68" name="Line 514"/>
              <p:cNvSpPr>
                <a:spLocks noChangeShapeType="1"/>
              </p:cNvSpPr>
              <p:nvPr/>
            </p:nvSpPr>
            <p:spPr bwMode="auto">
              <a:xfrm>
                <a:off x="1816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69" name="Line 515"/>
              <p:cNvSpPr>
                <a:spLocks noChangeShapeType="1"/>
              </p:cNvSpPr>
              <p:nvPr/>
            </p:nvSpPr>
            <p:spPr bwMode="auto">
              <a:xfrm>
                <a:off x="1839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70" name="Line 516"/>
              <p:cNvSpPr>
                <a:spLocks noChangeShapeType="1"/>
              </p:cNvSpPr>
              <p:nvPr/>
            </p:nvSpPr>
            <p:spPr bwMode="auto">
              <a:xfrm>
                <a:off x="1863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71" name="Line 517"/>
              <p:cNvSpPr>
                <a:spLocks noChangeShapeType="1"/>
              </p:cNvSpPr>
              <p:nvPr/>
            </p:nvSpPr>
            <p:spPr bwMode="auto">
              <a:xfrm>
                <a:off x="1886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72" name="Line 518"/>
              <p:cNvSpPr>
                <a:spLocks noChangeShapeType="1"/>
              </p:cNvSpPr>
              <p:nvPr/>
            </p:nvSpPr>
            <p:spPr bwMode="auto">
              <a:xfrm>
                <a:off x="1909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73" name="Line 519"/>
              <p:cNvSpPr>
                <a:spLocks noChangeShapeType="1"/>
              </p:cNvSpPr>
              <p:nvPr/>
            </p:nvSpPr>
            <p:spPr bwMode="auto">
              <a:xfrm>
                <a:off x="1932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74" name="Line 520"/>
              <p:cNvSpPr>
                <a:spLocks noChangeShapeType="1"/>
              </p:cNvSpPr>
              <p:nvPr/>
            </p:nvSpPr>
            <p:spPr bwMode="auto">
              <a:xfrm>
                <a:off x="1955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75" name="Line 521"/>
              <p:cNvSpPr>
                <a:spLocks noChangeShapeType="1"/>
              </p:cNvSpPr>
              <p:nvPr/>
            </p:nvSpPr>
            <p:spPr bwMode="auto">
              <a:xfrm>
                <a:off x="1978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76" name="Line 522"/>
              <p:cNvSpPr>
                <a:spLocks noChangeShapeType="1"/>
              </p:cNvSpPr>
              <p:nvPr/>
            </p:nvSpPr>
            <p:spPr bwMode="auto">
              <a:xfrm>
                <a:off x="2001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77" name="Line 523"/>
              <p:cNvSpPr>
                <a:spLocks noChangeShapeType="1"/>
              </p:cNvSpPr>
              <p:nvPr/>
            </p:nvSpPr>
            <p:spPr bwMode="auto">
              <a:xfrm>
                <a:off x="2024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78" name="Line 524"/>
              <p:cNvSpPr>
                <a:spLocks noChangeShapeType="1"/>
              </p:cNvSpPr>
              <p:nvPr/>
            </p:nvSpPr>
            <p:spPr bwMode="auto">
              <a:xfrm>
                <a:off x="2047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79" name="Line 525"/>
              <p:cNvSpPr>
                <a:spLocks noChangeShapeType="1"/>
              </p:cNvSpPr>
              <p:nvPr/>
            </p:nvSpPr>
            <p:spPr bwMode="auto">
              <a:xfrm>
                <a:off x="2070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80" name="Line 526"/>
              <p:cNvSpPr>
                <a:spLocks noChangeShapeType="1"/>
              </p:cNvSpPr>
              <p:nvPr/>
            </p:nvSpPr>
            <p:spPr bwMode="auto">
              <a:xfrm>
                <a:off x="2093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81" name="Line 527"/>
              <p:cNvSpPr>
                <a:spLocks noChangeShapeType="1"/>
              </p:cNvSpPr>
              <p:nvPr/>
            </p:nvSpPr>
            <p:spPr bwMode="auto">
              <a:xfrm>
                <a:off x="2116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82" name="Line 528"/>
              <p:cNvSpPr>
                <a:spLocks noChangeShapeType="1"/>
              </p:cNvSpPr>
              <p:nvPr/>
            </p:nvSpPr>
            <p:spPr bwMode="auto">
              <a:xfrm>
                <a:off x="2139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83" name="Line 529"/>
              <p:cNvSpPr>
                <a:spLocks noChangeShapeType="1"/>
              </p:cNvSpPr>
              <p:nvPr/>
            </p:nvSpPr>
            <p:spPr bwMode="auto">
              <a:xfrm>
                <a:off x="2162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84" name="Line 530"/>
              <p:cNvSpPr>
                <a:spLocks noChangeShapeType="1"/>
              </p:cNvSpPr>
              <p:nvPr/>
            </p:nvSpPr>
            <p:spPr bwMode="auto">
              <a:xfrm>
                <a:off x="2185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85" name="Line 531"/>
              <p:cNvSpPr>
                <a:spLocks noChangeShapeType="1"/>
              </p:cNvSpPr>
              <p:nvPr/>
            </p:nvSpPr>
            <p:spPr bwMode="auto">
              <a:xfrm>
                <a:off x="2208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86" name="Line 532"/>
              <p:cNvSpPr>
                <a:spLocks noChangeShapeType="1"/>
              </p:cNvSpPr>
              <p:nvPr/>
            </p:nvSpPr>
            <p:spPr bwMode="auto">
              <a:xfrm>
                <a:off x="2231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87" name="Line 533"/>
              <p:cNvSpPr>
                <a:spLocks noChangeShapeType="1"/>
              </p:cNvSpPr>
              <p:nvPr/>
            </p:nvSpPr>
            <p:spPr bwMode="auto">
              <a:xfrm>
                <a:off x="2254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88" name="Line 534"/>
              <p:cNvSpPr>
                <a:spLocks noChangeShapeType="1"/>
              </p:cNvSpPr>
              <p:nvPr/>
            </p:nvSpPr>
            <p:spPr bwMode="auto">
              <a:xfrm>
                <a:off x="2277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89" name="Line 535"/>
              <p:cNvSpPr>
                <a:spLocks noChangeShapeType="1"/>
              </p:cNvSpPr>
              <p:nvPr/>
            </p:nvSpPr>
            <p:spPr bwMode="auto">
              <a:xfrm>
                <a:off x="2300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90" name="Line 536"/>
              <p:cNvSpPr>
                <a:spLocks noChangeShapeType="1"/>
              </p:cNvSpPr>
              <p:nvPr/>
            </p:nvSpPr>
            <p:spPr bwMode="auto">
              <a:xfrm>
                <a:off x="2323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91" name="Line 537"/>
              <p:cNvSpPr>
                <a:spLocks noChangeShapeType="1"/>
              </p:cNvSpPr>
              <p:nvPr/>
            </p:nvSpPr>
            <p:spPr bwMode="auto">
              <a:xfrm>
                <a:off x="2346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92" name="Line 538"/>
              <p:cNvSpPr>
                <a:spLocks noChangeShapeType="1"/>
              </p:cNvSpPr>
              <p:nvPr/>
            </p:nvSpPr>
            <p:spPr bwMode="auto">
              <a:xfrm>
                <a:off x="2369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93" name="Line 539"/>
              <p:cNvSpPr>
                <a:spLocks noChangeShapeType="1"/>
              </p:cNvSpPr>
              <p:nvPr/>
            </p:nvSpPr>
            <p:spPr bwMode="auto">
              <a:xfrm>
                <a:off x="2392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94" name="Line 540"/>
              <p:cNvSpPr>
                <a:spLocks noChangeShapeType="1"/>
              </p:cNvSpPr>
              <p:nvPr/>
            </p:nvSpPr>
            <p:spPr bwMode="auto">
              <a:xfrm>
                <a:off x="2415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95" name="Line 541"/>
              <p:cNvSpPr>
                <a:spLocks noChangeShapeType="1"/>
              </p:cNvSpPr>
              <p:nvPr/>
            </p:nvSpPr>
            <p:spPr bwMode="auto">
              <a:xfrm>
                <a:off x="2438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96" name="Line 542"/>
              <p:cNvSpPr>
                <a:spLocks noChangeShapeType="1"/>
              </p:cNvSpPr>
              <p:nvPr/>
            </p:nvSpPr>
            <p:spPr bwMode="auto">
              <a:xfrm>
                <a:off x="2461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97" name="Line 543"/>
              <p:cNvSpPr>
                <a:spLocks noChangeShapeType="1"/>
              </p:cNvSpPr>
              <p:nvPr/>
            </p:nvSpPr>
            <p:spPr bwMode="auto">
              <a:xfrm>
                <a:off x="2484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98" name="Line 544"/>
              <p:cNvSpPr>
                <a:spLocks noChangeShapeType="1"/>
              </p:cNvSpPr>
              <p:nvPr/>
            </p:nvSpPr>
            <p:spPr bwMode="auto">
              <a:xfrm>
                <a:off x="2507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899" name="Line 545"/>
              <p:cNvSpPr>
                <a:spLocks noChangeShapeType="1"/>
              </p:cNvSpPr>
              <p:nvPr/>
            </p:nvSpPr>
            <p:spPr bwMode="auto">
              <a:xfrm>
                <a:off x="2530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00" name="Line 546"/>
              <p:cNvSpPr>
                <a:spLocks noChangeShapeType="1"/>
              </p:cNvSpPr>
              <p:nvPr/>
            </p:nvSpPr>
            <p:spPr bwMode="auto">
              <a:xfrm>
                <a:off x="2553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01" name="Line 547"/>
              <p:cNvSpPr>
                <a:spLocks noChangeShapeType="1"/>
              </p:cNvSpPr>
              <p:nvPr/>
            </p:nvSpPr>
            <p:spPr bwMode="auto">
              <a:xfrm>
                <a:off x="2576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02" name="Line 548"/>
              <p:cNvSpPr>
                <a:spLocks noChangeShapeType="1"/>
              </p:cNvSpPr>
              <p:nvPr/>
            </p:nvSpPr>
            <p:spPr bwMode="auto">
              <a:xfrm>
                <a:off x="2599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03" name="Line 549"/>
              <p:cNvSpPr>
                <a:spLocks noChangeShapeType="1"/>
              </p:cNvSpPr>
              <p:nvPr/>
            </p:nvSpPr>
            <p:spPr bwMode="auto">
              <a:xfrm>
                <a:off x="2622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04" name="Line 550"/>
              <p:cNvSpPr>
                <a:spLocks noChangeShapeType="1"/>
              </p:cNvSpPr>
              <p:nvPr/>
            </p:nvSpPr>
            <p:spPr bwMode="auto">
              <a:xfrm>
                <a:off x="2645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05" name="Line 551"/>
              <p:cNvSpPr>
                <a:spLocks noChangeShapeType="1"/>
              </p:cNvSpPr>
              <p:nvPr/>
            </p:nvSpPr>
            <p:spPr bwMode="auto">
              <a:xfrm>
                <a:off x="2668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06" name="Line 552"/>
              <p:cNvSpPr>
                <a:spLocks noChangeShapeType="1"/>
              </p:cNvSpPr>
              <p:nvPr/>
            </p:nvSpPr>
            <p:spPr bwMode="auto">
              <a:xfrm>
                <a:off x="2691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07" name="Line 553"/>
              <p:cNvSpPr>
                <a:spLocks noChangeShapeType="1"/>
              </p:cNvSpPr>
              <p:nvPr/>
            </p:nvSpPr>
            <p:spPr bwMode="auto">
              <a:xfrm>
                <a:off x="2714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08" name="Line 554"/>
              <p:cNvSpPr>
                <a:spLocks noChangeShapeType="1"/>
              </p:cNvSpPr>
              <p:nvPr/>
            </p:nvSpPr>
            <p:spPr bwMode="auto">
              <a:xfrm>
                <a:off x="2737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09" name="Line 555"/>
              <p:cNvSpPr>
                <a:spLocks noChangeShapeType="1"/>
              </p:cNvSpPr>
              <p:nvPr/>
            </p:nvSpPr>
            <p:spPr bwMode="auto">
              <a:xfrm>
                <a:off x="2760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10" name="Line 556"/>
              <p:cNvSpPr>
                <a:spLocks noChangeShapeType="1"/>
              </p:cNvSpPr>
              <p:nvPr/>
            </p:nvSpPr>
            <p:spPr bwMode="auto">
              <a:xfrm>
                <a:off x="2783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11" name="Line 557"/>
              <p:cNvSpPr>
                <a:spLocks noChangeShapeType="1"/>
              </p:cNvSpPr>
              <p:nvPr/>
            </p:nvSpPr>
            <p:spPr bwMode="auto">
              <a:xfrm>
                <a:off x="2806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12" name="Line 558"/>
              <p:cNvSpPr>
                <a:spLocks noChangeShapeType="1"/>
              </p:cNvSpPr>
              <p:nvPr/>
            </p:nvSpPr>
            <p:spPr bwMode="auto">
              <a:xfrm>
                <a:off x="2829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13" name="Line 559"/>
              <p:cNvSpPr>
                <a:spLocks noChangeShapeType="1"/>
              </p:cNvSpPr>
              <p:nvPr/>
            </p:nvSpPr>
            <p:spPr bwMode="auto">
              <a:xfrm>
                <a:off x="2853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14" name="Line 560"/>
              <p:cNvSpPr>
                <a:spLocks noChangeShapeType="1"/>
              </p:cNvSpPr>
              <p:nvPr/>
            </p:nvSpPr>
            <p:spPr bwMode="auto">
              <a:xfrm>
                <a:off x="2876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15" name="Line 561"/>
              <p:cNvSpPr>
                <a:spLocks noChangeShapeType="1"/>
              </p:cNvSpPr>
              <p:nvPr/>
            </p:nvSpPr>
            <p:spPr bwMode="auto">
              <a:xfrm>
                <a:off x="2899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16" name="Line 562"/>
              <p:cNvSpPr>
                <a:spLocks noChangeShapeType="1"/>
              </p:cNvSpPr>
              <p:nvPr/>
            </p:nvSpPr>
            <p:spPr bwMode="auto">
              <a:xfrm>
                <a:off x="2922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17" name="Line 563"/>
              <p:cNvSpPr>
                <a:spLocks noChangeShapeType="1"/>
              </p:cNvSpPr>
              <p:nvPr/>
            </p:nvSpPr>
            <p:spPr bwMode="auto">
              <a:xfrm>
                <a:off x="2945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18" name="Line 564"/>
              <p:cNvSpPr>
                <a:spLocks noChangeShapeType="1"/>
              </p:cNvSpPr>
              <p:nvPr/>
            </p:nvSpPr>
            <p:spPr bwMode="auto">
              <a:xfrm>
                <a:off x="2968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19" name="Line 565"/>
              <p:cNvSpPr>
                <a:spLocks noChangeShapeType="1"/>
              </p:cNvSpPr>
              <p:nvPr/>
            </p:nvSpPr>
            <p:spPr bwMode="auto">
              <a:xfrm>
                <a:off x="2991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20" name="Line 566"/>
              <p:cNvSpPr>
                <a:spLocks noChangeShapeType="1"/>
              </p:cNvSpPr>
              <p:nvPr/>
            </p:nvSpPr>
            <p:spPr bwMode="auto">
              <a:xfrm>
                <a:off x="3014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21" name="Line 567"/>
              <p:cNvSpPr>
                <a:spLocks noChangeShapeType="1"/>
              </p:cNvSpPr>
              <p:nvPr/>
            </p:nvSpPr>
            <p:spPr bwMode="auto">
              <a:xfrm>
                <a:off x="3037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22" name="Line 568"/>
              <p:cNvSpPr>
                <a:spLocks noChangeShapeType="1"/>
              </p:cNvSpPr>
              <p:nvPr/>
            </p:nvSpPr>
            <p:spPr bwMode="auto">
              <a:xfrm>
                <a:off x="3060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23" name="Line 569"/>
              <p:cNvSpPr>
                <a:spLocks noChangeShapeType="1"/>
              </p:cNvSpPr>
              <p:nvPr/>
            </p:nvSpPr>
            <p:spPr bwMode="auto">
              <a:xfrm>
                <a:off x="3083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24" name="Line 570"/>
              <p:cNvSpPr>
                <a:spLocks noChangeShapeType="1"/>
              </p:cNvSpPr>
              <p:nvPr/>
            </p:nvSpPr>
            <p:spPr bwMode="auto">
              <a:xfrm>
                <a:off x="3106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25" name="Line 571"/>
              <p:cNvSpPr>
                <a:spLocks noChangeShapeType="1"/>
              </p:cNvSpPr>
              <p:nvPr/>
            </p:nvSpPr>
            <p:spPr bwMode="auto">
              <a:xfrm>
                <a:off x="3129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26" name="Line 572"/>
              <p:cNvSpPr>
                <a:spLocks noChangeShapeType="1"/>
              </p:cNvSpPr>
              <p:nvPr/>
            </p:nvSpPr>
            <p:spPr bwMode="auto">
              <a:xfrm>
                <a:off x="3152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27" name="Line 573"/>
              <p:cNvSpPr>
                <a:spLocks noChangeShapeType="1"/>
              </p:cNvSpPr>
              <p:nvPr/>
            </p:nvSpPr>
            <p:spPr bwMode="auto">
              <a:xfrm>
                <a:off x="3175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28" name="Line 574"/>
              <p:cNvSpPr>
                <a:spLocks noChangeShapeType="1"/>
              </p:cNvSpPr>
              <p:nvPr/>
            </p:nvSpPr>
            <p:spPr bwMode="auto">
              <a:xfrm>
                <a:off x="3198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29" name="Line 575"/>
              <p:cNvSpPr>
                <a:spLocks noChangeShapeType="1"/>
              </p:cNvSpPr>
              <p:nvPr/>
            </p:nvSpPr>
            <p:spPr bwMode="auto">
              <a:xfrm>
                <a:off x="3221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30" name="Line 576"/>
              <p:cNvSpPr>
                <a:spLocks noChangeShapeType="1"/>
              </p:cNvSpPr>
              <p:nvPr/>
            </p:nvSpPr>
            <p:spPr bwMode="auto">
              <a:xfrm>
                <a:off x="3244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31" name="Line 577"/>
              <p:cNvSpPr>
                <a:spLocks noChangeShapeType="1"/>
              </p:cNvSpPr>
              <p:nvPr/>
            </p:nvSpPr>
            <p:spPr bwMode="auto">
              <a:xfrm>
                <a:off x="3267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32" name="Line 578"/>
              <p:cNvSpPr>
                <a:spLocks noChangeShapeType="1"/>
              </p:cNvSpPr>
              <p:nvPr/>
            </p:nvSpPr>
            <p:spPr bwMode="auto">
              <a:xfrm>
                <a:off x="3290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33" name="Line 579"/>
              <p:cNvSpPr>
                <a:spLocks noChangeShapeType="1"/>
              </p:cNvSpPr>
              <p:nvPr/>
            </p:nvSpPr>
            <p:spPr bwMode="auto">
              <a:xfrm>
                <a:off x="3313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34" name="Line 580"/>
              <p:cNvSpPr>
                <a:spLocks noChangeShapeType="1"/>
              </p:cNvSpPr>
              <p:nvPr/>
            </p:nvSpPr>
            <p:spPr bwMode="auto">
              <a:xfrm>
                <a:off x="3336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35" name="Line 581"/>
              <p:cNvSpPr>
                <a:spLocks noChangeShapeType="1"/>
              </p:cNvSpPr>
              <p:nvPr/>
            </p:nvSpPr>
            <p:spPr bwMode="auto">
              <a:xfrm>
                <a:off x="3359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36" name="Line 582"/>
              <p:cNvSpPr>
                <a:spLocks noChangeShapeType="1"/>
              </p:cNvSpPr>
              <p:nvPr/>
            </p:nvSpPr>
            <p:spPr bwMode="auto">
              <a:xfrm>
                <a:off x="3382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37" name="Line 583"/>
              <p:cNvSpPr>
                <a:spLocks noChangeShapeType="1"/>
              </p:cNvSpPr>
              <p:nvPr/>
            </p:nvSpPr>
            <p:spPr bwMode="auto">
              <a:xfrm>
                <a:off x="3405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38" name="Line 584"/>
              <p:cNvSpPr>
                <a:spLocks noChangeShapeType="1"/>
              </p:cNvSpPr>
              <p:nvPr/>
            </p:nvSpPr>
            <p:spPr bwMode="auto">
              <a:xfrm>
                <a:off x="3428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39" name="Line 585"/>
              <p:cNvSpPr>
                <a:spLocks noChangeShapeType="1"/>
              </p:cNvSpPr>
              <p:nvPr/>
            </p:nvSpPr>
            <p:spPr bwMode="auto">
              <a:xfrm>
                <a:off x="3451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40" name="Line 586"/>
              <p:cNvSpPr>
                <a:spLocks noChangeShapeType="1"/>
              </p:cNvSpPr>
              <p:nvPr/>
            </p:nvSpPr>
            <p:spPr bwMode="auto">
              <a:xfrm>
                <a:off x="3474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41" name="Line 587"/>
              <p:cNvSpPr>
                <a:spLocks noChangeShapeType="1"/>
              </p:cNvSpPr>
              <p:nvPr/>
            </p:nvSpPr>
            <p:spPr bwMode="auto">
              <a:xfrm>
                <a:off x="3497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42" name="Line 588"/>
              <p:cNvSpPr>
                <a:spLocks noChangeShapeType="1"/>
              </p:cNvSpPr>
              <p:nvPr/>
            </p:nvSpPr>
            <p:spPr bwMode="auto">
              <a:xfrm>
                <a:off x="3520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43" name="Line 589"/>
              <p:cNvSpPr>
                <a:spLocks noChangeShapeType="1"/>
              </p:cNvSpPr>
              <p:nvPr/>
            </p:nvSpPr>
            <p:spPr bwMode="auto">
              <a:xfrm>
                <a:off x="3543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44" name="Line 590"/>
              <p:cNvSpPr>
                <a:spLocks noChangeShapeType="1"/>
              </p:cNvSpPr>
              <p:nvPr/>
            </p:nvSpPr>
            <p:spPr bwMode="auto">
              <a:xfrm>
                <a:off x="3566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45" name="Line 591"/>
              <p:cNvSpPr>
                <a:spLocks noChangeShapeType="1"/>
              </p:cNvSpPr>
              <p:nvPr/>
            </p:nvSpPr>
            <p:spPr bwMode="auto">
              <a:xfrm>
                <a:off x="3589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46" name="Line 592"/>
              <p:cNvSpPr>
                <a:spLocks noChangeShapeType="1"/>
              </p:cNvSpPr>
              <p:nvPr/>
            </p:nvSpPr>
            <p:spPr bwMode="auto">
              <a:xfrm>
                <a:off x="3612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47" name="Line 593"/>
              <p:cNvSpPr>
                <a:spLocks noChangeShapeType="1"/>
              </p:cNvSpPr>
              <p:nvPr/>
            </p:nvSpPr>
            <p:spPr bwMode="auto">
              <a:xfrm>
                <a:off x="3635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48" name="Line 594"/>
              <p:cNvSpPr>
                <a:spLocks noChangeShapeType="1"/>
              </p:cNvSpPr>
              <p:nvPr/>
            </p:nvSpPr>
            <p:spPr bwMode="auto">
              <a:xfrm>
                <a:off x="3658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49" name="Line 595"/>
              <p:cNvSpPr>
                <a:spLocks noChangeShapeType="1"/>
              </p:cNvSpPr>
              <p:nvPr/>
            </p:nvSpPr>
            <p:spPr bwMode="auto">
              <a:xfrm>
                <a:off x="3681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50" name="Line 596"/>
              <p:cNvSpPr>
                <a:spLocks noChangeShapeType="1"/>
              </p:cNvSpPr>
              <p:nvPr/>
            </p:nvSpPr>
            <p:spPr bwMode="auto">
              <a:xfrm>
                <a:off x="3704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51" name="Line 597"/>
              <p:cNvSpPr>
                <a:spLocks noChangeShapeType="1"/>
              </p:cNvSpPr>
              <p:nvPr/>
            </p:nvSpPr>
            <p:spPr bwMode="auto">
              <a:xfrm>
                <a:off x="3727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52" name="Line 598"/>
              <p:cNvSpPr>
                <a:spLocks noChangeShapeType="1"/>
              </p:cNvSpPr>
              <p:nvPr/>
            </p:nvSpPr>
            <p:spPr bwMode="auto">
              <a:xfrm>
                <a:off x="3750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53" name="Line 599"/>
              <p:cNvSpPr>
                <a:spLocks noChangeShapeType="1"/>
              </p:cNvSpPr>
              <p:nvPr/>
            </p:nvSpPr>
            <p:spPr bwMode="auto">
              <a:xfrm>
                <a:off x="3773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54" name="Line 600"/>
              <p:cNvSpPr>
                <a:spLocks noChangeShapeType="1"/>
              </p:cNvSpPr>
              <p:nvPr/>
            </p:nvSpPr>
            <p:spPr bwMode="auto">
              <a:xfrm>
                <a:off x="3796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55" name="Line 601"/>
              <p:cNvSpPr>
                <a:spLocks noChangeShapeType="1"/>
              </p:cNvSpPr>
              <p:nvPr/>
            </p:nvSpPr>
            <p:spPr bwMode="auto">
              <a:xfrm>
                <a:off x="3820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56" name="Line 602"/>
              <p:cNvSpPr>
                <a:spLocks noChangeShapeType="1"/>
              </p:cNvSpPr>
              <p:nvPr/>
            </p:nvSpPr>
            <p:spPr bwMode="auto">
              <a:xfrm>
                <a:off x="3843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57" name="Line 603"/>
              <p:cNvSpPr>
                <a:spLocks noChangeShapeType="1"/>
              </p:cNvSpPr>
              <p:nvPr/>
            </p:nvSpPr>
            <p:spPr bwMode="auto">
              <a:xfrm>
                <a:off x="3866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58" name="Line 604"/>
              <p:cNvSpPr>
                <a:spLocks noChangeShapeType="1"/>
              </p:cNvSpPr>
              <p:nvPr/>
            </p:nvSpPr>
            <p:spPr bwMode="auto">
              <a:xfrm>
                <a:off x="3889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59" name="Line 605"/>
              <p:cNvSpPr>
                <a:spLocks noChangeShapeType="1"/>
              </p:cNvSpPr>
              <p:nvPr/>
            </p:nvSpPr>
            <p:spPr bwMode="auto">
              <a:xfrm>
                <a:off x="3912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60" name="Line 606"/>
              <p:cNvSpPr>
                <a:spLocks noChangeShapeType="1"/>
              </p:cNvSpPr>
              <p:nvPr/>
            </p:nvSpPr>
            <p:spPr bwMode="auto">
              <a:xfrm>
                <a:off x="3935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61" name="Line 607"/>
              <p:cNvSpPr>
                <a:spLocks noChangeShapeType="1"/>
              </p:cNvSpPr>
              <p:nvPr/>
            </p:nvSpPr>
            <p:spPr bwMode="auto">
              <a:xfrm>
                <a:off x="3958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62" name="Line 608"/>
              <p:cNvSpPr>
                <a:spLocks noChangeShapeType="1"/>
              </p:cNvSpPr>
              <p:nvPr/>
            </p:nvSpPr>
            <p:spPr bwMode="auto">
              <a:xfrm>
                <a:off x="3981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63" name="Line 609"/>
              <p:cNvSpPr>
                <a:spLocks noChangeShapeType="1"/>
              </p:cNvSpPr>
              <p:nvPr/>
            </p:nvSpPr>
            <p:spPr bwMode="auto">
              <a:xfrm>
                <a:off x="4004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64" name="Line 610"/>
              <p:cNvSpPr>
                <a:spLocks noChangeShapeType="1"/>
              </p:cNvSpPr>
              <p:nvPr/>
            </p:nvSpPr>
            <p:spPr bwMode="auto">
              <a:xfrm>
                <a:off x="4027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65" name="Line 611"/>
              <p:cNvSpPr>
                <a:spLocks noChangeShapeType="1"/>
              </p:cNvSpPr>
              <p:nvPr/>
            </p:nvSpPr>
            <p:spPr bwMode="auto">
              <a:xfrm>
                <a:off x="4050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66" name="Line 612"/>
              <p:cNvSpPr>
                <a:spLocks noChangeShapeType="1"/>
              </p:cNvSpPr>
              <p:nvPr/>
            </p:nvSpPr>
            <p:spPr bwMode="auto">
              <a:xfrm>
                <a:off x="4073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67" name="Line 613"/>
              <p:cNvSpPr>
                <a:spLocks noChangeShapeType="1"/>
              </p:cNvSpPr>
              <p:nvPr/>
            </p:nvSpPr>
            <p:spPr bwMode="auto">
              <a:xfrm>
                <a:off x="4096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68" name="Line 614"/>
              <p:cNvSpPr>
                <a:spLocks noChangeShapeType="1"/>
              </p:cNvSpPr>
              <p:nvPr/>
            </p:nvSpPr>
            <p:spPr bwMode="auto">
              <a:xfrm>
                <a:off x="4119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69" name="Line 615"/>
              <p:cNvSpPr>
                <a:spLocks noChangeShapeType="1"/>
              </p:cNvSpPr>
              <p:nvPr/>
            </p:nvSpPr>
            <p:spPr bwMode="auto">
              <a:xfrm>
                <a:off x="4142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70" name="Line 616"/>
              <p:cNvSpPr>
                <a:spLocks noChangeShapeType="1"/>
              </p:cNvSpPr>
              <p:nvPr/>
            </p:nvSpPr>
            <p:spPr bwMode="auto">
              <a:xfrm>
                <a:off x="1563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71" name="Line 617"/>
              <p:cNvSpPr>
                <a:spLocks noChangeShapeType="1"/>
              </p:cNvSpPr>
              <p:nvPr/>
            </p:nvSpPr>
            <p:spPr bwMode="auto">
              <a:xfrm>
                <a:off x="1586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72" name="Line 618"/>
              <p:cNvSpPr>
                <a:spLocks noChangeShapeType="1"/>
              </p:cNvSpPr>
              <p:nvPr/>
            </p:nvSpPr>
            <p:spPr bwMode="auto">
              <a:xfrm>
                <a:off x="1609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73" name="Line 619"/>
              <p:cNvSpPr>
                <a:spLocks noChangeShapeType="1"/>
              </p:cNvSpPr>
              <p:nvPr/>
            </p:nvSpPr>
            <p:spPr bwMode="auto">
              <a:xfrm>
                <a:off x="1632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74" name="Line 620"/>
              <p:cNvSpPr>
                <a:spLocks noChangeShapeType="1"/>
              </p:cNvSpPr>
              <p:nvPr/>
            </p:nvSpPr>
            <p:spPr bwMode="auto">
              <a:xfrm>
                <a:off x="1655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75" name="Line 621"/>
              <p:cNvSpPr>
                <a:spLocks noChangeShapeType="1"/>
              </p:cNvSpPr>
              <p:nvPr/>
            </p:nvSpPr>
            <p:spPr bwMode="auto">
              <a:xfrm>
                <a:off x="1678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76" name="Line 622"/>
              <p:cNvSpPr>
                <a:spLocks noChangeShapeType="1"/>
              </p:cNvSpPr>
              <p:nvPr/>
            </p:nvSpPr>
            <p:spPr bwMode="auto">
              <a:xfrm>
                <a:off x="1701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77" name="Line 623"/>
              <p:cNvSpPr>
                <a:spLocks noChangeShapeType="1"/>
              </p:cNvSpPr>
              <p:nvPr/>
            </p:nvSpPr>
            <p:spPr bwMode="auto">
              <a:xfrm>
                <a:off x="1724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78" name="Line 624"/>
              <p:cNvSpPr>
                <a:spLocks noChangeShapeType="1"/>
              </p:cNvSpPr>
              <p:nvPr/>
            </p:nvSpPr>
            <p:spPr bwMode="auto">
              <a:xfrm>
                <a:off x="1747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79" name="Line 625"/>
              <p:cNvSpPr>
                <a:spLocks noChangeShapeType="1"/>
              </p:cNvSpPr>
              <p:nvPr/>
            </p:nvSpPr>
            <p:spPr bwMode="auto">
              <a:xfrm>
                <a:off x="1770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80" name="Line 626"/>
              <p:cNvSpPr>
                <a:spLocks noChangeShapeType="1"/>
              </p:cNvSpPr>
              <p:nvPr/>
            </p:nvSpPr>
            <p:spPr bwMode="auto">
              <a:xfrm>
                <a:off x="1793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81" name="Line 627"/>
              <p:cNvSpPr>
                <a:spLocks noChangeShapeType="1"/>
              </p:cNvSpPr>
              <p:nvPr/>
            </p:nvSpPr>
            <p:spPr bwMode="auto">
              <a:xfrm>
                <a:off x="1816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82" name="Line 628"/>
              <p:cNvSpPr>
                <a:spLocks noChangeShapeType="1"/>
              </p:cNvSpPr>
              <p:nvPr/>
            </p:nvSpPr>
            <p:spPr bwMode="auto">
              <a:xfrm>
                <a:off x="1839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83" name="Line 629"/>
              <p:cNvSpPr>
                <a:spLocks noChangeShapeType="1"/>
              </p:cNvSpPr>
              <p:nvPr/>
            </p:nvSpPr>
            <p:spPr bwMode="auto">
              <a:xfrm>
                <a:off x="1863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84" name="Line 630"/>
              <p:cNvSpPr>
                <a:spLocks noChangeShapeType="1"/>
              </p:cNvSpPr>
              <p:nvPr/>
            </p:nvSpPr>
            <p:spPr bwMode="auto">
              <a:xfrm>
                <a:off x="1886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85" name="Line 631"/>
              <p:cNvSpPr>
                <a:spLocks noChangeShapeType="1"/>
              </p:cNvSpPr>
              <p:nvPr/>
            </p:nvSpPr>
            <p:spPr bwMode="auto">
              <a:xfrm>
                <a:off x="1909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86" name="Line 632"/>
              <p:cNvSpPr>
                <a:spLocks noChangeShapeType="1"/>
              </p:cNvSpPr>
              <p:nvPr/>
            </p:nvSpPr>
            <p:spPr bwMode="auto">
              <a:xfrm>
                <a:off x="1932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87" name="Line 633"/>
              <p:cNvSpPr>
                <a:spLocks noChangeShapeType="1"/>
              </p:cNvSpPr>
              <p:nvPr/>
            </p:nvSpPr>
            <p:spPr bwMode="auto">
              <a:xfrm>
                <a:off x="1955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88" name="Line 634"/>
              <p:cNvSpPr>
                <a:spLocks noChangeShapeType="1"/>
              </p:cNvSpPr>
              <p:nvPr/>
            </p:nvSpPr>
            <p:spPr bwMode="auto">
              <a:xfrm>
                <a:off x="1978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89" name="Line 635"/>
              <p:cNvSpPr>
                <a:spLocks noChangeShapeType="1"/>
              </p:cNvSpPr>
              <p:nvPr/>
            </p:nvSpPr>
            <p:spPr bwMode="auto">
              <a:xfrm>
                <a:off x="2001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90" name="Line 636"/>
              <p:cNvSpPr>
                <a:spLocks noChangeShapeType="1"/>
              </p:cNvSpPr>
              <p:nvPr/>
            </p:nvSpPr>
            <p:spPr bwMode="auto">
              <a:xfrm>
                <a:off x="2024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91" name="Line 637"/>
              <p:cNvSpPr>
                <a:spLocks noChangeShapeType="1"/>
              </p:cNvSpPr>
              <p:nvPr/>
            </p:nvSpPr>
            <p:spPr bwMode="auto">
              <a:xfrm>
                <a:off x="2047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92" name="Line 638"/>
              <p:cNvSpPr>
                <a:spLocks noChangeShapeType="1"/>
              </p:cNvSpPr>
              <p:nvPr/>
            </p:nvSpPr>
            <p:spPr bwMode="auto">
              <a:xfrm>
                <a:off x="2070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93" name="Line 639"/>
              <p:cNvSpPr>
                <a:spLocks noChangeShapeType="1"/>
              </p:cNvSpPr>
              <p:nvPr/>
            </p:nvSpPr>
            <p:spPr bwMode="auto">
              <a:xfrm>
                <a:off x="2093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94" name="Line 640"/>
              <p:cNvSpPr>
                <a:spLocks noChangeShapeType="1"/>
              </p:cNvSpPr>
              <p:nvPr/>
            </p:nvSpPr>
            <p:spPr bwMode="auto">
              <a:xfrm>
                <a:off x="2116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95" name="Line 641"/>
              <p:cNvSpPr>
                <a:spLocks noChangeShapeType="1"/>
              </p:cNvSpPr>
              <p:nvPr/>
            </p:nvSpPr>
            <p:spPr bwMode="auto">
              <a:xfrm>
                <a:off x="2139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96" name="Line 642"/>
              <p:cNvSpPr>
                <a:spLocks noChangeShapeType="1"/>
              </p:cNvSpPr>
              <p:nvPr/>
            </p:nvSpPr>
            <p:spPr bwMode="auto">
              <a:xfrm>
                <a:off x="2162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97" name="Line 643"/>
              <p:cNvSpPr>
                <a:spLocks noChangeShapeType="1"/>
              </p:cNvSpPr>
              <p:nvPr/>
            </p:nvSpPr>
            <p:spPr bwMode="auto">
              <a:xfrm>
                <a:off x="2185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98" name="Line 644"/>
              <p:cNvSpPr>
                <a:spLocks noChangeShapeType="1"/>
              </p:cNvSpPr>
              <p:nvPr/>
            </p:nvSpPr>
            <p:spPr bwMode="auto">
              <a:xfrm>
                <a:off x="2208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8999" name="Line 645"/>
              <p:cNvSpPr>
                <a:spLocks noChangeShapeType="1"/>
              </p:cNvSpPr>
              <p:nvPr/>
            </p:nvSpPr>
            <p:spPr bwMode="auto">
              <a:xfrm>
                <a:off x="2231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00" name="Line 646"/>
              <p:cNvSpPr>
                <a:spLocks noChangeShapeType="1"/>
              </p:cNvSpPr>
              <p:nvPr/>
            </p:nvSpPr>
            <p:spPr bwMode="auto">
              <a:xfrm>
                <a:off x="2254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01" name="Line 647"/>
              <p:cNvSpPr>
                <a:spLocks noChangeShapeType="1"/>
              </p:cNvSpPr>
              <p:nvPr/>
            </p:nvSpPr>
            <p:spPr bwMode="auto">
              <a:xfrm>
                <a:off x="2277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02" name="Line 648"/>
              <p:cNvSpPr>
                <a:spLocks noChangeShapeType="1"/>
              </p:cNvSpPr>
              <p:nvPr/>
            </p:nvSpPr>
            <p:spPr bwMode="auto">
              <a:xfrm>
                <a:off x="2300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03" name="Line 649"/>
              <p:cNvSpPr>
                <a:spLocks noChangeShapeType="1"/>
              </p:cNvSpPr>
              <p:nvPr/>
            </p:nvSpPr>
            <p:spPr bwMode="auto">
              <a:xfrm>
                <a:off x="2323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29004" name="Line 650"/>
              <p:cNvSpPr>
                <a:spLocks noChangeShapeType="1"/>
              </p:cNvSpPr>
              <p:nvPr/>
            </p:nvSpPr>
            <p:spPr bwMode="auto">
              <a:xfrm>
                <a:off x="2346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</p:grpSp>
        <p:sp>
          <p:nvSpPr>
            <p:cNvPr id="28682" name="Line 652"/>
            <p:cNvSpPr>
              <a:spLocks noChangeShapeType="1"/>
            </p:cNvSpPr>
            <p:nvPr/>
          </p:nvSpPr>
          <p:spPr bwMode="auto">
            <a:xfrm>
              <a:off x="2392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683" name="Line 653"/>
            <p:cNvSpPr>
              <a:spLocks noChangeShapeType="1"/>
            </p:cNvSpPr>
            <p:nvPr/>
          </p:nvSpPr>
          <p:spPr bwMode="auto">
            <a:xfrm>
              <a:off x="2415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684" name="Line 654"/>
            <p:cNvSpPr>
              <a:spLocks noChangeShapeType="1"/>
            </p:cNvSpPr>
            <p:nvPr/>
          </p:nvSpPr>
          <p:spPr bwMode="auto">
            <a:xfrm>
              <a:off x="2438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685" name="Line 655"/>
            <p:cNvSpPr>
              <a:spLocks noChangeShapeType="1"/>
            </p:cNvSpPr>
            <p:nvPr/>
          </p:nvSpPr>
          <p:spPr bwMode="auto">
            <a:xfrm>
              <a:off x="2461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686" name="Line 656"/>
            <p:cNvSpPr>
              <a:spLocks noChangeShapeType="1"/>
            </p:cNvSpPr>
            <p:nvPr/>
          </p:nvSpPr>
          <p:spPr bwMode="auto">
            <a:xfrm>
              <a:off x="2484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687" name="Line 657"/>
            <p:cNvSpPr>
              <a:spLocks noChangeShapeType="1"/>
            </p:cNvSpPr>
            <p:nvPr/>
          </p:nvSpPr>
          <p:spPr bwMode="auto">
            <a:xfrm>
              <a:off x="2507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688" name="Line 658"/>
            <p:cNvSpPr>
              <a:spLocks noChangeShapeType="1"/>
            </p:cNvSpPr>
            <p:nvPr/>
          </p:nvSpPr>
          <p:spPr bwMode="auto">
            <a:xfrm>
              <a:off x="2530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689" name="Line 659"/>
            <p:cNvSpPr>
              <a:spLocks noChangeShapeType="1"/>
            </p:cNvSpPr>
            <p:nvPr/>
          </p:nvSpPr>
          <p:spPr bwMode="auto">
            <a:xfrm>
              <a:off x="2553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690" name="Line 660"/>
            <p:cNvSpPr>
              <a:spLocks noChangeShapeType="1"/>
            </p:cNvSpPr>
            <p:nvPr/>
          </p:nvSpPr>
          <p:spPr bwMode="auto">
            <a:xfrm>
              <a:off x="2576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691" name="Line 661"/>
            <p:cNvSpPr>
              <a:spLocks noChangeShapeType="1"/>
            </p:cNvSpPr>
            <p:nvPr/>
          </p:nvSpPr>
          <p:spPr bwMode="auto">
            <a:xfrm>
              <a:off x="2599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692" name="Line 662"/>
            <p:cNvSpPr>
              <a:spLocks noChangeShapeType="1"/>
            </p:cNvSpPr>
            <p:nvPr/>
          </p:nvSpPr>
          <p:spPr bwMode="auto">
            <a:xfrm>
              <a:off x="2622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693" name="Line 663"/>
            <p:cNvSpPr>
              <a:spLocks noChangeShapeType="1"/>
            </p:cNvSpPr>
            <p:nvPr/>
          </p:nvSpPr>
          <p:spPr bwMode="auto">
            <a:xfrm>
              <a:off x="2645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694" name="Line 664"/>
            <p:cNvSpPr>
              <a:spLocks noChangeShapeType="1"/>
            </p:cNvSpPr>
            <p:nvPr/>
          </p:nvSpPr>
          <p:spPr bwMode="auto">
            <a:xfrm>
              <a:off x="2668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695" name="Line 665"/>
            <p:cNvSpPr>
              <a:spLocks noChangeShapeType="1"/>
            </p:cNvSpPr>
            <p:nvPr/>
          </p:nvSpPr>
          <p:spPr bwMode="auto">
            <a:xfrm>
              <a:off x="2691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696" name="Line 666"/>
            <p:cNvSpPr>
              <a:spLocks noChangeShapeType="1"/>
            </p:cNvSpPr>
            <p:nvPr/>
          </p:nvSpPr>
          <p:spPr bwMode="auto">
            <a:xfrm>
              <a:off x="2714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697" name="Line 667"/>
            <p:cNvSpPr>
              <a:spLocks noChangeShapeType="1"/>
            </p:cNvSpPr>
            <p:nvPr/>
          </p:nvSpPr>
          <p:spPr bwMode="auto">
            <a:xfrm>
              <a:off x="2737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698" name="Line 668"/>
            <p:cNvSpPr>
              <a:spLocks noChangeShapeType="1"/>
            </p:cNvSpPr>
            <p:nvPr/>
          </p:nvSpPr>
          <p:spPr bwMode="auto">
            <a:xfrm>
              <a:off x="2760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699" name="Line 669"/>
            <p:cNvSpPr>
              <a:spLocks noChangeShapeType="1"/>
            </p:cNvSpPr>
            <p:nvPr/>
          </p:nvSpPr>
          <p:spPr bwMode="auto">
            <a:xfrm>
              <a:off x="2783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00" name="Line 670"/>
            <p:cNvSpPr>
              <a:spLocks noChangeShapeType="1"/>
            </p:cNvSpPr>
            <p:nvPr/>
          </p:nvSpPr>
          <p:spPr bwMode="auto">
            <a:xfrm>
              <a:off x="2806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01" name="Line 671"/>
            <p:cNvSpPr>
              <a:spLocks noChangeShapeType="1"/>
            </p:cNvSpPr>
            <p:nvPr/>
          </p:nvSpPr>
          <p:spPr bwMode="auto">
            <a:xfrm>
              <a:off x="2829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02" name="Line 672"/>
            <p:cNvSpPr>
              <a:spLocks noChangeShapeType="1"/>
            </p:cNvSpPr>
            <p:nvPr/>
          </p:nvSpPr>
          <p:spPr bwMode="auto">
            <a:xfrm>
              <a:off x="2852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03" name="Line 673"/>
            <p:cNvSpPr>
              <a:spLocks noChangeShapeType="1"/>
            </p:cNvSpPr>
            <p:nvPr/>
          </p:nvSpPr>
          <p:spPr bwMode="auto">
            <a:xfrm>
              <a:off x="2876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04" name="Line 674"/>
            <p:cNvSpPr>
              <a:spLocks noChangeShapeType="1"/>
            </p:cNvSpPr>
            <p:nvPr/>
          </p:nvSpPr>
          <p:spPr bwMode="auto">
            <a:xfrm>
              <a:off x="2899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05" name="Line 675"/>
            <p:cNvSpPr>
              <a:spLocks noChangeShapeType="1"/>
            </p:cNvSpPr>
            <p:nvPr/>
          </p:nvSpPr>
          <p:spPr bwMode="auto">
            <a:xfrm>
              <a:off x="2922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06" name="Line 676"/>
            <p:cNvSpPr>
              <a:spLocks noChangeShapeType="1"/>
            </p:cNvSpPr>
            <p:nvPr/>
          </p:nvSpPr>
          <p:spPr bwMode="auto">
            <a:xfrm>
              <a:off x="2945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07" name="Line 677"/>
            <p:cNvSpPr>
              <a:spLocks noChangeShapeType="1"/>
            </p:cNvSpPr>
            <p:nvPr/>
          </p:nvSpPr>
          <p:spPr bwMode="auto">
            <a:xfrm>
              <a:off x="2968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08" name="Line 678"/>
            <p:cNvSpPr>
              <a:spLocks noChangeShapeType="1"/>
            </p:cNvSpPr>
            <p:nvPr/>
          </p:nvSpPr>
          <p:spPr bwMode="auto">
            <a:xfrm>
              <a:off x="2991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09" name="Line 679"/>
            <p:cNvSpPr>
              <a:spLocks noChangeShapeType="1"/>
            </p:cNvSpPr>
            <p:nvPr/>
          </p:nvSpPr>
          <p:spPr bwMode="auto">
            <a:xfrm>
              <a:off x="3014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10" name="Line 680"/>
            <p:cNvSpPr>
              <a:spLocks noChangeShapeType="1"/>
            </p:cNvSpPr>
            <p:nvPr/>
          </p:nvSpPr>
          <p:spPr bwMode="auto">
            <a:xfrm>
              <a:off x="3037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11" name="Line 681"/>
            <p:cNvSpPr>
              <a:spLocks noChangeShapeType="1"/>
            </p:cNvSpPr>
            <p:nvPr/>
          </p:nvSpPr>
          <p:spPr bwMode="auto">
            <a:xfrm>
              <a:off x="3060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12" name="Line 682"/>
            <p:cNvSpPr>
              <a:spLocks noChangeShapeType="1"/>
            </p:cNvSpPr>
            <p:nvPr/>
          </p:nvSpPr>
          <p:spPr bwMode="auto">
            <a:xfrm>
              <a:off x="3083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13" name="Line 683"/>
            <p:cNvSpPr>
              <a:spLocks noChangeShapeType="1"/>
            </p:cNvSpPr>
            <p:nvPr/>
          </p:nvSpPr>
          <p:spPr bwMode="auto">
            <a:xfrm>
              <a:off x="3106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14" name="Line 684"/>
            <p:cNvSpPr>
              <a:spLocks noChangeShapeType="1"/>
            </p:cNvSpPr>
            <p:nvPr/>
          </p:nvSpPr>
          <p:spPr bwMode="auto">
            <a:xfrm>
              <a:off x="3129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15" name="Line 685"/>
            <p:cNvSpPr>
              <a:spLocks noChangeShapeType="1"/>
            </p:cNvSpPr>
            <p:nvPr/>
          </p:nvSpPr>
          <p:spPr bwMode="auto">
            <a:xfrm>
              <a:off x="3152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16" name="Line 686"/>
            <p:cNvSpPr>
              <a:spLocks noChangeShapeType="1"/>
            </p:cNvSpPr>
            <p:nvPr/>
          </p:nvSpPr>
          <p:spPr bwMode="auto">
            <a:xfrm>
              <a:off x="3175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17" name="Line 687"/>
            <p:cNvSpPr>
              <a:spLocks noChangeShapeType="1"/>
            </p:cNvSpPr>
            <p:nvPr/>
          </p:nvSpPr>
          <p:spPr bwMode="auto">
            <a:xfrm>
              <a:off x="3198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18" name="Line 688"/>
            <p:cNvSpPr>
              <a:spLocks noChangeShapeType="1"/>
            </p:cNvSpPr>
            <p:nvPr/>
          </p:nvSpPr>
          <p:spPr bwMode="auto">
            <a:xfrm>
              <a:off x="3221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19" name="Line 689"/>
            <p:cNvSpPr>
              <a:spLocks noChangeShapeType="1"/>
            </p:cNvSpPr>
            <p:nvPr/>
          </p:nvSpPr>
          <p:spPr bwMode="auto">
            <a:xfrm>
              <a:off x="3244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20" name="Line 690"/>
            <p:cNvSpPr>
              <a:spLocks noChangeShapeType="1"/>
            </p:cNvSpPr>
            <p:nvPr/>
          </p:nvSpPr>
          <p:spPr bwMode="auto">
            <a:xfrm>
              <a:off x="3267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21" name="Line 691"/>
            <p:cNvSpPr>
              <a:spLocks noChangeShapeType="1"/>
            </p:cNvSpPr>
            <p:nvPr/>
          </p:nvSpPr>
          <p:spPr bwMode="auto">
            <a:xfrm>
              <a:off x="3290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22" name="Line 692"/>
            <p:cNvSpPr>
              <a:spLocks noChangeShapeType="1"/>
            </p:cNvSpPr>
            <p:nvPr/>
          </p:nvSpPr>
          <p:spPr bwMode="auto">
            <a:xfrm>
              <a:off x="3313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23" name="Line 693"/>
            <p:cNvSpPr>
              <a:spLocks noChangeShapeType="1"/>
            </p:cNvSpPr>
            <p:nvPr/>
          </p:nvSpPr>
          <p:spPr bwMode="auto">
            <a:xfrm>
              <a:off x="3336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24" name="Line 694"/>
            <p:cNvSpPr>
              <a:spLocks noChangeShapeType="1"/>
            </p:cNvSpPr>
            <p:nvPr/>
          </p:nvSpPr>
          <p:spPr bwMode="auto">
            <a:xfrm>
              <a:off x="3359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25" name="Line 695"/>
            <p:cNvSpPr>
              <a:spLocks noChangeShapeType="1"/>
            </p:cNvSpPr>
            <p:nvPr/>
          </p:nvSpPr>
          <p:spPr bwMode="auto">
            <a:xfrm>
              <a:off x="3382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26" name="Line 696"/>
            <p:cNvSpPr>
              <a:spLocks noChangeShapeType="1"/>
            </p:cNvSpPr>
            <p:nvPr/>
          </p:nvSpPr>
          <p:spPr bwMode="auto">
            <a:xfrm>
              <a:off x="3405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27" name="Line 697"/>
            <p:cNvSpPr>
              <a:spLocks noChangeShapeType="1"/>
            </p:cNvSpPr>
            <p:nvPr/>
          </p:nvSpPr>
          <p:spPr bwMode="auto">
            <a:xfrm>
              <a:off x="3428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28" name="Line 698"/>
            <p:cNvSpPr>
              <a:spLocks noChangeShapeType="1"/>
            </p:cNvSpPr>
            <p:nvPr/>
          </p:nvSpPr>
          <p:spPr bwMode="auto">
            <a:xfrm>
              <a:off x="3451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29" name="Line 699"/>
            <p:cNvSpPr>
              <a:spLocks noChangeShapeType="1"/>
            </p:cNvSpPr>
            <p:nvPr/>
          </p:nvSpPr>
          <p:spPr bwMode="auto">
            <a:xfrm>
              <a:off x="3474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30" name="Line 700"/>
            <p:cNvSpPr>
              <a:spLocks noChangeShapeType="1"/>
            </p:cNvSpPr>
            <p:nvPr/>
          </p:nvSpPr>
          <p:spPr bwMode="auto">
            <a:xfrm>
              <a:off x="3497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31" name="Line 701"/>
            <p:cNvSpPr>
              <a:spLocks noChangeShapeType="1"/>
            </p:cNvSpPr>
            <p:nvPr/>
          </p:nvSpPr>
          <p:spPr bwMode="auto">
            <a:xfrm>
              <a:off x="3520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32" name="Line 702"/>
            <p:cNvSpPr>
              <a:spLocks noChangeShapeType="1"/>
            </p:cNvSpPr>
            <p:nvPr/>
          </p:nvSpPr>
          <p:spPr bwMode="auto">
            <a:xfrm>
              <a:off x="3543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33" name="Line 703"/>
            <p:cNvSpPr>
              <a:spLocks noChangeShapeType="1"/>
            </p:cNvSpPr>
            <p:nvPr/>
          </p:nvSpPr>
          <p:spPr bwMode="auto">
            <a:xfrm>
              <a:off x="3566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34" name="Line 704"/>
            <p:cNvSpPr>
              <a:spLocks noChangeShapeType="1"/>
            </p:cNvSpPr>
            <p:nvPr/>
          </p:nvSpPr>
          <p:spPr bwMode="auto">
            <a:xfrm>
              <a:off x="3589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35" name="Line 705"/>
            <p:cNvSpPr>
              <a:spLocks noChangeShapeType="1"/>
            </p:cNvSpPr>
            <p:nvPr/>
          </p:nvSpPr>
          <p:spPr bwMode="auto">
            <a:xfrm>
              <a:off x="3612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36" name="Line 706"/>
            <p:cNvSpPr>
              <a:spLocks noChangeShapeType="1"/>
            </p:cNvSpPr>
            <p:nvPr/>
          </p:nvSpPr>
          <p:spPr bwMode="auto">
            <a:xfrm>
              <a:off x="3635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37" name="Line 707"/>
            <p:cNvSpPr>
              <a:spLocks noChangeShapeType="1"/>
            </p:cNvSpPr>
            <p:nvPr/>
          </p:nvSpPr>
          <p:spPr bwMode="auto">
            <a:xfrm>
              <a:off x="3658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38" name="Line 708"/>
            <p:cNvSpPr>
              <a:spLocks noChangeShapeType="1"/>
            </p:cNvSpPr>
            <p:nvPr/>
          </p:nvSpPr>
          <p:spPr bwMode="auto">
            <a:xfrm>
              <a:off x="3681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39" name="Line 709"/>
            <p:cNvSpPr>
              <a:spLocks noChangeShapeType="1"/>
            </p:cNvSpPr>
            <p:nvPr/>
          </p:nvSpPr>
          <p:spPr bwMode="auto">
            <a:xfrm>
              <a:off x="3704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40" name="Line 710"/>
            <p:cNvSpPr>
              <a:spLocks noChangeShapeType="1"/>
            </p:cNvSpPr>
            <p:nvPr/>
          </p:nvSpPr>
          <p:spPr bwMode="auto">
            <a:xfrm>
              <a:off x="3727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41" name="Line 711"/>
            <p:cNvSpPr>
              <a:spLocks noChangeShapeType="1"/>
            </p:cNvSpPr>
            <p:nvPr/>
          </p:nvSpPr>
          <p:spPr bwMode="auto">
            <a:xfrm>
              <a:off x="3750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42" name="Line 712"/>
            <p:cNvSpPr>
              <a:spLocks noChangeShapeType="1"/>
            </p:cNvSpPr>
            <p:nvPr/>
          </p:nvSpPr>
          <p:spPr bwMode="auto">
            <a:xfrm>
              <a:off x="3773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43" name="Line 713"/>
            <p:cNvSpPr>
              <a:spLocks noChangeShapeType="1"/>
            </p:cNvSpPr>
            <p:nvPr/>
          </p:nvSpPr>
          <p:spPr bwMode="auto">
            <a:xfrm>
              <a:off x="3796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44" name="Line 714"/>
            <p:cNvSpPr>
              <a:spLocks noChangeShapeType="1"/>
            </p:cNvSpPr>
            <p:nvPr/>
          </p:nvSpPr>
          <p:spPr bwMode="auto">
            <a:xfrm>
              <a:off x="3819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45" name="Line 715"/>
            <p:cNvSpPr>
              <a:spLocks noChangeShapeType="1"/>
            </p:cNvSpPr>
            <p:nvPr/>
          </p:nvSpPr>
          <p:spPr bwMode="auto">
            <a:xfrm>
              <a:off x="3843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46" name="Line 716"/>
            <p:cNvSpPr>
              <a:spLocks noChangeShapeType="1"/>
            </p:cNvSpPr>
            <p:nvPr/>
          </p:nvSpPr>
          <p:spPr bwMode="auto">
            <a:xfrm>
              <a:off x="3866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47" name="Line 717"/>
            <p:cNvSpPr>
              <a:spLocks noChangeShapeType="1"/>
            </p:cNvSpPr>
            <p:nvPr/>
          </p:nvSpPr>
          <p:spPr bwMode="auto">
            <a:xfrm>
              <a:off x="3889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48" name="Line 718"/>
            <p:cNvSpPr>
              <a:spLocks noChangeShapeType="1"/>
            </p:cNvSpPr>
            <p:nvPr/>
          </p:nvSpPr>
          <p:spPr bwMode="auto">
            <a:xfrm>
              <a:off x="3912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49" name="Line 719"/>
            <p:cNvSpPr>
              <a:spLocks noChangeShapeType="1"/>
            </p:cNvSpPr>
            <p:nvPr/>
          </p:nvSpPr>
          <p:spPr bwMode="auto">
            <a:xfrm>
              <a:off x="3935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50" name="Line 720"/>
            <p:cNvSpPr>
              <a:spLocks noChangeShapeType="1"/>
            </p:cNvSpPr>
            <p:nvPr/>
          </p:nvSpPr>
          <p:spPr bwMode="auto">
            <a:xfrm>
              <a:off x="3958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51" name="Line 721"/>
            <p:cNvSpPr>
              <a:spLocks noChangeShapeType="1"/>
            </p:cNvSpPr>
            <p:nvPr/>
          </p:nvSpPr>
          <p:spPr bwMode="auto">
            <a:xfrm>
              <a:off x="3981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52" name="Line 722"/>
            <p:cNvSpPr>
              <a:spLocks noChangeShapeType="1"/>
            </p:cNvSpPr>
            <p:nvPr/>
          </p:nvSpPr>
          <p:spPr bwMode="auto">
            <a:xfrm>
              <a:off x="4004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53" name="Line 723"/>
            <p:cNvSpPr>
              <a:spLocks noChangeShapeType="1"/>
            </p:cNvSpPr>
            <p:nvPr/>
          </p:nvSpPr>
          <p:spPr bwMode="auto">
            <a:xfrm>
              <a:off x="4027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54" name="Line 724"/>
            <p:cNvSpPr>
              <a:spLocks noChangeShapeType="1"/>
            </p:cNvSpPr>
            <p:nvPr/>
          </p:nvSpPr>
          <p:spPr bwMode="auto">
            <a:xfrm>
              <a:off x="4050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55" name="Line 725"/>
            <p:cNvSpPr>
              <a:spLocks noChangeShapeType="1"/>
            </p:cNvSpPr>
            <p:nvPr/>
          </p:nvSpPr>
          <p:spPr bwMode="auto">
            <a:xfrm>
              <a:off x="4073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56" name="Line 726"/>
            <p:cNvSpPr>
              <a:spLocks noChangeShapeType="1"/>
            </p:cNvSpPr>
            <p:nvPr/>
          </p:nvSpPr>
          <p:spPr bwMode="auto">
            <a:xfrm>
              <a:off x="4096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57" name="Line 727"/>
            <p:cNvSpPr>
              <a:spLocks noChangeShapeType="1"/>
            </p:cNvSpPr>
            <p:nvPr/>
          </p:nvSpPr>
          <p:spPr bwMode="auto">
            <a:xfrm>
              <a:off x="4119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58" name="Line 728"/>
            <p:cNvSpPr>
              <a:spLocks noChangeShapeType="1"/>
            </p:cNvSpPr>
            <p:nvPr/>
          </p:nvSpPr>
          <p:spPr bwMode="auto">
            <a:xfrm>
              <a:off x="4142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59" name="Line 729"/>
            <p:cNvSpPr>
              <a:spLocks noChangeShapeType="1"/>
            </p:cNvSpPr>
            <p:nvPr/>
          </p:nvSpPr>
          <p:spPr bwMode="auto">
            <a:xfrm>
              <a:off x="4165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60" name="Line 730"/>
            <p:cNvSpPr>
              <a:spLocks noChangeShapeType="1"/>
            </p:cNvSpPr>
            <p:nvPr/>
          </p:nvSpPr>
          <p:spPr bwMode="auto">
            <a:xfrm flipV="1">
              <a:off x="1851" y="3109"/>
              <a:ext cx="1" cy="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61" name="Line 731"/>
            <p:cNvSpPr>
              <a:spLocks noChangeShapeType="1"/>
            </p:cNvSpPr>
            <p:nvPr/>
          </p:nvSpPr>
          <p:spPr bwMode="auto">
            <a:xfrm>
              <a:off x="1707" y="3109"/>
              <a:ext cx="28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62" name="Rectangle 732"/>
            <p:cNvSpPr>
              <a:spLocks noChangeArrowheads="1"/>
            </p:cNvSpPr>
            <p:nvPr/>
          </p:nvSpPr>
          <p:spPr bwMode="auto">
            <a:xfrm>
              <a:off x="1848" y="3284"/>
              <a:ext cx="47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1</a:t>
              </a: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63" name="Line 733"/>
            <p:cNvSpPr>
              <a:spLocks noChangeShapeType="1"/>
            </p:cNvSpPr>
            <p:nvPr/>
          </p:nvSpPr>
          <p:spPr bwMode="auto">
            <a:xfrm flipV="1">
              <a:off x="4153" y="3109"/>
              <a:ext cx="1" cy="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64" name="Line 734"/>
            <p:cNvSpPr>
              <a:spLocks noChangeShapeType="1"/>
            </p:cNvSpPr>
            <p:nvPr/>
          </p:nvSpPr>
          <p:spPr bwMode="auto">
            <a:xfrm>
              <a:off x="4009" y="3109"/>
              <a:ext cx="28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65" name="Rectangle 735"/>
            <p:cNvSpPr>
              <a:spLocks noChangeArrowheads="1"/>
            </p:cNvSpPr>
            <p:nvPr/>
          </p:nvSpPr>
          <p:spPr bwMode="auto">
            <a:xfrm>
              <a:off x="4150" y="3284"/>
              <a:ext cx="47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9</a:t>
              </a: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66" name="Line 736"/>
            <p:cNvSpPr>
              <a:spLocks noChangeShapeType="1"/>
            </p:cNvSpPr>
            <p:nvPr/>
          </p:nvSpPr>
          <p:spPr bwMode="auto">
            <a:xfrm flipV="1">
              <a:off x="3866" y="3109"/>
              <a:ext cx="1" cy="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67" name="Line 737"/>
            <p:cNvSpPr>
              <a:spLocks noChangeShapeType="1"/>
            </p:cNvSpPr>
            <p:nvPr/>
          </p:nvSpPr>
          <p:spPr bwMode="auto">
            <a:xfrm>
              <a:off x="3722" y="3109"/>
              <a:ext cx="287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68" name="Rectangle 738"/>
            <p:cNvSpPr>
              <a:spLocks noChangeArrowheads="1"/>
            </p:cNvSpPr>
            <p:nvPr/>
          </p:nvSpPr>
          <p:spPr bwMode="auto">
            <a:xfrm>
              <a:off x="3862" y="3284"/>
              <a:ext cx="47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8</a:t>
              </a: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69" name="Line 739"/>
            <p:cNvSpPr>
              <a:spLocks noChangeShapeType="1"/>
            </p:cNvSpPr>
            <p:nvPr/>
          </p:nvSpPr>
          <p:spPr bwMode="auto">
            <a:xfrm flipV="1">
              <a:off x="3578" y="3109"/>
              <a:ext cx="1" cy="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70" name="Line 740"/>
            <p:cNvSpPr>
              <a:spLocks noChangeShapeType="1"/>
            </p:cNvSpPr>
            <p:nvPr/>
          </p:nvSpPr>
          <p:spPr bwMode="auto">
            <a:xfrm>
              <a:off x="3434" y="3109"/>
              <a:ext cx="28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71" name="Rectangle 741"/>
            <p:cNvSpPr>
              <a:spLocks noChangeArrowheads="1"/>
            </p:cNvSpPr>
            <p:nvPr/>
          </p:nvSpPr>
          <p:spPr bwMode="auto">
            <a:xfrm>
              <a:off x="3575" y="3284"/>
              <a:ext cx="47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7</a:t>
              </a: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72" name="Line 742"/>
            <p:cNvSpPr>
              <a:spLocks noChangeShapeType="1"/>
            </p:cNvSpPr>
            <p:nvPr/>
          </p:nvSpPr>
          <p:spPr bwMode="auto">
            <a:xfrm flipV="1">
              <a:off x="3290" y="3109"/>
              <a:ext cx="1" cy="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73" name="Line 743"/>
            <p:cNvSpPr>
              <a:spLocks noChangeShapeType="1"/>
            </p:cNvSpPr>
            <p:nvPr/>
          </p:nvSpPr>
          <p:spPr bwMode="auto">
            <a:xfrm>
              <a:off x="3146" y="3109"/>
              <a:ext cx="28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74" name="Rectangle 744"/>
            <p:cNvSpPr>
              <a:spLocks noChangeArrowheads="1"/>
            </p:cNvSpPr>
            <p:nvPr/>
          </p:nvSpPr>
          <p:spPr bwMode="auto">
            <a:xfrm>
              <a:off x="3286" y="3284"/>
              <a:ext cx="48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6</a:t>
              </a: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75" name="Line 745"/>
            <p:cNvSpPr>
              <a:spLocks noChangeShapeType="1"/>
            </p:cNvSpPr>
            <p:nvPr/>
          </p:nvSpPr>
          <p:spPr bwMode="auto">
            <a:xfrm flipV="1">
              <a:off x="3002" y="3109"/>
              <a:ext cx="1" cy="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76" name="Line 746"/>
            <p:cNvSpPr>
              <a:spLocks noChangeShapeType="1"/>
            </p:cNvSpPr>
            <p:nvPr/>
          </p:nvSpPr>
          <p:spPr bwMode="auto">
            <a:xfrm>
              <a:off x="2858" y="3109"/>
              <a:ext cx="28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77" name="Rectangle 747"/>
            <p:cNvSpPr>
              <a:spLocks noChangeArrowheads="1"/>
            </p:cNvSpPr>
            <p:nvPr/>
          </p:nvSpPr>
          <p:spPr bwMode="auto">
            <a:xfrm>
              <a:off x="2999" y="3284"/>
              <a:ext cx="47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5</a:t>
              </a: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78" name="Line 748"/>
            <p:cNvSpPr>
              <a:spLocks noChangeShapeType="1"/>
            </p:cNvSpPr>
            <p:nvPr/>
          </p:nvSpPr>
          <p:spPr bwMode="auto">
            <a:xfrm flipV="1">
              <a:off x="2714" y="3109"/>
              <a:ext cx="1" cy="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79" name="Line 749"/>
            <p:cNvSpPr>
              <a:spLocks noChangeShapeType="1"/>
            </p:cNvSpPr>
            <p:nvPr/>
          </p:nvSpPr>
          <p:spPr bwMode="auto">
            <a:xfrm>
              <a:off x="2570" y="3109"/>
              <a:ext cx="28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80" name="Rectangle 750"/>
            <p:cNvSpPr>
              <a:spLocks noChangeArrowheads="1"/>
            </p:cNvSpPr>
            <p:nvPr/>
          </p:nvSpPr>
          <p:spPr bwMode="auto">
            <a:xfrm>
              <a:off x="2711" y="3284"/>
              <a:ext cx="47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4</a:t>
              </a: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81" name="Line 751"/>
            <p:cNvSpPr>
              <a:spLocks noChangeShapeType="1"/>
            </p:cNvSpPr>
            <p:nvPr/>
          </p:nvSpPr>
          <p:spPr bwMode="auto">
            <a:xfrm flipV="1">
              <a:off x="2427" y="3109"/>
              <a:ext cx="1" cy="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82" name="Line 752"/>
            <p:cNvSpPr>
              <a:spLocks noChangeShapeType="1"/>
            </p:cNvSpPr>
            <p:nvPr/>
          </p:nvSpPr>
          <p:spPr bwMode="auto">
            <a:xfrm>
              <a:off x="2283" y="3109"/>
              <a:ext cx="287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83" name="Rectangle 753"/>
            <p:cNvSpPr>
              <a:spLocks noChangeArrowheads="1"/>
            </p:cNvSpPr>
            <p:nvPr/>
          </p:nvSpPr>
          <p:spPr bwMode="auto">
            <a:xfrm>
              <a:off x="2424" y="3284"/>
              <a:ext cx="47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3</a:t>
              </a: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84" name="Line 754"/>
            <p:cNvSpPr>
              <a:spLocks noChangeShapeType="1"/>
            </p:cNvSpPr>
            <p:nvPr/>
          </p:nvSpPr>
          <p:spPr bwMode="auto">
            <a:xfrm flipV="1">
              <a:off x="2139" y="3109"/>
              <a:ext cx="1" cy="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85" name="Line 755"/>
            <p:cNvSpPr>
              <a:spLocks noChangeShapeType="1"/>
            </p:cNvSpPr>
            <p:nvPr/>
          </p:nvSpPr>
          <p:spPr bwMode="auto">
            <a:xfrm>
              <a:off x="1995" y="3109"/>
              <a:ext cx="28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86" name="Rectangle 756"/>
            <p:cNvSpPr>
              <a:spLocks noChangeArrowheads="1"/>
            </p:cNvSpPr>
            <p:nvPr/>
          </p:nvSpPr>
          <p:spPr bwMode="auto">
            <a:xfrm>
              <a:off x="2135" y="3284"/>
              <a:ext cx="48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2</a:t>
              </a: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87" name="Freeform 757"/>
            <p:cNvSpPr>
              <a:spLocks/>
            </p:cNvSpPr>
            <p:nvPr/>
          </p:nvSpPr>
          <p:spPr bwMode="auto">
            <a:xfrm>
              <a:off x="1847" y="2904"/>
              <a:ext cx="863" cy="72"/>
            </a:xfrm>
            <a:custGeom>
              <a:avLst/>
              <a:gdLst>
                <a:gd name="T0" fmla="*/ 5 w 863"/>
                <a:gd name="T1" fmla="*/ 72 h 72"/>
                <a:gd name="T2" fmla="*/ 857 w 863"/>
                <a:gd name="T3" fmla="*/ 72 h 72"/>
                <a:gd name="T4" fmla="*/ 861 w 863"/>
                <a:gd name="T5" fmla="*/ 70 h 72"/>
                <a:gd name="T6" fmla="*/ 863 w 863"/>
                <a:gd name="T7" fmla="*/ 66 h 72"/>
                <a:gd name="T8" fmla="*/ 863 w 863"/>
                <a:gd name="T9" fmla="*/ 6 h 72"/>
                <a:gd name="T10" fmla="*/ 861 w 863"/>
                <a:gd name="T11" fmla="*/ 2 h 72"/>
                <a:gd name="T12" fmla="*/ 857 w 863"/>
                <a:gd name="T13" fmla="*/ 0 h 72"/>
                <a:gd name="T14" fmla="*/ 5 w 863"/>
                <a:gd name="T15" fmla="*/ 0 h 72"/>
                <a:gd name="T16" fmla="*/ 2 w 863"/>
                <a:gd name="T17" fmla="*/ 2 h 72"/>
                <a:gd name="T18" fmla="*/ 0 w 863"/>
                <a:gd name="T19" fmla="*/ 6 h 72"/>
                <a:gd name="T20" fmla="*/ 0 w 863"/>
                <a:gd name="T21" fmla="*/ 66 h 72"/>
                <a:gd name="T22" fmla="*/ 2 w 863"/>
                <a:gd name="T23" fmla="*/ 70 h 72"/>
                <a:gd name="T24" fmla="*/ 5 w 863"/>
                <a:gd name="T25" fmla="*/ 72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3"/>
                <a:gd name="T40" fmla="*/ 0 h 72"/>
                <a:gd name="T41" fmla="*/ 863 w 863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3" h="72">
                  <a:moveTo>
                    <a:pt x="5" y="72"/>
                  </a:moveTo>
                  <a:lnTo>
                    <a:pt x="857" y="72"/>
                  </a:lnTo>
                  <a:lnTo>
                    <a:pt x="861" y="70"/>
                  </a:lnTo>
                  <a:lnTo>
                    <a:pt x="863" y="66"/>
                  </a:lnTo>
                  <a:lnTo>
                    <a:pt x="863" y="6"/>
                  </a:lnTo>
                  <a:lnTo>
                    <a:pt x="861" y="2"/>
                  </a:lnTo>
                  <a:lnTo>
                    <a:pt x="857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5" y="72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88" name="Freeform 758"/>
            <p:cNvSpPr>
              <a:spLocks/>
            </p:cNvSpPr>
            <p:nvPr/>
          </p:nvSpPr>
          <p:spPr bwMode="auto">
            <a:xfrm>
              <a:off x="1847" y="2918"/>
              <a:ext cx="1" cy="45"/>
            </a:xfrm>
            <a:custGeom>
              <a:avLst/>
              <a:gdLst>
                <a:gd name="T0" fmla="*/ 0 w 1"/>
                <a:gd name="T1" fmla="*/ 45 h 45"/>
                <a:gd name="T2" fmla="*/ 0 w 1"/>
                <a:gd name="T3" fmla="*/ 0 h 45"/>
                <a:gd name="T4" fmla="*/ 0 w 1"/>
                <a:gd name="T5" fmla="*/ 45 h 45"/>
                <a:gd name="T6" fmla="*/ 0 60000 65536"/>
                <a:gd name="T7" fmla="*/ 0 60000 65536"/>
                <a:gd name="T8" fmla="*/ 0 60000 65536"/>
                <a:gd name="T9" fmla="*/ 0 w 1"/>
                <a:gd name="T10" fmla="*/ 0 h 45"/>
                <a:gd name="T11" fmla="*/ 1 w 1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5">
                  <a:moveTo>
                    <a:pt x="0" y="45"/>
                  </a:moveTo>
                  <a:lnTo>
                    <a:pt x="0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89" name="Freeform 759"/>
            <p:cNvSpPr>
              <a:spLocks/>
            </p:cNvSpPr>
            <p:nvPr/>
          </p:nvSpPr>
          <p:spPr bwMode="auto">
            <a:xfrm>
              <a:off x="2422" y="2617"/>
              <a:ext cx="1151" cy="72"/>
            </a:xfrm>
            <a:custGeom>
              <a:avLst/>
              <a:gdLst>
                <a:gd name="T0" fmla="*/ 6 w 1151"/>
                <a:gd name="T1" fmla="*/ 72 h 72"/>
                <a:gd name="T2" fmla="*/ 1146 w 1151"/>
                <a:gd name="T3" fmla="*/ 72 h 72"/>
                <a:gd name="T4" fmla="*/ 1150 w 1151"/>
                <a:gd name="T5" fmla="*/ 70 h 72"/>
                <a:gd name="T6" fmla="*/ 1151 w 1151"/>
                <a:gd name="T7" fmla="*/ 66 h 72"/>
                <a:gd name="T8" fmla="*/ 1151 w 1151"/>
                <a:gd name="T9" fmla="*/ 6 h 72"/>
                <a:gd name="T10" fmla="*/ 1150 w 1151"/>
                <a:gd name="T11" fmla="*/ 2 h 72"/>
                <a:gd name="T12" fmla="*/ 1146 w 1151"/>
                <a:gd name="T13" fmla="*/ 0 h 72"/>
                <a:gd name="T14" fmla="*/ 6 w 1151"/>
                <a:gd name="T15" fmla="*/ 0 h 72"/>
                <a:gd name="T16" fmla="*/ 2 w 1151"/>
                <a:gd name="T17" fmla="*/ 2 h 72"/>
                <a:gd name="T18" fmla="*/ 0 w 1151"/>
                <a:gd name="T19" fmla="*/ 6 h 72"/>
                <a:gd name="T20" fmla="*/ 0 w 1151"/>
                <a:gd name="T21" fmla="*/ 66 h 72"/>
                <a:gd name="T22" fmla="*/ 2 w 1151"/>
                <a:gd name="T23" fmla="*/ 70 h 72"/>
                <a:gd name="T24" fmla="*/ 6 w 1151"/>
                <a:gd name="T25" fmla="*/ 72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51"/>
                <a:gd name="T40" fmla="*/ 0 h 72"/>
                <a:gd name="T41" fmla="*/ 1151 w 1151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51" h="72">
                  <a:moveTo>
                    <a:pt x="6" y="72"/>
                  </a:moveTo>
                  <a:lnTo>
                    <a:pt x="1146" y="72"/>
                  </a:lnTo>
                  <a:lnTo>
                    <a:pt x="1150" y="70"/>
                  </a:lnTo>
                  <a:lnTo>
                    <a:pt x="1151" y="66"/>
                  </a:lnTo>
                  <a:lnTo>
                    <a:pt x="1151" y="6"/>
                  </a:lnTo>
                  <a:lnTo>
                    <a:pt x="1150" y="2"/>
                  </a:lnTo>
                  <a:lnTo>
                    <a:pt x="114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6" y="72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90" name="Freeform 760"/>
            <p:cNvSpPr>
              <a:spLocks/>
            </p:cNvSpPr>
            <p:nvPr/>
          </p:nvSpPr>
          <p:spPr bwMode="auto">
            <a:xfrm>
              <a:off x="2422" y="2630"/>
              <a:ext cx="1" cy="46"/>
            </a:xfrm>
            <a:custGeom>
              <a:avLst/>
              <a:gdLst>
                <a:gd name="T0" fmla="*/ 0 w 1"/>
                <a:gd name="T1" fmla="*/ 46 h 46"/>
                <a:gd name="T2" fmla="*/ 0 w 1"/>
                <a:gd name="T3" fmla="*/ 0 h 46"/>
                <a:gd name="T4" fmla="*/ 0 w 1"/>
                <a:gd name="T5" fmla="*/ 46 h 46"/>
                <a:gd name="T6" fmla="*/ 0 60000 65536"/>
                <a:gd name="T7" fmla="*/ 0 60000 65536"/>
                <a:gd name="T8" fmla="*/ 0 60000 65536"/>
                <a:gd name="T9" fmla="*/ 0 w 1"/>
                <a:gd name="T10" fmla="*/ 0 h 46"/>
                <a:gd name="T11" fmla="*/ 1 w 1"/>
                <a:gd name="T12" fmla="*/ 46 h 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6">
                  <a:moveTo>
                    <a:pt x="0" y="46"/>
                  </a:moveTo>
                  <a:lnTo>
                    <a:pt x="0" y="0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91" name="Freeform 761"/>
            <p:cNvSpPr>
              <a:spLocks/>
            </p:cNvSpPr>
            <p:nvPr/>
          </p:nvSpPr>
          <p:spPr bwMode="auto">
            <a:xfrm>
              <a:off x="2710" y="2904"/>
              <a:ext cx="863" cy="72"/>
            </a:xfrm>
            <a:custGeom>
              <a:avLst/>
              <a:gdLst>
                <a:gd name="T0" fmla="*/ 6 w 863"/>
                <a:gd name="T1" fmla="*/ 72 h 72"/>
                <a:gd name="T2" fmla="*/ 858 w 863"/>
                <a:gd name="T3" fmla="*/ 72 h 72"/>
                <a:gd name="T4" fmla="*/ 862 w 863"/>
                <a:gd name="T5" fmla="*/ 70 h 72"/>
                <a:gd name="T6" fmla="*/ 863 w 863"/>
                <a:gd name="T7" fmla="*/ 66 h 72"/>
                <a:gd name="T8" fmla="*/ 863 w 863"/>
                <a:gd name="T9" fmla="*/ 6 h 72"/>
                <a:gd name="T10" fmla="*/ 862 w 863"/>
                <a:gd name="T11" fmla="*/ 2 h 72"/>
                <a:gd name="T12" fmla="*/ 858 w 863"/>
                <a:gd name="T13" fmla="*/ 0 h 72"/>
                <a:gd name="T14" fmla="*/ 6 w 863"/>
                <a:gd name="T15" fmla="*/ 0 h 72"/>
                <a:gd name="T16" fmla="*/ 2 w 863"/>
                <a:gd name="T17" fmla="*/ 2 h 72"/>
                <a:gd name="T18" fmla="*/ 0 w 863"/>
                <a:gd name="T19" fmla="*/ 6 h 72"/>
                <a:gd name="T20" fmla="*/ 0 w 863"/>
                <a:gd name="T21" fmla="*/ 66 h 72"/>
                <a:gd name="T22" fmla="*/ 2 w 863"/>
                <a:gd name="T23" fmla="*/ 70 h 72"/>
                <a:gd name="T24" fmla="*/ 6 w 863"/>
                <a:gd name="T25" fmla="*/ 72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3"/>
                <a:gd name="T40" fmla="*/ 0 h 72"/>
                <a:gd name="T41" fmla="*/ 863 w 863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3" h="72">
                  <a:moveTo>
                    <a:pt x="6" y="72"/>
                  </a:moveTo>
                  <a:lnTo>
                    <a:pt x="858" y="72"/>
                  </a:lnTo>
                  <a:lnTo>
                    <a:pt x="862" y="70"/>
                  </a:lnTo>
                  <a:lnTo>
                    <a:pt x="863" y="66"/>
                  </a:lnTo>
                  <a:lnTo>
                    <a:pt x="863" y="6"/>
                  </a:lnTo>
                  <a:lnTo>
                    <a:pt x="862" y="2"/>
                  </a:lnTo>
                  <a:lnTo>
                    <a:pt x="858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6" y="72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92" name="Freeform 762"/>
            <p:cNvSpPr>
              <a:spLocks/>
            </p:cNvSpPr>
            <p:nvPr/>
          </p:nvSpPr>
          <p:spPr bwMode="auto">
            <a:xfrm>
              <a:off x="2710" y="2918"/>
              <a:ext cx="1" cy="45"/>
            </a:xfrm>
            <a:custGeom>
              <a:avLst/>
              <a:gdLst>
                <a:gd name="T0" fmla="*/ 0 w 1"/>
                <a:gd name="T1" fmla="*/ 45 h 45"/>
                <a:gd name="T2" fmla="*/ 0 w 1"/>
                <a:gd name="T3" fmla="*/ 0 h 45"/>
                <a:gd name="T4" fmla="*/ 0 w 1"/>
                <a:gd name="T5" fmla="*/ 45 h 45"/>
                <a:gd name="T6" fmla="*/ 0 60000 65536"/>
                <a:gd name="T7" fmla="*/ 0 60000 65536"/>
                <a:gd name="T8" fmla="*/ 0 60000 65536"/>
                <a:gd name="T9" fmla="*/ 0 w 1"/>
                <a:gd name="T10" fmla="*/ 0 h 45"/>
                <a:gd name="T11" fmla="*/ 1 w 1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5">
                  <a:moveTo>
                    <a:pt x="0" y="45"/>
                  </a:moveTo>
                  <a:lnTo>
                    <a:pt x="0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93" name="Freeform 763"/>
            <p:cNvSpPr>
              <a:spLocks/>
            </p:cNvSpPr>
            <p:nvPr/>
          </p:nvSpPr>
          <p:spPr bwMode="auto">
            <a:xfrm>
              <a:off x="3286" y="2761"/>
              <a:ext cx="863" cy="71"/>
            </a:xfrm>
            <a:custGeom>
              <a:avLst/>
              <a:gdLst>
                <a:gd name="T0" fmla="*/ 5 w 863"/>
                <a:gd name="T1" fmla="*/ 71 h 71"/>
                <a:gd name="T2" fmla="*/ 857 w 863"/>
                <a:gd name="T3" fmla="*/ 71 h 71"/>
                <a:gd name="T4" fmla="*/ 862 w 863"/>
                <a:gd name="T5" fmla="*/ 69 h 71"/>
                <a:gd name="T6" fmla="*/ 863 w 863"/>
                <a:gd name="T7" fmla="*/ 66 h 71"/>
                <a:gd name="T8" fmla="*/ 863 w 863"/>
                <a:gd name="T9" fmla="*/ 5 h 71"/>
                <a:gd name="T10" fmla="*/ 862 w 863"/>
                <a:gd name="T11" fmla="*/ 1 h 71"/>
                <a:gd name="T12" fmla="*/ 857 w 863"/>
                <a:gd name="T13" fmla="*/ 0 h 71"/>
                <a:gd name="T14" fmla="*/ 5 w 863"/>
                <a:gd name="T15" fmla="*/ 0 h 71"/>
                <a:gd name="T16" fmla="*/ 2 w 863"/>
                <a:gd name="T17" fmla="*/ 1 h 71"/>
                <a:gd name="T18" fmla="*/ 0 w 863"/>
                <a:gd name="T19" fmla="*/ 5 h 71"/>
                <a:gd name="T20" fmla="*/ 0 w 863"/>
                <a:gd name="T21" fmla="*/ 66 h 71"/>
                <a:gd name="T22" fmla="*/ 2 w 863"/>
                <a:gd name="T23" fmla="*/ 69 h 71"/>
                <a:gd name="T24" fmla="*/ 5 w 863"/>
                <a:gd name="T25" fmla="*/ 71 h 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3"/>
                <a:gd name="T40" fmla="*/ 0 h 71"/>
                <a:gd name="T41" fmla="*/ 863 w 863"/>
                <a:gd name="T42" fmla="*/ 71 h 7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3" h="71">
                  <a:moveTo>
                    <a:pt x="5" y="71"/>
                  </a:moveTo>
                  <a:lnTo>
                    <a:pt x="857" y="71"/>
                  </a:lnTo>
                  <a:lnTo>
                    <a:pt x="862" y="69"/>
                  </a:lnTo>
                  <a:lnTo>
                    <a:pt x="863" y="66"/>
                  </a:lnTo>
                  <a:lnTo>
                    <a:pt x="863" y="5"/>
                  </a:lnTo>
                  <a:lnTo>
                    <a:pt x="862" y="1"/>
                  </a:lnTo>
                  <a:lnTo>
                    <a:pt x="857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0" y="5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5" y="71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94" name="Freeform 764"/>
            <p:cNvSpPr>
              <a:spLocks/>
            </p:cNvSpPr>
            <p:nvPr/>
          </p:nvSpPr>
          <p:spPr bwMode="auto">
            <a:xfrm>
              <a:off x="3286" y="2774"/>
              <a:ext cx="1" cy="46"/>
            </a:xfrm>
            <a:custGeom>
              <a:avLst/>
              <a:gdLst>
                <a:gd name="T0" fmla="*/ 0 w 1"/>
                <a:gd name="T1" fmla="*/ 46 h 46"/>
                <a:gd name="T2" fmla="*/ 0 w 1"/>
                <a:gd name="T3" fmla="*/ 0 h 46"/>
                <a:gd name="T4" fmla="*/ 0 w 1"/>
                <a:gd name="T5" fmla="*/ 46 h 46"/>
                <a:gd name="T6" fmla="*/ 0 60000 65536"/>
                <a:gd name="T7" fmla="*/ 0 60000 65536"/>
                <a:gd name="T8" fmla="*/ 0 60000 65536"/>
                <a:gd name="T9" fmla="*/ 0 w 1"/>
                <a:gd name="T10" fmla="*/ 0 h 46"/>
                <a:gd name="T11" fmla="*/ 1 w 1"/>
                <a:gd name="T12" fmla="*/ 46 h 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6">
                  <a:moveTo>
                    <a:pt x="0" y="46"/>
                  </a:moveTo>
                  <a:lnTo>
                    <a:pt x="0" y="0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95" name="Freeform 765"/>
            <p:cNvSpPr>
              <a:spLocks/>
            </p:cNvSpPr>
            <p:nvPr/>
          </p:nvSpPr>
          <p:spPr bwMode="auto">
            <a:xfrm>
              <a:off x="3573" y="2617"/>
              <a:ext cx="288" cy="72"/>
            </a:xfrm>
            <a:custGeom>
              <a:avLst/>
              <a:gdLst>
                <a:gd name="T0" fmla="*/ 6 w 288"/>
                <a:gd name="T1" fmla="*/ 72 h 72"/>
                <a:gd name="T2" fmla="*/ 282 w 288"/>
                <a:gd name="T3" fmla="*/ 72 h 72"/>
                <a:gd name="T4" fmla="*/ 287 w 288"/>
                <a:gd name="T5" fmla="*/ 70 h 72"/>
                <a:gd name="T6" fmla="*/ 288 w 288"/>
                <a:gd name="T7" fmla="*/ 66 h 72"/>
                <a:gd name="T8" fmla="*/ 288 w 288"/>
                <a:gd name="T9" fmla="*/ 6 h 72"/>
                <a:gd name="T10" fmla="*/ 287 w 288"/>
                <a:gd name="T11" fmla="*/ 2 h 72"/>
                <a:gd name="T12" fmla="*/ 282 w 288"/>
                <a:gd name="T13" fmla="*/ 0 h 72"/>
                <a:gd name="T14" fmla="*/ 6 w 288"/>
                <a:gd name="T15" fmla="*/ 0 h 72"/>
                <a:gd name="T16" fmla="*/ 2 w 288"/>
                <a:gd name="T17" fmla="*/ 2 h 72"/>
                <a:gd name="T18" fmla="*/ 0 w 288"/>
                <a:gd name="T19" fmla="*/ 6 h 72"/>
                <a:gd name="T20" fmla="*/ 0 w 288"/>
                <a:gd name="T21" fmla="*/ 66 h 72"/>
                <a:gd name="T22" fmla="*/ 2 w 288"/>
                <a:gd name="T23" fmla="*/ 70 h 72"/>
                <a:gd name="T24" fmla="*/ 6 w 288"/>
                <a:gd name="T25" fmla="*/ 72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88"/>
                <a:gd name="T40" fmla="*/ 0 h 72"/>
                <a:gd name="T41" fmla="*/ 288 w 288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88" h="72">
                  <a:moveTo>
                    <a:pt x="6" y="72"/>
                  </a:moveTo>
                  <a:lnTo>
                    <a:pt x="282" y="72"/>
                  </a:lnTo>
                  <a:lnTo>
                    <a:pt x="287" y="70"/>
                  </a:lnTo>
                  <a:lnTo>
                    <a:pt x="288" y="66"/>
                  </a:lnTo>
                  <a:lnTo>
                    <a:pt x="288" y="6"/>
                  </a:lnTo>
                  <a:lnTo>
                    <a:pt x="287" y="2"/>
                  </a:lnTo>
                  <a:lnTo>
                    <a:pt x="282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6" y="72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96" name="Freeform 766"/>
            <p:cNvSpPr>
              <a:spLocks/>
            </p:cNvSpPr>
            <p:nvPr/>
          </p:nvSpPr>
          <p:spPr bwMode="auto">
            <a:xfrm>
              <a:off x="3573" y="2630"/>
              <a:ext cx="1" cy="46"/>
            </a:xfrm>
            <a:custGeom>
              <a:avLst/>
              <a:gdLst>
                <a:gd name="T0" fmla="*/ 0 w 1"/>
                <a:gd name="T1" fmla="*/ 46 h 46"/>
                <a:gd name="T2" fmla="*/ 0 w 1"/>
                <a:gd name="T3" fmla="*/ 0 h 46"/>
                <a:gd name="T4" fmla="*/ 0 w 1"/>
                <a:gd name="T5" fmla="*/ 46 h 46"/>
                <a:gd name="T6" fmla="*/ 0 60000 65536"/>
                <a:gd name="T7" fmla="*/ 0 60000 65536"/>
                <a:gd name="T8" fmla="*/ 0 60000 65536"/>
                <a:gd name="T9" fmla="*/ 0 w 1"/>
                <a:gd name="T10" fmla="*/ 0 h 46"/>
                <a:gd name="T11" fmla="*/ 1 w 1"/>
                <a:gd name="T12" fmla="*/ 46 h 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6">
                  <a:moveTo>
                    <a:pt x="0" y="46"/>
                  </a:moveTo>
                  <a:lnTo>
                    <a:pt x="0" y="0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97" name="Rectangle 767"/>
            <p:cNvSpPr>
              <a:spLocks noChangeArrowheads="1"/>
            </p:cNvSpPr>
            <p:nvPr/>
          </p:nvSpPr>
          <p:spPr bwMode="auto">
            <a:xfrm>
              <a:off x="1162" y="2875"/>
              <a:ext cx="363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Times" charset="0"/>
                  <a:ea typeface="ＭＳ Ｐゴシック" charset="0"/>
                </a:rPr>
                <a:t>Machine 1</a:t>
              </a: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98" name="Rectangle 768"/>
            <p:cNvSpPr>
              <a:spLocks noChangeArrowheads="1"/>
            </p:cNvSpPr>
            <p:nvPr/>
          </p:nvSpPr>
          <p:spPr bwMode="auto">
            <a:xfrm>
              <a:off x="1162" y="2581"/>
              <a:ext cx="363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Times" charset="0"/>
                  <a:ea typeface="ＭＳ Ｐゴシック" charset="0"/>
                </a:rPr>
                <a:t>Machine 3</a:t>
              </a: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799" name="Rectangle 769"/>
            <p:cNvSpPr>
              <a:spLocks noChangeArrowheads="1"/>
            </p:cNvSpPr>
            <p:nvPr/>
          </p:nvSpPr>
          <p:spPr bwMode="auto">
            <a:xfrm>
              <a:off x="1162" y="2732"/>
              <a:ext cx="363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Times" charset="0"/>
                  <a:ea typeface="ＭＳ Ｐゴシック" charset="0"/>
                </a:rPr>
                <a:t>Machine 2</a:t>
              </a: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800" name="Freeform 770"/>
            <p:cNvSpPr>
              <a:spLocks/>
            </p:cNvSpPr>
            <p:nvPr/>
          </p:nvSpPr>
          <p:spPr bwMode="auto">
            <a:xfrm>
              <a:off x="1563" y="2391"/>
              <a:ext cx="2878" cy="718"/>
            </a:xfrm>
            <a:custGeom>
              <a:avLst/>
              <a:gdLst>
                <a:gd name="T0" fmla="*/ 0 w 2878"/>
                <a:gd name="T1" fmla="*/ 0 h 718"/>
                <a:gd name="T2" fmla="*/ 0 w 2878"/>
                <a:gd name="T3" fmla="*/ 718 h 718"/>
                <a:gd name="T4" fmla="*/ 2878 w 2878"/>
                <a:gd name="T5" fmla="*/ 718 h 718"/>
                <a:gd name="T6" fmla="*/ 0 60000 65536"/>
                <a:gd name="T7" fmla="*/ 0 60000 65536"/>
                <a:gd name="T8" fmla="*/ 0 60000 65536"/>
                <a:gd name="T9" fmla="*/ 0 w 2878"/>
                <a:gd name="T10" fmla="*/ 0 h 718"/>
                <a:gd name="T11" fmla="*/ 2878 w 2878"/>
                <a:gd name="T12" fmla="*/ 718 h 7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78" h="718">
                  <a:moveTo>
                    <a:pt x="0" y="0"/>
                  </a:moveTo>
                  <a:lnTo>
                    <a:pt x="0" y="718"/>
                  </a:lnTo>
                  <a:lnTo>
                    <a:pt x="2878" y="71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801" name="Freeform 771"/>
            <p:cNvSpPr>
              <a:spLocks/>
            </p:cNvSpPr>
            <p:nvPr/>
          </p:nvSpPr>
          <p:spPr bwMode="auto">
            <a:xfrm>
              <a:off x="1847" y="2617"/>
              <a:ext cx="575" cy="72"/>
            </a:xfrm>
            <a:custGeom>
              <a:avLst/>
              <a:gdLst>
                <a:gd name="T0" fmla="*/ 5 w 575"/>
                <a:gd name="T1" fmla="*/ 72 h 72"/>
                <a:gd name="T2" fmla="*/ 569 w 575"/>
                <a:gd name="T3" fmla="*/ 72 h 72"/>
                <a:gd name="T4" fmla="*/ 573 w 575"/>
                <a:gd name="T5" fmla="*/ 70 h 72"/>
                <a:gd name="T6" fmla="*/ 575 w 575"/>
                <a:gd name="T7" fmla="*/ 66 h 72"/>
                <a:gd name="T8" fmla="*/ 575 w 575"/>
                <a:gd name="T9" fmla="*/ 6 h 72"/>
                <a:gd name="T10" fmla="*/ 573 w 575"/>
                <a:gd name="T11" fmla="*/ 2 h 72"/>
                <a:gd name="T12" fmla="*/ 569 w 575"/>
                <a:gd name="T13" fmla="*/ 0 h 72"/>
                <a:gd name="T14" fmla="*/ 5 w 575"/>
                <a:gd name="T15" fmla="*/ 0 h 72"/>
                <a:gd name="T16" fmla="*/ 2 w 575"/>
                <a:gd name="T17" fmla="*/ 2 h 72"/>
                <a:gd name="T18" fmla="*/ 0 w 575"/>
                <a:gd name="T19" fmla="*/ 6 h 72"/>
                <a:gd name="T20" fmla="*/ 0 w 575"/>
                <a:gd name="T21" fmla="*/ 66 h 72"/>
                <a:gd name="T22" fmla="*/ 2 w 575"/>
                <a:gd name="T23" fmla="*/ 70 h 72"/>
                <a:gd name="T24" fmla="*/ 5 w 575"/>
                <a:gd name="T25" fmla="*/ 72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5"/>
                <a:gd name="T40" fmla="*/ 0 h 72"/>
                <a:gd name="T41" fmla="*/ 575 w 575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5" h="72">
                  <a:moveTo>
                    <a:pt x="5" y="72"/>
                  </a:moveTo>
                  <a:lnTo>
                    <a:pt x="569" y="72"/>
                  </a:lnTo>
                  <a:lnTo>
                    <a:pt x="573" y="70"/>
                  </a:lnTo>
                  <a:lnTo>
                    <a:pt x="575" y="66"/>
                  </a:lnTo>
                  <a:lnTo>
                    <a:pt x="575" y="6"/>
                  </a:lnTo>
                  <a:lnTo>
                    <a:pt x="573" y="2"/>
                  </a:lnTo>
                  <a:lnTo>
                    <a:pt x="56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5" y="72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802" name="Freeform 772"/>
            <p:cNvSpPr>
              <a:spLocks/>
            </p:cNvSpPr>
            <p:nvPr/>
          </p:nvSpPr>
          <p:spPr bwMode="auto">
            <a:xfrm>
              <a:off x="1847" y="2630"/>
              <a:ext cx="1" cy="46"/>
            </a:xfrm>
            <a:custGeom>
              <a:avLst/>
              <a:gdLst>
                <a:gd name="T0" fmla="*/ 0 w 1"/>
                <a:gd name="T1" fmla="*/ 46 h 46"/>
                <a:gd name="T2" fmla="*/ 0 w 1"/>
                <a:gd name="T3" fmla="*/ 0 h 46"/>
                <a:gd name="T4" fmla="*/ 0 w 1"/>
                <a:gd name="T5" fmla="*/ 46 h 46"/>
                <a:gd name="T6" fmla="*/ 0 60000 65536"/>
                <a:gd name="T7" fmla="*/ 0 60000 65536"/>
                <a:gd name="T8" fmla="*/ 0 60000 65536"/>
                <a:gd name="T9" fmla="*/ 0 w 1"/>
                <a:gd name="T10" fmla="*/ 0 h 46"/>
                <a:gd name="T11" fmla="*/ 1 w 1"/>
                <a:gd name="T12" fmla="*/ 46 h 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6">
                  <a:moveTo>
                    <a:pt x="0" y="46"/>
                  </a:moveTo>
                  <a:lnTo>
                    <a:pt x="0" y="0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803" name="Freeform 773"/>
            <p:cNvSpPr>
              <a:spLocks/>
            </p:cNvSpPr>
            <p:nvPr/>
          </p:nvSpPr>
          <p:spPr bwMode="auto">
            <a:xfrm>
              <a:off x="2134" y="2761"/>
              <a:ext cx="864" cy="71"/>
            </a:xfrm>
            <a:custGeom>
              <a:avLst/>
              <a:gdLst>
                <a:gd name="T0" fmla="*/ 6 w 864"/>
                <a:gd name="T1" fmla="*/ 71 h 71"/>
                <a:gd name="T2" fmla="*/ 858 w 864"/>
                <a:gd name="T3" fmla="*/ 71 h 71"/>
                <a:gd name="T4" fmla="*/ 863 w 864"/>
                <a:gd name="T5" fmla="*/ 69 h 71"/>
                <a:gd name="T6" fmla="*/ 864 w 864"/>
                <a:gd name="T7" fmla="*/ 66 h 71"/>
                <a:gd name="T8" fmla="*/ 864 w 864"/>
                <a:gd name="T9" fmla="*/ 5 h 71"/>
                <a:gd name="T10" fmla="*/ 863 w 864"/>
                <a:gd name="T11" fmla="*/ 1 h 71"/>
                <a:gd name="T12" fmla="*/ 858 w 864"/>
                <a:gd name="T13" fmla="*/ 0 h 71"/>
                <a:gd name="T14" fmla="*/ 6 w 864"/>
                <a:gd name="T15" fmla="*/ 0 h 71"/>
                <a:gd name="T16" fmla="*/ 2 w 864"/>
                <a:gd name="T17" fmla="*/ 1 h 71"/>
                <a:gd name="T18" fmla="*/ 0 w 864"/>
                <a:gd name="T19" fmla="*/ 5 h 71"/>
                <a:gd name="T20" fmla="*/ 0 w 864"/>
                <a:gd name="T21" fmla="*/ 66 h 71"/>
                <a:gd name="T22" fmla="*/ 2 w 864"/>
                <a:gd name="T23" fmla="*/ 69 h 71"/>
                <a:gd name="T24" fmla="*/ 6 w 864"/>
                <a:gd name="T25" fmla="*/ 71 h 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4"/>
                <a:gd name="T40" fmla="*/ 0 h 71"/>
                <a:gd name="T41" fmla="*/ 864 w 864"/>
                <a:gd name="T42" fmla="*/ 71 h 7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4" h="71">
                  <a:moveTo>
                    <a:pt x="6" y="71"/>
                  </a:moveTo>
                  <a:lnTo>
                    <a:pt x="858" y="71"/>
                  </a:lnTo>
                  <a:lnTo>
                    <a:pt x="863" y="69"/>
                  </a:lnTo>
                  <a:lnTo>
                    <a:pt x="864" y="66"/>
                  </a:lnTo>
                  <a:lnTo>
                    <a:pt x="864" y="5"/>
                  </a:lnTo>
                  <a:lnTo>
                    <a:pt x="863" y="1"/>
                  </a:lnTo>
                  <a:lnTo>
                    <a:pt x="858" y="0"/>
                  </a:lnTo>
                  <a:lnTo>
                    <a:pt x="6" y="0"/>
                  </a:lnTo>
                  <a:lnTo>
                    <a:pt x="2" y="1"/>
                  </a:lnTo>
                  <a:lnTo>
                    <a:pt x="0" y="5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6" y="71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8804" name="Freeform 774"/>
            <p:cNvSpPr>
              <a:spLocks/>
            </p:cNvSpPr>
            <p:nvPr/>
          </p:nvSpPr>
          <p:spPr bwMode="auto">
            <a:xfrm>
              <a:off x="2134" y="2774"/>
              <a:ext cx="1" cy="46"/>
            </a:xfrm>
            <a:custGeom>
              <a:avLst/>
              <a:gdLst>
                <a:gd name="T0" fmla="*/ 0 w 1"/>
                <a:gd name="T1" fmla="*/ 46 h 46"/>
                <a:gd name="T2" fmla="*/ 0 w 1"/>
                <a:gd name="T3" fmla="*/ 0 h 46"/>
                <a:gd name="T4" fmla="*/ 0 w 1"/>
                <a:gd name="T5" fmla="*/ 46 h 46"/>
                <a:gd name="T6" fmla="*/ 0 60000 65536"/>
                <a:gd name="T7" fmla="*/ 0 60000 65536"/>
                <a:gd name="T8" fmla="*/ 0 60000 65536"/>
                <a:gd name="T9" fmla="*/ 0 w 1"/>
                <a:gd name="T10" fmla="*/ 0 h 46"/>
                <a:gd name="T11" fmla="*/ 1 w 1"/>
                <a:gd name="T12" fmla="*/ 46 h 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6">
                  <a:moveTo>
                    <a:pt x="0" y="46"/>
                  </a:moveTo>
                  <a:lnTo>
                    <a:pt x="0" y="0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</p:grpSp>
      <p:pic>
        <p:nvPicPr>
          <p:cNvPr id="28678" name="Picture 776" descr="HM00361_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3" y="152400"/>
            <a:ext cx="19208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693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Greedy Method</a:t>
            </a: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CC39571-2C61-E349-86E5-35A5A43AA2A5}" type="slidenum">
              <a:rPr lang="en-US" sz="1400">
                <a:solidFill>
                  <a:srgbClr val="40458C"/>
                </a:solidFill>
              </a:rPr>
              <a:pPr eaLnBrk="1" hangingPunct="1"/>
              <a:t>13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sp>
        <p:nvSpPr>
          <p:cNvPr id="3072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4412" y="1600201"/>
            <a:ext cx="8229600" cy="22002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Given: a set T of n tasks, each having: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 start time, s</a:t>
            </a:r>
            <a:r>
              <a:rPr lang="en-US" sz="2000" baseline="-25000">
                <a:latin typeface="Tahoma" charset="0"/>
              </a:rPr>
              <a:t>i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 finish time, f</a:t>
            </a:r>
            <a:r>
              <a:rPr lang="en-US" sz="2000" baseline="-25000">
                <a:latin typeface="Tahoma" charset="0"/>
              </a:rPr>
              <a:t>i</a:t>
            </a:r>
            <a:r>
              <a:rPr lang="en-US" sz="2000">
                <a:latin typeface="Tahoma" charset="0"/>
              </a:rPr>
              <a:t> (where s</a:t>
            </a:r>
            <a:r>
              <a:rPr lang="en-US" sz="2000" baseline="-25000">
                <a:latin typeface="Tahoma" charset="0"/>
              </a:rPr>
              <a:t>i</a:t>
            </a:r>
            <a:r>
              <a:rPr lang="en-US" sz="2000">
                <a:latin typeface="Tahoma" charset="0"/>
              </a:rPr>
              <a:t> &lt; f</a:t>
            </a:r>
            <a:r>
              <a:rPr lang="en-US" sz="2000" baseline="-25000">
                <a:latin typeface="Tahoma" charset="0"/>
              </a:rPr>
              <a:t>i</a:t>
            </a:r>
            <a:r>
              <a:rPr lang="en-US" sz="2000">
                <a:latin typeface="Tahoma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[1,4], [1,3], [2,5], [3,7], [4,7], [6,9], [7,8] (ordered by start)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Goal: Perform all tasks on min. number of machines</a:t>
            </a:r>
          </a:p>
        </p:txBody>
      </p:sp>
      <p:grpSp>
        <p:nvGrpSpPr>
          <p:cNvPr id="30725" name="Group 5"/>
          <p:cNvGrpSpPr>
            <a:grpSpLocks/>
          </p:cNvGrpSpPr>
          <p:nvPr/>
        </p:nvGrpSpPr>
        <p:grpSpPr bwMode="auto">
          <a:xfrm>
            <a:off x="3840163" y="4492626"/>
            <a:ext cx="4632325" cy="131763"/>
            <a:chOff x="1563" y="2893"/>
            <a:chExt cx="2590" cy="73"/>
          </a:xfrm>
        </p:grpSpPr>
        <p:sp>
          <p:nvSpPr>
            <p:cNvPr id="31245" name="Line 6"/>
            <p:cNvSpPr>
              <a:spLocks noChangeShapeType="1"/>
            </p:cNvSpPr>
            <p:nvPr/>
          </p:nvSpPr>
          <p:spPr bwMode="auto">
            <a:xfrm>
              <a:off x="1563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46" name="Line 7"/>
            <p:cNvSpPr>
              <a:spLocks noChangeShapeType="1"/>
            </p:cNvSpPr>
            <p:nvPr/>
          </p:nvSpPr>
          <p:spPr bwMode="auto">
            <a:xfrm>
              <a:off x="158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47" name="Line 8"/>
            <p:cNvSpPr>
              <a:spLocks noChangeShapeType="1"/>
            </p:cNvSpPr>
            <p:nvPr/>
          </p:nvSpPr>
          <p:spPr bwMode="auto">
            <a:xfrm>
              <a:off x="1609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48" name="Line 9"/>
            <p:cNvSpPr>
              <a:spLocks noChangeShapeType="1"/>
            </p:cNvSpPr>
            <p:nvPr/>
          </p:nvSpPr>
          <p:spPr bwMode="auto">
            <a:xfrm>
              <a:off x="1632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49" name="Line 10"/>
            <p:cNvSpPr>
              <a:spLocks noChangeShapeType="1"/>
            </p:cNvSpPr>
            <p:nvPr/>
          </p:nvSpPr>
          <p:spPr bwMode="auto">
            <a:xfrm>
              <a:off x="1655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50" name="Line 11"/>
            <p:cNvSpPr>
              <a:spLocks noChangeShapeType="1"/>
            </p:cNvSpPr>
            <p:nvPr/>
          </p:nvSpPr>
          <p:spPr bwMode="auto">
            <a:xfrm>
              <a:off x="1678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51" name="Line 12"/>
            <p:cNvSpPr>
              <a:spLocks noChangeShapeType="1"/>
            </p:cNvSpPr>
            <p:nvPr/>
          </p:nvSpPr>
          <p:spPr bwMode="auto">
            <a:xfrm>
              <a:off x="1701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52" name="Line 13"/>
            <p:cNvSpPr>
              <a:spLocks noChangeShapeType="1"/>
            </p:cNvSpPr>
            <p:nvPr/>
          </p:nvSpPr>
          <p:spPr bwMode="auto">
            <a:xfrm>
              <a:off x="1724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53" name="Line 14"/>
            <p:cNvSpPr>
              <a:spLocks noChangeShapeType="1"/>
            </p:cNvSpPr>
            <p:nvPr/>
          </p:nvSpPr>
          <p:spPr bwMode="auto">
            <a:xfrm>
              <a:off x="1747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54" name="Line 15"/>
            <p:cNvSpPr>
              <a:spLocks noChangeShapeType="1"/>
            </p:cNvSpPr>
            <p:nvPr/>
          </p:nvSpPr>
          <p:spPr bwMode="auto">
            <a:xfrm>
              <a:off x="1770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55" name="Line 16"/>
            <p:cNvSpPr>
              <a:spLocks noChangeShapeType="1"/>
            </p:cNvSpPr>
            <p:nvPr/>
          </p:nvSpPr>
          <p:spPr bwMode="auto">
            <a:xfrm>
              <a:off x="1793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56" name="Line 17"/>
            <p:cNvSpPr>
              <a:spLocks noChangeShapeType="1"/>
            </p:cNvSpPr>
            <p:nvPr/>
          </p:nvSpPr>
          <p:spPr bwMode="auto">
            <a:xfrm>
              <a:off x="181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57" name="Line 18"/>
            <p:cNvSpPr>
              <a:spLocks noChangeShapeType="1"/>
            </p:cNvSpPr>
            <p:nvPr/>
          </p:nvSpPr>
          <p:spPr bwMode="auto">
            <a:xfrm>
              <a:off x="1839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58" name="Line 19"/>
            <p:cNvSpPr>
              <a:spLocks noChangeShapeType="1"/>
            </p:cNvSpPr>
            <p:nvPr/>
          </p:nvSpPr>
          <p:spPr bwMode="auto">
            <a:xfrm>
              <a:off x="1863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59" name="Line 20"/>
            <p:cNvSpPr>
              <a:spLocks noChangeShapeType="1"/>
            </p:cNvSpPr>
            <p:nvPr/>
          </p:nvSpPr>
          <p:spPr bwMode="auto">
            <a:xfrm>
              <a:off x="1886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60" name="Line 21"/>
            <p:cNvSpPr>
              <a:spLocks noChangeShapeType="1"/>
            </p:cNvSpPr>
            <p:nvPr/>
          </p:nvSpPr>
          <p:spPr bwMode="auto">
            <a:xfrm>
              <a:off x="1909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61" name="Line 22"/>
            <p:cNvSpPr>
              <a:spLocks noChangeShapeType="1"/>
            </p:cNvSpPr>
            <p:nvPr/>
          </p:nvSpPr>
          <p:spPr bwMode="auto">
            <a:xfrm>
              <a:off x="1932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62" name="Line 23"/>
            <p:cNvSpPr>
              <a:spLocks noChangeShapeType="1"/>
            </p:cNvSpPr>
            <p:nvPr/>
          </p:nvSpPr>
          <p:spPr bwMode="auto">
            <a:xfrm>
              <a:off x="1955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63" name="Line 24"/>
            <p:cNvSpPr>
              <a:spLocks noChangeShapeType="1"/>
            </p:cNvSpPr>
            <p:nvPr/>
          </p:nvSpPr>
          <p:spPr bwMode="auto">
            <a:xfrm>
              <a:off x="1978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64" name="Line 25"/>
            <p:cNvSpPr>
              <a:spLocks noChangeShapeType="1"/>
            </p:cNvSpPr>
            <p:nvPr/>
          </p:nvSpPr>
          <p:spPr bwMode="auto">
            <a:xfrm>
              <a:off x="2001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65" name="Line 26"/>
            <p:cNvSpPr>
              <a:spLocks noChangeShapeType="1"/>
            </p:cNvSpPr>
            <p:nvPr/>
          </p:nvSpPr>
          <p:spPr bwMode="auto">
            <a:xfrm>
              <a:off x="2024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66" name="Line 27"/>
            <p:cNvSpPr>
              <a:spLocks noChangeShapeType="1"/>
            </p:cNvSpPr>
            <p:nvPr/>
          </p:nvSpPr>
          <p:spPr bwMode="auto">
            <a:xfrm>
              <a:off x="2047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67" name="Line 28"/>
            <p:cNvSpPr>
              <a:spLocks noChangeShapeType="1"/>
            </p:cNvSpPr>
            <p:nvPr/>
          </p:nvSpPr>
          <p:spPr bwMode="auto">
            <a:xfrm>
              <a:off x="2070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68" name="Line 29"/>
            <p:cNvSpPr>
              <a:spLocks noChangeShapeType="1"/>
            </p:cNvSpPr>
            <p:nvPr/>
          </p:nvSpPr>
          <p:spPr bwMode="auto">
            <a:xfrm>
              <a:off x="2093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69" name="Line 30"/>
            <p:cNvSpPr>
              <a:spLocks noChangeShapeType="1"/>
            </p:cNvSpPr>
            <p:nvPr/>
          </p:nvSpPr>
          <p:spPr bwMode="auto">
            <a:xfrm>
              <a:off x="2116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70" name="Line 31"/>
            <p:cNvSpPr>
              <a:spLocks noChangeShapeType="1"/>
            </p:cNvSpPr>
            <p:nvPr/>
          </p:nvSpPr>
          <p:spPr bwMode="auto">
            <a:xfrm>
              <a:off x="2139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71" name="Line 32"/>
            <p:cNvSpPr>
              <a:spLocks noChangeShapeType="1"/>
            </p:cNvSpPr>
            <p:nvPr/>
          </p:nvSpPr>
          <p:spPr bwMode="auto">
            <a:xfrm>
              <a:off x="2162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72" name="Line 33"/>
            <p:cNvSpPr>
              <a:spLocks noChangeShapeType="1"/>
            </p:cNvSpPr>
            <p:nvPr/>
          </p:nvSpPr>
          <p:spPr bwMode="auto">
            <a:xfrm>
              <a:off x="2185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73" name="Line 34"/>
            <p:cNvSpPr>
              <a:spLocks noChangeShapeType="1"/>
            </p:cNvSpPr>
            <p:nvPr/>
          </p:nvSpPr>
          <p:spPr bwMode="auto">
            <a:xfrm>
              <a:off x="2208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74" name="Line 35"/>
            <p:cNvSpPr>
              <a:spLocks noChangeShapeType="1"/>
            </p:cNvSpPr>
            <p:nvPr/>
          </p:nvSpPr>
          <p:spPr bwMode="auto">
            <a:xfrm>
              <a:off x="2231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75" name="Line 36"/>
            <p:cNvSpPr>
              <a:spLocks noChangeShapeType="1"/>
            </p:cNvSpPr>
            <p:nvPr/>
          </p:nvSpPr>
          <p:spPr bwMode="auto">
            <a:xfrm>
              <a:off x="2254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76" name="Line 37"/>
            <p:cNvSpPr>
              <a:spLocks noChangeShapeType="1"/>
            </p:cNvSpPr>
            <p:nvPr/>
          </p:nvSpPr>
          <p:spPr bwMode="auto">
            <a:xfrm>
              <a:off x="2277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77" name="Line 38"/>
            <p:cNvSpPr>
              <a:spLocks noChangeShapeType="1"/>
            </p:cNvSpPr>
            <p:nvPr/>
          </p:nvSpPr>
          <p:spPr bwMode="auto">
            <a:xfrm>
              <a:off x="2300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78" name="Line 39"/>
            <p:cNvSpPr>
              <a:spLocks noChangeShapeType="1"/>
            </p:cNvSpPr>
            <p:nvPr/>
          </p:nvSpPr>
          <p:spPr bwMode="auto">
            <a:xfrm>
              <a:off x="2323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79" name="Line 40"/>
            <p:cNvSpPr>
              <a:spLocks noChangeShapeType="1"/>
            </p:cNvSpPr>
            <p:nvPr/>
          </p:nvSpPr>
          <p:spPr bwMode="auto">
            <a:xfrm>
              <a:off x="234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80" name="Line 41"/>
            <p:cNvSpPr>
              <a:spLocks noChangeShapeType="1"/>
            </p:cNvSpPr>
            <p:nvPr/>
          </p:nvSpPr>
          <p:spPr bwMode="auto">
            <a:xfrm>
              <a:off x="2369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81" name="Line 42"/>
            <p:cNvSpPr>
              <a:spLocks noChangeShapeType="1"/>
            </p:cNvSpPr>
            <p:nvPr/>
          </p:nvSpPr>
          <p:spPr bwMode="auto">
            <a:xfrm>
              <a:off x="2392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82" name="Line 43"/>
            <p:cNvSpPr>
              <a:spLocks noChangeShapeType="1"/>
            </p:cNvSpPr>
            <p:nvPr/>
          </p:nvSpPr>
          <p:spPr bwMode="auto">
            <a:xfrm>
              <a:off x="2415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83" name="Line 44"/>
            <p:cNvSpPr>
              <a:spLocks noChangeShapeType="1"/>
            </p:cNvSpPr>
            <p:nvPr/>
          </p:nvSpPr>
          <p:spPr bwMode="auto">
            <a:xfrm>
              <a:off x="2438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84" name="Line 45"/>
            <p:cNvSpPr>
              <a:spLocks noChangeShapeType="1"/>
            </p:cNvSpPr>
            <p:nvPr/>
          </p:nvSpPr>
          <p:spPr bwMode="auto">
            <a:xfrm>
              <a:off x="2461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85" name="Line 46"/>
            <p:cNvSpPr>
              <a:spLocks noChangeShapeType="1"/>
            </p:cNvSpPr>
            <p:nvPr/>
          </p:nvSpPr>
          <p:spPr bwMode="auto">
            <a:xfrm>
              <a:off x="2484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86" name="Line 47"/>
            <p:cNvSpPr>
              <a:spLocks noChangeShapeType="1"/>
            </p:cNvSpPr>
            <p:nvPr/>
          </p:nvSpPr>
          <p:spPr bwMode="auto">
            <a:xfrm>
              <a:off x="2507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87" name="Line 48"/>
            <p:cNvSpPr>
              <a:spLocks noChangeShapeType="1"/>
            </p:cNvSpPr>
            <p:nvPr/>
          </p:nvSpPr>
          <p:spPr bwMode="auto">
            <a:xfrm>
              <a:off x="2530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88" name="Line 49"/>
            <p:cNvSpPr>
              <a:spLocks noChangeShapeType="1"/>
            </p:cNvSpPr>
            <p:nvPr/>
          </p:nvSpPr>
          <p:spPr bwMode="auto">
            <a:xfrm>
              <a:off x="2553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89" name="Line 50"/>
            <p:cNvSpPr>
              <a:spLocks noChangeShapeType="1"/>
            </p:cNvSpPr>
            <p:nvPr/>
          </p:nvSpPr>
          <p:spPr bwMode="auto">
            <a:xfrm>
              <a:off x="257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90" name="Line 51"/>
            <p:cNvSpPr>
              <a:spLocks noChangeShapeType="1"/>
            </p:cNvSpPr>
            <p:nvPr/>
          </p:nvSpPr>
          <p:spPr bwMode="auto">
            <a:xfrm>
              <a:off x="2599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91" name="Line 52"/>
            <p:cNvSpPr>
              <a:spLocks noChangeShapeType="1"/>
            </p:cNvSpPr>
            <p:nvPr/>
          </p:nvSpPr>
          <p:spPr bwMode="auto">
            <a:xfrm>
              <a:off x="2622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92" name="Line 53"/>
            <p:cNvSpPr>
              <a:spLocks noChangeShapeType="1"/>
            </p:cNvSpPr>
            <p:nvPr/>
          </p:nvSpPr>
          <p:spPr bwMode="auto">
            <a:xfrm>
              <a:off x="2645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93" name="Line 54"/>
            <p:cNvSpPr>
              <a:spLocks noChangeShapeType="1"/>
            </p:cNvSpPr>
            <p:nvPr/>
          </p:nvSpPr>
          <p:spPr bwMode="auto">
            <a:xfrm>
              <a:off x="2668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94" name="Line 55"/>
            <p:cNvSpPr>
              <a:spLocks noChangeShapeType="1"/>
            </p:cNvSpPr>
            <p:nvPr/>
          </p:nvSpPr>
          <p:spPr bwMode="auto">
            <a:xfrm>
              <a:off x="2691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95" name="Line 56"/>
            <p:cNvSpPr>
              <a:spLocks noChangeShapeType="1"/>
            </p:cNvSpPr>
            <p:nvPr/>
          </p:nvSpPr>
          <p:spPr bwMode="auto">
            <a:xfrm>
              <a:off x="2714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96" name="Line 57"/>
            <p:cNvSpPr>
              <a:spLocks noChangeShapeType="1"/>
            </p:cNvSpPr>
            <p:nvPr/>
          </p:nvSpPr>
          <p:spPr bwMode="auto">
            <a:xfrm>
              <a:off x="2737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97" name="Line 58"/>
            <p:cNvSpPr>
              <a:spLocks noChangeShapeType="1"/>
            </p:cNvSpPr>
            <p:nvPr/>
          </p:nvSpPr>
          <p:spPr bwMode="auto">
            <a:xfrm>
              <a:off x="2760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98" name="Line 59"/>
            <p:cNvSpPr>
              <a:spLocks noChangeShapeType="1"/>
            </p:cNvSpPr>
            <p:nvPr/>
          </p:nvSpPr>
          <p:spPr bwMode="auto">
            <a:xfrm>
              <a:off x="2783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99" name="Line 60"/>
            <p:cNvSpPr>
              <a:spLocks noChangeShapeType="1"/>
            </p:cNvSpPr>
            <p:nvPr/>
          </p:nvSpPr>
          <p:spPr bwMode="auto">
            <a:xfrm>
              <a:off x="280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00" name="Line 61"/>
            <p:cNvSpPr>
              <a:spLocks noChangeShapeType="1"/>
            </p:cNvSpPr>
            <p:nvPr/>
          </p:nvSpPr>
          <p:spPr bwMode="auto">
            <a:xfrm>
              <a:off x="2829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01" name="Line 62"/>
            <p:cNvSpPr>
              <a:spLocks noChangeShapeType="1"/>
            </p:cNvSpPr>
            <p:nvPr/>
          </p:nvSpPr>
          <p:spPr bwMode="auto">
            <a:xfrm>
              <a:off x="2853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02" name="Line 63"/>
            <p:cNvSpPr>
              <a:spLocks noChangeShapeType="1"/>
            </p:cNvSpPr>
            <p:nvPr/>
          </p:nvSpPr>
          <p:spPr bwMode="auto">
            <a:xfrm>
              <a:off x="2876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03" name="Line 64"/>
            <p:cNvSpPr>
              <a:spLocks noChangeShapeType="1"/>
            </p:cNvSpPr>
            <p:nvPr/>
          </p:nvSpPr>
          <p:spPr bwMode="auto">
            <a:xfrm>
              <a:off x="2899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04" name="Line 65"/>
            <p:cNvSpPr>
              <a:spLocks noChangeShapeType="1"/>
            </p:cNvSpPr>
            <p:nvPr/>
          </p:nvSpPr>
          <p:spPr bwMode="auto">
            <a:xfrm>
              <a:off x="2922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05" name="Line 66"/>
            <p:cNvSpPr>
              <a:spLocks noChangeShapeType="1"/>
            </p:cNvSpPr>
            <p:nvPr/>
          </p:nvSpPr>
          <p:spPr bwMode="auto">
            <a:xfrm>
              <a:off x="2945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06" name="Line 67"/>
            <p:cNvSpPr>
              <a:spLocks noChangeShapeType="1"/>
            </p:cNvSpPr>
            <p:nvPr/>
          </p:nvSpPr>
          <p:spPr bwMode="auto">
            <a:xfrm>
              <a:off x="2968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07" name="Line 68"/>
            <p:cNvSpPr>
              <a:spLocks noChangeShapeType="1"/>
            </p:cNvSpPr>
            <p:nvPr/>
          </p:nvSpPr>
          <p:spPr bwMode="auto">
            <a:xfrm>
              <a:off x="2991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08" name="Line 69"/>
            <p:cNvSpPr>
              <a:spLocks noChangeShapeType="1"/>
            </p:cNvSpPr>
            <p:nvPr/>
          </p:nvSpPr>
          <p:spPr bwMode="auto">
            <a:xfrm>
              <a:off x="3014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09" name="Line 70"/>
            <p:cNvSpPr>
              <a:spLocks noChangeShapeType="1"/>
            </p:cNvSpPr>
            <p:nvPr/>
          </p:nvSpPr>
          <p:spPr bwMode="auto">
            <a:xfrm>
              <a:off x="3037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10" name="Line 71"/>
            <p:cNvSpPr>
              <a:spLocks noChangeShapeType="1"/>
            </p:cNvSpPr>
            <p:nvPr/>
          </p:nvSpPr>
          <p:spPr bwMode="auto">
            <a:xfrm>
              <a:off x="3060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11" name="Line 72"/>
            <p:cNvSpPr>
              <a:spLocks noChangeShapeType="1"/>
            </p:cNvSpPr>
            <p:nvPr/>
          </p:nvSpPr>
          <p:spPr bwMode="auto">
            <a:xfrm>
              <a:off x="3083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12" name="Line 73"/>
            <p:cNvSpPr>
              <a:spLocks noChangeShapeType="1"/>
            </p:cNvSpPr>
            <p:nvPr/>
          </p:nvSpPr>
          <p:spPr bwMode="auto">
            <a:xfrm>
              <a:off x="3106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13" name="Line 74"/>
            <p:cNvSpPr>
              <a:spLocks noChangeShapeType="1"/>
            </p:cNvSpPr>
            <p:nvPr/>
          </p:nvSpPr>
          <p:spPr bwMode="auto">
            <a:xfrm>
              <a:off x="3129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14" name="Line 75"/>
            <p:cNvSpPr>
              <a:spLocks noChangeShapeType="1"/>
            </p:cNvSpPr>
            <p:nvPr/>
          </p:nvSpPr>
          <p:spPr bwMode="auto">
            <a:xfrm>
              <a:off x="3152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15" name="Line 76"/>
            <p:cNvSpPr>
              <a:spLocks noChangeShapeType="1"/>
            </p:cNvSpPr>
            <p:nvPr/>
          </p:nvSpPr>
          <p:spPr bwMode="auto">
            <a:xfrm>
              <a:off x="3175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16" name="Line 77"/>
            <p:cNvSpPr>
              <a:spLocks noChangeShapeType="1"/>
            </p:cNvSpPr>
            <p:nvPr/>
          </p:nvSpPr>
          <p:spPr bwMode="auto">
            <a:xfrm>
              <a:off x="3198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17" name="Line 78"/>
            <p:cNvSpPr>
              <a:spLocks noChangeShapeType="1"/>
            </p:cNvSpPr>
            <p:nvPr/>
          </p:nvSpPr>
          <p:spPr bwMode="auto">
            <a:xfrm>
              <a:off x="3221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18" name="Line 79"/>
            <p:cNvSpPr>
              <a:spLocks noChangeShapeType="1"/>
            </p:cNvSpPr>
            <p:nvPr/>
          </p:nvSpPr>
          <p:spPr bwMode="auto">
            <a:xfrm>
              <a:off x="3244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19" name="Line 80"/>
            <p:cNvSpPr>
              <a:spLocks noChangeShapeType="1"/>
            </p:cNvSpPr>
            <p:nvPr/>
          </p:nvSpPr>
          <p:spPr bwMode="auto">
            <a:xfrm>
              <a:off x="3267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20" name="Line 81"/>
            <p:cNvSpPr>
              <a:spLocks noChangeShapeType="1"/>
            </p:cNvSpPr>
            <p:nvPr/>
          </p:nvSpPr>
          <p:spPr bwMode="auto">
            <a:xfrm>
              <a:off x="3290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21" name="Line 82"/>
            <p:cNvSpPr>
              <a:spLocks noChangeShapeType="1"/>
            </p:cNvSpPr>
            <p:nvPr/>
          </p:nvSpPr>
          <p:spPr bwMode="auto">
            <a:xfrm>
              <a:off x="3313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22" name="Line 83"/>
            <p:cNvSpPr>
              <a:spLocks noChangeShapeType="1"/>
            </p:cNvSpPr>
            <p:nvPr/>
          </p:nvSpPr>
          <p:spPr bwMode="auto">
            <a:xfrm>
              <a:off x="333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23" name="Line 84"/>
            <p:cNvSpPr>
              <a:spLocks noChangeShapeType="1"/>
            </p:cNvSpPr>
            <p:nvPr/>
          </p:nvSpPr>
          <p:spPr bwMode="auto">
            <a:xfrm>
              <a:off x="3359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24" name="Line 85"/>
            <p:cNvSpPr>
              <a:spLocks noChangeShapeType="1"/>
            </p:cNvSpPr>
            <p:nvPr/>
          </p:nvSpPr>
          <p:spPr bwMode="auto">
            <a:xfrm>
              <a:off x="3382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25" name="Line 86"/>
            <p:cNvSpPr>
              <a:spLocks noChangeShapeType="1"/>
            </p:cNvSpPr>
            <p:nvPr/>
          </p:nvSpPr>
          <p:spPr bwMode="auto">
            <a:xfrm>
              <a:off x="3405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26" name="Line 87"/>
            <p:cNvSpPr>
              <a:spLocks noChangeShapeType="1"/>
            </p:cNvSpPr>
            <p:nvPr/>
          </p:nvSpPr>
          <p:spPr bwMode="auto">
            <a:xfrm>
              <a:off x="3428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27" name="Line 88"/>
            <p:cNvSpPr>
              <a:spLocks noChangeShapeType="1"/>
            </p:cNvSpPr>
            <p:nvPr/>
          </p:nvSpPr>
          <p:spPr bwMode="auto">
            <a:xfrm>
              <a:off x="3451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28" name="Line 89"/>
            <p:cNvSpPr>
              <a:spLocks noChangeShapeType="1"/>
            </p:cNvSpPr>
            <p:nvPr/>
          </p:nvSpPr>
          <p:spPr bwMode="auto">
            <a:xfrm>
              <a:off x="3474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29" name="Line 90"/>
            <p:cNvSpPr>
              <a:spLocks noChangeShapeType="1"/>
            </p:cNvSpPr>
            <p:nvPr/>
          </p:nvSpPr>
          <p:spPr bwMode="auto">
            <a:xfrm>
              <a:off x="3497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30" name="Line 91"/>
            <p:cNvSpPr>
              <a:spLocks noChangeShapeType="1"/>
            </p:cNvSpPr>
            <p:nvPr/>
          </p:nvSpPr>
          <p:spPr bwMode="auto">
            <a:xfrm>
              <a:off x="3520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31" name="Line 92"/>
            <p:cNvSpPr>
              <a:spLocks noChangeShapeType="1"/>
            </p:cNvSpPr>
            <p:nvPr/>
          </p:nvSpPr>
          <p:spPr bwMode="auto">
            <a:xfrm>
              <a:off x="3543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32" name="Line 93"/>
            <p:cNvSpPr>
              <a:spLocks noChangeShapeType="1"/>
            </p:cNvSpPr>
            <p:nvPr/>
          </p:nvSpPr>
          <p:spPr bwMode="auto">
            <a:xfrm>
              <a:off x="356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33" name="Line 94"/>
            <p:cNvSpPr>
              <a:spLocks noChangeShapeType="1"/>
            </p:cNvSpPr>
            <p:nvPr/>
          </p:nvSpPr>
          <p:spPr bwMode="auto">
            <a:xfrm>
              <a:off x="3589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34" name="Line 95"/>
            <p:cNvSpPr>
              <a:spLocks noChangeShapeType="1"/>
            </p:cNvSpPr>
            <p:nvPr/>
          </p:nvSpPr>
          <p:spPr bwMode="auto">
            <a:xfrm>
              <a:off x="3612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35" name="Line 96"/>
            <p:cNvSpPr>
              <a:spLocks noChangeShapeType="1"/>
            </p:cNvSpPr>
            <p:nvPr/>
          </p:nvSpPr>
          <p:spPr bwMode="auto">
            <a:xfrm>
              <a:off x="3635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36" name="Line 97"/>
            <p:cNvSpPr>
              <a:spLocks noChangeShapeType="1"/>
            </p:cNvSpPr>
            <p:nvPr/>
          </p:nvSpPr>
          <p:spPr bwMode="auto">
            <a:xfrm>
              <a:off x="3658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37" name="Line 98"/>
            <p:cNvSpPr>
              <a:spLocks noChangeShapeType="1"/>
            </p:cNvSpPr>
            <p:nvPr/>
          </p:nvSpPr>
          <p:spPr bwMode="auto">
            <a:xfrm>
              <a:off x="3681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38" name="Line 99"/>
            <p:cNvSpPr>
              <a:spLocks noChangeShapeType="1"/>
            </p:cNvSpPr>
            <p:nvPr/>
          </p:nvSpPr>
          <p:spPr bwMode="auto">
            <a:xfrm>
              <a:off x="3704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39" name="Line 100"/>
            <p:cNvSpPr>
              <a:spLocks noChangeShapeType="1"/>
            </p:cNvSpPr>
            <p:nvPr/>
          </p:nvSpPr>
          <p:spPr bwMode="auto">
            <a:xfrm>
              <a:off x="3727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40" name="Line 101"/>
            <p:cNvSpPr>
              <a:spLocks noChangeShapeType="1"/>
            </p:cNvSpPr>
            <p:nvPr/>
          </p:nvSpPr>
          <p:spPr bwMode="auto">
            <a:xfrm>
              <a:off x="3750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41" name="Line 102"/>
            <p:cNvSpPr>
              <a:spLocks noChangeShapeType="1"/>
            </p:cNvSpPr>
            <p:nvPr/>
          </p:nvSpPr>
          <p:spPr bwMode="auto">
            <a:xfrm>
              <a:off x="3773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42" name="Line 103"/>
            <p:cNvSpPr>
              <a:spLocks noChangeShapeType="1"/>
            </p:cNvSpPr>
            <p:nvPr/>
          </p:nvSpPr>
          <p:spPr bwMode="auto">
            <a:xfrm>
              <a:off x="379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43" name="Line 104"/>
            <p:cNvSpPr>
              <a:spLocks noChangeShapeType="1"/>
            </p:cNvSpPr>
            <p:nvPr/>
          </p:nvSpPr>
          <p:spPr bwMode="auto">
            <a:xfrm>
              <a:off x="3820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44" name="Line 105"/>
            <p:cNvSpPr>
              <a:spLocks noChangeShapeType="1"/>
            </p:cNvSpPr>
            <p:nvPr/>
          </p:nvSpPr>
          <p:spPr bwMode="auto">
            <a:xfrm>
              <a:off x="3843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45" name="Line 106"/>
            <p:cNvSpPr>
              <a:spLocks noChangeShapeType="1"/>
            </p:cNvSpPr>
            <p:nvPr/>
          </p:nvSpPr>
          <p:spPr bwMode="auto">
            <a:xfrm>
              <a:off x="3866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46" name="Line 107"/>
            <p:cNvSpPr>
              <a:spLocks noChangeShapeType="1"/>
            </p:cNvSpPr>
            <p:nvPr/>
          </p:nvSpPr>
          <p:spPr bwMode="auto">
            <a:xfrm>
              <a:off x="3889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47" name="Line 108"/>
            <p:cNvSpPr>
              <a:spLocks noChangeShapeType="1"/>
            </p:cNvSpPr>
            <p:nvPr/>
          </p:nvSpPr>
          <p:spPr bwMode="auto">
            <a:xfrm>
              <a:off x="3912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48" name="Line 109"/>
            <p:cNvSpPr>
              <a:spLocks noChangeShapeType="1"/>
            </p:cNvSpPr>
            <p:nvPr/>
          </p:nvSpPr>
          <p:spPr bwMode="auto">
            <a:xfrm>
              <a:off x="3935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49" name="Line 110"/>
            <p:cNvSpPr>
              <a:spLocks noChangeShapeType="1"/>
            </p:cNvSpPr>
            <p:nvPr/>
          </p:nvSpPr>
          <p:spPr bwMode="auto">
            <a:xfrm>
              <a:off x="3958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50" name="Line 111"/>
            <p:cNvSpPr>
              <a:spLocks noChangeShapeType="1"/>
            </p:cNvSpPr>
            <p:nvPr/>
          </p:nvSpPr>
          <p:spPr bwMode="auto">
            <a:xfrm>
              <a:off x="3981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51" name="Line 112"/>
            <p:cNvSpPr>
              <a:spLocks noChangeShapeType="1"/>
            </p:cNvSpPr>
            <p:nvPr/>
          </p:nvSpPr>
          <p:spPr bwMode="auto">
            <a:xfrm>
              <a:off x="4004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52" name="Line 113"/>
            <p:cNvSpPr>
              <a:spLocks noChangeShapeType="1"/>
            </p:cNvSpPr>
            <p:nvPr/>
          </p:nvSpPr>
          <p:spPr bwMode="auto">
            <a:xfrm>
              <a:off x="4027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53" name="Line 114"/>
            <p:cNvSpPr>
              <a:spLocks noChangeShapeType="1"/>
            </p:cNvSpPr>
            <p:nvPr/>
          </p:nvSpPr>
          <p:spPr bwMode="auto">
            <a:xfrm>
              <a:off x="4050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54" name="Line 115"/>
            <p:cNvSpPr>
              <a:spLocks noChangeShapeType="1"/>
            </p:cNvSpPr>
            <p:nvPr/>
          </p:nvSpPr>
          <p:spPr bwMode="auto">
            <a:xfrm>
              <a:off x="4073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55" name="Line 116"/>
            <p:cNvSpPr>
              <a:spLocks noChangeShapeType="1"/>
            </p:cNvSpPr>
            <p:nvPr/>
          </p:nvSpPr>
          <p:spPr bwMode="auto">
            <a:xfrm>
              <a:off x="4096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56" name="Line 117"/>
            <p:cNvSpPr>
              <a:spLocks noChangeShapeType="1"/>
            </p:cNvSpPr>
            <p:nvPr/>
          </p:nvSpPr>
          <p:spPr bwMode="auto">
            <a:xfrm>
              <a:off x="4119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57" name="Line 118"/>
            <p:cNvSpPr>
              <a:spLocks noChangeShapeType="1"/>
            </p:cNvSpPr>
            <p:nvPr/>
          </p:nvSpPr>
          <p:spPr bwMode="auto">
            <a:xfrm>
              <a:off x="4142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58" name="Line 119"/>
            <p:cNvSpPr>
              <a:spLocks noChangeShapeType="1"/>
            </p:cNvSpPr>
            <p:nvPr/>
          </p:nvSpPr>
          <p:spPr bwMode="auto">
            <a:xfrm>
              <a:off x="1563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59" name="Line 120"/>
            <p:cNvSpPr>
              <a:spLocks noChangeShapeType="1"/>
            </p:cNvSpPr>
            <p:nvPr/>
          </p:nvSpPr>
          <p:spPr bwMode="auto">
            <a:xfrm>
              <a:off x="158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60" name="Line 121"/>
            <p:cNvSpPr>
              <a:spLocks noChangeShapeType="1"/>
            </p:cNvSpPr>
            <p:nvPr/>
          </p:nvSpPr>
          <p:spPr bwMode="auto">
            <a:xfrm>
              <a:off x="1609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61" name="Line 122"/>
            <p:cNvSpPr>
              <a:spLocks noChangeShapeType="1"/>
            </p:cNvSpPr>
            <p:nvPr/>
          </p:nvSpPr>
          <p:spPr bwMode="auto">
            <a:xfrm>
              <a:off x="1632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62" name="Line 123"/>
            <p:cNvSpPr>
              <a:spLocks noChangeShapeType="1"/>
            </p:cNvSpPr>
            <p:nvPr/>
          </p:nvSpPr>
          <p:spPr bwMode="auto">
            <a:xfrm>
              <a:off x="1655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63" name="Line 124"/>
            <p:cNvSpPr>
              <a:spLocks noChangeShapeType="1"/>
            </p:cNvSpPr>
            <p:nvPr/>
          </p:nvSpPr>
          <p:spPr bwMode="auto">
            <a:xfrm>
              <a:off x="1678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64" name="Line 125"/>
            <p:cNvSpPr>
              <a:spLocks noChangeShapeType="1"/>
            </p:cNvSpPr>
            <p:nvPr/>
          </p:nvSpPr>
          <p:spPr bwMode="auto">
            <a:xfrm>
              <a:off x="1701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65" name="Line 126"/>
            <p:cNvSpPr>
              <a:spLocks noChangeShapeType="1"/>
            </p:cNvSpPr>
            <p:nvPr/>
          </p:nvSpPr>
          <p:spPr bwMode="auto">
            <a:xfrm>
              <a:off x="1724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66" name="Line 127"/>
            <p:cNvSpPr>
              <a:spLocks noChangeShapeType="1"/>
            </p:cNvSpPr>
            <p:nvPr/>
          </p:nvSpPr>
          <p:spPr bwMode="auto">
            <a:xfrm>
              <a:off x="1747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67" name="Line 128"/>
            <p:cNvSpPr>
              <a:spLocks noChangeShapeType="1"/>
            </p:cNvSpPr>
            <p:nvPr/>
          </p:nvSpPr>
          <p:spPr bwMode="auto">
            <a:xfrm>
              <a:off x="1770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68" name="Line 129"/>
            <p:cNvSpPr>
              <a:spLocks noChangeShapeType="1"/>
            </p:cNvSpPr>
            <p:nvPr/>
          </p:nvSpPr>
          <p:spPr bwMode="auto">
            <a:xfrm>
              <a:off x="1793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69" name="Line 130"/>
            <p:cNvSpPr>
              <a:spLocks noChangeShapeType="1"/>
            </p:cNvSpPr>
            <p:nvPr/>
          </p:nvSpPr>
          <p:spPr bwMode="auto">
            <a:xfrm>
              <a:off x="181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70" name="Line 131"/>
            <p:cNvSpPr>
              <a:spLocks noChangeShapeType="1"/>
            </p:cNvSpPr>
            <p:nvPr/>
          </p:nvSpPr>
          <p:spPr bwMode="auto">
            <a:xfrm>
              <a:off x="1839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71" name="Line 132"/>
            <p:cNvSpPr>
              <a:spLocks noChangeShapeType="1"/>
            </p:cNvSpPr>
            <p:nvPr/>
          </p:nvSpPr>
          <p:spPr bwMode="auto">
            <a:xfrm>
              <a:off x="1863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72" name="Line 133"/>
            <p:cNvSpPr>
              <a:spLocks noChangeShapeType="1"/>
            </p:cNvSpPr>
            <p:nvPr/>
          </p:nvSpPr>
          <p:spPr bwMode="auto">
            <a:xfrm>
              <a:off x="1886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73" name="Line 134"/>
            <p:cNvSpPr>
              <a:spLocks noChangeShapeType="1"/>
            </p:cNvSpPr>
            <p:nvPr/>
          </p:nvSpPr>
          <p:spPr bwMode="auto">
            <a:xfrm>
              <a:off x="1909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74" name="Line 135"/>
            <p:cNvSpPr>
              <a:spLocks noChangeShapeType="1"/>
            </p:cNvSpPr>
            <p:nvPr/>
          </p:nvSpPr>
          <p:spPr bwMode="auto">
            <a:xfrm>
              <a:off x="1932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75" name="Line 136"/>
            <p:cNvSpPr>
              <a:spLocks noChangeShapeType="1"/>
            </p:cNvSpPr>
            <p:nvPr/>
          </p:nvSpPr>
          <p:spPr bwMode="auto">
            <a:xfrm>
              <a:off x="1955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76" name="Line 137"/>
            <p:cNvSpPr>
              <a:spLocks noChangeShapeType="1"/>
            </p:cNvSpPr>
            <p:nvPr/>
          </p:nvSpPr>
          <p:spPr bwMode="auto">
            <a:xfrm>
              <a:off x="1978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77" name="Line 138"/>
            <p:cNvSpPr>
              <a:spLocks noChangeShapeType="1"/>
            </p:cNvSpPr>
            <p:nvPr/>
          </p:nvSpPr>
          <p:spPr bwMode="auto">
            <a:xfrm>
              <a:off x="2001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78" name="Line 139"/>
            <p:cNvSpPr>
              <a:spLocks noChangeShapeType="1"/>
            </p:cNvSpPr>
            <p:nvPr/>
          </p:nvSpPr>
          <p:spPr bwMode="auto">
            <a:xfrm>
              <a:off x="2024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79" name="Line 140"/>
            <p:cNvSpPr>
              <a:spLocks noChangeShapeType="1"/>
            </p:cNvSpPr>
            <p:nvPr/>
          </p:nvSpPr>
          <p:spPr bwMode="auto">
            <a:xfrm>
              <a:off x="2047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80" name="Line 141"/>
            <p:cNvSpPr>
              <a:spLocks noChangeShapeType="1"/>
            </p:cNvSpPr>
            <p:nvPr/>
          </p:nvSpPr>
          <p:spPr bwMode="auto">
            <a:xfrm>
              <a:off x="2070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81" name="Line 142"/>
            <p:cNvSpPr>
              <a:spLocks noChangeShapeType="1"/>
            </p:cNvSpPr>
            <p:nvPr/>
          </p:nvSpPr>
          <p:spPr bwMode="auto">
            <a:xfrm>
              <a:off x="2093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82" name="Line 143"/>
            <p:cNvSpPr>
              <a:spLocks noChangeShapeType="1"/>
            </p:cNvSpPr>
            <p:nvPr/>
          </p:nvSpPr>
          <p:spPr bwMode="auto">
            <a:xfrm>
              <a:off x="2116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83" name="Line 144"/>
            <p:cNvSpPr>
              <a:spLocks noChangeShapeType="1"/>
            </p:cNvSpPr>
            <p:nvPr/>
          </p:nvSpPr>
          <p:spPr bwMode="auto">
            <a:xfrm>
              <a:off x="2139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84" name="Line 145"/>
            <p:cNvSpPr>
              <a:spLocks noChangeShapeType="1"/>
            </p:cNvSpPr>
            <p:nvPr/>
          </p:nvSpPr>
          <p:spPr bwMode="auto">
            <a:xfrm>
              <a:off x="2162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85" name="Line 146"/>
            <p:cNvSpPr>
              <a:spLocks noChangeShapeType="1"/>
            </p:cNvSpPr>
            <p:nvPr/>
          </p:nvSpPr>
          <p:spPr bwMode="auto">
            <a:xfrm>
              <a:off x="2185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86" name="Line 147"/>
            <p:cNvSpPr>
              <a:spLocks noChangeShapeType="1"/>
            </p:cNvSpPr>
            <p:nvPr/>
          </p:nvSpPr>
          <p:spPr bwMode="auto">
            <a:xfrm>
              <a:off x="2208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87" name="Line 148"/>
            <p:cNvSpPr>
              <a:spLocks noChangeShapeType="1"/>
            </p:cNvSpPr>
            <p:nvPr/>
          </p:nvSpPr>
          <p:spPr bwMode="auto">
            <a:xfrm>
              <a:off x="2231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88" name="Line 149"/>
            <p:cNvSpPr>
              <a:spLocks noChangeShapeType="1"/>
            </p:cNvSpPr>
            <p:nvPr/>
          </p:nvSpPr>
          <p:spPr bwMode="auto">
            <a:xfrm>
              <a:off x="2254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89" name="Line 150"/>
            <p:cNvSpPr>
              <a:spLocks noChangeShapeType="1"/>
            </p:cNvSpPr>
            <p:nvPr/>
          </p:nvSpPr>
          <p:spPr bwMode="auto">
            <a:xfrm>
              <a:off x="2277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90" name="Line 151"/>
            <p:cNvSpPr>
              <a:spLocks noChangeShapeType="1"/>
            </p:cNvSpPr>
            <p:nvPr/>
          </p:nvSpPr>
          <p:spPr bwMode="auto">
            <a:xfrm>
              <a:off x="2300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91" name="Line 152"/>
            <p:cNvSpPr>
              <a:spLocks noChangeShapeType="1"/>
            </p:cNvSpPr>
            <p:nvPr/>
          </p:nvSpPr>
          <p:spPr bwMode="auto">
            <a:xfrm>
              <a:off x="2323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92" name="Line 153"/>
            <p:cNvSpPr>
              <a:spLocks noChangeShapeType="1"/>
            </p:cNvSpPr>
            <p:nvPr/>
          </p:nvSpPr>
          <p:spPr bwMode="auto">
            <a:xfrm>
              <a:off x="234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93" name="Line 154"/>
            <p:cNvSpPr>
              <a:spLocks noChangeShapeType="1"/>
            </p:cNvSpPr>
            <p:nvPr/>
          </p:nvSpPr>
          <p:spPr bwMode="auto">
            <a:xfrm>
              <a:off x="2369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94" name="Line 155"/>
            <p:cNvSpPr>
              <a:spLocks noChangeShapeType="1"/>
            </p:cNvSpPr>
            <p:nvPr/>
          </p:nvSpPr>
          <p:spPr bwMode="auto">
            <a:xfrm>
              <a:off x="2392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95" name="Line 156"/>
            <p:cNvSpPr>
              <a:spLocks noChangeShapeType="1"/>
            </p:cNvSpPr>
            <p:nvPr/>
          </p:nvSpPr>
          <p:spPr bwMode="auto">
            <a:xfrm>
              <a:off x="2415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96" name="Line 157"/>
            <p:cNvSpPr>
              <a:spLocks noChangeShapeType="1"/>
            </p:cNvSpPr>
            <p:nvPr/>
          </p:nvSpPr>
          <p:spPr bwMode="auto">
            <a:xfrm>
              <a:off x="2438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97" name="Line 158"/>
            <p:cNvSpPr>
              <a:spLocks noChangeShapeType="1"/>
            </p:cNvSpPr>
            <p:nvPr/>
          </p:nvSpPr>
          <p:spPr bwMode="auto">
            <a:xfrm>
              <a:off x="2461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98" name="Line 159"/>
            <p:cNvSpPr>
              <a:spLocks noChangeShapeType="1"/>
            </p:cNvSpPr>
            <p:nvPr/>
          </p:nvSpPr>
          <p:spPr bwMode="auto">
            <a:xfrm>
              <a:off x="2484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399" name="Line 160"/>
            <p:cNvSpPr>
              <a:spLocks noChangeShapeType="1"/>
            </p:cNvSpPr>
            <p:nvPr/>
          </p:nvSpPr>
          <p:spPr bwMode="auto">
            <a:xfrm>
              <a:off x="2507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400" name="Line 161"/>
            <p:cNvSpPr>
              <a:spLocks noChangeShapeType="1"/>
            </p:cNvSpPr>
            <p:nvPr/>
          </p:nvSpPr>
          <p:spPr bwMode="auto">
            <a:xfrm>
              <a:off x="2530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401" name="Line 162"/>
            <p:cNvSpPr>
              <a:spLocks noChangeShapeType="1"/>
            </p:cNvSpPr>
            <p:nvPr/>
          </p:nvSpPr>
          <p:spPr bwMode="auto">
            <a:xfrm>
              <a:off x="2553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402" name="Line 163"/>
            <p:cNvSpPr>
              <a:spLocks noChangeShapeType="1"/>
            </p:cNvSpPr>
            <p:nvPr/>
          </p:nvSpPr>
          <p:spPr bwMode="auto">
            <a:xfrm>
              <a:off x="257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403" name="Line 164"/>
            <p:cNvSpPr>
              <a:spLocks noChangeShapeType="1"/>
            </p:cNvSpPr>
            <p:nvPr/>
          </p:nvSpPr>
          <p:spPr bwMode="auto">
            <a:xfrm>
              <a:off x="2599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404" name="Line 165"/>
            <p:cNvSpPr>
              <a:spLocks noChangeShapeType="1"/>
            </p:cNvSpPr>
            <p:nvPr/>
          </p:nvSpPr>
          <p:spPr bwMode="auto">
            <a:xfrm>
              <a:off x="2622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405" name="Line 166"/>
            <p:cNvSpPr>
              <a:spLocks noChangeShapeType="1"/>
            </p:cNvSpPr>
            <p:nvPr/>
          </p:nvSpPr>
          <p:spPr bwMode="auto">
            <a:xfrm>
              <a:off x="2645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406" name="Line 167"/>
            <p:cNvSpPr>
              <a:spLocks noChangeShapeType="1"/>
            </p:cNvSpPr>
            <p:nvPr/>
          </p:nvSpPr>
          <p:spPr bwMode="auto">
            <a:xfrm>
              <a:off x="2668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407" name="Line 168"/>
            <p:cNvSpPr>
              <a:spLocks noChangeShapeType="1"/>
            </p:cNvSpPr>
            <p:nvPr/>
          </p:nvSpPr>
          <p:spPr bwMode="auto">
            <a:xfrm>
              <a:off x="2691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408" name="Line 169"/>
            <p:cNvSpPr>
              <a:spLocks noChangeShapeType="1"/>
            </p:cNvSpPr>
            <p:nvPr/>
          </p:nvSpPr>
          <p:spPr bwMode="auto">
            <a:xfrm>
              <a:off x="2714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409" name="Line 170"/>
            <p:cNvSpPr>
              <a:spLocks noChangeShapeType="1"/>
            </p:cNvSpPr>
            <p:nvPr/>
          </p:nvSpPr>
          <p:spPr bwMode="auto">
            <a:xfrm>
              <a:off x="2737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410" name="Line 171"/>
            <p:cNvSpPr>
              <a:spLocks noChangeShapeType="1"/>
            </p:cNvSpPr>
            <p:nvPr/>
          </p:nvSpPr>
          <p:spPr bwMode="auto">
            <a:xfrm>
              <a:off x="2760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411" name="Line 172"/>
            <p:cNvSpPr>
              <a:spLocks noChangeShapeType="1"/>
            </p:cNvSpPr>
            <p:nvPr/>
          </p:nvSpPr>
          <p:spPr bwMode="auto">
            <a:xfrm>
              <a:off x="2783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412" name="Line 173"/>
            <p:cNvSpPr>
              <a:spLocks noChangeShapeType="1"/>
            </p:cNvSpPr>
            <p:nvPr/>
          </p:nvSpPr>
          <p:spPr bwMode="auto">
            <a:xfrm>
              <a:off x="280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413" name="Line 174"/>
            <p:cNvSpPr>
              <a:spLocks noChangeShapeType="1"/>
            </p:cNvSpPr>
            <p:nvPr/>
          </p:nvSpPr>
          <p:spPr bwMode="auto">
            <a:xfrm>
              <a:off x="2829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414" name="Line 175"/>
            <p:cNvSpPr>
              <a:spLocks noChangeShapeType="1"/>
            </p:cNvSpPr>
            <p:nvPr/>
          </p:nvSpPr>
          <p:spPr bwMode="auto">
            <a:xfrm>
              <a:off x="2853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415" name="Line 176"/>
            <p:cNvSpPr>
              <a:spLocks noChangeShapeType="1"/>
            </p:cNvSpPr>
            <p:nvPr/>
          </p:nvSpPr>
          <p:spPr bwMode="auto">
            <a:xfrm>
              <a:off x="2876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416" name="Line 177"/>
            <p:cNvSpPr>
              <a:spLocks noChangeShapeType="1"/>
            </p:cNvSpPr>
            <p:nvPr/>
          </p:nvSpPr>
          <p:spPr bwMode="auto">
            <a:xfrm>
              <a:off x="2899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417" name="Line 178"/>
            <p:cNvSpPr>
              <a:spLocks noChangeShapeType="1"/>
            </p:cNvSpPr>
            <p:nvPr/>
          </p:nvSpPr>
          <p:spPr bwMode="auto">
            <a:xfrm>
              <a:off x="2922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418" name="Line 179"/>
            <p:cNvSpPr>
              <a:spLocks noChangeShapeType="1"/>
            </p:cNvSpPr>
            <p:nvPr/>
          </p:nvSpPr>
          <p:spPr bwMode="auto">
            <a:xfrm>
              <a:off x="2945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419" name="Line 180"/>
            <p:cNvSpPr>
              <a:spLocks noChangeShapeType="1"/>
            </p:cNvSpPr>
            <p:nvPr/>
          </p:nvSpPr>
          <p:spPr bwMode="auto">
            <a:xfrm>
              <a:off x="2968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420" name="Line 181"/>
            <p:cNvSpPr>
              <a:spLocks noChangeShapeType="1"/>
            </p:cNvSpPr>
            <p:nvPr/>
          </p:nvSpPr>
          <p:spPr bwMode="auto">
            <a:xfrm>
              <a:off x="2991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421" name="Line 182"/>
            <p:cNvSpPr>
              <a:spLocks noChangeShapeType="1"/>
            </p:cNvSpPr>
            <p:nvPr/>
          </p:nvSpPr>
          <p:spPr bwMode="auto">
            <a:xfrm>
              <a:off x="3014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422" name="Line 183"/>
            <p:cNvSpPr>
              <a:spLocks noChangeShapeType="1"/>
            </p:cNvSpPr>
            <p:nvPr/>
          </p:nvSpPr>
          <p:spPr bwMode="auto">
            <a:xfrm>
              <a:off x="3037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423" name="Line 184"/>
            <p:cNvSpPr>
              <a:spLocks noChangeShapeType="1"/>
            </p:cNvSpPr>
            <p:nvPr/>
          </p:nvSpPr>
          <p:spPr bwMode="auto">
            <a:xfrm>
              <a:off x="3060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424" name="Line 185"/>
            <p:cNvSpPr>
              <a:spLocks noChangeShapeType="1"/>
            </p:cNvSpPr>
            <p:nvPr/>
          </p:nvSpPr>
          <p:spPr bwMode="auto">
            <a:xfrm>
              <a:off x="3083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425" name="Line 186"/>
            <p:cNvSpPr>
              <a:spLocks noChangeShapeType="1"/>
            </p:cNvSpPr>
            <p:nvPr/>
          </p:nvSpPr>
          <p:spPr bwMode="auto">
            <a:xfrm>
              <a:off x="3106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426" name="Line 187"/>
            <p:cNvSpPr>
              <a:spLocks noChangeShapeType="1"/>
            </p:cNvSpPr>
            <p:nvPr/>
          </p:nvSpPr>
          <p:spPr bwMode="auto">
            <a:xfrm>
              <a:off x="3129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427" name="Line 188"/>
            <p:cNvSpPr>
              <a:spLocks noChangeShapeType="1"/>
            </p:cNvSpPr>
            <p:nvPr/>
          </p:nvSpPr>
          <p:spPr bwMode="auto">
            <a:xfrm>
              <a:off x="3152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428" name="Line 189"/>
            <p:cNvSpPr>
              <a:spLocks noChangeShapeType="1"/>
            </p:cNvSpPr>
            <p:nvPr/>
          </p:nvSpPr>
          <p:spPr bwMode="auto">
            <a:xfrm>
              <a:off x="3175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429" name="Line 190"/>
            <p:cNvSpPr>
              <a:spLocks noChangeShapeType="1"/>
            </p:cNvSpPr>
            <p:nvPr/>
          </p:nvSpPr>
          <p:spPr bwMode="auto">
            <a:xfrm>
              <a:off x="3198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430" name="Line 191"/>
            <p:cNvSpPr>
              <a:spLocks noChangeShapeType="1"/>
            </p:cNvSpPr>
            <p:nvPr/>
          </p:nvSpPr>
          <p:spPr bwMode="auto">
            <a:xfrm>
              <a:off x="3221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431" name="Line 192"/>
            <p:cNvSpPr>
              <a:spLocks noChangeShapeType="1"/>
            </p:cNvSpPr>
            <p:nvPr/>
          </p:nvSpPr>
          <p:spPr bwMode="auto">
            <a:xfrm>
              <a:off x="3244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432" name="Line 193"/>
            <p:cNvSpPr>
              <a:spLocks noChangeShapeType="1"/>
            </p:cNvSpPr>
            <p:nvPr/>
          </p:nvSpPr>
          <p:spPr bwMode="auto">
            <a:xfrm>
              <a:off x="3267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433" name="Line 194"/>
            <p:cNvSpPr>
              <a:spLocks noChangeShapeType="1"/>
            </p:cNvSpPr>
            <p:nvPr/>
          </p:nvSpPr>
          <p:spPr bwMode="auto">
            <a:xfrm>
              <a:off x="3290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434" name="Line 195"/>
            <p:cNvSpPr>
              <a:spLocks noChangeShapeType="1"/>
            </p:cNvSpPr>
            <p:nvPr/>
          </p:nvSpPr>
          <p:spPr bwMode="auto">
            <a:xfrm>
              <a:off x="3313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435" name="Line 196"/>
            <p:cNvSpPr>
              <a:spLocks noChangeShapeType="1"/>
            </p:cNvSpPr>
            <p:nvPr/>
          </p:nvSpPr>
          <p:spPr bwMode="auto">
            <a:xfrm>
              <a:off x="333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436" name="Line 197"/>
            <p:cNvSpPr>
              <a:spLocks noChangeShapeType="1"/>
            </p:cNvSpPr>
            <p:nvPr/>
          </p:nvSpPr>
          <p:spPr bwMode="auto">
            <a:xfrm>
              <a:off x="3359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437" name="Line 198"/>
            <p:cNvSpPr>
              <a:spLocks noChangeShapeType="1"/>
            </p:cNvSpPr>
            <p:nvPr/>
          </p:nvSpPr>
          <p:spPr bwMode="auto">
            <a:xfrm>
              <a:off x="3382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438" name="Line 199"/>
            <p:cNvSpPr>
              <a:spLocks noChangeShapeType="1"/>
            </p:cNvSpPr>
            <p:nvPr/>
          </p:nvSpPr>
          <p:spPr bwMode="auto">
            <a:xfrm>
              <a:off x="3405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439" name="Line 200"/>
            <p:cNvSpPr>
              <a:spLocks noChangeShapeType="1"/>
            </p:cNvSpPr>
            <p:nvPr/>
          </p:nvSpPr>
          <p:spPr bwMode="auto">
            <a:xfrm>
              <a:off x="3428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440" name="Line 201"/>
            <p:cNvSpPr>
              <a:spLocks noChangeShapeType="1"/>
            </p:cNvSpPr>
            <p:nvPr/>
          </p:nvSpPr>
          <p:spPr bwMode="auto">
            <a:xfrm>
              <a:off x="3451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441" name="Line 202"/>
            <p:cNvSpPr>
              <a:spLocks noChangeShapeType="1"/>
            </p:cNvSpPr>
            <p:nvPr/>
          </p:nvSpPr>
          <p:spPr bwMode="auto">
            <a:xfrm>
              <a:off x="3474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442" name="Line 203"/>
            <p:cNvSpPr>
              <a:spLocks noChangeShapeType="1"/>
            </p:cNvSpPr>
            <p:nvPr/>
          </p:nvSpPr>
          <p:spPr bwMode="auto">
            <a:xfrm>
              <a:off x="3497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443" name="Line 204"/>
            <p:cNvSpPr>
              <a:spLocks noChangeShapeType="1"/>
            </p:cNvSpPr>
            <p:nvPr/>
          </p:nvSpPr>
          <p:spPr bwMode="auto">
            <a:xfrm>
              <a:off x="3520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444" name="Line 205"/>
            <p:cNvSpPr>
              <a:spLocks noChangeShapeType="1"/>
            </p:cNvSpPr>
            <p:nvPr/>
          </p:nvSpPr>
          <p:spPr bwMode="auto">
            <a:xfrm>
              <a:off x="3543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</p:grpSp>
      <p:grpSp>
        <p:nvGrpSpPr>
          <p:cNvPr id="30726" name="Group 206"/>
          <p:cNvGrpSpPr>
            <a:grpSpLocks/>
          </p:cNvGrpSpPr>
          <p:nvPr/>
        </p:nvGrpSpPr>
        <p:grpSpPr bwMode="auto">
          <a:xfrm>
            <a:off x="3840163" y="4232275"/>
            <a:ext cx="4632325" cy="261938"/>
            <a:chOff x="1563" y="2750"/>
            <a:chExt cx="2590" cy="144"/>
          </a:xfrm>
        </p:grpSpPr>
        <p:sp>
          <p:nvSpPr>
            <p:cNvPr id="31045" name="Line 207"/>
            <p:cNvSpPr>
              <a:spLocks noChangeShapeType="1"/>
            </p:cNvSpPr>
            <p:nvPr/>
          </p:nvSpPr>
          <p:spPr bwMode="auto">
            <a:xfrm>
              <a:off x="356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46" name="Line 208"/>
            <p:cNvSpPr>
              <a:spLocks noChangeShapeType="1"/>
            </p:cNvSpPr>
            <p:nvPr/>
          </p:nvSpPr>
          <p:spPr bwMode="auto">
            <a:xfrm>
              <a:off x="3589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47" name="Line 209"/>
            <p:cNvSpPr>
              <a:spLocks noChangeShapeType="1"/>
            </p:cNvSpPr>
            <p:nvPr/>
          </p:nvSpPr>
          <p:spPr bwMode="auto">
            <a:xfrm>
              <a:off x="3612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48" name="Line 210"/>
            <p:cNvSpPr>
              <a:spLocks noChangeShapeType="1"/>
            </p:cNvSpPr>
            <p:nvPr/>
          </p:nvSpPr>
          <p:spPr bwMode="auto">
            <a:xfrm>
              <a:off x="3635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49" name="Line 211"/>
            <p:cNvSpPr>
              <a:spLocks noChangeShapeType="1"/>
            </p:cNvSpPr>
            <p:nvPr/>
          </p:nvSpPr>
          <p:spPr bwMode="auto">
            <a:xfrm>
              <a:off x="3658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50" name="Line 212"/>
            <p:cNvSpPr>
              <a:spLocks noChangeShapeType="1"/>
            </p:cNvSpPr>
            <p:nvPr/>
          </p:nvSpPr>
          <p:spPr bwMode="auto">
            <a:xfrm>
              <a:off x="3681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51" name="Line 213"/>
            <p:cNvSpPr>
              <a:spLocks noChangeShapeType="1"/>
            </p:cNvSpPr>
            <p:nvPr/>
          </p:nvSpPr>
          <p:spPr bwMode="auto">
            <a:xfrm>
              <a:off x="3704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52" name="Line 214"/>
            <p:cNvSpPr>
              <a:spLocks noChangeShapeType="1"/>
            </p:cNvSpPr>
            <p:nvPr/>
          </p:nvSpPr>
          <p:spPr bwMode="auto">
            <a:xfrm>
              <a:off x="3727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53" name="Line 215"/>
            <p:cNvSpPr>
              <a:spLocks noChangeShapeType="1"/>
            </p:cNvSpPr>
            <p:nvPr/>
          </p:nvSpPr>
          <p:spPr bwMode="auto">
            <a:xfrm>
              <a:off x="3750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54" name="Line 216"/>
            <p:cNvSpPr>
              <a:spLocks noChangeShapeType="1"/>
            </p:cNvSpPr>
            <p:nvPr/>
          </p:nvSpPr>
          <p:spPr bwMode="auto">
            <a:xfrm>
              <a:off x="3773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55" name="Line 217"/>
            <p:cNvSpPr>
              <a:spLocks noChangeShapeType="1"/>
            </p:cNvSpPr>
            <p:nvPr/>
          </p:nvSpPr>
          <p:spPr bwMode="auto">
            <a:xfrm>
              <a:off x="379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56" name="Line 218"/>
            <p:cNvSpPr>
              <a:spLocks noChangeShapeType="1"/>
            </p:cNvSpPr>
            <p:nvPr/>
          </p:nvSpPr>
          <p:spPr bwMode="auto">
            <a:xfrm>
              <a:off x="3820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57" name="Line 219"/>
            <p:cNvSpPr>
              <a:spLocks noChangeShapeType="1"/>
            </p:cNvSpPr>
            <p:nvPr/>
          </p:nvSpPr>
          <p:spPr bwMode="auto">
            <a:xfrm>
              <a:off x="3843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58" name="Line 220"/>
            <p:cNvSpPr>
              <a:spLocks noChangeShapeType="1"/>
            </p:cNvSpPr>
            <p:nvPr/>
          </p:nvSpPr>
          <p:spPr bwMode="auto">
            <a:xfrm>
              <a:off x="3866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59" name="Line 221"/>
            <p:cNvSpPr>
              <a:spLocks noChangeShapeType="1"/>
            </p:cNvSpPr>
            <p:nvPr/>
          </p:nvSpPr>
          <p:spPr bwMode="auto">
            <a:xfrm>
              <a:off x="3889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60" name="Line 222"/>
            <p:cNvSpPr>
              <a:spLocks noChangeShapeType="1"/>
            </p:cNvSpPr>
            <p:nvPr/>
          </p:nvSpPr>
          <p:spPr bwMode="auto">
            <a:xfrm>
              <a:off x="3912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61" name="Line 223"/>
            <p:cNvSpPr>
              <a:spLocks noChangeShapeType="1"/>
            </p:cNvSpPr>
            <p:nvPr/>
          </p:nvSpPr>
          <p:spPr bwMode="auto">
            <a:xfrm>
              <a:off x="3935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62" name="Line 224"/>
            <p:cNvSpPr>
              <a:spLocks noChangeShapeType="1"/>
            </p:cNvSpPr>
            <p:nvPr/>
          </p:nvSpPr>
          <p:spPr bwMode="auto">
            <a:xfrm>
              <a:off x="3958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63" name="Line 225"/>
            <p:cNvSpPr>
              <a:spLocks noChangeShapeType="1"/>
            </p:cNvSpPr>
            <p:nvPr/>
          </p:nvSpPr>
          <p:spPr bwMode="auto">
            <a:xfrm>
              <a:off x="3981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64" name="Line 226"/>
            <p:cNvSpPr>
              <a:spLocks noChangeShapeType="1"/>
            </p:cNvSpPr>
            <p:nvPr/>
          </p:nvSpPr>
          <p:spPr bwMode="auto">
            <a:xfrm>
              <a:off x="4004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65" name="Line 227"/>
            <p:cNvSpPr>
              <a:spLocks noChangeShapeType="1"/>
            </p:cNvSpPr>
            <p:nvPr/>
          </p:nvSpPr>
          <p:spPr bwMode="auto">
            <a:xfrm>
              <a:off x="4027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66" name="Line 228"/>
            <p:cNvSpPr>
              <a:spLocks noChangeShapeType="1"/>
            </p:cNvSpPr>
            <p:nvPr/>
          </p:nvSpPr>
          <p:spPr bwMode="auto">
            <a:xfrm>
              <a:off x="4050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67" name="Line 229"/>
            <p:cNvSpPr>
              <a:spLocks noChangeShapeType="1"/>
            </p:cNvSpPr>
            <p:nvPr/>
          </p:nvSpPr>
          <p:spPr bwMode="auto">
            <a:xfrm>
              <a:off x="4073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68" name="Line 230"/>
            <p:cNvSpPr>
              <a:spLocks noChangeShapeType="1"/>
            </p:cNvSpPr>
            <p:nvPr/>
          </p:nvSpPr>
          <p:spPr bwMode="auto">
            <a:xfrm>
              <a:off x="4096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69" name="Line 231"/>
            <p:cNvSpPr>
              <a:spLocks noChangeShapeType="1"/>
            </p:cNvSpPr>
            <p:nvPr/>
          </p:nvSpPr>
          <p:spPr bwMode="auto">
            <a:xfrm>
              <a:off x="4119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70" name="Line 232"/>
            <p:cNvSpPr>
              <a:spLocks noChangeShapeType="1"/>
            </p:cNvSpPr>
            <p:nvPr/>
          </p:nvSpPr>
          <p:spPr bwMode="auto">
            <a:xfrm>
              <a:off x="4142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71" name="Line 233"/>
            <p:cNvSpPr>
              <a:spLocks noChangeShapeType="1"/>
            </p:cNvSpPr>
            <p:nvPr/>
          </p:nvSpPr>
          <p:spPr bwMode="auto">
            <a:xfrm>
              <a:off x="1563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72" name="Line 234"/>
            <p:cNvSpPr>
              <a:spLocks noChangeShapeType="1"/>
            </p:cNvSpPr>
            <p:nvPr/>
          </p:nvSpPr>
          <p:spPr bwMode="auto">
            <a:xfrm>
              <a:off x="158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73" name="Line 235"/>
            <p:cNvSpPr>
              <a:spLocks noChangeShapeType="1"/>
            </p:cNvSpPr>
            <p:nvPr/>
          </p:nvSpPr>
          <p:spPr bwMode="auto">
            <a:xfrm>
              <a:off x="1609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74" name="Line 236"/>
            <p:cNvSpPr>
              <a:spLocks noChangeShapeType="1"/>
            </p:cNvSpPr>
            <p:nvPr/>
          </p:nvSpPr>
          <p:spPr bwMode="auto">
            <a:xfrm>
              <a:off x="1632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75" name="Line 237"/>
            <p:cNvSpPr>
              <a:spLocks noChangeShapeType="1"/>
            </p:cNvSpPr>
            <p:nvPr/>
          </p:nvSpPr>
          <p:spPr bwMode="auto">
            <a:xfrm>
              <a:off x="1655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76" name="Line 238"/>
            <p:cNvSpPr>
              <a:spLocks noChangeShapeType="1"/>
            </p:cNvSpPr>
            <p:nvPr/>
          </p:nvSpPr>
          <p:spPr bwMode="auto">
            <a:xfrm>
              <a:off x="1678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77" name="Line 239"/>
            <p:cNvSpPr>
              <a:spLocks noChangeShapeType="1"/>
            </p:cNvSpPr>
            <p:nvPr/>
          </p:nvSpPr>
          <p:spPr bwMode="auto">
            <a:xfrm>
              <a:off x="1701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78" name="Line 240"/>
            <p:cNvSpPr>
              <a:spLocks noChangeShapeType="1"/>
            </p:cNvSpPr>
            <p:nvPr/>
          </p:nvSpPr>
          <p:spPr bwMode="auto">
            <a:xfrm>
              <a:off x="1724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79" name="Line 241"/>
            <p:cNvSpPr>
              <a:spLocks noChangeShapeType="1"/>
            </p:cNvSpPr>
            <p:nvPr/>
          </p:nvSpPr>
          <p:spPr bwMode="auto">
            <a:xfrm>
              <a:off x="1747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80" name="Line 242"/>
            <p:cNvSpPr>
              <a:spLocks noChangeShapeType="1"/>
            </p:cNvSpPr>
            <p:nvPr/>
          </p:nvSpPr>
          <p:spPr bwMode="auto">
            <a:xfrm>
              <a:off x="1770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81" name="Line 243"/>
            <p:cNvSpPr>
              <a:spLocks noChangeShapeType="1"/>
            </p:cNvSpPr>
            <p:nvPr/>
          </p:nvSpPr>
          <p:spPr bwMode="auto">
            <a:xfrm>
              <a:off x="1793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82" name="Line 244"/>
            <p:cNvSpPr>
              <a:spLocks noChangeShapeType="1"/>
            </p:cNvSpPr>
            <p:nvPr/>
          </p:nvSpPr>
          <p:spPr bwMode="auto">
            <a:xfrm>
              <a:off x="181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83" name="Line 245"/>
            <p:cNvSpPr>
              <a:spLocks noChangeShapeType="1"/>
            </p:cNvSpPr>
            <p:nvPr/>
          </p:nvSpPr>
          <p:spPr bwMode="auto">
            <a:xfrm>
              <a:off x="1839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84" name="Line 246"/>
            <p:cNvSpPr>
              <a:spLocks noChangeShapeType="1"/>
            </p:cNvSpPr>
            <p:nvPr/>
          </p:nvSpPr>
          <p:spPr bwMode="auto">
            <a:xfrm>
              <a:off x="1863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85" name="Line 247"/>
            <p:cNvSpPr>
              <a:spLocks noChangeShapeType="1"/>
            </p:cNvSpPr>
            <p:nvPr/>
          </p:nvSpPr>
          <p:spPr bwMode="auto">
            <a:xfrm>
              <a:off x="1886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86" name="Line 248"/>
            <p:cNvSpPr>
              <a:spLocks noChangeShapeType="1"/>
            </p:cNvSpPr>
            <p:nvPr/>
          </p:nvSpPr>
          <p:spPr bwMode="auto">
            <a:xfrm>
              <a:off x="1909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87" name="Line 249"/>
            <p:cNvSpPr>
              <a:spLocks noChangeShapeType="1"/>
            </p:cNvSpPr>
            <p:nvPr/>
          </p:nvSpPr>
          <p:spPr bwMode="auto">
            <a:xfrm>
              <a:off x="1932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88" name="Line 250"/>
            <p:cNvSpPr>
              <a:spLocks noChangeShapeType="1"/>
            </p:cNvSpPr>
            <p:nvPr/>
          </p:nvSpPr>
          <p:spPr bwMode="auto">
            <a:xfrm>
              <a:off x="1955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89" name="Line 251"/>
            <p:cNvSpPr>
              <a:spLocks noChangeShapeType="1"/>
            </p:cNvSpPr>
            <p:nvPr/>
          </p:nvSpPr>
          <p:spPr bwMode="auto">
            <a:xfrm>
              <a:off x="1978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90" name="Line 252"/>
            <p:cNvSpPr>
              <a:spLocks noChangeShapeType="1"/>
            </p:cNvSpPr>
            <p:nvPr/>
          </p:nvSpPr>
          <p:spPr bwMode="auto">
            <a:xfrm>
              <a:off x="2001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91" name="Line 253"/>
            <p:cNvSpPr>
              <a:spLocks noChangeShapeType="1"/>
            </p:cNvSpPr>
            <p:nvPr/>
          </p:nvSpPr>
          <p:spPr bwMode="auto">
            <a:xfrm>
              <a:off x="2024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92" name="Line 254"/>
            <p:cNvSpPr>
              <a:spLocks noChangeShapeType="1"/>
            </p:cNvSpPr>
            <p:nvPr/>
          </p:nvSpPr>
          <p:spPr bwMode="auto">
            <a:xfrm>
              <a:off x="2047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93" name="Line 255"/>
            <p:cNvSpPr>
              <a:spLocks noChangeShapeType="1"/>
            </p:cNvSpPr>
            <p:nvPr/>
          </p:nvSpPr>
          <p:spPr bwMode="auto">
            <a:xfrm>
              <a:off x="2070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94" name="Line 256"/>
            <p:cNvSpPr>
              <a:spLocks noChangeShapeType="1"/>
            </p:cNvSpPr>
            <p:nvPr/>
          </p:nvSpPr>
          <p:spPr bwMode="auto">
            <a:xfrm>
              <a:off x="2093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95" name="Line 257"/>
            <p:cNvSpPr>
              <a:spLocks noChangeShapeType="1"/>
            </p:cNvSpPr>
            <p:nvPr/>
          </p:nvSpPr>
          <p:spPr bwMode="auto">
            <a:xfrm>
              <a:off x="2116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96" name="Line 258"/>
            <p:cNvSpPr>
              <a:spLocks noChangeShapeType="1"/>
            </p:cNvSpPr>
            <p:nvPr/>
          </p:nvSpPr>
          <p:spPr bwMode="auto">
            <a:xfrm>
              <a:off x="2139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97" name="Line 259"/>
            <p:cNvSpPr>
              <a:spLocks noChangeShapeType="1"/>
            </p:cNvSpPr>
            <p:nvPr/>
          </p:nvSpPr>
          <p:spPr bwMode="auto">
            <a:xfrm>
              <a:off x="2162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98" name="Line 260"/>
            <p:cNvSpPr>
              <a:spLocks noChangeShapeType="1"/>
            </p:cNvSpPr>
            <p:nvPr/>
          </p:nvSpPr>
          <p:spPr bwMode="auto">
            <a:xfrm>
              <a:off x="2185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99" name="Line 261"/>
            <p:cNvSpPr>
              <a:spLocks noChangeShapeType="1"/>
            </p:cNvSpPr>
            <p:nvPr/>
          </p:nvSpPr>
          <p:spPr bwMode="auto">
            <a:xfrm>
              <a:off x="2208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00" name="Line 262"/>
            <p:cNvSpPr>
              <a:spLocks noChangeShapeType="1"/>
            </p:cNvSpPr>
            <p:nvPr/>
          </p:nvSpPr>
          <p:spPr bwMode="auto">
            <a:xfrm>
              <a:off x="2231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01" name="Line 263"/>
            <p:cNvSpPr>
              <a:spLocks noChangeShapeType="1"/>
            </p:cNvSpPr>
            <p:nvPr/>
          </p:nvSpPr>
          <p:spPr bwMode="auto">
            <a:xfrm>
              <a:off x="2254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02" name="Line 264"/>
            <p:cNvSpPr>
              <a:spLocks noChangeShapeType="1"/>
            </p:cNvSpPr>
            <p:nvPr/>
          </p:nvSpPr>
          <p:spPr bwMode="auto">
            <a:xfrm>
              <a:off x="2277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03" name="Line 265"/>
            <p:cNvSpPr>
              <a:spLocks noChangeShapeType="1"/>
            </p:cNvSpPr>
            <p:nvPr/>
          </p:nvSpPr>
          <p:spPr bwMode="auto">
            <a:xfrm>
              <a:off x="2300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04" name="Line 266"/>
            <p:cNvSpPr>
              <a:spLocks noChangeShapeType="1"/>
            </p:cNvSpPr>
            <p:nvPr/>
          </p:nvSpPr>
          <p:spPr bwMode="auto">
            <a:xfrm>
              <a:off x="2323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05" name="Line 267"/>
            <p:cNvSpPr>
              <a:spLocks noChangeShapeType="1"/>
            </p:cNvSpPr>
            <p:nvPr/>
          </p:nvSpPr>
          <p:spPr bwMode="auto">
            <a:xfrm>
              <a:off x="234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06" name="Line 268"/>
            <p:cNvSpPr>
              <a:spLocks noChangeShapeType="1"/>
            </p:cNvSpPr>
            <p:nvPr/>
          </p:nvSpPr>
          <p:spPr bwMode="auto">
            <a:xfrm>
              <a:off x="2369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07" name="Line 269"/>
            <p:cNvSpPr>
              <a:spLocks noChangeShapeType="1"/>
            </p:cNvSpPr>
            <p:nvPr/>
          </p:nvSpPr>
          <p:spPr bwMode="auto">
            <a:xfrm>
              <a:off x="2392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08" name="Line 270"/>
            <p:cNvSpPr>
              <a:spLocks noChangeShapeType="1"/>
            </p:cNvSpPr>
            <p:nvPr/>
          </p:nvSpPr>
          <p:spPr bwMode="auto">
            <a:xfrm>
              <a:off x="2415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09" name="Line 271"/>
            <p:cNvSpPr>
              <a:spLocks noChangeShapeType="1"/>
            </p:cNvSpPr>
            <p:nvPr/>
          </p:nvSpPr>
          <p:spPr bwMode="auto">
            <a:xfrm>
              <a:off x="2438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10" name="Line 272"/>
            <p:cNvSpPr>
              <a:spLocks noChangeShapeType="1"/>
            </p:cNvSpPr>
            <p:nvPr/>
          </p:nvSpPr>
          <p:spPr bwMode="auto">
            <a:xfrm>
              <a:off x="2461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11" name="Line 273"/>
            <p:cNvSpPr>
              <a:spLocks noChangeShapeType="1"/>
            </p:cNvSpPr>
            <p:nvPr/>
          </p:nvSpPr>
          <p:spPr bwMode="auto">
            <a:xfrm>
              <a:off x="2484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12" name="Line 274"/>
            <p:cNvSpPr>
              <a:spLocks noChangeShapeType="1"/>
            </p:cNvSpPr>
            <p:nvPr/>
          </p:nvSpPr>
          <p:spPr bwMode="auto">
            <a:xfrm>
              <a:off x="2507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13" name="Line 275"/>
            <p:cNvSpPr>
              <a:spLocks noChangeShapeType="1"/>
            </p:cNvSpPr>
            <p:nvPr/>
          </p:nvSpPr>
          <p:spPr bwMode="auto">
            <a:xfrm>
              <a:off x="2530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14" name="Line 276"/>
            <p:cNvSpPr>
              <a:spLocks noChangeShapeType="1"/>
            </p:cNvSpPr>
            <p:nvPr/>
          </p:nvSpPr>
          <p:spPr bwMode="auto">
            <a:xfrm>
              <a:off x="2553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15" name="Line 277"/>
            <p:cNvSpPr>
              <a:spLocks noChangeShapeType="1"/>
            </p:cNvSpPr>
            <p:nvPr/>
          </p:nvSpPr>
          <p:spPr bwMode="auto">
            <a:xfrm>
              <a:off x="257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16" name="Line 278"/>
            <p:cNvSpPr>
              <a:spLocks noChangeShapeType="1"/>
            </p:cNvSpPr>
            <p:nvPr/>
          </p:nvSpPr>
          <p:spPr bwMode="auto">
            <a:xfrm>
              <a:off x="2599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17" name="Line 279"/>
            <p:cNvSpPr>
              <a:spLocks noChangeShapeType="1"/>
            </p:cNvSpPr>
            <p:nvPr/>
          </p:nvSpPr>
          <p:spPr bwMode="auto">
            <a:xfrm>
              <a:off x="2622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18" name="Line 280"/>
            <p:cNvSpPr>
              <a:spLocks noChangeShapeType="1"/>
            </p:cNvSpPr>
            <p:nvPr/>
          </p:nvSpPr>
          <p:spPr bwMode="auto">
            <a:xfrm>
              <a:off x="2645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19" name="Line 281"/>
            <p:cNvSpPr>
              <a:spLocks noChangeShapeType="1"/>
            </p:cNvSpPr>
            <p:nvPr/>
          </p:nvSpPr>
          <p:spPr bwMode="auto">
            <a:xfrm>
              <a:off x="2668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20" name="Line 282"/>
            <p:cNvSpPr>
              <a:spLocks noChangeShapeType="1"/>
            </p:cNvSpPr>
            <p:nvPr/>
          </p:nvSpPr>
          <p:spPr bwMode="auto">
            <a:xfrm>
              <a:off x="2691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21" name="Line 283"/>
            <p:cNvSpPr>
              <a:spLocks noChangeShapeType="1"/>
            </p:cNvSpPr>
            <p:nvPr/>
          </p:nvSpPr>
          <p:spPr bwMode="auto">
            <a:xfrm>
              <a:off x="2714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22" name="Line 284"/>
            <p:cNvSpPr>
              <a:spLocks noChangeShapeType="1"/>
            </p:cNvSpPr>
            <p:nvPr/>
          </p:nvSpPr>
          <p:spPr bwMode="auto">
            <a:xfrm>
              <a:off x="2737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23" name="Line 285"/>
            <p:cNvSpPr>
              <a:spLocks noChangeShapeType="1"/>
            </p:cNvSpPr>
            <p:nvPr/>
          </p:nvSpPr>
          <p:spPr bwMode="auto">
            <a:xfrm>
              <a:off x="2760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24" name="Line 286"/>
            <p:cNvSpPr>
              <a:spLocks noChangeShapeType="1"/>
            </p:cNvSpPr>
            <p:nvPr/>
          </p:nvSpPr>
          <p:spPr bwMode="auto">
            <a:xfrm>
              <a:off x="2783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25" name="Line 287"/>
            <p:cNvSpPr>
              <a:spLocks noChangeShapeType="1"/>
            </p:cNvSpPr>
            <p:nvPr/>
          </p:nvSpPr>
          <p:spPr bwMode="auto">
            <a:xfrm>
              <a:off x="280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26" name="Line 288"/>
            <p:cNvSpPr>
              <a:spLocks noChangeShapeType="1"/>
            </p:cNvSpPr>
            <p:nvPr/>
          </p:nvSpPr>
          <p:spPr bwMode="auto">
            <a:xfrm>
              <a:off x="2829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27" name="Line 289"/>
            <p:cNvSpPr>
              <a:spLocks noChangeShapeType="1"/>
            </p:cNvSpPr>
            <p:nvPr/>
          </p:nvSpPr>
          <p:spPr bwMode="auto">
            <a:xfrm>
              <a:off x="2853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28" name="Line 290"/>
            <p:cNvSpPr>
              <a:spLocks noChangeShapeType="1"/>
            </p:cNvSpPr>
            <p:nvPr/>
          </p:nvSpPr>
          <p:spPr bwMode="auto">
            <a:xfrm>
              <a:off x="2876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29" name="Line 291"/>
            <p:cNvSpPr>
              <a:spLocks noChangeShapeType="1"/>
            </p:cNvSpPr>
            <p:nvPr/>
          </p:nvSpPr>
          <p:spPr bwMode="auto">
            <a:xfrm>
              <a:off x="2899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30" name="Line 292"/>
            <p:cNvSpPr>
              <a:spLocks noChangeShapeType="1"/>
            </p:cNvSpPr>
            <p:nvPr/>
          </p:nvSpPr>
          <p:spPr bwMode="auto">
            <a:xfrm>
              <a:off x="2922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31" name="Line 293"/>
            <p:cNvSpPr>
              <a:spLocks noChangeShapeType="1"/>
            </p:cNvSpPr>
            <p:nvPr/>
          </p:nvSpPr>
          <p:spPr bwMode="auto">
            <a:xfrm>
              <a:off x="2945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32" name="Line 294"/>
            <p:cNvSpPr>
              <a:spLocks noChangeShapeType="1"/>
            </p:cNvSpPr>
            <p:nvPr/>
          </p:nvSpPr>
          <p:spPr bwMode="auto">
            <a:xfrm>
              <a:off x="2968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33" name="Line 295"/>
            <p:cNvSpPr>
              <a:spLocks noChangeShapeType="1"/>
            </p:cNvSpPr>
            <p:nvPr/>
          </p:nvSpPr>
          <p:spPr bwMode="auto">
            <a:xfrm>
              <a:off x="2991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34" name="Line 296"/>
            <p:cNvSpPr>
              <a:spLocks noChangeShapeType="1"/>
            </p:cNvSpPr>
            <p:nvPr/>
          </p:nvSpPr>
          <p:spPr bwMode="auto">
            <a:xfrm>
              <a:off x="3014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35" name="Line 297"/>
            <p:cNvSpPr>
              <a:spLocks noChangeShapeType="1"/>
            </p:cNvSpPr>
            <p:nvPr/>
          </p:nvSpPr>
          <p:spPr bwMode="auto">
            <a:xfrm>
              <a:off x="3037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36" name="Line 298"/>
            <p:cNvSpPr>
              <a:spLocks noChangeShapeType="1"/>
            </p:cNvSpPr>
            <p:nvPr/>
          </p:nvSpPr>
          <p:spPr bwMode="auto">
            <a:xfrm>
              <a:off x="3060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37" name="Line 299"/>
            <p:cNvSpPr>
              <a:spLocks noChangeShapeType="1"/>
            </p:cNvSpPr>
            <p:nvPr/>
          </p:nvSpPr>
          <p:spPr bwMode="auto">
            <a:xfrm>
              <a:off x="3083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38" name="Line 300"/>
            <p:cNvSpPr>
              <a:spLocks noChangeShapeType="1"/>
            </p:cNvSpPr>
            <p:nvPr/>
          </p:nvSpPr>
          <p:spPr bwMode="auto">
            <a:xfrm>
              <a:off x="3106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39" name="Line 301"/>
            <p:cNvSpPr>
              <a:spLocks noChangeShapeType="1"/>
            </p:cNvSpPr>
            <p:nvPr/>
          </p:nvSpPr>
          <p:spPr bwMode="auto">
            <a:xfrm>
              <a:off x="3129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40" name="Line 302"/>
            <p:cNvSpPr>
              <a:spLocks noChangeShapeType="1"/>
            </p:cNvSpPr>
            <p:nvPr/>
          </p:nvSpPr>
          <p:spPr bwMode="auto">
            <a:xfrm>
              <a:off x="3152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41" name="Line 303"/>
            <p:cNvSpPr>
              <a:spLocks noChangeShapeType="1"/>
            </p:cNvSpPr>
            <p:nvPr/>
          </p:nvSpPr>
          <p:spPr bwMode="auto">
            <a:xfrm>
              <a:off x="3175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42" name="Line 304"/>
            <p:cNvSpPr>
              <a:spLocks noChangeShapeType="1"/>
            </p:cNvSpPr>
            <p:nvPr/>
          </p:nvSpPr>
          <p:spPr bwMode="auto">
            <a:xfrm>
              <a:off x="3198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43" name="Line 305"/>
            <p:cNvSpPr>
              <a:spLocks noChangeShapeType="1"/>
            </p:cNvSpPr>
            <p:nvPr/>
          </p:nvSpPr>
          <p:spPr bwMode="auto">
            <a:xfrm>
              <a:off x="3221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44" name="Line 306"/>
            <p:cNvSpPr>
              <a:spLocks noChangeShapeType="1"/>
            </p:cNvSpPr>
            <p:nvPr/>
          </p:nvSpPr>
          <p:spPr bwMode="auto">
            <a:xfrm>
              <a:off x="3244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45" name="Line 307"/>
            <p:cNvSpPr>
              <a:spLocks noChangeShapeType="1"/>
            </p:cNvSpPr>
            <p:nvPr/>
          </p:nvSpPr>
          <p:spPr bwMode="auto">
            <a:xfrm>
              <a:off x="3267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46" name="Line 308"/>
            <p:cNvSpPr>
              <a:spLocks noChangeShapeType="1"/>
            </p:cNvSpPr>
            <p:nvPr/>
          </p:nvSpPr>
          <p:spPr bwMode="auto">
            <a:xfrm>
              <a:off x="3290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47" name="Line 309"/>
            <p:cNvSpPr>
              <a:spLocks noChangeShapeType="1"/>
            </p:cNvSpPr>
            <p:nvPr/>
          </p:nvSpPr>
          <p:spPr bwMode="auto">
            <a:xfrm>
              <a:off x="3313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48" name="Line 310"/>
            <p:cNvSpPr>
              <a:spLocks noChangeShapeType="1"/>
            </p:cNvSpPr>
            <p:nvPr/>
          </p:nvSpPr>
          <p:spPr bwMode="auto">
            <a:xfrm>
              <a:off x="333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49" name="Line 311"/>
            <p:cNvSpPr>
              <a:spLocks noChangeShapeType="1"/>
            </p:cNvSpPr>
            <p:nvPr/>
          </p:nvSpPr>
          <p:spPr bwMode="auto">
            <a:xfrm>
              <a:off x="3359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50" name="Line 312"/>
            <p:cNvSpPr>
              <a:spLocks noChangeShapeType="1"/>
            </p:cNvSpPr>
            <p:nvPr/>
          </p:nvSpPr>
          <p:spPr bwMode="auto">
            <a:xfrm>
              <a:off x="3382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51" name="Line 313"/>
            <p:cNvSpPr>
              <a:spLocks noChangeShapeType="1"/>
            </p:cNvSpPr>
            <p:nvPr/>
          </p:nvSpPr>
          <p:spPr bwMode="auto">
            <a:xfrm>
              <a:off x="3405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52" name="Line 314"/>
            <p:cNvSpPr>
              <a:spLocks noChangeShapeType="1"/>
            </p:cNvSpPr>
            <p:nvPr/>
          </p:nvSpPr>
          <p:spPr bwMode="auto">
            <a:xfrm>
              <a:off x="3428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53" name="Line 315"/>
            <p:cNvSpPr>
              <a:spLocks noChangeShapeType="1"/>
            </p:cNvSpPr>
            <p:nvPr/>
          </p:nvSpPr>
          <p:spPr bwMode="auto">
            <a:xfrm>
              <a:off x="3451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54" name="Line 316"/>
            <p:cNvSpPr>
              <a:spLocks noChangeShapeType="1"/>
            </p:cNvSpPr>
            <p:nvPr/>
          </p:nvSpPr>
          <p:spPr bwMode="auto">
            <a:xfrm>
              <a:off x="3474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55" name="Line 317"/>
            <p:cNvSpPr>
              <a:spLocks noChangeShapeType="1"/>
            </p:cNvSpPr>
            <p:nvPr/>
          </p:nvSpPr>
          <p:spPr bwMode="auto">
            <a:xfrm>
              <a:off x="3497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56" name="Line 318"/>
            <p:cNvSpPr>
              <a:spLocks noChangeShapeType="1"/>
            </p:cNvSpPr>
            <p:nvPr/>
          </p:nvSpPr>
          <p:spPr bwMode="auto">
            <a:xfrm>
              <a:off x="3520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57" name="Line 319"/>
            <p:cNvSpPr>
              <a:spLocks noChangeShapeType="1"/>
            </p:cNvSpPr>
            <p:nvPr/>
          </p:nvSpPr>
          <p:spPr bwMode="auto">
            <a:xfrm>
              <a:off x="3543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58" name="Line 320"/>
            <p:cNvSpPr>
              <a:spLocks noChangeShapeType="1"/>
            </p:cNvSpPr>
            <p:nvPr/>
          </p:nvSpPr>
          <p:spPr bwMode="auto">
            <a:xfrm>
              <a:off x="356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59" name="Line 321"/>
            <p:cNvSpPr>
              <a:spLocks noChangeShapeType="1"/>
            </p:cNvSpPr>
            <p:nvPr/>
          </p:nvSpPr>
          <p:spPr bwMode="auto">
            <a:xfrm>
              <a:off x="3589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60" name="Line 322"/>
            <p:cNvSpPr>
              <a:spLocks noChangeShapeType="1"/>
            </p:cNvSpPr>
            <p:nvPr/>
          </p:nvSpPr>
          <p:spPr bwMode="auto">
            <a:xfrm>
              <a:off x="3612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61" name="Line 323"/>
            <p:cNvSpPr>
              <a:spLocks noChangeShapeType="1"/>
            </p:cNvSpPr>
            <p:nvPr/>
          </p:nvSpPr>
          <p:spPr bwMode="auto">
            <a:xfrm>
              <a:off x="3635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62" name="Line 324"/>
            <p:cNvSpPr>
              <a:spLocks noChangeShapeType="1"/>
            </p:cNvSpPr>
            <p:nvPr/>
          </p:nvSpPr>
          <p:spPr bwMode="auto">
            <a:xfrm>
              <a:off x="3658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63" name="Line 325"/>
            <p:cNvSpPr>
              <a:spLocks noChangeShapeType="1"/>
            </p:cNvSpPr>
            <p:nvPr/>
          </p:nvSpPr>
          <p:spPr bwMode="auto">
            <a:xfrm>
              <a:off x="3681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64" name="Line 326"/>
            <p:cNvSpPr>
              <a:spLocks noChangeShapeType="1"/>
            </p:cNvSpPr>
            <p:nvPr/>
          </p:nvSpPr>
          <p:spPr bwMode="auto">
            <a:xfrm>
              <a:off x="3704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65" name="Line 327"/>
            <p:cNvSpPr>
              <a:spLocks noChangeShapeType="1"/>
            </p:cNvSpPr>
            <p:nvPr/>
          </p:nvSpPr>
          <p:spPr bwMode="auto">
            <a:xfrm>
              <a:off x="3727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66" name="Line 328"/>
            <p:cNvSpPr>
              <a:spLocks noChangeShapeType="1"/>
            </p:cNvSpPr>
            <p:nvPr/>
          </p:nvSpPr>
          <p:spPr bwMode="auto">
            <a:xfrm>
              <a:off x="3750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67" name="Line 329"/>
            <p:cNvSpPr>
              <a:spLocks noChangeShapeType="1"/>
            </p:cNvSpPr>
            <p:nvPr/>
          </p:nvSpPr>
          <p:spPr bwMode="auto">
            <a:xfrm>
              <a:off x="3773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68" name="Line 330"/>
            <p:cNvSpPr>
              <a:spLocks noChangeShapeType="1"/>
            </p:cNvSpPr>
            <p:nvPr/>
          </p:nvSpPr>
          <p:spPr bwMode="auto">
            <a:xfrm>
              <a:off x="379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69" name="Line 331"/>
            <p:cNvSpPr>
              <a:spLocks noChangeShapeType="1"/>
            </p:cNvSpPr>
            <p:nvPr/>
          </p:nvSpPr>
          <p:spPr bwMode="auto">
            <a:xfrm>
              <a:off x="3820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70" name="Line 332"/>
            <p:cNvSpPr>
              <a:spLocks noChangeShapeType="1"/>
            </p:cNvSpPr>
            <p:nvPr/>
          </p:nvSpPr>
          <p:spPr bwMode="auto">
            <a:xfrm>
              <a:off x="3843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71" name="Line 333"/>
            <p:cNvSpPr>
              <a:spLocks noChangeShapeType="1"/>
            </p:cNvSpPr>
            <p:nvPr/>
          </p:nvSpPr>
          <p:spPr bwMode="auto">
            <a:xfrm>
              <a:off x="3866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72" name="Line 334"/>
            <p:cNvSpPr>
              <a:spLocks noChangeShapeType="1"/>
            </p:cNvSpPr>
            <p:nvPr/>
          </p:nvSpPr>
          <p:spPr bwMode="auto">
            <a:xfrm>
              <a:off x="3889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73" name="Line 335"/>
            <p:cNvSpPr>
              <a:spLocks noChangeShapeType="1"/>
            </p:cNvSpPr>
            <p:nvPr/>
          </p:nvSpPr>
          <p:spPr bwMode="auto">
            <a:xfrm>
              <a:off x="3912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74" name="Line 336"/>
            <p:cNvSpPr>
              <a:spLocks noChangeShapeType="1"/>
            </p:cNvSpPr>
            <p:nvPr/>
          </p:nvSpPr>
          <p:spPr bwMode="auto">
            <a:xfrm>
              <a:off x="3935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75" name="Line 337"/>
            <p:cNvSpPr>
              <a:spLocks noChangeShapeType="1"/>
            </p:cNvSpPr>
            <p:nvPr/>
          </p:nvSpPr>
          <p:spPr bwMode="auto">
            <a:xfrm>
              <a:off x="3958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76" name="Line 338"/>
            <p:cNvSpPr>
              <a:spLocks noChangeShapeType="1"/>
            </p:cNvSpPr>
            <p:nvPr/>
          </p:nvSpPr>
          <p:spPr bwMode="auto">
            <a:xfrm>
              <a:off x="3981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77" name="Line 339"/>
            <p:cNvSpPr>
              <a:spLocks noChangeShapeType="1"/>
            </p:cNvSpPr>
            <p:nvPr/>
          </p:nvSpPr>
          <p:spPr bwMode="auto">
            <a:xfrm>
              <a:off x="4004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78" name="Line 340"/>
            <p:cNvSpPr>
              <a:spLocks noChangeShapeType="1"/>
            </p:cNvSpPr>
            <p:nvPr/>
          </p:nvSpPr>
          <p:spPr bwMode="auto">
            <a:xfrm>
              <a:off x="4027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79" name="Line 341"/>
            <p:cNvSpPr>
              <a:spLocks noChangeShapeType="1"/>
            </p:cNvSpPr>
            <p:nvPr/>
          </p:nvSpPr>
          <p:spPr bwMode="auto">
            <a:xfrm>
              <a:off x="4050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80" name="Line 342"/>
            <p:cNvSpPr>
              <a:spLocks noChangeShapeType="1"/>
            </p:cNvSpPr>
            <p:nvPr/>
          </p:nvSpPr>
          <p:spPr bwMode="auto">
            <a:xfrm>
              <a:off x="4073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81" name="Line 343"/>
            <p:cNvSpPr>
              <a:spLocks noChangeShapeType="1"/>
            </p:cNvSpPr>
            <p:nvPr/>
          </p:nvSpPr>
          <p:spPr bwMode="auto">
            <a:xfrm>
              <a:off x="4096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82" name="Line 344"/>
            <p:cNvSpPr>
              <a:spLocks noChangeShapeType="1"/>
            </p:cNvSpPr>
            <p:nvPr/>
          </p:nvSpPr>
          <p:spPr bwMode="auto">
            <a:xfrm>
              <a:off x="4119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83" name="Line 345"/>
            <p:cNvSpPr>
              <a:spLocks noChangeShapeType="1"/>
            </p:cNvSpPr>
            <p:nvPr/>
          </p:nvSpPr>
          <p:spPr bwMode="auto">
            <a:xfrm>
              <a:off x="4142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84" name="Line 346"/>
            <p:cNvSpPr>
              <a:spLocks noChangeShapeType="1"/>
            </p:cNvSpPr>
            <p:nvPr/>
          </p:nvSpPr>
          <p:spPr bwMode="auto">
            <a:xfrm>
              <a:off x="1563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85" name="Line 347"/>
            <p:cNvSpPr>
              <a:spLocks noChangeShapeType="1"/>
            </p:cNvSpPr>
            <p:nvPr/>
          </p:nvSpPr>
          <p:spPr bwMode="auto">
            <a:xfrm>
              <a:off x="158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86" name="Line 348"/>
            <p:cNvSpPr>
              <a:spLocks noChangeShapeType="1"/>
            </p:cNvSpPr>
            <p:nvPr/>
          </p:nvSpPr>
          <p:spPr bwMode="auto">
            <a:xfrm>
              <a:off x="1609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87" name="Line 349"/>
            <p:cNvSpPr>
              <a:spLocks noChangeShapeType="1"/>
            </p:cNvSpPr>
            <p:nvPr/>
          </p:nvSpPr>
          <p:spPr bwMode="auto">
            <a:xfrm>
              <a:off x="1632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88" name="Line 350"/>
            <p:cNvSpPr>
              <a:spLocks noChangeShapeType="1"/>
            </p:cNvSpPr>
            <p:nvPr/>
          </p:nvSpPr>
          <p:spPr bwMode="auto">
            <a:xfrm>
              <a:off x="1655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89" name="Line 351"/>
            <p:cNvSpPr>
              <a:spLocks noChangeShapeType="1"/>
            </p:cNvSpPr>
            <p:nvPr/>
          </p:nvSpPr>
          <p:spPr bwMode="auto">
            <a:xfrm>
              <a:off x="1678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90" name="Line 352"/>
            <p:cNvSpPr>
              <a:spLocks noChangeShapeType="1"/>
            </p:cNvSpPr>
            <p:nvPr/>
          </p:nvSpPr>
          <p:spPr bwMode="auto">
            <a:xfrm>
              <a:off x="1701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91" name="Line 353"/>
            <p:cNvSpPr>
              <a:spLocks noChangeShapeType="1"/>
            </p:cNvSpPr>
            <p:nvPr/>
          </p:nvSpPr>
          <p:spPr bwMode="auto">
            <a:xfrm>
              <a:off x="1724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92" name="Line 354"/>
            <p:cNvSpPr>
              <a:spLocks noChangeShapeType="1"/>
            </p:cNvSpPr>
            <p:nvPr/>
          </p:nvSpPr>
          <p:spPr bwMode="auto">
            <a:xfrm>
              <a:off x="1747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93" name="Line 355"/>
            <p:cNvSpPr>
              <a:spLocks noChangeShapeType="1"/>
            </p:cNvSpPr>
            <p:nvPr/>
          </p:nvSpPr>
          <p:spPr bwMode="auto">
            <a:xfrm>
              <a:off x="1770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94" name="Line 356"/>
            <p:cNvSpPr>
              <a:spLocks noChangeShapeType="1"/>
            </p:cNvSpPr>
            <p:nvPr/>
          </p:nvSpPr>
          <p:spPr bwMode="auto">
            <a:xfrm>
              <a:off x="1793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95" name="Line 357"/>
            <p:cNvSpPr>
              <a:spLocks noChangeShapeType="1"/>
            </p:cNvSpPr>
            <p:nvPr/>
          </p:nvSpPr>
          <p:spPr bwMode="auto">
            <a:xfrm>
              <a:off x="181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96" name="Line 358"/>
            <p:cNvSpPr>
              <a:spLocks noChangeShapeType="1"/>
            </p:cNvSpPr>
            <p:nvPr/>
          </p:nvSpPr>
          <p:spPr bwMode="auto">
            <a:xfrm>
              <a:off x="1839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97" name="Line 359"/>
            <p:cNvSpPr>
              <a:spLocks noChangeShapeType="1"/>
            </p:cNvSpPr>
            <p:nvPr/>
          </p:nvSpPr>
          <p:spPr bwMode="auto">
            <a:xfrm>
              <a:off x="1863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98" name="Line 360"/>
            <p:cNvSpPr>
              <a:spLocks noChangeShapeType="1"/>
            </p:cNvSpPr>
            <p:nvPr/>
          </p:nvSpPr>
          <p:spPr bwMode="auto">
            <a:xfrm>
              <a:off x="1886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199" name="Line 361"/>
            <p:cNvSpPr>
              <a:spLocks noChangeShapeType="1"/>
            </p:cNvSpPr>
            <p:nvPr/>
          </p:nvSpPr>
          <p:spPr bwMode="auto">
            <a:xfrm>
              <a:off x="1909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00" name="Line 362"/>
            <p:cNvSpPr>
              <a:spLocks noChangeShapeType="1"/>
            </p:cNvSpPr>
            <p:nvPr/>
          </p:nvSpPr>
          <p:spPr bwMode="auto">
            <a:xfrm>
              <a:off x="1932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01" name="Line 363"/>
            <p:cNvSpPr>
              <a:spLocks noChangeShapeType="1"/>
            </p:cNvSpPr>
            <p:nvPr/>
          </p:nvSpPr>
          <p:spPr bwMode="auto">
            <a:xfrm>
              <a:off x="1955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02" name="Line 364"/>
            <p:cNvSpPr>
              <a:spLocks noChangeShapeType="1"/>
            </p:cNvSpPr>
            <p:nvPr/>
          </p:nvSpPr>
          <p:spPr bwMode="auto">
            <a:xfrm>
              <a:off x="1978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03" name="Line 365"/>
            <p:cNvSpPr>
              <a:spLocks noChangeShapeType="1"/>
            </p:cNvSpPr>
            <p:nvPr/>
          </p:nvSpPr>
          <p:spPr bwMode="auto">
            <a:xfrm>
              <a:off x="2001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04" name="Line 366"/>
            <p:cNvSpPr>
              <a:spLocks noChangeShapeType="1"/>
            </p:cNvSpPr>
            <p:nvPr/>
          </p:nvSpPr>
          <p:spPr bwMode="auto">
            <a:xfrm>
              <a:off x="2024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05" name="Line 367"/>
            <p:cNvSpPr>
              <a:spLocks noChangeShapeType="1"/>
            </p:cNvSpPr>
            <p:nvPr/>
          </p:nvSpPr>
          <p:spPr bwMode="auto">
            <a:xfrm>
              <a:off x="2047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06" name="Line 368"/>
            <p:cNvSpPr>
              <a:spLocks noChangeShapeType="1"/>
            </p:cNvSpPr>
            <p:nvPr/>
          </p:nvSpPr>
          <p:spPr bwMode="auto">
            <a:xfrm>
              <a:off x="2070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07" name="Line 369"/>
            <p:cNvSpPr>
              <a:spLocks noChangeShapeType="1"/>
            </p:cNvSpPr>
            <p:nvPr/>
          </p:nvSpPr>
          <p:spPr bwMode="auto">
            <a:xfrm>
              <a:off x="2093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08" name="Line 370"/>
            <p:cNvSpPr>
              <a:spLocks noChangeShapeType="1"/>
            </p:cNvSpPr>
            <p:nvPr/>
          </p:nvSpPr>
          <p:spPr bwMode="auto">
            <a:xfrm>
              <a:off x="2116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09" name="Line 371"/>
            <p:cNvSpPr>
              <a:spLocks noChangeShapeType="1"/>
            </p:cNvSpPr>
            <p:nvPr/>
          </p:nvSpPr>
          <p:spPr bwMode="auto">
            <a:xfrm>
              <a:off x="2139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10" name="Line 372"/>
            <p:cNvSpPr>
              <a:spLocks noChangeShapeType="1"/>
            </p:cNvSpPr>
            <p:nvPr/>
          </p:nvSpPr>
          <p:spPr bwMode="auto">
            <a:xfrm>
              <a:off x="2162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11" name="Line 373"/>
            <p:cNvSpPr>
              <a:spLocks noChangeShapeType="1"/>
            </p:cNvSpPr>
            <p:nvPr/>
          </p:nvSpPr>
          <p:spPr bwMode="auto">
            <a:xfrm>
              <a:off x="2185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12" name="Line 374"/>
            <p:cNvSpPr>
              <a:spLocks noChangeShapeType="1"/>
            </p:cNvSpPr>
            <p:nvPr/>
          </p:nvSpPr>
          <p:spPr bwMode="auto">
            <a:xfrm>
              <a:off x="2208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13" name="Line 375"/>
            <p:cNvSpPr>
              <a:spLocks noChangeShapeType="1"/>
            </p:cNvSpPr>
            <p:nvPr/>
          </p:nvSpPr>
          <p:spPr bwMode="auto">
            <a:xfrm>
              <a:off x="2231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14" name="Line 376"/>
            <p:cNvSpPr>
              <a:spLocks noChangeShapeType="1"/>
            </p:cNvSpPr>
            <p:nvPr/>
          </p:nvSpPr>
          <p:spPr bwMode="auto">
            <a:xfrm>
              <a:off x="2254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15" name="Line 377"/>
            <p:cNvSpPr>
              <a:spLocks noChangeShapeType="1"/>
            </p:cNvSpPr>
            <p:nvPr/>
          </p:nvSpPr>
          <p:spPr bwMode="auto">
            <a:xfrm>
              <a:off x="2277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16" name="Line 378"/>
            <p:cNvSpPr>
              <a:spLocks noChangeShapeType="1"/>
            </p:cNvSpPr>
            <p:nvPr/>
          </p:nvSpPr>
          <p:spPr bwMode="auto">
            <a:xfrm>
              <a:off x="2300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17" name="Line 379"/>
            <p:cNvSpPr>
              <a:spLocks noChangeShapeType="1"/>
            </p:cNvSpPr>
            <p:nvPr/>
          </p:nvSpPr>
          <p:spPr bwMode="auto">
            <a:xfrm>
              <a:off x="2323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18" name="Line 380"/>
            <p:cNvSpPr>
              <a:spLocks noChangeShapeType="1"/>
            </p:cNvSpPr>
            <p:nvPr/>
          </p:nvSpPr>
          <p:spPr bwMode="auto">
            <a:xfrm>
              <a:off x="234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19" name="Line 381"/>
            <p:cNvSpPr>
              <a:spLocks noChangeShapeType="1"/>
            </p:cNvSpPr>
            <p:nvPr/>
          </p:nvSpPr>
          <p:spPr bwMode="auto">
            <a:xfrm>
              <a:off x="2369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20" name="Line 382"/>
            <p:cNvSpPr>
              <a:spLocks noChangeShapeType="1"/>
            </p:cNvSpPr>
            <p:nvPr/>
          </p:nvSpPr>
          <p:spPr bwMode="auto">
            <a:xfrm>
              <a:off x="2392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21" name="Line 383"/>
            <p:cNvSpPr>
              <a:spLocks noChangeShapeType="1"/>
            </p:cNvSpPr>
            <p:nvPr/>
          </p:nvSpPr>
          <p:spPr bwMode="auto">
            <a:xfrm>
              <a:off x="2415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22" name="Line 384"/>
            <p:cNvSpPr>
              <a:spLocks noChangeShapeType="1"/>
            </p:cNvSpPr>
            <p:nvPr/>
          </p:nvSpPr>
          <p:spPr bwMode="auto">
            <a:xfrm>
              <a:off x="2438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23" name="Line 385"/>
            <p:cNvSpPr>
              <a:spLocks noChangeShapeType="1"/>
            </p:cNvSpPr>
            <p:nvPr/>
          </p:nvSpPr>
          <p:spPr bwMode="auto">
            <a:xfrm>
              <a:off x="2461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24" name="Line 386"/>
            <p:cNvSpPr>
              <a:spLocks noChangeShapeType="1"/>
            </p:cNvSpPr>
            <p:nvPr/>
          </p:nvSpPr>
          <p:spPr bwMode="auto">
            <a:xfrm>
              <a:off x="2484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25" name="Line 387"/>
            <p:cNvSpPr>
              <a:spLocks noChangeShapeType="1"/>
            </p:cNvSpPr>
            <p:nvPr/>
          </p:nvSpPr>
          <p:spPr bwMode="auto">
            <a:xfrm>
              <a:off x="2507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26" name="Line 388"/>
            <p:cNvSpPr>
              <a:spLocks noChangeShapeType="1"/>
            </p:cNvSpPr>
            <p:nvPr/>
          </p:nvSpPr>
          <p:spPr bwMode="auto">
            <a:xfrm>
              <a:off x="2530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27" name="Line 389"/>
            <p:cNvSpPr>
              <a:spLocks noChangeShapeType="1"/>
            </p:cNvSpPr>
            <p:nvPr/>
          </p:nvSpPr>
          <p:spPr bwMode="auto">
            <a:xfrm>
              <a:off x="2553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28" name="Line 390"/>
            <p:cNvSpPr>
              <a:spLocks noChangeShapeType="1"/>
            </p:cNvSpPr>
            <p:nvPr/>
          </p:nvSpPr>
          <p:spPr bwMode="auto">
            <a:xfrm>
              <a:off x="257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29" name="Line 391"/>
            <p:cNvSpPr>
              <a:spLocks noChangeShapeType="1"/>
            </p:cNvSpPr>
            <p:nvPr/>
          </p:nvSpPr>
          <p:spPr bwMode="auto">
            <a:xfrm>
              <a:off x="2599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30" name="Line 392"/>
            <p:cNvSpPr>
              <a:spLocks noChangeShapeType="1"/>
            </p:cNvSpPr>
            <p:nvPr/>
          </p:nvSpPr>
          <p:spPr bwMode="auto">
            <a:xfrm>
              <a:off x="2622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31" name="Line 393"/>
            <p:cNvSpPr>
              <a:spLocks noChangeShapeType="1"/>
            </p:cNvSpPr>
            <p:nvPr/>
          </p:nvSpPr>
          <p:spPr bwMode="auto">
            <a:xfrm>
              <a:off x="2645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32" name="Line 394"/>
            <p:cNvSpPr>
              <a:spLocks noChangeShapeType="1"/>
            </p:cNvSpPr>
            <p:nvPr/>
          </p:nvSpPr>
          <p:spPr bwMode="auto">
            <a:xfrm>
              <a:off x="2668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33" name="Line 395"/>
            <p:cNvSpPr>
              <a:spLocks noChangeShapeType="1"/>
            </p:cNvSpPr>
            <p:nvPr/>
          </p:nvSpPr>
          <p:spPr bwMode="auto">
            <a:xfrm>
              <a:off x="2691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34" name="Line 396"/>
            <p:cNvSpPr>
              <a:spLocks noChangeShapeType="1"/>
            </p:cNvSpPr>
            <p:nvPr/>
          </p:nvSpPr>
          <p:spPr bwMode="auto">
            <a:xfrm>
              <a:off x="2714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35" name="Line 397"/>
            <p:cNvSpPr>
              <a:spLocks noChangeShapeType="1"/>
            </p:cNvSpPr>
            <p:nvPr/>
          </p:nvSpPr>
          <p:spPr bwMode="auto">
            <a:xfrm>
              <a:off x="2737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36" name="Line 398"/>
            <p:cNvSpPr>
              <a:spLocks noChangeShapeType="1"/>
            </p:cNvSpPr>
            <p:nvPr/>
          </p:nvSpPr>
          <p:spPr bwMode="auto">
            <a:xfrm>
              <a:off x="2760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37" name="Line 399"/>
            <p:cNvSpPr>
              <a:spLocks noChangeShapeType="1"/>
            </p:cNvSpPr>
            <p:nvPr/>
          </p:nvSpPr>
          <p:spPr bwMode="auto">
            <a:xfrm>
              <a:off x="2783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38" name="Line 400"/>
            <p:cNvSpPr>
              <a:spLocks noChangeShapeType="1"/>
            </p:cNvSpPr>
            <p:nvPr/>
          </p:nvSpPr>
          <p:spPr bwMode="auto">
            <a:xfrm>
              <a:off x="280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39" name="Line 401"/>
            <p:cNvSpPr>
              <a:spLocks noChangeShapeType="1"/>
            </p:cNvSpPr>
            <p:nvPr/>
          </p:nvSpPr>
          <p:spPr bwMode="auto">
            <a:xfrm>
              <a:off x="2829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40" name="Line 402"/>
            <p:cNvSpPr>
              <a:spLocks noChangeShapeType="1"/>
            </p:cNvSpPr>
            <p:nvPr/>
          </p:nvSpPr>
          <p:spPr bwMode="auto">
            <a:xfrm>
              <a:off x="2853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41" name="Line 403"/>
            <p:cNvSpPr>
              <a:spLocks noChangeShapeType="1"/>
            </p:cNvSpPr>
            <p:nvPr/>
          </p:nvSpPr>
          <p:spPr bwMode="auto">
            <a:xfrm>
              <a:off x="2876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42" name="Line 404"/>
            <p:cNvSpPr>
              <a:spLocks noChangeShapeType="1"/>
            </p:cNvSpPr>
            <p:nvPr/>
          </p:nvSpPr>
          <p:spPr bwMode="auto">
            <a:xfrm>
              <a:off x="2899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43" name="Line 405"/>
            <p:cNvSpPr>
              <a:spLocks noChangeShapeType="1"/>
            </p:cNvSpPr>
            <p:nvPr/>
          </p:nvSpPr>
          <p:spPr bwMode="auto">
            <a:xfrm>
              <a:off x="2922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244" name="Line 406"/>
            <p:cNvSpPr>
              <a:spLocks noChangeShapeType="1"/>
            </p:cNvSpPr>
            <p:nvPr/>
          </p:nvSpPr>
          <p:spPr bwMode="auto">
            <a:xfrm>
              <a:off x="2945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</p:grpSp>
      <p:grpSp>
        <p:nvGrpSpPr>
          <p:cNvPr id="30727" name="Group 407"/>
          <p:cNvGrpSpPr>
            <a:grpSpLocks/>
          </p:cNvGrpSpPr>
          <p:nvPr/>
        </p:nvGrpSpPr>
        <p:grpSpPr bwMode="auto">
          <a:xfrm>
            <a:off x="3840163" y="3971925"/>
            <a:ext cx="4632325" cy="261938"/>
            <a:chOff x="1563" y="2606"/>
            <a:chExt cx="2590" cy="145"/>
          </a:xfrm>
        </p:grpSpPr>
        <p:sp>
          <p:nvSpPr>
            <p:cNvPr id="30845" name="Line 408"/>
            <p:cNvSpPr>
              <a:spLocks noChangeShapeType="1"/>
            </p:cNvSpPr>
            <p:nvPr/>
          </p:nvSpPr>
          <p:spPr bwMode="auto">
            <a:xfrm>
              <a:off x="2968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846" name="Line 409"/>
            <p:cNvSpPr>
              <a:spLocks noChangeShapeType="1"/>
            </p:cNvSpPr>
            <p:nvPr/>
          </p:nvSpPr>
          <p:spPr bwMode="auto">
            <a:xfrm>
              <a:off x="2991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847" name="Line 410"/>
            <p:cNvSpPr>
              <a:spLocks noChangeShapeType="1"/>
            </p:cNvSpPr>
            <p:nvPr/>
          </p:nvSpPr>
          <p:spPr bwMode="auto">
            <a:xfrm>
              <a:off x="3014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848" name="Line 411"/>
            <p:cNvSpPr>
              <a:spLocks noChangeShapeType="1"/>
            </p:cNvSpPr>
            <p:nvPr/>
          </p:nvSpPr>
          <p:spPr bwMode="auto">
            <a:xfrm>
              <a:off x="3037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849" name="Line 412"/>
            <p:cNvSpPr>
              <a:spLocks noChangeShapeType="1"/>
            </p:cNvSpPr>
            <p:nvPr/>
          </p:nvSpPr>
          <p:spPr bwMode="auto">
            <a:xfrm>
              <a:off x="3060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850" name="Line 413"/>
            <p:cNvSpPr>
              <a:spLocks noChangeShapeType="1"/>
            </p:cNvSpPr>
            <p:nvPr/>
          </p:nvSpPr>
          <p:spPr bwMode="auto">
            <a:xfrm>
              <a:off x="3083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851" name="Line 414"/>
            <p:cNvSpPr>
              <a:spLocks noChangeShapeType="1"/>
            </p:cNvSpPr>
            <p:nvPr/>
          </p:nvSpPr>
          <p:spPr bwMode="auto">
            <a:xfrm>
              <a:off x="3106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852" name="Line 415"/>
            <p:cNvSpPr>
              <a:spLocks noChangeShapeType="1"/>
            </p:cNvSpPr>
            <p:nvPr/>
          </p:nvSpPr>
          <p:spPr bwMode="auto">
            <a:xfrm>
              <a:off x="3129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853" name="Line 416"/>
            <p:cNvSpPr>
              <a:spLocks noChangeShapeType="1"/>
            </p:cNvSpPr>
            <p:nvPr/>
          </p:nvSpPr>
          <p:spPr bwMode="auto">
            <a:xfrm>
              <a:off x="3152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854" name="Line 417"/>
            <p:cNvSpPr>
              <a:spLocks noChangeShapeType="1"/>
            </p:cNvSpPr>
            <p:nvPr/>
          </p:nvSpPr>
          <p:spPr bwMode="auto">
            <a:xfrm>
              <a:off x="3175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855" name="Line 418"/>
            <p:cNvSpPr>
              <a:spLocks noChangeShapeType="1"/>
            </p:cNvSpPr>
            <p:nvPr/>
          </p:nvSpPr>
          <p:spPr bwMode="auto">
            <a:xfrm>
              <a:off x="3198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856" name="Line 419"/>
            <p:cNvSpPr>
              <a:spLocks noChangeShapeType="1"/>
            </p:cNvSpPr>
            <p:nvPr/>
          </p:nvSpPr>
          <p:spPr bwMode="auto">
            <a:xfrm>
              <a:off x="3221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857" name="Line 420"/>
            <p:cNvSpPr>
              <a:spLocks noChangeShapeType="1"/>
            </p:cNvSpPr>
            <p:nvPr/>
          </p:nvSpPr>
          <p:spPr bwMode="auto">
            <a:xfrm>
              <a:off x="3244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858" name="Line 421"/>
            <p:cNvSpPr>
              <a:spLocks noChangeShapeType="1"/>
            </p:cNvSpPr>
            <p:nvPr/>
          </p:nvSpPr>
          <p:spPr bwMode="auto">
            <a:xfrm>
              <a:off x="3267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859" name="Line 422"/>
            <p:cNvSpPr>
              <a:spLocks noChangeShapeType="1"/>
            </p:cNvSpPr>
            <p:nvPr/>
          </p:nvSpPr>
          <p:spPr bwMode="auto">
            <a:xfrm>
              <a:off x="3290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860" name="Line 423"/>
            <p:cNvSpPr>
              <a:spLocks noChangeShapeType="1"/>
            </p:cNvSpPr>
            <p:nvPr/>
          </p:nvSpPr>
          <p:spPr bwMode="auto">
            <a:xfrm>
              <a:off x="3313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861" name="Line 424"/>
            <p:cNvSpPr>
              <a:spLocks noChangeShapeType="1"/>
            </p:cNvSpPr>
            <p:nvPr/>
          </p:nvSpPr>
          <p:spPr bwMode="auto">
            <a:xfrm>
              <a:off x="333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862" name="Line 425"/>
            <p:cNvSpPr>
              <a:spLocks noChangeShapeType="1"/>
            </p:cNvSpPr>
            <p:nvPr/>
          </p:nvSpPr>
          <p:spPr bwMode="auto">
            <a:xfrm>
              <a:off x="3359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863" name="Line 426"/>
            <p:cNvSpPr>
              <a:spLocks noChangeShapeType="1"/>
            </p:cNvSpPr>
            <p:nvPr/>
          </p:nvSpPr>
          <p:spPr bwMode="auto">
            <a:xfrm>
              <a:off x="3382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864" name="Line 427"/>
            <p:cNvSpPr>
              <a:spLocks noChangeShapeType="1"/>
            </p:cNvSpPr>
            <p:nvPr/>
          </p:nvSpPr>
          <p:spPr bwMode="auto">
            <a:xfrm>
              <a:off x="3405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865" name="Line 428"/>
            <p:cNvSpPr>
              <a:spLocks noChangeShapeType="1"/>
            </p:cNvSpPr>
            <p:nvPr/>
          </p:nvSpPr>
          <p:spPr bwMode="auto">
            <a:xfrm>
              <a:off x="3428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866" name="Line 429"/>
            <p:cNvSpPr>
              <a:spLocks noChangeShapeType="1"/>
            </p:cNvSpPr>
            <p:nvPr/>
          </p:nvSpPr>
          <p:spPr bwMode="auto">
            <a:xfrm>
              <a:off x="3451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867" name="Line 430"/>
            <p:cNvSpPr>
              <a:spLocks noChangeShapeType="1"/>
            </p:cNvSpPr>
            <p:nvPr/>
          </p:nvSpPr>
          <p:spPr bwMode="auto">
            <a:xfrm>
              <a:off x="3474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868" name="Line 431"/>
            <p:cNvSpPr>
              <a:spLocks noChangeShapeType="1"/>
            </p:cNvSpPr>
            <p:nvPr/>
          </p:nvSpPr>
          <p:spPr bwMode="auto">
            <a:xfrm>
              <a:off x="3497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869" name="Line 432"/>
            <p:cNvSpPr>
              <a:spLocks noChangeShapeType="1"/>
            </p:cNvSpPr>
            <p:nvPr/>
          </p:nvSpPr>
          <p:spPr bwMode="auto">
            <a:xfrm>
              <a:off x="3520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870" name="Line 433"/>
            <p:cNvSpPr>
              <a:spLocks noChangeShapeType="1"/>
            </p:cNvSpPr>
            <p:nvPr/>
          </p:nvSpPr>
          <p:spPr bwMode="auto">
            <a:xfrm>
              <a:off x="3543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871" name="Line 434"/>
            <p:cNvSpPr>
              <a:spLocks noChangeShapeType="1"/>
            </p:cNvSpPr>
            <p:nvPr/>
          </p:nvSpPr>
          <p:spPr bwMode="auto">
            <a:xfrm>
              <a:off x="356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872" name="Line 435"/>
            <p:cNvSpPr>
              <a:spLocks noChangeShapeType="1"/>
            </p:cNvSpPr>
            <p:nvPr/>
          </p:nvSpPr>
          <p:spPr bwMode="auto">
            <a:xfrm>
              <a:off x="3589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873" name="Line 436"/>
            <p:cNvSpPr>
              <a:spLocks noChangeShapeType="1"/>
            </p:cNvSpPr>
            <p:nvPr/>
          </p:nvSpPr>
          <p:spPr bwMode="auto">
            <a:xfrm>
              <a:off x="3612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874" name="Line 437"/>
            <p:cNvSpPr>
              <a:spLocks noChangeShapeType="1"/>
            </p:cNvSpPr>
            <p:nvPr/>
          </p:nvSpPr>
          <p:spPr bwMode="auto">
            <a:xfrm>
              <a:off x="3635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875" name="Line 438"/>
            <p:cNvSpPr>
              <a:spLocks noChangeShapeType="1"/>
            </p:cNvSpPr>
            <p:nvPr/>
          </p:nvSpPr>
          <p:spPr bwMode="auto">
            <a:xfrm>
              <a:off x="3658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876" name="Line 439"/>
            <p:cNvSpPr>
              <a:spLocks noChangeShapeType="1"/>
            </p:cNvSpPr>
            <p:nvPr/>
          </p:nvSpPr>
          <p:spPr bwMode="auto">
            <a:xfrm>
              <a:off x="3681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877" name="Line 440"/>
            <p:cNvSpPr>
              <a:spLocks noChangeShapeType="1"/>
            </p:cNvSpPr>
            <p:nvPr/>
          </p:nvSpPr>
          <p:spPr bwMode="auto">
            <a:xfrm>
              <a:off x="3704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878" name="Line 441"/>
            <p:cNvSpPr>
              <a:spLocks noChangeShapeType="1"/>
            </p:cNvSpPr>
            <p:nvPr/>
          </p:nvSpPr>
          <p:spPr bwMode="auto">
            <a:xfrm>
              <a:off x="3727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879" name="Line 442"/>
            <p:cNvSpPr>
              <a:spLocks noChangeShapeType="1"/>
            </p:cNvSpPr>
            <p:nvPr/>
          </p:nvSpPr>
          <p:spPr bwMode="auto">
            <a:xfrm>
              <a:off x="3750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880" name="Line 443"/>
            <p:cNvSpPr>
              <a:spLocks noChangeShapeType="1"/>
            </p:cNvSpPr>
            <p:nvPr/>
          </p:nvSpPr>
          <p:spPr bwMode="auto">
            <a:xfrm>
              <a:off x="3773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881" name="Line 444"/>
            <p:cNvSpPr>
              <a:spLocks noChangeShapeType="1"/>
            </p:cNvSpPr>
            <p:nvPr/>
          </p:nvSpPr>
          <p:spPr bwMode="auto">
            <a:xfrm>
              <a:off x="379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882" name="Line 445"/>
            <p:cNvSpPr>
              <a:spLocks noChangeShapeType="1"/>
            </p:cNvSpPr>
            <p:nvPr/>
          </p:nvSpPr>
          <p:spPr bwMode="auto">
            <a:xfrm>
              <a:off x="3820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883" name="Line 446"/>
            <p:cNvSpPr>
              <a:spLocks noChangeShapeType="1"/>
            </p:cNvSpPr>
            <p:nvPr/>
          </p:nvSpPr>
          <p:spPr bwMode="auto">
            <a:xfrm>
              <a:off x="3843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884" name="Line 447"/>
            <p:cNvSpPr>
              <a:spLocks noChangeShapeType="1"/>
            </p:cNvSpPr>
            <p:nvPr/>
          </p:nvSpPr>
          <p:spPr bwMode="auto">
            <a:xfrm>
              <a:off x="3866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885" name="Line 448"/>
            <p:cNvSpPr>
              <a:spLocks noChangeShapeType="1"/>
            </p:cNvSpPr>
            <p:nvPr/>
          </p:nvSpPr>
          <p:spPr bwMode="auto">
            <a:xfrm>
              <a:off x="3889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886" name="Line 449"/>
            <p:cNvSpPr>
              <a:spLocks noChangeShapeType="1"/>
            </p:cNvSpPr>
            <p:nvPr/>
          </p:nvSpPr>
          <p:spPr bwMode="auto">
            <a:xfrm>
              <a:off x="3912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887" name="Line 450"/>
            <p:cNvSpPr>
              <a:spLocks noChangeShapeType="1"/>
            </p:cNvSpPr>
            <p:nvPr/>
          </p:nvSpPr>
          <p:spPr bwMode="auto">
            <a:xfrm>
              <a:off x="3935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888" name="Line 451"/>
            <p:cNvSpPr>
              <a:spLocks noChangeShapeType="1"/>
            </p:cNvSpPr>
            <p:nvPr/>
          </p:nvSpPr>
          <p:spPr bwMode="auto">
            <a:xfrm>
              <a:off x="3958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889" name="Line 452"/>
            <p:cNvSpPr>
              <a:spLocks noChangeShapeType="1"/>
            </p:cNvSpPr>
            <p:nvPr/>
          </p:nvSpPr>
          <p:spPr bwMode="auto">
            <a:xfrm>
              <a:off x="3981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890" name="Line 453"/>
            <p:cNvSpPr>
              <a:spLocks noChangeShapeType="1"/>
            </p:cNvSpPr>
            <p:nvPr/>
          </p:nvSpPr>
          <p:spPr bwMode="auto">
            <a:xfrm>
              <a:off x="4004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891" name="Line 454"/>
            <p:cNvSpPr>
              <a:spLocks noChangeShapeType="1"/>
            </p:cNvSpPr>
            <p:nvPr/>
          </p:nvSpPr>
          <p:spPr bwMode="auto">
            <a:xfrm>
              <a:off x="4027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892" name="Line 455"/>
            <p:cNvSpPr>
              <a:spLocks noChangeShapeType="1"/>
            </p:cNvSpPr>
            <p:nvPr/>
          </p:nvSpPr>
          <p:spPr bwMode="auto">
            <a:xfrm>
              <a:off x="4050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893" name="Line 456"/>
            <p:cNvSpPr>
              <a:spLocks noChangeShapeType="1"/>
            </p:cNvSpPr>
            <p:nvPr/>
          </p:nvSpPr>
          <p:spPr bwMode="auto">
            <a:xfrm>
              <a:off x="4073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894" name="Line 457"/>
            <p:cNvSpPr>
              <a:spLocks noChangeShapeType="1"/>
            </p:cNvSpPr>
            <p:nvPr/>
          </p:nvSpPr>
          <p:spPr bwMode="auto">
            <a:xfrm>
              <a:off x="4096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895" name="Line 458"/>
            <p:cNvSpPr>
              <a:spLocks noChangeShapeType="1"/>
            </p:cNvSpPr>
            <p:nvPr/>
          </p:nvSpPr>
          <p:spPr bwMode="auto">
            <a:xfrm>
              <a:off x="4119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896" name="Line 459"/>
            <p:cNvSpPr>
              <a:spLocks noChangeShapeType="1"/>
            </p:cNvSpPr>
            <p:nvPr/>
          </p:nvSpPr>
          <p:spPr bwMode="auto">
            <a:xfrm>
              <a:off x="4142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897" name="Line 460"/>
            <p:cNvSpPr>
              <a:spLocks noChangeShapeType="1"/>
            </p:cNvSpPr>
            <p:nvPr/>
          </p:nvSpPr>
          <p:spPr bwMode="auto">
            <a:xfrm>
              <a:off x="1563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898" name="Line 461"/>
            <p:cNvSpPr>
              <a:spLocks noChangeShapeType="1"/>
            </p:cNvSpPr>
            <p:nvPr/>
          </p:nvSpPr>
          <p:spPr bwMode="auto">
            <a:xfrm>
              <a:off x="158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899" name="Line 462"/>
            <p:cNvSpPr>
              <a:spLocks noChangeShapeType="1"/>
            </p:cNvSpPr>
            <p:nvPr/>
          </p:nvSpPr>
          <p:spPr bwMode="auto">
            <a:xfrm>
              <a:off x="1609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00" name="Line 463"/>
            <p:cNvSpPr>
              <a:spLocks noChangeShapeType="1"/>
            </p:cNvSpPr>
            <p:nvPr/>
          </p:nvSpPr>
          <p:spPr bwMode="auto">
            <a:xfrm>
              <a:off x="1632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01" name="Line 464"/>
            <p:cNvSpPr>
              <a:spLocks noChangeShapeType="1"/>
            </p:cNvSpPr>
            <p:nvPr/>
          </p:nvSpPr>
          <p:spPr bwMode="auto">
            <a:xfrm>
              <a:off x="1655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02" name="Line 465"/>
            <p:cNvSpPr>
              <a:spLocks noChangeShapeType="1"/>
            </p:cNvSpPr>
            <p:nvPr/>
          </p:nvSpPr>
          <p:spPr bwMode="auto">
            <a:xfrm>
              <a:off x="1678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03" name="Line 466"/>
            <p:cNvSpPr>
              <a:spLocks noChangeShapeType="1"/>
            </p:cNvSpPr>
            <p:nvPr/>
          </p:nvSpPr>
          <p:spPr bwMode="auto">
            <a:xfrm>
              <a:off x="1701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04" name="Line 467"/>
            <p:cNvSpPr>
              <a:spLocks noChangeShapeType="1"/>
            </p:cNvSpPr>
            <p:nvPr/>
          </p:nvSpPr>
          <p:spPr bwMode="auto">
            <a:xfrm>
              <a:off x="1724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05" name="Line 468"/>
            <p:cNvSpPr>
              <a:spLocks noChangeShapeType="1"/>
            </p:cNvSpPr>
            <p:nvPr/>
          </p:nvSpPr>
          <p:spPr bwMode="auto">
            <a:xfrm>
              <a:off x="1747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06" name="Line 469"/>
            <p:cNvSpPr>
              <a:spLocks noChangeShapeType="1"/>
            </p:cNvSpPr>
            <p:nvPr/>
          </p:nvSpPr>
          <p:spPr bwMode="auto">
            <a:xfrm>
              <a:off x="1770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07" name="Line 470"/>
            <p:cNvSpPr>
              <a:spLocks noChangeShapeType="1"/>
            </p:cNvSpPr>
            <p:nvPr/>
          </p:nvSpPr>
          <p:spPr bwMode="auto">
            <a:xfrm>
              <a:off x="1793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08" name="Line 471"/>
            <p:cNvSpPr>
              <a:spLocks noChangeShapeType="1"/>
            </p:cNvSpPr>
            <p:nvPr/>
          </p:nvSpPr>
          <p:spPr bwMode="auto">
            <a:xfrm>
              <a:off x="181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09" name="Line 472"/>
            <p:cNvSpPr>
              <a:spLocks noChangeShapeType="1"/>
            </p:cNvSpPr>
            <p:nvPr/>
          </p:nvSpPr>
          <p:spPr bwMode="auto">
            <a:xfrm>
              <a:off x="1839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10" name="Line 473"/>
            <p:cNvSpPr>
              <a:spLocks noChangeShapeType="1"/>
            </p:cNvSpPr>
            <p:nvPr/>
          </p:nvSpPr>
          <p:spPr bwMode="auto">
            <a:xfrm>
              <a:off x="1863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11" name="Line 474"/>
            <p:cNvSpPr>
              <a:spLocks noChangeShapeType="1"/>
            </p:cNvSpPr>
            <p:nvPr/>
          </p:nvSpPr>
          <p:spPr bwMode="auto">
            <a:xfrm>
              <a:off x="1886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12" name="Line 475"/>
            <p:cNvSpPr>
              <a:spLocks noChangeShapeType="1"/>
            </p:cNvSpPr>
            <p:nvPr/>
          </p:nvSpPr>
          <p:spPr bwMode="auto">
            <a:xfrm>
              <a:off x="1909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13" name="Line 476"/>
            <p:cNvSpPr>
              <a:spLocks noChangeShapeType="1"/>
            </p:cNvSpPr>
            <p:nvPr/>
          </p:nvSpPr>
          <p:spPr bwMode="auto">
            <a:xfrm>
              <a:off x="1932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14" name="Line 477"/>
            <p:cNvSpPr>
              <a:spLocks noChangeShapeType="1"/>
            </p:cNvSpPr>
            <p:nvPr/>
          </p:nvSpPr>
          <p:spPr bwMode="auto">
            <a:xfrm>
              <a:off x="1955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15" name="Line 478"/>
            <p:cNvSpPr>
              <a:spLocks noChangeShapeType="1"/>
            </p:cNvSpPr>
            <p:nvPr/>
          </p:nvSpPr>
          <p:spPr bwMode="auto">
            <a:xfrm>
              <a:off x="1978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16" name="Line 479"/>
            <p:cNvSpPr>
              <a:spLocks noChangeShapeType="1"/>
            </p:cNvSpPr>
            <p:nvPr/>
          </p:nvSpPr>
          <p:spPr bwMode="auto">
            <a:xfrm>
              <a:off x="2001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17" name="Line 480"/>
            <p:cNvSpPr>
              <a:spLocks noChangeShapeType="1"/>
            </p:cNvSpPr>
            <p:nvPr/>
          </p:nvSpPr>
          <p:spPr bwMode="auto">
            <a:xfrm>
              <a:off x="2024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18" name="Line 481"/>
            <p:cNvSpPr>
              <a:spLocks noChangeShapeType="1"/>
            </p:cNvSpPr>
            <p:nvPr/>
          </p:nvSpPr>
          <p:spPr bwMode="auto">
            <a:xfrm>
              <a:off x="2047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19" name="Line 482"/>
            <p:cNvSpPr>
              <a:spLocks noChangeShapeType="1"/>
            </p:cNvSpPr>
            <p:nvPr/>
          </p:nvSpPr>
          <p:spPr bwMode="auto">
            <a:xfrm>
              <a:off x="2070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20" name="Line 483"/>
            <p:cNvSpPr>
              <a:spLocks noChangeShapeType="1"/>
            </p:cNvSpPr>
            <p:nvPr/>
          </p:nvSpPr>
          <p:spPr bwMode="auto">
            <a:xfrm>
              <a:off x="2093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21" name="Line 484"/>
            <p:cNvSpPr>
              <a:spLocks noChangeShapeType="1"/>
            </p:cNvSpPr>
            <p:nvPr/>
          </p:nvSpPr>
          <p:spPr bwMode="auto">
            <a:xfrm>
              <a:off x="2116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22" name="Line 485"/>
            <p:cNvSpPr>
              <a:spLocks noChangeShapeType="1"/>
            </p:cNvSpPr>
            <p:nvPr/>
          </p:nvSpPr>
          <p:spPr bwMode="auto">
            <a:xfrm>
              <a:off x="2139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23" name="Line 486"/>
            <p:cNvSpPr>
              <a:spLocks noChangeShapeType="1"/>
            </p:cNvSpPr>
            <p:nvPr/>
          </p:nvSpPr>
          <p:spPr bwMode="auto">
            <a:xfrm>
              <a:off x="2162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24" name="Line 487"/>
            <p:cNvSpPr>
              <a:spLocks noChangeShapeType="1"/>
            </p:cNvSpPr>
            <p:nvPr/>
          </p:nvSpPr>
          <p:spPr bwMode="auto">
            <a:xfrm>
              <a:off x="2185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25" name="Line 488"/>
            <p:cNvSpPr>
              <a:spLocks noChangeShapeType="1"/>
            </p:cNvSpPr>
            <p:nvPr/>
          </p:nvSpPr>
          <p:spPr bwMode="auto">
            <a:xfrm>
              <a:off x="2208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26" name="Line 489"/>
            <p:cNvSpPr>
              <a:spLocks noChangeShapeType="1"/>
            </p:cNvSpPr>
            <p:nvPr/>
          </p:nvSpPr>
          <p:spPr bwMode="auto">
            <a:xfrm>
              <a:off x="2231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27" name="Line 490"/>
            <p:cNvSpPr>
              <a:spLocks noChangeShapeType="1"/>
            </p:cNvSpPr>
            <p:nvPr/>
          </p:nvSpPr>
          <p:spPr bwMode="auto">
            <a:xfrm>
              <a:off x="2254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28" name="Line 491"/>
            <p:cNvSpPr>
              <a:spLocks noChangeShapeType="1"/>
            </p:cNvSpPr>
            <p:nvPr/>
          </p:nvSpPr>
          <p:spPr bwMode="auto">
            <a:xfrm>
              <a:off x="2277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29" name="Line 492"/>
            <p:cNvSpPr>
              <a:spLocks noChangeShapeType="1"/>
            </p:cNvSpPr>
            <p:nvPr/>
          </p:nvSpPr>
          <p:spPr bwMode="auto">
            <a:xfrm>
              <a:off x="2300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30" name="Line 493"/>
            <p:cNvSpPr>
              <a:spLocks noChangeShapeType="1"/>
            </p:cNvSpPr>
            <p:nvPr/>
          </p:nvSpPr>
          <p:spPr bwMode="auto">
            <a:xfrm>
              <a:off x="2323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31" name="Line 494"/>
            <p:cNvSpPr>
              <a:spLocks noChangeShapeType="1"/>
            </p:cNvSpPr>
            <p:nvPr/>
          </p:nvSpPr>
          <p:spPr bwMode="auto">
            <a:xfrm>
              <a:off x="234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32" name="Line 495"/>
            <p:cNvSpPr>
              <a:spLocks noChangeShapeType="1"/>
            </p:cNvSpPr>
            <p:nvPr/>
          </p:nvSpPr>
          <p:spPr bwMode="auto">
            <a:xfrm>
              <a:off x="2369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33" name="Line 496"/>
            <p:cNvSpPr>
              <a:spLocks noChangeShapeType="1"/>
            </p:cNvSpPr>
            <p:nvPr/>
          </p:nvSpPr>
          <p:spPr bwMode="auto">
            <a:xfrm>
              <a:off x="2392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34" name="Line 497"/>
            <p:cNvSpPr>
              <a:spLocks noChangeShapeType="1"/>
            </p:cNvSpPr>
            <p:nvPr/>
          </p:nvSpPr>
          <p:spPr bwMode="auto">
            <a:xfrm>
              <a:off x="2415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35" name="Line 498"/>
            <p:cNvSpPr>
              <a:spLocks noChangeShapeType="1"/>
            </p:cNvSpPr>
            <p:nvPr/>
          </p:nvSpPr>
          <p:spPr bwMode="auto">
            <a:xfrm>
              <a:off x="2438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36" name="Line 499"/>
            <p:cNvSpPr>
              <a:spLocks noChangeShapeType="1"/>
            </p:cNvSpPr>
            <p:nvPr/>
          </p:nvSpPr>
          <p:spPr bwMode="auto">
            <a:xfrm>
              <a:off x="2461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37" name="Line 500"/>
            <p:cNvSpPr>
              <a:spLocks noChangeShapeType="1"/>
            </p:cNvSpPr>
            <p:nvPr/>
          </p:nvSpPr>
          <p:spPr bwMode="auto">
            <a:xfrm>
              <a:off x="2484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38" name="Line 501"/>
            <p:cNvSpPr>
              <a:spLocks noChangeShapeType="1"/>
            </p:cNvSpPr>
            <p:nvPr/>
          </p:nvSpPr>
          <p:spPr bwMode="auto">
            <a:xfrm>
              <a:off x="2507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39" name="Line 502"/>
            <p:cNvSpPr>
              <a:spLocks noChangeShapeType="1"/>
            </p:cNvSpPr>
            <p:nvPr/>
          </p:nvSpPr>
          <p:spPr bwMode="auto">
            <a:xfrm>
              <a:off x="2530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40" name="Line 503"/>
            <p:cNvSpPr>
              <a:spLocks noChangeShapeType="1"/>
            </p:cNvSpPr>
            <p:nvPr/>
          </p:nvSpPr>
          <p:spPr bwMode="auto">
            <a:xfrm>
              <a:off x="2553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41" name="Line 504"/>
            <p:cNvSpPr>
              <a:spLocks noChangeShapeType="1"/>
            </p:cNvSpPr>
            <p:nvPr/>
          </p:nvSpPr>
          <p:spPr bwMode="auto">
            <a:xfrm>
              <a:off x="257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42" name="Line 505"/>
            <p:cNvSpPr>
              <a:spLocks noChangeShapeType="1"/>
            </p:cNvSpPr>
            <p:nvPr/>
          </p:nvSpPr>
          <p:spPr bwMode="auto">
            <a:xfrm>
              <a:off x="2599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43" name="Line 506"/>
            <p:cNvSpPr>
              <a:spLocks noChangeShapeType="1"/>
            </p:cNvSpPr>
            <p:nvPr/>
          </p:nvSpPr>
          <p:spPr bwMode="auto">
            <a:xfrm>
              <a:off x="2622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44" name="Line 507"/>
            <p:cNvSpPr>
              <a:spLocks noChangeShapeType="1"/>
            </p:cNvSpPr>
            <p:nvPr/>
          </p:nvSpPr>
          <p:spPr bwMode="auto">
            <a:xfrm>
              <a:off x="2645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45" name="Line 508"/>
            <p:cNvSpPr>
              <a:spLocks noChangeShapeType="1"/>
            </p:cNvSpPr>
            <p:nvPr/>
          </p:nvSpPr>
          <p:spPr bwMode="auto">
            <a:xfrm>
              <a:off x="2668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46" name="Line 509"/>
            <p:cNvSpPr>
              <a:spLocks noChangeShapeType="1"/>
            </p:cNvSpPr>
            <p:nvPr/>
          </p:nvSpPr>
          <p:spPr bwMode="auto">
            <a:xfrm>
              <a:off x="2691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47" name="Line 510"/>
            <p:cNvSpPr>
              <a:spLocks noChangeShapeType="1"/>
            </p:cNvSpPr>
            <p:nvPr/>
          </p:nvSpPr>
          <p:spPr bwMode="auto">
            <a:xfrm>
              <a:off x="2714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48" name="Line 511"/>
            <p:cNvSpPr>
              <a:spLocks noChangeShapeType="1"/>
            </p:cNvSpPr>
            <p:nvPr/>
          </p:nvSpPr>
          <p:spPr bwMode="auto">
            <a:xfrm>
              <a:off x="2737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49" name="Line 512"/>
            <p:cNvSpPr>
              <a:spLocks noChangeShapeType="1"/>
            </p:cNvSpPr>
            <p:nvPr/>
          </p:nvSpPr>
          <p:spPr bwMode="auto">
            <a:xfrm>
              <a:off x="2760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50" name="Line 513"/>
            <p:cNvSpPr>
              <a:spLocks noChangeShapeType="1"/>
            </p:cNvSpPr>
            <p:nvPr/>
          </p:nvSpPr>
          <p:spPr bwMode="auto">
            <a:xfrm>
              <a:off x="2783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51" name="Line 514"/>
            <p:cNvSpPr>
              <a:spLocks noChangeShapeType="1"/>
            </p:cNvSpPr>
            <p:nvPr/>
          </p:nvSpPr>
          <p:spPr bwMode="auto">
            <a:xfrm>
              <a:off x="280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52" name="Line 515"/>
            <p:cNvSpPr>
              <a:spLocks noChangeShapeType="1"/>
            </p:cNvSpPr>
            <p:nvPr/>
          </p:nvSpPr>
          <p:spPr bwMode="auto">
            <a:xfrm>
              <a:off x="2829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53" name="Line 516"/>
            <p:cNvSpPr>
              <a:spLocks noChangeShapeType="1"/>
            </p:cNvSpPr>
            <p:nvPr/>
          </p:nvSpPr>
          <p:spPr bwMode="auto">
            <a:xfrm>
              <a:off x="2853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54" name="Line 517"/>
            <p:cNvSpPr>
              <a:spLocks noChangeShapeType="1"/>
            </p:cNvSpPr>
            <p:nvPr/>
          </p:nvSpPr>
          <p:spPr bwMode="auto">
            <a:xfrm>
              <a:off x="2876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55" name="Line 518"/>
            <p:cNvSpPr>
              <a:spLocks noChangeShapeType="1"/>
            </p:cNvSpPr>
            <p:nvPr/>
          </p:nvSpPr>
          <p:spPr bwMode="auto">
            <a:xfrm>
              <a:off x="2899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56" name="Line 519"/>
            <p:cNvSpPr>
              <a:spLocks noChangeShapeType="1"/>
            </p:cNvSpPr>
            <p:nvPr/>
          </p:nvSpPr>
          <p:spPr bwMode="auto">
            <a:xfrm>
              <a:off x="2922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57" name="Line 520"/>
            <p:cNvSpPr>
              <a:spLocks noChangeShapeType="1"/>
            </p:cNvSpPr>
            <p:nvPr/>
          </p:nvSpPr>
          <p:spPr bwMode="auto">
            <a:xfrm>
              <a:off x="2945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58" name="Line 521"/>
            <p:cNvSpPr>
              <a:spLocks noChangeShapeType="1"/>
            </p:cNvSpPr>
            <p:nvPr/>
          </p:nvSpPr>
          <p:spPr bwMode="auto">
            <a:xfrm>
              <a:off x="2968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59" name="Line 522"/>
            <p:cNvSpPr>
              <a:spLocks noChangeShapeType="1"/>
            </p:cNvSpPr>
            <p:nvPr/>
          </p:nvSpPr>
          <p:spPr bwMode="auto">
            <a:xfrm>
              <a:off x="2991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60" name="Line 523"/>
            <p:cNvSpPr>
              <a:spLocks noChangeShapeType="1"/>
            </p:cNvSpPr>
            <p:nvPr/>
          </p:nvSpPr>
          <p:spPr bwMode="auto">
            <a:xfrm>
              <a:off x="3014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61" name="Line 524"/>
            <p:cNvSpPr>
              <a:spLocks noChangeShapeType="1"/>
            </p:cNvSpPr>
            <p:nvPr/>
          </p:nvSpPr>
          <p:spPr bwMode="auto">
            <a:xfrm>
              <a:off x="3037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62" name="Line 525"/>
            <p:cNvSpPr>
              <a:spLocks noChangeShapeType="1"/>
            </p:cNvSpPr>
            <p:nvPr/>
          </p:nvSpPr>
          <p:spPr bwMode="auto">
            <a:xfrm>
              <a:off x="3060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63" name="Line 526"/>
            <p:cNvSpPr>
              <a:spLocks noChangeShapeType="1"/>
            </p:cNvSpPr>
            <p:nvPr/>
          </p:nvSpPr>
          <p:spPr bwMode="auto">
            <a:xfrm>
              <a:off x="3083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64" name="Line 527"/>
            <p:cNvSpPr>
              <a:spLocks noChangeShapeType="1"/>
            </p:cNvSpPr>
            <p:nvPr/>
          </p:nvSpPr>
          <p:spPr bwMode="auto">
            <a:xfrm>
              <a:off x="3106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65" name="Line 528"/>
            <p:cNvSpPr>
              <a:spLocks noChangeShapeType="1"/>
            </p:cNvSpPr>
            <p:nvPr/>
          </p:nvSpPr>
          <p:spPr bwMode="auto">
            <a:xfrm>
              <a:off x="3129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66" name="Line 529"/>
            <p:cNvSpPr>
              <a:spLocks noChangeShapeType="1"/>
            </p:cNvSpPr>
            <p:nvPr/>
          </p:nvSpPr>
          <p:spPr bwMode="auto">
            <a:xfrm>
              <a:off x="3152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67" name="Line 530"/>
            <p:cNvSpPr>
              <a:spLocks noChangeShapeType="1"/>
            </p:cNvSpPr>
            <p:nvPr/>
          </p:nvSpPr>
          <p:spPr bwMode="auto">
            <a:xfrm>
              <a:off x="3175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68" name="Line 531"/>
            <p:cNvSpPr>
              <a:spLocks noChangeShapeType="1"/>
            </p:cNvSpPr>
            <p:nvPr/>
          </p:nvSpPr>
          <p:spPr bwMode="auto">
            <a:xfrm>
              <a:off x="3198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69" name="Line 532"/>
            <p:cNvSpPr>
              <a:spLocks noChangeShapeType="1"/>
            </p:cNvSpPr>
            <p:nvPr/>
          </p:nvSpPr>
          <p:spPr bwMode="auto">
            <a:xfrm>
              <a:off x="3221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70" name="Line 533"/>
            <p:cNvSpPr>
              <a:spLocks noChangeShapeType="1"/>
            </p:cNvSpPr>
            <p:nvPr/>
          </p:nvSpPr>
          <p:spPr bwMode="auto">
            <a:xfrm>
              <a:off x="3244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71" name="Line 534"/>
            <p:cNvSpPr>
              <a:spLocks noChangeShapeType="1"/>
            </p:cNvSpPr>
            <p:nvPr/>
          </p:nvSpPr>
          <p:spPr bwMode="auto">
            <a:xfrm>
              <a:off x="3267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72" name="Line 535"/>
            <p:cNvSpPr>
              <a:spLocks noChangeShapeType="1"/>
            </p:cNvSpPr>
            <p:nvPr/>
          </p:nvSpPr>
          <p:spPr bwMode="auto">
            <a:xfrm>
              <a:off x="3290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73" name="Line 536"/>
            <p:cNvSpPr>
              <a:spLocks noChangeShapeType="1"/>
            </p:cNvSpPr>
            <p:nvPr/>
          </p:nvSpPr>
          <p:spPr bwMode="auto">
            <a:xfrm>
              <a:off x="3313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74" name="Line 537"/>
            <p:cNvSpPr>
              <a:spLocks noChangeShapeType="1"/>
            </p:cNvSpPr>
            <p:nvPr/>
          </p:nvSpPr>
          <p:spPr bwMode="auto">
            <a:xfrm>
              <a:off x="333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75" name="Line 538"/>
            <p:cNvSpPr>
              <a:spLocks noChangeShapeType="1"/>
            </p:cNvSpPr>
            <p:nvPr/>
          </p:nvSpPr>
          <p:spPr bwMode="auto">
            <a:xfrm>
              <a:off x="3359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76" name="Line 539"/>
            <p:cNvSpPr>
              <a:spLocks noChangeShapeType="1"/>
            </p:cNvSpPr>
            <p:nvPr/>
          </p:nvSpPr>
          <p:spPr bwMode="auto">
            <a:xfrm>
              <a:off x="3382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77" name="Line 540"/>
            <p:cNvSpPr>
              <a:spLocks noChangeShapeType="1"/>
            </p:cNvSpPr>
            <p:nvPr/>
          </p:nvSpPr>
          <p:spPr bwMode="auto">
            <a:xfrm>
              <a:off x="3405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78" name="Line 541"/>
            <p:cNvSpPr>
              <a:spLocks noChangeShapeType="1"/>
            </p:cNvSpPr>
            <p:nvPr/>
          </p:nvSpPr>
          <p:spPr bwMode="auto">
            <a:xfrm>
              <a:off x="3428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79" name="Line 542"/>
            <p:cNvSpPr>
              <a:spLocks noChangeShapeType="1"/>
            </p:cNvSpPr>
            <p:nvPr/>
          </p:nvSpPr>
          <p:spPr bwMode="auto">
            <a:xfrm>
              <a:off x="3451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80" name="Line 543"/>
            <p:cNvSpPr>
              <a:spLocks noChangeShapeType="1"/>
            </p:cNvSpPr>
            <p:nvPr/>
          </p:nvSpPr>
          <p:spPr bwMode="auto">
            <a:xfrm>
              <a:off x="3474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81" name="Line 544"/>
            <p:cNvSpPr>
              <a:spLocks noChangeShapeType="1"/>
            </p:cNvSpPr>
            <p:nvPr/>
          </p:nvSpPr>
          <p:spPr bwMode="auto">
            <a:xfrm>
              <a:off x="3497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82" name="Line 545"/>
            <p:cNvSpPr>
              <a:spLocks noChangeShapeType="1"/>
            </p:cNvSpPr>
            <p:nvPr/>
          </p:nvSpPr>
          <p:spPr bwMode="auto">
            <a:xfrm>
              <a:off x="3520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83" name="Line 546"/>
            <p:cNvSpPr>
              <a:spLocks noChangeShapeType="1"/>
            </p:cNvSpPr>
            <p:nvPr/>
          </p:nvSpPr>
          <p:spPr bwMode="auto">
            <a:xfrm>
              <a:off x="3543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84" name="Line 547"/>
            <p:cNvSpPr>
              <a:spLocks noChangeShapeType="1"/>
            </p:cNvSpPr>
            <p:nvPr/>
          </p:nvSpPr>
          <p:spPr bwMode="auto">
            <a:xfrm>
              <a:off x="356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85" name="Line 548"/>
            <p:cNvSpPr>
              <a:spLocks noChangeShapeType="1"/>
            </p:cNvSpPr>
            <p:nvPr/>
          </p:nvSpPr>
          <p:spPr bwMode="auto">
            <a:xfrm>
              <a:off x="3589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86" name="Line 549"/>
            <p:cNvSpPr>
              <a:spLocks noChangeShapeType="1"/>
            </p:cNvSpPr>
            <p:nvPr/>
          </p:nvSpPr>
          <p:spPr bwMode="auto">
            <a:xfrm>
              <a:off x="3612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87" name="Line 550"/>
            <p:cNvSpPr>
              <a:spLocks noChangeShapeType="1"/>
            </p:cNvSpPr>
            <p:nvPr/>
          </p:nvSpPr>
          <p:spPr bwMode="auto">
            <a:xfrm>
              <a:off x="3635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88" name="Line 551"/>
            <p:cNvSpPr>
              <a:spLocks noChangeShapeType="1"/>
            </p:cNvSpPr>
            <p:nvPr/>
          </p:nvSpPr>
          <p:spPr bwMode="auto">
            <a:xfrm>
              <a:off x="3658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89" name="Line 552"/>
            <p:cNvSpPr>
              <a:spLocks noChangeShapeType="1"/>
            </p:cNvSpPr>
            <p:nvPr/>
          </p:nvSpPr>
          <p:spPr bwMode="auto">
            <a:xfrm>
              <a:off x="3681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90" name="Line 553"/>
            <p:cNvSpPr>
              <a:spLocks noChangeShapeType="1"/>
            </p:cNvSpPr>
            <p:nvPr/>
          </p:nvSpPr>
          <p:spPr bwMode="auto">
            <a:xfrm>
              <a:off x="3704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91" name="Line 554"/>
            <p:cNvSpPr>
              <a:spLocks noChangeShapeType="1"/>
            </p:cNvSpPr>
            <p:nvPr/>
          </p:nvSpPr>
          <p:spPr bwMode="auto">
            <a:xfrm>
              <a:off x="3727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92" name="Line 555"/>
            <p:cNvSpPr>
              <a:spLocks noChangeShapeType="1"/>
            </p:cNvSpPr>
            <p:nvPr/>
          </p:nvSpPr>
          <p:spPr bwMode="auto">
            <a:xfrm>
              <a:off x="3750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93" name="Line 556"/>
            <p:cNvSpPr>
              <a:spLocks noChangeShapeType="1"/>
            </p:cNvSpPr>
            <p:nvPr/>
          </p:nvSpPr>
          <p:spPr bwMode="auto">
            <a:xfrm>
              <a:off x="3773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94" name="Line 557"/>
            <p:cNvSpPr>
              <a:spLocks noChangeShapeType="1"/>
            </p:cNvSpPr>
            <p:nvPr/>
          </p:nvSpPr>
          <p:spPr bwMode="auto">
            <a:xfrm>
              <a:off x="379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95" name="Line 558"/>
            <p:cNvSpPr>
              <a:spLocks noChangeShapeType="1"/>
            </p:cNvSpPr>
            <p:nvPr/>
          </p:nvSpPr>
          <p:spPr bwMode="auto">
            <a:xfrm>
              <a:off x="3820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96" name="Line 559"/>
            <p:cNvSpPr>
              <a:spLocks noChangeShapeType="1"/>
            </p:cNvSpPr>
            <p:nvPr/>
          </p:nvSpPr>
          <p:spPr bwMode="auto">
            <a:xfrm>
              <a:off x="3843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97" name="Line 560"/>
            <p:cNvSpPr>
              <a:spLocks noChangeShapeType="1"/>
            </p:cNvSpPr>
            <p:nvPr/>
          </p:nvSpPr>
          <p:spPr bwMode="auto">
            <a:xfrm>
              <a:off x="3866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98" name="Line 561"/>
            <p:cNvSpPr>
              <a:spLocks noChangeShapeType="1"/>
            </p:cNvSpPr>
            <p:nvPr/>
          </p:nvSpPr>
          <p:spPr bwMode="auto">
            <a:xfrm>
              <a:off x="3889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0999" name="Line 562"/>
            <p:cNvSpPr>
              <a:spLocks noChangeShapeType="1"/>
            </p:cNvSpPr>
            <p:nvPr/>
          </p:nvSpPr>
          <p:spPr bwMode="auto">
            <a:xfrm>
              <a:off x="3912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00" name="Line 563"/>
            <p:cNvSpPr>
              <a:spLocks noChangeShapeType="1"/>
            </p:cNvSpPr>
            <p:nvPr/>
          </p:nvSpPr>
          <p:spPr bwMode="auto">
            <a:xfrm>
              <a:off x="3935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01" name="Line 564"/>
            <p:cNvSpPr>
              <a:spLocks noChangeShapeType="1"/>
            </p:cNvSpPr>
            <p:nvPr/>
          </p:nvSpPr>
          <p:spPr bwMode="auto">
            <a:xfrm>
              <a:off x="3958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02" name="Line 565"/>
            <p:cNvSpPr>
              <a:spLocks noChangeShapeType="1"/>
            </p:cNvSpPr>
            <p:nvPr/>
          </p:nvSpPr>
          <p:spPr bwMode="auto">
            <a:xfrm>
              <a:off x="3981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03" name="Line 566"/>
            <p:cNvSpPr>
              <a:spLocks noChangeShapeType="1"/>
            </p:cNvSpPr>
            <p:nvPr/>
          </p:nvSpPr>
          <p:spPr bwMode="auto">
            <a:xfrm>
              <a:off x="4004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04" name="Line 567"/>
            <p:cNvSpPr>
              <a:spLocks noChangeShapeType="1"/>
            </p:cNvSpPr>
            <p:nvPr/>
          </p:nvSpPr>
          <p:spPr bwMode="auto">
            <a:xfrm>
              <a:off x="4027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05" name="Line 568"/>
            <p:cNvSpPr>
              <a:spLocks noChangeShapeType="1"/>
            </p:cNvSpPr>
            <p:nvPr/>
          </p:nvSpPr>
          <p:spPr bwMode="auto">
            <a:xfrm>
              <a:off x="4050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06" name="Line 569"/>
            <p:cNvSpPr>
              <a:spLocks noChangeShapeType="1"/>
            </p:cNvSpPr>
            <p:nvPr/>
          </p:nvSpPr>
          <p:spPr bwMode="auto">
            <a:xfrm>
              <a:off x="4073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07" name="Line 570"/>
            <p:cNvSpPr>
              <a:spLocks noChangeShapeType="1"/>
            </p:cNvSpPr>
            <p:nvPr/>
          </p:nvSpPr>
          <p:spPr bwMode="auto">
            <a:xfrm>
              <a:off x="4096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08" name="Line 571"/>
            <p:cNvSpPr>
              <a:spLocks noChangeShapeType="1"/>
            </p:cNvSpPr>
            <p:nvPr/>
          </p:nvSpPr>
          <p:spPr bwMode="auto">
            <a:xfrm>
              <a:off x="4119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09" name="Line 572"/>
            <p:cNvSpPr>
              <a:spLocks noChangeShapeType="1"/>
            </p:cNvSpPr>
            <p:nvPr/>
          </p:nvSpPr>
          <p:spPr bwMode="auto">
            <a:xfrm>
              <a:off x="4142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10" name="Line 573"/>
            <p:cNvSpPr>
              <a:spLocks noChangeShapeType="1"/>
            </p:cNvSpPr>
            <p:nvPr/>
          </p:nvSpPr>
          <p:spPr bwMode="auto">
            <a:xfrm>
              <a:off x="1563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11" name="Line 574"/>
            <p:cNvSpPr>
              <a:spLocks noChangeShapeType="1"/>
            </p:cNvSpPr>
            <p:nvPr/>
          </p:nvSpPr>
          <p:spPr bwMode="auto">
            <a:xfrm>
              <a:off x="1586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12" name="Line 575"/>
            <p:cNvSpPr>
              <a:spLocks noChangeShapeType="1"/>
            </p:cNvSpPr>
            <p:nvPr/>
          </p:nvSpPr>
          <p:spPr bwMode="auto">
            <a:xfrm>
              <a:off x="1609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13" name="Line 576"/>
            <p:cNvSpPr>
              <a:spLocks noChangeShapeType="1"/>
            </p:cNvSpPr>
            <p:nvPr/>
          </p:nvSpPr>
          <p:spPr bwMode="auto">
            <a:xfrm>
              <a:off x="1632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14" name="Line 577"/>
            <p:cNvSpPr>
              <a:spLocks noChangeShapeType="1"/>
            </p:cNvSpPr>
            <p:nvPr/>
          </p:nvSpPr>
          <p:spPr bwMode="auto">
            <a:xfrm>
              <a:off x="1655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15" name="Line 578"/>
            <p:cNvSpPr>
              <a:spLocks noChangeShapeType="1"/>
            </p:cNvSpPr>
            <p:nvPr/>
          </p:nvSpPr>
          <p:spPr bwMode="auto">
            <a:xfrm>
              <a:off x="1678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16" name="Line 579"/>
            <p:cNvSpPr>
              <a:spLocks noChangeShapeType="1"/>
            </p:cNvSpPr>
            <p:nvPr/>
          </p:nvSpPr>
          <p:spPr bwMode="auto">
            <a:xfrm>
              <a:off x="1701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17" name="Line 580"/>
            <p:cNvSpPr>
              <a:spLocks noChangeShapeType="1"/>
            </p:cNvSpPr>
            <p:nvPr/>
          </p:nvSpPr>
          <p:spPr bwMode="auto">
            <a:xfrm>
              <a:off x="1724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18" name="Line 581"/>
            <p:cNvSpPr>
              <a:spLocks noChangeShapeType="1"/>
            </p:cNvSpPr>
            <p:nvPr/>
          </p:nvSpPr>
          <p:spPr bwMode="auto">
            <a:xfrm>
              <a:off x="1747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19" name="Line 582"/>
            <p:cNvSpPr>
              <a:spLocks noChangeShapeType="1"/>
            </p:cNvSpPr>
            <p:nvPr/>
          </p:nvSpPr>
          <p:spPr bwMode="auto">
            <a:xfrm>
              <a:off x="1770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20" name="Line 583"/>
            <p:cNvSpPr>
              <a:spLocks noChangeShapeType="1"/>
            </p:cNvSpPr>
            <p:nvPr/>
          </p:nvSpPr>
          <p:spPr bwMode="auto">
            <a:xfrm>
              <a:off x="1793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21" name="Line 584"/>
            <p:cNvSpPr>
              <a:spLocks noChangeShapeType="1"/>
            </p:cNvSpPr>
            <p:nvPr/>
          </p:nvSpPr>
          <p:spPr bwMode="auto">
            <a:xfrm>
              <a:off x="1816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22" name="Line 585"/>
            <p:cNvSpPr>
              <a:spLocks noChangeShapeType="1"/>
            </p:cNvSpPr>
            <p:nvPr/>
          </p:nvSpPr>
          <p:spPr bwMode="auto">
            <a:xfrm>
              <a:off x="1839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23" name="Line 586"/>
            <p:cNvSpPr>
              <a:spLocks noChangeShapeType="1"/>
            </p:cNvSpPr>
            <p:nvPr/>
          </p:nvSpPr>
          <p:spPr bwMode="auto">
            <a:xfrm>
              <a:off x="1863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24" name="Line 587"/>
            <p:cNvSpPr>
              <a:spLocks noChangeShapeType="1"/>
            </p:cNvSpPr>
            <p:nvPr/>
          </p:nvSpPr>
          <p:spPr bwMode="auto">
            <a:xfrm>
              <a:off x="1886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25" name="Line 588"/>
            <p:cNvSpPr>
              <a:spLocks noChangeShapeType="1"/>
            </p:cNvSpPr>
            <p:nvPr/>
          </p:nvSpPr>
          <p:spPr bwMode="auto">
            <a:xfrm>
              <a:off x="1909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26" name="Line 589"/>
            <p:cNvSpPr>
              <a:spLocks noChangeShapeType="1"/>
            </p:cNvSpPr>
            <p:nvPr/>
          </p:nvSpPr>
          <p:spPr bwMode="auto">
            <a:xfrm>
              <a:off x="1932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27" name="Line 590"/>
            <p:cNvSpPr>
              <a:spLocks noChangeShapeType="1"/>
            </p:cNvSpPr>
            <p:nvPr/>
          </p:nvSpPr>
          <p:spPr bwMode="auto">
            <a:xfrm>
              <a:off x="1955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28" name="Line 591"/>
            <p:cNvSpPr>
              <a:spLocks noChangeShapeType="1"/>
            </p:cNvSpPr>
            <p:nvPr/>
          </p:nvSpPr>
          <p:spPr bwMode="auto">
            <a:xfrm>
              <a:off x="1978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29" name="Line 592"/>
            <p:cNvSpPr>
              <a:spLocks noChangeShapeType="1"/>
            </p:cNvSpPr>
            <p:nvPr/>
          </p:nvSpPr>
          <p:spPr bwMode="auto">
            <a:xfrm>
              <a:off x="2001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30" name="Line 593"/>
            <p:cNvSpPr>
              <a:spLocks noChangeShapeType="1"/>
            </p:cNvSpPr>
            <p:nvPr/>
          </p:nvSpPr>
          <p:spPr bwMode="auto">
            <a:xfrm>
              <a:off x="2024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31" name="Line 594"/>
            <p:cNvSpPr>
              <a:spLocks noChangeShapeType="1"/>
            </p:cNvSpPr>
            <p:nvPr/>
          </p:nvSpPr>
          <p:spPr bwMode="auto">
            <a:xfrm>
              <a:off x="2047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32" name="Line 595"/>
            <p:cNvSpPr>
              <a:spLocks noChangeShapeType="1"/>
            </p:cNvSpPr>
            <p:nvPr/>
          </p:nvSpPr>
          <p:spPr bwMode="auto">
            <a:xfrm>
              <a:off x="2070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33" name="Line 596"/>
            <p:cNvSpPr>
              <a:spLocks noChangeShapeType="1"/>
            </p:cNvSpPr>
            <p:nvPr/>
          </p:nvSpPr>
          <p:spPr bwMode="auto">
            <a:xfrm>
              <a:off x="2093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34" name="Line 597"/>
            <p:cNvSpPr>
              <a:spLocks noChangeShapeType="1"/>
            </p:cNvSpPr>
            <p:nvPr/>
          </p:nvSpPr>
          <p:spPr bwMode="auto">
            <a:xfrm>
              <a:off x="2116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35" name="Line 598"/>
            <p:cNvSpPr>
              <a:spLocks noChangeShapeType="1"/>
            </p:cNvSpPr>
            <p:nvPr/>
          </p:nvSpPr>
          <p:spPr bwMode="auto">
            <a:xfrm>
              <a:off x="2139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36" name="Line 599"/>
            <p:cNvSpPr>
              <a:spLocks noChangeShapeType="1"/>
            </p:cNvSpPr>
            <p:nvPr/>
          </p:nvSpPr>
          <p:spPr bwMode="auto">
            <a:xfrm>
              <a:off x="2162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37" name="Line 600"/>
            <p:cNvSpPr>
              <a:spLocks noChangeShapeType="1"/>
            </p:cNvSpPr>
            <p:nvPr/>
          </p:nvSpPr>
          <p:spPr bwMode="auto">
            <a:xfrm>
              <a:off x="2185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38" name="Line 601"/>
            <p:cNvSpPr>
              <a:spLocks noChangeShapeType="1"/>
            </p:cNvSpPr>
            <p:nvPr/>
          </p:nvSpPr>
          <p:spPr bwMode="auto">
            <a:xfrm>
              <a:off x="2208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39" name="Line 602"/>
            <p:cNvSpPr>
              <a:spLocks noChangeShapeType="1"/>
            </p:cNvSpPr>
            <p:nvPr/>
          </p:nvSpPr>
          <p:spPr bwMode="auto">
            <a:xfrm>
              <a:off x="2231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40" name="Line 603"/>
            <p:cNvSpPr>
              <a:spLocks noChangeShapeType="1"/>
            </p:cNvSpPr>
            <p:nvPr/>
          </p:nvSpPr>
          <p:spPr bwMode="auto">
            <a:xfrm>
              <a:off x="2254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41" name="Line 604"/>
            <p:cNvSpPr>
              <a:spLocks noChangeShapeType="1"/>
            </p:cNvSpPr>
            <p:nvPr/>
          </p:nvSpPr>
          <p:spPr bwMode="auto">
            <a:xfrm>
              <a:off x="2277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42" name="Line 605"/>
            <p:cNvSpPr>
              <a:spLocks noChangeShapeType="1"/>
            </p:cNvSpPr>
            <p:nvPr/>
          </p:nvSpPr>
          <p:spPr bwMode="auto">
            <a:xfrm>
              <a:off x="2300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43" name="Line 606"/>
            <p:cNvSpPr>
              <a:spLocks noChangeShapeType="1"/>
            </p:cNvSpPr>
            <p:nvPr/>
          </p:nvSpPr>
          <p:spPr bwMode="auto">
            <a:xfrm>
              <a:off x="2323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31044" name="Line 607"/>
            <p:cNvSpPr>
              <a:spLocks noChangeShapeType="1"/>
            </p:cNvSpPr>
            <p:nvPr/>
          </p:nvSpPr>
          <p:spPr bwMode="auto">
            <a:xfrm>
              <a:off x="2346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</p:grpSp>
      <p:sp>
        <p:nvSpPr>
          <p:cNvPr id="30728" name="Line 608"/>
          <p:cNvSpPr>
            <a:spLocks noChangeShapeType="1"/>
          </p:cNvSpPr>
          <p:nvPr/>
        </p:nvSpPr>
        <p:spPr bwMode="auto">
          <a:xfrm>
            <a:off x="5322888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29" name="Line 609"/>
          <p:cNvSpPr>
            <a:spLocks noChangeShapeType="1"/>
          </p:cNvSpPr>
          <p:nvPr/>
        </p:nvSpPr>
        <p:spPr bwMode="auto">
          <a:xfrm>
            <a:off x="5364162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30" name="Line 610"/>
          <p:cNvSpPr>
            <a:spLocks noChangeShapeType="1"/>
          </p:cNvSpPr>
          <p:nvPr/>
        </p:nvSpPr>
        <p:spPr bwMode="auto">
          <a:xfrm>
            <a:off x="5405437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31" name="Line 611"/>
          <p:cNvSpPr>
            <a:spLocks noChangeShapeType="1"/>
          </p:cNvSpPr>
          <p:nvPr/>
        </p:nvSpPr>
        <p:spPr bwMode="auto">
          <a:xfrm>
            <a:off x="5446712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32" name="Line 612"/>
          <p:cNvSpPr>
            <a:spLocks noChangeShapeType="1"/>
          </p:cNvSpPr>
          <p:nvPr/>
        </p:nvSpPr>
        <p:spPr bwMode="auto">
          <a:xfrm>
            <a:off x="5487987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33" name="Line 613"/>
          <p:cNvSpPr>
            <a:spLocks noChangeShapeType="1"/>
          </p:cNvSpPr>
          <p:nvPr/>
        </p:nvSpPr>
        <p:spPr bwMode="auto">
          <a:xfrm>
            <a:off x="5529262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34" name="Line 614"/>
          <p:cNvSpPr>
            <a:spLocks noChangeShapeType="1"/>
          </p:cNvSpPr>
          <p:nvPr/>
        </p:nvSpPr>
        <p:spPr bwMode="auto">
          <a:xfrm>
            <a:off x="5570537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35" name="Line 615"/>
          <p:cNvSpPr>
            <a:spLocks noChangeShapeType="1"/>
          </p:cNvSpPr>
          <p:nvPr/>
        </p:nvSpPr>
        <p:spPr bwMode="auto">
          <a:xfrm>
            <a:off x="5610226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36" name="Line 616"/>
          <p:cNvSpPr>
            <a:spLocks noChangeShapeType="1"/>
          </p:cNvSpPr>
          <p:nvPr/>
        </p:nvSpPr>
        <p:spPr bwMode="auto">
          <a:xfrm>
            <a:off x="5651501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37" name="Line 617"/>
          <p:cNvSpPr>
            <a:spLocks noChangeShapeType="1"/>
          </p:cNvSpPr>
          <p:nvPr/>
        </p:nvSpPr>
        <p:spPr bwMode="auto">
          <a:xfrm>
            <a:off x="5692776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38" name="Line 618"/>
          <p:cNvSpPr>
            <a:spLocks noChangeShapeType="1"/>
          </p:cNvSpPr>
          <p:nvPr/>
        </p:nvSpPr>
        <p:spPr bwMode="auto">
          <a:xfrm>
            <a:off x="5734051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39" name="Line 619"/>
          <p:cNvSpPr>
            <a:spLocks noChangeShapeType="1"/>
          </p:cNvSpPr>
          <p:nvPr/>
        </p:nvSpPr>
        <p:spPr bwMode="auto">
          <a:xfrm>
            <a:off x="5775326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40" name="Line 620"/>
          <p:cNvSpPr>
            <a:spLocks noChangeShapeType="1"/>
          </p:cNvSpPr>
          <p:nvPr/>
        </p:nvSpPr>
        <p:spPr bwMode="auto">
          <a:xfrm>
            <a:off x="5816601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41" name="Line 621"/>
          <p:cNvSpPr>
            <a:spLocks noChangeShapeType="1"/>
          </p:cNvSpPr>
          <p:nvPr/>
        </p:nvSpPr>
        <p:spPr bwMode="auto">
          <a:xfrm>
            <a:off x="5857876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42" name="Line 622"/>
          <p:cNvSpPr>
            <a:spLocks noChangeShapeType="1"/>
          </p:cNvSpPr>
          <p:nvPr/>
        </p:nvSpPr>
        <p:spPr bwMode="auto">
          <a:xfrm>
            <a:off x="5899151" y="39719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43" name="Line 623"/>
          <p:cNvSpPr>
            <a:spLocks noChangeShapeType="1"/>
          </p:cNvSpPr>
          <p:nvPr/>
        </p:nvSpPr>
        <p:spPr bwMode="auto">
          <a:xfrm>
            <a:off x="5940426" y="39719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44" name="Line 624"/>
          <p:cNvSpPr>
            <a:spLocks noChangeShapeType="1"/>
          </p:cNvSpPr>
          <p:nvPr/>
        </p:nvSpPr>
        <p:spPr bwMode="auto">
          <a:xfrm>
            <a:off x="5981701" y="39719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45" name="Line 625"/>
          <p:cNvSpPr>
            <a:spLocks noChangeShapeType="1"/>
          </p:cNvSpPr>
          <p:nvPr/>
        </p:nvSpPr>
        <p:spPr bwMode="auto">
          <a:xfrm>
            <a:off x="6022976" y="39719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46" name="Line 626"/>
          <p:cNvSpPr>
            <a:spLocks noChangeShapeType="1"/>
          </p:cNvSpPr>
          <p:nvPr/>
        </p:nvSpPr>
        <p:spPr bwMode="auto">
          <a:xfrm>
            <a:off x="6064251" y="39719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47" name="Line 627"/>
          <p:cNvSpPr>
            <a:spLocks noChangeShapeType="1"/>
          </p:cNvSpPr>
          <p:nvPr/>
        </p:nvSpPr>
        <p:spPr bwMode="auto">
          <a:xfrm>
            <a:off x="6103938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48" name="Line 628"/>
          <p:cNvSpPr>
            <a:spLocks noChangeShapeType="1"/>
          </p:cNvSpPr>
          <p:nvPr/>
        </p:nvSpPr>
        <p:spPr bwMode="auto">
          <a:xfrm>
            <a:off x="6145213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49" name="Line 629"/>
          <p:cNvSpPr>
            <a:spLocks noChangeShapeType="1"/>
          </p:cNvSpPr>
          <p:nvPr/>
        </p:nvSpPr>
        <p:spPr bwMode="auto">
          <a:xfrm>
            <a:off x="6188076" y="39719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50" name="Line 630"/>
          <p:cNvSpPr>
            <a:spLocks noChangeShapeType="1"/>
          </p:cNvSpPr>
          <p:nvPr/>
        </p:nvSpPr>
        <p:spPr bwMode="auto">
          <a:xfrm>
            <a:off x="6229351" y="39719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51" name="Line 631"/>
          <p:cNvSpPr>
            <a:spLocks noChangeShapeType="1"/>
          </p:cNvSpPr>
          <p:nvPr/>
        </p:nvSpPr>
        <p:spPr bwMode="auto">
          <a:xfrm>
            <a:off x="6270626" y="39719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52" name="Line 632"/>
          <p:cNvSpPr>
            <a:spLocks noChangeShapeType="1"/>
          </p:cNvSpPr>
          <p:nvPr/>
        </p:nvSpPr>
        <p:spPr bwMode="auto">
          <a:xfrm>
            <a:off x="6311901" y="39719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53" name="Line 633"/>
          <p:cNvSpPr>
            <a:spLocks noChangeShapeType="1"/>
          </p:cNvSpPr>
          <p:nvPr/>
        </p:nvSpPr>
        <p:spPr bwMode="auto">
          <a:xfrm>
            <a:off x="6353176" y="39719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54" name="Line 634"/>
          <p:cNvSpPr>
            <a:spLocks noChangeShapeType="1"/>
          </p:cNvSpPr>
          <p:nvPr/>
        </p:nvSpPr>
        <p:spPr bwMode="auto">
          <a:xfrm>
            <a:off x="6394450" y="39719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55" name="Line 635"/>
          <p:cNvSpPr>
            <a:spLocks noChangeShapeType="1"/>
          </p:cNvSpPr>
          <p:nvPr/>
        </p:nvSpPr>
        <p:spPr bwMode="auto">
          <a:xfrm>
            <a:off x="6435725" y="39719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56" name="Line 636"/>
          <p:cNvSpPr>
            <a:spLocks noChangeShapeType="1"/>
          </p:cNvSpPr>
          <p:nvPr/>
        </p:nvSpPr>
        <p:spPr bwMode="auto">
          <a:xfrm>
            <a:off x="6477000" y="39719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57" name="Line 637"/>
          <p:cNvSpPr>
            <a:spLocks noChangeShapeType="1"/>
          </p:cNvSpPr>
          <p:nvPr/>
        </p:nvSpPr>
        <p:spPr bwMode="auto">
          <a:xfrm>
            <a:off x="6518275" y="39719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58" name="Line 638"/>
          <p:cNvSpPr>
            <a:spLocks noChangeShapeType="1"/>
          </p:cNvSpPr>
          <p:nvPr/>
        </p:nvSpPr>
        <p:spPr bwMode="auto">
          <a:xfrm>
            <a:off x="6559550" y="39719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59" name="Line 639"/>
          <p:cNvSpPr>
            <a:spLocks noChangeShapeType="1"/>
          </p:cNvSpPr>
          <p:nvPr/>
        </p:nvSpPr>
        <p:spPr bwMode="auto">
          <a:xfrm>
            <a:off x="6600825" y="39719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60" name="Line 640"/>
          <p:cNvSpPr>
            <a:spLocks noChangeShapeType="1"/>
          </p:cNvSpPr>
          <p:nvPr/>
        </p:nvSpPr>
        <p:spPr bwMode="auto">
          <a:xfrm>
            <a:off x="6642100" y="39719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61" name="Line 641"/>
          <p:cNvSpPr>
            <a:spLocks noChangeShapeType="1"/>
          </p:cNvSpPr>
          <p:nvPr/>
        </p:nvSpPr>
        <p:spPr bwMode="auto">
          <a:xfrm>
            <a:off x="6681787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62" name="Line 642"/>
          <p:cNvSpPr>
            <a:spLocks noChangeShapeType="1"/>
          </p:cNvSpPr>
          <p:nvPr/>
        </p:nvSpPr>
        <p:spPr bwMode="auto">
          <a:xfrm>
            <a:off x="6723062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63" name="Line 643"/>
          <p:cNvSpPr>
            <a:spLocks noChangeShapeType="1"/>
          </p:cNvSpPr>
          <p:nvPr/>
        </p:nvSpPr>
        <p:spPr bwMode="auto">
          <a:xfrm>
            <a:off x="6764337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64" name="Line 644"/>
          <p:cNvSpPr>
            <a:spLocks noChangeShapeType="1"/>
          </p:cNvSpPr>
          <p:nvPr/>
        </p:nvSpPr>
        <p:spPr bwMode="auto">
          <a:xfrm>
            <a:off x="6805612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65" name="Line 645"/>
          <p:cNvSpPr>
            <a:spLocks noChangeShapeType="1"/>
          </p:cNvSpPr>
          <p:nvPr/>
        </p:nvSpPr>
        <p:spPr bwMode="auto">
          <a:xfrm>
            <a:off x="6846887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66" name="Line 646"/>
          <p:cNvSpPr>
            <a:spLocks noChangeShapeType="1"/>
          </p:cNvSpPr>
          <p:nvPr/>
        </p:nvSpPr>
        <p:spPr bwMode="auto">
          <a:xfrm>
            <a:off x="6888162" y="39719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67" name="Line 647"/>
          <p:cNvSpPr>
            <a:spLocks noChangeShapeType="1"/>
          </p:cNvSpPr>
          <p:nvPr/>
        </p:nvSpPr>
        <p:spPr bwMode="auto">
          <a:xfrm>
            <a:off x="6929437" y="39719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68" name="Line 648"/>
          <p:cNvSpPr>
            <a:spLocks noChangeShapeType="1"/>
          </p:cNvSpPr>
          <p:nvPr/>
        </p:nvSpPr>
        <p:spPr bwMode="auto">
          <a:xfrm>
            <a:off x="6970712" y="39719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69" name="Line 649"/>
          <p:cNvSpPr>
            <a:spLocks noChangeShapeType="1"/>
          </p:cNvSpPr>
          <p:nvPr/>
        </p:nvSpPr>
        <p:spPr bwMode="auto">
          <a:xfrm>
            <a:off x="7011987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70" name="Line 650"/>
          <p:cNvSpPr>
            <a:spLocks noChangeShapeType="1"/>
          </p:cNvSpPr>
          <p:nvPr/>
        </p:nvSpPr>
        <p:spPr bwMode="auto">
          <a:xfrm>
            <a:off x="7053262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71" name="Line 651"/>
          <p:cNvSpPr>
            <a:spLocks noChangeShapeType="1"/>
          </p:cNvSpPr>
          <p:nvPr/>
        </p:nvSpPr>
        <p:spPr bwMode="auto">
          <a:xfrm>
            <a:off x="7094537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72" name="Line 652"/>
          <p:cNvSpPr>
            <a:spLocks noChangeShapeType="1"/>
          </p:cNvSpPr>
          <p:nvPr/>
        </p:nvSpPr>
        <p:spPr bwMode="auto">
          <a:xfrm>
            <a:off x="7135812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73" name="Line 653"/>
          <p:cNvSpPr>
            <a:spLocks noChangeShapeType="1"/>
          </p:cNvSpPr>
          <p:nvPr/>
        </p:nvSpPr>
        <p:spPr bwMode="auto">
          <a:xfrm>
            <a:off x="7175501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74" name="Line 654"/>
          <p:cNvSpPr>
            <a:spLocks noChangeShapeType="1"/>
          </p:cNvSpPr>
          <p:nvPr/>
        </p:nvSpPr>
        <p:spPr bwMode="auto">
          <a:xfrm>
            <a:off x="7216776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75" name="Line 655"/>
          <p:cNvSpPr>
            <a:spLocks noChangeShapeType="1"/>
          </p:cNvSpPr>
          <p:nvPr/>
        </p:nvSpPr>
        <p:spPr bwMode="auto">
          <a:xfrm>
            <a:off x="7258051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76" name="Line 656"/>
          <p:cNvSpPr>
            <a:spLocks noChangeShapeType="1"/>
          </p:cNvSpPr>
          <p:nvPr/>
        </p:nvSpPr>
        <p:spPr bwMode="auto">
          <a:xfrm>
            <a:off x="7299326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77" name="Line 657"/>
          <p:cNvSpPr>
            <a:spLocks noChangeShapeType="1"/>
          </p:cNvSpPr>
          <p:nvPr/>
        </p:nvSpPr>
        <p:spPr bwMode="auto">
          <a:xfrm>
            <a:off x="7340601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78" name="Line 658"/>
          <p:cNvSpPr>
            <a:spLocks noChangeShapeType="1"/>
          </p:cNvSpPr>
          <p:nvPr/>
        </p:nvSpPr>
        <p:spPr bwMode="auto">
          <a:xfrm>
            <a:off x="7381876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79" name="Line 659"/>
          <p:cNvSpPr>
            <a:spLocks noChangeShapeType="1"/>
          </p:cNvSpPr>
          <p:nvPr/>
        </p:nvSpPr>
        <p:spPr bwMode="auto">
          <a:xfrm>
            <a:off x="7423151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80" name="Line 660"/>
          <p:cNvSpPr>
            <a:spLocks noChangeShapeType="1"/>
          </p:cNvSpPr>
          <p:nvPr/>
        </p:nvSpPr>
        <p:spPr bwMode="auto">
          <a:xfrm>
            <a:off x="7464426" y="39719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81" name="Line 661"/>
          <p:cNvSpPr>
            <a:spLocks noChangeShapeType="1"/>
          </p:cNvSpPr>
          <p:nvPr/>
        </p:nvSpPr>
        <p:spPr bwMode="auto">
          <a:xfrm>
            <a:off x="7505701" y="39719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82" name="Line 662"/>
          <p:cNvSpPr>
            <a:spLocks noChangeShapeType="1"/>
          </p:cNvSpPr>
          <p:nvPr/>
        </p:nvSpPr>
        <p:spPr bwMode="auto">
          <a:xfrm>
            <a:off x="7546976" y="39719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83" name="Line 663"/>
          <p:cNvSpPr>
            <a:spLocks noChangeShapeType="1"/>
          </p:cNvSpPr>
          <p:nvPr/>
        </p:nvSpPr>
        <p:spPr bwMode="auto">
          <a:xfrm>
            <a:off x="7588251" y="39719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84" name="Line 664"/>
          <p:cNvSpPr>
            <a:spLocks noChangeShapeType="1"/>
          </p:cNvSpPr>
          <p:nvPr/>
        </p:nvSpPr>
        <p:spPr bwMode="auto">
          <a:xfrm>
            <a:off x="7629526" y="39719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85" name="Line 665"/>
          <p:cNvSpPr>
            <a:spLocks noChangeShapeType="1"/>
          </p:cNvSpPr>
          <p:nvPr/>
        </p:nvSpPr>
        <p:spPr bwMode="auto">
          <a:xfrm>
            <a:off x="7669213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86" name="Line 666"/>
          <p:cNvSpPr>
            <a:spLocks noChangeShapeType="1"/>
          </p:cNvSpPr>
          <p:nvPr/>
        </p:nvSpPr>
        <p:spPr bwMode="auto">
          <a:xfrm>
            <a:off x="7710488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87" name="Line 667"/>
          <p:cNvSpPr>
            <a:spLocks noChangeShapeType="1"/>
          </p:cNvSpPr>
          <p:nvPr/>
        </p:nvSpPr>
        <p:spPr bwMode="auto">
          <a:xfrm>
            <a:off x="7751763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88" name="Line 668"/>
          <p:cNvSpPr>
            <a:spLocks noChangeShapeType="1"/>
          </p:cNvSpPr>
          <p:nvPr/>
        </p:nvSpPr>
        <p:spPr bwMode="auto">
          <a:xfrm>
            <a:off x="7793038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89" name="Line 669"/>
          <p:cNvSpPr>
            <a:spLocks noChangeShapeType="1"/>
          </p:cNvSpPr>
          <p:nvPr/>
        </p:nvSpPr>
        <p:spPr bwMode="auto">
          <a:xfrm>
            <a:off x="7834313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90" name="Line 670"/>
          <p:cNvSpPr>
            <a:spLocks noChangeShapeType="1"/>
          </p:cNvSpPr>
          <p:nvPr/>
        </p:nvSpPr>
        <p:spPr bwMode="auto">
          <a:xfrm>
            <a:off x="7875588" y="3971925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91" name="Line 671"/>
          <p:cNvSpPr>
            <a:spLocks noChangeShapeType="1"/>
          </p:cNvSpPr>
          <p:nvPr/>
        </p:nvSpPr>
        <p:spPr bwMode="auto">
          <a:xfrm>
            <a:off x="7918451" y="3971925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92" name="Line 672"/>
          <p:cNvSpPr>
            <a:spLocks noChangeShapeType="1"/>
          </p:cNvSpPr>
          <p:nvPr/>
        </p:nvSpPr>
        <p:spPr bwMode="auto">
          <a:xfrm>
            <a:off x="7959725" y="39719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93" name="Line 673"/>
          <p:cNvSpPr>
            <a:spLocks noChangeShapeType="1"/>
          </p:cNvSpPr>
          <p:nvPr/>
        </p:nvSpPr>
        <p:spPr bwMode="auto">
          <a:xfrm>
            <a:off x="8001000" y="39719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94" name="Line 674"/>
          <p:cNvSpPr>
            <a:spLocks noChangeShapeType="1"/>
          </p:cNvSpPr>
          <p:nvPr/>
        </p:nvSpPr>
        <p:spPr bwMode="auto">
          <a:xfrm>
            <a:off x="8042275" y="39719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95" name="Line 675"/>
          <p:cNvSpPr>
            <a:spLocks noChangeShapeType="1"/>
          </p:cNvSpPr>
          <p:nvPr/>
        </p:nvSpPr>
        <p:spPr bwMode="auto">
          <a:xfrm>
            <a:off x="8083550" y="39719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96" name="Line 676"/>
          <p:cNvSpPr>
            <a:spLocks noChangeShapeType="1"/>
          </p:cNvSpPr>
          <p:nvPr/>
        </p:nvSpPr>
        <p:spPr bwMode="auto">
          <a:xfrm>
            <a:off x="8124825" y="39719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97" name="Line 677"/>
          <p:cNvSpPr>
            <a:spLocks noChangeShapeType="1"/>
          </p:cNvSpPr>
          <p:nvPr/>
        </p:nvSpPr>
        <p:spPr bwMode="auto">
          <a:xfrm>
            <a:off x="8166100" y="39719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98" name="Line 678"/>
          <p:cNvSpPr>
            <a:spLocks noChangeShapeType="1"/>
          </p:cNvSpPr>
          <p:nvPr/>
        </p:nvSpPr>
        <p:spPr bwMode="auto">
          <a:xfrm>
            <a:off x="8207375" y="39719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799" name="Line 679"/>
          <p:cNvSpPr>
            <a:spLocks noChangeShapeType="1"/>
          </p:cNvSpPr>
          <p:nvPr/>
        </p:nvSpPr>
        <p:spPr bwMode="auto">
          <a:xfrm>
            <a:off x="8247062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800" name="Line 680"/>
          <p:cNvSpPr>
            <a:spLocks noChangeShapeType="1"/>
          </p:cNvSpPr>
          <p:nvPr/>
        </p:nvSpPr>
        <p:spPr bwMode="auto">
          <a:xfrm>
            <a:off x="8288337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801" name="Line 681"/>
          <p:cNvSpPr>
            <a:spLocks noChangeShapeType="1"/>
          </p:cNvSpPr>
          <p:nvPr/>
        </p:nvSpPr>
        <p:spPr bwMode="auto">
          <a:xfrm>
            <a:off x="8329612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802" name="Line 682"/>
          <p:cNvSpPr>
            <a:spLocks noChangeShapeType="1"/>
          </p:cNvSpPr>
          <p:nvPr/>
        </p:nvSpPr>
        <p:spPr bwMode="auto">
          <a:xfrm>
            <a:off x="8370887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803" name="Line 683"/>
          <p:cNvSpPr>
            <a:spLocks noChangeShapeType="1"/>
          </p:cNvSpPr>
          <p:nvPr/>
        </p:nvSpPr>
        <p:spPr bwMode="auto">
          <a:xfrm>
            <a:off x="8412162" y="3971925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804" name="Line 684"/>
          <p:cNvSpPr>
            <a:spLocks noChangeShapeType="1"/>
          </p:cNvSpPr>
          <p:nvPr/>
        </p:nvSpPr>
        <p:spPr bwMode="auto">
          <a:xfrm>
            <a:off x="8453437" y="39719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805" name="Line 685"/>
          <p:cNvSpPr>
            <a:spLocks noChangeShapeType="1"/>
          </p:cNvSpPr>
          <p:nvPr/>
        </p:nvSpPr>
        <p:spPr bwMode="auto">
          <a:xfrm>
            <a:off x="8494712" y="3971925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806" name="Line 686"/>
          <p:cNvSpPr>
            <a:spLocks noChangeShapeType="1"/>
          </p:cNvSpPr>
          <p:nvPr/>
        </p:nvSpPr>
        <p:spPr bwMode="auto">
          <a:xfrm flipV="1">
            <a:off x="4354513" y="4884739"/>
            <a:ext cx="3175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807" name="Line 687"/>
          <p:cNvSpPr>
            <a:spLocks noChangeShapeType="1"/>
          </p:cNvSpPr>
          <p:nvPr/>
        </p:nvSpPr>
        <p:spPr bwMode="auto">
          <a:xfrm>
            <a:off x="4097337" y="4884739"/>
            <a:ext cx="51593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808" name="Rectangle 688"/>
          <p:cNvSpPr>
            <a:spLocks noChangeArrowheads="1"/>
          </p:cNvSpPr>
          <p:nvPr/>
        </p:nvSpPr>
        <p:spPr bwMode="auto">
          <a:xfrm>
            <a:off x="4349339" y="5202238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  <a:ea typeface="ＭＳ Ｐゴシック" charset="0"/>
              </a:rPr>
              <a:t>1</a:t>
            </a: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809" name="Line 689"/>
          <p:cNvSpPr>
            <a:spLocks noChangeShapeType="1"/>
          </p:cNvSpPr>
          <p:nvPr/>
        </p:nvSpPr>
        <p:spPr bwMode="auto">
          <a:xfrm flipV="1">
            <a:off x="8472488" y="4884739"/>
            <a:ext cx="3175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810" name="Line 690"/>
          <p:cNvSpPr>
            <a:spLocks noChangeShapeType="1"/>
          </p:cNvSpPr>
          <p:nvPr/>
        </p:nvSpPr>
        <p:spPr bwMode="auto">
          <a:xfrm>
            <a:off x="8215312" y="4884739"/>
            <a:ext cx="51593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811" name="Rectangle 691"/>
          <p:cNvSpPr>
            <a:spLocks noChangeArrowheads="1"/>
          </p:cNvSpPr>
          <p:nvPr/>
        </p:nvSpPr>
        <p:spPr bwMode="auto">
          <a:xfrm>
            <a:off x="8467314" y="5202238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  <a:ea typeface="ＭＳ Ｐゴシック" charset="0"/>
              </a:rPr>
              <a:t>9</a:t>
            </a: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812" name="Line 692"/>
          <p:cNvSpPr>
            <a:spLocks noChangeShapeType="1"/>
          </p:cNvSpPr>
          <p:nvPr/>
        </p:nvSpPr>
        <p:spPr bwMode="auto">
          <a:xfrm flipV="1">
            <a:off x="7959726" y="4884739"/>
            <a:ext cx="1587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813" name="Line 693"/>
          <p:cNvSpPr>
            <a:spLocks noChangeShapeType="1"/>
          </p:cNvSpPr>
          <p:nvPr/>
        </p:nvSpPr>
        <p:spPr bwMode="auto">
          <a:xfrm>
            <a:off x="7702550" y="4884739"/>
            <a:ext cx="512762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814" name="Rectangle 694"/>
          <p:cNvSpPr>
            <a:spLocks noChangeArrowheads="1"/>
          </p:cNvSpPr>
          <p:nvPr/>
        </p:nvSpPr>
        <p:spPr bwMode="auto">
          <a:xfrm>
            <a:off x="7952964" y="5202238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  <a:ea typeface="ＭＳ Ｐゴシック" charset="0"/>
              </a:rPr>
              <a:t>8</a:t>
            </a: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815" name="Line 695"/>
          <p:cNvSpPr>
            <a:spLocks noChangeShapeType="1"/>
          </p:cNvSpPr>
          <p:nvPr/>
        </p:nvSpPr>
        <p:spPr bwMode="auto">
          <a:xfrm flipV="1">
            <a:off x="7445376" y="4884739"/>
            <a:ext cx="1587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816" name="Line 696"/>
          <p:cNvSpPr>
            <a:spLocks noChangeShapeType="1"/>
          </p:cNvSpPr>
          <p:nvPr/>
        </p:nvSpPr>
        <p:spPr bwMode="auto">
          <a:xfrm>
            <a:off x="7186612" y="4884739"/>
            <a:ext cx="51593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817" name="Rectangle 697"/>
          <p:cNvSpPr>
            <a:spLocks noChangeArrowheads="1"/>
          </p:cNvSpPr>
          <p:nvPr/>
        </p:nvSpPr>
        <p:spPr bwMode="auto">
          <a:xfrm>
            <a:off x="7438614" y="5202238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  <a:ea typeface="ＭＳ Ｐゴシック" charset="0"/>
              </a:rPr>
              <a:t>7</a:t>
            </a: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818" name="Line 698"/>
          <p:cNvSpPr>
            <a:spLocks noChangeShapeType="1"/>
          </p:cNvSpPr>
          <p:nvPr/>
        </p:nvSpPr>
        <p:spPr bwMode="auto">
          <a:xfrm flipV="1">
            <a:off x="6929437" y="4884739"/>
            <a:ext cx="1588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819" name="Line 699"/>
          <p:cNvSpPr>
            <a:spLocks noChangeShapeType="1"/>
          </p:cNvSpPr>
          <p:nvPr/>
        </p:nvSpPr>
        <p:spPr bwMode="auto">
          <a:xfrm>
            <a:off x="6672262" y="4884739"/>
            <a:ext cx="51435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820" name="Rectangle 700"/>
          <p:cNvSpPr>
            <a:spLocks noChangeArrowheads="1"/>
          </p:cNvSpPr>
          <p:nvPr/>
        </p:nvSpPr>
        <p:spPr bwMode="auto">
          <a:xfrm>
            <a:off x="6922676" y="5202238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  <a:ea typeface="ＭＳ Ｐゴシック" charset="0"/>
              </a:rPr>
              <a:t>6</a:t>
            </a: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821" name="Line 701"/>
          <p:cNvSpPr>
            <a:spLocks noChangeShapeType="1"/>
          </p:cNvSpPr>
          <p:nvPr/>
        </p:nvSpPr>
        <p:spPr bwMode="auto">
          <a:xfrm flipV="1">
            <a:off x="6413501" y="4884739"/>
            <a:ext cx="3175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822" name="Line 702"/>
          <p:cNvSpPr>
            <a:spLocks noChangeShapeType="1"/>
          </p:cNvSpPr>
          <p:nvPr/>
        </p:nvSpPr>
        <p:spPr bwMode="auto">
          <a:xfrm>
            <a:off x="6156326" y="4884739"/>
            <a:ext cx="515937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823" name="Rectangle 703"/>
          <p:cNvSpPr>
            <a:spLocks noChangeArrowheads="1"/>
          </p:cNvSpPr>
          <p:nvPr/>
        </p:nvSpPr>
        <p:spPr bwMode="auto">
          <a:xfrm>
            <a:off x="6408326" y="5202238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  <a:ea typeface="ＭＳ Ｐゴシック" charset="0"/>
              </a:rPr>
              <a:t>5</a:t>
            </a: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824" name="Line 704"/>
          <p:cNvSpPr>
            <a:spLocks noChangeShapeType="1"/>
          </p:cNvSpPr>
          <p:nvPr/>
        </p:nvSpPr>
        <p:spPr bwMode="auto">
          <a:xfrm flipV="1">
            <a:off x="5899151" y="4884739"/>
            <a:ext cx="1587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825" name="Line 705"/>
          <p:cNvSpPr>
            <a:spLocks noChangeShapeType="1"/>
          </p:cNvSpPr>
          <p:nvPr/>
        </p:nvSpPr>
        <p:spPr bwMode="auto">
          <a:xfrm>
            <a:off x="5641975" y="4884739"/>
            <a:ext cx="51435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826" name="Rectangle 706"/>
          <p:cNvSpPr>
            <a:spLocks noChangeArrowheads="1"/>
          </p:cNvSpPr>
          <p:nvPr/>
        </p:nvSpPr>
        <p:spPr bwMode="auto">
          <a:xfrm>
            <a:off x="5893182" y="5202238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  <a:ea typeface="ＭＳ Ｐゴシック" charset="0"/>
              </a:rPr>
              <a:t>4</a:t>
            </a: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827" name="Line 707"/>
          <p:cNvSpPr>
            <a:spLocks noChangeShapeType="1"/>
          </p:cNvSpPr>
          <p:nvPr/>
        </p:nvSpPr>
        <p:spPr bwMode="auto">
          <a:xfrm flipV="1">
            <a:off x="5384801" y="4884739"/>
            <a:ext cx="3175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828" name="Line 708"/>
          <p:cNvSpPr>
            <a:spLocks noChangeShapeType="1"/>
          </p:cNvSpPr>
          <p:nvPr/>
        </p:nvSpPr>
        <p:spPr bwMode="auto">
          <a:xfrm>
            <a:off x="5127625" y="4884739"/>
            <a:ext cx="51435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829" name="Rectangle 709"/>
          <p:cNvSpPr>
            <a:spLocks noChangeArrowheads="1"/>
          </p:cNvSpPr>
          <p:nvPr/>
        </p:nvSpPr>
        <p:spPr bwMode="auto">
          <a:xfrm>
            <a:off x="5379626" y="5202238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  <a:ea typeface="ＭＳ Ｐゴシック" charset="0"/>
              </a:rPr>
              <a:t>3</a:t>
            </a: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830" name="Line 710"/>
          <p:cNvSpPr>
            <a:spLocks noChangeShapeType="1"/>
          </p:cNvSpPr>
          <p:nvPr/>
        </p:nvSpPr>
        <p:spPr bwMode="auto">
          <a:xfrm flipV="1">
            <a:off x="4870451" y="4884739"/>
            <a:ext cx="1587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831" name="Line 711"/>
          <p:cNvSpPr>
            <a:spLocks noChangeShapeType="1"/>
          </p:cNvSpPr>
          <p:nvPr/>
        </p:nvSpPr>
        <p:spPr bwMode="auto">
          <a:xfrm>
            <a:off x="4613275" y="4884739"/>
            <a:ext cx="51435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832" name="Rectangle 712"/>
          <p:cNvSpPr>
            <a:spLocks noChangeArrowheads="1"/>
          </p:cNvSpPr>
          <p:nvPr/>
        </p:nvSpPr>
        <p:spPr bwMode="auto">
          <a:xfrm>
            <a:off x="4863690" y="5202238"/>
            <a:ext cx="8495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  <a:ea typeface="ＭＳ Ｐゴシック" charset="0"/>
              </a:rPr>
              <a:t>2</a:t>
            </a: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171721" name="Freeform 713"/>
          <p:cNvSpPr>
            <a:spLocks/>
          </p:cNvSpPr>
          <p:nvPr/>
        </p:nvSpPr>
        <p:spPr bwMode="auto">
          <a:xfrm>
            <a:off x="4348162" y="4511676"/>
            <a:ext cx="1543050" cy="131763"/>
          </a:xfrm>
          <a:custGeom>
            <a:avLst/>
            <a:gdLst>
              <a:gd name="T0" fmla="*/ 8940 w 863"/>
              <a:gd name="T1" fmla="*/ 131763 h 72"/>
              <a:gd name="T2" fmla="*/ 1532322 w 863"/>
              <a:gd name="T3" fmla="*/ 131763 h 72"/>
              <a:gd name="T4" fmla="*/ 1539474 w 863"/>
              <a:gd name="T5" fmla="*/ 128103 h 72"/>
              <a:gd name="T6" fmla="*/ 1543050 w 863"/>
              <a:gd name="T7" fmla="*/ 120783 h 72"/>
              <a:gd name="T8" fmla="*/ 1543050 w 863"/>
              <a:gd name="T9" fmla="*/ 10980 h 72"/>
              <a:gd name="T10" fmla="*/ 1539474 w 863"/>
              <a:gd name="T11" fmla="*/ 3660 h 72"/>
              <a:gd name="T12" fmla="*/ 1532322 w 863"/>
              <a:gd name="T13" fmla="*/ 0 h 72"/>
              <a:gd name="T14" fmla="*/ 8940 w 863"/>
              <a:gd name="T15" fmla="*/ 0 h 72"/>
              <a:gd name="T16" fmla="*/ 3576 w 863"/>
              <a:gd name="T17" fmla="*/ 3660 h 72"/>
              <a:gd name="T18" fmla="*/ 0 w 863"/>
              <a:gd name="T19" fmla="*/ 10980 h 72"/>
              <a:gd name="T20" fmla="*/ 0 w 863"/>
              <a:gd name="T21" fmla="*/ 120783 h 72"/>
              <a:gd name="T22" fmla="*/ 3576 w 863"/>
              <a:gd name="T23" fmla="*/ 128103 h 72"/>
              <a:gd name="T24" fmla="*/ 8940 w 863"/>
              <a:gd name="T25" fmla="*/ 131763 h 7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63"/>
              <a:gd name="T40" fmla="*/ 0 h 72"/>
              <a:gd name="T41" fmla="*/ 863 w 863"/>
              <a:gd name="T42" fmla="*/ 72 h 7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63" h="72">
                <a:moveTo>
                  <a:pt x="5" y="72"/>
                </a:moveTo>
                <a:lnTo>
                  <a:pt x="857" y="72"/>
                </a:lnTo>
                <a:lnTo>
                  <a:pt x="861" y="70"/>
                </a:lnTo>
                <a:lnTo>
                  <a:pt x="863" y="66"/>
                </a:lnTo>
                <a:lnTo>
                  <a:pt x="863" y="6"/>
                </a:lnTo>
                <a:lnTo>
                  <a:pt x="861" y="2"/>
                </a:lnTo>
                <a:lnTo>
                  <a:pt x="857" y="0"/>
                </a:lnTo>
                <a:lnTo>
                  <a:pt x="5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5" y="72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171723" name="Freeform 715"/>
          <p:cNvSpPr>
            <a:spLocks/>
          </p:cNvSpPr>
          <p:nvPr/>
        </p:nvSpPr>
        <p:spPr bwMode="auto">
          <a:xfrm>
            <a:off x="5376862" y="4267201"/>
            <a:ext cx="2058988" cy="131763"/>
          </a:xfrm>
          <a:custGeom>
            <a:avLst/>
            <a:gdLst>
              <a:gd name="T0" fmla="*/ 10733 w 1151"/>
              <a:gd name="T1" fmla="*/ 131763 h 72"/>
              <a:gd name="T2" fmla="*/ 2050044 w 1151"/>
              <a:gd name="T3" fmla="*/ 131763 h 72"/>
              <a:gd name="T4" fmla="*/ 2057199 w 1151"/>
              <a:gd name="T5" fmla="*/ 128103 h 72"/>
              <a:gd name="T6" fmla="*/ 2058988 w 1151"/>
              <a:gd name="T7" fmla="*/ 120783 h 72"/>
              <a:gd name="T8" fmla="*/ 2058988 w 1151"/>
              <a:gd name="T9" fmla="*/ 10980 h 72"/>
              <a:gd name="T10" fmla="*/ 2057199 w 1151"/>
              <a:gd name="T11" fmla="*/ 3660 h 72"/>
              <a:gd name="T12" fmla="*/ 2050044 w 1151"/>
              <a:gd name="T13" fmla="*/ 0 h 72"/>
              <a:gd name="T14" fmla="*/ 10733 w 1151"/>
              <a:gd name="T15" fmla="*/ 0 h 72"/>
              <a:gd name="T16" fmla="*/ 3578 w 1151"/>
              <a:gd name="T17" fmla="*/ 3660 h 72"/>
              <a:gd name="T18" fmla="*/ 0 w 1151"/>
              <a:gd name="T19" fmla="*/ 10980 h 72"/>
              <a:gd name="T20" fmla="*/ 0 w 1151"/>
              <a:gd name="T21" fmla="*/ 120783 h 72"/>
              <a:gd name="T22" fmla="*/ 3578 w 1151"/>
              <a:gd name="T23" fmla="*/ 128103 h 72"/>
              <a:gd name="T24" fmla="*/ 10733 w 1151"/>
              <a:gd name="T25" fmla="*/ 131763 h 7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51"/>
              <a:gd name="T40" fmla="*/ 0 h 72"/>
              <a:gd name="T41" fmla="*/ 1151 w 1151"/>
              <a:gd name="T42" fmla="*/ 72 h 7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51" h="72">
                <a:moveTo>
                  <a:pt x="6" y="72"/>
                </a:moveTo>
                <a:lnTo>
                  <a:pt x="1146" y="72"/>
                </a:lnTo>
                <a:lnTo>
                  <a:pt x="1150" y="70"/>
                </a:lnTo>
                <a:lnTo>
                  <a:pt x="1151" y="66"/>
                </a:lnTo>
                <a:lnTo>
                  <a:pt x="1151" y="6"/>
                </a:lnTo>
                <a:lnTo>
                  <a:pt x="1150" y="2"/>
                </a:lnTo>
                <a:lnTo>
                  <a:pt x="1146" y="0"/>
                </a:lnTo>
                <a:lnTo>
                  <a:pt x="6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6" y="72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171727" name="Freeform 719"/>
          <p:cNvSpPr>
            <a:spLocks/>
          </p:cNvSpPr>
          <p:nvPr/>
        </p:nvSpPr>
        <p:spPr bwMode="auto">
          <a:xfrm>
            <a:off x="6921501" y="3962400"/>
            <a:ext cx="1544637" cy="128588"/>
          </a:xfrm>
          <a:custGeom>
            <a:avLst/>
            <a:gdLst>
              <a:gd name="T0" fmla="*/ 8949 w 863"/>
              <a:gd name="T1" fmla="*/ 128588 h 71"/>
              <a:gd name="T2" fmla="*/ 1533898 w 863"/>
              <a:gd name="T3" fmla="*/ 128588 h 71"/>
              <a:gd name="T4" fmla="*/ 1542847 w 863"/>
              <a:gd name="T5" fmla="*/ 124966 h 71"/>
              <a:gd name="T6" fmla="*/ 1544637 w 863"/>
              <a:gd name="T7" fmla="*/ 119533 h 71"/>
              <a:gd name="T8" fmla="*/ 1544637 w 863"/>
              <a:gd name="T9" fmla="*/ 9055 h 71"/>
              <a:gd name="T10" fmla="*/ 1542847 w 863"/>
              <a:gd name="T11" fmla="*/ 1811 h 71"/>
              <a:gd name="T12" fmla="*/ 1533898 w 863"/>
              <a:gd name="T13" fmla="*/ 0 h 71"/>
              <a:gd name="T14" fmla="*/ 8949 w 863"/>
              <a:gd name="T15" fmla="*/ 0 h 71"/>
              <a:gd name="T16" fmla="*/ 3580 w 863"/>
              <a:gd name="T17" fmla="*/ 1811 h 71"/>
              <a:gd name="T18" fmla="*/ 0 w 863"/>
              <a:gd name="T19" fmla="*/ 9055 h 71"/>
              <a:gd name="T20" fmla="*/ 0 w 863"/>
              <a:gd name="T21" fmla="*/ 119533 h 71"/>
              <a:gd name="T22" fmla="*/ 3580 w 863"/>
              <a:gd name="T23" fmla="*/ 124966 h 71"/>
              <a:gd name="T24" fmla="*/ 8949 w 863"/>
              <a:gd name="T25" fmla="*/ 128588 h 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63"/>
              <a:gd name="T40" fmla="*/ 0 h 71"/>
              <a:gd name="T41" fmla="*/ 863 w 863"/>
              <a:gd name="T42" fmla="*/ 71 h 7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63" h="71">
                <a:moveTo>
                  <a:pt x="5" y="71"/>
                </a:moveTo>
                <a:lnTo>
                  <a:pt x="857" y="71"/>
                </a:lnTo>
                <a:lnTo>
                  <a:pt x="862" y="69"/>
                </a:lnTo>
                <a:lnTo>
                  <a:pt x="863" y="66"/>
                </a:lnTo>
                <a:lnTo>
                  <a:pt x="863" y="5"/>
                </a:lnTo>
                <a:lnTo>
                  <a:pt x="862" y="1"/>
                </a:lnTo>
                <a:lnTo>
                  <a:pt x="857" y="0"/>
                </a:lnTo>
                <a:lnTo>
                  <a:pt x="5" y="0"/>
                </a:lnTo>
                <a:lnTo>
                  <a:pt x="2" y="1"/>
                </a:lnTo>
                <a:lnTo>
                  <a:pt x="0" y="5"/>
                </a:lnTo>
                <a:lnTo>
                  <a:pt x="0" y="66"/>
                </a:lnTo>
                <a:lnTo>
                  <a:pt x="2" y="69"/>
                </a:lnTo>
                <a:lnTo>
                  <a:pt x="5" y="71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171729" name="Freeform 721"/>
          <p:cNvSpPr>
            <a:spLocks/>
          </p:cNvSpPr>
          <p:nvPr/>
        </p:nvSpPr>
        <p:spPr bwMode="auto">
          <a:xfrm>
            <a:off x="7435850" y="4516438"/>
            <a:ext cx="514350" cy="131762"/>
          </a:xfrm>
          <a:custGeom>
            <a:avLst/>
            <a:gdLst>
              <a:gd name="T0" fmla="*/ 10716 w 288"/>
              <a:gd name="T1" fmla="*/ 131762 h 72"/>
              <a:gd name="T2" fmla="*/ 503634 w 288"/>
              <a:gd name="T3" fmla="*/ 131762 h 72"/>
              <a:gd name="T4" fmla="*/ 512564 w 288"/>
              <a:gd name="T5" fmla="*/ 128102 h 72"/>
              <a:gd name="T6" fmla="*/ 514350 w 288"/>
              <a:gd name="T7" fmla="*/ 120782 h 72"/>
              <a:gd name="T8" fmla="*/ 514350 w 288"/>
              <a:gd name="T9" fmla="*/ 10980 h 72"/>
              <a:gd name="T10" fmla="*/ 512564 w 288"/>
              <a:gd name="T11" fmla="*/ 3660 h 72"/>
              <a:gd name="T12" fmla="*/ 503634 w 288"/>
              <a:gd name="T13" fmla="*/ 0 h 72"/>
              <a:gd name="T14" fmla="*/ 10716 w 288"/>
              <a:gd name="T15" fmla="*/ 0 h 72"/>
              <a:gd name="T16" fmla="*/ 3572 w 288"/>
              <a:gd name="T17" fmla="*/ 3660 h 72"/>
              <a:gd name="T18" fmla="*/ 0 w 288"/>
              <a:gd name="T19" fmla="*/ 10980 h 72"/>
              <a:gd name="T20" fmla="*/ 0 w 288"/>
              <a:gd name="T21" fmla="*/ 120782 h 72"/>
              <a:gd name="T22" fmla="*/ 3572 w 288"/>
              <a:gd name="T23" fmla="*/ 128102 h 72"/>
              <a:gd name="T24" fmla="*/ 10716 w 288"/>
              <a:gd name="T25" fmla="*/ 131762 h 7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88"/>
              <a:gd name="T40" fmla="*/ 0 h 72"/>
              <a:gd name="T41" fmla="*/ 288 w 288"/>
              <a:gd name="T42" fmla="*/ 72 h 7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88" h="72">
                <a:moveTo>
                  <a:pt x="6" y="72"/>
                </a:moveTo>
                <a:lnTo>
                  <a:pt x="282" y="72"/>
                </a:lnTo>
                <a:lnTo>
                  <a:pt x="287" y="70"/>
                </a:lnTo>
                <a:lnTo>
                  <a:pt x="288" y="66"/>
                </a:lnTo>
                <a:lnTo>
                  <a:pt x="288" y="6"/>
                </a:lnTo>
                <a:lnTo>
                  <a:pt x="287" y="2"/>
                </a:lnTo>
                <a:lnTo>
                  <a:pt x="282" y="0"/>
                </a:lnTo>
                <a:lnTo>
                  <a:pt x="6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6" y="72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837" name="Rectangle 723"/>
          <p:cNvSpPr>
            <a:spLocks noChangeArrowheads="1"/>
          </p:cNvSpPr>
          <p:nvPr/>
        </p:nvSpPr>
        <p:spPr bwMode="auto">
          <a:xfrm>
            <a:off x="3122612" y="4459288"/>
            <a:ext cx="6492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Times" charset="0"/>
                <a:ea typeface="ＭＳ Ｐゴシック" charset="0"/>
              </a:rPr>
              <a:t>Machine 1</a:t>
            </a: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838" name="Rectangle 724"/>
          <p:cNvSpPr>
            <a:spLocks noChangeArrowheads="1"/>
          </p:cNvSpPr>
          <p:nvPr/>
        </p:nvSpPr>
        <p:spPr bwMode="auto">
          <a:xfrm>
            <a:off x="3122612" y="3925888"/>
            <a:ext cx="6492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Times" charset="0"/>
                <a:ea typeface="ＭＳ Ｐゴシック" charset="0"/>
              </a:rPr>
              <a:t>Machine 3</a:t>
            </a: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839" name="Rectangle 725"/>
          <p:cNvSpPr>
            <a:spLocks noChangeArrowheads="1"/>
          </p:cNvSpPr>
          <p:nvPr/>
        </p:nvSpPr>
        <p:spPr bwMode="auto">
          <a:xfrm>
            <a:off x="3119443" y="4200525"/>
            <a:ext cx="65562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Times" charset="0"/>
                <a:ea typeface="ＭＳ Ｐゴシック" charset="0"/>
              </a:rPr>
              <a:t>Machine 2</a:t>
            </a: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0840" name="Freeform 726"/>
          <p:cNvSpPr>
            <a:spLocks/>
          </p:cNvSpPr>
          <p:nvPr/>
        </p:nvSpPr>
        <p:spPr bwMode="auto">
          <a:xfrm>
            <a:off x="3840163" y="3581400"/>
            <a:ext cx="5148263" cy="1303338"/>
          </a:xfrm>
          <a:custGeom>
            <a:avLst/>
            <a:gdLst>
              <a:gd name="T0" fmla="*/ 0 w 2878"/>
              <a:gd name="T1" fmla="*/ 0 h 718"/>
              <a:gd name="T2" fmla="*/ 0 w 2878"/>
              <a:gd name="T3" fmla="*/ 1303338 h 718"/>
              <a:gd name="T4" fmla="*/ 5148263 w 2878"/>
              <a:gd name="T5" fmla="*/ 1303338 h 718"/>
              <a:gd name="T6" fmla="*/ 0 60000 65536"/>
              <a:gd name="T7" fmla="*/ 0 60000 65536"/>
              <a:gd name="T8" fmla="*/ 0 60000 65536"/>
              <a:gd name="T9" fmla="*/ 0 w 2878"/>
              <a:gd name="T10" fmla="*/ 0 h 718"/>
              <a:gd name="T11" fmla="*/ 2878 w 2878"/>
              <a:gd name="T12" fmla="*/ 718 h 7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8" h="718">
                <a:moveTo>
                  <a:pt x="0" y="0"/>
                </a:moveTo>
                <a:lnTo>
                  <a:pt x="0" y="718"/>
                </a:lnTo>
                <a:lnTo>
                  <a:pt x="2878" y="718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171735" name="Freeform 727"/>
          <p:cNvSpPr>
            <a:spLocks/>
          </p:cNvSpPr>
          <p:nvPr/>
        </p:nvSpPr>
        <p:spPr bwMode="auto">
          <a:xfrm>
            <a:off x="4348162" y="4267201"/>
            <a:ext cx="1028700" cy="131763"/>
          </a:xfrm>
          <a:custGeom>
            <a:avLst/>
            <a:gdLst>
              <a:gd name="T0" fmla="*/ 8945 w 575"/>
              <a:gd name="T1" fmla="*/ 131763 h 72"/>
              <a:gd name="T2" fmla="*/ 1017966 w 575"/>
              <a:gd name="T3" fmla="*/ 131763 h 72"/>
              <a:gd name="T4" fmla="*/ 1025122 w 575"/>
              <a:gd name="T5" fmla="*/ 128103 h 72"/>
              <a:gd name="T6" fmla="*/ 1028700 w 575"/>
              <a:gd name="T7" fmla="*/ 120783 h 72"/>
              <a:gd name="T8" fmla="*/ 1028700 w 575"/>
              <a:gd name="T9" fmla="*/ 10980 h 72"/>
              <a:gd name="T10" fmla="*/ 1025122 w 575"/>
              <a:gd name="T11" fmla="*/ 3660 h 72"/>
              <a:gd name="T12" fmla="*/ 1017966 w 575"/>
              <a:gd name="T13" fmla="*/ 0 h 72"/>
              <a:gd name="T14" fmla="*/ 8945 w 575"/>
              <a:gd name="T15" fmla="*/ 0 h 72"/>
              <a:gd name="T16" fmla="*/ 3578 w 575"/>
              <a:gd name="T17" fmla="*/ 3660 h 72"/>
              <a:gd name="T18" fmla="*/ 0 w 575"/>
              <a:gd name="T19" fmla="*/ 10980 h 72"/>
              <a:gd name="T20" fmla="*/ 0 w 575"/>
              <a:gd name="T21" fmla="*/ 120783 h 72"/>
              <a:gd name="T22" fmla="*/ 3578 w 575"/>
              <a:gd name="T23" fmla="*/ 128103 h 72"/>
              <a:gd name="T24" fmla="*/ 8945 w 575"/>
              <a:gd name="T25" fmla="*/ 131763 h 7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5"/>
              <a:gd name="T40" fmla="*/ 0 h 72"/>
              <a:gd name="T41" fmla="*/ 575 w 575"/>
              <a:gd name="T42" fmla="*/ 72 h 7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5" h="72">
                <a:moveTo>
                  <a:pt x="5" y="72"/>
                </a:moveTo>
                <a:lnTo>
                  <a:pt x="569" y="72"/>
                </a:lnTo>
                <a:lnTo>
                  <a:pt x="573" y="70"/>
                </a:lnTo>
                <a:lnTo>
                  <a:pt x="575" y="66"/>
                </a:lnTo>
                <a:lnTo>
                  <a:pt x="575" y="6"/>
                </a:lnTo>
                <a:lnTo>
                  <a:pt x="573" y="2"/>
                </a:lnTo>
                <a:lnTo>
                  <a:pt x="569" y="0"/>
                </a:lnTo>
                <a:lnTo>
                  <a:pt x="5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5" y="72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pic>
        <p:nvPicPr>
          <p:cNvPr id="30842" name="Picture 731" descr="HM00361_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3" y="152400"/>
            <a:ext cx="19208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725" name="Freeform 717"/>
          <p:cNvSpPr>
            <a:spLocks/>
          </p:cNvSpPr>
          <p:nvPr/>
        </p:nvSpPr>
        <p:spPr bwMode="auto">
          <a:xfrm>
            <a:off x="5891212" y="4511676"/>
            <a:ext cx="1544638" cy="131763"/>
          </a:xfrm>
          <a:custGeom>
            <a:avLst/>
            <a:gdLst>
              <a:gd name="T0" fmla="*/ 10739 w 863"/>
              <a:gd name="T1" fmla="*/ 131763 h 72"/>
              <a:gd name="T2" fmla="*/ 1535689 w 863"/>
              <a:gd name="T3" fmla="*/ 131763 h 72"/>
              <a:gd name="T4" fmla="*/ 1542848 w 863"/>
              <a:gd name="T5" fmla="*/ 128103 h 72"/>
              <a:gd name="T6" fmla="*/ 1544638 w 863"/>
              <a:gd name="T7" fmla="*/ 120783 h 72"/>
              <a:gd name="T8" fmla="*/ 1544638 w 863"/>
              <a:gd name="T9" fmla="*/ 10980 h 72"/>
              <a:gd name="T10" fmla="*/ 1542848 w 863"/>
              <a:gd name="T11" fmla="*/ 3660 h 72"/>
              <a:gd name="T12" fmla="*/ 1535689 w 863"/>
              <a:gd name="T13" fmla="*/ 0 h 72"/>
              <a:gd name="T14" fmla="*/ 10739 w 863"/>
              <a:gd name="T15" fmla="*/ 0 h 72"/>
              <a:gd name="T16" fmla="*/ 3580 w 863"/>
              <a:gd name="T17" fmla="*/ 3660 h 72"/>
              <a:gd name="T18" fmla="*/ 0 w 863"/>
              <a:gd name="T19" fmla="*/ 10980 h 72"/>
              <a:gd name="T20" fmla="*/ 0 w 863"/>
              <a:gd name="T21" fmla="*/ 120783 h 72"/>
              <a:gd name="T22" fmla="*/ 3580 w 863"/>
              <a:gd name="T23" fmla="*/ 128103 h 72"/>
              <a:gd name="T24" fmla="*/ 10739 w 863"/>
              <a:gd name="T25" fmla="*/ 131763 h 7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63"/>
              <a:gd name="T40" fmla="*/ 0 h 72"/>
              <a:gd name="T41" fmla="*/ 863 w 863"/>
              <a:gd name="T42" fmla="*/ 72 h 7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63" h="72">
                <a:moveTo>
                  <a:pt x="6" y="72"/>
                </a:moveTo>
                <a:lnTo>
                  <a:pt x="858" y="72"/>
                </a:lnTo>
                <a:lnTo>
                  <a:pt x="862" y="70"/>
                </a:lnTo>
                <a:lnTo>
                  <a:pt x="863" y="66"/>
                </a:lnTo>
                <a:lnTo>
                  <a:pt x="863" y="6"/>
                </a:lnTo>
                <a:lnTo>
                  <a:pt x="862" y="2"/>
                </a:lnTo>
                <a:lnTo>
                  <a:pt x="858" y="0"/>
                </a:lnTo>
                <a:lnTo>
                  <a:pt x="6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6" y="72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171737" name="Freeform 729"/>
          <p:cNvSpPr>
            <a:spLocks/>
          </p:cNvSpPr>
          <p:nvPr/>
        </p:nvSpPr>
        <p:spPr bwMode="auto">
          <a:xfrm>
            <a:off x="4860926" y="3962400"/>
            <a:ext cx="1546225" cy="128588"/>
          </a:xfrm>
          <a:custGeom>
            <a:avLst/>
            <a:gdLst>
              <a:gd name="T0" fmla="*/ 10738 w 864"/>
              <a:gd name="T1" fmla="*/ 128588 h 71"/>
              <a:gd name="T2" fmla="*/ 1535487 w 864"/>
              <a:gd name="T3" fmla="*/ 128588 h 71"/>
              <a:gd name="T4" fmla="*/ 1544435 w 864"/>
              <a:gd name="T5" fmla="*/ 124966 h 71"/>
              <a:gd name="T6" fmla="*/ 1546225 w 864"/>
              <a:gd name="T7" fmla="*/ 119533 h 71"/>
              <a:gd name="T8" fmla="*/ 1546225 w 864"/>
              <a:gd name="T9" fmla="*/ 9055 h 71"/>
              <a:gd name="T10" fmla="*/ 1544435 w 864"/>
              <a:gd name="T11" fmla="*/ 1811 h 71"/>
              <a:gd name="T12" fmla="*/ 1535487 w 864"/>
              <a:gd name="T13" fmla="*/ 0 h 71"/>
              <a:gd name="T14" fmla="*/ 10738 w 864"/>
              <a:gd name="T15" fmla="*/ 0 h 71"/>
              <a:gd name="T16" fmla="*/ 3579 w 864"/>
              <a:gd name="T17" fmla="*/ 1811 h 71"/>
              <a:gd name="T18" fmla="*/ 0 w 864"/>
              <a:gd name="T19" fmla="*/ 9055 h 71"/>
              <a:gd name="T20" fmla="*/ 0 w 864"/>
              <a:gd name="T21" fmla="*/ 119533 h 71"/>
              <a:gd name="T22" fmla="*/ 3579 w 864"/>
              <a:gd name="T23" fmla="*/ 124966 h 71"/>
              <a:gd name="T24" fmla="*/ 10738 w 864"/>
              <a:gd name="T25" fmla="*/ 128588 h 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64"/>
              <a:gd name="T40" fmla="*/ 0 h 71"/>
              <a:gd name="T41" fmla="*/ 864 w 864"/>
              <a:gd name="T42" fmla="*/ 71 h 7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64" h="71">
                <a:moveTo>
                  <a:pt x="6" y="71"/>
                </a:moveTo>
                <a:lnTo>
                  <a:pt x="858" y="71"/>
                </a:lnTo>
                <a:lnTo>
                  <a:pt x="863" y="69"/>
                </a:lnTo>
                <a:lnTo>
                  <a:pt x="864" y="66"/>
                </a:lnTo>
                <a:lnTo>
                  <a:pt x="864" y="5"/>
                </a:lnTo>
                <a:lnTo>
                  <a:pt x="863" y="1"/>
                </a:lnTo>
                <a:lnTo>
                  <a:pt x="858" y="0"/>
                </a:lnTo>
                <a:lnTo>
                  <a:pt x="6" y="0"/>
                </a:lnTo>
                <a:lnTo>
                  <a:pt x="2" y="1"/>
                </a:lnTo>
                <a:lnTo>
                  <a:pt x="0" y="5"/>
                </a:lnTo>
                <a:lnTo>
                  <a:pt x="0" y="66"/>
                </a:lnTo>
                <a:lnTo>
                  <a:pt x="2" y="69"/>
                </a:lnTo>
                <a:lnTo>
                  <a:pt x="6" y="71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30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1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1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1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1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1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1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1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1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1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1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1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1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721" grpId="0" animBg="1"/>
      <p:bldP spid="171723" grpId="0" animBg="1"/>
      <p:bldP spid="171727" grpId="0" animBg="1"/>
      <p:bldP spid="171729" grpId="0" animBg="1"/>
      <p:bldP spid="171735" grpId="0" animBg="1"/>
      <p:bldP spid="171725" grpId="0" animBg="1"/>
      <p:bldP spid="1717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Greedy Method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A0D368D-D66F-3948-83EC-9F6F926605E1}" type="slidenum">
              <a:rPr lang="en-US" sz="1400">
                <a:solidFill>
                  <a:srgbClr val="40458C"/>
                </a:solidFill>
              </a:rPr>
              <a:pPr eaLnBrk="1" hangingPunct="1"/>
              <a:t>14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2012" y="304800"/>
            <a:ext cx="6248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Task Scheduling Algorithm</a:t>
            </a:r>
          </a:p>
        </p:txBody>
      </p:sp>
      <p:sp>
        <p:nvSpPr>
          <p:cNvPr id="297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4412" y="1600200"/>
            <a:ext cx="41910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Greedy choice: consider tasks by their start time and use as few machines as possible with this order.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Run time: O(n log n). Why?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Correctness: Suppose there is a better schedule.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We can use k-1 machines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 algorithm uses 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Let i be first task scheduled on machine 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Machine i must conflict with k-1 other tasks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But that means there is no non-conflicting schedule using k-1 machines</a:t>
            </a:r>
          </a:p>
        </p:txBody>
      </p:sp>
      <p:pic>
        <p:nvPicPr>
          <p:cNvPr id="29701" name="Picture 731" descr="HM00361_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3" y="152400"/>
            <a:ext cx="19208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Text Box 732"/>
          <p:cNvSpPr txBox="1">
            <a:spLocks noChangeArrowheads="1"/>
          </p:cNvSpPr>
          <p:nvPr/>
        </p:nvSpPr>
        <p:spPr bwMode="auto">
          <a:xfrm>
            <a:off x="6399212" y="2286001"/>
            <a:ext cx="4038600" cy="3876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>
                <a:solidFill>
                  <a:srgbClr val="40458C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rgbClr val="BE2D00"/>
                </a:solidFill>
                <a:latin typeface="Times New Roman" charset="0"/>
              </a:rPr>
              <a:t>taskSchedule</a:t>
            </a:r>
            <a:r>
              <a:rPr lang="en-US" sz="1800">
                <a:solidFill>
                  <a:srgbClr val="BE2D00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rgbClr val="BE2D00"/>
                </a:solidFill>
                <a:latin typeface="Times New Roman" charset="0"/>
              </a:rPr>
              <a:t>T</a:t>
            </a:r>
            <a:r>
              <a:rPr lang="en-US" sz="1800">
                <a:solidFill>
                  <a:srgbClr val="BE2D00"/>
                </a:solidFill>
                <a:latin typeface="Times New Roman" charset="0"/>
              </a:rPr>
              <a:t>)</a:t>
            </a: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rgbClr val="BE2D00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Input:</a:t>
            </a:r>
            <a:r>
              <a:rPr lang="en-US" sz="1800">
                <a:solidFill>
                  <a:srgbClr val="40458C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577052"/>
                </a:solidFill>
                <a:latin typeface="Times New Roman" charset="0"/>
              </a:rPr>
              <a:t>set </a:t>
            </a:r>
            <a:r>
              <a:rPr lang="en-US" sz="1800" b="1" i="1">
                <a:solidFill>
                  <a:srgbClr val="577052"/>
                </a:solidFill>
                <a:latin typeface="Times New Roman" charset="0"/>
              </a:rPr>
              <a:t>T</a:t>
            </a:r>
            <a:r>
              <a:rPr lang="en-US" sz="1800">
                <a:solidFill>
                  <a:srgbClr val="577052"/>
                </a:solidFill>
                <a:latin typeface="Times New Roman" charset="0"/>
              </a:rPr>
              <a:t> of tasks w/ start time </a:t>
            </a:r>
            <a:r>
              <a:rPr lang="en-US" sz="1800" i="1">
                <a:solidFill>
                  <a:srgbClr val="577052"/>
                </a:solidFill>
                <a:latin typeface="Times New Roman" charset="0"/>
              </a:rPr>
              <a:t>s</a:t>
            </a:r>
            <a:r>
              <a:rPr lang="en-US" sz="1800" i="1" baseline="-25000">
                <a:solidFill>
                  <a:srgbClr val="577052"/>
                </a:solidFill>
                <a:latin typeface="Times New Roman" charset="0"/>
              </a:rPr>
              <a:t>i</a:t>
            </a:r>
            <a:r>
              <a:rPr lang="en-US" sz="1800" i="1">
                <a:solidFill>
                  <a:srgbClr val="577052"/>
                </a:solidFill>
                <a:latin typeface="Times New Roman" charset="0"/>
              </a:rPr>
              <a:t> 		</a:t>
            </a:r>
            <a:r>
              <a:rPr lang="en-US" sz="1800">
                <a:solidFill>
                  <a:srgbClr val="577052"/>
                </a:solidFill>
                <a:latin typeface="Times New Roman" charset="0"/>
              </a:rPr>
              <a:t>and finish time </a:t>
            </a:r>
            <a:r>
              <a:rPr lang="en-US" sz="1800" i="1">
                <a:solidFill>
                  <a:srgbClr val="577052"/>
                </a:solidFill>
                <a:latin typeface="Times New Roman" charset="0"/>
              </a:rPr>
              <a:t>f</a:t>
            </a:r>
            <a:r>
              <a:rPr lang="en-US" sz="1800" i="1" baseline="-25000">
                <a:solidFill>
                  <a:srgbClr val="577052"/>
                </a:solidFill>
                <a:latin typeface="Times New Roman" charset="0"/>
              </a:rPr>
              <a:t>i</a:t>
            </a:r>
            <a:endParaRPr lang="en-US" sz="1800">
              <a:solidFill>
                <a:srgbClr val="577052"/>
              </a:solidFill>
              <a:latin typeface="Times New Roman" charset="0"/>
            </a:endParaRP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rgbClr val="57705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Output:</a:t>
            </a:r>
            <a:r>
              <a:rPr lang="en-US" sz="1800">
                <a:solidFill>
                  <a:srgbClr val="40458C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577052"/>
                </a:solidFill>
                <a:latin typeface="Times New Roman" charset="0"/>
              </a:rPr>
              <a:t>non-conflicting schedule 		with minimum number of machines</a:t>
            </a: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rgbClr val="577052"/>
                </a:solidFill>
                <a:latin typeface="Times New Roman" charset="0"/>
              </a:rPr>
              <a:t>	</a:t>
            </a:r>
            <a:r>
              <a:rPr lang="en-US" sz="1800" b="1" i="1">
                <a:solidFill>
                  <a:srgbClr val="577052"/>
                </a:solidFill>
                <a:latin typeface="Times New Roman" charset="0"/>
              </a:rPr>
              <a:t>m</a:t>
            </a:r>
            <a:r>
              <a:rPr lang="en-US" sz="1800" i="1">
                <a:solidFill>
                  <a:srgbClr val="57705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rgbClr val="577052"/>
                </a:solidFill>
                <a:latin typeface="Times New Roman" charset="0"/>
              </a:rPr>
              <a:t>0				</a:t>
            </a:r>
            <a:r>
              <a:rPr lang="en-US" sz="1600">
                <a:solidFill>
                  <a:srgbClr val="40458C"/>
                </a:solidFill>
                <a:latin typeface="Times New Roman" charset="0"/>
              </a:rPr>
              <a:t>{no. of machines}</a:t>
            </a:r>
            <a:endParaRPr lang="en-US" sz="1800">
              <a:solidFill>
                <a:srgbClr val="577052"/>
              </a:solidFill>
              <a:latin typeface="Times New Roman" charset="0"/>
            </a:endParaRP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while</a:t>
            </a:r>
            <a:r>
              <a:rPr lang="en-US" sz="1800">
                <a:solidFill>
                  <a:srgbClr val="BE2D00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rgbClr val="577052"/>
                </a:solidFill>
                <a:latin typeface="Times New Roman" charset="0"/>
              </a:rPr>
              <a:t>T is not empty</a:t>
            </a: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rgbClr val="577052"/>
                </a:solidFill>
                <a:latin typeface="Times New Roman" charset="0"/>
              </a:rPr>
              <a:t>	remove task i w/ smallest s</a:t>
            </a:r>
            <a:r>
              <a:rPr lang="en-US" sz="1800" b="1" i="1" baseline="-25000">
                <a:solidFill>
                  <a:srgbClr val="577052"/>
                </a:solidFill>
                <a:latin typeface="Times New Roman" charset="0"/>
              </a:rPr>
              <a:t>i</a:t>
            </a: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1800" b="1" i="1" baseline="-25000">
                <a:solidFill>
                  <a:srgbClr val="57705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if </a:t>
            </a:r>
            <a:r>
              <a:rPr lang="en-US" sz="1800" b="1" i="1">
                <a:solidFill>
                  <a:srgbClr val="BE2D00"/>
                </a:solidFill>
                <a:latin typeface="Times New Roman" charset="0"/>
              </a:rPr>
              <a:t>there</a:t>
            </a:r>
            <a:r>
              <a:rPr lang="ja-JP" altLang="en-US" sz="1800" b="1" i="1">
                <a:solidFill>
                  <a:srgbClr val="BE2D00"/>
                </a:solidFill>
                <a:latin typeface="Times New Roman" charset="0"/>
              </a:rPr>
              <a:t>’</a:t>
            </a:r>
            <a:r>
              <a:rPr lang="en-US" altLang="ja-JP" sz="1800" b="1" i="1">
                <a:solidFill>
                  <a:srgbClr val="BE2D00"/>
                </a:solidFill>
                <a:latin typeface="Times New Roman" charset="0"/>
              </a:rPr>
              <a:t>s a machine j for i </a:t>
            </a:r>
            <a:r>
              <a:rPr lang="en-US" altLang="ja-JP" sz="1800" b="1">
                <a:solidFill>
                  <a:srgbClr val="000000"/>
                </a:solidFill>
                <a:latin typeface="Times New Roman" charset="0"/>
              </a:rPr>
              <a:t>then</a:t>
            </a:r>
            <a:endParaRPr lang="en-US" altLang="ja-JP" sz="1800" baseline="-25000">
              <a:solidFill>
                <a:srgbClr val="577052"/>
              </a:solidFill>
              <a:latin typeface="Times New Roman" charset="0"/>
            </a:endParaRP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rgbClr val="577052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rgbClr val="577052"/>
                </a:solidFill>
                <a:latin typeface="Times New Roman" charset="0"/>
              </a:rPr>
              <a:t>schedule i on machine j</a:t>
            </a:r>
            <a:endParaRPr lang="en-US" sz="1800">
              <a:solidFill>
                <a:srgbClr val="000000"/>
              </a:solidFill>
              <a:latin typeface="Times New Roman" charset="0"/>
            </a:endParaRP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rgbClr val="577052"/>
                </a:solidFill>
                <a:latin typeface="Times New Roman" charset="0"/>
              </a:rPr>
              <a:t>	 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else</a:t>
            </a:r>
            <a:r>
              <a:rPr lang="en-US" sz="1800">
                <a:solidFill>
                  <a:srgbClr val="000000"/>
                </a:solidFill>
                <a:latin typeface="Times New Roman" charset="0"/>
              </a:rPr>
              <a:t> </a:t>
            </a: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rgbClr val="577052"/>
                </a:solidFill>
                <a:latin typeface="Times New Roman" charset="0"/>
              </a:rPr>
              <a:t>m</a:t>
            </a:r>
            <a:r>
              <a:rPr lang="en-US" sz="1800" i="1">
                <a:solidFill>
                  <a:srgbClr val="57705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rgbClr val="577052"/>
                </a:solidFill>
                <a:latin typeface="Times New Roman" charset="0"/>
              </a:rPr>
              <a:t>m + 1	</a:t>
            </a:r>
            <a:endParaRPr lang="en-US" sz="1800">
              <a:solidFill>
                <a:srgbClr val="000000"/>
              </a:solidFill>
              <a:latin typeface="Times New Roman" charset="0"/>
            </a:endParaRP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rgbClr val="577052"/>
                </a:solidFill>
                <a:latin typeface="Times New Roman" charset="0"/>
              </a:rPr>
              <a:t>schedule i on machine m</a:t>
            </a:r>
          </a:p>
        </p:txBody>
      </p:sp>
    </p:spTree>
    <p:extLst>
      <p:ext uri="{BB962C8B-B14F-4D97-AF65-F5344CB8AC3E}">
        <p14:creationId xmlns:p14="http://schemas.microsoft.com/office/powerpoint/2010/main" val="3769166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Greedy Method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ED97CDC-5C8F-FB4E-B62F-1383CDC8F55E}" type="slidenum">
              <a:rPr lang="en-US" sz="1400">
                <a:solidFill>
                  <a:srgbClr val="40458C"/>
                </a:solidFill>
              </a:rPr>
              <a:pPr eaLnBrk="1" hangingPunct="1"/>
              <a:t>15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Text Compression</a:t>
            </a: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latin typeface="Tahoma" charset="0"/>
              </a:rPr>
              <a:t>Given a string X, efficiently encode X into a smaller string 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Saves memory and/or bandwidth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ahoma" charset="0"/>
              </a:rPr>
              <a:t>A good approach: </a:t>
            </a:r>
            <a:r>
              <a:rPr lang="en-US" sz="2800" b="1">
                <a:latin typeface="Tahoma" charset="0"/>
              </a:rPr>
              <a:t>Huffman encoding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Compute frequency f(c) for each character 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Encode high-frequency characters with short code 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No code word is a prefix for another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Use an optimal encoding tree to determine the code words</a:t>
            </a:r>
          </a:p>
        </p:txBody>
      </p:sp>
    </p:spTree>
    <p:extLst>
      <p:ext uri="{BB962C8B-B14F-4D97-AF65-F5344CB8AC3E}">
        <p14:creationId xmlns:p14="http://schemas.microsoft.com/office/powerpoint/2010/main" val="1468280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Greedy Method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AAA1B2B-3974-2E42-A6B7-FD40D702CDBF}" type="slidenum">
              <a:rPr lang="en-US" sz="1400">
                <a:solidFill>
                  <a:srgbClr val="40458C"/>
                </a:solidFill>
              </a:rPr>
              <a:pPr eaLnBrk="1" hangingPunct="1"/>
              <a:t>16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Encoding Tree Example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2012" y="1524000"/>
            <a:ext cx="8001000" cy="29718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A </a:t>
            </a:r>
            <a:r>
              <a:rPr lang="en-US" sz="2000" b="1">
                <a:latin typeface="Tahoma" charset="0"/>
              </a:rPr>
              <a:t>code</a:t>
            </a:r>
            <a:r>
              <a:rPr lang="en-US" sz="2000">
                <a:latin typeface="Tahoma" charset="0"/>
              </a:rPr>
              <a:t> is a mapping of each character of an alphabet to a binary code-word</a:t>
            </a:r>
          </a:p>
          <a:p>
            <a:pPr eaLnBrk="1" hangingPunct="1"/>
            <a:r>
              <a:rPr lang="en-US" sz="2000">
                <a:latin typeface="Tahoma" charset="0"/>
              </a:rPr>
              <a:t>A </a:t>
            </a:r>
            <a:r>
              <a:rPr lang="en-US" sz="2000" b="1">
                <a:latin typeface="Tahoma" charset="0"/>
              </a:rPr>
              <a:t>prefix code</a:t>
            </a:r>
            <a:r>
              <a:rPr lang="en-US" sz="2000">
                <a:latin typeface="Tahoma" charset="0"/>
              </a:rPr>
              <a:t> is a binary code such that no code-word is the prefix of another code-word</a:t>
            </a:r>
          </a:p>
          <a:p>
            <a:pPr eaLnBrk="1" hangingPunct="1"/>
            <a:r>
              <a:rPr lang="en-US" sz="2000">
                <a:latin typeface="Tahoma" charset="0"/>
              </a:rPr>
              <a:t>An </a:t>
            </a:r>
            <a:r>
              <a:rPr lang="en-US" sz="2000" b="1">
                <a:latin typeface="Tahoma" charset="0"/>
              </a:rPr>
              <a:t>encoding tree</a:t>
            </a:r>
            <a:r>
              <a:rPr lang="en-US" sz="2000">
                <a:latin typeface="Tahoma" charset="0"/>
              </a:rPr>
              <a:t> represents a prefix code</a:t>
            </a:r>
          </a:p>
          <a:p>
            <a:pPr lvl="1" eaLnBrk="1" hangingPunct="1"/>
            <a:r>
              <a:rPr lang="en-US" sz="1800">
                <a:latin typeface="Tahoma" charset="0"/>
              </a:rPr>
              <a:t>Each external node stores a character</a:t>
            </a:r>
          </a:p>
          <a:p>
            <a:pPr lvl="1" eaLnBrk="1" hangingPunct="1"/>
            <a:r>
              <a:rPr lang="en-US" sz="1800">
                <a:latin typeface="Tahoma" charset="0"/>
              </a:rPr>
              <a:t>The code word of a character is given by the path from the root to the external node storing the character (0 for a left child and 1 for a right child)</a:t>
            </a:r>
          </a:p>
        </p:txBody>
      </p:sp>
      <p:grpSp>
        <p:nvGrpSpPr>
          <p:cNvPr id="19461" name="Group 4"/>
          <p:cNvGrpSpPr>
            <a:grpSpLocks/>
          </p:cNvGrpSpPr>
          <p:nvPr/>
        </p:nvGrpSpPr>
        <p:grpSpPr bwMode="auto">
          <a:xfrm>
            <a:off x="6627812" y="4191000"/>
            <a:ext cx="3429000" cy="2286000"/>
            <a:chOff x="2928" y="2256"/>
            <a:chExt cx="2160" cy="1440"/>
          </a:xfrm>
        </p:grpSpPr>
        <p:sp>
          <p:nvSpPr>
            <p:cNvPr id="19482" name="Oval 5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latin typeface="Symbol" charset="0"/>
                <a:ea typeface="ＭＳ Ｐゴシック" charset="0"/>
              </a:endParaRPr>
            </a:p>
          </p:txBody>
        </p:sp>
        <p:sp>
          <p:nvSpPr>
            <p:cNvPr id="19483" name="Oval 6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latin typeface="Symbol" charset="0"/>
                <a:ea typeface="ＭＳ Ｐゴシック" charset="0"/>
                <a:sym typeface="Symbol" charset="0"/>
              </a:endParaRPr>
            </a:p>
          </p:txBody>
        </p:sp>
        <p:sp>
          <p:nvSpPr>
            <p:cNvPr id="19484" name="Oval 7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latin typeface="Symbol" charset="0"/>
                <a:ea typeface="ＭＳ Ｐゴシック" charset="0"/>
              </a:endParaRPr>
            </a:p>
          </p:txBody>
        </p:sp>
        <p:sp>
          <p:nvSpPr>
            <p:cNvPr id="19485" name="Oval 8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latin typeface="Symbol" charset="0"/>
                <a:ea typeface="ＭＳ Ｐゴシック" charset="0"/>
              </a:endParaRPr>
            </a:p>
          </p:txBody>
        </p:sp>
        <p:sp>
          <p:nvSpPr>
            <p:cNvPr id="19486" name="Rectangle 9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ea typeface="ＭＳ Ｐゴシック" charset="0"/>
                </a:rPr>
                <a:t>a</a:t>
              </a:r>
            </a:p>
          </p:txBody>
        </p:sp>
        <p:sp>
          <p:nvSpPr>
            <p:cNvPr id="19487" name="Rectangle 10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ea typeface="ＭＳ Ｐゴシック" charset="0"/>
                </a:rPr>
                <a:t>b</a:t>
              </a:r>
            </a:p>
          </p:txBody>
        </p:sp>
        <p:sp>
          <p:nvSpPr>
            <p:cNvPr id="19488" name="Rectangle 11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ea typeface="ＭＳ Ｐゴシック" charset="0"/>
                </a:rPr>
                <a:t>c</a:t>
              </a:r>
            </a:p>
          </p:txBody>
        </p:sp>
        <p:sp>
          <p:nvSpPr>
            <p:cNvPr id="19489" name="Rectangle 12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ea typeface="ＭＳ Ｐゴシック" charset="0"/>
                </a:rPr>
                <a:t>d</a:t>
              </a:r>
            </a:p>
          </p:txBody>
        </p:sp>
        <p:sp>
          <p:nvSpPr>
            <p:cNvPr id="19490" name="Rectangle 13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ea typeface="ＭＳ Ｐゴシック" charset="0"/>
                </a:rPr>
                <a:t>e</a:t>
              </a:r>
            </a:p>
          </p:txBody>
        </p:sp>
        <p:cxnSp>
          <p:nvCxnSpPr>
            <p:cNvPr id="19491" name="AutoShape 14"/>
            <p:cNvCxnSpPr>
              <a:cxnSpLocks noChangeShapeType="1"/>
              <a:stCxn id="19482" idx="3"/>
              <a:endCxn id="19484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492" name="AutoShape 15"/>
            <p:cNvCxnSpPr>
              <a:cxnSpLocks noChangeShapeType="1"/>
              <a:stCxn id="19483" idx="1"/>
              <a:endCxn id="19482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493" name="AutoShape 16"/>
            <p:cNvCxnSpPr>
              <a:cxnSpLocks noChangeShapeType="1"/>
              <a:stCxn id="19490" idx="0"/>
              <a:endCxn id="19483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494" name="AutoShape 17"/>
            <p:cNvCxnSpPr>
              <a:cxnSpLocks noChangeShapeType="1"/>
              <a:stCxn id="19489" idx="0"/>
              <a:endCxn id="19483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495" name="AutoShape 18"/>
            <p:cNvCxnSpPr>
              <a:cxnSpLocks noChangeShapeType="1"/>
              <a:stCxn id="19488" idx="0"/>
              <a:endCxn id="19485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496" name="AutoShape 19"/>
            <p:cNvCxnSpPr>
              <a:cxnSpLocks noChangeShapeType="1"/>
              <a:stCxn id="19487" idx="0"/>
              <a:endCxn id="19485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497" name="AutoShape 20"/>
            <p:cNvCxnSpPr>
              <a:cxnSpLocks noChangeShapeType="1"/>
              <a:stCxn id="19486" idx="0"/>
              <a:endCxn id="19484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498" name="AutoShape 21"/>
            <p:cNvCxnSpPr>
              <a:cxnSpLocks noChangeShapeType="1"/>
              <a:stCxn id="19485" idx="1"/>
              <a:endCxn id="19484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aphicFrame>
        <p:nvGraphicFramePr>
          <p:cNvPr id="179222" name="Group 22"/>
          <p:cNvGraphicFramePr>
            <a:graphicFrameLocks noGrp="1"/>
          </p:cNvGraphicFramePr>
          <p:nvPr/>
        </p:nvGraphicFramePr>
        <p:xfrm>
          <a:off x="2589212" y="4800600"/>
          <a:ext cx="3352800" cy="889000"/>
        </p:xfrm>
        <a:graphic>
          <a:graphicData uri="http://schemas.openxmlformats.org/drawingml/2006/table">
            <a:tbl>
              <a:tblPr/>
              <a:tblGrid>
                <a:gridCol w="66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516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Greedy Method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184AB0D-FFDF-764F-8593-B2A6489CA4C9}" type="slidenum">
              <a:rPr lang="en-US" sz="1400">
                <a:solidFill>
                  <a:srgbClr val="40458C"/>
                </a:solidFill>
              </a:rPr>
              <a:pPr eaLnBrk="1" hangingPunct="1"/>
              <a:t>17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Encoding Tree Optimization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4412" y="1676400"/>
            <a:ext cx="77724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Given a text string </a:t>
            </a:r>
            <a:r>
              <a:rPr lang="en-US" sz="1800" b="1" i="1" dirty="0">
                <a:latin typeface="Times New Roman" charset="0"/>
              </a:rPr>
              <a:t>X</a:t>
            </a:r>
            <a:r>
              <a:rPr lang="en-US" sz="1800" dirty="0">
                <a:latin typeface="Tahoma" charset="0"/>
              </a:rPr>
              <a:t>, we want to find a prefix code for the characters of </a:t>
            </a:r>
            <a:r>
              <a:rPr lang="en-US" sz="1800" b="1" i="1" dirty="0">
                <a:latin typeface="Times New Roman" charset="0"/>
              </a:rPr>
              <a:t>X</a:t>
            </a:r>
            <a:r>
              <a:rPr lang="en-US" sz="1800" dirty="0">
                <a:latin typeface="Tahoma" charset="0"/>
              </a:rPr>
              <a:t> that yields a small encoding for </a:t>
            </a:r>
            <a:r>
              <a:rPr lang="en-US" sz="1800" b="1" i="1" dirty="0">
                <a:latin typeface="Times New Roman" charset="0"/>
              </a:rPr>
              <a:t>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Tahoma" charset="0"/>
              </a:rPr>
              <a:t>Frequent characters should have short code-words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Tahoma" charset="0"/>
              </a:rPr>
              <a:t>Rare characters should have longer code-words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b="1" i="1" dirty="0">
                <a:latin typeface="Times New Roman" charset="0"/>
              </a:rPr>
              <a:t>X </a:t>
            </a:r>
            <a:r>
              <a:rPr lang="en-US" sz="1600" dirty="0">
                <a:latin typeface="Times New Roman" charset="0"/>
              </a:rPr>
              <a:t>=</a:t>
            </a:r>
            <a:r>
              <a:rPr lang="en-US" sz="1600" b="1" i="1" dirty="0">
                <a:latin typeface="Times New Roman" charset="0"/>
              </a:rPr>
              <a:t> </a:t>
            </a:r>
            <a:r>
              <a:rPr lang="en-US" sz="1600" dirty="0">
                <a:latin typeface="Tahoma" charset="0"/>
              </a:rPr>
              <a:t>abracadabra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b="1" i="1" dirty="0">
                <a:latin typeface="Times New Roman" charset="0"/>
              </a:rPr>
              <a:t>T</a:t>
            </a:r>
            <a:r>
              <a:rPr lang="en-US" sz="1600" baseline="-25000" dirty="0">
                <a:latin typeface="Times New Roman" charset="0"/>
              </a:rPr>
              <a:t>1</a:t>
            </a:r>
            <a:r>
              <a:rPr lang="en-US" sz="1600" dirty="0">
                <a:latin typeface="Tahoma" charset="0"/>
              </a:rPr>
              <a:t> encodes </a:t>
            </a:r>
            <a:r>
              <a:rPr lang="en-US" sz="1600" b="1" i="1" dirty="0">
                <a:latin typeface="Times New Roman" charset="0"/>
              </a:rPr>
              <a:t>X</a:t>
            </a:r>
            <a:r>
              <a:rPr lang="en-US" sz="1600" dirty="0">
                <a:latin typeface="Tahoma" charset="0"/>
              </a:rPr>
              <a:t> into </a:t>
            </a:r>
            <a:r>
              <a:rPr lang="en-US" sz="1600" dirty="0">
                <a:latin typeface="Times New Roman" charset="0"/>
              </a:rPr>
              <a:t>29</a:t>
            </a:r>
            <a:r>
              <a:rPr lang="en-US" sz="1600" dirty="0">
                <a:latin typeface="Tahoma" charset="0"/>
              </a:rPr>
              <a:t>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b="1" i="1" dirty="0">
                <a:latin typeface="Times New Roman" charset="0"/>
              </a:rPr>
              <a:t>T</a:t>
            </a:r>
            <a:r>
              <a:rPr lang="en-US" sz="1600" baseline="-25000" dirty="0">
                <a:latin typeface="Times New Roman" charset="0"/>
              </a:rPr>
              <a:t>2</a:t>
            </a:r>
            <a:r>
              <a:rPr lang="en-US" sz="1600" dirty="0">
                <a:latin typeface="Tahoma" charset="0"/>
              </a:rPr>
              <a:t> encodes </a:t>
            </a:r>
            <a:r>
              <a:rPr lang="en-US" sz="1600" b="1" i="1" dirty="0">
                <a:latin typeface="Times New Roman" charset="0"/>
              </a:rPr>
              <a:t>X</a:t>
            </a:r>
            <a:r>
              <a:rPr lang="en-US" sz="1600" dirty="0">
                <a:latin typeface="Tahoma" charset="0"/>
              </a:rPr>
              <a:t> into </a:t>
            </a:r>
            <a:r>
              <a:rPr lang="en-US" sz="1600" dirty="0">
                <a:latin typeface="Times New Roman" charset="0"/>
              </a:rPr>
              <a:t>24</a:t>
            </a:r>
            <a:r>
              <a:rPr lang="en-US" sz="1600" dirty="0">
                <a:latin typeface="Tahoma" charset="0"/>
              </a:rPr>
              <a:t> bits</a:t>
            </a:r>
          </a:p>
        </p:txBody>
      </p:sp>
      <p:grpSp>
        <p:nvGrpSpPr>
          <p:cNvPr id="20485" name="Group 4"/>
          <p:cNvGrpSpPr>
            <a:grpSpLocks/>
          </p:cNvGrpSpPr>
          <p:nvPr/>
        </p:nvGrpSpPr>
        <p:grpSpPr bwMode="auto">
          <a:xfrm>
            <a:off x="2817812" y="4038600"/>
            <a:ext cx="3429000" cy="2286000"/>
            <a:chOff x="2928" y="2256"/>
            <a:chExt cx="2160" cy="1440"/>
          </a:xfrm>
        </p:grpSpPr>
        <p:sp>
          <p:nvSpPr>
            <p:cNvPr id="20506" name="Oval 5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latin typeface="Symbol" charset="0"/>
                <a:ea typeface="ＭＳ Ｐゴシック" charset="0"/>
              </a:endParaRPr>
            </a:p>
          </p:txBody>
        </p:sp>
        <p:sp>
          <p:nvSpPr>
            <p:cNvPr id="20507" name="Oval 6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latin typeface="Symbol" charset="0"/>
                <a:ea typeface="ＭＳ Ｐゴシック" charset="0"/>
                <a:sym typeface="Symbol" charset="0"/>
              </a:endParaRPr>
            </a:p>
          </p:txBody>
        </p:sp>
        <p:sp>
          <p:nvSpPr>
            <p:cNvPr id="20508" name="Oval 7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latin typeface="Symbol" charset="0"/>
                <a:ea typeface="ＭＳ Ｐゴシック" charset="0"/>
              </a:endParaRPr>
            </a:p>
          </p:txBody>
        </p:sp>
        <p:sp>
          <p:nvSpPr>
            <p:cNvPr id="20509" name="Oval 8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latin typeface="Symbol" charset="0"/>
                <a:ea typeface="ＭＳ Ｐゴシック" charset="0"/>
              </a:endParaRPr>
            </a:p>
          </p:txBody>
        </p:sp>
        <p:sp>
          <p:nvSpPr>
            <p:cNvPr id="20510" name="Rectangle 9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ea typeface="ＭＳ Ｐゴシック" charset="0"/>
                </a:rPr>
                <a:t>c</a:t>
              </a:r>
            </a:p>
          </p:txBody>
        </p:sp>
        <p:sp>
          <p:nvSpPr>
            <p:cNvPr id="20511" name="Rectangle 10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ea typeface="ＭＳ Ｐゴシック" charset="0"/>
                </a:rPr>
                <a:t>a</a:t>
              </a:r>
            </a:p>
          </p:txBody>
        </p:sp>
        <p:sp>
          <p:nvSpPr>
            <p:cNvPr id="20512" name="Rectangle 11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ea typeface="ＭＳ Ｐゴシック" charset="0"/>
                </a:rPr>
                <a:t>r</a:t>
              </a:r>
            </a:p>
          </p:txBody>
        </p:sp>
        <p:sp>
          <p:nvSpPr>
            <p:cNvPr id="20513" name="Rectangle 12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ea typeface="ＭＳ Ｐゴシック" charset="0"/>
                </a:rPr>
                <a:t>d</a:t>
              </a:r>
            </a:p>
          </p:txBody>
        </p:sp>
        <p:sp>
          <p:nvSpPr>
            <p:cNvPr id="20514" name="Rectangle 13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ea typeface="ＭＳ Ｐゴシック" charset="0"/>
                </a:rPr>
                <a:t>b</a:t>
              </a:r>
            </a:p>
          </p:txBody>
        </p:sp>
        <p:cxnSp>
          <p:nvCxnSpPr>
            <p:cNvPr id="20515" name="AutoShape 14"/>
            <p:cNvCxnSpPr>
              <a:cxnSpLocks noChangeShapeType="1"/>
              <a:stCxn id="20506" idx="3"/>
              <a:endCxn id="20508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16" name="AutoShape 15"/>
            <p:cNvCxnSpPr>
              <a:cxnSpLocks noChangeShapeType="1"/>
              <a:stCxn id="20507" idx="1"/>
              <a:endCxn id="20506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17" name="AutoShape 16"/>
            <p:cNvCxnSpPr>
              <a:cxnSpLocks noChangeShapeType="1"/>
              <a:stCxn id="20514" idx="0"/>
              <a:endCxn id="20507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18" name="AutoShape 17"/>
            <p:cNvCxnSpPr>
              <a:cxnSpLocks noChangeShapeType="1"/>
              <a:stCxn id="20513" idx="0"/>
              <a:endCxn id="20507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19" name="AutoShape 18"/>
            <p:cNvCxnSpPr>
              <a:cxnSpLocks noChangeShapeType="1"/>
              <a:stCxn id="20512" idx="0"/>
              <a:endCxn id="20509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20" name="AutoShape 19"/>
            <p:cNvCxnSpPr>
              <a:cxnSpLocks noChangeShapeType="1"/>
              <a:stCxn id="20511" idx="0"/>
              <a:endCxn id="20509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21" name="AutoShape 20"/>
            <p:cNvCxnSpPr>
              <a:cxnSpLocks noChangeShapeType="1"/>
              <a:stCxn id="20510" idx="0"/>
              <a:endCxn id="20508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22" name="AutoShape 21"/>
            <p:cNvCxnSpPr>
              <a:cxnSpLocks noChangeShapeType="1"/>
              <a:stCxn id="20509" idx="1"/>
              <a:endCxn id="20508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0486" name="Group 22"/>
          <p:cNvGrpSpPr>
            <a:grpSpLocks/>
          </p:cNvGrpSpPr>
          <p:nvPr/>
        </p:nvGrpSpPr>
        <p:grpSpPr bwMode="auto">
          <a:xfrm>
            <a:off x="6856412" y="4038600"/>
            <a:ext cx="3429000" cy="2286000"/>
            <a:chOff x="2928" y="2256"/>
            <a:chExt cx="2160" cy="1440"/>
          </a:xfrm>
        </p:grpSpPr>
        <p:sp>
          <p:nvSpPr>
            <p:cNvPr id="20489" name="Oval 23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latin typeface="Symbol" charset="0"/>
                <a:ea typeface="ＭＳ Ｐゴシック" charset="0"/>
              </a:endParaRPr>
            </a:p>
          </p:txBody>
        </p:sp>
        <p:sp>
          <p:nvSpPr>
            <p:cNvPr id="20490" name="Oval 24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latin typeface="Symbol" charset="0"/>
                <a:ea typeface="ＭＳ Ｐゴシック" charset="0"/>
                <a:sym typeface="Symbol" charset="0"/>
              </a:endParaRPr>
            </a:p>
          </p:txBody>
        </p:sp>
        <p:sp>
          <p:nvSpPr>
            <p:cNvPr id="20491" name="Oval 25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latin typeface="Symbol" charset="0"/>
                <a:ea typeface="ＭＳ Ｐゴシック" charset="0"/>
              </a:endParaRPr>
            </a:p>
          </p:txBody>
        </p:sp>
        <p:sp>
          <p:nvSpPr>
            <p:cNvPr id="20492" name="Oval 26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latin typeface="Symbol" charset="0"/>
                <a:ea typeface="ＭＳ Ｐゴシック" charset="0"/>
              </a:endParaRPr>
            </a:p>
          </p:txBody>
        </p:sp>
        <p:sp>
          <p:nvSpPr>
            <p:cNvPr id="20493" name="Rectangle 27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ea typeface="ＭＳ Ｐゴシック" charset="0"/>
                </a:rPr>
                <a:t>a</a:t>
              </a:r>
            </a:p>
          </p:txBody>
        </p:sp>
        <p:sp>
          <p:nvSpPr>
            <p:cNvPr id="20494" name="Rectangle 28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ea typeface="ＭＳ Ｐゴシック" charset="0"/>
                </a:rPr>
                <a:t>c</a:t>
              </a:r>
            </a:p>
          </p:txBody>
        </p:sp>
        <p:sp>
          <p:nvSpPr>
            <p:cNvPr id="20495" name="Rectangle 29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ea typeface="ＭＳ Ｐゴシック" charset="0"/>
                </a:rPr>
                <a:t>d</a:t>
              </a:r>
            </a:p>
          </p:txBody>
        </p:sp>
        <p:sp>
          <p:nvSpPr>
            <p:cNvPr id="20496" name="Rectangle 30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ea typeface="ＭＳ Ｐゴシック" charset="0"/>
                </a:rPr>
                <a:t>b</a:t>
              </a:r>
            </a:p>
          </p:txBody>
        </p:sp>
        <p:sp>
          <p:nvSpPr>
            <p:cNvPr id="20497" name="Rectangle 31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ea typeface="ＭＳ Ｐゴシック" charset="0"/>
                </a:rPr>
                <a:t>r</a:t>
              </a:r>
            </a:p>
          </p:txBody>
        </p:sp>
        <p:cxnSp>
          <p:nvCxnSpPr>
            <p:cNvPr id="20498" name="AutoShape 32"/>
            <p:cNvCxnSpPr>
              <a:cxnSpLocks noChangeShapeType="1"/>
              <a:stCxn id="20489" idx="3"/>
              <a:endCxn id="20491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499" name="AutoShape 33"/>
            <p:cNvCxnSpPr>
              <a:cxnSpLocks noChangeShapeType="1"/>
              <a:stCxn id="20490" idx="1"/>
              <a:endCxn id="20489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00" name="AutoShape 34"/>
            <p:cNvCxnSpPr>
              <a:cxnSpLocks noChangeShapeType="1"/>
              <a:stCxn id="20497" idx="0"/>
              <a:endCxn id="20490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01" name="AutoShape 35"/>
            <p:cNvCxnSpPr>
              <a:cxnSpLocks noChangeShapeType="1"/>
              <a:stCxn id="20496" idx="0"/>
              <a:endCxn id="20490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02" name="AutoShape 36"/>
            <p:cNvCxnSpPr>
              <a:cxnSpLocks noChangeShapeType="1"/>
              <a:stCxn id="20495" idx="0"/>
              <a:endCxn id="20492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03" name="AutoShape 37"/>
            <p:cNvCxnSpPr>
              <a:cxnSpLocks noChangeShapeType="1"/>
              <a:stCxn id="20494" idx="0"/>
              <a:endCxn id="20492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04" name="AutoShape 38"/>
            <p:cNvCxnSpPr>
              <a:cxnSpLocks noChangeShapeType="1"/>
              <a:stCxn id="20493" idx="0"/>
              <a:endCxn id="20491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05" name="AutoShape 39"/>
            <p:cNvCxnSpPr>
              <a:cxnSpLocks noChangeShapeType="1"/>
              <a:stCxn id="20492" idx="1"/>
              <a:endCxn id="20491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0487" name="Text Box 40"/>
          <p:cNvSpPr txBox="1">
            <a:spLocks noChangeArrowheads="1"/>
          </p:cNvSpPr>
          <p:nvPr/>
        </p:nvSpPr>
        <p:spPr bwMode="auto">
          <a:xfrm>
            <a:off x="2894012" y="40386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T</a:t>
            </a:r>
            <a:r>
              <a:rPr lang="en-US" baseline="-25000">
                <a:solidFill>
                  <a:srgbClr val="40458C"/>
                </a:solidFill>
                <a:latin typeface="Times New Roman" charset="0"/>
              </a:rPr>
              <a:t>1</a:t>
            </a:r>
          </a:p>
        </p:txBody>
      </p:sp>
      <p:sp>
        <p:nvSpPr>
          <p:cNvPr id="20488" name="Text Box 41"/>
          <p:cNvSpPr txBox="1">
            <a:spLocks noChangeArrowheads="1"/>
          </p:cNvSpPr>
          <p:nvPr/>
        </p:nvSpPr>
        <p:spPr bwMode="auto">
          <a:xfrm>
            <a:off x="6932612" y="40386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T</a:t>
            </a:r>
            <a:r>
              <a:rPr lang="en-US" baseline="-25000">
                <a:solidFill>
                  <a:srgbClr val="40458C"/>
                </a:solidFill>
                <a:latin typeface="Times New Roman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27703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Greedy Method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C28DDE8-0EAA-A842-A007-786325242E66}" type="slidenum">
              <a:rPr lang="en-US" sz="1400">
                <a:solidFill>
                  <a:srgbClr val="40458C"/>
                </a:solidFill>
              </a:rPr>
              <a:pPr eaLnBrk="1" hangingPunct="1"/>
              <a:t>18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Huffman</a:t>
            </a:r>
            <a:r>
              <a:rPr lang="ja-JP" altLang="en-US">
                <a:latin typeface="Tahoma" charset="0"/>
              </a:rPr>
              <a:t>’</a:t>
            </a:r>
            <a:r>
              <a:rPr lang="en-US" altLang="ja-JP">
                <a:latin typeface="Tahoma" charset="0"/>
              </a:rPr>
              <a:t>s Algorithm</a:t>
            </a:r>
            <a:endParaRPr lang="en-US">
              <a:latin typeface="Tahoma" charset="0"/>
            </a:endParaRP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0612" y="1676400"/>
            <a:ext cx="78486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Given a string </a:t>
            </a:r>
            <a:r>
              <a:rPr lang="en-US" sz="2400" b="1" i="1" dirty="0">
                <a:latin typeface="Times New Roman" charset="0"/>
              </a:rPr>
              <a:t>X</a:t>
            </a:r>
            <a:r>
              <a:rPr lang="en-US" sz="2400" dirty="0">
                <a:latin typeface="Tahoma" charset="0"/>
              </a:rPr>
              <a:t>, Huffman</a:t>
            </a:r>
            <a:r>
              <a:rPr lang="ja-JP" altLang="en-US" sz="2400" dirty="0">
                <a:latin typeface="Tahoma" charset="0"/>
              </a:rPr>
              <a:t>’</a:t>
            </a:r>
            <a:r>
              <a:rPr lang="en-US" altLang="ja-JP" sz="2400" dirty="0">
                <a:latin typeface="Tahoma" charset="0"/>
              </a:rPr>
              <a:t>s algorithm construct a prefix code the minimizes the size of the encoding of </a:t>
            </a:r>
            <a:r>
              <a:rPr lang="en-US" altLang="ja-JP" sz="2400" b="1" i="1" dirty="0">
                <a:latin typeface="Times New Roman" charset="0"/>
              </a:rPr>
              <a:t>X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A heap-based priority queue is used as an auxiliary structure.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Using the frequency of each character in C as the weight of its associated external node, the problem of constructing an </a:t>
            </a:r>
            <a:r>
              <a:rPr lang="en-US" sz="2400" dirty="0">
                <a:solidFill>
                  <a:srgbClr val="FF0000"/>
                </a:solidFill>
              </a:rPr>
              <a:t>optimal prefix code</a:t>
            </a:r>
            <a:r>
              <a:rPr lang="en-US" sz="2400" dirty="0"/>
              <a:t> can be reduced to the problem of constructing a binary tree with </a:t>
            </a:r>
            <a:r>
              <a:rPr lang="en-US" sz="2400" dirty="0">
                <a:solidFill>
                  <a:srgbClr val="FF0000"/>
                </a:solidFill>
              </a:rPr>
              <a:t>minimum total path weight</a:t>
            </a:r>
            <a:r>
              <a:rPr lang="en-US" sz="2400" dirty="0"/>
              <a:t>. </a:t>
            </a:r>
            <a:endParaRPr lang="en-US" altLang="ja-JP" sz="2400" b="1" i="1" dirty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It runs in time</a:t>
            </a:r>
            <a:br>
              <a:rPr lang="en-US" sz="2400" dirty="0">
                <a:latin typeface="Tahoma" charset="0"/>
              </a:rPr>
            </a:br>
            <a:r>
              <a:rPr lang="en-US" sz="2400" b="1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Symbol" charset="0"/>
              </a:rPr>
              <a:t> + </a:t>
            </a:r>
            <a:r>
              <a:rPr lang="en-US" sz="2400" b="1" i="1" dirty="0">
                <a:latin typeface="Times New Roman" charset="0"/>
              </a:rPr>
              <a:t>d </a:t>
            </a:r>
            <a:r>
              <a:rPr lang="en-US" sz="2400" dirty="0">
                <a:latin typeface="Times New Roman" charset="0"/>
              </a:rPr>
              <a:t>log</a:t>
            </a:r>
            <a:r>
              <a:rPr lang="en-US" sz="2400" b="1" i="1" dirty="0">
                <a:latin typeface="Times New Roman" charset="0"/>
              </a:rPr>
              <a:t> d</a:t>
            </a:r>
            <a:r>
              <a:rPr lang="en-US" sz="2400" dirty="0">
                <a:latin typeface="Times New Roman" charset="0"/>
              </a:rPr>
              <a:t>)</a:t>
            </a:r>
            <a:r>
              <a:rPr lang="en-US" sz="2400" dirty="0">
                <a:latin typeface="Tahoma" charset="0"/>
              </a:rPr>
              <a:t>, where 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ahoma" charset="0"/>
              </a:rPr>
              <a:t> is the size of </a:t>
            </a:r>
            <a:r>
              <a:rPr lang="en-US" sz="2400" b="1" i="1" dirty="0">
                <a:latin typeface="Times New Roman" charset="0"/>
              </a:rPr>
              <a:t>X</a:t>
            </a:r>
            <a:r>
              <a:rPr lang="en-US" sz="2400" dirty="0">
                <a:latin typeface="Tahoma" charset="0"/>
              </a:rPr>
              <a:t> and </a:t>
            </a:r>
            <a:r>
              <a:rPr lang="en-US" sz="2400" b="1" i="1" dirty="0">
                <a:latin typeface="Times New Roman" charset="0"/>
              </a:rPr>
              <a:t>d</a:t>
            </a:r>
            <a:r>
              <a:rPr lang="en-US" sz="2400" dirty="0">
                <a:latin typeface="Tahoma" charset="0"/>
              </a:rPr>
              <a:t> is the number of distinct characters of </a:t>
            </a:r>
            <a:r>
              <a:rPr lang="en-US" sz="2400" b="1" i="1" dirty="0">
                <a:latin typeface="Times New Roman" charset="0"/>
              </a:rPr>
              <a:t>X</a:t>
            </a:r>
            <a:endParaRPr lang="en-US" sz="24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704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Greedy Method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3EFB6CC-CD0A-7B40-AD29-B10CEF762E4B}" type="slidenum">
              <a:rPr lang="en-US" sz="1400">
                <a:solidFill>
                  <a:srgbClr val="40458C"/>
                </a:solidFill>
              </a:rPr>
              <a:pPr eaLnBrk="1" hangingPunct="1"/>
              <a:t>19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Huffman</a:t>
            </a:r>
            <a:r>
              <a:rPr lang="ja-JP" altLang="en-US">
                <a:latin typeface="Tahoma" charset="0"/>
              </a:rPr>
              <a:t>’</a:t>
            </a:r>
            <a:r>
              <a:rPr lang="en-US" altLang="ja-JP">
                <a:latin typeface="Tahoma" charset="0"/>
              </a:rPr>
              <a:t>s Algorithm</a:t>
            </a:r>
            <a:endParaRPr lang="en-US">
              <a:latin typeface="Tahoma" charset="0"/>
            </a:endParaRPr>
          </a:p>
        </p:txBody>
      </p:sp>
      <p:pic>
        <p:nvPicPr>
          <p:cNvPr id="22532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18" y="1600200"/>
            <a:ext cx="774389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225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Greedy Method</a:t>
            </a:r>
          </a:p>
        </p:txBody>
      </p:sp>
      <p:sp>
        <p:nvSpPr>
          <p:cNvPr id="1536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4A8597A-9759-2C4F-B278-2DD828D9B011}" type="slidenum">
              <a:rPr lang="en-US" sz="1400">
                <a:solidFill>
                  <a:srgbClr val="40458C"/>
                </a:solidFill>
              </a:rPr>
              <a:pPr eaLnBrk="1" hangingPunct="1"/>
              <a:t>2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5412" y="1524000"/>
            <a:ext cx="7543800" cy="12192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The Greedy Method</a:t>
            </a:r>
          </a:p>
        </p:txBody>
      </p:sp>
      <p:sp>
        <p:nvSpPr>
          <p:cNvPr id="9" name="Subtitle 1"/>
          <p:cNvSpPr>
            <a:spLocks noGrp="1"/>
          </p:cNvSpPr>
          <p:nvPr>
            <p:ph type="subTitle" idx="1"/>
          </p:nvPr>
        </p:nvSpPr>
        <p:spPr>
          <a:xfrm>
            <a:off x="2436812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/>
              <a:t>Presentation for use with the textbook, </a:t>
            </a:r>
            <a:r>
              <a:rPr lang="en-US" sz="1800" dirty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/>
              <a:t>, by M. T. Goodrich and R. Tamassia, Wiley, 2015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7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0412" y="3154072"/>
            <a:ext cx="3352800" cy="3246729"/>
          </a:xfrm>
          <a:prstGeom prst="rect">
            <a:avLst/>
          </a:prstGeom>
          <a:ln w="38100" cap="sq">
            <a:solidFill>
              <a:srgbClr val="5674F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0213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Greedy Method</a:t>
            </a:r>
          </a:p>
        </p:txBody>
      </p:sp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F1E180A-5117-1341-91A0-431961ED56CC}" type="slidenum">
              <a:rPr lang="en-US" sz="1400">
                <a:solidFill>
                  <a:srgbClr val="40458C"/>
                </a:solidFill>
              </a:rPr>
              <a:pPr eaLnBrk="1" hangingPunct="1"/>
              <a:t>20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graphicFrame>
        <p:nvGraphicFramePr>
          <p:cNvPr id="178179" name="Group 3"/>
          <p:cNvGraphicFramePr>
            <a:graphicFrameLocks noGrp="1"/>
          </p:cNvGraphicFramePr>
          <p:nvPr/>
        </p:nvGraphicFramePr>
        <p:xfrm>
          <a:off x="2284412" y="2413000"/>
          <a:ext cx="2667000" cy="792352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576" name="Text Box 23"/>
          <p:cNvSpPr txBox="1">
            <a:spLocks noChangeArrowheads="1"/>
          </p:cNvSpPr>
          <p:nvPr/>
        </p:nvSpPr>
        <p:spPr bwMode="auto">
          <a:xfrm>
            <a:off x="2208213" y="1524000"/>
            <a:ext cx="2416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40458C"/>
                </a:solidFill>
                <a:latin typeface="Times New Roman" charset="0"/>
              </a:rPr>
              <a:t>X</a:t>
            </a:r>
            <a:r>
              <a:rPr lang="en-US">
                <a:solidFill>
                  <a:srgbClr val="40458C"/>
                </a:solidFill>
              </a:rPr>
              <a:t> </a:t>
            </a:r>
            <a:r>
              <a:rPr lang="en-US">
                <a:solidFill>
                  <a:srgbClr val="40458C"/>
                </a:solidFill>
                <a:latin typeface="Times New Roman" charset="0"/>
              </a:rPr>
              <a:t>=</a:t>
            </a:r>
            <a:r>
              <a:rPr lang="en-US">
                <a:solidFill>
                  <a:srgbClr val="40458C"/>
                </a:solidFill>
              </a:rPr>
              <a:t> abracadabra</a:t>
            </a:r>
          </a:p>
        </p:txBody>
      </p:sp>
      <p:sp>
        <p:nvSpPr>
          <p:cNvPr id="23577" name="Text Box 24"/>
          <p:cNvSpPr txBox="1">
            <a:spLocks noChangeArrowheads="1"/>
          </p:cNvSpPr>
          <p:nvPr/>
        </p:nvSpPr>
        <p:spPr bwMode="auto">
          <a:xfrm>
            <a:off x="2208213" y="1905000"/>
            <a:ext cx="1789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0458C"/>
                </a:solidFill>
              </a:rPr>
              <a:t>Frequencies</a:t>
            </a:r>
          </a:p>
        </p:txBody>
      </p:sp>
      <p:grpSp>
        <p:nvGrpSpPr>
          <p:cNvPr id="23578" name="Group 25"/>
          <p:cNvGrpSpPr>
            <a:grpSpLocks/>
          </p:cNvGrpSpPr>
          <p:nvPr/>
        </p:nvGrpSpPr>
        <p:grpSpPr bwMode="auto">
          <a:xfrm>
            <a:off x="2208213" y="3698875"/>
            <a:ext cx="2722563" cy="681038"/>
            <a:chOff x="568" y="2400"/>
            <a:chExt cx="1929" cy="482"/>
          </a:xfrm>
        </p:grpSpPr>
        <p:sp>
          <p:nvSpPr>
            <p:cNvPr id="23642" name="Rectangle 26"/>
            <p:cNvSpPr>
              <a:spLocks noChangeArrowheads="1"/>
            </p:cNvSpPr>
            <p:nvPr/>
          </p:nvSpPr>
          <p:spPr bwMode="auto">
            <a:xfrm>
              <a:off x="1416" y="24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c</a:t>
              </a:r>
            </a:p>
          </p:txBody>
        </p:sp>
        <p:sp>
          <p:nvSpPr>
            <p:cNvPr id="23643" name="Rectangle 27"/>
            <p:cNvSpPr>
              <a:spLocks noChangeArrowheads="1"/>
            </p:cNvSpPr>
            <p:nvPr/>
          </p:nvSpPr>
          <p:spPr bwMode="auto">
            <a:xfrm>
              <a:off x="576" y="24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a</a:t>
              </a:r>
            </a:p>
          </p:txBody>
        </p:sp>
        <p:sp>
          <p:nvSpPr>
            <p:cNvPr id="23644" name="Rectangle 28"/>
            <p:cNvSpPr>
              <a:spLocks noChangeArrowheads="1"/>
            </p:cNvSpPr>
            <p:nvPr/>
          </p:nvSpPr>
          <p:spPr bwMode="auto">
            <a:xfrm>
              <a:off x="2256" y="24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r</a:t>
              </a:r>
            </a:p>
          </p:txBody>
        </p:sp>
        <p:sp>
          <p:nvSpPr>
            <p:cNvPr id="23645" name="Rectangle 29"/>
            <p:cNvSpPr>
              <a:spLocks noChangeArrowheads="1"/>
            </p:cNvSpPr>
            <p:nvPr/>
          </p:nvSpPr>
          <p:spPr bwMode="auto">
            <a:xfrm>
              <a:off x="1836" y="24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d</a:t>
              </a:r>
            </a:p>
          </p:txBody>
        </p:sp>
        <p:sp>
          <p:nvSpPr>
            <p:cNvPr id="23646" name="Rectangle 30"/>
            <p:cNvSpPr>
              <a:spLocks noChangeArrowheads="1"/>
            </p:cNvSpPr>
            <p:nvPr/>
          </p:nvSpPr>
          <p:spPr bwMode="auto">
            <a:xfrm>
              <a:off x="996" y="24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b</a:t>
              </a:r>
            </a:p>
          </p:txBody>
        </p:sp>
        <p:sp>
          <p:nvSpPr>
            <p:cNvPr id="23647" name="Text Box 31"/>
            <p:cNvSpPr txBox="1">
              <a:spLocks noChangeArrowheads="1"/>
            </p:cNvSpPr>
            <p:nvPr/>
          </p:nvSpPr>
          <p:spPr bwMode="auto">
            <a:xfrm>
              <a:off x="568" y="2622"/>
              <a:ext cx="22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800">
                  <a:solidFill>
                    <a:srgbClr val="40458C"/>
                  </a:solidFill>
                </a:rPr>
                <a:t>5</a:t>
              </a:r>
            </a:p>
          </p:txBody>
        </p:sp>
        <p:sp>
          <p:nvSpPr>
            <p:cNvPr id="23648" name="Text Box 32"/>
            <p:cNvSpPr txBox="1">
              <a:spLocks noChangeArrowheads="1"/>
            </p:cNvSpPr>
            <p:nvPr/>
          </p:nvSpPr>
          <p:spPr bwMode="auto">
            <a:xfrm>
              <a:off x="1000" y="2622"/>
              <a:ext cx="21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800">
                  <a:solidFill>
                    <a:srgbClr val="40458C"/>
                  </a:solidFill>
                </a:rPr>
                <a:t>2</a:t>
              </a:r>
            </a:p>
          </p:txBody>
        </p:sp>
        <p:sp>
          <p:nvSpPr>
            <p:cNvPr id="23649" name="Text Box 33"/>
            <p:cNvSpPr txBox="1">
              <a:spLocks noChangeArrowheads="1"/>
            </p:cNvSpPr>
            <p:nvPr/>
          </p:nvSpPr>
          <p:spPr bwMode="auto">
            <a:xfrm>
              <a:off x="1426" y="2622"/>
              <a:ext cx="22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800">
                  <a:solidFill>
                    <a:srgbClr val="40458C"/>
                  </a:solidFill>
                </a:rPr>
                <a:t>1</a:t>
              </a:r>
            </a:p>
          </p:txBody>
        </p:sp>
        <p:sp>
          <p:nvSpPr>
            <p:cNvPr id="23650" name="Text Box 34"/>
            <p:cNvSpPr txBox="1">
              <a:spLocks noChangeArrowheads="1"/>
            </p:cNvSpPr>
            <p:nvPr/>
          </p:nvSpPr>
          <p:spPr bwMode="auto">
            <a:xfrm>
              <a:off x="1852" y="2622"/>
              <a:ext cx="21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800">
                  <a:solidFill>
                    <a:srgbClr val="40458C"/>
                  </a:solidFill>
                </a:rPr>
                <a:t>1</a:t>
              </a:r>
            </a:p>
          </p:txBody>
        </p:sp>
        <p:sp>
          <p:nvSpPr>
            <p:cNvPr id="23651" name="Text Box 35"/>
            <p:cNvSpPr txBox="1">
              <a:spLocks noChangeArrowheads="1"/>
            </p:cNvSpPr>
            <p:nvPr/>
          </p:nvSpPr>
          <p:spPr bwMode="auto">
            <a:xfrm>
              <a:off x="2278" y="2622"/>
              <a:ext cx="21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800">
                  <a:solidFill>
                    <a:srgbClr val="40458C"/>
                  </a:solidFill>
                </a:rPr>
                <a:t>2</a:t>
              </a:r>
            </a:p>
          </p:txBody>
        </p:sp>
      </p:grpSp>
      <p:grpSp>
        <p:nvGrpSpPr>
          <p:cNvPr id="23579" name="Group 36"/>
          <p:cNvGrpSpPr>
            <a:grpSpLocks/>
          </p:cNvGrpSpPr>
          <p:nvPr/>
        </p:nvGrpSpPr>
        <p:grpSpPr bwMode="auto">
          <a:xfrm>
            <a:off x="2208213" y="5148264"/>
            <a:ext cx="2722563" cy="1292225"/>
            <a:chOff x="568" y="3168"/>
            <a:chExt cx="1929" cy="917"/>
          </a:xfrm>
        </p:grpSpPr>
        <p:cxnSp>
          <p:nvCxnSpPr>
            <p:cNvPr id="23631" name="AutoShape 37"/>
            <p:cNvCxnSpPr>
              <a:cxnSpLocks noChangeShapeType="1"/>
              <a:stCxn id="23632" idx="0"/>
              <a:endCxn id="23637" idx="3"/>
            </p:cNvCxnSpPr>
            <p:nvPr/>
          </p:nvCxnSpPr>
          <p:spPr bwMode="auto">
            <a:xfrm flipV="1">
              <a:off x="1536" y="3379"/>
              <a:ext cx="131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632" name="Rectangle 38"/>
            <p:cNvSpPr>
              <a:spLocks noChangeArrowheads="1"/>
            </p:cNvSpPr>
            <p:nvPr/>
          </p:nvSpPr>
          <p:spPr bwMode="auto">
            <a:xfrm>
              <a:off x="1416" y="36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c</a:t>
              </a:r>
            </a:p>
          </p:txBody>
        </p:sp>
        <p:sp>
          <p:nvSpPr>
            <p:cNvPr id="23633" name="Rectangle 39"/>
            <p:cNvSpPr>
              <a:spLocks noChangeArrowheads="1"/>
            </p:cNvSpPr>
            <p:nvPr/>
          </p:nvSpPr>
          <p:spPr bwMode="auto">
            <a:xfrm>
              <a:off x="576" y="36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a</a:t>
              </a:r>
            </a:p>
          </p:txBody>
        </p:sp>
        <p:sp>
          <p:nvSpPr>
            <p:cNvPr id="23634" name="Rectangle 40"/>
            <p:cNvSpPr>
              <a:spLocks noChangeArrowheads="1"/>
            </p:cNvSpPr>
            <p:nvPr/>
          </p:nvSpPr>
          <p:spPr bwMode="auto">
            <a:xfrm>
              <a:off x="2256" y="36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r</a:t>
              </a:r>
            </a:p>
          </p:txBody>
        </p:sp>
        <p:sp>
          <p:nvSpPr>
            <p:cNvPr id="23635" name="Rectangle 41"/>
            <p:cNvSpPr>
              <a:spLocks noChangeArrowheads="1"/>
            </p:cNvSpPr>
            <p:nvPr/>
          </p:nvSpPr>
          <p:spPr bwMode="auto">
            <a:xfrm>
              <a:off x="1836" y="36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d</a:t>
              </a:r>
            </a:p>
          </p:txBody>
        </p:sp>
        <p:sp>
          <p:nvSpPr>
            <p:cNvPr id="23636" name="Rectangle 42"/>
            <p:cNvSpPr>
              <a:spLocks noChangeArrowheads="1"/>
            </p:cNvSpPr>
            <p:nvPr/>
          </p:nvSpPr>
          <p:spPr bwMode="auto">
            <a:xfrm>
              <a:off x="996" y="36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b</a:t>
              </a:r>
            </a:p>
          </p:txBody>
        </p:sp>
        <p:sp>
          <p:nvSpPr>
            <p:cNvPr id="23637" name="Oval 43"/>
            <p:cNvSpPr>
              <a:spLocks noChangeArrowheads="1"/>
            </p:cNvSpPr>
            <p:nvPr/>
          </p:nvSpPr>
          <p:spPr bwMode="auto">
            <a:xfrm>
              <a:off x="1632" y="316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2</a:t>
              </a:r>
            </a:p>
          </p:txBody>
        </p:sp>
        <p:cxnSp>
          <p:nvCxnSpPr>
            <p:cNvPr id="23638" name="AutoShape 44"/>
            <p:cNvCxnSpPr>
              <a:cxnSpLocks noChangeShapeType="1"/>
              <a:stCxn id="23635" idx="0"/>
              <a:endCxn id="23637" idx="5"/>
            </p:cNvCxnSpPr>
            <p:nvPr/>
          </p:nvCxnSpPr>
          <p:spPr bwMode="auto">
            <a:xfrm flipH="1" flipV="1">
              <a:off x="1837" y="3379"/>
              <a:ext cx="119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639" name="Text Box 45"/>
            <p:cNvSpPr txBox="1">
              <a:spLocks noChangeArrowheads="1"/>
            </p:cNvSpPr>
            <p:nvPr/>
          </p:nvSpPr>
          <p:spPr bwMode="auto">
            <a:xfrm>
              <a:off x="568" y="3824"/>
              <a:ext cx="220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800">
                  <a:solidFill>
                    <a:srgbClr val="40458C"/>
                  </a:solidFill>
                </a:rPr>
                <a:t>5</a:t>
              </a:r>
            </a:p>
          </p:txBody>
        </p:sp>
        <p:sp>
          <p:nvSpPr>
            <p:cNvPr id="23640" name="Text Box 46"/>
            <p:cNvSpPr txBox="1">
              <a:spLocks noChangeArrowheads="1"/>
            </p:cNvSpPr>
            <p:nvPr/>
          </p:nvSpPr>
          <p:spPr bwMode="auto">
            <a:xfrm>
              <a:off x="1000" y="3824"/>
              <a:ext cx="219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800">
                  <a:solidFill>
                    <a:srgbClr val="40458C"/>
                  </a:solidFill>
                </a:rPr>
                <a:t>2</a:t>
              </a:r>
            </a:p>
          </p:txBody>
        </p:sp>
        <p:sp>
          <p:nvSpPr>
            <p:cNvPr id="23641" name="Text Box 47"/>
            <p:cNvSpPr txBox="1">
              <a:spLocks noChangeArrowheads="1"/>
            </p:cNvSpPr>
            <p:nvPr/>
          </p:nvSpPr>
          <p:spPr bwMode="auto">
            <a:xfrm>
              <a:off x="2278" y="3824"/>
              <a:ext cx="219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800">
                  <a:solidFill>
                    <a:srgbClr val="40458C"/>
                  </a:solidFill>
                </a:rPr>
                <a:t>2</a:t>
              </a:r>
            </a:p>
          </p:txBody>
        </p:sp>
      </p:grpSp>
      <p:sp>
        <p:nvSpPr>
          <p:cNvPr id="23580" name="AutoShape 48"/>
          <p:cNvSpPr>
            <a:spLocks noChangeArrowheads="1"/>
          </p:cNvSpPr>
          <p:nvPr/>
        </p:nvSpPr>
        <p:spPr bwMode="auto">
          <a:xfrm>
            <a:off x="3378200" y="4475163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581" name="AutoShape 49"/>
          <p:cNvSpPr>
            <a:spLocks noChangeArrowheads="1"/>
          </p:cNvSpPr>
          <p:nvPr/>
        </p:nvSpPr>
        <p:spPr bwMode="auto">
          <a:xfrm rot="-8100000">
            <a:off x="7466012" y="48006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grpSp>
        <p:nvGrpSpPr>
          <p:cNvPr id="23582" name="Group 50"/>
          <p:cNvGrpSpPr>
            <a:grpSpLocks/>
          </p:cNvGrpSpPr>
          <p:nvPr/>
        </p:nvGrpSpPr>
        <p:grpSpPr bwMode="auto">
          <a:xfrm>
            <a:off x="5713412" y="5138738"/>
            <a:ext cx="3048000" cy="1301750"/>
            <a:chOff x="3312" y="1008"/>
            <a:chExt cx="2160" cy="922"/>
          </a:xfrm>
        </p:grpSpPr>
        <p:cxnSp>
          <p:nvCxnSpPr>
            <p:cNvPr id="23619" name="AutoShape 51"/>
            <p:cNvCxnSpPr>
              <a:cxnSpLocks noChangeShapeType="1"/>
              <a:stCxn id="23620" idx="0"/>
              <a:endCxn id="23625" idx="3"/>
            </p:cNvCxnSpPr>
            <p:nvPr/>
          </p:nvCxnSpPr>
          <p:spPr bwMode="auto">
            <a:xfrm flipV="1">
              <a:off x="3960" y="1219"/>
              <a:ext cx="131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620" name="Rectangle 52"/>
            <p:cNvSpPr>
              <a:spLocks noChangeArrowheads="1"/>
            </p:cNvSpPr>
            <p:nvPr/>
          </p:nvSpPr>
          <p:spPr bwMode="auto">
            <a:xfrm>
              <a:off x="3840" y="144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c</a:t>
              </a:r>
            </a:p>
          </p:txBody>
        </p:sp>
        <p:sp>
          <p:nvSpPr>
            <p:cNvPr id="23621" name="Rectangle 53"/>
            <p:cNvSpPr>
              <a:spLocks noChangeArrowheads="1"/>
            </p:cNvSpPr>
            <p:nvPr/>
          </p:nvSpPr>
          <p:spPr bwMode="auto">
            <a:xfrm>
              <a:off x="3312" y="144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a</a:t>
              </a:r>
            </a:p>
          </p:txBody>
        </p:sp>
        <p:sp>
          <p:nvSpPr>
            <p:cNvPr id="23622" name="Rectangle 54"/>
            <p:cNvSpPr>
              <a:spLocks noChangeArrowheads="1"/>
            </p:cNvSpPr>
            <p:nvPr/>
          </p:nvSpPr>
          <p:spPr bwMode="auto">
            <a:xfrm>
              <a:off x="4752" y="144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b</a:t>
              </a:r>
            </a:p>
          </p:txBody>
        </p:sp>
        <p:sp>
          <p:nvSpPr>
            <p:cNvPr id="23623" name="Rectangle 55"/>
            <p:cNvSpPr>
              <a:spLocks noChangeArrowheads="1"/>
            </p:cNvSpPr>
            <p:nvPr/>
          </p:nvSpPr>
          <p:spPr bwMode="auto">
            <a:xfrm>
              <a:off x="4260" y="144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d</a:t>
              </a:r>
            </a:p>
          </p:txBody>
        </p:sp>
        <p:sp>
          <p:nvSpPr>
            <p:cNvPr id="23624" name="Rectangle 56"/>
            <p:cNvSpPr>
              <a:spLocks noChangeArrowheads="1"/>
            </p:cNvSpPr>
            <p:nvPr/>
          </p:nvSpPr>
          <p:spPr bwMode="auto">
            <a:xfrm>
              <a:off x="5232" y="144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r</a:t>
              </a:r>
            </a:p>
          </p:txBody>
        </p:sp>
        <p:sp>
          <p:nvSpPr>
            <p:cNvPr id="23625" name="Oval 57"/>
            <p:cNvSpPr>
              <a:spLocks noChangeArrowheads="1"/>
            </p:cNvSpPr>
            <p:nvPr/>
          </p:nvSpPr>
          <p:spPr bwMode="auto">
            <a:xfrm>
              <a:off x="4056" y="100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2</a:t>
              </a:r>
            </a:p>
          </p:txBody>
        </p:sp>
        <p:cxnSp>
          <p:nvCxnSpPr>
            <p:cNvPr id="23626" name="AutoShape 58"/>
            <p:cNvCxnSpPr>
              <a:cxnSpLocks noChangeShapeType="1"/>
              <a:stCxn id="23623" idx="0"/>
              <a:endCxn id="23625" idx="5"/>
            </p:cNvCxnSpPr>
            <p:nvPr/>
          </p:nvCxnSpPr>
          <p:spPr bwMode="auto">
            <a:xfrm flipH="1" flipV="1">
              <a:off x="4261" y="1219"/>
              <a:ext cx="119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627" name="Text Box 59"/>
            <p:cNvSpPr txBox="1">
              <a:spLocks noChangeArrowheads="1"/>
            </p:cNvSpPr>
            <p:nvPr/>
          </p:nvSpPr>
          <p:spPr bwMode="auto">
            <a:xfrm>
              <a:off x="3317" y="1670"/>
              <a:ext cx="21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800">
                  <a:solidFill>
                    <a:srgbClr val="40458C"/>
                  </a:solidFill>
                </a:rPr>
                <a:t>5</a:t>
              </a:r>
            </a:p>
          </p:txBody>
        </p:sp>
        <p:sp>
          <p:nvSpPr>
            <p:cNvPr id="23628" name="Oval 60"/>
            <p:cNvSpPr>
              <a:spLocks noChangeArrowheads="1"/>
            </p:cNvSpPr>
            <p:nvPr/>
          </p:nvSpPr>
          <p:spPr bwMode="auto">
            <a:xfrm>
              <a:off x="4992" y="100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4</a:t>
              </a:r>
            </a:p>
          </p:txBody>
        </p:sp>
        <p:cxnSp>
          <p:nvCxnSpPr>
            <p:cNvPr id="23629" name="AutoShape 61"/>
            <p:cNvCxnSpPr>
              <a:cxnSpLocks noChangeShapeType="1"/>
              <a:stCxn id="23622" idx="0"/>
              <a:endCxn id="23628" idx="3"/>
            </p:cNvCxnSpPr>
            <p:nvPr/>
          </p:nvCxnSpPr>
          <p:spPr bwMode="auto">
            <a:xfrm flipV="1">
              <a:off x="4872" y="1219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630" name="AutoShape 62"/>
            <p:cNvCxnSpPr>
              <a:cxnSpLocks noChangeShapeType="1"/>
              <a:stCxn id="23624" idx="0"/>
              <a:endCxn id="23628" idx="5"/>
            </p:cNvCxnSpPr>
            <p:nvPr/>
          </p:nvCxnSpPr>
          <p:spPr bwMode="auto">
            <a:xfrm flipH="1" flipV="1">
              <a:off x="5197" y="1219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3583" name="Group 63"/>
          <p:cNvGrpSpPr>
            <a:grpSpLocks/>
          </p:cNvGrpSpPr>
          <p:nvPr/>
        </p:nvGrpSpPr>
        <p:grpSpPr bwMode="auto">
          <a:xfrm>
            <a:off x="7313612" y="3048000"/>
            <a:ext cx="3048000" cy="1766888"/>
            <a:chOff x="3312" y="2112"/>
            <a:chExt cx="2160" cy="1253"/>
          </a:xfrm>
        </p:grpSpPr>
        <p:cxnSp>
          <p:nvCxnSpPr>
            <p:cNvPr id="23604" name="AutoShape 64"/>
            <p:cNvCxnSpPr>
              <a:cxnSpLocks noChangeShapeType="1"/>
              <a:stCxn id="23605" idx="0"/>
              <a:endCxn id="23610" idx="3"/>
            </p:cNvCxnSpPr>
            <p:nvPr/>
          </p:nvCxnSpPr>
          <p:spPr bwMode="auto">
            <a:xfrm flipV="1">
              <a:off x="3960" y="2659"/>
              <a:ext cx="131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605" name="Rectangle 65"/>
            <p:cNvSpPr>
              <a:spLocks noChangeArrowheads="1"/>
            </p:cNvSpPr>
            <p:nvPr/>
          </p:nvSpPr>
          <p:spPr bwMode="auto">
            <a:xfrm>
              <a:off x="3840" y="288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c</a:t>
              </a:r>
            </a:p>
          </p:txBody>
        </p:sp>
        <p:sp>
          <p:nvSpPr>
            <p:cNvPr id="23606" name="Rectangle 66"/>
            <p:cNvSpPr>
              <a:spLocks noChangeArrowheads="1"/>
            </p:cNvSpPr>
            <p:nvPr/>
          </p:nvSpPr>
          <p:spPr bwMode="auto">
            <a:xfrm>
              <a:off x="3312" y="288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a</a:t>
              </a:r>
            </a:p>
          </p:txBody>
        </p:sp>
        <p:sp>
          <p:nvSpPr>
            <p:cNvPr id="23607" name="Rectangle 67"/>
            <p:cNvSpPr>
              <a:spLocks noChangeArrowheads="1"/>
            </p:cNvSpPr>
            <p:nvPr/>
          </p:nvSpPr>
          <p:spPr bwMode="auto">
            <a:xfrm>
              <a:off x="4752" y="288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b</a:t>
              </a:r>
            </a:p>
          </p:txBody>
        </p:sp>
        <p:sp>
          <p:nvSpPr>
            <p:cNvPr id="23608" name="Rectangle 68"/>
            <p:cNvSpPr>
              <a:spLocks noChangeArrowheads="1"/>
            </p:cNvSpPr>
            <p:nvPr/>
          </p:nvSpPr>
          <p:spPr bwMode="auto">
            <a:xfrm>
              <a:off x="4260" y="288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d</a:t>
              </a:r>
            </a:p>
          </p:txBody>
        </p:sp>
        <p:sp>
          <p:nvSpPr>
            <p:cNvPr id="23609" name="Rectangle 69"/>
            <p:cNvSpPr>
              <a:spLocks noChangeArrowheads="1"/>
            </p:cNvSpPr>
            <p:nvPr/>
          </p:nvSpPr>
          <p:spPr bwMode="auto">
            <a:xfrm>
              <a:off x="5232" y="288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r</a:t>
              </a:r>
            </a:p>
          </p:txBody>
        </p:sp>
        <p:sp>
          <p:nvSpPr>
            <p:cNvPr id="23610" name="Oval 70"/>
            <p:cNvSpPr>
              <a:spLocks noChangeArrowheads="1"/>
            </p:cNvSpPr>
            <p:nvPr/>
          </p:nvSpPr>
          <p:spPr bwMode="auto">
            <a:xfrm>
              <a:off x="4056" y="244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2</a:t>
              </a:r>
            </a:p>
          </p:txBody>
        </p:sp>
        <p:cxnSp>
          <p:nvCxnSpPr>
            <p:cNvPr id="23611" name="AutoShape 71"/>
            <p:cNvCxnSpPr>
              <a:cxnSpLocks noChangeShapeType="1"/>
              <a:stCxn id="23608" idx="0"/>
              <a:endCxn id="23610" idx="5"/>
            </p:cNvCxnSpPr>
            <p:nvPr/>
          </p:nvCxnSpPr>
          <p:spPr bwMode="auto">
            <a:xfrm flipH="1" flipV="1">
              <a:off x="4261" y="2659"/>
              <a:ext cx="119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612" name="Text Box 72"/>
            <p:cNvSpPr txBox="1">
              <a:spLocks noChangeArrowheads="1"/>
            </p:cNvSpPr>
            <p:nvPr/>
          </p:nvSpPr>
          <p:spPr bwMode="auto">
            <a:xfrm>
              <a:off x="3322" y="3105"/>
              <a:ext cx="22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800">
                  <a:solidFill>
                    <a:srgbClr val="40458C"/>
                  </a:solidFill>
                </a:rPr>
                <a:t>5</a:t>
              </a:r>
            </a:p>
          </p:txBody>
        </p:sp>
        <p:sp>
          <p:nvSpPr>
            <p:cNvPr id="23613" name="Oval 73"/>
            <p:cNvSpPr>
              <a:spLocks noChangeArrowheads="1"/>
            </p:cNvSpPr>
            <p:nvPr/>
          </p:nvSpPr>
          <p:spPr bwMode="auto">
            <a:xfrm>
              <a:off x="4992" y="244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4</a:t>
              </a:r>
            </a:p>
          </p:txBody>
        </p:sp>
        <p:cxnSp>
          <p:nvCxnSpPr>
            <p:cNvPr id="23614" name="AutoShape 74"/>
            <p:cNvCxnSpPr>
              <a:cxnSpLocks noChangeShapeType="1"/>
              <a:stCxn id="23607" idx="0"/>
              <a:endCxn id="23613" idx="3"/>
            </p:cNvCxnSpPr>
            <p:nvPr/>
          </p:nvCxnSpPr>
          <p:spPr bwMode="auto">
            <a:xfrm flipV="1">
              <a:off x="4872" y="2659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615" name="AutoShape 75"/>
            <p:cNvCxnSpPr>
              <a:cxnSpLocks noChangeShapeType="1"/>
              <a:stCxn id="23609" idx="0"/>
              <a:endCxn id="23613" idx="5"/>
            </p:cNvCxnSpPr>
            <p:nvPr/>
          </p:nvCxnSpPr>
          <p:spPr bwMode="auto">
            <a:xfrm flipH="1" flipV="1">
              <a:off x="5197" y="2659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616" name="Oval 76"/>
            <p:cNvSpPr>
              <a:spLocks noChangeArrowheads="1"/>
            </p:cNvSpPr>
            <p:nvPr/>
          </p:nvSpPr>
          <p:spPr bwMode="auto">
            <a:xfrm>
              <a:off x="4512" y="211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6</a:t>
              </a:r>
            </a:p>
          </p:txBody>
        </p:sp>
        <p:cxnSp>
          <p:nvCxnSpPr>
            <p:cNvPr id="23617" name="AutoShape 77"/>
            <p:cNvCxnSpPr>
              <a:cxnSpLocks noChangeShapeType="1"/>
              <a:stCxn id="23613" idx="1"/>
              <a:endCxn id="23616" idx="5"/>
            </p:cNvCxnSpPr>
            <p:nvPr/>
          </p:nvCxnSpPr>
          <p:spPr bwMode="auto">
            <a:xfrm flipH="1" flipV="1">
              <a:off x="4717" y="2323"/>
              <a:ext cx="310" cy="1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618" name="AutoShape 78"/>
            <p:cNvCxnSpPr>
              <a:cxnSpLocks noChangeShapeType="1"/>
              <a:stCxn id="23610" idx="7"/>
              <a:endCxn id="23616" idx="3"/>
            </p:cNvCxnSpPr>
            <p:nvPr/>
          </p:nvCxnSpPr>
          <p:spPr bwMode="auto">
            <a:xfrm flipV="1">
              <a:off x="4261" y="2323"/>
              <a:ext cx="286" cy="1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3584" name="Group 79"/>
          <p:cNvGrpSpPr>
            <a:grpSpLocks/>
          </p:cNvGrpSpPr>
          <p:nvPr/>
        </p:nvGrpSpPr>
        <p:grpSpPr bwMode="auto">
          <a:xfrm>
            <a:off x="5713412" y="998538"/>
            <a:ext cx="3048000" cy="1897062"/>
            <a:chOff x="3312" y="2688"/>
            <a:chExt cx="2160" cy="1344"/>
          </a:xfrm>
        </p:grpSpPr>
        <p:cxnSp>
          <p:nvCxnSpPr>
            <p:cNvPr id="23587" name="AutoShape 80"/>
            <p:cNvCxnSpPr>
              <a:cxnSpLocks noChangeShapeType="1"/>
              <a:stCxn id="23588" idx="0"/>
              <a:endCxn id="23593" idx="3"/>
            </p:cNvCxnSpPr>
            <p:nvPr/>
          </p:nvCxnSpPr>
          <p:spPr bwMode="auto">
            <a:xfrm flipV="1">
              <a:off x="3960" y="3571"/>
              <a:ext cx="131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588" name="Rectangle 81"/>
            <p:cNvSpPr>
              <a:spLocks noChangeArrowheads="1"/>
            </p:cNvSpPr>
            <p:nvPr/>
          </p:nvSpPr>
          <p:spPr bwMode="auto">
            <a:xfrm>
              <a:off x="3840" y="3792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c</a:t>
              </a:r>
            </a:p>
          </p:txBody>
        </p:sp>
        <p:sp>
          <p:nvSpPr>
            <p:cNvPr id="23589" name="Rectangle 82"/>
            <p:cNvSpPr>
              <a:spLocks noChangeArrowheads="1"/>
            </p:cNvSpPr>
            <p:nvPr/>
          </p:nvSpPr>
          <p:spPr bwMode="auto">
            <a:xfrm>
              <a:off x="3312" y="3042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a</a:t>
              </a:r>
            </a:p>
          </p:txBody>
        </p:sp>
        <p:sp>
          <p:nvSpPr>
            <p:cNvPr id="23590" name="Rectangle 83"/>
            <p:cNvSpPr>
              <a:spLocks noChangeArrowheads="1"/>
            </p:cNvSpPr>
            <p:nvPr/>
          </p:nvSpPr>
          <p:spPr bwMode="auto">
            <a:xfrm>
              <a:off x="4752" y="3792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b</a:t>
              </a:r>
            </a:p>
          </p:txBody>
        </p:sp>
        <p:sp>
          <p:nvSpPr>
            <p:cNvPr id="23591" name="Rectangle 84"/>
            <p:cNvSpPr>
              <a:spLocks noChangeArrowheads="1"/>
            </p:cNvSpPr>
            <p:nvPr/>
          </p:nvSpPr>
          <p:spPr bwMode="auto">
            <a:xfrm>
              <a:off x="4260" y="3792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d</a:t>
              </a:r>
            </a:p>
          </p:txBody>
        </p:sp>
        <p:sp>
          <p:nvSpPr>
            <p:cNvPr id="23592" name="Rectangle 85"/>
            <p:cNvSpPr>
              <a:spLocks noChangeArrowheads="1"/>
            </p:cNvSpPr>
            <p:nvPr/>
          </p:nvSpPr>
          <p:spPr bwMode="auto">
            <a:xfrm>
              <a:off x="5232" y="3792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r</a:t>
              </a:r>
            </a:p>
          </p:txBody>
        </p:sp>
        <p:sp>
          <p:nvSpPr>
            <p:cNvPr id="23593" name="Oval 86"/>
            <p:cNvSpPr>
              <a:spLocks noChangeArrowheads="1"/>
            </p:cNvSpPr>
            <p:nvPr/>
          </p:nvSpPr>
          <p:spPr bwMode="auto">
            <a:xfrm>
              <a:off x="4056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2</a:t>
              </a:r>
            </a:p>
          </p:txBody>
        </p:sp>
        <p:cxnSp>
          <p:nvCxnSpPr>
            <p:cNvPr id="23594" name="AutoShape 87"/>
            <p:cNvCxnSpPr>
              <a:cxnSpLocks noChangeShapeType="1"/>
              <a:stCxn id="23591" idx="0"/>
              <a:endCxn id="23593" idx="5"/>
            </p:cNvCxnSpPr>
            <p:nvPr/>
          </p:nvCxnSpPr>
          <p:spPr bwMode="auto">
            <a:xfrm flipH="1" flipV="1">
              <a:off x="4261" y="3571"/>
              <a:ext cx="119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595" name="Oval 88"/>
            <p:cNvSpPr>
              <a:spLocks noChangeArrowheads="1"/>
            </p:cNvSpPr>
            <p:nvPr/>
          </p:nvSpPr>
          <p:spPr bwMode="auto">
            <a:xfrm>
              <a:off x="4992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4</a:t>
              </a:r>
            </a:p>
          </p:txBody>
        </p:sp>
        <p:cxnSp>
          <p:nvCxnSpPr>
            <p:cNvPr id="23596" name="AutoShape 89"/>
            <p:cNvCxnSpPr>
              <a:cxnSpLocks noChangeShapeType="1"/>
              <a:stCxn id="23590" idx="0"/>
              <a:endCxn id="23595" idx="3"/>
            </p:cNvCxnSpPr>
            <p:nvPr/>
          </p:nvCxnSpPr>
          <p:spPr bwMode="auto">
            <a:xfrm flipV="1">
              <a:off x="4872" y="3571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97" name="AutoShape 90"/>
            <p:cNvCxnSpPr>
              <a:cxnSpLocks noChangeShapeType="1"/>
              <a:stCxn id="23592" idx="0"/>
              <a:endCxn id="23595" idx="5"/>
            </p:cNvCxnSpPr>
            <p:nvPr/>
          </p:nvCxnSpPr>
          <p:spPr bwMode="auto">
            <a:xfrm flipH="1" flipV="1">
              <a:off x="5197" y="3571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598" name="Oval 91"/>
            <p:cNvSpPr>
              <a:spLocks noChangeArrowheads="1"/>
            </p:cNvSpPr>
            <p:nvPr/>
          </p:nvSpPr>
          <p:spPr bwMode="auto">
            <a:xfrm>
              <a:off x="4512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6</a:t>
              </a:r>
            </a:p>
          </p:txBody>
        </p:sp>
        <p:cxnSp>
          <p:nvCxnSpPr>
            <p:cNvPr id="23599" name="AutoShape 92"/>
            <p:cNvCxnSpPr>
              <a:cxnSpLocks noChangeShapeType="1"/>
              <a:stCxn id="23595" idx="1"/>
              <a:endCxn id="23598" idx="5"/>
            </p:cNvCxnSpPr>
            <p:nvPr/>
          </p:nvCxnSpPr>
          <p:spPr bwMode="auto">
            <a:xfrm flipH="1" flipV="1">
              <a:off x="4717" y="3235"/>
              <a:ext cx="310" cy="1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600" name="AutoShape 93"/>
            <p:cNvCxnSpPr>
              <a:cxnSpLocks noChangeShapeType="1"/>
              <a:stCxn id="23593" idx="7"/>
              <a:endCxn id="23598" idx="3"/>
            </p:cNvCxnSpPr>
            <p:nvPr/>
          </p:nvCxnSpPr>
          <p:spPr bwMode="auto">
            <a:xfrm flipV="1">
              <a:off x="4261" y="3235"/>
              <a:ext cx="286" cy="1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601" name="Oval 94"/>
            <p:cNvSpPr>
              <a:spLocks noChangeArrowheads="1"/>
            </p:cNvSpPr>
            <p:nvPr/>
          </p:nvSpPr>
          <p:spPr bwMode="auto">
            <a:xfrm>
              <a:off x="3840" y="268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ea typeface="ＭＳ Ｐゴシック" charset="0"/>
                </a:rPr>
                <a:t>11</a:t>
              </a:r>
            </a:p>
          </p:txBody>
        </p:sp>
        <p:cxnSp>
          <p:nvCxnSpPr>
            <p:cNvPr id="23602" name="AutoShape 95"/>
            <p:cNvCxnSpPr>
              <a:cxnSpLocks noChangeShapeType="1"/>
              <a:stCxn id="23589" idx="0"/>
              <a:endCxn id="23601" idx="3"/>
            </p:cNvCxnSpPr>
            <p:nvPr/>
          </p:nvCxnSpPr>
          <p:spPr bwMode="auto">
            <a:xfrm flipV="1">
              <a:off x="3432" y="2899"/>
              <a:ext cx="443" cy="1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603" name="AutoShape 96"/>
            <p:cNvCxnSpPr>
              <a:cxnSpLocks noChangeShapeType="1"/>
              <a:stCxn id="23598" idx="1"/>
              <a:endCxn id="23601" idx="5"/>
            </p:cNvCxnSpPr>
            <p:nvPr/>
          </p:nvCxnSpPr>
          <p:spPr bwMode="auto">
            <a:xfrm flipH="1" flipV="1">
              <a:off x="4045" y="2899"/>
              <a:ext cx="502" cy="1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3585" name="AutoShape 97"/>
          <p:cNvSpPr>
            <a:spLocks noChangeArrowheads="1"/>
          </p:cNvSpPr>
          <p:nvPr/>
        </p:nvSpPr>
        <p:spPr bwMode="auto">
          <a:xfrm rot="-5400000">
            <a:off x="5180012" y="52578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23586" name="AutoShape 98"/>
          <p:cNvSpPr>
            <a:spLocks noChangeArrowheads="1"/>
          </p:cNvSpPr>
          <p:nvPr/>
        </p:nvSpPr>
        <p:spPr bwMode="auto">
          <a:xfrm rot="8100000">
            <a:off x="7466012" y="33528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48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Greedy Method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A8AF70A-B368-C94A-B82D-7F005A55C78F}" type="slidenum">
              <a:rPr lang="en-US" sz="1400">
                <a:solidFill>
                  <a:srgbClr val="40458C"/>
                </a:solidFill>
              </a:rPr>
              <a:pPr eaLnBrk="1" hangingPunct="1"/>
              <a:t>21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Extended Huffman Tree Example</a:t>
            </a:r>
          </a:p>
        </p:txBody>
      </p:sp>
      <p:pic>
        <p:nvPicPr>
          <p:cNvPr id="24580" name="Picture 6" descr="huf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8" t="8078" r="31482" b="29039"/>
          <a:stretch>
            <a:fillRect/>
          </a:stretch>
        </p:blipFill>
        <p:spPr>
          <a:xfrm>
            <a:off x="2894012" y="1579563"/>
            <a:ext cx="6705600" cy="4876800"/>
          </a:xfrm>
          <a:noFill/>
        </p:spPr>
      </p:pic>
    </p:spTree>
    <p:extLst>
      <p:ext uri="{BB962C8B-B14F-4D97-AF65-F5344CB8AC3E}">
        <p14:creationId xmlns:p14="http://schemas.microsoft.com/office/powerpoint/2010/main" val="1911966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B88695-5DEC-794B-9888-C881C286E4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8459" y="2593949"/>
            <a:ext cx="10033189" cy="1907234"/>
          </a:xfrm>
        </p:spPr>
        <p:txBody>
          <a:bodyPr/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About Stevens</a:t>
            </a:r>
          </a:p>
          <a:p>
            <a:r>
              <a:rPr lang="en-US" sz="1800" dirty="0">
                <a:solidFill>
                  <a:prstClr val="black"/>
                </a:solidFill>
              </a:rPr>
              <a:t>A premier, private research university </a:t>
            </a:r>
            <a:r>
              <a:rPr lang="en-US" sz="1800" dirty="0"/>
              <a:t>with a mission to inspire, nurture and educate leaders in tomorrow’s technology-centric environment while contributing to the solution of the most challenging problems of our time</a:t>
            </a:r>
          </a:p>
          <a:p>
            <a:pPr lvl="0"/>
            <a:endParaRPr lang="en-US" sz="18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61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Web Auctions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8212" y="1524000"/>
            <a:ext cx="7924800" cy="4800600"/>
          </a:xfrm>
        </p:spPr>
        <p:txBody>
          <a:bodyPr/>
          <a:lstStyle/>
          <a:p>
            <a:r>
              <a:rPr lang="en-US" sz="2000" dirty="0"/>
              <a:t>Suppose you are designing a new </a:t>
            </a:r>
            <a:r>
              <a:rPr lang="en-US" sz="2000" b="1" dirty="0">
                <a:solidFill>
                  <a:srgbClr val="FF0000"/>
                </a:solidFill>
              </a:rPr>
              <a:t>online auction website </a:t>
            </a:r>
            <a:r>
              <a:rPr lang="en-US" sz="2000" dirty="0"/>
              <a:t>that is intended to process bids for multi-lot auctions. </a:t>
            </a:r>
          </a:p>
          <a:p>
            <a:r>
              <a:rPr lang="en-US" sz="2000" dirty="0"/>
              <a:t>This website should be able to handle a single auction for 100 units of the same digital camera or 500 units of the same smartphone, where bids are of the form, </a:t>
            </a:r>
            <a:r>
              <a:rPr lang="en-US" sz="2000" b="1" dirty="0">
                <a:solidFill>
                  <a:srgbClr val="FF0000"/>
                </a:solidFill>
              </a:rPr>
              <a:t>“x units for $y,”</a:t>
            </a:r>
            <a:r>
              <a:rPr lang="en-US" sz="2000" dirty="0"/>
              <a:t> meaning that the bidder wants a quantity of x of the items being sold and is willing to pay $y for all x of them. </a:t>
            </a:r>
          </a:p>
          <a:p>
            <a:r>
              <a:rPr lang="en-US" sz="2000" dirty="0"/>
              <a:t>The challenge for your website is that it must allow for a large number of bidders to place such multi-lot bids and it must decide which bidders to choose as the winners.</a:t>
            </a:r>
          </a:p>
          <a:p>
            <a:r>
              <a:rPr lang="en-US" sz="2000" dirty="0"/>
              <a:t>Naturally, one is interested in designing the website so that it always chooses a set of winning bids that maximizes the total amount of money paid for the items being auctioned.</a:t>
            </a:r>
          </a:p>
          <a:p>
            <a:r>
              <a:rPr lang="en-US" sz="2000" dirty="0"/>
              <a:t>So how do you decide which bidders to choose as the winners?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Greedy Method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2A3B0D-09D1-2644-B313-02B70C83CF35}" type="slidenum">
              <a:rPr lang="en-US">
                <a:solidFill>
                  <a:srgbClr val="40458C"/>
                </a:solidFill>
              </a:rPr>
              <a:pPr>
                <a:defRPr/>
              </a:pPr>
              <a:t>3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124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Greedy Method</a:t>
            </a:r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F0E68C0-481C-384E-8FDE-9E1FD713D797}" type="slidenum">
              <a:rPr lang="en-US" sz="1400">
                <a:solidFill>
                  <a:srgbClr val="40458C"/>
                </a:solidFill>
              </a:rPr>
              <a:pPr eaLnBrk="1" hangingPunct="1"/>
              <a:t>4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2012" y="304800"/>
            <a:ext cx="6324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The Greedy Method</a:t>
            </a:r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132012" y="1600200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  <a:latin typeface="Tahoma" charset="0"/>
              </a:rPr>
              <a:t>The greedy method</a:t>
            </a:r>
            <a:r>
              <a:rPr lang="en-US">
                <a:latin typeface="Tahoma" charset="0"/>
              </a:rPr>
              <a:t> is a general algorithm design paradigm, built on the following elements: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  <a:latin typeface="Tahoma" charset="0"/>
              </a:rPr>
              <a:t>configurations</a:t>
            </a:r>
            <a:r>
              <a:rPr lang="en-US">
                <a:latin typeface="Tahoma" charset="0"/>
              </a:rPr>
              <a:t>: different choices, collections, or values to find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  <a:latin typeface="Tahoma" charset="0"/>
              </a:rPr>
              <a:t>objective function</a:t>
            </a:r>
            <a:r>
              <a:rPr lang="en-US">
                <a:latin typeface="Tahoma" charset="0"/>
              </a:rPr>
              <a:t>: a score assigned to configurations, which we want to either maximize or minimize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It works best when applied to problems with the </a:t>
            </a:r>
            <a:r>
              <a:rPr lang="en-US" b="1">
                <a:solidFill>
                  <a:schemeClr val="tx2"/>
                </a:solidFill>
                <a:latin typeface="Tahoma" charset="0"/>
              </a:rPr>
              <a:t>greedy-choice</a:t>
            </a:r>
            <a:r>
              <a:rPr lang="en-US">
                <a:latin typeface="Tahoma" charset="0"/>
              </a:rPr>
              <a:t> property: 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a globally-optimal solution can always be found by a series of local improvements from a starting configuration.</a:t>
            </a:r>
            <a:endParaRPr lang="en-US" b="1" i="1">
              <a:latin typeface="Times New Roman" charset="0"/>
            </a:endParaRPr>
          </a:p>
        </p:txBody>
      </p:sp>
      <p:graphicFrame>
        <p:nvGraphicFramePr>
          <p:cNvPr id="17413" name="Object 6"/>
          <p:cNvGraphicFramePr>
            <a:graphicFrameLocks noChangeAspect="1"/>
          </p:cNvGraphicFramePr>
          <p:nvPr/>
        </p:nvGraphicFramePr>
        <p:xfrm>
          <a:off x="8228013" y="152401"/>
          <a:ext cx="2062163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4582562" imgH="3363362" progId="MS_ClipArt_Gallery.5">
                  <p:embed/>
                </p:oleObj>
              </mc:Choice>
              <mc:Fallback>
                <p:oleObj name="Clip" r:id="rId2" imgW="4582562" imgH="3363362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8013" y="152401"/>
                        <a:ext cx="2062163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887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916" y="3048000"/>
            <a:ext cx="4467497" cy="3399182"/>
          </a:xfrm>
          <a:prstGeom prst="rect">
            <a:avLst/>
          </a:prstGeom>
        </p:spPr>
      </p:pic>
      <p:sp>
        <p:nvSpPr>
          <p:cNvPr id="174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Greedy Method</a:t>
            </a:r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F0E68C0-481C-384E-8FDE-9E1FD713D797}" type="slidenum">
              <a:rPr lang="en-US" sz="1400">
                <a:solidFill>
                  <a:srgbClr val="40458C"/>
                </a:solidFill>
              </a:rPr>
              <a:pPr eaLnBrk="1" hangingPunct="1"/>
              <a:t>5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2012" y="304800"/>
            <a:ext cx="6324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The Greedy Method</a:t>
            </a:r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1751012" y="1600200"/>
            <a:ext cx="8458200" cy="5029200"/>
          </a:xfrm>
        </p:spPr>
        <p:txBody>
          <a:bodyPr/>
          <a:lstStyle/>
          <a:p>
            <a:r>
              <a:rPr lang="en-US" sz="2400" dirty="0"/>
              <a:t>The sequence of choices starts from some well-understood starting configuration, and then iteratively makes the decision that is best from all of those that are currently possible, in terms of improving the objective function.</a:t>
            </a:r>
            <a:endParaRPr lang="en-US" sz="2400" b="1" i="1" dirty="0">
              <a:latin typeface="Times New Roman" charset="0"/>
            </a:endParaRPr>
          </a:p>
        </p:txBody>
      </p:sp>
      <p:graphicFrame>
        <p:nvGraphicFramePr>
          <p:cNvPr id="17413" name="Object 6"/>
          <p:cNvGraphicFramePr>
            <a:graphicFrameLocks noChangeAspect="1"/>
          </p:cNvGraphicFramePr>
          <p:nvPr/>
        </p:nvGraphicFramePr>
        <p:xfrm>
          <a:off x="8228013" y="152401"/>
          <a:ext cx="2062163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4582562" imgH="3363362" progId="MS_ClipArt_Gallery.5">
                  <p:embed/>
                </p:oleObj>
              </mc:Choice>
              <mc:Fallback>
                <p:oleObj name="Clip" r:id="rId3" imgW="4582562" imgH="3363362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8013" y="152401"/>
                        <a:ext cx="2062163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928812" y="719668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40458C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419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Auction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4412" y="1524000"/>
            <a:ext cx="7848600" cy="4495800"/>
          </a:xfrm>
        </p:spPr>
        <p:txBody>
          <a:bodyPr/>
          <a:lstStyle/>
          <a:p>
            <a:r>
              <a:rPr lang="en-US" sz="2000" dirty="0"/>
              <a:t>This greedy strategy works for the profit-maximizing online auction problem if you can satisfy a bid to buy x units for $y by selling k &lt; x units for $</a:t>
            </a:r>
            <a:r>
              <a:rPr lang="en-US" sz="2000" dirty="0" err="1"/>
              <a:t>yk</a:t>
            </a:r>
            <a:r>
              <a:rPr lang="en-US" sz="2000" dirty="0"/>
              <a:t>/x. </a:t>
            </a:r>
          </a:p>
          <a:p>
            <a:r>
              <a:rPr lang="en-US" sz="2000" dirty="0"/>
              <a:t>In this case, this problem is equivalent to the </a:t>
            </a:r>
            <a:r>
              <a:rPr lang="en-US" sz="2000" b="1" dirty="0">
                <a:solidFill>
                  <a:srgbClr val="FF0000"/>
                </a:solidFill>
              </a:rPr>
              <a:t>fractional knapsack problem</a:t>
            </a:r>
            <a:r>
              <a:rPr lang="en-US" sz="20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Greedy Method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2A3B0D-09D1-2644-B313-02B70C83CF35}" type="slidenum">
              <a:rPr lang="en-US">
                <a:solidFill>
                  <a:srgbClr val="40458C"/>
                </a:solidFill>
              </a:rPr>
              <a:pPr>
                <a:defRPr/>
              </a:pPr>
              <a:t>6</a:t>
            </a:fld>
            <a:endParaRPr lang="en-US">
              <a:solidFill>
                <a:srgbClr val="40458C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13" y="3352800"/>
            <a:ext cx="494273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4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Auctions and the Fractional Knapsack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2012" y="1600200"/>
            <a:ext cx="8229600" cy="4800600"/>
          </a:xfrm>
        </p:spPr>
        <p:txBody>
          <a:bodyPr/>
          <a:lstStyle/>
          <a:p>
            <a:r>
              <a:rPr lang="en-US" sz="2000" dirty="0"/>
              <a:t>In the </a:t>
            </a:r>
            <a:r>
              <a:rPr lang="en-US" sz="2000" b="1" dirty="0">
                <a:solidFill>
                  <a:srgbClr val="FF0000"/>
                </a:solidFill>
              </a:rPr>
              <a:t>knapsack problem</a:t>
            </a:r>
            <a:r>
              <a:rPr lang="en-US" sz="2000" dirty="0"/>
              <a:t>, we are given a set of n items, each having a </a:t>
            </a:r>
            <a:r>
              <a:rPr lang="en-US" sz="2000" dirty="0">
                <a:solidFill>
                  <a:srgbClr val="FF0000"/>
                </a:solidFill>
              </a:rPr>
              <a:t>weight and a benefit</a:t>
            </a:r>
            <a:r>
              <a:rPr lang="en-US" sz="2000" dirty="0"/>
              <a:t>, and we are interested in choosing the set of items that maximize our </a:t>
            </a:r>
            <a:r>
              <a:rPr lang="en-US" sz="2000" dirty="0">
                <a:solidFill>
                  <a:srgbClr val="FF0000"/>
                </a:solidFill>
              </a:rPr>
              <a:t>total benefit </a:t>
            </a:r>
            <a:r>
              <a:rPr lang="en-US" sz="2000" dirty="0"/>
              <a:t>while not going over the weight capacity of the knapsack.</a:t>
            </a:r>
          </a:p>
          <a:p>
            <a:r>
              <a:rPr lang="en-US" sz="2000" dirty="0"/>
              <a:t>In the web auction application, each bid is an item, with its “weight” being the number of units being requested and its benefit being the amount of money being offered. </a:t>
            </a:r>
          </a:p>
          <a:p>
            <a:r>
              <a:rPr lang="en-US" sz="2000" dirty="0"/>
              <a:t>In the instance, where bids can be satisfied with a partial fulfillment, then it is an instance of the </a:t>
            </a:r>
            <a:r>
              <a:rPr lang="en-US" sz="2000" b="1" dirty="0">
                <a:solidFill>
                  <a:srgbClr val="FF0000"/>
                </a:solidFill>
              </a:rPr>
              <a:t>fractional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knapsack problem, for which the greedy method works to find an optimal solution. </a:t>
            </a:r>
          </a:p>
          <a:p>
            <a:r>
              <a:rPr lang="en-US" sz="2000" dirty="0"/>
              <a:t>Interestingly, for the “0-1” version of the problem, where fractional choices are not allowed, then the greedy method may not work and the problem is potentially very difficult to solve in polynomial time.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Greedy Method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2A3B0D-09D1-2644-B313-02B70C83CF35}" type="slidenum">
              <a:rPr lang="en-US">
                <a:solidFill>
                  <a:srgbClr val="40458C"/>
                </a:solidFill>
              </a:rPr>
              <a:pPr>
                <a:defRPr/>
              </a:pPr>
              <a:t>7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364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Greedy Method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244606B-2E38-D449-8B8F-F87B91AF563A}" type="slidenum">
              <a:rPr lang="en-US" sz="1400">
                <a:solidFill>
                  <a:srgbClr val="40458C"/>
                </a:solidFill>
              </a:rPr>
              <a:pPr eaLnBrk="1" hangingPunct="1"/>
              <a:t>8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2012" y="304800"/>
            <a:ext cx="80772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The Fractional Knapsack</a:t>
            </a: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Problem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2012" y="1600200"/>
            <a:ext cx="8229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Given: A set S of n items, with each item i having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b</a:t>
            </a:r>
            <a:r>
              <a:rPr lang="en-US" sz="2000" baseline="-25000">
                <a:latin typeface="Tahoma" charset="0"/>
              </a:rPr>
              <a:t>i</a:t>
            </a:r>
            <a:r>
              <a:rPr lang="en-US" sz="2000">
                <a:latin typeface="Tahoma" charset="0"/>
              </a:rPr>
              <a:t> - a positive benefit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w</a:t>
            </a:r>
            <a:r>
              <a:rPr lang="en-US" sz="2000" baseline="-25000">
                <a:latin typeface="Tahoma" charset="0"/>
              </a:rPr>
              <a:t>i</a:t>
            </a:r>
            <a:r>
              <a:rPr lang="en-US" sz="2000">
                <a:latin typeface="Tahoma" charset="0"/>
              </a:rPr>
              <a:t> - a positive weight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Goal: Choose items with maximum total benefit but with weight at most W.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If we are allowed to take fractional amounts, then this is the </a:t>
            </a:r>
            <a:r>
              <a:rPr lang="en-US" sz="2400" b="1">
                <a:solidFill>
                  <a:schemeClr val="tx2"/>
                </a:solidFill>
                <a:latin typeface="Tahoma" charset="0"/>
              </a:rPr>
              <a:t>fractional knapsack problem</a:t>
            </a:r>
            <a:r>
              <a:rPr lang="en-US" sz="2400">
                <a:latin typeface="Tahoma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In this case, we let x</a:t>
            </a:r>
            <a:r>
              <a:rPr lang="en-US" sz="2000" baseline="-25000">
                <a:latin typeface="Tahoma" charset="0"/>
              </a:rPr>
              <a:t>i </a:t>
            </a:r>
            <a:r>
              <a:rPr lang="en-US" sz="2000">
                <a:latin typeface="Tahoma" charset="0"/>
              </a:rPr>
              <a:t>denote the amount we take of item i</a:t>
            </a:r>
          </a:p>
          <a:p>
            <a:pPr lvl="1"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Objective: maximize</a:t>
            </a:r>
          </a:p>
          <a:p>
            <a:pPr lvl="1"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Constraint:</a:t>
            </a:r>
            <a:endParaRPr lang="en-US" sz="2000" b="1">
              <a:solidFill>
                <a:schemeClr val="tx2"/>
              </a:solidFill>
              <a:latin typeface="Tahoma" charset="0"/>
            </a:endParaRPr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9048751" y="152400"/>
          <a:ext cx="1328737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2225644" imgH="2682844" progId="MS_ClipArt_Gallery.5">
                  <p:embed/>
                </p:oleObj>
              </mc:Choice>
              <mc:Fallback>
                <p:oleObj name="Clip" r:id="rId2" imgW="2225644" imgH="2682844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1" y="152400"/>
                        <a:ext cx="1328737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5484812" y="4648200"/>
          <a:ext cx="195103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058" imgH="342751" progId="Equation.3">
                  <p:embed/>
                </p:oleObj>
              </mc:Choice>
              <mc:Fallback>
                <p:oleObj name="Equation" r:id="rId4" imgW="787058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812" y="4648200"/>
                        <a:ext cx="1951038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4757737" y="5638800"/>
          <a:ext cx="15748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34725" imgH="342751" progId="Equation.3">
                  <p:embed/>
                </p:oleObj>
              </mc:Choice>
              <mc:Fallback>
                <p:oleObj name="Equation" r:id="rId6" imgW="634725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7737" y="5638800"/>
                        <a:ext cx="15748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1645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Greedy Method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EC14FA6-7F0A-4445-89E6-CA14A64EB219}" type="slidenum">
              <a:rPr lang="en-US" sz="1400">
                <a:solidFill>
                  <a:srgbClr val="40458C"/>
                </a:solidFill>
              </a:rPr>
              <a:pPr eaLnBrk="1" hangingPunct="1"/>
              <a:t>9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2132012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2012" y="1600200"/>
            <a:ext cx="8229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Given: A set S of n items, with each item i having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b</a:t>
            </a:r>
            <a:r>
              <a:rPr lang="en-US" sz="2000" baseline="-25000">
                <a:latin typeface="Tahoma" charset="0"/>
              </a:rPr>
              <a:t>i</a:t>
            </a:r>
            <a:r>
              <a:rPr lang="en-US" sz="2000">
                <a:latin typeface="Tahoma" charset="0"/>
              </a:rPr>
              <a:t> - a positive benefit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w</a:t>
            </a:r>
            <a:r>
              <a:rPr lang="en-US" sz="2000" baseline="-25000">
                <a:latin typeface="Tahoma" charset="0"/>
              </a:rPr>
              <a:t>i</a:t>
            </a:r>
            <a:r>
              <a:rPr lang="en-US" sz="2000">
                <a:latin typeface="Tahoma" charset="0"/>
              </a:rPr>
              <a:t> - a positive weight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Goal: Choose items with maximum total benefit but with weight at most W.</a:t>
            </a:r>
          </a:p>
        </p:txBody>
      </p:sp>
      <p:graphicFrame>
        <p:nvGraphicFramePr>
          <p:cNvPr id="26629" name="Object 4"/>
          <p:cNvGraphicFramePr>
            <a:graphicFrameLocks noChangeAspect="1"/>
          </p:cNvGraphicFramePr>
          <p:nvPr/>
        </p:nvGraphicFramePr>
        <p:xfrm>
          <a:off x="9048751" y="152400"/>
          <a:ext cx="1328737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2225644" imgH="2682844" progId="MS_ClipArt_Gallery.5">
                  <p:embed/>
                </p:oleObj>
              </mc:Choice>
              <mc:Fallback>
                <p:oleObj name="Clip" r:id="rId2" imgW="2225644" imgH="2682844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1" y="152400"/>
                        <a:ext cx="1328737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30" name="Picture 6" descr="HH01008_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141788"/>
            <a:ext cx="495300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7" descr="HH01008_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788" y="3760788"/>
            <a:ext cx="708025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8" descr="HH01008_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437" y="4446588"/>
            <a:ext cx="325438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9" descr="HH01008_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063" y="3962400"/>
            <a:ext cx="5953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10" descr="HH01008_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13" y="4495801"/>
            <a:ext cx="28257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2038350" y="5029200"/>
            <a:ext cx="1236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0458C"/>
                </a:solidFill>
              </a:rPr>
              <a:t>Weight: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2049421" y="5410201"/>
            <a:ext cx="12430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0458C"/>
                </a:solidFill>
              </a:rPr>
              <a:t>Benefit: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3476625" y="4648200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4219575" y="4648200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4910138" y="4648200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5602288" y="4648200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6276975" y="4648200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3313113" y="5105401"/>
            <a:ext cx="625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40458C"/>
                </a:solidFill>
              </a:rPr>
              <a:t>4 ml</a:t>
            </a:r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4056063" y="5105401"/>
            <a:ext cx="625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40458C"/>
                </a:solidFill>
              </a:rPr>
              <a:t>8 ml</a:t>
            </a: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4746626" y="5105401"/>
            <a:ext cx="625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40458C"/>
                </a:solidFill>
              </a:rPr>
              <a:t>2 ml</a:t>
            </a:r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5438776" y="5105401"/>
            <a:ext cx="625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40458C"/>
                </a:solidFill>
              </a:rPr>
              <a:t>6 ml</a:t>
            </a:r>
          </a:p>
        </p:txBody>
      </p:sp>
      <p:sp>
        <p:nvSpPr>
          <p:cNvPr id="26646" name="Text Box 23"/>
          <p:cNvSpPr txBox="1">
            <a:spLocks noChangeArrowheads="1"/>
          </p:cNvSpPr>
          <p:nvPr/>
        </p:nvSpPr>
        <p:spPr bwMode="auto">
          <a:xfrm>
            <a:off x="6113463" y="5105401"/>
            <a:ext cx="625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40458C"/>
                </a:solidFill>
              </a:rPr>
              <a:t>1 ml</a:t>
            </a:r>
          </a:p>
        </p:txBody>
      </p:sp>
      <p:sp>
        <p:nvSpPr>
          <p:cNvPr id="26647" name="Text Box 24"/>
          <p:cNvSpPr txBox="1">
            <a:spLocks noChangeArrowheads="1"/>
          </p:cNvSpPr>
          <p:nvPr/>
        </p:nvSpPr>
        <p:spPr bwMode="auto">
          <a:xfrm>
            <a:off x="3346451" y="5486401"/>
            <a:ext cx="560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40458C"/>
                </a:solidFill>
              </a:rPr>
              <a:t>$12</a:t>
            </a:r>
          </a:p>
        </p:txBody>
      </p:sp>
      <p:sp>
        <p:nvSpPr>
          <p:cNvPr id="26648" name="Text Box 25"/>
          <p:cNvSpPr txBox="1">
            <a:spLocks noChangeArrowheads="1"/>
          </p:cNvSpPr>
          <p:nvPr/>
        </p:nvSpPr>
        <p:spPr bwMode="auto">
          <a:xfrm>
            <a:off x="4087812" y="5486401"/>
            <a:ext cx="560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40458C"/>
                </a:solidFill>
              </a:rPr>
              <a:t>$32</a:t>
            </a:r>
          </a:p>
        </p:txBody>
      </p:sp>
      <p:sp>
        <p:nvSpPr>
          <p:cNvPr id="26649" name="Text Box 26"/>
          <p:cNvSpPr txBox="1">
            <a:spLocks noChangeArrowheads="1"/>
          </p:cNvSpPr>
          <p:nvPr/>
        </p:nvSpPr>
        <p:spPr bwMode="auto">
          <a:xfrm>
            <a:off x="4779962" y="5486401"/>
            <a:ext cx="560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40458C"/>
                </a:solidFill>
              </a:rPr>
              <a:t>$40</a:t>
            </a:r>
          </a:p>
        </p:txBody>
      </p:sp>
      <p:sp>
        <p:nvSpPr>
          <p:cNvPr id="26650" name="Text Box 27"/>
          <p:cNvSpPr txBox="1">
            <a:spLocks noChangeArrowheads="1"/>
          </p:cNvSpPr>
          <p:nvPr/>
        </p:nvSpPr>
        <p:spPr bwMode="auto">
          <a:xfrm>
            <a:off x="5472112" y="5486401"/>
            <a:ext cx="560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40458C"/>
                </a:solidFill>
              </a:rPr>
              <a:t>$30</a:t>
            </a:r>
          </a:p>
        </p:txBody>
      </p:sp>
      <p:sp>
        <p:nvSpPr>
          <p:cNvPr id="26651" name="Text Box 28"/>
          <p:cNvSpPr txBox="1">
            <a:spLocks noChangeArrowheads="1"/>
          </p:cNvSpPr>
          <p:nvPr/>
        </p:nvSpPr>
        <p:spPr bwMode="auto">
          <a:xfrm>
            <a:off x="6145212" y="5486401"/>
            <a:ext cx="560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40458C"/>
                </a:solidFill>
              </a:rPr>
              <a:t>$50</a:t>
            </a:r>
          </a:p>
        </p:txBody>
      </p:sp>
      <p:sp>
        <p:nvSpPr>
          <p:cNvPr id="26652" name="Text Box 29"/>
          <p:cNvSpPr txBox="1">
            <a:spLocks noChangeArrowheads="1"/>
          </p:cNvSpPr>
          <p:nvPr/>
        </p:nvSpPr>
        <p:spPr bwMode="auto">
          <a:xfrm>
            <a:off x="2208212" y="4343400"/>
            <a:ext cx="106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0458C"/>
                </a:solidFill>
              </a:rPr>
              <a:t>Items:</a:t>
            </a:r>
          </a:p>
        </p:txBody>
      </p:sp>
      <p:sp>
        <p:nvSpPr>
          <p:cNvPr id="26653" name="Text Box 30"/>
          <p:cNvSpPr txBox="1">
            <a:spLocks noChangeArrowheads="1"/>
          </p:cNvSpPr>
          <p:nvPr/>
        </p:nvSpPr>
        <p:spPr bwMode="auto">
          <a:xfrm>
            <a:off x="2239962" y="5791200"/>
            <a:ext cx="103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0458C"/>
                </a:solidFill>
              </a:rPr>
              <a:t>Value:</a:t>
            </a:r>
          </a:p>
        </p:txBody>
      </p:sp>
      <p:sp>
        <p:nvSpPr>
          <p:cNvPr id="26654" name="Text Box 31"/>
          <p:cNvSpPr txBox="1">
            <a:spLocks noChangeArrowheads="1"/>
          </p:cNvSpPr>
          <p:nvPr/>
        </p:nvSpPr>
        <p:spPr bwMode="auto">
          <a:xfrm>
            <a:off x="3470275" y="58674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40458C"/>
                </a:solidFill>
              </a:rPr>
              <a:t>3</a:t>
            </a:r>
          </a:p>
        </p:txBody>
      </p:sp>
      <p:sp>
        <p:nvSpPr>
          <p:cNvPr id="26655" name="Text Box 32"/>
          <p:cNvSpPr txBox="1">
            <a:spLocks noChangeArrowheads="1"/>
          </p:cNvSpPr>
          <p:nvPr/>
        </p:nvSpPr>
        <p:spPr bwMode="auto">
          <a:xfrm>
            <a:off x="2055812" y="6172201"/>
            <a:ext cx="1201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40458C"/>
                </a:solidFill>
              </a:rPr>
              <a:t>($ per ml)</a:t>
            </a:r>
          </a:p>
        </p:txBody>
      </p:sp>
      <p:sp>
        <p:nvSpPr>
          <p:cNvPr id="26656" name="Text Box 33"/>
          <p:cNvSpPr txBox="1">
            <a:spLocks noChangeArrowheads="1"/>
          </p:cNvSpPr>
          <p:nvPr/>
        </p:nvSpPr>
        <p:spPr bwMode="auto">
          <a:xfrm>
            <a:off x="4213225" y="58674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40458C"/>
                </a:solidFill>
              </a:rPr>
              <a:t>4</a:t>
            </a:r>
          </a:p>
        </p:txBody>
      </p:sp>
      <p:sp>
        <p:nvSpPr>
          <p:cNvPr id="26657" name="Text Box 34"/>
          <p:cNvSpPr txBox="1">
            <a:spLocks noChangeArrowheads="1"/>
          </p:cNvSpPr>
          <p:nvPr/>
        </p:nvSpPr>
        <p:spPr bwMode="auto">
          <a:xfrm>
            <a:off x="4841876" y="5867401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40458C"/>
                </a:solidFill>
              </a:rPr>
              <a:t>20</a:t>
            </a:r>
          </a:p>
        </p:txBody>
      </p:sp>
      <p:sp>
        <p:nvSpPr>
          <p:cNvPr id="26658" name="Text Box 35"/>
          <p:cNvSpPr txBox="1">
            <a:spLocks noChangeArrowheads="1"/>
          </p:cNvSpPr>
          <p:nvPr/>
        </p:nvSpPr>
        <p:spPr bwMode="auto">
          <a:xfrm>
            <a:off x="5597525" y="58674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40458C"/>
                </a:solidFill>
              </a:rPr>
              <a:t>5</a:t>
            </a:r>
          </a:p>
        </p:txBody>
      </p:sp>
      <p:sp>
        <p:nvSpPr>
          <p:cNvPr id="26659" name="Text Box 36"/>
          <p:cNvSpPr txBox="1">
            <a:spLocks noChangeArrowheads="1"/>
          </p:cNvSpPr>
          <p:nvPr/>
        </p:nvSpPr>
        <p:spPr bwMode="auto">
          <a:xfrm>
            <a:off x="6208713" y="5867401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40458C"/>
                </a:solidFill>
              </a:rPr>
              <a:t>50</a:t>
            </a:r>
          </a:p>
        </p:txBody>
      </p:sp>
      <p:grpSp>
        <p:nvGrpSpPr>
          <p:cNvPr id="26660" name="Group 47"/>
          <p:cNvGrpSpPr>
            <a:grpSpLocks/>
          </p:cNvGrpSpPr>
          <p:nvPr/>
        </p:nvGrpSpPr>
        <p:grpSpPr bwMode="auto">
          <a:xfrm>
            <a:off x="7313613" y="3206751"/>
            <a:ext cx="1247775" cy="2722563"/>
            <a:chOff x="4180" y="2068"/>
            <a:chExt cx="786" cy="1715"/>
          </a:xfrm>
        </p:grpSpPr>
        <p:sp>
          <p:nvSpPr>
            <p:cNvPr id="26664" name="Freeform 38"/>
            <p:cNvSpPr>
              <a:spLocks/>
            </p:cNvSpPr>
            <p:nvPr/>
          </p:nvSpPr>
          <p:spPr bwMode="auto">
            <a:xfrm>
              <a:off x="4276" y="2068"/>
              <a:ext cx="594" cy="320"/>
            </a:xfrm>
            <a:custGeom>
              <a:avLst/>
              <a:gdLst>
                <a:gd name="T0" fmla="*/ 578 w 594"/>
                <a:gd name="T1" fmla="*/ 231 h 320"/>
                <a:gd name="T2" fmla="*/ 584 w 594"/>
                <a:gd name="T3" fmla="*/ 147 h 320"/>
                <a:gd name="T4" fmla="*/ 594 w 594"/>
                <a:gd name="T5" fmla="*/ 103 h 320"/>
                <a:gd name="T6" fmla="*/ 590 w 594"/>
                <a:gd name="T7" fmla="*/ 75 h 320"/>
                <a:gd name="T8" fmla="*/ 571 w 594"/>
                <a:gd name="T9" fmla="*/ 52 h 320"/>
                <a:gd name="T10" fmla="*/ 540 w 594"/>
                <a:gd name="T11" fmla="*/ 33 h 320"/>
                <a:gd name="T12" fmla="*/ 498 w 594"/>
                <a:gd name="T13" fmla="*/ 18 h 320"/>
                <a:gd name="T14" fmla="*/ 446 w 594"/>
                <a:gd name="T15" fmla="*/ 8 h 320"/>
                <a:gd name="T16" fmla="*/ 391 w 594"/>
                <a:gd name="T17" fmla="*/ 2 h 320"/>
                <a:gd name="T18" fmla="*/ 329 w 594"/>
                <a:gd name="T19" fmla="*/ 0 h 320"/>
                <a:gd name="T20" fmla="*/ 265 w 594"/>
                <a:gd name="T21" fmla="*/ 2 h 320"/>
                <a:gd name="T22" fmla="*/ 203 w 594"/>
                <a:gd name="T23" fmla="*/ 5 h 320"/>
                <a:gd name="T24" fmla="*/ 148 w 594"/>
                <a:gd name="T25" fmla="*/ 11 h 320"/>
                <a:gd name="T26" fmla="*/ 96 w 594"/>
                <a:gd name="T27" fmla="*/ 21 h 320"/>
                <a:gd name="T28" fmla="*/ 54 w 594"/>
                <a:gd name="T29" fmla="*/ 34 h 320"/>
                <a:gd name="T30" fmla="*/ 23 w 594"/>
                <a:gd name="T31" fmla="*/ 53 h 320"/>
                <a:gd name="T32" fmla="*/ 4 w 594"/>
                <a:gd name="T33" fmla="*/ 75 h 320"/>
                <a:gd name="T34" fmla="*/ 0 w 594"/>
                <a:gd name="T35" fmla="*/ 103 h 320"/>
                <a:gd name="T36" fmla="*/ 10 w 594"/>
                <a:gd name="T37" fmla="*/ 147 h 320"/>
                <a:gd name="T38" fmla="*/ 16 w 594"/>
                <a:gd name="T39" fmla="*/ 231 h 320"/>
                <a:gd name="T40" fmla="*/ 22 w 594"/>
                <a:gd name="T41" fmla="*/ 279 h 320"/>
                <a:gd name="T42" fmla="*/ 39 w 594"/>
                <a:gd name="T43" fmla="*/ 288 h 320"/>
                <a:gd name="T44" fmla="*/ 95 w 594"/>
                <a:gd name="T45" fmla="*/ 303 h 320"/>
                <a:gd name="T46" fmla="*/ 172 w 594"/>
                <a:gd name="T47" fmla="*/ 313 h 320"/>
                <a:gd name="T48" fmla="*/ 244 w 594"/>
                <a:gd name="T49" fmla="*/ 319 h 320"/>
                <a:gd name="T50" fmla="*/ 310 w 594"/>
                <a:gd name="T51" fmla="*/ 320 h 320"/>
                <a:gd name="T52" fmla="*/ 367 w 594"/>
                <a:gd name="T53" fmla="*/ 317 h 320"/>
                <a:gd name="T54" fmla="*/ 416 w 594"/>
                <a:gd name="T55" fmla="*/ 311 h 320"/>
                <a:gd name="T56" fmla="*/ 457 w 594"/>
                <a:gd name="T57" fmla="*/ 306 h 320"/>
                <a:gd name="T58" fmla="*/ 489 w 594"/>
                <a:gd name="T59" fmla="*/ 298 h 320"/>
                <a:gd name="T60" fmla="*/ 511 w 594"/>
                <a:gd name="T61" fmla="*/ 292 h 320"/>
                <a:gd name="T62" fmla="*/ 530 w 594"/>
                <a:gd name="T63" fmla="*/ 288 h 320"/>
                <a:gd name="T64" fmla="*/ 550 w 594"/>
                <a:gd name="T65" fmla="*/ 284 h 320"/>
                <a:gd name="T66" fmla="*/ 569 w 594"/>
                <a:gd name="T67" fmla="*/ 276 h 3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94"/>
                <a:gd name="T103" fmla="*/ 0 h 320"/>
                <a:gd name="T104" fmla="*/ 594 w 594"/>
                <a:gd name="T105" fmla="*/ 320 h 3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94" h="320">
                  <a:moveTo>
                    <a:pt x="578" y="272"/>
                  </a:moveTo>
                  <a:lnTo>
                    <a:pt x="578" y="231"/>
                  </a:lnTo>
                  <a:lnTo>
                    <a:pt x="580" y="187"/>
                  </a:lnTo>
                  <a:lnTo>
                    <a:pt x="584" y="147"/>
                  </a:lnTo>
                  <a:lnTo>
                    <a:pt x="590" y="119"/>
                  </a:lnTo>
                  <a:lnTo>
                    <a:pt x="594" y="103"/>
                  </a:lnTo>
                  <a:lnTo>
                    <a:pt x="594" y="88"/>
                  </a:lnTo>
                  <a:lnTo>
                    <a:pt x="590" y="75"/>
                  </a:lnTo>
                  <a:lnTo>
                    <a:pt x="583" y="62"/>
                  </a:lnTo>
                  <a:lnTo>
                    <a:pt x="571" y="52"/>
                  </a:lnTo>
                  <a:lnTo>
                    <a:pt x="556" y="41"/>
                  </a:lnTo>
                  <a:lnTo>
                    <a:pt x="540" y="33"/>
                  </a:lnTo>
                  <a:lnTo>
                    <a:pt x="520" y="24"/>
                  </a:lnTo>
                  <a:lnTo>
                    <a:pt x="498" y="18"/>
                  </a:lnTo>
                  <a:lnTo>
                    <a:pt x="473" y="12"/>
                  </a:lnTo>
                  <a:lnTo>
                    <a:pt x="446" y="8"/>
                  </a:lnTo>
                  <a:lnTo>
                    <a:pt x="419" y="5"/>
                  </a:lnTo>
                  <a:lnTo>
                    <a:pt x="391" y="2"/>
                  </a:lnTo>
                  <a:lnTo>
                    <a:pt x="360" y="0"/>
                  </a:lnTo>
                  <a:lnTo>
                    <a:pt x="329" y="0"/>
                  </a:lnTo>
                  <a:lnTo>
                    <a:pt x="297" y="0"/>
                  </a:lnTo>
                  <a:lnTo>
                    <a:pt x="265" y="2"/>
                  </a:lnTo>
                  <a:lnTo>
                    <a:pt x="234" y="3"/>
                  </a:lnTo>
                  <a:lnTo>
                    <a:pt x="203" y="5"/>
                  </a:lnTo>
                  <a:lnTo>
                    <a:pt x="175" y="8"/>
                  </a:lnTo>
                  <a:lnTo>
                    <a:pt x="148" y="11"/>
                  </a:lnTo>
                  <a:lnTo>
                    <a:pt x="121" y="15"/>
                  </a:lnTo>
                  <a:lnTo>
                    <a:pt x="96" y="21"/>
                  </a:lnTo>
                  <a:lnTo>
                    <a:pt x="74" y="27"/>
                  </a:lnTo>
                  <a:lnTo>
                    <a:pt x="54" y="34"/>
                  </a:lnTo>
                  <a:lnTo>
                    <a:pt x="38" y="43"/>
                  </a:lnTo>
                  <a:lnTo>
                    <a:pt x="23" y="53"/>
                  </a:lnTo>
                  <a:lnTo>
                    <a:pt x="11" y="63"/>
                  </a:lnTo>
                  <a:lnTo>
                    <a:pt x="4" y="75"/>
                  </a:lnTo>
                  <a:lnTo>
                    <a:pt x="0" y="88"/>
                  </a:lnTo>
                  <a:lnTo>
                    <a:pt x="0" y="103"/>
                  </a:lnTo>
                  <a:lnTo>
                    <a:pt x="4" y="119"/>
                  </a:lnTo>
                  <a:lnTo>
                    <a:pt x="10" y="147"/>
                  </a:lnTo>
                  <a:lnTo>
                    <a:pt x="14" y="187"/>
                  </a:lnTo>
                  <a:lnTo>
                    <a:pt x="16" y="231"/>
                  </a:lnTo>
                  <a:lnTo>
                    <a:pt x="14" y="272"/>
                  </a:lnTo>
                  <a:lnTo>
                    <a:pt x="22" y="279"/>
                  </a:lnTo>
                  <a:lnTo>
                    <a:pt x="29" y="284"/>
                  </a:lnTo>
                  <a:lnTo>
                    <a:pt x="39" y="288"/>
                  </a:lnTo>
                  <a:lnTo>
                    <a:pt x="52" y="294"/>
                  </a:lnTo>
                  <a:lnTo>
                    <a:pt x="95" y="303"/>
                  </a:lnTo>
                  <a:lnTo>
                    <a:pt x="134" y="308"/>
                  </a:lnTo>
                  <a:lnTo>
                    <a:pt x="172" y="313"/>
                  </a:lnTo>
                  <a:lnTo>
                    <a:pt x="209" y="317"/>
                  </a:lnTo>
                  <a:lnTo>
                    <a:pt x="244" y="319"/>
                  </a:lnTo>
                  <a:lnTo>
                    <a:pt x="278" y="320"/>
                  </a:lnTo>
                  <a:lnTo>
                    <a:pt x="310" y="320"/>
                  </a:lnTo>
                  <a:lnTo>
                    <a:pt x="339" y="319"/>
                  </a:lnTo>
                  <a:lnTo>
                    <a:pt x="367" y="317"/>
                  </a:lnTo>
                  <a:lnTo>
                    <a:pt x="392" y="314"/>
                  </a:lnTo>
                  <a:lnTo>
                    <a:pt x="416" y="311"/>
                  </a:lnTo>
                  <a:lnTo>
                    <a:pt x="438" y="308"/>
                  </a:lnTo>
                  <a:lnTo>
                    <a:pt x="457" y="306"/>
                  </a:lnTo>
                  <a:lnTo>
                    <a:pt x="473" y="301"/>
                  </a:lnTo>
                  <a:lnTo>
                    <a:pt x="489" y="298"/>
                  </a:lnTo>
                  <a:lnTo>
                    <a:pt x="501" y="294"/>
                  </a:lnTo>
                  <a:lnTo>
                    <a:pt x="511" y="292"/>
                  </a:lnTo>
                  <a:lnTo>
                    <a:pt x="520" y="291"/>
                  </a:lnTo>
                  <a:lnTo>
                    <a:pt x="530" y="288"/>
                  </a:lnTo>
                  <a:lnTo>
                    <a:pt x="540" y="286"/>
                  </a:lnTo>
                  <a:lnTo>
                    <a:pt x="550" y="284"/>
                  </a:lnTo>
                  <a:lnTo>
                    <a:pt x="559" y="279"/>
                  </a:lnTo>
                  <a:lnTo>
                    <a:pt x="569" y="276"/>
                  </a:lnTo>
                  <a:lnTo>
                    <a:pt x="578" y="272"/>
                  </a:lnTo>
                  <a:close/>
                </a:path>
              </a:pathLst>
            </a:custGeom>
            <a:solidFill>
              <a:srgbClr val="A37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6665" name="Freeform 39"/>
            <p:cNvSpPr>
              <a:spLocks/>
            </p:cNvSpPr>
            <p:nvPr/>
          </p:nvSpPr>
          <p:spPr bwMode="auto">
            <a:xfrm>
              <a:off x="4180" y="2340"/>
              <a:ext cx="786" cy="1147"/>
            </a:xfrm>
            <a:custGeom>
              <a:avLst/>
              <a:gdLst>
                <a:gd name="T0" fmla="*/ 665 w 786"/>
                <a:gd name="T1" fmla="*/ 4 h 1147"/>
                <a:gd name="T2" fmla="*/ 646 w 786"/>
                <a:gd name="T3" fmla="*/ 12 h 1147"/>
                <a:gd name="T4" fmla="*/ 626 w 786"/>
                <a:gd name="T5" fmla="*/ 16 h 1147"/>
                <a:gd name="T6" fmla="*/ 607 w 786"/>
                <a:gd name="T7" fmla="*/ 20 h 1147"/>
                <a:gd name="T8" fmla="*/ 585 w 786"/>
                <a:gd name="T9" fmla="*/ 26 h 1147"/>
                <a:gd name="T10" fmla="*/ 553 w 786"/>
                <a:gd name="T11" fmla="*/ 34 h 1147"/>
                <a:gd name="T12" fmla="*/ 512 w 786"/>
                <a:gd name="T13" fmla="*/ 39 h 1147"/>
                <a:gd name="T14" fmla="*/ 463 w 786"/>
                <a:gd name="T15" fmla="*/ 45 h 1147"/>
                <a:gd name="T16" fmla="*/ 406 w 786"/>
                <a:gd name="T17" fmla="*/ 48 h 1147"/>
                <a:gd name="T18" fmla="*/ 340 w 786"/>
                <a:gd name="T19" fmla="*/ 47 h 1147"/>
                <a:gd name="T20" fmla="*/ 268 w 786"/>
                <a:gd name="T21" fmla="*/ 41 h 1147"/>
                <a:gd name="T22" fmla="*/ 191 w 786"/>
                <a:gd name="T23" fmla="*/ 31 h 1147"/>
                <a:gd name="T24" fmla="*/ 135 w 786"/>
                <a:gd name="T25" fmla="*/ 16 h 1147"/>
                <a:gd name="T26" fmla="*/ 118 w 786"/>
                <a:gd name="T27" fmla="*/ 7 h 1147"/>
                <a:gd name="T28" fmla="*/ 82 w 786"/>
                <a:gd name="T29" fmla="*/ 13 h 1147"/>
                <a:gd name="T30" fmla="*/ 41 w 786"/>
                <a:gd name="T31" fmla="*/ 44 h 1147"/>
                <a:gd name="T32" fmla="*/ 17 w 786"/>
                <a:gd name="T33" fmla="*/ 78 h 1147"/>
                <a:gd name="T34" fmla="*/ 5 w 786"/>
                <a:gd name="T35" fmla="*/ 107 h 1147"/>
                <a:gd name="T36" fmla="*/ 2 w 786"/>
                <a:gd name="T37" fmla="*/ 295 h 1147"/>
                <a:gd name="T38" fmla="*/ 0 w 786"/>
                <a:gd name="T39" fmla="*/ 796 h 1147"/>
                <a:gd name="T40" fmla="*/ 6 w 786"/>
                <a:gd name="T41" fmla="*/ 980 h 1147"/>
                <a:gd name="T42" fmla="*/ 22 w 786"/>
                <a:gd name="T43" fmla="*/ 1012 h 1147"/>
                <a:gd name="T44" fmla="*/ 52 w 786"/>
                <a:gd name="T45" fmla="*/ 1044 h 1147"/>
                <a:gd name="T46" fmla="*/ 94 w 786"/>
                <a:gd name="T47" fmla="*/ 1074 h 1147"/>
                <a:gd name="T48" fmla="*/ 147 w 786"/>
                <a:gd name="T49" fmla="*/ 1100 h 1147"/>
                <a:gd name="T50" fmla="*/ 208 w 786"/>
                <a:gd name="T51" fmla="*/ 1122 h 1147"/>
                <a:gd name="T52" fmla="*/ 277 w 786"/>
                <a:gd name="T53" fmla="*/ 1138 h 1147"/>
                <a:gd name="T54" fmla="*/ 353 w 786"/>
                <a:gd name="T55" fmla="*/ 1146 h 1147"/>
                <a:gd name="T56" fmla="*/ 433 w 786"/>
                <a:gd name="T57" fmla="*/ 1146 h 1147"/>
                <a:gd name="T58" fmla="*/ 507 w 786"/>
                <a:gd name="T59" fmla="*/ 1138 h 1147"/>
                <a:gd name="T60" fmla="*/ 576 w 786"/>
                <a:gd name="T61" fmla="*/ 1122 h 1147"/>
                <a:gd name="T62" fmla="*/ 638 w 786"/>
                <a:gd name="T63" fmla="*/ 1100 h 1147"/>
                <a:gd name="T64" fmla="*/ 690 w 786"/>
                <a:gd name="T65" fmla="*/ 1074 h 1147"/>
                <a:gd name="T66" fmla="*/ 733 w 786"/>
                <a:gd name="T67" fmla="*/ 1044 h 1147"/>
                <a:gd name="T68" fmla="*/ 764 w 786"/>
                <a:gd name="T69" fmla="*/ 1012 h 1147"/>
                <a:gd name="T70" fmla="*/ 780 w 786"/>
                <a:gd name="T71" fmla="*/ 980 h 1147"/>
                <a:gd name="T72" fmla="*/ 786 w 786"/>
                <a:gd name="T73" fmla="*/ 796 h 1147"/>
                <a:gd name="T74" fmla="*/ 784 w 786"/>
                <a:gd name="T75" fmla="*/ 295 h 1147"/>
                <a:gd name="T76" fmla="*/ 781 w 786"/>
                <a:gd name="T77" fmla="*/ 107 h 1147"/>
                <a:gd name="T78" fmla="*/ 769 w 786"/>
                <a:gd name="T79" fmla="*/ 78 h 1147"/>
                <a:gd name="T80" fmla="*/ 745 w 786"/>
                <a:gd name="T81" fmla="*/ 44 h 1147"/>
                <a:gd name="T82" fmla="*/ 702 w 786"/>
                <a:gd name="T83" fmla="*/ 13 h 114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786"/>
                <a:gd name="T127" fmla="*/ 0 h 1147"/>
                <a:gd name="T128" fmla="*/ 786 w 786"/>
                <a:gd name="T129" fmla="*/ 1147 h 114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786" h="1147">
                  <a:moveTo>
                    <a:pt x="674" y="0"/>
                  </a:moveTo>
                  <a:lnTo>
                    <a:pt x="665" y="4"/>
                  </a:lnTo>
                  <a:lnTo>
                    <a:pt x="655" y="7"/>
                  </a:lnTo>
                  <a:lnTo>
                    <a:pt x="646" y="12"/>
                  </a:lnTo>
                  <a:lnTo>
                    <a:pt x="636" y="14"/>
                  </a:lnTo>
                  <a:lnTo>
                    <a:pt x="626" y="16"/>
                  </a:lnTo>
                  <a:lnTo>
                    <a:pt x="616" y="19"/>
                  </a:lnTo>
                  <a:lnTo>
                    <a:pt x="607" y="20"/>
                  </a:lnTo>
                  <a:lnTo>
                    <a:pt x="597" y="22"/>
                  </a:lnTo>
                  <a:lnTo>
                    <a:pt x="585" y="26"/>
                  </a:lnTo>
                  <a:lnTo>
                    <a:pt x="569" y="29"/>
                  </a:lnTo>
                  <a:lnTo>
                    <a:pt x="553" y="34"/>
                  </a:lnTo>
                  <a:lnTo>
                    <a:pt x="534" y="36"/>
                  </a:lnTo>
                  <a:lnTo>
                    <a:pt x="512" y="39"/>
                  </a:lnTo>
                  <a:lnTo>
                    <a:pt x="488" y="42"/>
                  </a:lnTo>
                  <a:lnTo>
                    <a:pt x="463" y="45"/>
                  </a:lnTo>
                  <a:lnTo>
                    <a:pt x="435" y="47"/>
                  </a:lnTo>
                  <a:lnTo>
                    <a:pt x="406" y="48"/>
                  </a:lnTo>
                  <a:lnTo>
                    <a:pt x="374" y="48"/>
                  </a:lnTo>
                  <a:lnTo>
                    <a:pt x="340" y="47"/>
                  </a:lnTo>
                  <a:lnTo>
                    <a:pt x="305" y="45"/>
                  </a:lnTo>
                  <a:lnTo>
                    <a:pt x="268" y="41"/>
                  </a:lnTo>
                  <a:lnTo>
                    <a:pt x="230" y="36"/>
                  </a:lnTo>
                  <a:lnTo>
                    <a:pt x="191" y="31"/>
                  </a:lnTo>
                  <a:lnTo>
                    <a:pt x="148" y="22"/>
                  </a:lnTo>
                  <a:lnTo>
                    <a:pt x="135" y="16"/>
                  </a:lnTo>
                  <a:lnTo>
                    <a:pt x="125" y="12"/>
                  </a:lnTo>
                  <a:lnTo>
                    <a:pt x="118" y="7"/>
                  </a:lnTo>
                  <a:lnTo>
                    <a:pt x="110" y="0"/>
                  </a:lnTo>
                  <a:lnTo>
                    <a:pt x="82" y="13"/>
                  </a:lnTo>
                  <a:lnTo>
                    <a:pt x="60" y="28"/>
                  </a:lnTo>
                  <a:lnTo>
                    <a:pt x="41" y="44"/>
                  </a:lnTo>
                  <a:lnTo>
                    <a:pt x="27" y="61"/>
                  </a:lnTo>
                  <a:lnTo>
                    <a:pt x="17" y="78"/>
                  </a:lnTo>
                  <a:lnTo>
                    <a:pt x="9" y="94"/>
                  </a:lnTo>
                  <a:lnTo>
                    <a:pt x="5" y="107"/>
                  </a:lnTo>
                  <a:lnTo>
                    <a:pt x="3" y="119"/>
                  </a:lnTo>
                  <a:lnTo>
                    <a:pt x="2" y="295"/>
                  </a:lnTo>
                  <a:lnTo>
                    <a:pt x="0" y="547"/>
                  </a:lnTo>
                  <a:lnTo>
                    <a:pt x="0" y="796"/>
                  </a:lnTo>
                  <a:lnTo>
                    <a:pt x="3" y="964"/>
                  </a:lnTo>
                  <a:lnTo>
                    <a:pt x="6" y="980"/>
                  </a:lnTo>
                  <a:lnTo>
                    <a:pt x="12" y="996"/>
                  </a:lnTo>
                  <a:lnTo>
                    <a:pt x="22" y="1012"/>
                  </a:lnTo>
                  <a:lnTo>
                    <a:pt x="36" y="1028"/>
                  </a:lnTo>
                  <a:lnTo>
                    <a:pt x="52" y="1044"/>
                  </a:lnTo>
                  <a:lnTo>
                    <a:pt x="72" y="1059"/>
                  </a:lnTo>
                  <a:lnTo>
                    <a:pt x="94" y="1074"/>
                  </a:lnTo>
                  <a:lnTo>
                    <a:pt x="119" y="1088"/>
                  </a:lnTo>
                  <a:lnTo>
                    <a:pt x="147" y="1100"/>
                  </a:lnTo>
                  <a:lnTo>
                    <a:pt x="176" y="1112"/>
                  </a:lnTo>
                  <a:lnTo>
                    <a:pt x="208" y="1122"/>
                  </a:lnTo>
                  <a:lnTo>
                    <a:pt x="242" y="1131"/>
                  </a:lnTo>
                  <a:lnTo>
                    <a:pt x="277" y="1138"/>
                  </a:lnTo>
                  <a:lnTo>
                    <a:pt x="314" y="1143"/>
                  </a:lnTo>
                  <a:lnTo>
                    <a:pt x="353" y="1146"/>
                  </a:lnTo>
                  <a:lnTo>
                    <a:pt x="393" y="1147"/>
                  </a:lnTo>
                  <a:lnTo>
                    <a:pt x="433" y="1146"/>
                  </a:lnTo>
                  <a:lnTo>
                    <a:pt x="471" y="1143"/>
                  </a:lnTo>
                  <a:lnTo>
                    <a:pt x="507" y="1138"/>
                  </a:lnTo>
                  <a:lnTo>
                    <a:pt x="542" y="1131"/>
                  </a:lnTo>
                  <a:lnTo>
                    <a:pt x="576" y="1122"/>
                  </a:lnTo>
                  <a:lnTo>
                    <a:pt x="608" y="1112"/>
                  </a:lnTo>
                  <a:lnTo>
                    <a:pt x="638" y="1100"/>
                  </a:lnTo>
                  <a:lnTo>
                    <a:pt x="665" y="1088"/>
                  </a:lnTo>
                  <a:lnTo>
                    <a:pt x="690" y="1074"/>
                  </a:lnTo>
                  <a:lnTo>
                    <a:pt x="712" y="1059"/>
                  </a:lnTo>
                  <a:lnTo>
                    <a:pt x="733" y="1044"/>
                  </a:lnTo>
                  <a:lnTo>
                    <a:pt x="749" y="1028"/>
                  </a:lnTo>
                  <a:lnTo>
                    <a:pt x="764" y="1012"/>
                  </a:lnTo>
                  <a:lnTo>
                    <a:pt x="774" y="996"/>
                  </a:lnTo>
                  <a:lnTo>
                    <a:pt x="780" y="980"/>
                  </a:lnTo>
                  <a:lnTo>
                    <a:pt x="783" y="964"/>
                  </a:lnTo>
                  <a:lnTo>
                    <a:pt x="786" y="796"/>
                  </a:lnTo>
                  <a:lnTo>
                    <a:pt x="786" y="547"/>
                  </a:lnTo>
                  <a:lnTo>
                    <a:pt x="784" y="295"/>
                  </a:lnTo>
                  <a:lnTo>
                    <a:pt x="783" y="119"/>
                  </a:lnTo>
                  <a:lnTo>
                    <a:pt x="781" y="107"/>
                  </a:lnTo>
                  <a:lnTo>
                    <a:pt x="777" y="94"/>
                  </a:lnTo>
                  <a:lnTo>
                    <a:pt x="769" y="78"/>
                  </a:lnTo>
                  <a:lnTo>
                    <a:pt x="759" y="61"/>
                  </a:lnTo>
                  <a:lnTo>
                    <a:pt x="745" y="44"/>
                  </a:lnTo>
                  <a:lnTo>
                    <a:pt x="726" y="28"/>
                  </a:lnTo>
                  <a:lnTo>
                    <a:pt x="702" y="1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609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6666" name="Freeform 40"/>
            <p:cNvSpPr>
              <a:spLocks/>
            </p:cNvSpPr>
            <p:nvPr/>
          </p:nvSpPr>
          <p:spPr bwMode="auto">
            <a:xfrm>
              <a:off x="4314" y="2195"/>
              <a:ext cx="482" cy="164"/>
            </a:xfrm>
            <a:custGeom>
              <a:avLst/>
              <a:gdLst>
                <a:gd name="T0" fmla="*/ 447 w 482"/>
                <a:gd name="T1" fmla="*/ 149 h 164"/>
                <a:gd name="T2" fmla="*/ 370 w 482"/>
                <a:gd name="T3" fmla="*/ 159 h 164"/>
                <a:gd name="T4" fmla="*/ 274 w 482"/>
                <a:gd name="T5" fmla="*/ 164 h 164"/>
                <a:gd name="T6" fmla="*/ 168 w 482"/>
                <a:gd name="T7" fmla="*/ 161 h 164"/>
                <a:gd name="T8" fmla="*/ 66 w 482"/>
                <a:gd name="T9" fmla="*/ 145 h 164"/>
                <a:gd name="T10" fmla="*/ 7 w 482"/>
                <a:gd name="T11" fmla="*/ 104 h 164"/>
                <a:gd name="T12" fmla="*/ 0 w 482"/>
                <a:gd name="T13" fmla="*/ 0 h 164"/>
                <a:gd name="T14" fmla="*/ 48 w 482"/>
                <a:gd name="T15" fmla="*/ 10 h 164"/>
                <a:gd name="T16" fmla="*/ 115 w 482"/>
                <a:gd name="T17" fmla="*/ 23 h 164"/>
                <a:gd name="T18" fmla="*/ 203 w 482"/>
                <a:gd name="T19" fmla="*/ 32 h 164"/>
                <a:gd name="T20" fmla="*/ 307 w 482"/>
                <a:gd name="T21" fmla="*/ 32 h 164"/>
                <a:gd name="T22" fmla="*/ 427 w 482"/>
                <a:gd name="T23" fmla="*/ 16 h 164"/>
                <a:gd name="T24" fmla="*/ 445 w 482"/>
                <a:gd name="T25" fmla="*/ 16 h 164"/>
                <a:gd name="T26" fmla="*/ 388 w 482"/>
                <a:gd name="T27" fmla="*/ 29 h 164"/>
                <a:gd name="T28" fmla="*/ 312 w 482"/>
                <a:gd name="T29" fmla="*/ 39 h 164"/>
                <a:gd name="T30" fmla="*/ 221 w 482"/>
                <a:gd name="T31" fmla="*/ 48 h 164"/>
                <a:gd name="T32" fmla="*/ 123 w 482"/>
                <a:gd name="T33" fmla="*/ 49 h 164"/>
                <a:gd name="T34" fmla="*/ 74 w 482"/>
                <a:gd name="T35" fmla="*/ 51 h 164"/>
                <a:gd name="T36" fmla="*/ 143 w 482"/>
                <a:gd name="T37" fmla="*/ 61 h 164"/>
                <a:gd name="T38" fmla="*/ 225 w 482"/>
                <a:gd name="T39" fmla="*/ 67 h 164"/>
                <a:gd name="T40" fmla="*/ 313 w 482"/>
                <a:gd name="T41" fmla="*/ 66 h 164"/>
                <a:gd name="T42" fmla="*/ 398 w 482"/>
                <a:gd name="T43" fmla="*/ 58 h 164"/>
                <a:gd name="T44" fmla="*/ 474 w 482"/>
                <a:gd name="T45" fmla="*/ 45 h 164"/>
                <a:gd name="T46" fmla="*/ 429 w 482"/>
                <a:gd name="T47" fmla="*/ 61 h 164"/>
                <a:gd name="T48" fmla="*/ 353 w 482"/>
                <a:gd name="T49" fmla="*/ 76 h 164"/>
                <a:gd name="T50" fmla="*/ 262 w 482"/>
                <a:gd name="T51" fmla="*/ 86 h 164"/>
                <a:gd name="T52" fmla="*/ 170 w 482"/>
                <a:gd name="T53" fmla="*/ 89 h 164"/>
                <a:gd name="T54" fmla="*/ 89 w 482"/>
                <a:gd name="T55" fmla="*/ 85 h 164"/>
                <a:gd name="T56" fmla="*/ 108 w 482"/>
                <a:gd name="T57" fmla="*/ 92 h 164"/>
                <a:gd name="T58" fmla="*/ 175 w 482"/>
                <a:gd name="T59" fmla="*/ 104 h 164"/>
                <a:gd name="T60" fmla="*/ 253 w 482"/>
                <a:gd name="T61" fmla="*/ 108 h 164"/>
                <a:gd name="T62" fmla="*/ 334 w 482"/>
                <a:gd name="T63" fmla="*/ 108 h 164"/>
                <a:gd name="T64" fmla="*/ 417 w 482"/>
                <a:gd name="T65" fmla="*/ 101 h 164"/>
                <a:gd name="T66" fmla="*/ 458 w 482"/>
                <a:gd name="T67" fmla="*/ 96 h 164"/>
                <a:gd name="T68" fmla="*/ 410 w 482"/>
                <a:gd name="T69" fmla="*/ 110 h 164"/>
                <a:gd name="T70" fmla="*/ 345 w 482"/>
                <a:gd name="T71" fmla="*/ 121 h 164"/>
                <a:gd name="T72" fmla="*/ 271 w 482"/>
                <a:gd name="T73" fmla="*/ 130 h 164"/>
                <a:gd name="T74" fmla="*/ 183 w 482"/>
                <a:gd name="T75" fmla="*/ 130 h 164"/>
                <a:gd name="T76" fmla="*/ 86 w 482"/>
                <a:gd name="T77" fmla="*/ 118 h 164"/>
                <a:gd name="T78" fmla="*/ 126 w 482"/>
                <a:gd name="T79" fmla="*/ 127 h 164"/>
                <a:gd name="T80" fmla="*/ 187 w 482"/>
                <a:gd name="T81" fmla="*/ 137 h 164"/>
                <a:gd name="T82" fmla="*/ 265 w 482"/>
                <a:gd name="T83" fmla="*/ 146 h 164"/>
                <a:gd name="T84" fmla="*/ 354 w 482"/>
                <a:gd name="T85" fmla="*/ 148 h 164"/>
                <a:gd name="T86" fmla="*/ 449 w 482"/>
                <a:gd name="T87" fmla="*/ 143 h 16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82"/>
                <a:gd name="T133" fmla="*/ 0 h 164"/>
                <a:gd name="T134" fmla="*/ 482 w 482"/>
                <a:gd name="T135" fmla="*/ 164 h 16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82" h="164">
                  <a:moveTo>
                    <a:pt x="482" y="139"/>
                  </a:moveTo>
                  <a:lnTo>
                    <a:pt x="467" y="145"/>
                  </a:lnTo>
                  <a:lnTo>
                    <a:pt x="447" y="149"/>
                  </a:lnTo>
                  <a:lnTo>
                    <a:pt x="425" y="154"/>
                  </a:lnTo>
                  <a:lnTo>
                    <a:pt x="398" y="157"/>
                  </a:lnTo>
                  <a:lnTo>
                    <a:pt x="370" y="159"/>
                  </a:lnTo>
                  <a:lnTo>
                    <a:pt x="340" y="162"/>
                  </a:lnTo>
                  <a:lnTo>
                    <a:pt x="307" y="164"/>
                  </a:lnTo>
                  <a:lnTo>
                    <a:pt x="274" y="164"/>
                  </a:lnTo>
                  <a:lnTo>
                    <a:pt x="238" y="164"/>
                  </a:lnTo>
                  <a:lnTo>
                    <a:pt x="203" y="162"/>
                  </a:lnTo>
                  <a:lnTo>
                    <a:pt x="168" y="161"/>
                  </a:lnTo>
                  <a:lnTo>
                    <a:pt x="133" y="157"/>
                  </a:lnTo>
                  <a:lnTo>
                    <a:pt x="99" y="152"/>
                  </a:lnTo>
                  <a:lnTo>
                    <a:pt x="66" y="145"/>
                  </a:lnTo>
                  <a:lnTo>
                    <a:pt x="33" y="137"/>
                  </a:lnTo>
                  <a:lnTo>
                    <a:pt x="4" y="129"/>
                  </a:lnTo>
                  <a:lnTo>
                    <a:pt x="7" y="104"/>
                  </a:lnTo>
                  <a:lnTo>
                    <a:pt x="7" y="73"/>
                  </a:lnTo>
                  <a:lnTo>
                    <a:pt x="4" y="38"/>
                  </a:lnTo>
                  <a:lnTo>
                    <a:pt x="0" y="0"/>
                  </a:lnTo>
                  <a:lnTo>
                    <a:pt x="13" y="2"/>
                  </a:lnTo>
                  <a:lnTo>
                    <a:pt x="29" y="7"/>
                  </a:lnTo>
                  <a:lnTo>
                    <a:pt x="48" y="10"/>
                  </a:lnTo>
                  <a:lnTo>
                    <a:pt x="69" y="14"/>
                  </a:lnTo>
                  <a:lnTo>
                    <a:pt x="91" y="19"/>
                  </a:lnTo>
                  <a:lnTo>
                    <a:pt x="115" y="23"/>
                  </a:lnTo>
                  <a:lnTo>
                    <a:pt x="143" y="26"/>
                  </a:lnTo>
                  <a:lnTo>
                    <a:pt x="173" y="29"/>
                  </a:lnTo>
                  <a:lnTo>
                    <a:pt x="203" y="32"/>
                  </a:lnTo>
                  <a:lnTo>
                    <a:pt x="236" y="33"/>
                  </a:lnTo>
                  <a:lnTo>
                    <a:pt x="271" y="33"/>
                  </a:lnTo>
                  <a:lnTo>
                    <a:pt x="307" y="32"/>
                  </a:lnTo>
                  <a:lnTo>
                    <a:pt x="345" y="29"/>
                  </a:lnTo>
                  <a:lnTo>
                    <a:pt x="385" y="23"/>
                  </a:lnTo>
                  <a:lnTo>
                    <a:pt x="427" y="16"/>
                  </a:lnTo>
                  <a:lnTo>
                    <a:pt x="470" y="7"/>
                  </a:lnTo>
                  <a:lnTo>
                    <a:pt x="460" y="11"/>
                  </a:lnTo>
                  <a:lnTo>
                    <a:pt x="445" y="16"/>
                  </a:lnTo>
                  <a:lnTo>
                    <a:pt x="429" y="20"/>
                  </a:lnTo>
                  <a:lnTo>
                    <a:pt x="410" y="25"/>
                  </a:lnTo>
                  <a:lnTo>
                    <a:pt x="388" y="29"/>
                  </a:lnTo>
                  <a:lnTo>
                    <a:pt x="364" y="33"/>
                  </a:lnTo>
                  <a:lnTo>
                    <a:pt x="338" y="36"/>
                  </a:lnTo>
                  <a:lnTo>
                    <a:pt x="312" y="39"/>
                  </a:lnTo>
                  <a:lnTo>
                    <a:pt x="282" y="44"/>
                  </a:lnTo>
                  <a:lnTo>
                    <a:pt x="252" y="45"/>
                  </a:lnTo>
                  <a:lnTo>
                    <a:pt x="221" y="48"/>
                  </a:lnTo>
                  <a:lnTo>
                    <a:pt x="189" y="49"/>
                  </a:lnTo>
                  <a:lnTo>
                    <a:pt x="156" y="49"/>
                  </a:lnTo>
                  <a:lnTo>
                    <a:pt x="123" y="49"/>
                  </a:lnTo>
                  <a:lnTo>
                    <a:pt x="91" y="48"/>
                  </a:lnTo>
                  <a:lnTo>
                    <a:pt x="57" y="47"/>
                  </a:lnTo>
                  <a:lnTo>
                    <a:pt x="74" y="51"/>
                  </a:lnTo>
                  <a:lnTo>
                    <a:pt x="95" y="55"/>
                  </a:lnTo>
                  <a:lnTo>
                    <a:pt x="118" y="58"/>
                  </a:lnTo>
                  <a:lnTo>
                    <a:pt x="143" y="61"/>
                  </a:lnTo>
                  <a:lnTo>
                    <a:pt x="170" y="64"/>
                  </a:lnTo>
                  <a:lnTo>
                    <a:pt x="196" y="66"/>
                  </a:lnTo>
                  <a:lnTo>
                    <a:pt x="225" y="67"/>
                  </a:lnTo>
                  <a:lnTo>
                    <a:pt x="255" y="67"/>
                  </a:lnTo>
                  <a:lnTo>
                    <a:pt x="284" y="67"/>
                  </a:lnTo>
                  <a:lnTo>
                    <a:pt x="313" y="66"/>
                  </a:lnTo>
                  <a:lnTo>
                    <a:pt x="343" y="64"/>
                  </a:lnTo>
                  <a:lnTo>
                    <a:pt x="370" y="61"/>
                  </a:lnTo>
                  <a:lnTo>
                    <a:pt x="398" y="58"/>
                  </a:lnTo>
                  <a:lnTo>
                    <a:pt x="426" y="55"/>
                  </a:lnTo>
                  <a:lnTo>
                    <a:pt x="451" y="51"/>
                  </a:lnTo>
                  <a:lnTo>
                    <a:pt x="474" y="45"/>
                  </a:lnTo>
                  <a:lnTo>
                    <a:pt x="464" y="51"/>
                  </a:lnTo>
                  <a:lnTo>
                    <a:pt x="448" y="55"/>
                  </a:lnTo>
                  <a:lnTo>
                    <a:pt x="429" y="61"/>
                  </a:lnTo>
                  <a:lnTo>
                    <a:pt x="407" y="66"/>
                  </a:lnTo>
                  <a:lnTo>
                    <a:pt x="381" y="71"/>
                  </a:lnTo>
                  <a:lnTo>
                    <a:pt x="353" y="76"/>
                  </a:lnTo>
                  <a:lnTo>
                    <a:pt x="323" y="79"/>
                  </a:lnTo>
                  <a:lnTo>
                    <a:pt x="294" y="83"/>
                  </a:lnTo>
                  <a:lnTo>
                    <a:pt x="262" y="86"/>
                  </a:lnTo>
                  <a:lnTo>
                    <a:pt x="231" y="88"/>
                  </a:lnTo>
                  <a:lnTo>
                    <a:pt x="199" y="89"/>
                  </a:lnTo>
                  <a:lnTo>
                    <a:pt x="170" y="89"/>
                  </a:lnTo>
                  <a:lnTo>
                    <a:pt x="140" y="89"/>
                  </a:lnTo>
                  <a:lnTo>
                    <a:pt x="114" y="88"/>
                  </a:lnTo>
                  <a:lnTo>
                    <a:pt x="89" y="85"/>
                  </a:lnTo>
                  <a:lnTo>
                    <a:pt x="69" y="82"/>
                  </a:lnTo>
                  <a:lnTo>
                    <a:pt x="88" y="88"/>
                  </a:lnTo>
                  <a:lnTo>
                    <a:pt x="108" y="92"/>
                  </a:lnTo>
                  <a:lnTo>
                    <a:pt x="129" y="96"/>
                  </a:lnTo>
                  <a:lnTo>
                    <a:pt x="152" y="99"/>
                  </a:lnTo>
                  <a:lnTo>
                    <a:pt x="175" y="104"/>
                  </a:lnTo>
                  <a:lnTo>
                    <a:pt x="200" y="105"/>
                  </a:lnTo>
                  <a:lnTo>
                    <a:pt x="227" y="108"/>
                  </a:lnTo>
                  <a:lnTo>
                    <a:pt x="253" y="108"/>
                  </a:lnTo>
                  <a:lnTo>
                    <a:pt x="280" y="110"/>
                  </a:lnTo>
                  <a:lnTo>
                    <a:pt x="306" y="110"/>
                  </a:lnTo>
                  <a:lnTo>
                    <a:pt x="334" y="108"/>
                  </a:lnTo>
                  <a:lnTo>
                    <a:pt x="362" y="107"/>
                  </a:lnTo>
                  <a:lnTo>
                    <a:pt x="389" y="104"/>
                  </a:lnTo>
                  <a:lnTo>
                    <a:pt x="417" y="101"/>
                  </a:lnTo>
                  <a:lnTo>
                    <a:pt x="444" y="96"/>
                  </a:lnTo>
                  <a:lnTo>
                    <a:pt x="471" y="92"/>
                  </a:lnTo>
                  <a:lnTo>
                    <a:pt x="458" y="96"/>
                  </a:lnTo>
                  <a:lnTo>
                    <a:pt x="444" y="99"/>
                  </a:lnTo>
                  <a:lnTo>
                    <a:pt x="427" y="105"/>
                  </a:lnTo>
                  <a:lnTo>
                    <a:pt x="410" y="110"/>
                  </a:lnTo>
                  <a:lnTo>
                    <a:pt x="389" y="114"/>
                  </a:lnTo>
                  <a:lnTo>
                    <a:pt x="369" y="118"/>
                  </a:lnTo>
                  <a:lnTo>
                    <a:pt x="345" y="121"/>
                  </a:lnTo>
                  <a:lnTo>
                    <a:pt x="322" y="126"/>
                  </a:lnTo>
                  <a:lnTo>
                    <a:pt x="297" y="129"/>
                  </a:lnTo>
                  <a:lnTo>
                    <a:pt x="271" y="130"/>
                  </a:lnTo>
                  <a:lnTo>
                    <a:pt x="243" y="132"/>
                  </a:lnTo>
                  <a:lnTo>
                    <a:pt x="214" y="132"/>
                  </a:lnTo>
                  <a:lnTo>
                    <a:pt x="183" y="130"/>
                  </a:lnTo>
                  <a:lnTo>
                    <a:pt x="152" y="129"/>
                  </a:lnTo>
                  <a:lnTo>
                    <a:pt x="120" y="124"/>
                  </a:lnTo>
                  <a:lnTo>
                    <a:pt x="86" y="118"/>
                  </a:lnTo>
                  <a:lnTo>
                    <a:pt x="96" y="121"/>
                  </a:lnTo>
                  <a:lnTo>
                    <a:pt x="110" y="124"/>
                  </a:lnTo>
                  <a:lnTo>
                    <a:pt x="126" y="127"/>
                  </a:lnTo>
                  <a:lnTo>
                    <a:pt x="143" y="132"/>
                  </a:lnTo>
                  <a:lnTo>
                    <a:pt x="164" y="135"/>
                  </a:lnTo>
                  <a:lnTo>
                    <a:pt x="187" y="137"/>
                  </a:lnTo>
                  <a:lnTo>
                    <a:pt x="212" y="140"/>
                  </a:lnTo>
                  <a:lnTo>
                    <a:pt x="238" y="143"/>
                  </a:lnTo>
                  <a:lnTo>
                    <a:pt x="265" y="146"/>
                  </a:lnTo>
                  <a:lnTo>
                    <a:pt x="294" y="148"/>
                  </a:lnTo>
                  <a:lnTo>
                    <a:pt x="323" y="148"/>
                  </a:lnTo>
                  <a:lnTo>
                    <a:pt x="354" y="148"/>
                  </a:lnTo>
                  <a:lnTo>
                    <a:pt x="386" y="148"/>
                  </a:lnTo>
                  <a:lnTo>
                    <a:pt x="417" y="146"/>
                  </a:lnTo>
                  <a:lnTo>
                    <a:pt x="449" y="143"/>
                  </a:lnTo>
                  <a:lnTo>
                    <a:pt x="482" y="139"/>
                  </a:lnTo>
                  <a:close/>
                </a:path>
              </a:pathLst>
            </a:custGeom>
            <a:solidFill>
              <a:srgbClr val="CCB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6667" name="Freeform 41"/>
            <p:cNvSpPr>
              <a:spLocks/>
            </p:cNvSpPr>
            <p:nvPr/>
          </p:nvSpPr>
          <p:spPr bwMode="auto">
            <a:xfrm>
              <a:off x="4331" y="2098"/>
              <a:ext cx="487" cy="101"/>
            </a:xfrm>
            <a:custGeom>
              <a:avLst/>
              <a:gdLst>
                <a:gd name="T0" fmla="*/ 0 w 487"/>
                <a:gd name="T1" fmla="*/ 53 h 101"/>
                <a:gd name="T2" fmla="*/ 5 w 487"/>
                <a:gd name="T3" fmla="*/ 42 h 101"/>
                <a:gd name="T4" fmla="*/ 19 w 487"/>
                <a:gd name="T5" fmla="*/ 32 h 101"/>
                <a:gd name="T6" fmla="*/ 43 w 487"/>
                <a:gd name="T7" fmla="*/ 23 h 101"/>
                <a:gd name="T8" fmla="*/ 74 w 487"/>
                <a:gd name="T9" fmla="*/ 16 h 101"/>
                <a:gd name="T10" fmla="*/ 110 w 487"/>
                <a:gd name="T11" fmla="*/ 10 h 101"/>
                <a:gd name="T12" fmla="*/ 153 w 487"/>
                <a:gd name="T13" fmla="*/ 6 h 101"/>
                <a:gd name="T14" fmla="*/ 197 w 487"/>
                <a:gd name="T15" fmla="*/ 1 h 101"/>
                <a:gd name="T16" fmla="*/ 242 w 487"/>
                <a:gd name="T17" fmla="*/ 0 h 101"/>
                <a:gd name="T18" fmla="*/ 289 w 487"/>
                <a:gd name="T19" fmla="*/ 0 h 101"/>
                <a:gd name="T20" fmla="*/ 333 w 487"/>
                <a:gd name="T21" fmla="*/ 1 h 101"/>
                <a:gd name="T22" fmla="*/ 374 w 487"/>
                <a:gd name="T23" fmla="*/ 4 h 101"/>
                <a:gd name="T24" fmla="*/ 412 w 487"/>
                <a:gd name="T25" fmla="*/ 9 h 101"/>
                <a:gd name="T26" fmla="*/ 443 w 487"/>
                <a:gd name="T27" fmla="*/ 16 h 101"/>
                <a:gd name="T28" fmla="*/ 466 w 487"/>
                <a:gd name="T29" fmla="*/ 25 h 101"/>
                <a:gd name="T30" fmla="*/ 482 w 487"/>
                <a:gd name="T31" fmla="*/ 35 h 101"/>
                <a:gd name="T32" fmla="*/ 487 w 487"/>
                <a:gd name="T33" fmla="*/ 48 h 101"/>
                <a:gd name="T34" fmla="*/ 481 w 487"/>
                <a:gd name="T35" fmla="*/ 61 h 101"/>
                <a:gd name="T36" fmla="*/ 465 w 487"/>
                <a:gd name="T37" fmla="*/ 72 h 101"/>
                <a:gd name="T38" fmla="*/ 441 w 487"/>
                <a:gd name="T39" fmla="*/ 82 h 101"/>
                <a:gd name="T40" fmla="*/ 410 w 487"/>
                <a:gd name="T41" fmla="*/ 89 h 101"/>
                <a:gd name="T42" fmla="*/ 374 w 487"/>
                <a:gd name="T43" fmla="*/ 95 h 101"/>
                <a:gd name="T44" fmla="*/ 334 w 487"/>
                <a:gd name="T45" fmla="*/ 98 h 101"/>
                <a:gd name="T46" fmla="*/ 290 w 487"/>
                <a:gd name="T47" fmla="*/ 101 h 101"/>
                <a:gd name="T48" fmla="*/ 246 w 487"/>
                <a:gd name="T49" fmla="*/ 101 h 101"/>
                <a:gd name="T50" fmla="*/ 201 w 487"/>
                <a:gd name="T51" fmla="*/ 101 h 101"/>
                <a:gd name="T52" fmla="*/ 157 w 487"/>
                <a:gd name="T53" fmla="*/ 98 h 101"/>
                <a:gd name="T54" fmla="*/ 116 w 487"/>
                <a:gd name="T55" fmla="*/ 94 h 101"/>
                <a:gd name="T56" fmla="*/ 79 w 487"/>
                <a:gd name="T57" fmla="*/ 88 h 101"/>
                <a:gd name="T58" fmla="*/ 49 w 487"/>
                <a:gd name="T59" fmla="*/ 82 h 101"/>
                <a:gd name="T60" fmla="*/ 24 w 487"/>
                <a:gd name="T61" fmla="*/ 73 h 101"/>
                <a:gd name="T62" fmla="*/ 8 w 487"/>
                <a:gd name="T63" fmla="*/ 63 h 101"/>
                <a:gd name="T64" fmla="*/ 0 w 487"/>
                <a:gd name="T65" fmla="*/ 53 h 10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87"/>
                <a:gd name="T100" fmla="*/ 0 h 101"/>
                <a:gd name="T101" fmla="*/ 487 w 487"/>
                <a:gd name="T102" fmla="*/ 101 h 10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87" h="101">
                  <a:moveTo>
                    <a:pt x="0" y="53"/>
                  </a:moveTo>
                  <a:lnTo>
                    <a:pt x="5" y="42"/>
                  </a:lnTo>
                  <a:lnTo>
                    <a:pt x="19" y="32"/>
                  </a:lnTo>
                  <a:lnTo>
                    <a:pt x="43" y="23"/>
                  </a:lnTo>
                  <a:lnTo>
                    <a:pt x="74" y="16"/>
                  </a:lnTo>
                  <a:lnTo>
                    <a:pt x="110" y="10"/>
                  </a:lnTo>
                  <a:lnTo>
                    <a:pt x="153" y="6"/>
                  </a:lnTo>
                  <a:lnTo>
                    <a:pt x="197" y="1"/>
                  </a:lnTo>
                  <a:lnTo>
                    <a:pt x="242" y="0"/>
                  </a:lnTo>
                  <a:lnTo>
                    <a:pt x="289" y="0"/>
                  </a:lnTo>
                  <a:lnTo>
                    <a:pt x="333" y="1"/>
                  </a:lnTo>
                  <a:lnTo>
                    <a:pt x="374" y="4"/>
                  </a:lnTo>
                  <a:lnTo>
                    <a:pt x="412" y="9"/>
                  </a:lnTo>
                  <a:lnTo>
                    <a:pt x="443" y="16"/>
                  </a:lnTo>
                  <a:lnTo>
                    <a:pt x="466" y="25"/>
                  </a:lnTo>
                  <a:lnTo>
                    <a:pt x="482" y="35"/>
                  </a:lnTo>
                  <a:lnTo>
                    <a:pt x="487" y="48"/>
                  </a:lnTo>
                  <a:lnTo>
                    <a:pt x="481" y="61"/>
                  </a:lnTo>
                  <a:lnTo>
                    <a:pt x="465" y="72"/>
                  </a:lnTo>
                  <a:lnTo>
                    <a:pt x="441" y="82"/>
                  </a:lnTo>
                  <a:lnTo>
                    <a:pt x="410" y="89"/>
                  </a:lnTo>
                  <a:lnTo>
                    <a:pt x="374" y="95"/>
                  </a:lnTo>
                  <a:lnTo>
                    <a:pt x="334" y="98"/>
                  </a:lnTo>
                  <a:lnTo>
                    <a:pt x="290" y="101"/>
                  </a:lnTo>
                  <a:lnTo>
                    <a:pt x="246" y="101"/>
                  </a:lnTo>
                  <a:lnTo>
                    <a:pt x="201" y="101"/>
                  </a:lnTo>
                  <a:lnTo>
                    <a:pt x="157" y="98"/>
                  </a:lnTo>
                  <a:lnTo>
                    <a:pt x="116" y="94"/>
                  </a:lnTo>
                  <a:lnTo>
                    <a:pt x="79" y="88"/>
                  </a:lnTo>
                  <a:lnTo>
                    <a:pt x="49" y="82"/>
                  </a:lnTo>
                  <a:lnTo>
                    <a:pt x="24" y="73"/>
                  </a:lnTo>
                  <a:lnTo>
                    <a:pt x="8" y="6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CCB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6668" name="Freeform 42"/>
            <p:cNvSpPr>
              <a:spLocks/>
            </p:cNvSpPr>
            <p:nvPr/>
          </p:nvSpPr>
          <p:spPr bwMode="auto">
            <a:xfrm>
              <a:off x="4211" y="2362"/>
              <a:ext cx="693" cy="1071"/>
            </a:xfrm>
            <a:custGeom>
              <a:avLst/>
              <a:gdLst>
                <a:gd name="T0" fmla="*/ 35 w 693"/>
                <a:gd name="T1" fmla="*/ 994 h 1071"/>
                <a:gd name="T2" fmla="*/ 302 w 693"/>
                <a:gd name="T3" fmla="*/ 1069 h 1071"/>
                <a:gd name="T4" fmla="*/ 567 w 693"/>
                <a:gd name="T5" fmla="*/ 1031 h 1071"/>
                <a:gd name="T6" fmla="*/ 377 w 693"/>
                <a:gd name="T7" fmla="*/ 1015 h 1071"/>
                <a:gd name="T8" fmla="*/ 513 w 693"/>
                <a:gd name="T9" fmla="*/ 1003 h 1071"/>
                <a:gd name="T10" fmla="*/ 626 w 693"/>
                <a:gd name="T11" fmla="*/ 965 h 1071"/>
                <a:gd name="T12" fmla="*/ 579 w 693"/>
                <a:gd name="T13" fmla="*/ 971 h 1071"/>
                <a:gd name="T14" fmla="*/ 451 w 693"/>
                <a:gd name="T15" fmla="*/ 962 h 1071"/>
                <a:gd name="T16" fmla="*/ 453 w 693"/>
                <a:gd name="T17" fmla="*/ 943 h 1071"/>
                <a:gd name="T18" fmla="*/ 610 w 693"/>
                <a:gd name="T19" fmla="*/ 909 h 1071"/>
                <a:gd name="T20" fmla="*/ 692 w 693"/>
                <a:gd name="T21" fmla="*/ 854 h 1071"/>
                <a:gd name="T22" fmla="*/ 561 w 693"/>
                <a:gd name="T23" fmla="*/ 893 h 1071"/>
                <a:gd name="T24" fmla="*/ 446 w 693"/>
                <a:gd name="T25" fmla="*/ 889 h 1071"/>
                <a:gd name="T26" fmla="*/ 528 w 693"/>
                <a:gd name="T27" fmla="*/ 877 h 1071"/>
                <a:gd name="T28" fmla="*/ 645 w 693"/>
                <a:gd name="T29" fmla="*/ 832 h 1071"/>
                <a:gd name="T30" fmla="*/ 596 w 693"/>
                <a:gd name="T31" fmla="*/ 820 h 1071"/>
                <a:gd name="T32" fmla="*/ 533 w 693"/>
                <a:gd name="T33" fmla="*/ 795 h 1071"/>
                <a:gd name="T34" fmla="*/ 664 w 693"/>
                <a:gd name="T35" fmla="*/ 747 h 1071"/>
                <a:gd name="T36" fmla="*/ 470 w 693"/>
                <a:gd name="T37" fmla="*/ 748 h 1071"/>
                <a:gd name="T38" fmla="*/ 675 w 693"/>
                <a:gd name="T39" fmla="*/ 695 h 1071"/>
                <a:gd name="T40" fmla="*/ 539 w 693"/>
                <a:gd name="T41" fmla="*/ 695 h 1071"/>
                <a:gd name="T42" fmla="*/ 637 w 693"/>
                <a:gd name="T43" fmla="*/ 656 h 1071"/>
                <a:gd name="T44" fmla="*/ 573 w 693"/>
                <a:gd name="T45" fmla="*/ 638 h 1071"/>
                <a:gd name="T46" fmla="*/ 595 w 693"/>
                <a:gd name="T47" fmla="*/ 609 h 1071"/>
                <a:gd name="T48" fmla="*/ 633 w 693"/>
                <a:gd name="T49" fmla="*/ 568 h 1071"/>
                <a:gd name="T50" fmla="*/ 519 w 693"/>
                <a:gd name="T51" fmla="*/ 562 h 1071"/>
                <a:gd name="T52" fmla="*/ 686 w 693"/>
                <a:gd name="T53" fmla="*/ 503 h 1071"/>
                <a:gd name="T54" fmla="*/ 508 w 693"/>
                <a:gd name="T55" fmla="*/ 509 h 1071"/>
                <a:gd name="T56" fmla="*/ 659 w 693"/>
                <a:gd name="T57" fmla="*/ 468 h 1071"/>
                <a:gd name="T58" fmla="*/ 554 w 693"/>
                <a:gd name="T59" fmla="*/ 462 h 1071"/>
                <a:gd name="T60" fmla="*/ 596 w 693"/>
                <a:gd name="T61" fmla="*/ 433 h 1071"/>
                <a:gd name="T62" fmla="*/ 608 w 693"/>
                <a:gd name="T63" fmla="*/ 402 h 1071"/>
                <a:gd name="T64" fmla="*/ 539 w 693"/>
                <a:gd name="T65" fmla="*/ 389 h 1071"/>
                <a:gd name="T66" fmla="*/ 646 w 693"/>
                <a:gd name="T67" fmla="*/ 346 h 1071"/>
                <a:gd name="T68" fmla="*/ 473 w 693"/>
                <a:gd name="T69" fmla="*/ 331 h 1071"/>
                <a:gd name="T70" fmla="*/ 658 w 693"/>
                <a:gd name="T71" fmla="*/ 302 h 1071"/>
                <a:gd name="T72" fmla="*/ 595 w 693"/>
                <a:gd name="T73" fmla="*/ 299 h 1071"/>
                <a:gd name="T74" fmla="*/ 482 w 693"/>
                <a:gd name="T75" fmla="*/ 290 h 1071"/>
                <a:gd name="T76" fmla="*/ 513 w 693"/>
                <a:gd name="T77" fmla="*/ 279 h 1071"/>
                <a:gd name="T78" fmla="*/ 637 w 693"/>
                <a:gd name="T79" fmla="*/ 251 h 1071"/>
                <a:gd name="T80" fmla="*/ 673 w 693"/>
                <a:gd name="T81" fmla="*/ 230 h 1071"/>
                <a:gd name="T82" fmla="*/ 563 w 693"/>
                <a:gd name="T83" fmla="*/ 245 h 1071"/>
                <a:gd name="T84" fmla="*/ 448 w 693"/>
                <a:gd name="T85" fmla="*/ 242 h 1071"/>
                <a:gd name="T86" fmla="*/ 478 w 693"/>
                <a:gd name="T87" fmla="*/ 233 h 1071"/>
                <a:gd name="T88" fmla="*/ 617 w 693"/>
                <a:gd name="T89" fmla="*/ 210 h 1071"/>
                <a:gd name="T90" fmla="*/ 680 w 693"/>
                <a:gd name="T91" fmla="*/ 183 h 1071"/>
                <a:gd name="T92" fmla="*/ 533 w 693"/>
                <a:gd name="T93" fmla="*/ 195 h 1071"/>
                <a:gd name="T94" fmla="*/ 388 w 693"/>
                <a:gd name="T95" fmla="*/ 185 h 1071"/>
                <a:gd name="T96" fmla="*/ 498 w 693"/>
                <a:gd name="T97" fmla="*/ 180 h 1071"/>
                <a:gd name="T98" fmla="*/ 662 w 693"/>
                <a:gd name="T99" fmla="*/ 160 h 1071"/>
                <a:gd name="T100" fmla="*/ 602 w 693"/>
                <a:gd name="T101" fmla="*/ 152 h 1071"/>
                <a:gd name="T102" fmla="*/ 333 w 693"/>
                <a:gd name="T103" fmla="*/ 148 h 1071"/>
                <a:gd name="T104" fmla="*/ 311 w 693"/>
                <a:gd name="T105" fmla="*/ 126 h 1071"/>
                <a:gd name="T106" fmla="*/ 582 w 693"/>
                <a:gd name="T107" fmla="*/ 110 h 1071"/>
                <a:gd name="T108" fmla="*/ 684 w 693"/>
                <a:gd name="T109" fmla="*/ 69 h 1071"/>
                <a:gd name="T110" fmla="*/ 591 w 693"/>
                <a:gd name="T111" fmla="*/ 1 h 1071"/>
                <a:gd name="T112" fmla="*/ 457 w 693"/>
                <a:gd name="T113" fmla="*/ 20 h 1071"/>
                <a:gd name="T114" fmla="*/ 237 w 693"/>
                <a:gd name="T115" fmla="*/ 19 h 1071"/>
                <a:gd name="T116" fmla="*/ 53 w 693"/>
                <a:gd name="T117" fmla="*/ 31 h 1071"/>
                <a:gd name="T118" fmla="*/ 6 w 693"/>
                <a:gd name="T119" fmla="*/ 177 h 107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93"/>
                <a:gd name="T181" fmla="*/ 0 h 1071"/>
                <a:gd name="T182" fmla="*/ 693 w 693"/>
                <a:gd name="T183" fmla="*/ 1071 h 107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93" h="1071">
                  <a:moveTo>
                    <a:pt x="5" y="226"/>
                  </a:moveTo>
                  <a:lnTo>
                    <a:pt x="2" y="425"/>
                  </a:lnTo>
                  <a:lnTo>
                    <a:pt x="0" y="645"/>
                  </a:lnTo>
                  <a:lnTo>
                    <a:pt x="0" y="836"/>
                  </a:lnTo>
                  <a:lnTo>
                    <a:pt x="2" y="946"/>
                  </a:lnTo>
                  <a:lnTo>
                    <a:pt x="15" y="972"/>
                  </a:lnTo>
                  <a:lnTo>
                    <a:pt x="35" y="994"/>
                  </a:lnTo>
                  <a:lnTo>
                    <a:pt x="62" y="1014"/>
                  </a:lnTo>
                  <a:lnTo>
                    <a:pt x="94" y="1031"/>
                  </a:lnTo>
                  <a:lnTo>
                    <a:pt x="129" y="1044"/>
                  </a:lnTo>
                  <a:lnTo>
                    <a:pt x="170" y="1055"/>
                  </a:lnTo>
                  <a:lnTo>
                    <a:pt x="213" y="1062"/>
                  </a:lnTo>
                  <a:lnTo>
                    <a:pt x="257" y="1068"/>
                  </a:lnTo>
                  <a:lnTo>
                    <a:pt x="302" y="1069"/>
                  </a:lnTo>
                  <a:lnTo>
                    <a:pt x="346" y="1071"/>
                  </a:lnTo>
                  <a:lnTo>
                    <a:pt x="391" y="1069"/>
                  </a:lnTo>
                  <a:lnTo>
                    <a:pt x="434" y="1065"/>
                  </a:lnTo>
                  <a:lnTo>
                    <a:pt x="473" y="1059"/>
                  </a:lnTo>
                  <a:lnTo>
                    <a:pt x="508" y="1052"/>
                  </a:lnTo>
                  <a:lnTo>
                    <a:pt x="541" y="1041"/>
                  </a:lnTo>
                  <a:lnTo>
                    <a:pt x="567" y="1031"/>
                  </a:lnTo>
                  <a:lnTo>
                    <a:pt x="536" y="1033"/>
                  </a:lnTo>
                  <a:lnTo>
                    <a:pt x="506" y="1034"/>
                  </a:lnTo>
                  <a:lnTo>
                    <a:pt x="476" y="1033"/>
                  </a:lnTo>
                  <a:lnTo>
                    <a:pt x="447" y="1031"/>
                  </a:lnTo>
                  <a:lnTo>
                    <a:pt x="419" y="1027"/>
                  </a:lnTo>
                  <a:lnTo>
                    <a:pt x="396" y="1022"/>
                  </a:lnTo>
                  <a:lnTo>
                    <a:pt x="377" y="1015"/>
                  </a:lnTo>
                  <a:lnTo>
                    <a:pt x="362" y="1006"/>
                  </a:lnTo>
                  <a:lnTo>
                    <a:pt x="390" y="1009"/>
                  </a:lnTo>
                  <a:lnTo>
                    <a:pt x="418" y="1011"/>
                  </a:lnTo>
                  <a:lnTo>
                    <a:pt x="444" y="1009"/>
                  </a:lnTo>
                  <a:lnTo>
                    <a:pt x="467" y="1009"/>
                  </a:lnTo>
                  <a:lnTo>
                    <a:pt x="491" y="1006"/>
                  </a:lnTo>
                  <a:lnTo>
                    <a:pt x="513" y="1003"/>
                  </a:lnTo>
                  <a:lnTo>
                    <a:pt x="533" y="999"/>
                  </a:lnTo>
                  <a:lnTo>
                    <a:pt x="552" y="994"/>
                  </a:lnTo>
                  <a:lnTo>
                    <a:pt x="570" y="989"/>
                  </a:lnTo>
                  <a:lnTo>
                    <a:pt x="586" y="983"/>
                  </a:lnTo>
                  <a:lnTo>
                    <a:pt x="601" y="977"/>
                  </a:lnTo>
                  <a:lnTo>
                    <a:pt x="614" y="971"/>
                  </a:lnTo>
                  <a:lnTo>
                    <a:pt x="626" y="965"/>
                  </a:lnTo>
                  <a:lnTo>
                    <a:pt x="637" y="958"/>
                  </a:lnTo>
                  <a:lnTo>
                    <a:pt x="646" y="952"/>
                  </a:lnTo>
                  <a:lnTo>
                    <a:pt x="654" y="946"/>
                  </a:lnTo>
                  <a:lnTo>
                    <a:pt x="636" y="955"/>
                  </a:lnTo>
                  <a:lnTo>
                    <a:pt x="617" y="962"/>
                  </a:lnTo>
                  <a:lnTo>
                    <a:pt x="598" y="967"/>
                  </a:lnTo>
                  <a:lnTo>
                    <a:pt x="579" y="971"/>
                  </a:lnTo>
                  <a:lnTo>
                    <a:pt x="560" y="972"/>
                  </a:lnTo>
                  <a:lnTo>
                    <a:pt x="541" y="974"/>
                  </a:lnTo>
                  <a:lnTo>
                    <a:pt x="522" y="972"/>
                  </a:lnTo>
                  <a:lnTo>
                    <a:pt x="503" y="971"/>
                  </a:lnTo>
                  <a:lnTo>
                    <a:pt x="485" y="969"/>
                  </a:lnTo>
                  <a:lnTo>
                    <a:pt x="467" y="967"/>
                  </a:lnTo>
                  <a:lnTo>
                    <a:pt x="451" y="962"/>
                  </a:lnTo>
                  <a:lnTo>
                    <a:pt x="437" y="958"/>
                  </a:lnTo>
                  <a:lnTo>
                    <a:pt x="422" y="955"/>
                  </a:lnTo>
                  <a:lnTo>
                    <a:pt x="409" y="950"/>
                  </a:lnTo>
                  <a:lnTo>
                    <a:pt x="399" y="946"/>
                  </a:lnTo>
                  <a:lnTo>
                    <a:pt x="390" y="942"/>
                  </a:lnTo>
                  <a:lnTo>
                    <a:pt x="422" y="943"/>
                  </a:lnTo>
                  <a:lnTo>
                    <a:pt x="453" y="943"/>
                  </a:lnTo>
                  <a:lnTo>
                    <a:pt x="481" y="942"/>
                  </a:lnTo>
                  <a:lnTo>
                    <a:pt x="507" y="939"/>
                  </a:lnTo>
                  <a:lnTo>
                    <a:pt x="530" y="934"/>
                  </a:lnTo>
                  <a:lnTo>
                    <a:pt x="554" y="930"/>
                  </a:lnTo>
                  <a:lnTo>
                    <a:pt x="574" y="923"/>
                  </a:lnTo>
                  <a:lnTo>
                    <a:pt x="592" y="917"/>
                  </a:lnTo>
                  <a:lnTo>
                    <a:pt x="610" y="909"/>
                  </a:lnTo>
                  <a:lnTo>
                    <a:pt x="626" y="901"/>
                  </a:lnTo>
                  <a:lnTo>
                    <a:pt x="639" y="893"/>
                  </a:lnTo>
                  <a:lnTo>
                    <a:pt x="652" y="884"/>
                  </a:lnTo>
                  <a:lnTo>
                    <a:pt x="664" y="877"/>
                  </a:lnTo>
                  <a:lnTo>
                    <a:pt x="674" y="868"/>
                  </a:lnTo>
                  <a:lnTo>
                    <a:pt x="683" y="861"/>
                  </a:lnTo>
                  <a:lnTo>
                    <a:pt x="692" y="854"/>
                  </a:lnTo>
                  <a:lnTo>
                    <a:pt x="674" y="862"/>
                  </a:lnTo>
                  <a:lnTo>
                    <a:pt x="656" y="870"/>
                  </a:lnTo>
                  <a:lnTo>
                    <a:pt x="639" y="877"/>
                  </a:lnTo>
                  <a:lnTo>
                    <a:pt x="620" y="883"/>
                  </a:lnTo>
                  <a:lnTo>
                    <a:pt x="599" y="887"/>
                  </a:lnTo>
                  <a:lnTo>
                    <a:pt x="580" y="890"/>
                  </a:lnTo>
                  <a:lnTo>
                    <a:pt x="561" y="893"/>
                  </a:lnTo>
                  <a:lnTo>
                    <a:pt x="542" y="895"/>
                  </a:lnTo>
                  <a:lnTo>
                    <a:pt x="525" y="895"/>
                  </a:lnTo>
                  <a:lnTo>
                    <a:pt x="506" y="895"/>
                  </a:lnTo>
                  <a:lnTo>
                    <a:pt x="489" y="895"/>
                  </a:lnTo>
                  <a:lnTo>
                    <a:pt x="473" y="893"/>
                  </a:lnTo>
                  <a:lnTo>
                    <a:pt x="459" y="890"/>
                  </a:lnTo>
                  <a:lnTo>
                    <a:pt x="446" y="889"/>
                  </a:lnTo>
                  <a:lnTo>
                    <a:pt x="434" y="884"/>
                  </a:lnTo>
                  <a:lnTo>
                    <a:pt x="425" y="881"/>
                  </a:lnTo>
                  <a:lnTo>
                    <a:pt x="446" y="883"/>
                  </a:lnTo>
                  <a:lnTo>
                    <a:pt x="467" y="883"/>
                  </a:lnTo>
                  <a:lnTo>
                    <a:pt x="488" y="883"/>
                  </a:lnTo>
                  <a:lnTo>
                    <a:pt x="507" y="880"/>
                  </a:lnTo>
                  <a:lnTo>
                    <a:pt x="528" y="877"/>
                  </a:lnTo>
                  <a:lnTo>
                    <a:pt x="547" y="874"/>
                  </a:lnTo>
                  <a:lnTo>
                    <a:pt x="564" y="868"/>
                  </a:lnTo>
                  <a:lnTo>
                    <a:pt x="583" y="862"/>
                  </a:lnTo>
                  <a:lnTo>
                    <a:pt x="599" y="855"/>
                  </a:lnTo>
                  <a:lnTo>
                    <a:pt x="615" y="848"/>
                  </a:lnTo>
                  <a:lnTo>
                    <a:pt x="632" y="840"/>
                  </a:lnTo>
                  <a:lnTo>
                    <a:pt x="645" y="832"/>
                  </a:lnTo>
                  <a:lnTo>
                    <a:pt x="659" y="823"/>
                  </a:lnTo>
                  <a:lnTo>
                    <a:pt x="671" y="814"/>
                  </a:lnTo>
                  <a:lnTo>
                    <a:pt x="681" y="805"/>
                  </a:lnTo>
                  <a:lnTo>
                    <a:pt x="692" y="795"/>
                  </a:lnTo>
                  <a:lnTo>
                    <a:pt x="658" y="808"/>
                  </a:lnTo>
                  <a:lnTo>
                    <a:pt x="627" y="817"/>
                  </a:lnTo>
                  <a:lnTo>
                    <a:pt x="596" y="820"/>
                  </a:lnTo>
                  <a:lnTo>
                    <a:pt x="569" y="820"/>
                  </a:lnTo>
                  <a:lnTo>
                    <a:pt x="541" y="817"/>
                  </a:lnTo>
                  <a:lnTo>
                    <a:pt x="514" y="811"/>
                  </a:lnTo>
                  <a:lnTo>
                    <a:pt x="487" y="805"/>
                  </a:lnTo>
                  <a:lnTo>
                    <a:pt x="460" y="798"/>
                  </a:lnTo>
                  <a:lnTo>
                    <a:pt x="498" y="798"/>
                  </a:lnTo>
                  <a:lnTo>
                    <a:pt x="533" y="795"/>
                  </a:lnTo>
                  <a:lnTo>
                    <a:pt x="566" y="791"/>
                  </a:lnTo>
                  <a:lnTo>
                    <a:pt x="595" y="783"/>
                  </a:lnTo>
                  <a:lnTo>
                    <a:pt x="623" y="773"/>
                  </a:lnTo>
                  <a:lnTo>
                    <a:pt x="648" y="761"/>
                  </a:lnTo>
                  <a:lnTo>
                    <a:pt x="671" y="748"/>
                  </a:lnTo>
                  <a:lnTo>
                    <a:pt x="692" y="732"/>
                  </a:lnTo>
                  <a:lnTo>
                    <a:pt x="664" y="747"/>
                  </a:lnTo>
                  <a:lnTo>
                    <a:pt x="633" y="755"/>
                  </a:lnTo>
                  <a:lnTo>
                    <a:pt x="602" y="760"/>
                  </a:lnTo>
                  <a:lnTo>
                    <a:pt x="570" y="761"/>
                  </a:lnTo>
                  <a:lnTo>
                    <a:pt x="541" y="760"/>
                  </a:lnTo>
                  <a:lnTo>
                    <a:pt x="513" y="757"/>
                  </a:lnTo>
                  <a:lnTo>
                    <a:pt x="489" y="752"/>
                  </a:lnTo>
                  <a:lnTo>
                    <a:pt x="470" y="748"/>
                  </a:lnTo>
                  <a:lnTo>
                    <a:pt x="507" y="748"/>
                  </a:lnTo>
                  <a:lnTo>
                    <a:pt x="542" y="744"/>
                  </a:lnTo>
                  <a:lnTo>
                    <a:pt x="574" y="738"/>
                  </a:lnTo>
                  <a:lnTo>
                    <a:pt x="604" y="729"/>
                  </a:lnTo>
                  <a:lnTo>
                    <a:pt x="632" y="720"/>
                  </a:lnTo>
                  <a:lnTo>
                    <a:pt x="655" y="707"/>
                  </a:lnTo>
                  <a:lnTo>
                    <a:pt x="675" y="695"/>
                  </a:lnTo>
                  <a:lnTo>
                    <a:pt x="692" y="680"/>
                  </a:lnTo>
                  <a:lnTo>
                    <a:pt x="658" y="691"/>
                  </a:lnTo>
                  <a:lnTo>
                    <a:pt x="630" y="697"/>
                  </a:lnTo>
                  <a:lnTo>
                    <a:pt x="605" y="701"/>
                  </a:lnTo>
                  <a:lnTo>
                    <a:pt x="583" y="701"/>
                  </a:lnTo>
                  <a:lnTo>
                    <a:pt x="561" y="700"/>
                  </a:lnTo>
                  <a:lnTo>
                    <a:pt x="539" y="695"/>
                  </a:lnTo>
                  <a:lnTo>
                    <a:pt x="514" y="688"/>
                  </a:lnTo>
                  <a:lnTo>
                    <a:pt x="488" y="679"/>
                  </a:lnTo>
                  <a:lnTo>
                    <a:pt x="528" y="676"/>
                  </a:lnTo>
                  <a:lnTo>
                    <a:pt x="561" y="673"/>
                  </a:lnTo>
                  <a:lnTo>
                    <a:pt x="591" y="669"/>
                  </a:lnTo>
                  <a:lnTo>
                    <a:pt x="615" y="663"/>
                  </a:lnTo>
                  <a:lnTo>
                    <a:pt x="637" y="656"/>
                  </a:lnTo>
                  <a:lnTo>
                    <a:pt x="656" y="645"/>
                  </a:lnTo>
                  <a:lnTo>
                    <a:pt x="674" y="634"/>
                  </a:lnTo>
                  <a:lnTo>
                    <a:pt x="692" y="617"/>
                  </a:lnTo>
                  <a:lnTo>
                    <a:pt x="656" y="626"/>
                  </a:lnTo>
                  <a:lnTo>
                    <a:pt x="624" y="632"/>
                  </a:lnTo>
                  <a:lnTo>
                    <a:pt x="596" y="636"/>
                  </a:lnTo>
                  <a:lnTo>
                    <a:pt x="573" y="638"/>
                  </a:lnTo>
                  <a:lnTo>
                    <a:pt x="550" y="638"/>
                  </a:lnTo>
                  <a:lnTo>
                    <a:pt x="528" y="635"/>
                  </a:lnTo>
                  <a:lnTo>
                    <a:pt x="507" y="629"/>
                  </a:lnTo>
                  <a:lnTo>
                    <a:pt x="485" y="622"/>
                  </a:lnTo>
                  <a:lnTo>
                    <a:pt x="529" y="619"/>
                  </a:lnTo>
                  <a:lnTo>
                    <a:pt x="564" y="614"/>
                  </a:lnTo>
                  <a:lnTo>
                    <a:pt x="595" y="609"/>
                  </a:lnTo>
                  <a:lnTo>
                    <a:pt x="620" y="600"/>
                  </a:lnTo>
                  <a:lnTo>
                    <a:pt x="640" y="590"/>
                  </a:lnTo>
                  <a:lnTo>
                    <a:pt x="658" y="578"/>
                  </a:lnTo>
                  <a:lnTo>
                    <a:pt x="673" y="565"/>
                  </a:lnTo>
                  <a:lnTo>
                    <a:pt x="686" y="550"/>
                  </a:lnTo>
                  <a:lnTo>
                    <a:pt x="661" y="560"/>
                  </a:lnTo>
                  <a:lnTo>
                    <a:pt x="633" y="568"/>
                  </a:lnTo>
                  <a:lnTo>
                    <a:pt x="605" y="572"/>
                  </a:lnTo>
                  <a:lnTo>
                    <a:pt x="577" y="573"/>
                  </a:lnTo>
                  <a:lnTo>
                    <a:pt x="551" y="573"/>
                  </a:lnTo>
                  <a:lnTo>
                    <a:pt x="526" y="572"/>
                  </a:lnTo>
                  <a:lnTo>
                    <a:pt x="506" y="569"/>
                  </a:lnTo>
                  <a:lnTo>
                    <a:pt x="488" y="566"/>
                  </a:lnTo>
                  <a:lnTo>
                    <a:pt x="519" y="562"/>
                  </a:lnTo>
                  <a:lnTo>
                    <a:pt x="550" y="556"/>
                  </a:lnTo>
                  <a:lnTo>
                    <a:pt x="582" y="548"/>
                  </a:lnTo>
                  <a:lnTo>
                    <a:pt x="611" y="540"/>
                  </a:lnTo>
                  <a:lnTo>
                    <a:pt x="637" y="531"/>
                  </a:lnTo>
                  <a:lnTo>
                    <a:pt x="659" y="522"/>
                  </a:lnTo>
                  <a:lnTo>
                    <a:pt x="677" y="512"/>
                  </a:lnTo>
                  <a:lnTo>
                    <a:pt x="686" y="503"/>
                  </a:lnTo>
                  <a:lnTo>
                    <a:pt x="662" y="507"/>
                  </a:lnTo>
                  <a:lnTo>
                    <a:pt x="639" y="512"/>
                  </a:lnTo>
                  <a:lnTo>
                    <a:pt x="613" y="515"/>
                  </a:lnTo>
                  <a:lnTo>
                    <a:pt x="586" y="516"/>
                  </a:lnTo>
                  <a:lnTo>
                    <a:pt x="560" y="516"/>
                  </a:lnTo>
                  <a:lnTo>
                    <a:pt x="535" y="513"/>
                  </a:lnTo>
                  <a:lnTo>
                    <a:pt x="508" y="509"/>
                  </a:lnTo>
                  <a:lnTo>
                    <a:pt x="485" y="503"/>
                  </a:lnTo>
                  <a:lnTo>
                    <a:pt x="510" y="503"/>
                  </a:lnTo>
                  <a:lnTo>
                    <a:pt x="541" y="499"/>
                  </a:lnTo>
                  <a:lnTo>
                    <a:pt x="573" y="493"/>
                  </a:lnTo>
                  <a:lnTo>
                    <a:pt x="605" y="485"/>
                  </a:lnTo>
                  <a:lnTo>
                    <a:pt x="634" y="477"/>
                  </a:lnTo>
                  <a:lnTo>
                    <a:pt x="659" y="468"/>
                  </a:lnTo>
                  <a:lnTo>
                    <a:pt x="677" y="459"/>
                  </a:lnTo>
                  <a:lnTo>
                    <a:pt x="686" y="452"/>
                  </a:lnTo>
                  <a:lnTo>
                    <a:pt x="656" y="456"/>
                  </a:lnTo>
                  <a:lnTo>
                    <a:pt x="630" y="459"/>
                  </a:lnTo>
                  <a:lnTo>
                    <a:pt x="604" y="460"/>
                  </a:lnTo>
                  <a:lnTo>
                    <a:pt x="579" y="462"/>
                  </a:lnTo>
                  <a:lnTo>
                    <a:pt x="554" y="462"/>
                  </a:lnTo>
                  <a:lnTo>
                    <a:pt x="530" y="460"/>
                  </a:lnTo>
                  <a:lnTo>
                    <a:pt x="507" y="456"/>
                  </a:lnTo>
                  <a:lnTo>
                    <a:pt x="485" y="449"/>
                  </a:lnTo>
                  <a:lnTo>
                    <a:pt x="513" y="446"/>
                  </a:lnTo>
                  <a:lnTo>
                    <a:pt x="541" y="441"/>
                  </a:lnTo>
                  <a:lnTo>
                    <a:pt x="569" y="437"/>
                  </a:lnTo>
                  <a:lnTo>
                    <a:pt x="596" y="433"/>
                  </a:lnTo>
                  <a:lnTo>
                    <a:pt x="623" y="427"/>
                  </a:lnTo>
                  <a:lnTo>
                    <a:pt x="648" y="419"/>
                  </a:lnTo>
                  <a:lnTo>
                    <a:pt x="668" y="409"/>
                  </a:lnTo>
                  <a:lnTo>
                    <a:pt x="686" y="396"/>
                  </a:lnTo>
                  <a:lnTo>
                    <a:pt x="662" y="399"/>
                  </a:lnTo>
                  <a:lnTo>
                    <a:pt x="636" y="402"/>
                  </a:lnTo>
                  <a:lnTo>
                    <a:pt x="608" y="402"/>
                  </a:lnTo>
                  <a:lnTo>
                    <a:pt x="580" y="402"/>
                  </a:lnTo>
                  <a:lnTo>
                    <a:pt x="551" y="402"/>
                  </a:lnTo>
                  <a:lnTo>
                    <a:pt x="525" y="399"/>
                  </a:lnTo>
                  <a:lnTo>
                    <a:pt x="500" y="396"/>
                  </a:lnTo>
                  <a:lnTo>
                    <a:pt x="478" y="391"/>
                  </a:lnTo>
                  <a:lnTo>
                    <a:pt x="510" y="391"/>
                  </a:lnTo>
                  <a:lnTo>
                    <a:pt x="539" y="389"/>
                  </a:lnTo>
                  <a:lnTo>
                    <a:pt x="570" y="384"/>
                  </a:lnTo>
                  <a:lnTo>
                    <a:pt x="598" y="378"/>
                  </a:lnTo>
                  <a:lnTo>
                    <a:pt x="623" y="369"/>
                  </a:lnTo>
                  <a:lnTo>
                    <a:pt x="646" y="361"/>
                  </a:lnTo>
                  <a:lnTo>
                    <a:pt x="668" y="350"/>
                  </a:lnTo>
                  <a:lnTo>
                    <a:pt x="686" y="340"/>
                  </a:lnTo>
                  <a:lnTo>
                    <a:pt x="646" y="346"/>
                  </a:lnTo>
                  <a:lnTo>
                    <a:pt x="613" y="349"/>
                  </a:lnTo>
                  <a:lnTo>
                    <a:pt x="583" y="349"/>
                  </a:lnTo>
                  <a:lnTo>
                    <a:pt x="557" y="346"/>
                  </a:lnTo>
                  <a:lnTo>
                    <a:pt x="533" y="343"/>
                  </a:lnTo>
                  <a:lnTo>
                    <a:pt x="513" y="340"/>
                  </a:lnTo>
                  <a:lnTo>
                    <a:pt x="492" y="336"/>
                  </a:lnTo>
                  <a:lnTo>
                    <a:pt x="473" y="331"/>
                  </a:lnTo>
                  <a:lnTo>
                    <a:pt x="494" y="331"/>
                  </a:lnTo>
                  <a:lnTo>
                    <a:pt x="519" y="330"/>
                  </a:lnTo>
                  <a:lnTo>
                    <a:pt x="544" y="327"/>
                  </a:lnTo>
                  <a:lnTo>
                    <a:pt x="571" y="324"/>
                  </a:lnTo>
                  <a:lnTo>
                    <a:pt x="601" y="320"/>
                  </a:lnTo>
                  <a:lnTo>
                    <a:pt x="630" y="312"/>
                  </a:lnTo>
                  <a:lnTo>
                    <a:pt x="658" y="302"/>
                  </a:lnTo>
                  <a:lnTo>
                    <a:pt x="686" y="290"/>
                  </a:lnTo>
                  <a:lnTo>
                    <a:pt x="673" y="293"/>
                  </a:lnTo>
                  <a:lnTo>
                    <a:pt x="659" y="295"/>
                  </a:lnTo>
                  <a:lnTo>
                    <a:pt x="643" y="296"/>
                  </a:lnTo>
                  <a:lnTo>
                    <a:pt x="629" y="298"/>
                  </a:lnTo>
                  <a:lnTo>
                    <a:pt x="611" y="299"/>
                  </a:lnTo>
                  <a:lnTo>
                    <a:pt x="595" y="299"/>
                  </a:lnTo>
                  <a:lnTo>
                    <a:pt x="579" y="299"/>
                  </a:lnTo>
                  <a:lnTo>
                    <a:pt x="561" y="299"/>
                  </a:lnTo>
                  <a:lnTo>
                    <a:pt x="545" y="298"/>
                  </a:lnTo>
                  <a:lnTo>
                    <a:pt x="528" y="296"/>
                  </a:lnTo>
                  <a:lnTo>
                    <a:pt x="511" y="295"/>
                  </a:lnTo>
                  <a:lnTo>
                    <a:pt x="497" y="293"/>
                  </a:lnTo>
                  <a:lnTo>
                    <a:pt x="482" y="290"/>
                  </a:lnTo>
                  <a:lnTo>
                    <a:pt x="469" y="287"/>
                  </a:lnTo>
                  <a:lnTo>
                    <a:pt x="456" y="284"/>
                  </a:lnTo>
                  <a:lnTo>
                    <a:pt x="446" y="280"/>
                  </a:lnTo>
                  <a:lnTo>
                    <a:pt x="462" y="281"/>
                  </a:lnTo>
                  <a:lnTo>
                    <a:pt x="478" y="281"/>
                  </a:lnTo>
                  <a:lnTo>
                    <a:pt x="495" y="281"/>
                  </a:lnTo>
                  <a:lnTo>
                    <a:pt x="513" y="279"/>
                  </a:lnTo>
                  <a:lnTo>
                    <a:pt x="532" y="277"/>
                  </a:lnTo>
                  <a:lnTo>
                    <a:pt x="551" y="274"/>
                  </a:lnTo>
                  <a:lnTo>
                    <a:pt x="570" y="270"/>
                  </a:lnTo>
                  <a:lnTo>
                    <a:pt x="588" y="265"/>
                  </a:lnTo>
                  <a:lnTo>
                    <a:pt x="605" y="261"/>
                  </a:lnTo>
                  <a:lnTo>
                    <a:pt x="623" y="255"/>
                  </a:lnTo>
                  <a:lnTo>
                    <a:pt x="637" y="251"/>
                  </a:lnTo>
                  <a:lnTo>
                    <a:pt x="652" y="245"/>
                  </a:lnTo>
                  <a:lnTo>
                    <a:pt x="665" y="239"/>
                  </a:lnTo>
                  <a:lnTo>
                    <a:pt x="677" y="235"/>
                  </a:lnTo>
                  <a:lnTo>
                    <a:pt x="686" y="229"/>
                  </a:lnTo>
                  <a:lnTo>
                    <a:pt x="692" y="224"/>
                  </a:lnTo>
                  <a:lnTo>
                    <a:pt x="683" y="227"/>
                  </a:lnTo>
                  <a:lnTo>
                    <a:pt x="673" y="230"/>
                  </a:lnTo>
                  <a:lnTo>
                    <a:pt x="661" y="233"/>
                  </a:lnTo>
                  <a:lnTo>
                    <a:pt x="646" y="236"/>
                  </a:lnTo>
                  <a:lnTo>
                    <a:pt x="632" y="239"/>
                  </a:lnTo>
                  <a:lnTo>
                    <a:pt x="615" y="240"/>
                  </a:lnTo>
                  <a:lnTo>
                    <a:pt x="598" y="242"/>
                  </a:lnTo>
                  <a:lnTo>
                    <a:pt x="582" y="243"/>
                  </a:lnTo>
                  <a:lnTo>
                    <a:pt x="563" y="245"/>
                  </a:lnTo>
                  <a:lnTo>
                    <a:pt x="545" y="245"/>
                  </a:lnTo>
                  <a:lnTo>
                    <a:pt x="528" y="246"/>
                  </a:lnTo>
                  <a:lnTo>
                    <a:pt x="510" y="246"/>
                  </a:lnTo>
                  <a:lnTo>
                    <a:pt x="492" y="246"/>
                  </a:lnTo>
                  <a:lnTo>
                    <a:pt x="478" y="245"/>
                  </a:lnTo>
                  <a:lnTo>
                    <a:pt x="462" y="243"/>
                  </a:lnTo>
                  <a:lnTo>
                    <a:pt x="448" y="242"/>
                  </a:lnTo>
                  <a:lnTo>
                    <a:pt x="440" y="240"/>
                  </a:lnTo>
                  <a:lnTo>
                    <a:pt x="431" y="239"/>
                  </a:lnTo>
                  <a:lnTo>
                    <a:pt x="424" y="236"/>
                  </a:lnTo>
                  <a:lnTo>
                    <a:pt x="418" y="233"/>
                  </a:lnTo>
                  <a:lnTo>
                    <a:pt x="437" y="235"/>
                  </a:lnTo>
                  <a:lnTo>
                    <a:pt x="457" y="235"/>
                  </a:lnTo>
                  <a:lnTo>
                    <a:pt x="478" y="233"/>
                  </a:lnTo>
                  <a:lnTo>
                    <a:pt x="498" y="232"/>
                  </a:lnTo>
                  <a:lnTo>
                    <a:pt x="519" y="229"/>
                  </a:lnTo>
                  <a:lnTo>
                    <a:pt x="539" y="226"/>
                  </a:lnTo>
                  <a:lnTo>
                    <a:pt x="560" y="223"/>
                  </a:lnTo>
                  <a:lnTo>
                    <a:pt x="580" y="218"/>
                  </a:lnTo>
                  <a:lnTo>
                    <a:pt x="599" y="214"/>
                  </a:lnTo>
                  <a:lnTo>
                    <a:pt x="617" y="210"/>
                  </a:lnTo>
                  <a:lnTo>
                    <a:pt x="634" y="205"/>
                  </a:lnTo>
                  <a:lnTo>
                    <a:pt x="649" y="199"/>
                  </a:lnTo>
                  <a:lnTo>
                    <a:pt x="662" y="195"/>
                  </a:lnTo>
                  <a:lnTo>
                    <a:pt x="674" y="191"/>
                  </a:lnTo>
                  <a:lnTo>
                    <a:pt x="684" y="185"/>
                  </a:lnTo>
                  <a:lnTo>
                    <a:pt x="692" y="180"/>
                  </a:lnTo>
                  <a:lnTo>
                    <a:pt x="680" y="183"/>
                  </a:lnTo>
                  <a:lnTo>
                    <a:pt x="665" y="186"/>
                  </a:lnTo>
                  <a:lnTo>
                    <a:pt x="648" y="189"/>
                  </a:lnTo>
                  <a:lnTo>
                    <a:pt x="629" y="191"/>
                  </a:lnTo>
                  <a:lnTo>
                    <a:pt x="607" y="192"/>
                  </a:lnTo>
                  <a:lnTo>
                    <a:pt x="583" y="193"/>
                  </a:lnTo>
                  <a:lnTo>
                    <a:pt x="558" y="195"/>
                  </a:lnTo>
                  <a:lnTo>
                    <a:pt x="533" y="195"/>
                  </a:lnTo>
                  <a:lnTo>
                    <a:pt x="508" y="195"/>
                  </a:lnTo>
                  <a:lnTo>
                    <a:pt x="485" y="195"/>
                  </a:lnTo>
                  <a:lnTo>
                    <a:pt x="462" y="193"/>
                  </a:lnTo>
                  <a:lnTo>
                    <a:pt x="440" y="192"/>
                  </a:lnTo>
                  <a:lnTo>
                    <a:pt x="421" y="191"/>
                  </a:lnTo>
                  <a:lnTo>
                    <a:pt x="403" y="188"/>
                  </a:lnTo>
                  <a:lnTo>
                    <a:pt x="388" y="185"/>
                  </a:lnTo>
                  <a:lnTo>
                    <a:pt x="378" y="180"/>
                  </a:lnTo>
                  <a:lnTo>
                    <a:pt x="391" y="182"/>
                  </a:lnTo>
                  <a:lnTo>
                    <a:pt x="407" y="182"/>
                  </a:lnTo>
                  <a:lnTo>
                    <a:pt x="428" y="182"/>
                  </a:lnTo>
                  <a:lnTo>
                    <a:pt x="450" y="182"/>
                  </a:lnTo>
                  <a:lnTo>
                    <a:pt x="473" y="180"/>
                  </a:lnTo>
                  <a:lnTo>
                    <a:pt x="498" y="180"/>
                  </a:lnTo>
                  <a:lnTo>
                    <a:pt x="525" y="179"/>
                  </a:lnTo>
                  <a:lnTo>
                    <a:pt x="551" y="176"/>
                  </a:lnTo>
                  <a:lnTo>
                    <a:pt x="576" y="174"/>
                  </a:lnTo>
                  <a:lnTo>
                    <a:pt x="601" y="171"/>
                  </a:lnTo>
                  <a:lnTo>
                    <a:pt x="623" y="167"/>
                  </a:lnTo>
                  <a:lnTo>
                    <a:pt x="645" y="164"/>
                  </a:lnTo>
                  <a:lnTo>
                    <a:pt x="662" y="160"/>
                  </a:lnTo>
                  <a:lnTo>
                    <a:pt x="677" y="155"/>
                  </a:lnTo>
                  <a:lnTo>
                    <a:pt x="687" y="149"/>
                  </a:lnTo>
                  <a:lnTo>
                    <a:pt x="693" y="144"/>
                  </a:lnTo>
                  <a:lnTo>
                    <a:pt x="680" y="147"/>
                  </a:lnTo>
                  <a:lnTo>
                    <a:pt x="659" y="148"/>
                  </a:lnTo>
                  <a:lnTo>
                    <a:pt x="633" y="151"/>
                  </a:lnTo>
                  <a:lnTo>
                    <a:pt x="602" y="152"/>
                  </a:lnTo>
                  <a:lnTo>
                    <a:pt x="567" y="154"/>
                  </a:lnTo>
                  <a:lnTo>
                    <a:pt x="530" y="154"/>
                  </a:lnTo>
                  <a:lnTo>
                    <a:pt x="491" y="154"/>
                  </a:lnTo>
                  <a:lnTo>
                    <a:pt x="450" y="154"/>
                  </a:lnTo>
                  <a:lnTo>
                    <a:pt x="409" y="152"/>
                  </a:lnTo>
                  <a:lnTo>
                    <a:pt x="369" y="151"/>
                  </a:lnTo>
                  <a:lnTo>
                    <a:pt x="333" y="148"/>
                  </a:lnTo>
                  <a:lnTo>
                    <a:pt x="299" y="145"/>
                  </a:lnTo>
                  <a:lnTo>
                    <a:pt x="268" y="141"/>
                  </a:lnTo>
                  <a:lnTo>
                    <a:pt x="243" y="136"/>
                  </a:lnTo>
                  <a:lnTo>
                    <a:pt x="223" y="130"/>
                  </a:lnTo>
                  <a:lnTo>
                    <a:pt x="211" y="123"/>
                  </a:lnTo>
                  <a:lnTo>
                    <a:pt x="261" y="124"/>
                  </a:lnTo>
                  <a:lnTo>
                    <a:pt x="311" y="126"/>
                  </a:lnTo>
                  <a:lnTo>
                    <a:pt x="356" y="126"/>
                  </a:lnTo>
                  <a:lnTo>
                    <a:pt x="402" y="126"/>
                  </a:lnTo>
                  <a:lnTo>
                    <a:pt x="443" y="123"/>
                  </a:lnTo>
                  <a:lnTo>
                    <a:pt x="482" y="122"/>
                  </a:lnTo>
                  <a:lnTo>
                    <a:pt x="519" y="119"/>
                  </a:lnTo>
                  <a:lnTo>
                    <a:pt x="551" y="114"/>
                  </a:lnTo>
                  <a:lnTo>
                    <a:pt x="582" y="110"/>
                  </a:lnTo>
                  <a:lnTo>
                    <a:pt x="608" y="104"/>
                  </a:lnTo>
                  <a:lnTo>
                    <a:pt x="632" y="100"/>
                  </a:lnTo>
                  <a:lnTo>
                    <a:pt x="651" y="94"/>
                  </a:lnTo>
                  <a:lnTo>
                    <a:pt x="665" y="88"/>
                  </a:lnTo>
                  <a:lnTo>
                    <a:pt x="675" y="82"/>
                  </a:lnTo>
                  <a:lnTo>
                    <a:pt x="683" y="75"/>
                  </a:lnTo>
                  <a:lnTo>
                    <a:pt x="684" y="69"/>
                  </a:lnTo>
                  <a:lnTo>
                    <a:pt x="678" y="53"/>
                  </a:lnTo>
                  <a:lnTo>
                    <a:pt x="670" y="39"/>
                  </a:lnTo>
                  <a:lnTo>
                    <a:pt x="659" y="28"/>
                  </a:lnTo>
                  <a:lnTo>
                    <a:pt x="646" y="17"/>
                  </a:lnTo>
                  <a:lnTo>
                    <a:pt x="630" y="10"/>
                  </a:lnTo>
                  <a:lnTo>
                    <a:pt x="613" y="4"/>
                  </a:lnTo>
                  <a:lnTo>
                    <a:pt x="591" y="1"/>
                  </a:lnTo>
                  <a:lnTo>
                    <a:pt x="566" y="0"/>
                  </a:lnTo>
                  <a:lnTo>
                    <a:pt x="554" y="4"/>
                  </a:lnTo>
                  <a:lnTo>
                    <a:pt x="538" y="7"/>
                  </a:lnTo>
                  <a:lnTo>
                    <a:pt x="522" y="12"/>
                  </a:lnTo>
                  <a:lnTo>
                    <a:pt x="503" y="14"/>
                  </a:lnTo>
                  <a:lnTo>
                    <a:pt x="481" y="17"/>
                  </a:lnTo>
                  <a:lnTo>
                    <a:pt x="457" y="20"/>
                  </a:lnTo>
                  <a:lnTo>
                    <a:pt x="432" y="23"/>
                  </a:lnTo>
                  <a:lnTo>
                    <a:pt x="404" y="25"/>
                  </a:lnTo>
                  <a:lnTo>
                    <a:pt x="375" y="26"/>
                  </a:lnTo>
                  <a:lnTo>
                    <a:pt x="343" y="26"/>
                  </a:lnTo>
                  <a:lnTo>
                    <a:pt x="309" y="25"/>
                  </a:lnTo>
                  <a:lnTo>
                    <a:pt x="274" y="23"/>
                  </a:lnTo>
                  <a:lnTo>
                    <a:pt x="237" y="19"/>
                  </a:lnTo>
                  <a:lnTo>
                    <a:pt x="199" y="14"/>
                  </a:lnTo>
                  <a:lnTo>
                    <a:pt x="160" y="9"/>
                  </a:lnTo>
                  <a:lnTo>
                    <a:pt x="117" y="0"/>
                  </a:lnTo>
                  <a:lnTo>
                    <a:pt x="103" y="6"/>
                  </a:lnTo>
                  <a:lnTo>
                    <a:pt x="87" y="12"/>
                  </a:lnTo>
                  <a:lnTo>
                    <a:pt x="70" y="20"/>
                  </a:lnTo>
                  <a:lnTo>
                    <a:pt x="53" y="31"/>
                  </a:lnTo>
                  <a:lnTo>
                    <a:pt x="38" y="42"/>
                  </a:lnTo>
                  <a:lnTo>
                    <a:pt x="24" y="57"/>
                  </a:lnTo>
                  <a:lnTo>
                    <a:pt x="15" y="73"/>
                  </a:lnTo>
                  <a:lnTo>
                    <a:pt x="9" y="92"/>
                  </a:lnTo>
                  <a:lnTo>
                    <a:pt x="7" y="108"/>
                  </a:lnTo>
                  <a:lnTo>
                    <a:pt x="7" y="136"/>
                  </a:lnTo>
                  <a:lnTo>
                    <a:pt x="6" y="177"/>
                  </a:lnTo>
                  <a:lnTo>
                    <a:pt x="5" y="226"/>
                  </a:lnTo>
                  <a:close/>
                </a:path>
              </a:pathLst>
            </a:custGeom>
            <a:solidFill>
              <a:srgbClr val="D8E5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6669" name="Freeform 44"/>
            <p:cNvSpPr>
              <a:spLocks/>
            </p:cNvSpPr>
            <p:nvPr/>
          </p:nvSpPr>
          <p:spPr bwMode="auto">
            <a:xfrm>
              <a:off x="4249" y="2415"/>
              <a:ext cx="72" cy="908"/>
            </a:xfrm>
            <a:custGeom>
              <a:avLst/>
              <a:gdLst>
                <a:gd name="T0" fmla="*/ 72 w 72"/>
                <a:gd name="T1" fmla="*/ 0 h 908"/>
                <a:gd name="T2" fmla="*/ 60 w 72"/>
                <a:gd name="T3" fmla="*/ 1 h 908"/>
                <a:gd name="T4" fmla="*/ 49 w 72"/>
                <a:gd name="T5" fmla="*/ 5 h 908"/>
                <a:gd name="T6" fmla="*/ 38 w 72"/>
                <a:gd name="T7" fmla="*/ 13 h 908"/>
                <a:gd name="T8" fmla="*/ 28 w 72"/>
                <a:gd name="T9" fmla="*/ 22 h 908"/>
                <a:gd name="T10" fmla="*/ 19 w 72"/>
                <a:gd name="T11" fmla="*/ 35 h 908"/>
                <a:gd name="T12" fmla="*/ 13 w 72"/>
                <a:gd name="T13" fmla="*/ 54 h 908"/>
                <a:gd name="T14" fmla="*/ 9 w 72"/>
                <a:gd name="T15" fmla="*/ 76 h 908"/>
                <a:gd name="T16" fmla="*/ 8 w 72"/>
                <a:gd name="T17" fmla="*/ 104 h 908"/>
                <a:gd name="T18" fmla="*/ 6 w 72"/>
                <a:gd name="T19" fmla="*/ 262 h 908"/>
                <a:gd name="T20" fmla="*/ 5 w 72"/>
                <a:gd name="T21" fmla="*/ 529 h 908"/>
                <a:gd name="T22" fmla="*/ 2 w 72"/>
                <a:gd name="T23" fmla="*/ 782 h 908"/>
                <a:gd name="T24" fmla="*/ 0 w 72"/>
                <a:gd name="T25" fmla="*/ 893 h 908"/>
                <a:gd name="T26" fmla="*/ 34 w 72"/>
                <a:gd name="T27" fmla="*/ 908 h 908"/>
                <a:gd name="T28" fmla="*/ 35 w 72"/>
                <a:gd name="T29" fmla="*/ 786 h 908"/>
                <a:gd name="T30" fmla="*/ 38 w 72"/>
                <a:gd name="T31" fmla="*/ 516 h 908"/>
                <a:gd name="T32" fmla="*/ 41 w 72"/>
                <a:gd name="T33" fmla="*/ 240 h 908"/>
                <a:gd name="T34" fmla="*/ 46 w 72"/>
                <a:gd name="T35" fmla="*/ 101 h 908"/>
                <a:gd name="T36" fmla="*/ 47 w 72"/>
                <a:gd name="T37" fmla="*/ 73 h 908"/>
                <a:gd name="T38" fmla="*/ 50 w 72"/>
                <a:gd name="T39" fmla="*/ 45 h 908"/>
                <a:gd name="T40" fmla="*/ 57 w 72"/>
                <a:gd name="T41" fmla="*/ 19 h 908"/>
                <a:gd name="T42" fmla="*/ 72 w 72"/>
                <a:gd name="T43" fmla="*/ 0 h 90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2"/>
                <a:gd name="T67" fmla="*/ 0 h 908"/>
                <a:gd name="T68" fmla="*/ 72 w 72"/>
                <a:gd name="T69" fmla="*/ 908 h 90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2" h="908">
                  <a:moveTo>
                    <a:pt x="72" y="0"/>
                  </a:moveTo>
                  <a:lnTo>
                    <a:pt x="60" y="1"/>
                  </a:lnTo>
                  <a:lnTo>
                    <a:pt x="49" y="5"/>
                  </a:lnTo>
                  <a:lnTo>
                    <a:pt x="38" y="13"/>
                  </a:lnTo>
                  <a:lnTo>
                    <a:pt x="28" y="22"/>
                  </a:lnTo>
                  <a:lnTo>
                    <a:pt x="19" y="35"/>
                  </a:lnTo>
                  <a:lnTo>
                    <a:pt x="13" y="54"/>
                  </a:lnTo>
                  <a:lnTo>
                    <a:pt x="9" y="76"/>
                  </a:lnTo>
                  <a:lnTo>
                    <a:pt x="8" y="104"/>
                  </a:lnTo>
                  <a:lnTo>
                    <a:pt x="6" y="262"/>
                  </a:lnTo>
                  <a:lnTo>
                    <a:pt x="5" y="529"/>
                  </a:lnTo>
                  <a:lnTo>
                    <a:pt x="2" y="782"/>
                  </a:lnTo>
                  <a:lnTo>
                    <a:pt x="0" y="893"/>
                  </a:lnTo>
                  <a:lnTo>
                    <a:pt x="34" y="908"/>
                  </a:lnTo>
                  <a:lnTo>
                    <a:pt x="35" y="786"/>
                  </a:lnTo>
                  <a:lnTo>
                    <a:pt x="38" y="516"/>
                  </a:lnTo>
                  <a:lnTo>
                    <a:pt x="41" y="240"/>
                  </a:lnTo>
                  <a:lnTo>
                    <a:pt x="46" y="101"/>
                  </a:lnTo>
                  <a:lnTo>
                    <a:pt x="47" y="73"/>
                  </a:lnTo>
                  <a:lnTo>
                    <a:pt x="50" y="45"/>
                  </a:lnTo>
                  <a:lnTo>
                    <a:pt x="57" y="1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26670" name="Text Box 45"/>
            <p:cNvSpPr txBox="1">
              <a:spLocks noChangeArrowheads="1"/>
            </p:cNvSpPr>
            <p:nvPr/>
          </p:nvSpPr>
          <p:spPr bwMode="auto">
            <a:xfrm>
              <a:off x="4320" y="3552"/>
              <a:ext cx="4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800">
                  <a:solidFill>
                    <a:srgbClr val="40458C"/>
                  </a:solidFill>
                </a:rPr>
                <a:t>10 ml</a:t>
              </a:r>
            </a:p>
          </p:txBody>
        </p:sp>
      </p:grpSp>
      <p:sp>
        <p:nvSpPr>
          <p:cNvPr id="26661" name="Line 46"/>
          <p:cNvSpPr>
            <a:spLocks noChangeShapeType="1"/>
          </p:cNvSpPr>
          <p:nvPr/>
        </p:nvSpPr>
        <p:spPr bwMode="auto">
          <a:xfrm>
            <a:off x="6932612" y="342900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169008" name="Text Box 48"/>
          <p:cNvSpPr txBox="1">
            <a:spLocks noChangeArrowheads="1"/>
          </p:cNvSpPr>
          <p:nvPr/>
        </p:nvSpPr>
        <p:spPr bwMode="auto">
          <a:xfrm>
            <a:off x="8761412" y="3886200"/>
            <a:ext cx="13843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0458C"/>
                </a:solidFill>
              </a:rPr>
              <a:t>Solution: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>
                <a:solidFill>
                  <a:srgbClr val="40458C"/>
                </a:solidFill>
              </a:rPr>
              <a:t> 1 ml of 5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>
                <a:solidFill>
                  <a:srgbClr val="40458C"/>
                </a:solidFill>
              </a:rPr>
              <a:t> 2 ml of 3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>
                <a:solidFill>
                  <a:srgbClr val="40458C"/>
                </a:solidFill>
              </a:rPr>
              <a:t> 6 ml of 4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>
                <a:solidFill>
                  <a:srgbClr val="40458C"/>
                </a:solidFill>
              </a:rPr>
              <a:t> 1 ml of 2</a:t>
            </a:r>
          </a:p>
        </p:txBody>
      </p:sp>
      <p:sp>
        <p:nvSpPr>
          <p:cNvPr id="26663" name="Text Box 49"/>
          <p:cNvSpPr txBox="1">
            <a:spLocks noChangeArrowheads="1"/>
          </p:cNvSpPr>
          <p:nvPr/>
        </p:nvSpPr>
        <p:spPr bwMode="auto">
          <a:xfrm>
            <a:off x="8494841" y="3200401"/>
            <a:ext cx="17459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>
                <a:solidFill>
                  <a:srgbClr val="40458C"/>
                </a:solidFill>
              </a:rPr>
              <a:t>“</a:t>
            </a:r>
            <a:r>
              <a:rPr lang="en-US" altLang="ja-JP">
                <a:solidFill>
                  <a:srgbClr val="40458C"/>
                </a:solidFill>
              </a:rPr>
              <a:t>knapsack</a:t>
            </a:r>
            <a:r>
              <a:rPr lang="ja-JP" altLang="en-US">
                <a:solidFill>
                  <a:srgbClr val="40458C"/>
                </a:solidFill>
              </a:rPr>
              <a:t>”</a:t>
            </a:r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08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08" grpId="0" build="p" autoUpdateAnimBg="0"/>
    </p:bldLst>
  </p:timing>
</p:sld>
</file>

<file path=ppt/theme/theme1.xml><?xml version="1.0" encoding="utf-8"?>
<a:theme xmlns:a="http://schemas.openxmlformats.org/drawingml/2006/main" name="Cover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hoto Background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E406F"/>
      </a:accent1>
      <a:accent2>
        <a:srgbClr val="EEA42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Blan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Section Bre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Quotes or Statem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Content with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Charts, Data and Tab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Clos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38623</TotalTime>
  <Words>1910</Words>
  <Application>Microsoft Office PowerPoint</Application>
  <PresentationFormat>Custom</PresentationFormat>
  <Paragraphs>314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10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42" baseType="lpstr">
      <vt:lpstr>Arial</vt:lpstr>
      <vt:lpstr>Calibri</vt:lpstr>
      <vt:lpstr>Century Gothic</vt:lpstr>
      <vt:lpstr>Symbol</vt:lpstr>
      <vt:lpstr>Tahoma</vt:lpstr>
      <vt:lpstr>Times</vt:lpstr>
      <vt:lpstr>Times New Roman</vt:lpstr>
      <vt:lpstr>Wingdings</vt:lpstr>
      <vt:lpstr>Cover Slides</vt:lpstr>
      <vt:lpstr>Content - No Photos</vt:lpstr>
      <vt:lpstr>Photo Background</vt:lpstr>
      <vt:lpstr>Blanks</vt:lpstr>
      <vt:lpstr>Section Break</vt:lpstr>
      <vt:lpstr>Quotes or Statements</vt:lpstr>
      <vt:lpstr>Content with Photos</vt:lpstr>
      <vt:lpstr>Charts, Data and Tables</vt:lpstr>
      <vt:lpstr>Closing Slide</vt:lpstr>
      <vt:lpstr>Blueprint</vt:lpstr>
      <vt:lpstr>Clip</vt:lpstr>
      <vt:lpstr>Equation</vt:lpstr>
      <vt:lpstr>PowerPoint Presentation</vt:lpstr>
      <vt:lpstr>The Greedy Method</vt:lpstr>
      <vt:lpstr>Application: Web Auctions</vt:lpstr>
      <vt:lpstr>The Greedy Method</vt:lpstr>
      <vt:lpstr>The Greedy Method</vt:lpstr>
      <vt:lpstr>Web Auction Application</vt:lpstr>
      <vt:lpstr>Web Auctions and the Fractional Knapsack Problem</vt:lpstr>
      <vt:lpstr>The Fractional Knapsack Problem</vt:lpstr>
      <vt:lpstr>Example</vt:lpstr>
      <vt:lpstr>The Fractional Knapsack  Algorithm</vt:lpstr>
      <vt:lpstr>Analysis of Greedy Algorithm for Fractional Knapsack Problem</vt:lpstr>
      <vt:lpstr>Task Scheduling</vt:lpstr>
      <vt:lpstr>Example</vt:lpstr>
      <vt:lpstr>Task Scheduling Algorithm</vt:lpstr>
      <vt:lpstr>Text Compression</vt:lpstr>
      <vt:lpstr>Encoding Tree Example</vt:lpstr>
      <vt:lpstr>Encoding Tree Optimization</vt:lpstr>
      <vt:lpstr>Huffman’s Algorithm</vt:lpstr>
      <vt:lpstr>Huffman’s Algorithm</vt:lpstr>
      <vt:lpstr>Example</vt:lpstr>
      <vt:lpstr>Extended Huffman Tree Example</vt:lpstr>
      <vt:lpstr>PowerPoint Presentation</vt:lpstr>
    </vt:vector>
  </TitlesOfParts>
  <Company>Stevens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 Years of Innovation</dc:title>
  <dc:creator>Laura Bubeck</dc:creator>
  <cp:lastModifiedBy>Kevin</cp:lastModifiedBy>
  <cp:revision>1090</cp:revision>
  <cp:lastPrinted>2016-08-09T14:57:31Z</cp:lastPrinted>
  <dcterms:created xsi:type="dcterms:W3CDTF">2013-11-01T14:42:31Z</dcterms:created>
  <dcterms:modified xsi:type="dcterms:W3CDTF">2021-04-28T12:28:54Z</dcterms:modified>
</cp:coreProperties>
</file>