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  <p:sldMasterId id="2147483806" r:id="rId10"/>
  </p:sldMasterIdLst>
  <p:notesMasterIdLst>
    <p:notesMasterId r:id="rId39"/>
  </p:notesMasterIdLst>
  <p:handoutMasterIdLst>
    <p:handoutMasterId r:id="rId40"/>
  </p:handoutMasterIdLst>
  <p:sldIdLst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295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A0192E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3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2580" y="102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</a:rPr>
              <a:t>Divide-and-Conquer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393750-B9FE-4E4E-BBEE-17FF24FAFA75}" type="datetime8">
              <a:rPr lang="en-US" sz="1400" smtClean="0">
                <a:solidFill>
                  <a:srgbClr val="000000"/>
                </a:solidFill>
              </a:rPr>
              <a:pPr eaLnBrk="1" hangingPunct="1"/>
              <a:t>5/19/2021 11:37 AM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5BC665-708C-624E-84D7-FE69708EA46D}" type="slidenum">
              <a:rPr lang="en-US" sz="140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2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eturns-Background.jpg">
            <a:extLst>
              <a:ext uri="{FF2B5EF4-FFF2-40B4-BE49-F238E27FC236}">
                <a16:creationId xmlns:a16="http://schemas.microsoft.com/office/drawing/2014/main" id="{B70EB39C-FA50-5642-B546-07A9EC778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1" y="25197"/>
            <a:ext cx="5357813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62611" y="6400801"/>
            <a:ext cx="268470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40458C"/>
                </a:solidFill>
              </a:rPr>
              <a:t>© 2015 Goodrich and </a:t>
            </a:r>
            <a:r>
              <a:rPr lang="en-US" sz="1400" dirty="0" err="1">
                <a:solidFill>
                  <a:srgbClr val="40458C"/>
                </a:solidFill>
              </a:rPr>
              <a:t>Tamassia</a:t>
            </a:r>
            <a:endParaRPr lang="en-US" sz="1400" dirty="0">
              <a:solidFill>
                <a:srgbClr val="40458C"/>
              </a:solidFill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456" y="1752600"/>
            <a:ext cx="103605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456" y="3309938"/>
            <a:ext cx="8532178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C4D2A8-8A7E-3D49-B478-4860C6716BC9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81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E32F43-0D38-5748-899D-561154996E24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0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5166D2-E4CB-7E44-83F8-8F1A59982A41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00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905000"/>
            <a:ext cx="507867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133" y="1905000"/>
            <a:ext cx="507867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162C31-2B6A-ED4E-A2B7-B53EF0916580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305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195134-82B8-8946-BC8A-5980FB798A67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98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7F9F7A-3CE3-104A-939C-1E9329C1D777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760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E67C7B-5C2C-964C-8F4F-6059164AFDF7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735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0843F-EA78-AE4D-A3C9-3AD9B0831B02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346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4A6E58-73BF-D04F-A87E-67C32D4B6251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48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2107EB-82A9-4F4E-BADB-3008854E8418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7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1505" y="304800"/>
            <a:ext cx="2666305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8" y="304800"/>
            <a:ext cx="7795769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362AA1-2A11-6548-9A03-6D025838DE9B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9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0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588" y="304800"/>
            <a:ext cx="103605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309" y="1905000"/>
            <a:ext cx="1036050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4" y="6248400"/>
            <a:ext cx="25393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BB61A-E81B-5446-9D6F-CCCBA571A77D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62611" y="6400801"/>
            <a:ext cx="268470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40458C"/>
                </a:solidFill>
              </a:rPr>
              <a:t>© 2015 Goodrich and </a:t>
            </a:r>
            <a:r>
              <a:rPr lang="en-US" sz="1400" dirty="0" err="1">
                <a:solidFill>
                  <a:srgbClr val="40458C"/>
                </a:solidFill>
              </a:rPr>
              <a:t>Tamassia</a:t>
            </a:r>
            <a:endParaRPr lang="en-US" sz="1400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3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0.wmf"/><Relationship Id="rId7" Type="http://schemas.openxmlformats.org/officeDocument/2006/relationships/oleObject" Target="../embeddings/oleObject13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0.wmf"/><Relationship Id="rId7" Type="http://schemas.openxmlformats.org/officeDocument/2006/relationships/oleObject" Target="../embeddings/oleObject16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oleObject" Target="../embeddings/oleObject19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0.wmf"/><Relationship Id="rId7" Type="http://schemas.openxmlformats.org/officeDocument/2006/relationships/oleObject" Target="../embeddings/oleObject22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0.wmf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0.wmf"/><Relationship Id="rId7" Type="http://schemas.openxmlformats.org/officeDocument/2006/relationships/oleObject" Target="../embeddings/oleObject28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0.wmf"/><Relationship Id="rId7" Type="http://schemas.openxmlformats.org/officeDocument/2006/relationships/oleObject" Target="../embeddings/oleObject31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</a:t>
            </a: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Goodrich, M. T., &amp;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Tamassia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R. (2015).</a:t>
            </a:r>
            <a:r>
              <a:rPr lang="en-US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 Design and Applications.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Hoboken, NJ: Wiley.</a:t>
            </a:r>
            <a:endParaRPr lang="en-US" sz="11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11 Divide-and-Conquer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 590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980555-A089-0743-B0F8-998FE845037B}" type="slidenum">
              <a:rPr lang="en-US" sz="1400">
                <a:solidFill>
                  <a:srgbClr val="40458C"/>
                </a:solidFill>
              </a:rPr>
              <a:pPr eaLnBrk="1" hangingPunct="1"/>
              <a:t>10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Guess-and-Test Method, (cont.)</a:t>
            </a:r>
          </a:p>
        </p:txBody>
      </p:sp>
      <p:sp>
        <p:nvSpPr>
          <p:cNvPr id="2355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the recurrence equation: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Guess #2: T(n) &lt; cn log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n.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c &gt; b.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So, T(n) is O(n log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n).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general, to use this method, you need to have a good guess and you need to be good at induction proofs.</a:t>
            </a:r>
          </a:p>
        </p:txBody>
      </p:sp>
      <p:graphicFrame>
        <p:nvGraphicFramePr>
          <p:cNvPr id="23557" name="Object 1028"/>
          <p:cNvGraphicFramePr>
            <a:graphicFrameLocks noChangeAspect="1"/>
          </p:cNvGraphicFramePr>
          <p:nvPr/>
        </p:nvGraphicFramePr>
        <p:xfrm>
          <a:off x="3579812" y="2971801"/>
          <a:ext cx="4478338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1193800" progId="Equation.3">
                  <p:embed/>
                </p:oleObj>
              </mc:Choice>
              <mc:Fallback>
                <p:oleObj name="Equation" r:id="rId2" imgW="25400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2" y="2971801"/>
                        <a:ext cx="4478338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1029" descr="C:\Documents and Settings\Administrator\Application Data\Microsoft\Media Catalog\Downloaded Clips\cl2\BD07494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00" y="228600"/>
            <a:ext cx="11985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9" name="Object 1030"/>
          <p:cNvGraphicFramePr>
            <a:graphicFrameLocks noChangeAspect="1"/>
          </p:cNvGraphicFramePr>
          <p:nvPr/>
        </p:nvGraphicFramePr>
        <p:xfrm>
          <a:off x="4037013" y="1905001"/>
          <a:ext cx="37004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500" imgH="457200" progId="Equation.3">
                  <p:embed/>
                </p:oleObj>
              </mc:Choice>
              <mc:Fallback>
                <p:oleObj name="Equation" r:id="rId5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1905001"/>
                        <a:ext cx="37004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27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43EE15-5DC2-614B-9D0F-D205948EDD6B}" type="slidenum">
              <a:rPr lang="en-US" sz="1400">
                <a:solidFill>
                  <a:srgbClr val="40458C"/>
                </a:solidFill>
              </a:rPr>
              <a:pPr eaLnBrk="1" hangingPunct="1"/>
              <a:t>11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Master Method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Many divide-and-conquer recurrence equations have 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3698876" y="2209801"/>
          <a:ext cx="51387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6" y="2209801"/>
                        <a:ext cx="51387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7" descr="BD09997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2609851" y="3911600"/>
          <a:ext cx="77311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965200" progId="Equation.3">
                  <p:embed/>
                </p:oleObj>
              </mc:Choice>
              <mc:Fallback>
                <p:oleObj name="Equation" r:id="rId5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1" y="3911600"/>
                        <a:ext cx="77311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86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05E5C7-9A43-AA47-8046-B403B500B92A}" type="slidenum">
              <a:rPr lang="en-US" sz="1400">
                <a:solidFill>
                  <a:srgbClr val="40458C"/>
                </a:solidFill>
              </a:rPr>
              <a:pPr eaLnBrk="1" hangingPunct="1"/>
              <a:t>12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1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4232276" y="1524001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1524001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3046412" y="2792414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965200" progId="Equation.3">
                  <p:embed/>
                </p:oleObj>
              </mc:Choice>
              <mc:Fallback>
                <p:oleObj name="Equation" r:id="rId5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2792414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037012" y="4648200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18671" imgH="203112" progId="Equation.3">
                  <p:embed/>
                </p:oleObj>
              </mc:Choice>
              <mc:Fallback>
                <p:oleObj name="Equation" r:id="rId7" imgW="121867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2" y="4648200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1471027" y="5410201"/>
            <a:ext cx="8946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40458C"/>
                </a:solidFill>
              </a:rPr>
              <a:t>Solution: </a:t>
            </a:r>
            <a:r>
              <a:rPr lang="en-US" dirty="0" err="1">
                <a:solidFill>
                  <a:srgbClr val="40458C"/>
                </a:solidFill>
              </a:rPr>
              <a:t>log</a:t>
            </a:r>
            <a:r>
              <a:rPr lang="en-US" baseline="-25000" dirty="0" err="1">
                <a:solidFill>
                  <a:srgbClr val="40458C"/>
                </a:solidFill>
              </a:rPr>
              <a:t>b</a:t>
            </a:r>
            <a:r>
              <a:rPr lang="en-US" dirty="0" err="1">
                <a:solidFill>
                  <a:srgbClr val="40458C"/>
                </a:solidFill>
              </a:rPr>
              <a:t>a</a:t>
            </a:r>
            <a:r>
              <a:rPr lang="en-US" dirty="0">
                <a:solidFill>
                  <a:srgbClr val="40458C"/>
                </a:solidFill>
              </a:rPr>
              <a:t>=2, so case 1 says T(n) is </a:t>
            </a:r>
            <a:r>
              <a:rPr lang="el-GR" dirty="0">
                <a:solidFill>
                  <a:srgbClr val="40458C"/>
                </a:solidFill>
              </a:rPr>
              <a:t>θ</a:t>
            </a:r>
            <a:r>
              <a:rPr lang="en-US" dirty="0">
                <a:solidFill>
                  <a:srgbClr val="40458C"/>
                </a:solidFill>
              </a:rPr>
              <a:t>(n</a:t>
            </a:r>
            <a:r>
              <a:rPr lang="en-US" baseline="30000" dirty="0">
                <a:solidFill>
                  <a:srgbClr val="40458C"/>
                </a:solidFill>
              </a:rPr>
              <a:t>2</a:t>
            </a:r>
            <a:r>
              <a:rPr lang="en-US" dirty="0">
                <a:solidFill>
                  <a:srgbClr val="40458C"/>
                </a:solidFill>
              </a:rPr>
              <a:t>) hence also O(n</a:t>
            </a:r>
            <a:r>
              <a:rPr lang="en-US" baseline="30000" dirty="0">
                <a:solidFill>
                  <a:srgbClr val="40458C"/>
                </a:solidFill>
              </a:rPr>
              <a:t>2</a:t>
            </a:r>
            <a:r>
              <a:rPr lang="en-US" dirty="0">
                <a:solidFill>
                  <a:srgbClr val="40458C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351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44691B4-6880-9847-A704-D44F58A70602}" type="slidenum">
              <a:rPr lang="en-US" sz="1400">
                <a:solidFill>
                  <a:srgbClr val="40458C"/>
                </a:solidFill>
              </a:rPr>
              <a:pPr eaLnBrk="1" hangingPunct="1"/>
              <a:t>13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2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4232276" y="1524001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1524001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3046412" y="2792414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965200" progId="Equation.3">
                  <p:embed/>
                </p:oleObj>
              </mc:Choice>
              <mc:Fallback>
                <p:oleObj name="Equation" r:id="rId5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2792414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3590925" y="4762500"/>
          <a:ext cx="4322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033" imgH="203112" progId="Equation.3">
                  <p:embed/>
                </p:oleObj>
              </mc:Choice>
              <mc:Fallback>
                <p:oleObj name="Equation" r:id="rId7" imgW="153603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4762500"/>
                        <a:ext cx="43227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2300287" y="5410200"/>
            <a:ext cx="728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Solution: log</a:t>
            </a:r>
            <a:r>
              <a:rPr lang="en-US" baseline="-25000">
                <a:solidFill>
                  <a:srgbClr val="40458C"/>
                </a:solidFill>
              </a:rPr>
              <a:t>b</a:t>
            </a:r>
            <a:r>
              <a:rPr lang="en-US">
                <a:solidFill>
                  <a:srgbClr val="40458C"/>
                </a:solidFill>
              </a:rPr>
              <a:t>a=1, so case 2 says T(n) is O(n log</a:t>
            </a:r>
            <a:r>
              <a:rPr lang="en-US" baseline="30000">
                <a:solidFill>
                  <a:srgbClr val="40458C"/>
                </a:solidFill>
              </a:rPr>
              <a:t>2 </a:t>
            </a:r>
            <a:r>
              <a:rPr lang="en-US">
                <a:solidFill>
                  <a:srgbClr val="40458C"/>
                </a:solidFill>
              </a:rPr>
              <a:t>n).</a:t>
            </a:r>
          </a:p>
        </p:txBody>
      </p:sp>
    </p:spTree>
    <p:extLst>
      <p:ext uri="{BB962C8B-B14F-4D97-AF65-F5344CB8AC3E}">
        <p14:creationId xmlns:p14="http://schemas.microsoft.com/office/powerpoint/2010/main" val="10365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96585-BA41-B841-A302-4D4088170B49}" type="slidenum">
              <a:rPr lang="en-US" sz="1400">
                <a:solidFill>
                  <a:srgbClr val="40458C"/>
                </a:solidFill>
              </a:rPr>
              <a:pPr eaLnBrk="1" hangingPunct="1"/>
              <a:t>14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3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4232276" y="1524001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1524001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3046412" y="2792414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965200" progId="Equation.3">
                  <p:embed/>
                </p:oleObj>
              </mc:Choice>
              <mc:Fallback>
                <p:oleObj name="Equation" r:id="rId5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2792414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3716337" y="4762500"/>
          <a:ext cx="4071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47172" imgH="203112" progId="Equation.3">
                  <p:embed/>
                </p:oleObj>
              </mc:Choice>
              <mc:Fallback>
                <p:oleObj name="Equation" r:id="rId7" imgW="144717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7" y="4762500"/>
                        <a:ext cx="40719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2355851" y="5410200"/>
            <a:ext cx="717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Solution: log</a:t>
            </a:r>
            <a:r>
              <a:rPr lang="en-US" baseline="-25000">
                <a:solidFill>
                  <a:srgbClr val="40458C"/>
                </a:solidFill>
              </a:rPr>
              <a:t>b</a:t>
            </a:r>
            <a:r>
              <a:rPr lang="en-US">
                <a:solidFill>
                  <a:srgbClr val="40458C"/>
                </a:solidFill>
              </a:rPr>
              <a:t>a=0, so case 3 says T(n) is O(n log</a:t>
            </a:r>
            <a:r>
              <a:rPr lang="en-US" baseline="30000">
                <a:solidFill>
                  <a:srgbClr val="40458C"/>
                </a:solidFill>
              </a:rPr>
              <a:t> </a:t>
            </a:r>
            <a:r>
              <a:rPr lang="en-US">
                <a:solidFill>
                  <a:srgbClr val="40458C"/>
                </a:solidFill>
              </a:rPr>
              <a:t>n).</a:t>
            </a:r>
          </a:p>
        </p:txBody>
      </p:sp>
    </p:spTree>
    <p:extLst>
      <p:ext uri="{BB962C8B-B14F-4D97-AF65-F5344CB8AC3E}">
        <p14:creationId xmlns:p14="http://schemas.microsoft.com/office/powerpoint/2010/main" val="23127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528DFC-D9FC-1746-90E2-B852591CC0B7}" type="slidenum">
              <a:rPr lang="en-US" sz="1400">
                <a:solidFill>
                  <a:srgbClr val="40458C"/>
                </a:solidFill>
              </a:rPr>
              <a:pPr eaLnBrk="1" hangingPunct="1"/>
              <a:t>15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4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4232276" y="1524001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1524001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3046412" y="2792414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965200" progId="Equation.3">
                  <p:embed/>
                </p:oleObj>
              </mc:Choice>
              <mc:Fallback>
                <p:oleObj name="Equation" r:id="rId5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2792414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7"/>
          <p:cNvGraphicFramePr>
            <a:graphicFrameLocks noChangeAspect="1"/>
          </p:cNvGraphicFramePr>
          <p:nvPr/>
        </p:nvGraphicFramePr>
        <p:xfrm>
          <a:off x="3965576" y="4727575"/>
          <a:ext cx="3571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70000" imgH="228600" progId="Equation.3">
                  <p:embed/>
                </p:oleObj>
              </mc:Choice>
              <mc:Fallback>
                <p:oleObj name="Equation" r:id="rId7" imgW="12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6" y="4727575"/>
                        <a:ext cx="3571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2665413" y="5410200"/>
            <a:ext cx="655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Solution: log</a:t>
            </a:r>
            <a:r>
              <a:rPr lang="en-US" baseline="-25000">
                <a:solidFill>
                  <a:srgbClr val="40458C"/>
                </a:solidFill>
              </a:rPr>
              <a:t>b</a:t>
            </a:r>
            <a:r>
              <a:rPr lang="en-US">
                <a:solidFill>
                  <a:srgbClr val="40458C"/>
                </a:solidFill>
              </a:rPr>
              <a:t>a=3, so case 1 says T(n) is O(n</a:t>
            </a:r>
            <a:r>
              <a:rPr lang="en-US" baseline="30000">
                <a:solidFill>
                  <a:srgbClr val="40458C"/>
                </a:solidFill>
              </a:rPr>
              <a:t>3</a:t>
            </a:r>
            <a:r>
              <a:rPr lang="en-US">
                <a:solidFill>
                  <a:srgbClr val="40458C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8352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9D4892-CAD9-DD4D-BAE4-D1F5BE44331F}" type="slidenum">
              <a:rPr lang="en-US" sz="1400">
                <a:solidFill>
                  <a:srgbClr val="40458C"/>
                </a:solidFill>
              </a:rPr>
              <a:pPr eaLnBrk="1" hangingPunct="1"/>
              <a:t>16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5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4232276" y="1524001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1524001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3046412" y="2792414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965200" progId="Equation.3">
                  <p:embed/>
                </p:oleObj>
              </mc:Choice>
              <mc:Fallback>
                <p:oleObj name="Equation" r:id="rId5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2792414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3983037" y="4727575"/>
          <a:ext cx="35369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300" imgH="228600" progId="Equation.3">
                  <p:embed/>
                </p:oleObj>
              </mc:Choice>
              <mc:Fallback>
                <p:oleObj name="Equation" r:id="rId7" imgW="1257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7" y="4727575"/>
                        <a:ext cx="35369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2665413" y="5410200"/>
            <a:ext cx="655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Solution: log</a:t>
            </a:r>
            <a:r>
              <a:rPr lang="en-US" baseline="-25000">
                <a:solidFill>
                  <a:srgbClr val="40458C"/>
                </a:solidFill>
              </a:rPr>
              <a:t>b</a:t>
            </a:r>
            <a:r>
              <a:rPr lang="en-US">
                <a:solidFill>
                  <a:srgbClr val="40458C"/>
                </a:solidFill>
              </a:rPr>
              <a:t>a=2, so case 3 says T(n) is O(n</a:t>
            </a:r>
            <a:r>
              <a:rPr lang="en-US" baseline="30000">
                <a:solidFill>
                  <a:srgbClr val="40458C"/>
                </a:solidFill>
              </a:rPr>
              <a:t>3</a:t>
            </a:r>
            <a:r>
              <a:rPr lang="en-US">
                <a:solidFill>
                  <a:srgbClr val="40458C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12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024C9B0-949B-FB46-A4AF-30E3E4B611AF}" type="slidenum">
              <a:rPr lang="en-US" sz="1400">
                <a:solidFill>
                  <a:srgbClr val="40458C"/>
                </a:solidFill>
              </a:rPr>
              <a:pPr eaLnBrk="1" hangingPunct="1"/>
              <a:t>17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6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4232276" y="1524001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1524001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3046412" y="2792414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965200" progId="Equation.3">
                  <p:embed/>
                </p:oleObj>
              </mc:Choice>
              <mc:Fallback>
                <p:oleObj name="Equation" r:id="rId5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2792414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4179887" y="4762500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7115" imgH="203112" progId="Equation.3">
                  <p:embed/>
                </p:oleObj>
              </mc:Choice>
              <mc:Fallback>
                <p:oleObj name="Equation" r:id="rId7" imgW="111711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7" y="4762500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2471738" y="5410200"/>
            <a:ext cx="694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Solution: log</a:t>
            </a:r>
            <a:r>
              <a:rPr lang="en-US" baseline="-25000">
                <a:solidFill>
                  <a:srgbClr val="40458C"/>
                </a:solidFill>
              </a:rPr>
              <a:t>b</a:t>
            </a:r>
            <a:r>
              <a:rPr lang="en-US">
                <a:solidFill>
                  <a:srgbClr val="40458C"/>
                </a:solidFill>
              </a:rPr>
              <a:t>a=0, so case 2 says T(n) is O(log n).</a:t>
            </a: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7542212" y="48006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(binary search)</a:t>
            </a:r>
          </a:p>
        </p:txBody>
      </p:sp>
    </p:spTree>
    <p:extLst>
      <p:ext uri="{BB962C8B-B14F-4D97-AF65-F5344CB8AC3E}">
        <p14:creationId xmlns:p14="http://schemas.microsoft.com/office/powerpoint/2010/main" val="42423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5F99D7-FAA9-9E4A-8B24-E70B4C5EB630}" type="slidenum">
              <a:rPr lang="en-US" sz="1400">
                <a:solidFill>
                  <a:srgbClr val="40458C"/>
                </a:solidFill>
              </a:rPr>
              <a:pPr eaLnBrk="1" hangingPunct="1"/>
              <a:t>18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7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4232276" y="1524001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1524001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046412" y="2792414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965200" progId="Equation.3">
                  <p:embed/>
                </p:oleObj>
              </mc:Choice>
              <mc:Fallback>
                <p:oleObj name="Equation" r:id="rId5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2792414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3351213" y="4838700"/>
          <a:ext cx="403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5100" imgH="203200" progId="Equation.3">
                  <p:embed/>
                </p:oleObj>
              </mc:Choice>
              <mc:Fallback>
                <p:oleObj name="Equation" r:id="rId7" imgW="143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4838700"/>
                        <a:ext cx="4035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2720976" y="5410200"/>
            <a:ext cx="644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Solution: log</a:t>
            </a:r>
            <a:r>
              <a:rPr lang="en-US" baseline="-25000">
                <a:solidFill>
                  <a:srgbClr val="40458C"/>
                </a:solidFill>
              </a:rPr>
              <a:t>b</a:t>
            </a:r>
            <a:r>
              <a:rPr lang="en-US">
                <a:solidFill>
                  <a:srgbClr val="40458C"/>
                </a:solidFill>
              </a:rPr>
              <a:t>a=1, so case 1 says T(n) is O(n).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7618412" y="4876800"/>
            <a:ext cx="281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(heap construction)</a:t>
            </a:r>
          </a:p>
        </p:txBody>
      </p:sp>
    </p:spTree>
    <p:extLst>
      <p:ext uri="{BB962C8B-B14F-4D97-AF65-F5344CB8AC3E}">
        <p14:creationId xmlns:p14="http://schemas.microsoft.com/office/powerpoint/2010/main" val="40776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94AF67-F1B5-A545-979B-038016A20401}" type="slidenum">
              <a:rPr lang="en-US" sz="1400">
                <a:solidFill>
                  <a:srgbClr val="40458C"/>
                </a:solidFill>
              </a:rPr>
              <a:pPr eaLnBrk="1" hangingPunct="1"/>
              <a:t>19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latin typeface="Tahoma" charset="0"/>
                <a:cs typeface="+mj-cs"/>
              </a:rPr>
              <a:t>Sketch of Proof of the Master Theorem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Using iterative substitution, let us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We then distinguish the three cases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 first term is dominant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Each part of the summation is equally dominant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 summation is a geometric series</a:t>
            </a:r>
            <a:endParaRPr lang="en-US" sz="1800" b="1" dirty="0">
              <a:latin typeface="Times New Roman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3976688" y="1905000"/>
          <a:ext cx="46323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500" imgH="2095500" progId="Equation.3">
                  <p:embed/>
                </p:oleObj>
              </mc:Choice>
              <mc:Fallback>
                <p:oleObj name="Equation" r:id="rId2" imgW="2984500" imgH="209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1905000"/>
                        <a:ext cx="463232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152400"/>
            <a:ext cx="160496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65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CD529D-54C1-5547-8734-7F3B9BA20379}" type="slidenum">
              <a:rPr lang="en-US" sz="1400">
                <a:solidFill>
                  <a:srgbClr val="40458C"/>
                </a:solidFill>
              </a:rPr>
              <a:pPr eaLnBrk="1" hangingPunct="1"/>
              <a:t>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7812" y="1676400"/>
            <a:ext cx="73914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Divide-and-Conquer</a:t>
            </a:r>
          </a:p>
        </p:txBody>
      </p:sp>
      <p:sp>
        <p:nvSpPr>
          <p:cNvPr id="21" name="Subtitle 1"/>
          <p:cNvSpPr txBox="1">
            <a:spLocks/>
          </p:cNvSpPr>
          <p:nvPr/>
        </p:nvSpPr>
        <p:spPr bwMode="auto">
          <a:xfrm>
            <a:off x="2436812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6F89F7"/>
              </a:buClr>
            </a:pPr>
            <a:r>
              <a:rPr lang="en-US" sz="1800">
                <a:solidFill>
                  <a:srgbClr val="40458C"/>
                </a:solidFill>
              </a:rPr>
              <a:t>Presentation for use with the textbook, </a:t>
            </a:r>
            <a:r>
              <a:rPr lang="en-US" sz="1800">
                <a:solidFill>
                  <a:srgbClr val="BE2D00"/>
                </a:solidFill>
              </a:rPr>
              <a:t>Algorithm Design and Applications</a:t>
            </a:r>
            <a:r>
              <a:rPr lang="en-US" sz="1800">
                <a:solidFill>
                  <a:srgbClr val="40458C"/>
                </a:solidFill>
              </a:rPr>
              <a:t>, by M. T. Goodrich and R. Tamassia, Wiley, 2015</a:t>
            </a:r>
            <a:endParaRPr lang="en-US" sz="1800" dirty="0">
              <a:solidFill>
                <a:srgbClr val="40458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3" y="2743201"/>
            <a:ext cx="2645155" cy="3638639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3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D2A00F-0FAF-874D-A846-B647D6935303}" type="slidenum">
              <a:rPr lang="en-US" sz="1400">
                <a:solidFill>
                  <a:srgbClr val="40458C"/>
                </a:solidFill>
              </a:rPr>
              <a:pPr eaLnBrk="1" hangingPunct="1"/>
              <a:t>20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Integer Multiplication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Algorithm: Multiply two n-bit integers I and J.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Divide step: Split I and J into high-order and low-order bits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We can then define I*J by multiplying the parts and adding: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So, T(n) = 4T(n/2) + n, which implies T(n) is O(n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).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But that is no better than the algorithm we learned in grade school.</a:t>
            </a:r>
          </a:p>
        </p:txBody>
      </p:sp>
      <p:pic>
        <p:nvPicPr>
          <p:cNvPr id="33797" name="Picture 4" descr="C:\Documents and Settings\Administrator\Application Data\Microsoft\Media Catalog\Downloaded Clips\cl66\j0255933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52400"/>
            <a:ext cx="12144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4570412" y="2514601"/>
          <a:ext cx="20701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482391" progId="Equation.3">
                  <p:embed/>
                </p:oleObj>
              </mc:Choice>
              <mc:Fallback>
                <p:oleObj name="Equation" r:id="rId3" imgW="93939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2" y="2514601"/>
                        <a:ext cx="20701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3579812" y="4038600"/>
          <a:ext cx="4876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14600" imgH="482600" progId="Equation.3">
                  <p:embed/>
                </p:oleObj>
              </mc:Choice>
              <mc:Fallback>
                <p:oleObj name="Equation" r:id="rId5" imgW="2514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2" y="4038600"/>
                        <a:ext cx="4876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56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6049B5-748E-4449-8B61-70C5CDE3DB7F}" type="slidenum">
              <a:rPr lang="en-US" sz="1400">
                <a:solidFill>
                  <a:srgbClr val="40458C"/>
                </a:solidFill>
              </a:rPr>
              <a:pPr eaLnBrk="1" hangingPunct="1"/>
              <a:t>21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An Improved Integer Multiplication Algorithm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Algorithm: Multiply two n-bit integers I and J.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Divide step: Split I and J into high-order and low-order bits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Observe that there is a different way to multiply parts: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14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So, T(n) = 3T(n/2) + n, which implies T(n) is O(n</a:t>
            </a:r>
            <a:r>
              <a:rPr lang="en-US" sz="2000" baseline="30000">
                <a:latin typeface="Tahoma" charset="0"/>
              </a:rPr>
              <a:t>log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 baseline="30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), by the Master Theorem.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Thus, T(n) is O(n</a:t>
            </a:r>
            <a:r>
              <a:rPr lang="en-US" sz="2000" baseline="30000">
                <a:latin typeface="Tahoma" charset="0"/>
              </a:rPr>
              <a:t>1.585</a:t>
            </a:r>
            <a:r>
              <a:rPr lang="en-US" sz="2000">
                <a:latin typeface="Tahoma" charset="0"/>
              </a:rPr>
              <a:t>).</a:t>
            </a:r>
          </a:p>
        </p:txBody>
      </p:sp>
      <p:pic>
        <p:nvPicPr>
          <p:cNvPr id="34821" name="Picture 4" descr="C:\Documents and Settings\Administrator\Application Data\Microsoft\Media Catalog\Downloaded Clips\cl66\j0255933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52400"/>
            <a:ext cx="12144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5103812" y="2438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482391" progId="Equation.3">
                  <p:embed/>
                </p:oleObj>
              </mc:Choice>
              <mc:Fallback>
                <p:oleObj name="Equation" r:id="rId3" imgW="93939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2" y="24384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2195512" y="3660776"/>
          <a:ext cx="83185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25900" imgH="736600" progId="Equation.3">
                  <p:embed/>
                </p:oleObj>
              </mc:Choice>
              <mc:Fallback>
                <p:oleObj name="Equation" r:id="rId5" imgW="40259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2" y="3660776"/>
                        <a:ext cx="83185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9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304800"/>
            <a:ext cx="8229600" cy="1143000"/>
          </a:xfrm>
        </p:spPr>
        <p:txBody>
          <a:bodyPr/>
          <a:lstStyle/>
          <a:p>
            <a:r>
              <a:rPr lang="en-US" dirty="0"/>
              <a:t>Solving the Maxima Set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1524000"/>
            <a:ext cx="7924800" cy="4495800"/>
          </a:xfrm>
        </p:spPr>
        <p:txBody>
          <a:bodyPr/>
          <a:lstStyle/>
          <a:p>
            <a:r>
              <a:rPr lang="en-US" sz="2400" dirty="0"/>
              <a:t>Let us now return to the problem of finding a </a:t>
            </a:r>
            <a:r>
              <a:rPr lang="en-US" sz="2400" b="1" dirty="0">
                <a:solidFill>
                  <a:srgbClr val="FF0000"/>
                </a:solidFill>
              </a:rPr>
              <a:t>maxima set </a:t>
            </a:r>
            <a:r>
              <a:rPr lang="en-US" sz="2400" dirty="0"/>
              <a:t>for a set, S, of </a:t>
            </a:r>
            <a:r>
              <a:rPr lang="en-US" sz="2400" dirty="0">
                <a:solidFill>
                  <a:srgbClr val="FF0000"/>
                </a:solidFill>
              </a:rPr>
              <a:t>n points </a:t>
            </a:r>
            <a:r>
              <a:rPr lang="en-US" sz="2400" dirty="0"/>
              <a:t>in the plane. </a:t>
            </a:r>
          </a:p>
          <a:p>
            <a:r>
              <a:rPr lang="en-US" sz="2400" dirty="0"/>
              <a:t>This problem is motivated from multi-objective optimization, where we are interested in optimizing choices that depend on multiple variables. </a:t>
            </a:r>
          </a:p>
          <a:p>
            <a:r>
              <a:rPr lang="en-US" sz="2400" dirty="0"/>
              <a:t>For instance, in the introduction we used the example of someone wishing to optimize hotels based on the two variables of pool size and restaurant quality. </a:t>
            </a:r>
          </a:p>
          <a:p>
            <a:r>
              <a:rPr lang="en-US" sz="2400" dirty="0"/>
              <a:t>A point is a </a:t>
            </a:r>
            <a:r>
              <a:rPr lang="en-US" sz="2400" b="1" dirty="0">
                <a:solidFill>
                  <a:srgbClr val="FF0000"/>
                </a:solidFill>
              </a:rPr>
              <a:t>maximum point </a:t>
            </a:r>
            <a:r>
              <a:rPr lang="en-US" sz="2400" dirty="0"/>
              <a:t>in S if there is no other point, (x′, y′), in S such that x ≤ x′ and </a:t>
            </a:r>
            <a:r>
              <a:rPr lang="es-ES_tradnl" sz="2400" dirty="0"/>
              <a:t>y ≤ y′.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>
                <a:solidFill>
                  <a:srgbClr val="40458C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7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24000"/>
            <a:ext cx="8229600" cy="4876800"/>
          </a:xfrm>
        </p:spPr>
        <p:txBody>
          <a:bodyPr/>
          <a:lstStyle/>
          <a:p>
            <a:r>
              <a:rPr lang="en-US" sz="1800" dirty="0"/>
              <a:t>Given a set, S, of n points in the plane, there is a simple divide-and-conquer algorithm for constructing the maxima set of points in S. </a:t>
            </a:r>
          </a:p>
          <a:p>
            <a:r>
              <a:rPr lang="en-US" sz="1800" dirty="0"/>
              <a:t>If n ≤ 1, the maxima set is just S itself. </a:t>
            </a:r>
          </a:p>
          <a:p>
            <a:r>
              <a:rPr lang="en-US" sz="1800" dirty="0"/>
              <a:t>Otherwise, let </a:t>
            </a:r>
            <a:r>
              <a:rPr lang="en-US" sz="1800" dirty="0">
                <a:solidFill>
                  <a:srgbClr val="FF0000"/>
                </a:solidFill>
              </a:rPr>
              <a:t>p be the median point in S</a:t>
            </a:r>
            <a:r>
              <a:rPr lang="en-US" sz="1800" dirty="0"/>
              <a:t> according to a </a:t>
            </a:r>
            <a:r>
              <a:rPr lang="en-US" sz="1800" dirty="0">
                <a:solidFill>
                  <a:srgbClr val="FF0000"/>
                </a:solidFill>
              </a:rPr>
              <a:t>lexicographic </a:t>
            </a:r>
            <a:r>
              <a:rPr lang="en-US" sz="1800" dirty="0"/>
              <a:t>ordering of the points in S, that is, where we order based primarily on x-coordinates and then by y-coordinates if there are ties. </a:t>
            </a:r>
          </a:p>
          <a:p>
            <a:r>
              <a:rPr lang="en-US" sz="1800" dirty="0"/>
              <a:t>Next, we recursively solve the maxima-set problem for the set of points on the left of this line and also for the points on the right. </a:t>
            </a:r>
          </a:p>
          <a:p>
            <a:r>
              <a:rPr lang="en-US" sz="1800" dirty="0"/>
              <a:t>Given these solutions, the maxima set of points on the right are also maxima points for S. </a:t>
            </a:r>
          </a:p>
          <a:p>
            <a:r>
              <a:rPr lang="en-US" sz="1800" dirty="0"/>
              <a:t>But some of the maxima points for the left set might be </a:t>
            </a:r>
            <a:r>
              <a:rPr lang="en-US" sz="1800" dirty="0">
                <a:solidFill>
                  <a:srgbClr val="FF0000"/>
                </a:solidFill>
              </a:rPr>
              <a:t>dominated</a:t>
            </a:r>
            <a:r>
              <a:rPr lang="en-US" sz="1800" dirty="0"/>
              <a:t> by a point from the right, namely the point, q, that is leftmost. </a:t>
            </a:r>
          </a:p>
          <a:p>
            <a:r>
              <a:rPr lang="en-US" sz="1800" dirty="0"/>
              <a:t>So then we do a scan of the left set of maxima, removing any points that are dominated by q, until reaching the point where q’s dominance extends.</a:t>
            </a:r>
          </a:p>
          <a:p>
            <a:r>
              <a:rPr lang="en-US" sz="1800" dirty="0"/>
              <a:t>The union of remaining set of maxima from the left and the maxima set from the right is the set of maxima for 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>
                <a:solidFill>
                  <a:srgbClr val="40458C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7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the Combine Step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>
                <a:solidFill>
                  <a:srgbClr val="40458C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981200"/>
            <a:ext cx="7239000" cy="33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34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>
                <a:solidFill>
                  <a:srgbClr val="40458C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600200"/>
            <a:ext cx="7776186" cy="46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34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Implementation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24000"/>
            <a:ext cx="8001000" cy="4495800"/>
          </a:xfrm>
        </p:spPr>
        <p:txBody>
          <a:bodyPr/>
          <a:lstStyle/>
          <a:p>
            <a:r>
              <a:rPr lang="en-US" sz="2000" dirty="0"/>
              <a:t>Before we analyze the divide-and-conquer maxima-set algorithm, there is a little implementation detail that we need to work out. </a:t>
            </a:r>
          </a:p>
          <a:p>
            <a:r>
              <a:rPr lang="en-US" sz="2000" dirty="0"/>
              <a:t>Namely, there is the issue of how to efficiently find the point, p, that is the median point in a lexicographical ordering of the points in S according to their (x, y)-coordinates. </a:t>
            </a:r>
          </a:p>
          <a:p>
            <a:r>
              <a:rPr lang="en-US" sz="2000" dirty="0"/>
              <a:t>There are two immediate possibilities: </a:t>
            </a:r>
          </a:p>
          <a:p>
            <a:r>
              <a:rPr lang="en-US" sz="2000" dirty="0"/>
              <a:t>One choice is to use a linear-time median-finding algorithm, such as that given in </a:t>
            </a:r>
            <a:r>
              <a:rPr lang="en-US" sz="2000" dirty="0">
                <a:solidFill>
                  <a:srgbClr val="FF0000"/>
                </a:solidFill>
              </a:rPr>
              <a:t>Section 9.2 (</a:t>
            </a:r>
            <a:r>
              <a:rPr lang="en-US" sz="2000" dirty="0" err="1">
                <a:solidFill>
                  <a:srgbClr val="FF0000"/>
                </a:solidFill>
              </a:rPr>
              <a:t>Quickselect</a:t>
            </a:r>
            <a:r>
              <a:rPr lang="en-US" sz="2000" dirty="0">
                <a:solidFill>
                  <a:srgbClr val="FF0000"/>
                </a:solidFill>
              </a:rPr>
              <a:t>). </a:t>
            </a:r>
            <a:r>
              <a:rPr lang="en-US" sz="2000" dirty="0"/>
              <a:t>This achieves a good asymptotic running time O(n). </a:t>
            </a:r>
          </a:p>
          <a:p>
            <a:r>
              <a:rPr lang="en-US" sz="2000" dirty="0"/>
              <a:t>Another choice is to sort the points in S lexicographically by their (x, y)-coordinates as a </a:t>
            </a:r>
            <a:r>
              <a:rPr lang="en-US" sz="2000" dirty="0">
                <a:solidFill>
                  <a:srgbClr val="FF0000"/>
                </a:solidFill>
              </a:rPr>
              <a:t>preprocessing step</a:t>
            </a:r>
            <a:r>
              <a:rPr lang="en-US" sz="2000" dirty="0"/>
              <a:t>, prior to calling the </a:t>
            </a:r>
            <a:r>
              <a:rPr lang="en-US" sz="2000" dirty="0" err="1"/>
              <a:t>MaxmaSet</a:t>
            </a:r>
            <a:r>
              <a:rPr lang="en-US" sz="2000" dirty="0"/>
              <a:t> algorithm on S. Given this preprocessing step, the median point is simply the point in the middle of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>
                <a:solidFill>
                  <a:srgbClr val="40458C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5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1524000"/>
            <a:ext cx="7924800" cy="4495800"/>
          </a:xfrm>
        </p:spPr>
        <p:txBody>
          <a:bodyPr/>
          <a:lstStyle/>
          <a:p>
            <a:r>
              <a:rPr lang="en-US" sz="2400" dirty="0"/>
              <a:t>In either case, the rest of the non-recursive steps can be performed in O(n) time, so this implies that, ignoring floor and ceiling functions (as allowed by the analysis of Exercise C-11.5), the running time for the divide-and-conquer maxima-set algorithm can be specified as follows (where b is a constant):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Thus, according to the Master Theorem, this algorithm runs in O(n log n)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>
                <a:solidFill>
                  <a:srgbClr val="40458C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40458C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27412" y="3886201"/>
          <a:ext cx="5181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457200" progId="Equation.3">
                  <p:embed/>
                </p:oleObj>
              </mc:Choice>
              <mc:Fallback>
                <p:oleObj name="Equation" r:id="rId2" imgW="203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2" y="3886201"/>
                        <a:ext cx="5181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962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88695-5DEC-794B-9888-C881C286E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8459" y="2593949"/>
            <a:ext cx="10033189" cy="1907234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About Stevens</a:t>
            </a:r>
          </a:p>
          <a:p>
            <a:r>
              <a:rPr lang="en-US" sz="1800" dirty="0">
                <a:solidFill>
                  <a:prstClr val="black"/>
                </a:solidFill>
              </a:rPr>
              <a:t>A premier, private research university </a:t>
            </a:r>
            <a:r>
              <a:rPr lang="en-US" sz="1800" dirty="0"/>
              <a:t>with a mission to inspire, nurture and educate leaders in tomorrow’s technology-centric environment while contributing to the solution of the most challenging problems of our time</a:t>
            </a: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64" y="4401514"/>
            <a:ext cx="3375949" cy="2075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Maxima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2" y="1524000"/>
            <a:ext cx="8305800" cy="4495800"/>
          </a:xfrm>
        </p:spPr>
        <p:txBody>
          <a:bodyPr/>
          <a:lstStyle/>
          <a:p>
            <a:r>
              <a:rPr lang="en-US" sz="2000" dirty="0"/>
              <a:t>We can visualize the various trade-offs for optimizing two-dimensional data, such as points representing hotels according to their pool size and restaurant quality, by plotting each as a two-dimensional point, (x, y), where x is the pool size and y is the restaurant quality score. </a:t>
            </a:r>
          </a:p>
          <a:p>
            <a:r>
              <a:rPr lang="en-US" sz="2000" dirty="0"/>
              <a:t>We say that such a point is a </a:t>
            </a:r>
            <a:r>
              <a:rPr lang="en-US" sz="2000" b="1" dirty="0">
                <a:solidFill>
                  <a:srgbClr val="FF0000"/>
                </a:solidFill>
              </a:rPr>
              <a:t>maximum point</a:t>
            </a:r>
            <a:r>
              <a:rPr lang="en-US" sz="2000" dirty="0"/>
              <a:t> in a set if there is no other point, (x′, y′), in that set such that x ≤ x′ and y ≤ y′.</a:t>
            </a:r>
          </a:p>
          <a:p>
            <a:r>
              <a:rPr lang="en-US" sz="2000" dirty="0"/>
              <a:t>The maximum points are the best potential choices based on these two dimensions and finding all of them is the </a:t>
            </a:r>
            <a:r>
              <a:rPr lang="en-US" sz="2000" b="1" dirty="0">
                <a:solidFill>
                  <a:srgbClr val="FF0000"/>
                </a:solidFill>
              </a:rPr>
              <a:t>maxima set </a:t>
            </a:r>
            <a:r>
              <a:rPr lang="en-US" sz="2000" dirty="0"/>
              <a:t>problem.</a:t>
            </a:r>
          </a:p>
          <a:p>
            <a:r>
              <a:rPr lang="en-US" sz="2000" dirty="0"/>
              <a:t>We discuss solution at the 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>
                <a:solidFill>
                  <a:srgbClr val="40458C"/>
                </a:solidFill>
              </a:rPr>
              <a:pPr>
                <a:defRPr/>
              </a:pPr>
              <a:t>3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437" y="4800601"/>
            <a:ext cx="3314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We can efficiently find all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the maxima points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by divide-and-conquer.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Here the set is {A,H,I,G,D}.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5180012" y="5562600"/>
            <a:ext cx="1143000" cy="304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957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7BE06A-5AC1-D342-96DA-304C314C3101}" type="slidenum">
              <a:rPr lang="en-US" sz="1400">
                <a:solidFill>
                  <a:srgbClr val="40458C"/>
                </a:solidFill>
              </a:rPr>
              <a:pPr eaLnBrk="1" hangingPunct="1"/>
              <a:t>4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2" y="1524000"/>
            <a:ext cx="472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Divide-and conquer</a:t>
            </a:r>
            <a:r>
              <a:rPr lang="en-US" sz="2400" dirty="0">
                <a:latin typeface="Tahoma" charset="0"/>
              </a:rPr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 dirty="0">
                <a:latin typeface="Tahoma" charset="0"/>
              </a:rPr>
              <a:t>: divide the input data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in two or more disjoint subsets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, 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…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 dirty="0">
                <a:latin typeface="Tahoma" charset="0"/>
              </a:rPr>
              <a:t>: solve the subproblems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Combine</a:t>
            </a:r>
            <a:r>
              <a:rPr lang="en-US" sz="2000" dirty="0">
                <a:latin typeface="Tahoma" charset="0"/>
              </a:rPr>
              <a:t>: combine the solutions for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,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, …, into a solution for </a:t>
            </a:r>
            <a:r>
              <a:rPr lang="en-US" sz="2000" b="1" i="1" dirty="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base case for the recursion are subproblems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Analysis can be done using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recurrence equations</a:t>
            </a:r>
          </a:p>
        </p:txBody>
      </p:sp>
      <p:grpSp>
        <p:nvGrpSpPr>
          <p:cNvPr id="17413" name="Group 54"/>
          <p:cNvGrpSpPr>
            <a:grpSpLocks/>
          </p:cNvGrpSpPr>
          <p:nvPr/>
        </p:nvGrpSpPr>
        <p:grpSpPr bwMode="auto">
          <a:xfrm>
            <a:off x="6856412" y="2286000"/>
            <a:ext cx="3429000" cy="1676400"/>
            <a:chOff x="3342" y="1584"/>
            <a:chExt cx="1698" cy="816"/>
          </a:xfrm>
        </p:grpSpPr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40458C"/>
                </a:solidFill>
                <a:latin typeface="Times New Roman" charset="0"/>
                <a:ea typeface="ＭＳ Ｐゴシック" charset="0"/>
                <a:sym typeface="Symbol" charset="0"/>
              </a:endParaRPr>
            </a:p>
          </p:txBody>
        </p:sp>
        <p:cxnSp>
          <p:nvCxnSpPr>
            <p:cNvPr id="17415" name="AutoShape 16"/>
            <p:cNvCxnSpPr>
              <a:cxnSpLocks noChangeShapeType="1"/>
              <a:stCxn id="17419" idx="7"/>
              <a:endCxn id="17414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16" name="AutoShape 17"/>
            <p:cNvCxnSpPr>
              <a:cxnSpLocks noChangeShapeType="1"/>
              <a:stCxn id="17426" idx="0"/>
              <a:endCxn id="17414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17" name="AutoShape 18"/>
            <p:cNvCxnSpPr>
              <a:cxnSpLocks noChangeShapeType="1"/>
              <a:stCxn id="17420" idx="0"/>
              <a:endCxn id="17419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18" name="AutoShape 19"/>
            <p:cNvCxnSpPr>
              <a:cxnSpLocks noChangeShapeType="1"/>
              <a:stCxn id="17421" idx="0"/>
              <a:endCxn id="17419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19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40458C"/>
                </a:solidFill>
                <a:latin typeface="Times New Roman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7420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7421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7422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cxnSp>
          <p:nvCxnSpPr>
            <p:cNvPr id="17423" name="AutoShape 38"/>
            <p:cNvCxnSpPr>
              <a:cxnSpLocks noChangeShapeType="1"/>
              <a:stCxn id="17422" idx="0"/>
              <a:endCxn id="17419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4" name="AutoShape 39"/>
            <p:cNvCxnSpPr>
              <a:cxnSpLocks noChangeShapeType="1"/>
              <a:stCxn id="17427" idx="0"/>
              <a:endCxn id="17426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5" name="AutoShape 40"/>
            <p:cNvCxnSpPr>
              <a:cxnSpLocks noChangeShapeType="1"/>
              <a:stCxn id="17428" idx="0"/>
              <a:endCxn id="17426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26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40458C"/>
                </a:solidFill>
                <a:latin typeface="Times New Roman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7427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7428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7429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cxnSp>
          <p:nvCxnSpPr>
            <p:cNvPr id="17430" name="AutoShape 45"/>
            <p:cNvCxnSpPr>
              <a:cxnSpLocks noChangeShapeType="1"/>
              <a:stCxn id="17429" idx="0"/>
              <a:endCxn id="17426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1" name="AutoShape 46"/>
            <p:cNvCxnSpPr>
              <a:cxnSpLocks noChangeShapeType="1"/>
              <a:stCxn id="17434" idx="0"/>
              <a:endCxn id="17433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2" name="AutoShape 47"/>
            <p:cNvCxnSpPr>
              <a:cxnSpLocks noChangeShapeType="1"/>
              <a:stCxn id="17435" idx="0"/>
              <a:endCxn id="17433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40458C"/>
                </a:solidFill>
                <a:latin typeface="Times New Roman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7434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7435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7436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cxnSp>
          <p:nvCxnSpPr>
            <p:cNvPr id="17437" name="AutoShape 52"/>
            <p:cNvCxnSpPr>
              <a:cxnSpLocks noChangeShapeType="1"/>
              <a:stCxn id="17436" idx="0"/>
              <a:endCxn id="17433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8" name="AutoShape 53"/>
            <p:cNvCxnSpPr>
              <a:cxnSpLocks noChangeShapeType="1"/>
              <a:stCxn id="17414" idx="5"/>
              <a:endCxn id="17433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2870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6B1AD3-B758-1846-8B3C-FD417EC679F0}" type="slidenum">
              <a:rPr lang="en-US" sz="1400">
                <a:solidFill>
                  <a:srgbClr val="40458C"/>
                </a:solidFill>
              </a:rPr>
              <a:pPr eaLnBrk="1" hangingPunct="1"/>
              <a:t>5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 Review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4412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Merge-sort on an input sequence </a:t>
            </a:r>
            <a:r>
              <a:rPr lang="en-US" sz="2400" b="1" i="1" dirty="0">
                <a:latin typeface="Times New Roman" charset="0"/>
              </a:rPr>
              <a:t>S</a:t>
            </a:r>
            <a:r>
              <a:rPr lang="en-US" sz="2400" dirty="0">
                <a:latin typeface="Tahoma" charset="0"/>
              </a:rPr>
              <a:t>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 dirty="0">
                <a:latin typeface="Tahoma" charset="0"/>
              </a:rPr>
              <a:t>: partition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into two sequences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 of about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Symbol" charset="0"/>
              </a:rPr>
              <a:t>/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 dirty="0">
                <a:latin typeface="Tahoma" charset="0"/>
              </a:rPr>
              <a:t>: recursively sort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Combine</a:t>
            </a:r>
            <a:r>
              <a:rPr lang="en-US" sz="2000" dirty="0">
                <a:latin typeface="Tahoma" charset="0"/>
              </a:rPr>
              <a:t>: merge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 </a:t>
            </a:r>
            <a:r>
              <a:rPr lang="en-US" sz="2000" dirty="0">
                <a:latin typeface="Tahoma" charset="0"/>
              </a:rPr>
              <a:t>into a unique sorted sequence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6246812" y="2133600"/>
            <a:ext cx="4038600" cy="3328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BE2D00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with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					elements 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sorted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according to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C</a:t>
            </a:r>
            <a:endParaRPr lang="en-US" sz="2000">
              <a:solidFill>
                <a:srgbClr val="BE2D00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S.size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() </a:t>
            </a:r>
            <a:r>
              <a:rPr lang="en-US" sz="2000" b="1">
                <a:solidFill>
                  <a:srgbClr val="57705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partition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 n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/2) 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merge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 S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  <a:endParaRPr lang="en-US" sz="2000" b="1" i="1">
              <a:solidFill>
                <a:srgbClr val="57705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6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CF7BD0-7AD3-414F-B19B-2ADD6A7899FF}" type="slidenum">
              <a:rPr lang="en-US" sz="1400">
                <a:solidFill>
                  <a:srgbClr val="40458C"/>
                </a:solidFill>
              </a:rPr>
              <a:pPr eaLnBrk="1" hangingPunct="1"/>
              <a:t>6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Recurrence Equation Analysis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conquer step of merge-sort consists of merging two sorted sequences, each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and implemented by means of a doubly linked list, takes at most </a:t>
            </a:r>
            <a:r>
              <a:rPr lang="en-US" sz="2000" b="1" i="1">
                <a:latin typeface="Times New Roman" charset="0"/>
              </a:rPr>
              <a:t>bn</a:t>
            </a:r>
            <a:r>
              <a:rPr lang="en-US" sz="2000">
                <a:latin typeface="Tahoma" charset="0"/>
              </a:rPr>
              <a:t> steps, for some constant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Likewise, the basis case 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&lt; 2) </a:t>
            </a:r>
            <a:r>
              <a:rPr lang="en-US" sz="2000">
                <a:latin typeface="Tahoma" charset="0"/>
              </a:rPr>
              <a:t>will take at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most steps.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Therefore, if we let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 b="1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="1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denote the running time of merge-sort: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can therefore analyze the running time of merge-sort by finding a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closed form solution</a:t>
            </a:r>
            <a:r>
              <a:rPr lang="en-US" sz="2000">
                <a:latin typeface="Tahoma" charset="0"/>
              </a:rPr>
              <a:t> to the above equation.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That is, a solution that has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 b="1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only on the left-hand side.</a:t>
            </a:r>
            <a:endParaRPr lang="en-US" sz="1800" b="1">
              <a:latin typeface="Times New Roman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427412" y="3429001"/>
          <a:ext cx="5181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457200" progId="Equation.3">
                  <p:embed/>
                </p:oleObj>
              </mc:Choice>
              <mc:Fallback>
                <p:oleObj name="Equation" r:id="rId2" imgW="203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2" y="3429001"/>
                        <a:ext cx="5181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7" descr="C:\Documents and Settings\Administrator\Application Data\Microsoft\Media Catalog\Downloaded Clips\cl6c\j0271416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26" y="152400"/>
            <a:ext cx="13604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17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>
                <a:solidFill>
                  <a:srgbClr val="40458C"/>
                </a:solidFill>
              </a:rPr>
              <a:pPr eaLnBrk="1" hangingPunct="1"/>
              <a:t>7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Iterative Substitution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iterative substitution,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plug-and-chug,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Note that base, T(1)=b, case occurs when 2</a:t>
            </a:r>
            <a:r>
              <a:rPr lang="en-US" sz="2000" baseline="30000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=n. That is,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= log n.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So,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Thus, T(n) is O(n log n).</a:t>
            </a:r>
            <a:endParaRPr lang="en-US" sz="2000" b="1" dirty="0">
              <a:latin typeface="Times New Roman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4683126" y="2209800"/>
          <a:ext cx="3849687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1663700" progId="Equation.3">
                  <p:embed/>
                </p:oleObj>
              </mc:Choice>
              <mc:Fallback>
                <p:oleObj name="Equation" r:id="rId2" imgW="2184400" imgH="166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6" y="2209800"/>
                        <a:ext cx="3849687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113212" y="5638801"/>
          <a:ext cx="2216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6755" imgH="203112" progId="Equation.3">
                  <p:embed/>
                </p:oleObj>
              </mc:Choice>
              <mc:Fallback>
                <p:oleObj name="Equation" r:id="rId4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2" y="5638801"/>
                        <a:ext cx="2216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0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06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A5C2537-2385-7343-AA70-229415F8EBCE}" type="slidenum">
              <a:rPr lang="en-US" sz="1400">
                <a:solidFill>
                  <a:srgbClr val="40458C"/>
                </a:solidFill>
              </a:rPr>
              <a:pPr eaLnBrk="1" hangingPunct="1"/>
              <a:t>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553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Recursion Tree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4412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Draw the recursion tree for the recurrence relation and look for a pattern: </a:t>
            </a:r>
          </a:p>
        </p:txBody>
      </p:sp>
      <p:grpSp>
        <p:nvGrpSpPr>
          <p:cNvPr id="21509" name="Group 36"/>
          <p:cNvGrpSpPr>
            <a:grpSpLocks/>
          </p:cNvGrpSpPr>
          <p:nvPr/>
        </p:nvGrpSpPr>
        <p:grpSpPr bwMode="auto">
          <a:xfrm>
            <a:off x="4646612" y="3629025"/>
            <a:ext cx="4191000" cy="1785938"/>
            <a:chOff x="384" y="1632"/>
            <a:chExt cx="5184" cy="2208"/>
          </a:xfrm>
        </p:grpSpPr>
        <p:cxnSp>
          <p:nvCxnSpPr>
            <p:cNvPr id="21536" name="AutoShape 4"/>
            <p:cNvCxnSpPr>
              <a:cxnSpLocks noChangeShapeType="1"/>
              <a:stCxn id="21563" idx="0"/>
              <a:endCxn id="2154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7" name="AutoShape 5"/>
            <p:cNvCxnSpPr>
              <a:cxnSpLocks noChangeShapeType="1"/>
              <a:stCxn id="21564" idx="0"/>
              <a:endCxn id="2154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8" name="AutoShape 6"/>
            <p:cNvCxnSpPr>
              <a:cxnSpLocks noChangeShapeType="1"/>
              <a:stCxn id="21555" idx="0"/>
              <a:endCxn id="21563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9" name="AutoShape 7"/>
            <p:cNvCxnSpPr>
              <a:cxnSpLocks noChangeShapeType="1"/>
              <a:stCxn id="21557" idx="0"/>
              <a:endCxn id="21564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0" name="AutoShape 8"/>
            <p:cNvCxnSpPr>
              <a:cxnSpLocks noChangeShapeType="1"/>
              <a:stCxn id="21563" idx="2"/>
              <a:endCxn id="21556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1" name="AutoShape 9"/>
            <p:cNvCxnSpPr>
              <a:cxnSpLocks noChangeShapeType="1"/>
              <a:stCxn id="21564" idx="2"/>
              <a:endCxn id="21558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4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ECD882"/>
                </a:solidFill>
                <a:ea typeface="ＭＳ Ｐゴシック" charset="0"/>
              </a:endParaRPr>
            </a:p>
          </p:txBody>
        </p:sp>
        <p:sp>
          <p:nvSpPr>
            <p:cNvPr id="2154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ECD882"/>
                </a:solidFill>
                <a:ea typeface="ＭＳ Ｐゴシック" charset="0"/>
              </a:endParaRPr>
            </a:p>
          </p:txBody>
        </p:sp>
        <p:grpSp>
          <p:nvGrpSpPr>
            <p:cNvPr id="2154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21563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ECD882"/>
                  </a:solidFill>
                  <a:ea typeface="ＭＳ Ｐゴシック" charset="0"/>
                </a:endParaRPr>
              </a:p>
            </p:txBody>
          </p:sp>
          <p:sp>
            <p:nvSpPr>
              <p:cNvPr id="21564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ECD882"/>
                  </a:solidFill>
                  <a:ea typeface="ＭＳ Ｐゴシック" charset="0"/>
                </a:endParaRPr>
              </a:p>
            </p:txBody>
          </p:sp>
          <p:sp>
            <p:nvSpPr>
              <p:cNvPr id="21565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ECD882"/>
                  </a:solidFill>
                  <a:ea typeface="ＭＳ Ｐゴシック" charset="0"/>
                </a:endParaRPr>
              </a:p>
            </p:txBody>
          </p:sp>
          <p:sp>
            <p:nvSpPr>
              <p:cNvPr id="21566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ECD882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21545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21555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CFDBFD"/>
                  </a:solidFill>
                  <a:ea typeface="ＭＳ Ｐゴシック" charset="0"/>
                </a:endParaRPr>
              </a:p>
            </p:txBody>
          </p:sp>
          <p:sp>
            <p:nvSpPr>
              <p:cNvPr id="21556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CFDBFD"/>
                  </a:solidFill>
                  <a:ea typeface="ＭＳ Ｐゴシック" charset="0"/>
                </a:endParaRPr>
              </a:p>
            </p:txBody>
          </p:sp>
          <p:sp>
            <p:nvSpPr>
              <p:cNvPr id="21557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CFDBFD"/>
                  </a:solidFill>
                  <a:ea typeface="ＭＳ Ｐゴシック" charset="0"/>
                </a:endParaRPr>
              </a:p>
            </p:txBody>
          </p:sp>
          <p:sp>
            <p:nvSpPr>
              <p:cNvPr id="21558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CFDBFD"/>
                  </a:solidFill>
                  <a:ea typeface="ＭＳ Ｐゴシック" charset="0"/>
                </a:endParaRPr>
              </a:p>
            </p:txBody>
          </p:sp>
          <p:sp>
            <p:nvSpPr>
              <p:cNvPr id="21559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CFDBFD"/>
                  </a:solidFill>
                  <a:ea typeface="ＭＳ Ｐゴシック" charset="0"/>
                </a:endParaRPr>
              </a:p>
            </p:txBody>
          </p:sp>
          <p:sp>
            <p:nvSpPr>
              <p:cNvPr id="21560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CFDBFD"/>
                  </a:solidFill>
                  <a:ea typeface="ＭＳ Ｐゴシック" charset="0"/>
                </a:endParaRPr>
              </a:p>
            </p:txBody>
          </p:sp>
          <p:sp>
            <p:nvSpPr>
              <p:cNvPr id="21561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CFDBFD"/>
                  </a:solidFill>
                  <a:ea typeface="ＭＳ Ｐゴシック" charset="0"/>
                </a:endParaRPr>
              </a:p>
            </p:txBody>
          </p:sp>
          <p:sp>
            <p:nvSpPr>
              <p:cNvPr id="21562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CFDBFD"/>
                  </a:solidFill>
                  <a:ea typeface="ＭＳ Ｐゴシック" charset="0"/>
                </a:endParaRPr>
              </a:p>
            </p:txBody>
          </p:sp>
        </p:grpSp>
        <p:cxnSp>
          <p:nvCxnSpPr>
            <p:cNvPr id="21546" name="AutoShape 26"/>
            <p:cNvCxnSpPr>
              <a:cxnSpLocks noChangeShapeType="1"/>
              <a:stCxn id="21565" idx="0"/>
              <a:endCxn id="2154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7" name="AutoShape 27"/>
            <p:cNvCxnSpPr>
              <a:cxnSpLocks noChangeShapeType="1"/>
              <a:stCxn id="21566" idx="0"/>
              <a:endCxn id="2154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8" name="AutoShape 28"/>
            <p:cNvCxnSpPr>
              <a:cxnSpLocks noChangeShapeType="1"/>
              <a:stCxn id="21559" idx="0"/>
              <a:endCxn id="21565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9" name="AutoShape 29"/>
            <p:cNvCxnSpPr>
              <a:cxnSpLocks noChangeShapeType="1"/>
              <a:stCxn id="21561" idx="0"/>
              <a:endCxn id="21566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0" name="AutoShape 30"/>
            <p:cNvCxnSpPr>
              <a:cxnSpLocks noChangeShapeType="1"/>
              <a:stCxn id="21565" idx="2"/>
              <a:endCxn id="21560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1" name="AutoShape 31"/>
            <p:cNvCxnSpPr>
              <a:cxnSpLocks noChangeShapeType="1"/>
              <a:stCxn id="21566" idx="2"/>
              <a:endCxn id="21562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52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ECD882"/>
                </a:solidFill>
                <a:ea typeface="ＭＳ Ｐゴシック" charset="0"/>
              </a:endParaRPr>
            </a:p>
          </p:txBody>
        </p:sp>
        <p:cxnSp>
          <p:nvCxnSpPr>
            <p:cNvPr id="21553" name="AutoShape 33"/>
            <p:cNvCxnSpPr>
              <a:cxnSpLocks noChangeShapeType="1"/>
              <a:stCxn id="21542" idx="0"/>
              <a:endCxn id="21552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4" name="AutoShape 34"/>
            <p:cNvCxnSpPr>
              <a:cxnSpLocks noChangeShapeType="1"/>
              <a:stCxn id="21543" idx="0"/>
              <a:endCxn id="21552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2436812" y="3181351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526" name="Object 167"/>
          <p:cNvGraphicFramePr>
            <a:graphicFrameLocks noChangeAspect="1"/>
          </p:cNvGraphicFramePr>
          <p:nvPr/>
        </p:nvGraphicFramePr>
        <p:xfrm>
          <a:off x="4418012" y="2209801"/>
          <a:ext cx="3200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457200" progId="Equation.3">
                  <p:embed/>
                </p:oleObj>
              </mc:Choice>
              <mc:Fallback>
                <p:oleObj name="Equation" r:id="rId2" imgW="203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2" y="2209801"/>
                        <a:ext cx="3200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9294812" y="3048001"/>
          <a:ext cx="685800" cy="24384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3" name="Text Box 202"/>
          <p:cNvSpPr txBox="1">
            <a:spLocks noChangeArrowheads="1"/>
          </p:cNvSpPr>
          <p:nvPr/>
        </p:nvSpPr>
        <p:spPr bwMode="auto">
          <a:xfrm>
            <a:off x="6704012" y="5486400"/>
            <a:ext cx="363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Total time = </a:t>
            </a: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bn</a:t>
            </a:r>
            <a:r>
              <a:rPr lang="en-US">
                <a:solidFill>
                  <a:srgbClr val="40458C"/>
                </a:solidFill>
                <a:latin typeface="Times New Roman" charset="0"/>
              </a:rPr>
              <a:t> + </a:t>
            </a: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bn</a:t>
            </a:r>
            <a:r>
              <a:rPr lang="en-US">
                <a:solidFill>
                  <a:srgbClr val="40458C"/>
                </a:solidFill>
                <a:latin typeface="Times New Roman" charset="0"/>
              </a:rPr>
              <a:t> log </a:t>
            </a: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n</a:t>
            </a:r>
          </a:p>
        </p:txBody>
      </p:sp>
      <p:sp>
        <p:nvSpPr>
          <p:cNvPr id="21534" name="Text Box 203"/>
          <p:cNvSpPr txBox="1">
            <a:spLocks noChangeArrowheads="1"/>
          </p:cNvSpPr>
          <p:nvPr/>
        </p:nvSpPr>
        <p:spPr bwMode="auto">
          <a:xfrm>
            <a:off x="6780213" y="5943601"/>
            <a:ext cx="357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(last level plus all previous levels)</a:t>
            </a:r>
          </a:p>
        </p:txBody>
      </p:sp>
      <p:pic>
        <p:nvPicPr>
          <p:cNvPr id="21535" name="Picture 204" descr="C:\Program Files\Common Files\Microsoft Shared\Clipart\cagcat50\BD05515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00" y="195264"/>
            <a:ext cx="1306512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1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Divide-and-Conquer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FFF49C-73BB-FC43-8AC7-F095067826C6}" type="slidenum">
              <a:rPr lang="en-US" sz="1400">
                <a:solidFill>
                  <a:srgbClr val="40458C"/>
                </a:solidFill>
              </a:rPr>
              <a:pPr eaLnBrk="1" hangingPunct="1"/>
              <a:t>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Guess-and-Test Method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guess-and-test method, we guess a closed form solution and then try to prove it is true by induction: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Guess: T(n) &lt;= </a:t>
            </a:r>
            <a:r>
              <a:rPr lang="en-US" sz="2000" dirty="0" err="1">
                <a:latin typeface="Tahoma" charset="0"/>
              </a:rPr>
              <a:t>cn</a:t>
            </a:r>
            <a:r>
              <a:rPr lang="en-US" sz="2000" dirty="0">
                <a:latin typeface="Tahoma" charset="0"/>
              </a:rPr>
              <a:t> log n.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Wrong: we cannot make this last line be less than </a:t>
            </a:r>
            <a:r>
              <a:rPr lang="en-US" sz="2000" dirty="0" err="1">
                <a:latin typeface="Tahoma" charset="0"/>
              </a:rPr>
              <a:t>cn</a:t>
            </a:r>
            <a:r>
              <a:rPr lang="en-US" sz="2000" dirty="0">
                <a:latin typeface="Tahoma" charset="0"/>
              </a:rPr>
              <a:t> log n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4037013" y="3352800"/>
          <a:ext cx="39846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889000" progId="Equation.3">
                  <p:embed/>
                </p:oleObj>
              </mc:Choice>
              <mc:Fallback>
                <p:oleObj name="Equation" r:id="rId2" imgW="226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3352800"/>
                        <a:ext cx="39846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5" descr="C:\Documents and Settings\Administrator\Application Data\Microsoft\Media Catalog\Downloaded Clips\cl2\BD07494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00" y="228600"/>
            <a:ext cx="11985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168775" y="2209801"/>
          <a:ext cx="37004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500" imgH="457200" progId="Equation.3">
                  <p:embed/>
                </p:oleObj>
              </mc:Choice>
              <mc:Fallback>
                <p:oleObj name="Equation" r:id="rId5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2209801"/>
                        <a:ext cx="37004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3553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38626</TotalTime>
  <Words>1888</Words>
  <Application>Microsoft Office PowerPoint</Application>
  <PresentationFormat>Custom</PresentationFormat>
  <Paragraphs>335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Arial</vt:lpstr>
      <vt:lpstr>Calibri</vt:lpstr>
      <vt:lpstr>Century Gothic</vt:lpstr>
      <vt:lpstr>Symbol</vt:lpstr>
      <vt:lpstr>Tahoma</vt:lpstr>
      <vt:lpstr>Times New Roman</vt:lpstr>
      <vt:lpstr>Wingdings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Blueprint</vt:lpstr>
      <vt:lpstr>Equation</vt:lpstr>
      <vt:lpstr>PowerPoint Presentation</vt:lpstr>
      <vt:lpstr>Divide-and-Conquer</vt:lpstr>
      <vt:lpstr>Application: Maxima Sets</vt:lpstr>
      <vt:lpstr>Divide-and-Conquer</vt:lpstr>
      <vt:lpstr>Merge-Sort Review</vt:lpstr>
      <vt:lpstr>Recurrence Equation Analysis</vt:lpstr>
      <vt:lpstr>Iterative Substitution</vt:lpstr>
      <vt:lpstr>The Recursion Tree</vt:lpstr>
      <vt:lpstr>Guess-and-Test Method</vt:lpstr>
      <vt:lpstr>Guess-and-Test Method, (cont.)</vt:lpstr>
      <vt:lpstr>Master Method</vt:lpstr>
      <vt:lpstr>Master Method, Example 1</vt:lpstr>
      <vt:lpstr>Master Method, Example 2</vt:lpstr>
      <vt:lpstr>Master Method, Example 3</vt:lpstr>
      <vt:lpstr>Master Method, Example 4</vt:lpstr>
      <vt:lpstr>Master Method, Example 5</vt:lpstr>
      <vt:lpstr>Master Method, Example 6</vt:lpstr>
      <vt:lpstr>Master Method, Example 7</vt:lpstr>
      <vt:lpstr>Sketch of Proof of the Master Theorem</vt:lpstr>
      <vt:lpstr>Integer Multiplication</vt:lpstr>
      <vt:lpstr>An Improved Integer Multiplication Algorithm</vt:lpstr>
      <vt:lpstr>Solving the Maxima Set Problem</vt:lpstr>
      <vt:lpstr>Divide-and-Conquer Solution</vt:lpstr>
      <vt:lpstr>Example for the Combine Step</vt:lpstr>
      <vt:lpstr>Pseudo-code</vt:lpstr>
      <vt:lpstr>A Little Implementation Detail</vt:lpstr>
      <vt:lpstr>Analysis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Melinda</cp:lastModifiedBy>
  <cp:revision>1090</cp:revision>
  <cp:lastPrinted>2016-08-09T14:57:31Z</cp:lastPrinted>
  <dcterms:created xsi:type="dcterms:W3CDTF">2013-11-01T14:42:31Z</dcterms:created>
  <dcterms:modified xsi:type="dcterms:W3CDTF">2021-05-19T15:38:25Z</dcterms:modified>
</cp:coreProperties>
</file>