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8" r:id="rId2"/>
    <p:sldMasterId id="2147483661" r:id="rId3"/>
  </p:sldMasterIdLst>
  <p:notesMasterIdLst>
    <p:notesMasterId r:id="rId32"/>
  </p:notesMasterIdLst>
  <p:handoutMasterIdLst>
    <p:handoutMasterId r:id="rId33"/>
  </p:handoutMasterIdLst>
  <p:sldIdLst>
    <p:sldId id="408" r:id="rId4"/>
    <p:sldId id="256" r:id="rId5"/>
    <p:sldId id="390" r:id="rId6"/>
    <p:sldId id="388" r:id="rId7"/>
    <p:sldId id="389" r:id="rId8"/>
    <p:sldId id="365" r:id="rId9"/>
    <p:sldId id="366" r:id="rId10"/>
    <p:sldId id="363" r:id="rId11"/>
    <p:sldId id="367" r:id="rId12"/>
    <p:sldId id="368" r:id="rId13"/>
    <p:sldId id="369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BA63845-1AD0-CC46-89F5-CC9DB1AE69A0}" type="datetime1">
              <a:rPr lang="en-US" smtClean="0"/>
              <a:t>4/26/2021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21B4DFA-A019-6441-84BC-9E8181D19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8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EF78ACF-1605-4945-913A-A9DDDB764E0D}" type="datetime1">
              <a:rPr lang="en-US" smtClean="0"/>
              <a:t>4/26/2021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2CAE292-9CF9-1D40-B01D-7D9F712C94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41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Binary Search Trees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91DB78-7C6E-FE43-BFAB-BDA0BE5CAD44}" type="datetime1">
              <a:rPr lang="en-US" sz="1300" smtClean="0"/>
              <a:t>4/26/2021</a:t>
            </a:fld>
            <a:endParaRPr 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547EA5-FC24-D048-8E60-DE083B6B6513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5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Binary Search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1003B4-80AB-7547-89CB-2BEE6C57756B}" type="datetime1">
              <a:rPr lang="en-US" sz="1300" smtClean="0"/>
              <a:t>4/26/2021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B142CB-3CDB-E04C-8DB9-B369D5D2F6A5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8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4B4B7-EF29-FB40-9FD6-62DB810D14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3713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2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979" y="0"/>
            <a:ext cx="402302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77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24" name="Rectangle 2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5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151" y="1196775"/>
            <a:ext cx="3900932" cy="566928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081144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066544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</a:t>
            </a:r>
            <a:br>
              <a:rPr lang="en-US" dirty="0"/>
            </a:br>
            <a:r>
              <a:rPr lang="en-US" dirty="0"/>
              <a:t>needs to be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8" y="2155152"/>
            <a:ext cx="6399004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6" name="Rectangle 1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26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D8D87-E40A-5E42-ACF8-0B28D5D0C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95F78-4009-EA43-92B0-CE9076726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9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-8881"/>
            <a:ext cx="9144000" cy="1238113"/>
            <a:chOff x="0" y="0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099048" y="6419317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-1" y="6420059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8311" y="6584950"/>
            <a:ext cx="2200848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8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919822"/>
            <a:ext cx="9144000" cy="1938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9144000" cy="4895273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45997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875419"/>
            <a:ext cx="9144000" cy="1238113"/>
            <a:chOff x="0" y="6662"/>
            <a:chExt cx="9144000" cy="92882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6662"/>
              <a:ext cx="588774" cy="92882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8311" y="6584950"/>
            <a:ext cx="2200848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21" name="Rectangl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73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593" y="0"/>
            <a:ext cx="4019406" cy="6858000"/>
          </a:xfrm>
          <a:prstGeom prst="rect">
            <a:avLst/>
          </a:prstGeom>
        </p:spPr>
      </p:pic>
      <p:sp>
        <p:nvSpPr>
          <p:cNvPr id="1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46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2458" y="0"/>
            <a:ext cx="4001542" cy="6827520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25" name="Rectangle 2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67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979" y="0"/>
            <a:ext cx="4023021" cy="6864167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62083" y="4829300"/>
            <a:ext cx="5548497" cy="1256167"/>
          </a:xfrm>
          <a:prstGeom prst="rect">
            <a:avLst/>
          </a:prstGeom>
        </p:spPr>
        <p:txBody>
          <a:bodyPr/>
          <a:lstStyle>
            <a:lvl1pPr marL="0" marR="0" indent="0" algn="l" defTabSz="3429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i="0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342991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70020" y="3496385"/>
            <a:ext cx="5551047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1" baseline="0">
                <a:latin typeface="Arial"/>
                <a:cs typeface="Arial"/>
              </a:defRPr>
            </a:lvl1pPr>
            <a:lvl2pPr marL="342991" indent="0">
              <a:buNone/>
              <a:defRPr/>
            </a:lvl2pPr>
            <a:lvl3pPr marL="685983" indent="0">
              <a:buNone/>
              <a:defRPr/>
            </a:lvl3pPr>
            <a:lvl4pPr marL="1028974" indent="0">
              <a:buNone/>
              <a:defRPr/>
            </a:lvl4pPr>
            <a:lvl5pPr marL="1371966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70019" y="2155152"/>
            <a:ext cx="5557882" cy="1219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51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One line presentation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7762"/>
            <a:ext cx="9144000" cy="742"/>
            <a:chOff x="-1" y="1761975"/>
            <a:chExt cx="12188825" cy="74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-1" y="1761975"/>
              <a:ext cx="4058879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058878" y="1762717"/>
              <a:ext cx="8129946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2" y="-14942"/>
            <a:ext cx="2005058" cy="151892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6406188"/>
            <a:ext cx="9144000" cy="451813"/>
            <a:chOff x="-1" y="6406187"/>
            <a:chExt cx="12188825" cy="451813"/>
          </a:xfrm>
        </p:grpSpPr>
        <p:sp>
          <p:nvSpPr>
            <p:cNvPr id="15" name="Rectangle 14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-1" y="6412992"/>
              <a:ext cx="4058879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058878" y="6413734"/>
              <a:ext cx="8129946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16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513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5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2015 Goodrich and Tamassia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54916E-7BDB-D446-ABAB-3740B01D28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5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50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342991" rtl="0" eaLnBrk="1" latinLnBrk="0" hangingPunct="1">
        <a:spcBef>
          <a:spcPct val="0"/>
        </a:spcBef>
        <a:buNone/>
        <a:defRPr sz="165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165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35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10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</a:t>
            </a: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Goodrich, M. T., &amp;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Tamassia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R. (2015).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 Design and Applications.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Hoboken, NJ: Wiley.</a:t>
            </a:r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3 Binary Search Trees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 590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11690D-18BA-EA45-ABAC-1C80BD7B912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 (cont.)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8862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consider the case where the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to be removed is stored at a node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whose children are both internal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We find the internal node </a:t>
            </a:r>
            <a:r>
              <a:rPr lang="en-US" sz="1800" b="1" i="1" dirty="0">
                <a:latin typeface="Times New Roman" charset="0"/>
              </a:rPr>
              <a:t>w </a:t>
            </a:r>
            <a:r>
              <a:rPr lang="en-US" sz="1800" dirty="0">
                <a:latin typeface="Tahoma" charset="0"/>
              </a:rPr>
              <a:t>that follows </a:t>
            </a:r>
            <a:r>
              <a:rPr lang="en-US" sz="1800" b="1" i="1" dirty="0">
                <a:latin typeface="Times New Roman" charset="0"/>
              </a:rPr>
              <a:t>v</a:t>
            </a:r>
            <a:r>
              <a:rPr lang="en-US" sz="1800" dirty="0">
                <a:latin typeface="Tahoma" charset="0"/>
              </a:rPr>
              <a:t> in an </a:t>
            </a:r>
            <a:r>
              <a:rPr lang="en-US" sz="1800" dirty="0" err="1">
                <a:latin typeface="Tahoma" charset="0"/>
              </a:rPr>
              <a:t>inorder</a:t>
            </a:r>
            <a:r>
              <a:rPr lang="en-US" sz="1800" dirty="0">
                <a:latin typeface="Tahoma" charset="0"/>
              </a:rPr>
              <a:t> traversal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We copy </a:t>
            </a:r>
            <a:r>
              <a:rPr lang="en-US" sz="1800" b="1" i="1" dirty="0">
                <a:latin typeface="Times New Roman" charset="0"/>
              </a:rPr>
              <a:t>key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w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into node </a:t>
            </a:r>
            <a:r>
              <a:rPr lang="en-US" sz="1800" b="1" i="1" dirty="0">
                <a:latin typeface="Times New Roman" charset="0"/>
              </a:rPr>
              <a:t>v</a:t>
            </a:r>
            <a:endParaRPr lang="en-US" sz="1800" dirty="0">
              <a:latin typeface="Tahoma" charset="0"/>
            </a:endParaRPr>
          </a:p>
          <a:p>
            <a:pPr lvl="1" eaLnBrk="1" hangingPunct="1"/>
            <a:r>
              <a:rPr lang="en-US" sz="1800" dirty="0">
                <a:latin typeface="Tahoma" charset="0"/>
              </a:rPr>
              <a:t>We remove node </a:t>
            </a:r>
            <a:r>
              <a:rPr lang="en-US" sz="1800" b="1" i="1" dirty="0">
                <a:latin typeface="Times New Roman" charset="0"/>
              </a:rPr>
              <a:t>w </a:t>
            </a:r>
            <a:r>
              <a:rPr lang="en-US" sz="1800" dirty="0">
                <a:latin typeface="Tahoma" charset="0"/>
              </a:rPr>
              <a:t>and its left child </a:t>
            </a:r>
            <a:r>
              <a:rPr lang="en-US" sz="1800" b="1" i="1" dirty="0">
                <a:latin typeface="Times New Roman" charset="0"/>
              </a:rPr>
              <a:t>z </a:t>
            </a:r>
            <a:r>
              <a:rPr lang="en-US" sz="1800" dirty="0">
                <a:latin typeface="Tahoma" charset="0"/>
              </a:rPr>
              <a:t>(which must be a leaf) by means of operation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removeExternal</a:t>
            </a:r>
            <a:r>
              <a:rPr lang="en-US" sz="1800" dirty="0">
                <a:latin typeface="Tahoma" charset="0"/>
              </a:rPr>
              <a:t>(</a:t>
            </a:r>
            <a:r>
              <a:rPr lang="en-US" sz="1800" b="1" i="1" dirty="0">
                <a:latin typeface="Times New Roman" charset="0"/>
              </a:rPr>
              <a:t>z</a:t>
            </a:r>
            <a:r>
              <a:rPr lang="en-US" sz="1800" dirty="0">
                <a:latin typeface="Tahoma" charset="0"/>
              </a:rPr>
              <a:t>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remove 3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74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75" name="AutoShape 10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1"/>
          <p:cNvCxnSpPr>
            <a:cxnSpLocks noChangeShapeType="1"/>
            <a:stCxn id="11271" idx="3"/>
            <a:endCxn id="11270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300" idx="0"/>
            <a:endCxn id="11271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87" idx="1"/>
            <a:endCxn id="11273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4" idx="0"/>
            <a:endCxn id="11273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82" idx="7"/>
            <a:endCxn id="11272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2" name="Oval 18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83" name="Rectangle 19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4" name="Rectangle 20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85" name="AutoShape 21"/>
          <p:cNvCxnSpPr>
            <a:cxnSpLocks noChangeShapeType="1"/>
            <a:stCxn id="11284" idx="0"/>
            <a:endCxn id="11282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83" idx="0"/>
            <a:endCxn id="11282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7" name="Oval 28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88" name="Rectangle 29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9" name="Rectangle 30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0" name="AutoShape 31"/>
          <p:cNvCxnSpPr>
            <a:cxnSpLocks noChangeShapeType="1"/>
            <a:stCxn id="11289" idx="0"/>
            <a:endCxn id="11287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32"/>
          <p:cNvCxnSpPr>
            <a:cxnSpLocks noChangeShapeType="1"/>
            <a:stCxn id="11288" idx="0"/>
            <a:endCxn id="11287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92" name="Text Box 33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1294" name="Text Box 39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z</a:t>
            </a:r>
          </a:p>
        </p:txBody>
      </p:sp>
      <p:sp>
        <p:nvSpPr>
          <p:cNvPr id="11295" name="Oval 41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96" name="Rectangle 42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97" name="Rectangle 43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8" name="AutoShape 44"/>
          <p:cNvCxnSpPr>
            <a:cxnSpLocks noChangeShapeType="1"/>
            <a:stCxn id="11297" idx="0"/>
            <a:endCxn id="11295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5"/>
          <p:cNvCxnSpPr>
            <a:cxnSpLocks noChangeShapeType="1"/>
            <a:stCxn id="11296" idx="0"/>
            <a:endCxn id="11295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00" name="Rectangle 46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1" name="AutoShape 47"/>
          <p:cNvCxnSpPr>
            <a:cxnSpLocks noChangeShapeType="1"/>
            <a:stCxn id="11295" idx="1"/>
            <a:endCxn id="11270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02" name="Oval 48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303" name="Oval 49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304" name="Oval 50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57150" cmpd="sng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305" name="Oval 51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306" name="Rectangle 52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7" name="AutoShape 53"/>
          <p:cNvCxnSpPr>
            <a:cxnSpLocks noChangeShapeType="1"/>
            <a:stCxn id="11302" idx="3"/>
            <a:endCxn id="11304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54"/>
          <p:cNvCxnSpPr>
            <a:cxnSpLocks noChangeShapeType="1"/>
            <a:stCxn id="11303" idx="3"/>
            <a:endCxn id="11302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55"/>
          <p:cNvCxnSpPr>
            <a:cxnSpLocks noChangeShapeType="1"/>
            <a:stCxn id="11326" idx="0"/>
            <a:endCxn id="11303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56"/>
          <p:cNvCxnSpPr>
            <a:cxnSpLocks noChangeShapeType="1"/>
            <a:stCxn id="11319" idx="0"/>
            <a:endCxn id="11305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AutoShape 57"/>
          <p:cNvCxnSpPr>
            <a:cxnSpLocks noChangeShapeType="1"/>
            <a:stCxn id="11306" idx="0"/>
            <a:endCxn id="11305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AutoShape 58"/>
          <p:cNvCxnSpPr>
            <a:cxnSpLocks noChangeShapeType="1"/>
            <a:stCxn id="11314" idx="7"/>
            <a:endCxn id="11304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AutoShape 59"/>
          <p:cNvCxnSpPr>
            <a:cxnSpLocks noChangeShapeType="1"/>
            <a:stCxn id="11305" idx="1"/>
            <a:endCxn id="11304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14" name="Oval 60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315" name="Rectangle 61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16" name="Rectangle 62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17" name="AutoShape 63"/>
          <p:cNvCxnSpPr>
            <a:cxnSpLocks noChangeShapeType="1"/>
            <a:stCxn id="11316" idx="0"/>
            <a:endCxn id="11314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AutoShape 64"/>
          <p:cNvCxnSpPr>
            <a:cxnSpLocks noChangeShapeType="1"/>
            <a:stCxn id="11315" idx="0"/>
            <a:endCxn id="11314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19" name="Rectangle 67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0" name="Text Box 70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321" name="Oval 73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322" name="Rectangle 74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3" name="Rectangle 75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4" name="AutoShape 76"/>
          <p:cNvCxnSpPr>
            <a:cxnSpLocks noChangeShapeType="1"/>
            <a:stCxn id="11323" idx="0"/>
            <a:endCxn id="11321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77"/>
          <p:cNvCxnSpPr>
            <a:cxnSpLocks noChangeShapeType="1"/>
            <a:stCxn id="11322" idx="0"/>
            <a:endCxn id="11321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26" name="Rectangle 78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7" name="AutoShape 79"/>
          <p:cNvCxnSpPr>
            <a:cxnSpLocks noChangeShapeType="1"/>
            <a:stCxn id="11321" idx="1"/>
            <a:endCxn id="11302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28" name="AutoShape 80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8CBAF1-15F7-D046-840C-7E5693E7F905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  <a:endParaRPr lang="en-US" sz="4000">
              <a:latin typeface="Tahoma" charset="0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37338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an ordered map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items implemented by means of a binary search tree of height </a:t>
            </a:r>
            <a:r>
              <a:rPr lang="en-US" sz="2400" b="1" i="1" dirty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the space used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methods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put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 dirty="0">
                <a:latin typeface="Tahoma" charset="0"/>
              </a:rPr>
              <a:t> take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height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ahoma" charset="0"/>
              </a:rPr>
              <a:t> is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in the worst case and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(log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in the best case</a:t>
            </a:r>
          </a:p>
        </p:txBody>
      </p:sp>
      <p:grpSp>
        <p:nvGrpSpPr>
          <p:cNvPr id="12294" name="Group 99"/>
          <p:cNvGrpSpPr>
            <a:grpSpLocks/>
          </p:cNvGrpSpPr>
          <p:nvPr/>
        </p:nvGrpSpPr>
        <p:grpSpPr bwMode="auto">
          <a:xfrm>
            <a:off x="5181600" y="1676400"/>
            <a:ext cx="3067050" cy="2120900"/>
            <a:chOff x="2938" y="960"/>
            <a:chExt cx="2258" cy="1562"/>
          </a:xfrm>
        </p:grpSpPr>
        <p:sp>
          <p:nvSpPr>
            <p:cNvPr id="12325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2326" name="AutoShape 9"/>
            <p:cNvCxnSpPr>
              <a:cxnSpLocks noChangeShapeType="1"/>
              <a:stCxn id="12343" idx="3"/>
              <a:endCxn id="12345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7" name="AutoShape 10"/>
            <p:cNvCxnSpPr>
              <a:cxnSpLocks noChangeShapeType="1"/>
              <a:stCxn id="12325" idx="3"/>
              <a:endCxn id="12343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8" name="AutoShape 11"/>
            <p:cNvCxnSpPr>
              <a:cxnSpLocks noChangeShapeType="1"/>
              <a:stCxn id="12344" idx="0"/>
              <a:endCxn id="12325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9" name="AutoShape 12"/>
            <p:cNvCxnSpPr>
              <a:cxnSpLocks noChangeShapeType="1"/>
              <a:stCxn id="12350" idx="7"/>
              <a:endCxn id="12341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0" name="AutoShape 13"/>
            <p:cNvCxnSpPr>
              <a:cxnSpLocks noChangeShapeType="1"/>
              <a:stCxn id="12349" idx="0"/>
              <a:endCxn id="12341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1" name="AutoShape 14"/>
            <p:cNvCxnSpPr>
              <a:cxnSpLocks noChangeShapeType="1"/>
              <a:stCxn id="12342" idx="0"/>
              <a:endCxn id="12345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2" name="AutoShape 15"/>
            <p:cNvCxnSpPr>
              <a:cxnSpLocks noChangeShapeType="1"/>
              <a:stCxn id="12341" idx="7"/>
              <a:endCxn id="12345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3" name="Group 40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9" name="Rectangle 8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50" name="Oval 21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</p:grpSp>
        <p:grpSp>
          <p:nvGrpSpPr>
            <p:cNvPr id="12334" name="Group 38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7" name="Rectangle 22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48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5" name="AutoShape 24"/>
            <p:cNvCxnSpPr>
              <a:cxnSpLocks noChangeShapeType="1"/>
              <a:stCxn id="12348" idx="0"/>
              <a:endCxn id="12350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6" name="AutoShape 25"/>
            <p:cNvCxnSpPr>
              <a:cxnSpLocks noChangeShapeType="1"/>
              <a:stCxn id="12347" idx="0"/>
              <a:endCxn id="12350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7" name="Group 42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5" name="Oval 6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6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2338" name="Group 43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3" name="Oval 4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4" name="Rectangle 34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9" name="AutoShape 35"/>
            <p:cNvCxnSpPr>
              <a:cxnSpLocks noChangeShapeType="1"/>
              <a:stCxn id="12346" idx="0"/>
              <a:endCxn id="12343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40" name="Group 41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41" name="Oval 7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2" name="Rectangle 37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12295" name="Oval 70"/>
          <p:cNvSpPr>
            <a:spLocks noChangeArrowheads="1"/>
          </p:cNvSpPr>
          <p:nvPr/>
        </p:nvSpPr>
        <p:spPr bwMode="auto"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cxnSp>
        <p:nvCxnSpPr>
          <p:cNvPr id="12296" name="AutoShape 71"/>
          <p:cNvCxnSpPr>
            <a:cxnSpLocks noChangeShapeType="1"/>
            <a:stCxn id="12295" idx="3"/>
            <a:endCxn id="12298" idx="7"/>
          </p:cNvCxnSpPr>
          <p:nvPr/>
        </p:nvCxnSpPr>
        <p:spPr bwMode="auto">
          <a:xfrm flipH="1">
            <a:off x="5813425" y="444341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72"/>
          <p:cNvCxnSpPr>
            <a:cxnSpLocks noChangeShapeType="1"/>
            <a:stCxn id="12311" idx="1"/>
            <a:endCxn id="12295" idx="5"/>
          </p:cNvCxnSpPr>
          <p:nvPr/>
        </p:nvCxnSpPr>
        <p:spPr bwMode="auto">
          <a:xfrm flipH="1" flipV="1">
            <a:off x="6873875" y="444341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298" name="Oval 73"/>
          <p:cNvSpPr>
            <a:spLocks noChangeArrowheads="1"/>
          </p:cNvSpPr>
          <p:nvPr/>
        </p:nvSpPr>
        <p:spPr bwMode="auto"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299" name="Oval 74"/>
          <p:cNvSpPr>
            <a:spLocks noChangeArrowheads="1"/>
          </p:cNvSpPr>
          <p:nvPr/>
        </p:nvSpPr>
        <p:spPr bwMode="auto"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0" name="Rectangle 75"/>
          <p:cNvSpPr>
            <a:spLocks noChangeAspect="1" noChangeArrowheads="1"/>
          </p:cNvSpPr>
          <p:nvPr/>
        </p:nvSpPr>
        <p:spPr bwMode="auto">
          <a:xfrm>
            <a:off x="587375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1" name="Rectangle 76"/>
          <p:cNvSpPr>
            <a:spLocks noChangeAspect="1" noChangeArrowheads="1"/>
          </p:cNvSpPr>
          <p:nvPr/>
        </p:nvSpPr>
        <p:spPr bwMode="auto">
          <a:xfrm>
            <a:off x="6394450" y="5614988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2" name="AutoShape 77"/>
          <p:cNvCxnSpPr>
            <a:cxnSpLocks noChangeShapeType="1"/>
            <a:stCxn id="12301" idx="0"/>
            <a:endCxn id="12299" idx="5"/>
          </p:cNvCxnSpPr>
          <p:nvPr/>
        </p:nvCxnSpPr>
        <p:spPr bwMode="auto">
          <a:xfrm flipH="1" flipV="1">
            <a:off x="6337300" y="535622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78"/>
          <p:cNvCxnSpPr>
            <a:cxnSpLocks noChangeShapeType="1"/>
            <a:stCxn id="12300" idx="0"/>
            <a:endCxn id="12299" idx="3"/>
          </p:cNvCxnSpPr>
          <p:nvPr/>
        </p:nvCxnSpPr>
        <p:spPr bwMode="auto">
          <a:xfrm flipV="1">
            <a:off x="5976938" y="5356225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79"/>
          <p:cNvCxnSpPr>
            <a:cxnSpLocks noChangeShapeType="1"/>
            <a:stCxn id="12306" idx="7"/>
            <a:endCxn id="12298" idx="3"/>
          </p:cNvCxnSpPr>
          <p:nvPr/>
        </p:nvCxnSpPr>
        <p:spPr bwMode="auto">
          <a:xfrm flipV="1">
            <a:off x="5291138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80"/>
          <p:cNvCxnSpPr>
            <a:cxnSpLocks noChangeShapeType="1"/>
            <a:stCxn id="12299" idx="1"/>
            <a:endCxn id="12298" idx="5"/>
          </p:cNvCxnSpPr>
          <p:nvPr/>
        </p:nvCxnSpPr>
        <p:spPr bwMode="auto">
          <a:xfrm flipH="1" flipV="1">
            <a:off x="5813425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6" name="Oval 81"/>
          <p:cNvSpPr>
            <a:spLocks noChangeArrowheads="1"/>
          </p:cNvSpPr>
          <p:nvPr/>
        </p:nvSpPr>
        <p:spPr bwMode="auto"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7" name="Rectangle 82"/>
          <p:cNvSpPr>
            <a:spLocks noChangeAspect="1" noChangeArrowheads="1"/>
          </p:cNvSpPr>
          <p:nvPr/>
        </p:nvSpPr>
        <p:spPr bwMode="auto">
          <a:xfrm>
            <a:off x="482600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8" name="Rectangle 83"/>
          <p:cNvSpPr>
            <a:spLocks noChangeAspect="1" noChangeArrowheads="1"/>
          </p:cNvSpPr>
          <p:nvPr/>
        </p:nvSpPr>
        <p:spPr bwMode="auto">
          <a:xfrm>
            <a:off x="5348288" y="5614988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9" name="AutoShape 84"/>
          <p:cNvCxnSpPr>
            <a:cxnSpLocks noChangeShapeType="1"/>
            <a:stCxn id="12308" idx="0"/>
            <a:endCxn id="12306" idx="5"/>
          </p:cNvCxnSpPr>
          <p:nvPr/>
        </p:nvCxnSpPr>
        <p:spPr bwMode="auto">
          <a:xfrm flipH="1" flipV="1">
            <a:off x="529113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85"/>
          <p:cNvCxnSpPr>
            <a:cxnSpLocks noChangeShapeType="1"/>
            <a:stCxn id="12307" idx="0"/>
            <a:endCxn id="12306" idx="3"/>
          </p:cNvCxnSpPr>
          <p:nvPr/>
        </p:nvCxnSpPr>
        <p:spPr bwMode="auto">
          <a:xfrm flipV="1">
            <a:off x="492918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1" name="Oval 86"/>
          <p:cNvSpPr>
            <a:spLocks noChangeArrowheads="1"/>
          </p:cNvSpPr>
          <p:nvPr/>
        </p:nvSpPr>
        <p:spPr bwMode="auto"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2" name="Oval 87"/>
          <p:cNvSpPr>
            <a:spLocks noChangeArrowheads="1"/>
          </p:cNvSpPr>
          <p:nvPr/>
        </p:nvSpPr>
        <p:spPr bwMode="auto"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3" name="Rectangle 88"/>
          <p:cNvSpPr>
            <a:spLocks noChangeAspect="1" noChangeArrowheads="1"/>
          </p:cNvSpPr>
          <p:nvPr/>
        </p:nvSpPr>
        <p:spPr bwMode="auto">
          <a:xfrm>
            <a:off x="799306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14" name="Rectangle 89"/>
          <p:cNvSpPr>
            <a:spLocks noChangeAspect="1" noChangeArrowheads="1"/>
          </p:cNvSpPr>
          <p:nvPr/>
        </p:nvSpPr>
        <p:spPr bwMode="auto">
          <a:xfrm>
            <a:off x="8513763" y="56165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15" name="AutoShape 90"/>
          <p:cNvCxnSpPr>
            <a:cxnSpLocks noChangeShapeType="1"/>
            <a:stCxn id="12314" idx="0"/>
            <a:endCxn id="12312" idx="5"/>
          </p:cNvCxnSpPr>
          <p:nvPr/>
        </p:nvCxnSpPr>
        <p:spPr bwMode="auto">
          <a:xfrm flipH="1" flipV="1">
            <a:off x="8456613" y="53578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91"/>
          <p:cNvCxnSpPr>
            <a:cxnSpLocks noChangeShapeType="1"/>
            <a:stCxn id="12313" idx="0"/>
            <a:endCxn id="12312" idx="3"/>
          </p:cNvCxnSpPr>
          <p:nvPr/>
        </p:nvCxnSpPr>
        <p:spPr bwMode="auto">
          <a:xfrm flipV="1">
            <a:off x="8096250" y="5357813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92"/>
          <p:cNvCxnSpPr>
            <a:cxnSpLocks noChangeShapeType="1"/>
            <a:stCxn id="12319" idx="7"/>
            <a:endCxn id="12311" idx="3"/>
          </p:cNvCxnSpPr>
          <p:nvPr/>
        </p:nvCxnSpPr>
        <p:spPr bwMode="auto">
          <a:xfrm flipV="1">
            <a:off x="7410450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93"/>
          <p:cNvCxnSpPr>
            <a:cxnSpLocks noChangeShapeType="1"/>
            <a:stCxn id="12312" idx="1"/>
            <a:endCxn id="12311" idx="5"/>
          </p:cNvCxnSpPr>
          <p:nvPr/>
        </p:nvCxnSpPr>
        <p:spPr bwMode="auto">
          <a:xfrm flipH="1" flipV="1">
            <a:off x="7932738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9" name="Oval 94"/>
          <p:cNvSpPr>
            <a:spLocks noChangeArrowheads="1"/>
          </p:cNvSpPr>
          <p:nvPr/>
        </p:nvSpPr>
        <p:spPr bwMode="auto"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20" name="Rectangle 95"/>
          <p:cNvSpPr>
            <a:spLocks noChangeAspect="1" noChangeArrowheads="1"/>
          </p:cNvSpPr>
          <p:nvPr/>
        </p:nvSpPr>
        <p:spPr bwMode="auto">
          <a:xfrm>
            <a:off x="694531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21" name="Rectangle 96"/>
          <p:cNvSpPr>
            <a:spLocks noChangeAspect="1" noChangeArrowheads="1"/>
          </p:cNvSpPr>
          <p:nvPr/>
        </p:nvSpPr>
        <p:spPr bwMode="auto">
          <a:xfrm>
            <a:off x="7467600" y="56165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22" name="AutoShape 97"/>
          <p:cNvCxnSpPr>
            <a:cxnSpLocks noChangeShapeType="1"/>
            <a:stCxn id="12321" idx="0"/>
            <a:endCxn id="12319" idx="5"/>
          </p:cNvCxnSpPr>
          <p:nvPr/>
        </p:nvCxnSpPr>
        <p:spPr bwMode="auto">
          <a:xfrm flipH="1" flipV="1">
            <a:off x="741045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AutoShape 98"/>
          <p:cNvCxnSpPr>
            <a:cxnSpLocks noChangeShapeType="1"/>
            <a:stCxn id="12320" idx="0"/>
            <a:endCxn id="12319" idx="3"/>
          </p:cNvCxnSpPr>
          <p:nvPr/>
        </p:nvCxnSpPr>
        <p:spPr bwMode="auto">
          <a:xfrm flipV="1">
            <a:off x="704850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24" name="Date Placeholder 6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400" dirty="0"/>
              <a:t>An additional operation that can be answered by a binary search tree is a </a:t>
            </a:r>
            <a:r>
              <a:rPr lang="en-US" sz="2400" b="1" dirty="0">
                <a:solidFill>
                  <a:srgbClr val="FF0000"/>
                </a:solidFill>
              </a:rPr>
              <a:t>range query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 Find all cars on eBay priced between $10,000 and $15,000.</a:t>
            </a:r>
          </a:p>
          <a:p>
            <a:r>
              <a:rPr lang="en-US" sz="2400" dirty="0"/>
              <a:t>Algorithm: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6858000" cy="715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72000"/>
            <a:ext cx="6934200" cy="11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Range-query algorithm: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7467600" cy="38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</a:t>
            </a:r>
            <a:r>
              <a:rPr lang="en-US" dirty="0" err="1"/>
              <a:t>subtrees</a:t>
            </a:r>
            <a:r>
              <a:rPr lang="en-US" dirty="0"/>
              <a:t> as triangles, then we visit all the shaded </a:t>
            </a:r>
            <a:r>
              <a:rPr lang="en-US" dirty="0" err="1"/>
              <a:t>subtrees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343400" cy="33079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15000" y="60960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A range query on a 1-dimensional range tree.</a:t>
            </a:r>
          </a:p>
          <a:p>
            <a:r>
              <a:rPr lang="en-US" sz="900" dirty="0"/>
              <a:t>Magnus </a:t>
            </a:r>
            <a:r>
              <a:rPr lang="en-US" sz="900" dirty="0" err="1"/>
              <a:t>Manske</a:t>
            </a:r>
            <a:r>
              <a:rPr lang="en-US" sz="900" dirty="0"/>
              <a:t>, 2012. Public-domain image.</a:t>
            </a:r>
          </a:p>
        </p:txBody>
      </p:sp>
    </p:spTree>
    <p:extLst>
      <p:ext uri="{BB962C8B-B14F-4D97-AF65-F5344CB8AC3E}">
        <p14:creationId xmlns:p14="http://schemas.microsoft.com/office/powerpoint/2010/main" val="351476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67000"/>
            <a:ext cx="5588869" cy="3733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800" dirty="0"/>
              <a:t>An example shows that we also need to test for the nodes we visit along the search paths for k</a:t>
            </a:r>
            <a:r>
              <a:rPr lang="en-US" sz="2800" baseline="-25000" dirty="0"/>
              <a:t>1</a:t>
            </a:r>
            <a:r>
              <a:rPr lang="en-US" sz="2800" dirty="0"/>
              <a:t> and k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Nodes that We 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Types of notes that we visit:</a:t>
            </a:r>
          </a:p>
          <a:p>
            <a:pPr lvl="1"/>
            <a:r>
              <a:rPr lang="en-US" sz="2400" dirty="0"/>
              <a:t>Let P</a:t>
            </a:r>
            <a:r>
              <a:rPr lang="en-US" sz="2400" baseline="-25000" dirty="0"/>
              <a:t>1</a:t>
            </a:r>
            <a:r>
              <a:rPr lang="en-US" sz="2400" dirty="0"/>
              <a:t> be the path from the root to k</a:t>
            </a:r>
            <a:r>
              <a:rPr lang="en-US" sz="2400" baseline="-25000" dirty="0"/>
              <a:t>1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Let P</a:t>
            </a:r>
            <a:r>
              <a:rPr lang="en-US" sz="2400" baseline="-25000" dirty="0"/>
              <a:t>2</a:t>
            </a:r>
            <a:r>
              <a:rPr lang="en-US" sz="2400" dirty="0"/>
              <a:t> be the path from the root to k</a:t>
            </a:r>
            <a:r>
              <a:rPr lang="en-US" sz="2400" baseline="-25000" dirty="0"/>
              <a:t>2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6600"/>
            <a:ext cx="7696200" cy="25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 sz="2000" dirty="0"/>
              <a:t>Let h denote the height of the binary search tree, T, and let s be the number of elements in the range.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Therefore, at most 2s + 4h + 1 nodes of T are visited and the operation </a:t>
            </a:r>
            <a:r>
              <a:rPr lang="en-US" sz="2000" dirty="0" err="1"/>
              <a:t>findAllInRange</a:t>
            </a:r>
            <a:r>
              <a:rPr lang="en-US" sz="2000" dirty="0"/>
              <a:t> runs in O(h + s)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2015 Goodrich and </a:t>
            </a:r>
            <a:r>
              <a:rPr lang="en-US" dirty="0" err="1"/>
              <a:t>Tamassia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209800"/>
            <a:ext cx="617976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0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69701"/>
            <a:ext cx="5791200" cy="2961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Index-Based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924800" cy="4419600"/>
          </a:xfrm>
        </p:spPr>
        <p:txBody>
          <a:bodyPr/>
          <a:lstStyle/>
          <a:p>
            <a:r>
              <a:rPr lang="en-US" sz="1800" dirty="0"/>
              <a:t>We want to use BST (instead of a sorted array) to find the </a:t>
            </a:r>
            <a:r>
              <a:rPr lang="en-US" sz="1800" dirty="0" err="1">
                <a:solidFill>
                  <a:srgbClr val="FF0000"/>
                </a:solidFill>
              </a:rPr>
              <a:t>ith</a:t>
            </a:r>
            <a:r>
              <a:rPr lang="en-US" sz="1800" dirty="0">
                <a:solidFill>
                  <a:srgbClr val="FF0000"/>
                </a:solidFill>
              </a:rPr>
              <a:t> smallest item</a:t>
            </a:r>
            <a:r>
              <a:rPr lang="en-US" sz="1800" dirty="0"/>
              <a:t>. Because arrays do not support efficient insertion and deletion.</a:t>
            </a:r>
          </a:p>
          <a:p>
            <a:r>
              <a:rPr lang="en-US" sz="1800" dirty="0"/>
              <a:t>Add a new operation: </a:t>
            </a:r>
          </a:p>
          <a:p>
            <a:pPr lvl="1"/>
            <a:r>
              <a:rPr lang="en-US" sz="1600" dirty="0"/>
              <a:t>select(</a:t>
            </a:r>
            <a:r>
              <a:rPr lang="en-US" sz="1600" dirty="0" err="1"/>
              <a:t>i</a:t>
            </a:r>
            <a:r>
              <a:rPr lang="en-US" sz="1600" dirty="0"/>
              <a:t>): Return the item with </a:t>
            </a:r>
            <a:r>
              <a:rPr lang="en-US" sz="1600" dirty="0" err="1"/>
              <a:t>i-th</a:t>
            </a:r>
            <a:r>
              <a:rPr lang="en-US" sz="1600" dirty="0"/>
              <a:t> smallest key, for 1 ≤ </a:t>
            </a:r>
            <a:r>
              <a:rPr lang="en-US" sz="1600" dirty="0" err="1"/>
              <a:t>i</a:t>
            </a:r>
            <a:r>
              <a:rPr lang="en-US" sz="1600" dirty="0"/>
              <a:t> ≤ n.</a:t>
            </a:r>
          </a:p>
          <a:p>
            <a:r>
              <a:rPr lang="en-US" sz="1800" dirty="0"/>
              <a:t>Main idea to support this new method:</a:t>
            </a:r>
          </a:p>
          <a:p>
            <a:pPr lvl="1"/>
            <a:r>
              <a:rPr lang="en-US" sz="1600" dirty="0"/>
              <a:t>Augment each node v to store </a:t>
            </a:r>
            <a:r>
              <a:rPr lang="en-US" sz="1600" dirty="0" err="1"/>
              <a:t>n</a:t>
            </a:r>
            <a:r>
              <a:rPr lang="en-US" sz="1600" baseline="-25000" dirty="0" err="1"/>
              <a:t>v</a:t>
            </a:r>
            <a:r>
              <a:rPr lang="en-US" sz="1600" dirty="0"/>
              <a:t>, the number of elements in the </a:t>
            </a:r>
            <a:r>
              <a:rPr lang="en-US" sz="1600" dirty="0" err="1"/>
              <a:t>subtree</a:t>
            </a:r>
            <a:r>
              <a:rPr lang="en-US" sz="1600" dirty="0"/>
              <a:t> rooted at v.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8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the New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We must now update </a:t>
            </a:r>
            <a:r>
              <a:rPr lang="en-US" sz="2800" dirty="0" err="1"/>
              <a:t>n</a:t>
            </a:r>
            <a:r>
              <a:rPr lang="en-US" sz="2800" baseline="-25000" dirty="0" err="1"/>
              <a:t>v</a:t>
            </a:r>
            <a:r>
              <a:rPr lang="en-US" sz="2800" dirty="0"/>
              <a:t> fields when we do an insertion or deletion.</a:t>
            </a:r>
          </a:p>
          <a:p>
            <a:pPr lvl="1"/>
            <a:r>
              <a:rPr lang="en-US" sz="2400" dirty="0"/>
              <a:t>If we are doing an insertion at a node, w, in T (which was previously an external node), then we set </a:t>
            </a:r>
            <a:r>
              <a:rPr lang="en-US" sz="2400" dirty="0" err="1"/>
              <a:t>n</a:t>
            </a:r>
            <a:r>
              <a:rPr lang="en-US" sz="2400" baseline="-25000" dirty="0" err="1"/>
              <a:t>w</a:t>
            </a:r>
            <a:r>
              <a:rPr lang="en-US" sz="2400" dirty="0"/>
              <a:t> = 1 and we increment the </a:t>
            </a:r>
            <a:r>
              <a:rPr lang="en-US" sz="2400" dirty="0" err="1"/>
              <a:t>n</a:t>
            </a:r>
            <a:r>
              <a:rPr lang="en-US" sz="2400" baseline="-25000" dirty="0" err="1"/>
              <a:t>v</a:t>
            </a:r>
            <a:r>
              <a:rPr lang="en-US" sz="2400" dirty="0"/>
              <a:t> count for each node v that is an ancestor of w, that is, on the path from w to the root of T.</a:t>
            </a:r>
          </a:p>
          <a:p>
            <a:pPr lvl="1"/>
            <a:r>
              <a:rPr lang="en-US" sz="2400" dirty="0"/>
              <a:t>If we are doing a deletion at a node, w, in T, then we decrement the </a:t>
            </a:r>
            <a:r>
              <a:rPr lang="en-US" sz="2400" dirty="0" err="1"/>
              <a:t>n</a:t>
            </a:r>
            <a:r>
              <a:rPr lang="en-US" sz="2400" baseline="-25000" dirty="0" err="1"/>
              <a:t>v</a:t>
            </a:r>
            <a:r>
              <a:rPr lang="en-US" sz="2400" dirty="0"/>
              <a:t> count for each node v that is on the path from w’s parent to the root of T.</a:t>
            </a:r>
            <a:endParaRPr lang="en-US" sz="5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717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E185EF-29C3-7048-9EA5-C6D4763E436D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676400"/>
            <a:ext cx="70866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Binary Search Trees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  <p:sp>
        <p:nvSpPr>
          <p:cNvPr id="36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/>
              <a:t>, by M. T. Goodrich and R. Tamassia, Wiley,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134060"/>
            <a:ext cx="3651968" cy="326674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Update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the counts for inserting an element with key 27.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48000"/>
            <a:ext cx="5638800" cy="30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do a search based on the rank, </a:t>
            </a:r>
            <a:r>
              <a:rPr lang="en-US" sz="2400" dirty="0" err="1"/>
              <a:t>i</a:t>
            </a:r>
            <a:r>
              <a:rPr lang="en-US" sz="2400" dirty="0"/>
              <a:t>, for the </a:t>
            </a:r>
            <a:r>
              <a:rPr lang="en-US" sz="2400" dirty="0" err="1"/>
              <a:t>i-th</a:t>
            </a:r>
            <a:r>
              <a:rPr lang="en-US" sz="2400" dirty="0"/>
              <a:t> smallest element.</a:t>
            </a:r>
          </a:p>
          <a:p>
            <a:r>
              <a:rPr lang="en-US" sz="2400" dirty="0"/>
              <a:t>We call </a:t>
            </a:r>
            <a:r>
              <a:rPr lang="en-US" sz="2400" dirty="0" err="1"/>
              <a:t>TreeSelect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r, T) below where r is the root.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7543800" cy="29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5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for the 10</a:t>
            </a:r>
            <a:r>
              <a:rPr lang="en-US" baseline="30000" dirty="0"/>
              <a:t>th</a:t>
            </a:r>
            <a:r>
              <a:rPr lang="en-US" dirty="0"/>
              <a:t> smallest 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4600"/>
            <a:ext cx="7010400" cy="36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0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Randomly Constructed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495800"/>
          </a:xfrm>
        </p:spPr>
        <p:txBody>
          <a:bodyPr/>
          <a:lstStyle/>
          <a:p>
            <a:r>
              <a:rPr lang="en-US" sz="2400" dirty="0"/>
              <a:t>Suppose we construct a binary search tree, T, by a sequence of insertions of n distinct, random keys. </a:t>
            </a:r>
          </a:p>
          <a:p>
            <a:pPr lvl="1"/>
            <a:r>
              <a:rPr lang="en-US" sz="2000" dirty="0"/>
              <a:t>Since the only thing that impacts the structure of T is the relative order of the keys, we can assume, without loss of generality, that the keys involved are the integers from 1 to n, given as a random permutation, 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629400" cy="26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6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Lemmas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562287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integer n ≥ 1, we define the nth </a:t>
            </a:r>
            <a:r>
              <a:rPr lang="en-US" b="1" dirty="0">
                <a:solidFill>
                  <a:srgbClr val="FF0000"/>
                </a:solidFill>
              </a:rPr>
              <a:t>harmonic number</a:t>
            </a:r>
            <a:r>
              <a:rPr lang="en-US" dirty="0"/>
              <a:t>,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,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well-known that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 is O(log n).</a:t>
            </a:r>
          </a:p>
          <a:p>
            <a:pPr lvl="1"/>
            <a:r>
              <a:rPr lang="en-US" dirty="0"/>
              <a:t>Hint: If you know calculus, bound the above summation with a definite integral and solve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743200"/>
            <a:ext cx="2616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2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6658554" cy="4477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800" dirty="0"/>
              <a:t>The expected depth of any node is O(log n):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8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</a:t>
            </a:r>
            <a:r>
              <a:rPr lang="en-US"/>
              <a:t>the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Theorem 3.6: If T is a randomly constructed binary search tree with n &gt; 4 nodes, then the height of T is O(log n) with probability at least 1 − 1/n</a:t>
            </a:r>
          </a:p>
          <a:p>
            <a:pPr lvl="1"/>
            <a:r>
              <a:rPr lang="en-US" sz="2400" dirty="0">
                <a:effectLst/>
              </a:rPr>
              <a:t>Proof: See Page 109. </a:t>
            </a:r>
            <a:r>
              <a:rPr lang="en-US" sz="2400" dirty="0"/>
              <a:t>Uses e </a:t>
            </a:r>
            <a:r>
              <a:rPr lang="en-US" sz="2400" dirty="0" err="1"/>
              <a:t>Chernoff</a:t>
            </a:r>
            <a:r>
              <a:rPr lang="en-US" sz="2400" dirty="0"/>
              <a:t> bound</a:t>
            </a:r>
            <a:endParaRPr lang="en-US" sz="2400" dirty="0">
              <a:effectLst/>
            </a:endParaRPr>
          </a:p>
          <a:p>
            <a:r>
              <a:rPr lang="en-US" sz="2800" dirty="0"/>
              <a:t>So, if we construct a binary search tree, T , by inserting a set of n distinct items in random order, then, with high probability, the height of T will be O(log n)</a:t>
            </a:r>
          </a:p>
          <a:p>
            <a:pPr marL="0" indent="0">
              <a:buNone/>
            </a:pPr>
            <a:endParaRPr lang="en-US" sz="28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B88695-5DEC-794B-9888-C881C286E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526" y="2802549"/>
            <a:ext cx="7526852" cy="143079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About Stevens</a:t>
            </a:r>
          </a:p>
          <a:p>
            <a:r>
              <a:rPr lang="en-US" sz="1350" dirty="0">
                <a:solidFill>
                  <a:prstClr val="black"/>
                </a:solidFill>
              </a:rPr>
              <a:t>A premier, private research university </a:t>
            </a:r>
            <a:r>
              <a:rPr lang="en-US" sz="1350" dirty="0"/>
              <a:t>with a mission to inspire, nurture and educate leaders in tomorrow’s technology-centric environment while contributing to the solution of the most challenging problems of our time</a:t>
            </a:r>
          </a:p>
          <a:p>
            <a:pPr lvl="0"/>
            <a:endParaRPr lang="en-US" sz="135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2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Binary Space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1800" dirty="0"/>
              <a:t>In three-dimensional video games and virtual environments, it is important to be able to locate objects relative to the other objects in their environment.</a:t>
            </a:r>
          </a:p>
          <a:p>
            <a:r>
              <a:rPr lang="en-US" sz="1800" dirty="0"/>
              <a:t>One way to do this is to use </a:t>
            </a:r>
            <a:r>
              <a:rPr lang="en-US" sz="1800" b="1" dirty="0">
                <a:solidFill>
                  <a:srgbClr val="FF0000"/>
                </a:solidFill>
              </a:rPr>
              <a:t>binary space partitioning</a:t>
            </a:r>
            <a:r>
              <a:rPr lang="en-US" sz="1800" dirty="0"/>
              <a:t>.</a:t>
            </a:r>
          </a:p>
          <a:p>
            <a:pPr lvl="1"/>
            <a:r>
              <a:rPr lang="en-US" sz="1400" dirty="0"/>
              <a:t>To create such a partitioning, we identify a plane, </a:t>
            </a:r>
            <a:r>
              <a:rPr lang="en-US" sz="1400" b="1" dirty="0"/>
              <a:t>P</a:t>
            </a:r>
            <a:r>
              <a:rPr lang="en-US" sz="1400" dirty="0"/>
              <a:t>, that divides the set of objects into two groups of roughly equal size—those objects to the left of </a:t>
            </a:r>
            <a:r>
              <a:rPr lang="en-US" sz="1400" b="1" dirty="0"/>
              <a:t>P </a:t>
            </a:r>
            <a:r>
              <a:rPr lang="en-US" sz="1400" dirty="0"/>
              <a:t>and those objects to the right of </a:t>
            </a:r>
            <a:r>
              <a:rPr lang="en-US" sz="1400" b="1" dirty="0"/>
              <a:t>P</a:t>
            </a:r>
            <a:r>
              <a:rPr lang="en-US" sz="1400" dirty="0"/>
              <a:t>. </a:t>
            </a:r>
          </a:p>
          <a:p>
            <a:pPr lvl="1"/>
            <a:r>
              <a:rPr lang="en-US" sz="1400" dirty="0"/>
              <a:t>Then, for each group, we recursively subdivide them with other separating planes until the number of objects in each subgroup is small enough to handle as individuals.</a:t>
            </a:r>
          </a:p>
          <a:p>
            <a:pPr lvl="1"/>
            <a:r>
              <a:rPr lang="en-US" sz="1400" dirty="0"/>
              <a:t>Locating a point relative to others involves </a:t>
            </a:r>
            <a:r>
              <a:rPr lang="en-US" sz="1400" b="1" dirty="0">
                <a:solidFill>
                  <a:srgbClr val="FF0000"/>
                </a:solidFill>
              </a:rPr>
              <a:t>searching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in this </a:t>
            </a:r>
            <a:r>
              <a:rPr lang="en-US" sz="1400" b="1" dirty="0">
                <a:solidFill>
                  <a:srgbClr val="FF0000"/>
                </a:solidFill>
              </a:rPr>
              <a:t>binary tree.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Goodrich and Tamassia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67200"/>
            <a:ext cx="4648200" cy="1959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383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Binary space partitioning. </a:t>
            </a:r>
            <a:r>
              <a:rPr lang="en-US" sz="900" dirty="0" err="1"/>
              <a:t>Maksim</a:t>
            </a:r>
            <a:r>
              <a:rPr lang="en-US" sz="900" dirty="0"/>
              <a:t>, 2006. Public-domain image.</a:t>
            </a:r>
          </a:p>
        </p:txBody>
      </p:sp>
    </p:spTree>
    <p:extLst>
      <p:ext uri="{BB962C8B-B14F-4D97-AF65-F5344CB8AC3E}">
        <p14:creationId xmlns:p14="http://schemas.microsoft.com/office/powerpoint/2010/main" val="335392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055712A-EDFE-2A44-AFCE-59B74145D697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</a:t>
            </a:r>
            <a:endParaRPr lang="en-US" sz="4000">
              <a:latin typeface="Tahoma" charset="0"/>
            </a:endParaRP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2209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Binary search can perform nearest neighbor queries on an ordered map that is implemented with an array, sorted by key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similar to the high-low children’s game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at each step, the number of candidate items is halved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terminates after O(log n) steps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find</a:t>
            </a:r>
            <a:r>
              <a:rPr lang="en-US" sz="2000" dirty="0">
                <a:latin typeface="Tahoma" charset="0"/>
              </a:rPr>
              <a:t>(7)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379538" y="41624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665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274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884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3494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4103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4713288" y="40100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5322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59324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5420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71516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77612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837088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1227138" y="4772025"/>
            <a:ext cx="7143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6652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274888" y="46196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28844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34940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410368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4713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5322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59324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65420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71516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77612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8370888" y="46196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1303338" y="5381625"/>
            <a:ext cx="706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1665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2274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28844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75" name="Oval 35"/>
          <p:cNvSpPr>
            <a:spLocks noChangeArrowheads="1"/>
          </p:cNvSpPr>
          <p:nvPr/>
        </p:nvSpPr>
        <p:spPr bwMode="auto">
          <a:xfrm>
            <a:off x="3494088" y="52292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276" name="Oval 36"/>
          <p:cNvSpPr>
            <a:spLocks noChangeArrowheads="1"/>
          </p:cNvSpPr>
          <p:nvPr/>
        </p:nvSpPr>
        <p:spPr bwMode="auto">
          <a:xfrm>
            <a:off x="4103688" y="522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7</a:t>
            </a:r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4713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78" name="Oval 38"/>
          <p:cNvSpPr>
            <a:spLocks noChangeArrowheads="1"/>
          </p:cNvSpPr>
          <p:nvPr/>
        </p:nvSpPr>
        <p:spPr bwMode="auto">
          <a:xfrm>
            <a:off x="5322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59324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65420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71516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77612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>
            <a:off x="837088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1379538" y="5991225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Oval 45"/>
          <p:cNvSpPr>
            <a:spLocks noChangeArrowheads="1"/>
          </p:cNvSpPr>
          <p:nvPr/>
        </p:nvSpPr>
        <p:spPr bwMode="auto">
          <a:xfrm>
            <a:off x="1665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</a:t>
            </a:r>
          </a:p>
        </p:txBody>
      </p: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2274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3</a:t>
            </a:r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2884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4</a:t>
            </a:r>
          </a:p>
        </p:txBody>
      </p:sp>
      <p:sp>
        <p:nvSpPr>
          <p:cNvPr id="10288" name="Oval 48"/>
          <p:cNvSpPr>
            <a:spLocks noChangeArrowheads="1"/>
          </p:cNvSpPr>
          <p:nvPr/>
        </p:nvSpPr>
        <p:spPr bwMode="auto">
          <a:xfrm>
            <a:off x="3494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5</a:t>
            </a:r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4103688" y="5838825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4713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8</a:t>
            </a:r>
          </a:p>
        </p:txBody>
      </p:sp>
      <p:sp>
        <p:nvSpPr>
          <p:cNvPr id="10291" name="Oval 51"/>
          <p:cNvSpPr>
            <a:spLocks noChangeArrowheads="1"/>
          </p:cNvSpPr>
          <p:nvPr/>
        </p:nvSpPr>
        <p:spPr bwMode="auto">
          <a:xfrm>
            <a:off x="5322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9</a:t>
            </a:r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59324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11</a:t>
            </a:r>
          </a:p>
        </p:txBody>
      </p: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65420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14</a:t>
            </a:r>
          </a:p>
        </p:txBody>
      </p:sp>
      <p:sp>
        <p:nvSpPr>
          <p:cNvPr id="10294" name="Oval 54"/>
          <p:cNvSpPr>
            <a:spLocks noChangeArrowheads="1"/>
          </p:cNvSpPr>
          <p:nvPr/>
        </p:nvSpPr>
        <p:spPr bwMode="auto">
          <a:xfrm>
            <a:off x="71516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16</a:t>
            </a:r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612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18</a:t>
            </a:r>
          </a:p>
        </p:txBody>
      </p:sp>
      <p:sp>
        <p:nvSpPr>
          <p:cNvPr id="10296" name="Oval 56"/>
          <p:cNvSpPr>
            <a:spLocks noChangeArrowheads="1"/>
          </p:cNvSpPr>
          <p:nvPr/>
        </p:nvSpPr>
        <p:spPr bwMode="auto">
          <a:xfrm>
            <a:off x="8370888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19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1074738" y="4010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298" name="Oval 58"/>
          <p:cNvSpPr>
            <a:spLocks noChangeArrowheads="1"/>
          </p:cNvSpPr>
          <p:nvPr/>
        </p:nvSpPr>
        <p:spPr bwMode="auto">
          <a:xfrm>
            <a:off x="1074738" y="46196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299" name="Oval 59"/>
          <p:cNvSpPr>
            <a:spLocks noChangeArrowheads="1"/>
          </p:cNvSpPr>
          <p:nvPr/>
        </p:nvSpPr>
        <p:spPr bwMode="auto">
          <a:xfrm>
            <a:off x="1074738" y="52292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300" name="Oval 60"/>
          <p:cNvSpPr>
            <a:spLocks noChangeArrowheads="1"/>
          </p:cNvSpPr>
          <p:nvPr/>
        </p:nvSpPr>
        <p:spPr bwMode="auto">
          <a:xfrm>
            <a:off x="1084263" y="5838825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/>
              <a:t>0</a:t>
            </a:r>
          </a:p>
        </p:txBody>
      </p:sp>
      <p:sp>
        <p:nvSpPr>
          <p:cNvPr id="10301" name="Text Box 61"/>
          <p:cNvSpPr txBox="1">
            <a:spLocks noChangeArrowheads="1"/>
          </p:cNvSpPr>
          <p:nvPr/>
        </p:nvSpPr>
        <p:spPr bwMode="auto">
          <a:xfrm>
            <a:off x="4689475" y="4256088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2" name="Text Box 62"/>
          <p:cNvSpPr txBox="1">
            <a:spLocks noChangeArrowheads="1"/>
          </p:cNvSpPr>
          <p:nvPr/>
        </p:nvSpPr>
        <p:spPr bwMode="auto">
          <a:xfrm>
            <a:off x="1074738" y="4257675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3" name="Text Box 63"/>
          <p:cNvSpPr txBox="1">
            <a:spLocks noChangeArrowheads="1"/>
          </p:cNvSpPr>
          <p:nvPr/>
        </p:nvSpPr>
        <p:spPr bwMode="auto">
          <a:xfrm>
            <a:off x="8389938" y="425608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04" name="Text Box 64"/>
          <p:cNvSpPr txBox="1">
            <a:spLocks noChangeArrowheads="1"/>
          </p:cNvSpPr>
          <p:nvPr/>
        </p:nvSpPr>
        <p:spPr bwMode="auto">
          <a:xfrm>
            <a:off x="2246313" y="4876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5" name="Text Box 65"/>
          <p:cNvSpPr txBox="1">
            <a:spLocks noChangeArrowheads="1"/>
          </p:cNvSpPr>
          <p:nvPr/>
        </p:nvSpPr>
        <p:spPr bwMode="auto">
          <a:xfrm>
            <a:off x="1074738" y="4878388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6" name="Text Box 66"/>
          <p:cNvSpPr txBox="1">
            <a:spLocks noChangeArrowheads="1"/>
          </p:cNvSpPr>
          <p:nvPr/>
        </p:nvSpPr>
        <p:spPr bwMode="auto">
          <a:xfrm>
            <a:off x="4103688" y="4876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07" name="Text Box 67"/>
          <p:cNvSpPr txBox="1">
            <a:spLocks noChangeArrowheads="1"/>
          </p:cNvSpPr>
          <p:nvPr/>
        </p:nvSpPr>
        <p:spPr bwMode="auto">
          <a:xfrm>
            <a:off x="3484563" y="5497513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m</a:t>
            </a:r>
          </a:p>
        </p:txBody>
      </p:sp>
      <p:sp>
        <p:nvSpPr>
          <p:cNvPr id="10308" name="Text Box 68"/>
          <p:cNvSpPr txBox="1">
            <a:spLocks noChangeArrowheads="1"/>
          </p:cNvSpPr>
          <p:nvPr/>
        </p:nvSpPr>
        <p:spPr bwMode="auto">
          <a:xfrm>
            <a:off x="2903538" y="549910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</a:p>
        </p:txBody>
      </p:sp>
      <p:sp>
        <p:nvSpPr>
          <p:cNvPr id="10309" name="Text Box 69"/>
          <p:cNvSpPr txBox="1">
            <a:spLocks noChangeArrowheads="1"/>
          </p:cNvSpPr>
          <p:nvPr/>
        </p:nvSpPr>
        <p:spPr bwMode="auto">
          <a:xfrm>
            <a:off x="4103688" y="54975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h</a:t>
            </a:r>
          </a:p>
        </p:txBody>
      </p: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3856038" y="6113463"/>
            <a:ext cx="785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i="1">
                <a:latin typeface="Times New Roman" charset="0"/>
              </a:rPr>
              <a:t>l</a:t>
            </a:r>
            <a:r>
              <a:rPr lang="en-US" sz="1600">
                <a:latin typeface="Symbol" charset="0"/>
              </a:rPr>
              <a:t>=</a:t>
            </a:r>
            <a:r>
              <a:rPr lang="en-US" sz="1600" b="1" i="1">
                <a:latin typeface="Times New Roman" charset="0"/>
              </a:rPr>
              <a:t>m </a:t>
            </a:r>
            <a:r>
              <a:rPr lang="en-US" sz="1600">
                <a:latin typeface="Symbol" charset="0"/>
              </a:rPr>
              <a:t>=</a:t>
            </a:r>
            <a:r>
              <a:rPr lang="en-US" sz="1600" b="1" i="1">
                <a:latin typeface="Times New Roman" charset="0"/>
              </a:rPr>
              <a:t>h</a:t>
            </a:r>
          </a:p>
        </p:txBody>
      </p:sp>
      <p:graphicFrame>
        <p:nvGraphicFramePr>
          <p:cNvPr id="10311" name="Object 73"/>
          <p:cNvGraphicFramePr>
            <a:graphicFrameLocks noChangeAspect="1"/>
          </p:cNvGraphicFramePr>
          <p:nvPr/>
        </p:nvGraphicFramePr>
        <p:xfrm>
          <a:off x="6629400" y="279400"/>
          <a:ext cx="21336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511929" imgH="1003426" progId="MS_ClipArt_Gallery.2">
                  <p:embed/>
                </p:oleObj>
              </mc:Choice>
              <mc:Fallback>
                <p:oleObj name="Clip" r:id="rId2" imgW="1511929" imgH="1003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79400"/>
                        <a:ext cx="21336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2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  <p:extLst>
      <p:ext uri="{BB962C8B-B14F-4D97-AF65-F5344CB8AC3E}">
        <p14:creationId xmlns:p14="http://schemas.microsoft.com/office/powerpoint/2010/main" val="105675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9715B2-A367-C848-9CA4-27ABBDB7ABB8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Search Tables</a:t>
            </a:r>
            <a:endParaRPr lang="en-US" sz="4000" dirty="0">
              <a:latin typeface="Tahoma" charset="0"/>
            </a:endParaRP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search table is an ordered map implemented by means of a sorted sequence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We store the items in an array-based sequence, sorted by key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We use an external comparator for the keys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1800" b="1" dirty="0">
                <a:latin typeface="Tahoma" charset="0"/>
              </a:rPr>
              <a:t>Searches</a:t>
            </a:r>
            <a:r>
              <a:rPr lang="en-US" sz="1800" dirty="0">
                <a:latin typeface="Tahoma" charset="0"/>
              </a:rPr>
              <a:t> take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(log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time, using binary search</a:t>
            </a:r>
          </a:p>
          <a:p>
            <a:pPr lvl="1" eaLnBrk="1" hangingPunct="1"/>
            <a:r>
              <a:rPr lang="en-US" sz="1800" b="1" dirty="0">
                <a:latin typeface="Tahoma" charset="0"/>
              </a:rPr>
              <a:t>Inserting</a:t>
            </a:r>
            <a:r>
              <a:rPr lang="en-US" sz="1800" dirty="0">
                <a:latin typeface="Tahoma" charset="0"/>
              </a:rPr>
              <a:t> a new item takes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time, since in the worst case we have to shift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items to make room for the new item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1800" b="1" dirty="0">
                <a:latin typeface="Tahoma" charset="0"/>
              </a:rPr>
              <a:t>Removing</a:t>
            </a:r>
            <a:r>
              <a:rPr lang="en-US" sz="1800" dirty="0">
                <a:latin typeface="Tahoma" charset="0"/>
              </a:rPr>
              <a:t> an item takes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time, since in the worst case we have to shift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ahoma" charset="0"/>
              </a:rPr>
              <a:t> items to compact the items after the removal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lookup table is effective only for ordered maps of small size or for maps on which searches are the most common operations, while insertions and removals are rarely performed.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391400" y="152400"/>
          <a:ext cx="134937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220016" imgH="3468986" progId="MS_ClipArt_Gallery.2">
                  <p:embed/>
                </p:oleObj>
              </mc:Choice>
              <mc:Fallback>
                <p:oleObj name="Clip" r:id="rId2" imgW="3220016" imgH="346898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52400"/>
                        <a:ext cx="1349375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  <p:extLst>
      <p:ext uri="{BB962C8B-B14F-4D97-AF65-F5344CB8AC3E}">
        <p14:creationId xmlns:p14="http://schemas.microsoft.com/office/powerpoint/2010/main" val="18326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63A081-D3D3-434E-8740-3E4ED00B00A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5791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  <a:endParaRPr lang="en-US" sz="4000">
              <a:latin typeface="Tahoma" charset="0"/>
            </a:endParaRP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binary search tree is a binary tree storing keys (or key-value entries) at its internal nodes and satisfying the following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,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, and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be three nodes such that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is in the left subtree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is in the right subtree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. We have </a:t>
            </a:r>
            <a:br>
              <a:rPr lang="en-US" sz="2000">
                <a:latin typeface="Tahoma" charset="0"/>
              </a:rPr>
            </a:b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Symbol" charset="0"/>
                <a:sym typeface="Symbol" charset="0"/>
              </a:rPr>
              <a:t>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key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External nodes do not store items</a:t>
            </a:r>
            <a:endParaRPr lang="en-US">
              <a:latin typeface="Tahoma" charset="0"/>
            </a:endParaRP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810000" cy="1600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An inorder traversal of a binary search trees visits the keys in increasing order</a:t>
            </a:r>
          </a:p>
        </p:txBody>
      </p:sp>
      <p:grpSp>
        <p:nvGrpSpPr>
          <p:cNvPr id="4104" name="Group 5"/>
          <p:cNvGrpSpPr>
            <a:grpSpLocks/>
          </p:cNvGrpSpPr>
          <p:nvPr/>
        </p:nvGrpSpPr>
        <p:grpSpPr bwMode="auto">
          <a:xfrm>
            <a:off x="4724400" y="3657600"/>
            <a:ext cx="3962400" cy="1812925"/>
            <a:chOff x="2953" y="2544"/>
            <a:chExt cx="2496" cy="1142"/>
          </a:xfrm>
        </p:grpSpPr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411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13" name="AutoShape 13"/>
            <p:cNvCxnSpPr>
              <a:cxnSpLocks noChangeShapeType="1"/>
              <a:stCxn id="4106" idx="3"/>
              <a:endCxn id="410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14"/>
            <p:cNvCxnSpPr>
              <a:cxnSpLocks noChangeShapeType="1"/>
              <a:stCxn id="4107" idx="1"/>
              <a:endCxn id="410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15"/>
            <p:cNvCxnSpPr>
              <a:cxnSpLocks noChangeShapeType="1"/>
              <a:stCxn id="4112" idx="0"/>
              <a:endCxn id="410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16"/>
            <p:cNvCxnSpPr>
              <a:cxnSpLocks noChangeShapeType="1"/>
              <a:stCxn id="4126" idx="7"/>
              <a:endCxn id="410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17"/>
            <p:cNvCxnSpPr>
              <a:cxnSpLocks noChangeShapeType="1"/>
              <a:stCxn id="4111" idx="0"/>
              <a:endCxn id="410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18"/>
            <p:cNvCxnSpPr>
              <a:cxnSpLocks noChangeShapeType="1"/>
              <a:stCxn id="4110" idx="0"/>
              <a:endCxn id="410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9" name="AutoShape 19"/>
            <p:cNvCxnSpPr>
              <a:cxnSpLocks noChangeShapeType="1"/>
              <a:stCxn id="4121" idx="7"/>
              <a:endCxn id="410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0" name="AutoShape 20"/>
            <p:cNvCxnSpPr>
              <a:cxnSpLocks noChangeShapeType="1"/>
              <a:stCxn id="4109" idx="1"/>
              <a:endCxn id="410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412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4" name="AutoShape 24"/>
            <p:cNvCxnSpPr>
              <a:cxnSpLocks noChangeShapeType="1"/>
              <a:stCxn id="4123" idx="0"/>
              <a:endCxn id="412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5"/>
            <p:cNvCxnSpPr>
              <a:cxnSpLocks noChangeShapeType="1"/>
              <a:stCxn id="4122" idx="0"/>
              <a:endCxn id="412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412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9" name="AutoShape 29"/>
            <p:cNvCxnSpPr>
              <a:cxnSpLocks noChangeShapeType="1"/>
              <a:stCxn id="4128" idx="0"/>
              <a:endCxn id="412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0" name="AutoShape 30"/>
            <p:cNvCxnSpPr>
              <a:cxnSpLocks noChangeShapeType="1"/>
              <a:stCxn id="4127" idx="0"/>
              <a:endCxn id="412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5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E40DF1-164B-884F-80B2-38DC10ABDC2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</a:t>
            </a:r>
            <a:endParaRPr lang="en-US" sz="4000">
              <a:latin typeface="Tahoma" charset="0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04850" y="1676400"/>
            <a:ext cx="363855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To search for a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, we trace a downward path starting at the root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next node visited depends on the comparison of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with the key of the current node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we reach a leaf, the key is not found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dirty="0">
                <a:latin typeface="Tahoma" charset="0"/>
                <a:sym typeface="Symbol" charset="0"/>
              </a:rPr>
              <a:t>4</a:t>
            </a:r>
            <a:r>
              <a:rPr lang="en-US" sz="2000" dirty="0">
                <a:latin typeface="Tahoma" charset="0"/>
              </a:rPr>
              <a:t>):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Call </a:t>
            </a:r>
            <a:r>
              <a:rPr lang="en-US" sz="1800" dirty="0" err="1">
                <a:latin typeface="Tahoma" charset="0"/>
              </a:rPr>
              <a:t>TreeSearch</a:t>
            </a:r>
            <a:r>
              <a:rPr lang="en-US" sz="1800" dirty="0">
                <a:latin typeface="Tahoma" charset="0"/>
              </a:rPr>
              <a:t>(4,root)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algorithms for nearest neighbor queries are similar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4648200" y="1524000"/>
            <a:ext cx="415290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T.isExternal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leftChild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{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) 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rightChild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sp>
        <p:nvSpPr>
          <p:cNvPr id="8199" name="Oval 1031"/>
          <p:cNvSpPr>
            <a:spLocks noChangeArrowheads="1"/>
          </p:cNvSpPr>
          <p:nvPr/>
        </p:nvSpPr>
        <p:spPr bwMode="auto">
          <a:xfrm>
            <a:off x="6361113" y="4435475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8200" name="Oval 1032"/>
          <p:cNvSpPr>
            <a:spLocks noChangeArrowheads="1"/>
          </p:cNvSpPr>
          <p:nvPr/>
        </p:nvSpPr>
        <p:spPr bwMode="auto">
          <a:xfrm>
            <a:off x="7772400" y="49466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8201" name="Oval 1033"/>
          <p:cNvSpPr>
            <a:spLocks noChangeArrowheads="1"/>
          </p:cNvSpPr>
          <p:nvPr/>
        </p:nvSpPr>
        <p:spPr bwMode="auto">
          <a:xfrm>
            <a:off x="5408613" y="494665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8202" name="Oval 1034"/>
          <p:cNvSpPr>
            <a:spLocks noChangeArrowheads="1"/>
          </p:cNvSpPr>
          <p:nvPr/>
        </p:nvSpPr>
        <p:spPr bwMode="auto">
          <a:xfrm>
            <a:off x="5995988" y="54419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8203" name="Rectangle 1035"/>
          <p:cNvSpPr>
            <a:spLocks noChangeAspect="1" noChangeArrowheads="1"/>
          </p:cNvSpPr>
          <p:nvPr/>
        </p:nvSpPr>
        <p:spPr bwMode="auto">
          <a:xfrm>
            <a:off x="57483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4" name="Rectangle 1036"/>
          <p:cNvSpPr>
            <a:spLocks noChangeAspect="1" noChangeArrowheads="1"/>
          </p:cNvSpPr>
          <p:nvPr/>
        </p:nvSpPr>
        <p:spPr bwMode="auto">
          <a:xfrm>
            <a:off x="63341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5" name="Rectangle 1037"/>
          <p:cNvSpPr>
            <a:spLocks noChangeAspect="1" noChangeArrowheads="1"/>
          </p:cNvSpPr>
          <p:nvPr/>
        </p:nvSpPr>
        <p:spPr bwMode="auto">
          <a:xfrm>
            <a:off x="8304213" y="54864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06" name="AutoShape 1038"/>
          <p:cNvCxnSpPr>
            <a:cxnSpLocks noChangeShapeType="1"/>
            <a:stCxn id="8199" idx="3"/>
            <a:endCxn id="8201" idx="7"/>
          </p:cNvCxnSpPr>
          <p:nvPr/>
        </p:nvCxnSpPr>
        <p:spPr bwMode="auto">
          <a:xfrm flipH="1">
            <a:off x="5681663" y="4737100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39"/>
          <p:cNvCxnSpPr>
            <a:cxnSpLocks noChangeShapeType="1"/>
            <a:stCxn id="8200" idx="1"/>
            <a:endCxn id="8199" idx="5"/>
          </p:cNvCxnSpPr>
          <p:nvPr/>
        </p:nvCxnSpPr>
        <p:spPr bwMode="auto">
          <a:xfrm flipH="1" flipV="1">
            <a:off x="6634163" y="4737100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40"/>
          <p:cNvCxnSpPr>
            <a:cxnSpLocks noChangeShapeType="1"/>
            <a:stCxn id="8205" idx="0"/>
            <a:endCxn id="8200" idx="5"/>
          </p:cNvCxnSpPr>
          <p:nvPr/>
        </p:nvCxnSpPr>
        <p:spPr bwMode="auto">
          <a:xfrm flipH="1" flipV="1">
            <a:off x="8045450" y="522922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41"/>
          <p:cNvCxnSpPr>
            <a:cxnSpLocks noChangeShapeType="1"/>
            <a:stCxn id="8219" idx="7"/>
            <a:endCxn id="8200" idx="3"/>
          </p:cNvCxnSpPr>
          <p:nvPr/>
        </p:nvCxnSpPr>
        <p:spPr bwMode="auto">
          <a:xfrm flipV="1">
            <a:off x="7588250" y="5229225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2"/>
          <p:cNvCxnSpPr>
            <a:cxnSpLocks noChangeShapeType="1"/>
            <a:stCxn id="8204" idx="0"/>
            <a:endCxn id="8202" idx="5"/>
          </p:cNvCxnSpPr>
          <p:nvPr/>
        </p:nvCxnSpPr>
        <p:spPr bwMode="auto">
          <a:xfrm flipH="1" flipV="1">
            <a:off x="6269038" y="57435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3"/>
          <p:cNvCxnSpPr>
            <a:cxnSpLocks noChangeShapeType="1"/>
            <a:stCxn id="8203" idx="0"/>
            <a:endCxn id="8202" idx="3"/>
          </p:cNvCxnSpPr>
          <p:nvPr/>
        </p:nvCxnSpPr>
        <p:spPr bwMode="auto">
          <a:xfrm flipV="1">
            <a:off x="5864225" y="5743575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4"/>
          <p:cNvCxnSpPr>
            <a:cxnSpLocks noChangeShapeType="1"/>
            <a:stCxn id="8214" idx="7"/>
            <a:endCxn id="8201" idx="3"/>
          </p:cNvCxnSpPr>
          <p:nvPr/>
        </p:nvCxnSpPr>
        <p:spPr bwMode="auto">
          <a:xfrm flipV="1">
            <a:off x="5094288" y="5248275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5"/>
          <p:cNvCxnSpPr>
            <a:cxnSpLocks noChangeShapeType="1"/>
            <a:stCxn id="8202" idx="1"/>
            <a:endCxn id="8201" idx="5"/>
          </p:cNvCxnSpPr>
          <p:nvPr/>
        </p:nvCxnSpPr>
        <p:spPr bwMode="auto">
          <a:xfrm flipH="1" flipV="1">
            <a:off x="5681663" y="524827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4" name="Oval 1046"/>
          <p:cNvSpPr>
            <a:spLocks noChangeArrowheads="1"/>
          </p:cNvSpPr>
          <p:nvPr/>
        </p:nvSpPr>
        <p:spPr bwMode="auto">
          <a:xfrm>
            <a:off x="4821238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8215" name="Rectangle 1047"/>
          <p:cNvSpPr>
            <a:spLocks noChangeAspect="1" noChangeArrowheads="1"/>
          </p:cNvSpPr>
          <p:nvPr/>
        </p:nvSpPr>
        <p:spPr bwMode="auto">
          <a:xfrm>
            <a:off x="4572000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16" name="Rectangle 1048"/>
          <p:cNvSpPr>
            <a:spLocks noChangeAspect="1" noChangeArrowheads="1"/>
          </p:cNvSpPr>
          <p:nvPr/>
        </p:nvSpPr>
        <p:spPr bwMode="auto">
          <a:xfrm>
            <a:off x="5159375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17" name="AutoShape 1049"/>
          <p:cNvCxnSpPr>
            <a:cxnSpLocks noChangeShapeType="1"/>
            <a:stCxn id="8216" idx="0"/>
            <a:endCxn id="8214" idx="5"/>
          </p:cNvCxnSpPr>
          <p:nvPr/>
        </p:nvCxnSpPr>
        <p:spPr bwMode="auto">
          <a:xfrm flipH="1" flipV="1">
            <a:off x="5094288" y="572452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1050"/>
          <p:cNvCxnSpPr>
            <a:cxnSpLocks noChangeShapeType="1"/>
            <a:stCxn id="8215" idx="0"/>
            <a:endCxn id="8214" idx="3"/>
          </p:cNvCxnSpPr>
          <p:nvPr/>
        </p:nvCxnSpPr>
        <p:spPr bwMode="auto">
          <a:xfrm flipV="1">
            <a:off x="4687888" y="572452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9" name="Oval 1051"/>
          <p:cNvSpPr>
            <a:spLocks noChangeArrowheads="1"/>
          </p:cNvSpPr>
          <p:nvPr/>
        </p:nvSpPr>
        <p:spPr bwMode="auto">
          <a:xfrm>
            <a:off x="7315200" y="5426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8220" name="Rectangle 1052"/>
          <p:cNvSpPr>
            <a:spLocks noChangeAspect="1" noChangeArrowheads="1"/>
          </p:cNvSpPr>
          <p:nvPr/>
        </p:nvSpPr>
        <p:spPr bwMode="auto">
          <a:xfrm>
            <a:off x="70310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21" name="Rectangle 1053"/>
          <p:cNvSpPr>
            <a:spLocks noChangeAspect="1" noChangeArrowheads="1"/>
          </p:cNvSpPr>
          <p:nvPr/>
        </p:nvSpPr>
        <p:spPr bwMode="auto">
          <a:xfrm>
            <a:off x="76168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22" name="AutoShape 1054"/>
          <p:cNvCxnSpPr>
            <a:cxnSpLocks noChangeShapeType="1"/>
            <a:stCxn id="8221" idx="0"/>
            <a:endCxn id="8219" idx="5"/>
          </p:cNvCxnSpPr>
          <p:nvPr/>
        </p:nvCxnSpPr>
        <p:spPr bwMode="auto">
          <a:xfrm flipH="1" flipV="1">
            <a:off x="7588250" y="5708650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1055"/>
          <p:cNvCxnSpPr>
            <a:cxnSpLocks noChangeShapeType="1"/>
            <a:stCxn id="8220" idx="0"/>
            <a:endCxn id="8219" idx="3"/>
          </p:cNvCxnSpPr>
          <p:nvPr/>
        </p:nvCxnSpPr>
        <p:spPr bwMode="auto">
          <a:xfrm flipV="1">
            <a:off x="7146925" y="5708650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4" name="Text Box 1056"/>
          <p:cNvSpPr txBox="1">
            <a:spLocks noChangeArrowheads="1"/>
          </p:cNvSpPr>
          <p:nvPr/>
        </p:nvSpPr>
        <p:spPr bwMode="auto">
          <a:xfrm>
            <a:off x="5810250" y="44672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8225" name="Text Box 1057"/>
          <p:cNvSpPr txBox="1">
            <a:spLocks noChangeArrowheads="1"/>
          </p:cNvSpPr>
          <p:nvPr/>
        </p:nvSpPr>
        <p:spPr bwMode="auto">
          <a:xfrm>
            <a:off x="5810250" y="50006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8226" name="Text Box 1058"/>
          <p:cNvSpPr txBox="1">
            <a:spLocks noChangeArrowheads="1"/>
          </p:cNvSpPr>
          <p:nvPr/>
        </p:nvSpPr>
        <p:spPr bwMode="auto">
          <a:xfrm>
            <a:off x="6324600" y="53943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=</a:t>
            </a:r>
          </a:p>
        </p:txBody>
      </p:sp>
      <p:sp>
        <p:nvSpPr>
          <p:cNvPr id="8227" name="Date Placeholder 3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13B996-1B16-EE4E-A9C1-B8184B0381D2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  <a:endParaRPr lang="en-US" sz="400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To perform operation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put</a:t>
            </a:r>
            <a:r>
              <a:rPr lang="en-US" sz="2000">
                <a:latin typeface="Tahoma" charset="0"/>
              </a:rPr>
              <a:t>(k, o), we search for key k (using TreeSearch)</a:t>
            </a:r>
          </a:p>
          <a:p>
            <a:pPr eaLnBrk="1" hangingPunct="1"/>
            <a:r>
              <a:rPr lang="en-US" sz="2000">
                <a:latin typeface="Tahoma" charset="0"/>
              </a:rPr>
              <a:t>Assume k is not already in the tree, and let w be the leaf reached by the search</a:t>
            </a:r>
          </a:p>
          <a:p>
            <a:pPr eaLnBrk="1" hangingPunct="1"/>
            <a:r>
              <a:rPr lang="en-US" sz="2000">
                <a:latin typeface="Tahoma" charset="0"/>
              </a:rPr>
              <a:t>We insert k at node w and expand w into an internal node</a:t>
            </a:r>
          </a:p>
          <a:p>
            <a:pPr eaLnBrk="1" hangingPunct="1"/>
            <a:r>
              <a:rPr lang="en-US" sz="2000">
                <a:latin typeface="Tahoma" charset="0"/>
              </a:rPr>
              <a:t>Example: insert 5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24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26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27" name="Rectangle 10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28" name="AutoShape 11"/>
          <p:cNvCxnSpPr>
            <a:cxnSpLocks noChangeShapeType="1"/>
            <a:stCxn id="9222" idx="3"/>
            <a:endCxn id="9224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2"/>
          <p:cNvCxnSpPr>
            <a:cxnSpLocks noChangeShapeType="1"/>
            <a:stCxn id="9223" idx="1"/>
            <a:endCxn id="9222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3"/>
          <p:cNvCxnSpPr>
            <a:cxnSpLocks noChangeShapeType="1"/>
            <a:stCxn id="9227" idx="0"/>
            <a:endCxn id="9223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4"/>
          <p:cNvCxnSpPr>
            <a:cxnSpLocks noChangeShapeType="1"/>
            <a:stCxn id="9241" idx="7"/>
            <a:endCxn id="9223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5"/>
          <p:cNvCxnSpPr>
            <a:cxnSpLocks noChangeShapeType="1"/>
            <a:stCxn id="9271" idx="1"/>
            <a:endCxn id="9225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6"/>
          <p:cNvCxnSpPr>
            <a:cxnSpLocks noChangeShapeType="1"/>
            <a:stCxn id="9226" idx="0"/>
            <a:endCxn id="9225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/>
          <p:cNvCxnSpPr>
            <a:cxnSpLocks noChangeShapeType="1"/>
            <a:stCxn id="9236" idx="7"/>
            <a:endCxn id="9224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25" idx="1"/>
            <a:endCxn id="9224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37" name="Rectangle 20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38" name="Rectangle 21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39" name="AutoShape 22"/>
          <p:cNvCxnSpPr>
            <a:cxnSpLocks noChangeShapeType="1"/>
            <a:stCxn id="9238" idx="0"/>
            <a:endCxn id="9236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7" idx="0"/>
            <a:endCxn id="9236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42" name="Rectangle 25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43" name="Rectangle 26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44" name="AutoShape 27"/>
          <p:cNvCxnSpPr>
            <a:cxnSpLocks noChangeShapeType="1"/>
            <a:stCxn id="9243" idx="0"/>
            <a:endCxn id="9241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8"/>
          <p:cNvCxnSpPr>
            <a:cxnSpLocks noChangeShapeType="1"/>
            <a:stCxn id="9242" idx="0"/>
            <a:endCxn id="9241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Oval 34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47" name="Oval 35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48" name="Oval 36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49" name="Oval 37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50" name="Rectangle 38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51" name="Rectangle 39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52" name="Rectangle 40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53" name="AutoShape 41"/>
          <p:cNvCxnSpPr>
            <a:cxnSpLocks noChangeShapeType="1"/>
            <a:stCxn id="9246" idx="3"/>
            <a:endCxn id="9248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2"/>
          <p:cNvCxnSpPr>
            <a:cxnSpLocks noChangeShapeType="1"/>
            <a:stCxn id="9247" idx="1"/>
            <a:endCxn id="9246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3"/>
          <p:cNvCxnSpPr>
            <a:cxnSpLocks noChangeShapeType="1"/>
            <a:stCxn id="9252" idx="0"/>
            <a:endCxn id="9247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4"/>
          <p:cNvCxnSpPr>
            <a:cxnSpLocks noChangeShapeType="1"/>
            <a:stCxn id="9266" idx="7"/>
            <a:endCxn id="9247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5"/>
          <p:cNvCxnSpPr>
            <a:cxnSpLocks noChangeShapeType="1"/>
            <a:stCxn id="9251" idx="0"/>
            <a:endCxn id="9249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6"/>
          <p:cNvCxnSpPr>
            <a:cxnSpLocks noChangeShapeType="1"/>
            <a:stCxn id="9250" idx="0"/>
            <a:endCxn id="9249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7"/>
          <p:cNvCxnSpPr>
            <a:cxnSpLocks noChangeShapeType="1"/>
            <a:stCxn id="9261" idx="7"/>
            <a:endCxn id="9248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48"/>
          <p:cNvCxnSpPr>
            <a:cxnSpLocks noChangeShapeType="1"/>
            <a:stCxn id="9249" idx="1"/>
            <a:endCxn id="9248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61" name="Oval 49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62" name="Rectangle 50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3" name="Rectangle 51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4" name="AutoShape 52"/>
          <p:cNvCxnSpPr>
            <a:cxnSpLocks noChangeShapeType="1"/>
            <a:stCxn id="9263" idx="0"/>
            <a:endCxn id="9261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65" name="AutoShape 53"/>
          <p:cNvCxnSpPr>
            <a:cxnSpLocks noChangeShapeType="1"/>
            <a:stCxn id="9262" idx="0"/>
            <a:endCxn id="9261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66" name="Oval 54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67" name="Rectangle 55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8" name="Rectangle 56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9" name="AutoShape 57"/>
          <p:cNvCxnSpPr>
            <a:cxnSpLocks noChangeShapeType="1"/>
            <a:stCxn id="9268" idx="0"/>
            <a:endCxn id="9266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8"/>
          <p:cNvCxnSpPr>
            <a:cxnSpLocks noChangeShapeType="1"/>
            <a:stCxn id="9267" idx="0"/>
            <a:endCxn id="9266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71" name="Oval 59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9272" name="Rectangle 60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73" name="Rectangle 61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9274" name="AutoShape 62"/>
          <p:cNvCxnSpPr>
            <a:cxnSpLocks noChangeShapeType="1"/>
            <a:stCxn id="9273" idx="0"/>
            <a:endCxn id="9271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75" name="AutoShape 63"/>
          <p:cNvCxnSpPr>
            <a:cxnSpLocks noChangeShapeType="1"/>
            <a:stCxn id="9272" idx="0"/>
            <a:endCxn id="9271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76" name="Text Box 64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9277" name="Text Box 65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8" name="Text Box 66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9" name="Text Box 69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0" name="Text Box 70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1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48582A-E402-864A-9A15-23C93400B6E2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  <a:endParaRPr lang="en-US" sz="4000">
              <a:latin typeface="Tahoma" charset="0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90575" y="1676400"/>
            <a:ext cx="3781425" cy="4419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To perform operation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), we search for key </a:t>
            </a:r>
            <a:r>
              <a:rPr lang="en-US" sz="20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Assume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is in the tree, and let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be the node storing </a:t>
            </a:r>
            <a:r>
              <a:rPr lang="en-US" sz="20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 b="1" dirty="0">
                <a:latin typeface="Tahoma" charset="0"/>
              </a:rPr>
              <a:t>If node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b="1" dirty="0">
                <a:latin typeface="Tahoma" charset="0"/>
              </a:rPr>
              <a:t> has a leaf child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, we remove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 from the tree with operation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removeExternal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), which removes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 and its parent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remove 4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0250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51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52" name="AutoShape 10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1" idx="0"/>
            <a:endCxn id="10247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65" idx="7"/>
            <a:endCxn id="10247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70" idx="1"/>
            <a:endCxn id="10249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5"/>
          <p:cNvCxnSpPr>
            <a:cxnSpLocks noChangeShapeType="1"/>
            <a:stCxn id="10250" idx="0"/>
            <a:endCxn id="10249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6"/>
          <p:cNvCxnSpPr>
            <a:cxnSpLocks noChangeShapeType="1"/>
            <a:stCxn id="10260" idx="7"/>
            <a:endCxn id="10248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7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0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61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2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3" name="AutoShape 21"/>
          <p:cNvCxnSpPr>
            <a:cxnSpLocks noChangeShapeType="1"/>
            <a:stCxn id="10262" idx="0"/>
            <a:endCxn id="10260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2"/>
          <p:cNvCxnSpPr>
            <a:cxnSpLocks noChangeShapeType="1"/>
            <a:stCxn id="10261" idx="0"/>
            <a:endCxn id="10260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5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66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7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8" name="AutoShape 26"/>
          <p:cNvCxnSpPr>
            <a:cxnSpLocks noChangeShapeType="1"/>
            <a:stCxn id="10267" idx="0"/>
            <a:endCxn id="10265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AutoShape 27"/>
          <p:cNvCxnSpPr>
            <a:cxnSpLocks noChangeShapeType="1"/>
            <a:stCxn id="10266" idx="0"/>
            <a:endCxn id="10265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70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71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2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73" name="AutoShape 31"/>
          <p:cNvCxnSpPr>
            <a:cxnSpLocks noChangeShapeType="1"/>
            <a:stCxn id="10272" idx="0"/>
            <a:endCxn id="10270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AutoShape 32"/>
          <p:cNvCxnSpPr>
            <a:cxnSpLocks noChangeShapeType="1"/>
            <a:stCxn id="10271" idx="0"/>
            <a:endCxn id="10270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75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0276" name="Text Box 34"/>
          <p:cNvSpPr txBox="1">
            <a:spLocks noChangeArrowheads="1"/>
          </p:cNvSpPr>
          <p:nvPr/>
        </p:nvSpPr>
        <p:spPr bwMode="auto">
          <a:xfrm>
            <a:off x="5589588" y="28194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0277" name="Oval 66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78" name="Oval 67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79" name="Oval 68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80" name="Oval 69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81" name="Rectangle 70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2" name="Rectangle 71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3" name="Rectangle 72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84" name="AutoShape 73"/>
          <p:cNvCxnSpPr>
            <a:cxnSpLocks noChangeShapeType="1"/>
            <a:stCxn id="10277" idx="3"/>
            <a:endCxn id="10279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stCxn id="10278" idx="1"/>
            <a:endCxn id="10277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5"/>
          <p:cNvCxnSpPr>
            <a:cxnSpLocks noChangeShapeType="1"/>
            <a:stCxn id="10283" idx="0"/>
            <a:endCxn id="10278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AutoShape 76"/>
          <p:cNvCxnSpPr>
            <a:cxnSpLocks noChangeShapeType="1"/>
            <a:stCxn id="10297" idx="7"/>
            <a:endCxn id="10278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77"/>
          <p:cNvCxnSpPr>
            <a:cxnSpLocks noChangeShapeType="1"/>
            <a:stCxn id="10282" idx="0"/>
            <a:endCxn id="10280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AutoShape 78"/>
          <p:cNvCxnSpPr>
            <a:cxnSpLocks noChangeShapeType="1"/>
            <a:stCxn id="10281" idx="0"/>
            <a:endCxn id="10280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AutoShape 79"/>
          <p:cNvCxnSpPr>
            <a:cxnSpLocks noChangeShapeType="1"/>
            <a:stCxn id="10292" idx="7"/>
            <a:endCxn id="10279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AutoShape 80"/>
          <p:cNvCxnSpPr>
            <a:cxnSpLocks noChangeShapeType="1"/>
            <a:stCxn id="10280" idx="1"/>
            <a:endCxn id="10279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2" name="Oval 81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93" name="Rectangle 82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4" name="Rectangle 83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95" name="AutoShape 84"/>
          <p:cNvCxnSpPr>
            <a:cxnSpLocks noChangeShapeType="1"/>
            <a:stCxn id="10294" idx="0"/>
            <a:endCxn id="10292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6" name="AutoShape 85"/>
          <p:cNvCxnSpPr>
            <a:cxnSpLocks noChangeShapeType="1"/>
            <a:stCxn id="10293" idx="0"/>
            <a:endCxn id="10292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7" name="Oval 86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98" name="Rectangle 87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9" name="Rectangle 88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300" name="AutoShape 89"/>
          <p:cNvCxnSpPr>
            <a:cxnSpLocks noChangeShapeType="1"/>
            <a:stCxn id="10299" idx="0"/>
            <a:endCxn id="10297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01" name="AutoShape 90"/>
          <p:cNvCxnSpPr>
            <a:cxnSpLocks noChangeShapeType="1"/>
            <a:stCxn id="10298" idx="0"/>
            <a:endCxn id="10297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02" name="Text Box 91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10303" name="Text Box 92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10304" name="AutoShape 96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2015 Goodrich and Tamassia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5620</TotalTime>
  <Words>1964</Words>
  <Application>Microsoft Office PowerPoint</Application>
  <PresentationFormat>On-screen Show (4:3)</PresentationFormat>
  <Paragraphs>347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Century Gothic</vt:lpstr>
      <vt:lpstr>Symbol</vt:lpstr>
      <vt:lpstr>Tahoma</vt:lpstr>
      <vt:lpstr>Times New Roman</vt:lpstr>
      <vt:lpstr>Wingdings</vt:lpstr>
      <vt:lpstr>Blueprint</vt:lpstr>
      <vt:lpstr>Section Break</vt:lpstr>
      <vt:lpstr>Cover Slides</vt:lpstr>
      <vt:lpstr>Clip</vt:lpstr>
      <vt:lpstr>PowerPoint Presentation</vt:lpstr>
      <vt:lpstr>Binary Search Trees</vt:lpstr>
      <vt:lpstr>Application: Binary Space Partitioning</vt:lpstr>
      <vt:lpstr>Binary Search</vt:lpstr>
      <vt:lpstr>Search Tables</vt:lpstr>
      <vt:lpstr>Binary Search Trees</vt:lpstr>
      <vt:lpstr>Search</vt:lpstr>
      <vt:lpstr>Insertion</vt:lpstr>
      <vt:lpstr>Deletion</vt:lpstr>
      <vt:lpstr>Deletion (cont.)</vt:lpstr>
      <vt:lpstr>Performance</vt:lpstr>
      <vt:lpstr>Range Queries</vt:lpstr>
      <vt:lpstr>Pseudo-code</vt:lpstr>
      <vt:lpstr>Visualization</vt:lpstr>
      <vt:lpstr>Example</vt:lpstr>
      <vt:lpstr>Types of Nodes that We Visit</vt:lpstr>
      <vt:lpstr>Performance</vt:lpstr>
      <vt:lpstr>Index-Based Searching</vt:lpstr>
      <vt:lpstr>Maintaining the New Fields</vt:lpstr>
      <vt:lpstr>Insertion Update Example</vt:lpstr>
      <vt:lpstr>Search Algorithm</vt:lpstr>
      <vt:lpstr>Example</vt:lpstr>
      <vt:lpstr>Randomly Constructed Binary Search Trees</vt:lpstr>
      <vt:lpstr>Important Lemmas</vt:lpstr>
      <vt:lpstr>Harmonic Numbers</vt:lpstr>
      <vt:lpstr>Expected Depth</vt:lpstr>
      <vt:lpstr>Probability of the Depth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Kevin</cp:lastModifiedBy>
  <cp:revision>893</cp:revision>
  <cp:lastPrinted>2014-03-20T13:17:43Z</cp:lastPrinted>
  <dcterms:created xsi:type="dcterms:W3CDTF">2002-01-21T02:22:10Z</dcterms:created>
  <dcterms:modified xsi:type="dcterms:W3CDTF">2021-04-26T12:46:37Z</dcterms:modified>
</cp:coreProperties>
</file>