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99" r:id="rId2"/>
    <p:sldMasterId id="2147483708" r:id="rId3"/>
  </p:sldMasterIdLst>
  <p:notesMasterIdLst>
    <p:notesMasterId r:id="rId37"/>
  </p:notesMasterIdLst>
  <p:handoutMasterIdLst>
    <p:handoutMasterId r:id="rId38"/>
  </p:handoutMasterIdLst>
  <p:sldIdLst>
    <p:sldId id="437" r:id="rId4"/>
    <p:sldId id="256" r:id="rId5"/>
    <p:sldId id="412" r:id="rId6"/>
    <p:sldId id="413" r:id="rId7"/>
    <p:sldId id="402" r:id="rId8"/>
    <p:sldId id="403" r:id="rId9"/>
    <p:sldId id="414" r:id="rId10"/>
    <p:sldId id="396" r:id="rId11"/>
    <p:sldId id="395" r:id="rId12"/>
    <p:sldId id="406" r:id="rId13"/>
    <p:sldId id="415" r:id="rId14"/>
    <p:sldId id="416" r:id="rId15"/>
    <p:sldId id="417" r:id="rId16"/>
    <p:sldId id="418" r:id="rId17"/>
    <p:sldId id="419"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432" r:id="rId31"/>
    <p:sldId id="433" r:id="rId32"/>
    <p:sldId id="434" r:id="rId33"/>
    <p:sldId id="435" r:id="rId34"/>
    <p:sldId id="436" r:id="rId35"/>
    <p:sldId id="438" r:id="rId36"/>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4F6"/>
    <a:srgbClr val="6289F8"/>
    <a:srgbClr val="8097F8"/>
    <a:srgbClr val="2C61F6"/>
    <a:srgbClr val="F8F0D0"/>
    <a:srgbClr val="F2E4AA"/>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33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atin typeface="Tahoma" pitchFamily="34" charset="0"/>
                <a:ea typeface="+mn-ea"/>
                <a:cs typeface="+mn-cs"/>
              </a:defRPr>
            </a:lvl1pPr>
          </a:lstStyle>
          <a:p>
            <a:pPr>
              <a:defRPr/>
            </a:pPr>
            <a:r>
              <a:rPr lang="en-US"/>
              <a:t>AVL Trees</a:t>
            </a:r>
          </a:p>
        </p:txBody>
      </p:sp>
      <p:sp>
        <p:nvSpPr>
          <p:cNvPr id="1536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cs typeface="+mn-cs"/>
              </a:defRPr>
            </a:lvl1pPr>
          </a:lstStyle>
          <a:p>
            <a:pPr>
              <a:defRPr/>
            </a:pPr>
            <a:fld id="{4DCD56A7-3A8E-FC43-AE15-EDD8D889BEA2}" type="datetime1">
              <a:rPr lang="en-US" smtClean="0"/>
              <a:t>4/26/2021</a:t>
            </a:fld>
            <a:endParaRPr lang="en-US"/>
          </a:p>
        </p:txBody>
      </p:sp>
      <p:sp>
        <p:nvSpPr>
          <p:cNvPr id="1536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smtClean="0">
                <a:cs typeface="+mn-cs"/>
              </a:defRPr>
            </a:lvl1pPr>
          </a:lstStyle>
          <a:p>
            <a:pPr>
              <a:defRPr/>
            </a:pPr>
            <a:fld id="{A03BA62F-713D-6A44-8907-D7F853BB8403}" type="slidenum">
              <a:rPr lang="en-US"/>
              <a:pPr>
                <a:defRPr/>
              </a:pPr>
              <a:t>‹#›</a:t>
            </a:fld>
            <a:endParaRPr lang="en-US"/>
          </a:p>
        </p:txBody>
      </p:sp>
    </p:spTree>
    <p:extLst>
      <p:ext uri="{BB962C8B-B14F-4D97-AF65-F5344CB8AC3E}">
        <p14:creationId xmlns:p14="http://schemas.microsoft.com/office/powerpoint/2010/main" val="387225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atin typeface="Tahoma" pitchFamily="34" charset="0"/>
                <a:ea typeface="+mn-ea"/>
                <a:cs typeface="+mn-cs"/>
              </a:defRPr>
            </a:lvl1pPr>
          </a:lstStyle>
          <a:p>
            <a:pPr>
              <a:defRPr/>
            </a:pPr>
            <a:r>
              <a:rPr lang="en-US"/>
              <a:t>AVL Trees</a:t>
            </a:r>
          </a:p>
        </p:txBody>
      </p:sp>
      <p:sp>
        <p:nvSpPr>
          <p:cNvPr id="102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cs typeface="+mn-cs"/>
              </a:defRPr>
            </a:lvl1pPr>
          </a:lstStyle>
          <a:p>
            <a:pPr>
              <a:defRPr/>
            </a:pPr>
            <a:fld id="{1801C92A-23A5-484A-8DA0-D93B5418462F}" type="datetime1">
              <a:rPr lang="en-US" smtClean="0"/>
              <a:t>4/26/2021</a:t>
            </a:fld>
            <a:endParaRPr lang="en-US"/>
          </a:p>
        </p:txBody>
      </p:sp>
      <p:sp>
        <p:nvSpPr>
          <p:cNvPr id="15364"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smtClean="0">
                <a:cs typeface="+mn-cs"/>
              </a:defRPr>
            </a:lvl1pPr>
          </a:lstStyle>
          <a:p>
            <a:pPr>
              <a:defRPr/>
            </a:pPr>
            <a:fld id="{6EC9EA70-43F0-7F47-A7B3-2F997E2701FC}" type="slidenum">
              <a:rPr lang="en-US"/>
              <a:pPr>
                <a:defRPr/>
              </a:pPr>
              <a:t>‹#›</a:t>
            </a:fld>
            <a:endParaRPr lang="en-US"/>
          </a:p>
        </p:txBody>
      </p:sp>
    </p:spTree>
    <p:extLst>
      <p:ext uri="{BB962C8B-B14F-4D97-AF65-F5344CB8AC3E}">
        <p14:creationId xmlns:p14="http://schemas.microsoft.com/office/powerpoint/2010/main" val="461682070"/>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AVL Trees</a:t>
            </a:r>
          </a:p>
        </p:txBody>
      </p:sp>
      <p:sp>
        <p:nvSpPr>
          <p:cNvPr id="17410"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768A20C-2B1B-E24A-AFFC-1ECF1047759D}" type="datetime1">
              <a:rPr lang="en-US" sz="1300" smtClean="0"/>
              <a:t>4/26/2021</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4EA867-DC64-4A49-9CBD-D33E8A3A15ED}" type="slidenum">
              <a:rPr lang="en-US" sz="1300"/>
              <a:pPr eaLnBrk="1" hangingPunct="1"/>
              <a:t>2</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409182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AVL Trees</a:t>
            </a:r>
          </a:p>
        </p:txBody>
      </p:sp>
      <p:sp>
        <p:nvSpPr>
          <p:cNvPr id="17410"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768A20C-2B1B-E24A-AFFC-1ECF1047759D}" type="datetime1">
              <a:rPr lang="en-US" sz="1300" smtClean="0"/>
              <a:t>4/26/2021</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4EA867-DC64-4A49-9CBD-D33E8A3A15ED}" type="slidenum">
              <a:rPr lang="en-US" sz="1300"/>
              <a:pPr eaLnBrk="1" hangingPunct="1"/>
              <a:t>11</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95404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Red-Black Trees</a:t>
            </a:r>
          </a:p>
        </p:txBody>
      </p:sp>
      <p:sp>
        <p:nvSpPr>
          <p:cNvPr id="17410"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9763B4E-9443-E743-B7B4-66DFAE536A6C}" type="datetime1">
              <a:rPr lang="en-US" sz="1300" smtClean="0"/>
              <a:t>4/26/2021</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95D184E-4853-BD47-9333-7382EBD046CD}" type="slidenum">
              <a:rPr lang="en-US" sz="1300"/>
              <a:pPr eaLnBrk="1" hangingPunct="1"/>
              <a:t>25</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01416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69" name="Text Box 68"/>
          <p:cNvSpPr txBox="1">
            <a:spLocks noChangeArrowheads="1"/>
          </p:cNvSpPr>
          <p:nvPr userDrawn="1"/>
        </p:nvSpPr>
        <p:spPr bwMode="auto">
          <a:xfrm>
            <a:off x="484288" y="6400800"/>
            <a:ext cx="2738237"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a:cs typeface="+mn-cs"/>
              </a:rPr>
              <a:t>© 2015 Goodrich</a:t>
            </a:r>
            <a:r>
              <a:rPr lang="en-US" sz="1400" baseline="0" dirty="0">
                <a:cs typeface="+mn-cs"/>
              </a:rPr>
              <a:t> and</a:t>
            </a:r>
            <a:r>
              <a:rPr lang="en-US" sz="1400" dirty="0">
                <a:cs typeface="+mn-cs"/>
              </a:rPr>
              <a:t> </a:t>
            </a:r>
            <a:r>
              <a:rPr lang="en-US" sz="1400" dirty="0" err="1">
                <a:cs typeface="+mn-cs"/>
              </a:rPr>
              <a:t>Tamassia</a:t>
            </a:r>
            <a:endParaRPr lang="en-US" sz="1400" dirty="0">
              <a:cs typeface="+mn-cs"/>
            </a:endParaRPr>
          </a:p>
        </p:txBody>
      </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70" name="Rectangle 69"/>
          <p:cNvSpPr>
            <a:spLocks noGrp="1" noChangeArrowheads="1"/>
          </p:cNvSpPr>
          <p:nvPr>
            <p:ph type="ftr" sz="quarter" idx="10"/>
          </p:nvPr>
        </p:nvSpPr>
        <p:spPr/>
        <p:txBody>
          <a:bodyPr/>
          <a:lstStyle>
            <a:lvl1pPr>
              <a:defRPr/>
            </a:lvl1pPr>
          </a:lstStyle>
          <a:p>
            <a:pPr>
              <a:defRPr/>
            </a:pPr>
            <a:r>
              <a:rPr lang="en-US"/>
              <a:t>Ranks and Rotations</a:t>
            </a:r>
          </a:p>
        </p:txBody>
      </p:sp>
      <p:sp>
        <p:nvSpPr>
          <p:cNvPr id="71" name="Rectangle 70"/>
          <p:cNvSpPr>
            <a:spLocks noGrp="1" noChangeArrowheads="1"/>
          </p:cNvSpPr>
          <p:nvPr>
            <p:ph type="sldNum" sz="quarter" idx="11"/>
          </p:nvPr>
        </p:nvSpPr>
        <p:spPr/>
        <p:txBody>
          <a:bodyPr/>
          <a:lstStyle>
            <a:lvl1pPr>
              <a:defRPr smtClean="0"/>
            </a:lvl1pPr>
          </a:lstStyle>
          <a:p>
            <a:pPr>
              <a:defRPr/>
            </a:pPr>
            <a:fld id="{68B39A10-9236-EC44-936E-A3E9CA3003DA}" type="slidenum">
              <a:rPr lang="en-US"/>
              <a:pPr>
                <a:defRPr/>
              </a:pPr>
              <a:t>‹#›</a:t>
            </a:fld>
            <a:endParaRPr lang="en-US"/>
          </a:p>
        </p:txBody>
      </p:sp>
    </p:spTree>
    <p:extLst>
      <p:ext uri="{BB962C8B-B14F-4D97-AF65-F5344CB8AC3E}">
        <p14:creationId xmlns:p14="http://schemas.microsoft.com/office/powerpoint/2010/main" val="390045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6" name="Rectangle 67"/>
          <p:cNvSpPr>
            <a:spLocks noGrp="1" noChangeArrowheads="1"/>
          </p:cNvSpPr>
          <p:nvPr>
            <p:ph type="sldNum" sz="quarter" idx="12"/>
          </p:nvPr>
        </p:nvSpPr>
        <p:spPr/>
        <p:txBody>
          <a:bodyPr/>
          <a:lstStyle>
            <a:lvl1pPr>
              <a:defRPr smtClean="0"/>
            </a:lvl1pPr>
          </a:lstStyle>
          <a:p>
            <a:pPr>
              <a:defRPr/>
            </a:pPr>
            <a:fld id="{208CE209-7A30-064E-8CCE-B36358E47A2C}" type="slidenum">
              <a:rPr lang="en-US"/>
              <a:pPr>
                <a:defRPr/>
              </a:pPr>
              <a:t>‹#›</a:t>
            </a:fld>
            <a:endParaRPr lang="en-US"/>
          </a:p>
        </p:txBody>
      </p:sp>
    </p:spTree>
    <p:extLst>
      <p:ext uri="{BB962C8B-B14F-4D97-AF65-F5344CB8AC3E}">
        <p14:creationId xmlns:p14="http://schemas.microsoft.com/office/powerpoint/2010/main" val="291490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6" name="Rectangle 67"/>
          <p:cNvSpPr>
            <a:spLocks noGrp="1" noChangeArrowheads="1"/>
          </p:cNvSpPr>
          <p:nvPr>
            <p:ph type="sldNum" sz="quarter" idx="12"/>
          </p:nvPr>
        </p:nvSpPr>
        <p:spPr/>
        <p:txBody>
          <a:bodyPr/>
          <a:lstStyle>
            <a:lvl1pPr>
              <a:defRPr smtClean="0"/>
            </a:lvl1pPr>
          </a:lstStyle>
          <a:p>
            <a:pPr>
              <a:defRPr/>
            </a:pPr>
            <a:fld id="{3AFEB5C7-5ACD-0C44-A77E-04919B4C1C23}" type="slidenum">
              <a:rPr lang="en-US"/>
              <a:pPr>
                <a:defRPr/>
              </a:pPr>
              <a:t>‹#›</a:t>
            </a:fld>
            <a:endParaRPr lang="en-US"/>
          </a:p>
        </p:txBody>
      </p:sp>
    </p:spTree>
    <p:extLst>
      <p:ext uri="{BB962C8B-B14F-4D97-AF65-F5344CB8AC3E}">
        <p14:creationId xmlns:p14="http://schemas.microsoft.com/office/powerpoint/2010/main" val="395341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7" name="Rectangle 67"/>
          <p:cNvSpPr>
            <a:spLocks noGrp="1" noChangeArrowheads="1"/>
          </p:cNvSpPr>
          <p:nvPr>
            <p:ph type="sldNum" sz="quarter" idx="12"/>
          </p:nvPr>
        </p:nvSpPr>
        <p:spPr/>
        <p:txBody>
          <a:bodyPr/>
          <a:lstStyle>
            <a:lvl1pPr>
              <a:defRPr smtClean="0"/>
            </a:lvl1pPr>
          </a:lstStyle>
          <a:p>
            <a:pPr>
              <a:defRPr/>
            </a:pPr>
            <a:fld id="{634A31D6-F584-6F43-9695-9F9D196C1E62}" type="slidenum">
              <a:rPr lang="en-US"/>
              <a:pPr>
                <a:defRPr/>
              </a:pPr>
              <a:t>‹#›</a:t>
            </a:fld>
            <a:endParaRPr lang="en-US"/>
          </a:p>
        </p:txBody>
      </p:sp>
    </p:spTree>
    <p:extLst>
      <p:ext uri="{BB962C8B-B14F-4D97-AF65-F5344CB8AC3E}">
        <p14:creationId xmlns:p14="http://schemas.microsoft.com/office/powerpoint/2010/main" val="3022861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24593" y="0"/>
            <a:ext cx="4019406" cy="6858000"/>
          </a:xfrm>
          <a:prstGeom prst="rect">
            <a:avLst/>
          </a:prstGeom>
        </p:spPr>
      </p:pic>
      <p:sp>
        <p:nvSpPr>
          <p:cNvPr id="16" name="Text Placeholder 19"/>
          <p:cNvSpPr>
            <a:spLocks noGrp="1"/>
          </p:cNvSpPr>
          <p:nvPr>
            <p:ph type="body" sz="quarter" idx="14" hasCustomPrompt="1"/>
          </p:nvPr>
        </p:nvSpPr>
        <p:spPr>
          <a:xfrm>
            <a:off x="162083" y="4829300"/>
            <a:ext cx="5548497" cy="1256167"/>
          </a:xfrm>
          <a:prstGeom prst="rect">
            <a:avLst/>
          </a:prstGeom>
        </p:spPr>
        <p:txBody>
          <a:bodyPr/>
          <a:lstStyle>
            <a:lvl1pPr marL="0" marR="0" indent="0" algn="l" defTabSz="342991"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marL="0" marR="0" lvl="0" indent="0" algn="l" defTabSz="342991"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91"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70020" y="3496385"/>
            <a:ext cx="5551047" cy="1204686"/>
          </a:xfrm>
          <a:prstGeom prst="rect">
            <a:avLst/>
          </a:prstGeom>
        </p:spPr>
        <p:txBody>
          <a:bodyPr/>
          <a:lstStyle>
            <a:lvl1pPr marL="0" indent="0">
              <a:lnSpc>
                <a:spcPct val="100000"/>
              </a:lnSpc>
              <a:spcBef>
                <a:spcPts val="0"/>
              </a:spcBef>
              <a:buNone/>
              <a:defRPr sz="1500" b="0" i="1"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70019" y="2155152"/>
            <a:ext cx="5557882" cy="1219419"/>
          </a:xfrm>
          <a:prstGeom prst="rect">
            <a:avLst/>
          </a:prstGeom>
        </p:spPr>
        <p:txBody>
          <a:bodyPr/>
          <a:lstStyle>
            <a:lvl1pPr marL="0" indent="0">
              <a:lnSpc>
                <a:spcPct val="100000"/>
              </a:lnSpc>
              <a:spcBef>
                <a:spcPts val="0"/>
              </a:spcBef>
              <a:buNone/>
              <a:defRPr sz="2251"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0" y="17762"/>
            <a:ext cx="9144000"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2" y="-14942"/>
            <a:ext cx="2005058" cy="1518920"/>
          </a:xfrm>
          <a:prstGeom prst="rect">
            <a:avLst/>
          </a:prstGeom>
        </p:spPr>
      </p:pic>
      <p:grpSp>
        <p:nvGrpSpPr>
          <p:cNvPr id="15" name="Group 14"/>
          <p:cNvGrpSpPr/>
          <p:nvPr userDrawn="1"/>
        </p:nvGrpSpPr>
        <p:grpSpPr>
          <a:xfrm>
            <a:off x="0" y="6406188"/>
            <a:ext cx="9144000"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4193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24593" y="0"/>
            <a:ext cx="4019406" cy="6858000"/>
          </a:xfrm>
          <a:prstGeom prst="rect">
            <a:avLst/>
          </a:prstGeom>
        </p:spPr>
      </p:pic>
      <p:sp>
        <p:nvSpPr>
          <p:cNvPr id="18" name="Text Placeholder 19"/>
          <p:cNvSpPr>
            <a:spLocks noGrp="1"/>
          </p:cNvSpPr>
          <p:nvPr>
            <p:ph type="body" sz="quarter" idx="14" hasCustomPrompt="1"/>
          </p:nvPr>
        </p:nvSpPr>
        <p:spPr>
          <a:xfrm>
            <a:off x="162083" y="4829300"/>
            <a:ext cx="5548497" cy="1256167"/>
          </a:xfrm>
          <a:prstGeom prst="rect">
            <a:avLst/>
          </a:prstGeom>
        </p:spPr>
        <p:txBody>
          <a:bodyPr/>
          <a:lstStyle>
            <a:lvl1pPr marL="0" marR="0" indent="0" algn="l" defTabSz="342991"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marL="0" marR="0" lvl="0" indent="0" algn="l" defTabSz="342991"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91"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170020" y="3496385"/>
            <a:ext cx="5551047" cy="1204686"/>
          </a:xfrm>
          <a:prstGeom prst="rect">
            <a:avLst/>
          </a:prstGeom>
        </p:spPr>
        <p:txBody>
          <a:bodyPr/>
          <a:lstStyle>
            <a:lvl1pPr marL="0" indent="0">
              <a:lnSpc>
                <a:spcPct val="100000"/>
              </a:lnSpc>
              <a:spcBef>
                <a:spcPts val="0"/>
              </a:spcBef>
              <a:buNone/>
              <a:defRPr sz="1500" b="0" i="1"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170019" y="2155152"/>
            <a:ext cx="5557882" cy="1219419"/>
          </a:xfrm>
          <a:prstGeom prst="rect">
            <a:avLst/>
          </a:prstGeom>
        </p:spPr>
        <p:txBody>
          <a:bodyPr/>
          <a:lstStyle>
            <a:lvl1pPr marL="0" indent="0">
              <a:lnSpc>
                <a:spcPct val="100000"/>
              </a:lnSpc>
              <a:spcBef>
                <a:spcPts val="0"/>
              </a:spcBef>
              <a:buNone/>
              <a:defRPr sz="2251"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0" y="17762"/>
            <a:ext cx="9144000"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2" y="-14942"/>
            <a:ext cx="2005058" cy="1518920"/>
          </a:xfrm>
          <a:prstGeom prst="rect">
            <a:avLst/>
          </a:prstGeom>
        </p:spPr>
      </p:pic>
      <p:grpSp>
        <p:nvGrpSpPr>
          <p:cNvPr id="14" name="Group 13"/>
          <p:cNvGrpSpPr/>
          <p:nvPr userDrawn="1"/>
        </p:nvGrpSpPr>
        <p:grpSpPr>
          <a:xfrm>
            <a:off x="0" y="6406188"/>
            <a:ext cx="9144000"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6710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42458" y="0"/>
            <a:ext cx="4001542" cy="6827520"/>
          </a:xfrm>
          <a:prstGeom prst="rect">
            <a:avLst/>
          </a:prstGeom>
        </p:spPr>
      </p:pic>
      <p:sp>
        <p:nvSpPr>
          <p:cNvPr id="9" name="Text Placeholder 19"/>
          <p:cNvSpPr>
            <a:spLocks noGrp="1"/>
          </p:cNvSpPr>
          <p:nvPr>
            <p:ph type="body" sz="quarter" idx="14" hasCustomPrompt="1"/>
          </p:nvPr>
        </p:nvSpPr>
        <p:spPr>
          <a:xfrm>
            <a:off x="162083" y="4829300"/>
            <a:ext cx="5548497" cy="1256167"/>
          </a:xfrm>
          <a:prstGeom prst="rect">
            <a:avLst/>
          </a:prstGeom>
        </p:spPr>
        <p:txBody>
          <a:bodyPr/>
          <a:lstStyle>
            <a:lvl1pPr marL="0" marR="0" indent="0" algn="l" defTabSz="342991"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marL="0" marR="0" lvl="0" indent="0" algn="l" defTabSz="342991"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91"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170020" y="3496385"/>
            <a:ext cx="5551047" cy="1204686"/>
          </a:xfrm>
          <a:prstGeom prst="rect">
            <a:avLst/>
          </a:prstGeom>
        </p:spPr>
        <p:txBody>
          <a:bodyPr/>
          <a:lstStyle>
            <a:lvl1pPr marL="0" indent="0">
              <a:lnSpc>
                <a:spcPct val="100000"/>
              </a:lnSpc>
              <a:spcBef>
                <a:spcPts val="0"/>
              </a:spcBef>
              <a:buNone/>
              <a:defRPr sz="1500" b="0" i="1"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170019" y="2155152"/>
            <a:ext cx="5557882" cy="1219419"/>
          </a:xfrm>
          <a:prstGeom prst="rect">
            <a:avLst/>
          </a:prstGeom>
        </p:spPr>
        <p:txBody>
          <a:bodyPr/>
          <a:lstStyle>
            <a:lvl1pPr marL="0" indent="0">
              <a:lnSpc>
                <a:spcPct val="100000"/>
              </a:lnSpc>
              <a:spcBef>
                <a:spcPts val="0"/>
              </a:spcBef>
              <a:buNone/>
              <a:defRPr sz="2251"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0" y="17762"/>
            <a:ext cx="9144000"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236062" y="-14942"/>
            <a:ext cx="2005058" cy="1518920"/>
          </a:xfrm>
          <a:prstGeom prst="rect">
            <a:avLst/>
          </a:prstGeom>
        </p:spPr>
      </p:pic>
      <p:grpSp>
        <p:nvGrpSpPr>
          <p:cNvPr id="24" name="Group 23"/>
          <p:cNvGrpSpPr/>
          <p:nvPr userDrawn="1"/>
        </p:nvGrpSpPr>
        <p:grpSpPr>
          <a:xfrm>
            <a:off x="0" y="6406188"/>
            <a:ext cx="9144000"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29184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20979" y="0"/>
            <a:ext cx="4023021" cy="6864167"/>
          </a:xfrm>
          <a:prstGeom prst="rect">
            <a:avLst/>
          </a:prstGeom>
        </p:spPr>
      </p:pic>
      <p:sp>
        <p:nvSpPr>
          <p:cNvPr id="9" name="Text Placeholder 19"/>
          <p:cNvSpPr>
            <a:spLocks noGrp="1"/>
          </p:cNvSpPr>
          <p:nvPr>
            <p:ph type="body" sz="quarter" idx="14" hasCustomPrompt="1"/>
          </p:nvPr>
        </p:nvSpPr>
        <p:spPr>
          <a:xfrm>
            <a:off x="162083" y="4829300"/>
            <a:ext cx="5548497" cy="1256167"/>
          </a:xfrm>
          <a:prstGeom prst="rect">
            <a:avLst/>
          </a:prstGeom>
        </p:spPr>
        <p:txBody>
          <a:bodyPr/>
          <a:lstStyle>
            <a:lvl1pPr marL="0" marR="0" indent="0" algn="l" defTabSz="342991"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marL="0" marR="0" lvl="0" indent="0" algn="l" defTabSz="342991"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91"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170020" y="3496385"/>
            <a:ext cx="5551047" cy="1204686"/>
          </a:xfrm>
          <a:prstGeom prst="rect">
            <a:avLst/>
          </a:prstGeom>
        </p:spPr>
        <p:txBody>
          <a:bodyPr/>
          <a:lstStyle>
            <a:lvl1pPr marL="0" indent="0">
              <a:lnSpc>
                <a:spcPct val="100000"/>
              </a:lnSpc>
              <a:spcBef>
                <a:spcPts val="0"/>
              </a:spcBef>
              <a:buNone/>
              <a:defRPr sz="1500" b="0" i="1"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170019" y="2155152"/>
            <a:ext cx="5557882" cy="1219419"/>
          </a:xfrm>
          <a:prstGeom prst="rect">
            <a:avLst/>
          </a:prstGeom>
        </p:spPr>
        <p:txBody>
          <a:bodyPr/>
          <a:lstStyle>
            <a:lvl1pPr marL="0" indent="0">
              <a:lnSpc>
                <a:spcPct val="100000"/>
              </a:lnSpc>
              <a:spcBef>
                <a:spcPts val="0"/>
              </a:spcBef>
              <a:buNone/>
              <a:defRPr sz="2251"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0" y="17762"/>
            <a:ext cx="9144000"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236062" y="-14942"/>
            <a:ext cx="2005058" cy="1518920"/>
          </a:xfrm>
          <a:prstGeom prst="rect">
            <a:avLst/>
          </a:prstGeom>
        </p:spPr>
      </p:pic>
      <p:grpSp>
        <p:nvGrpSpPr>
          <p:cNvPr id="14" name="Group 13"/>
          <p:cNvGrpSpPr/>
          <p:nvPr userDrawn="1"/>
        </p:nvGrpSpPr>
        <p:grpSpPr>
          <a:xfrm>
            <a:off x="0" y="6406188"/>
            <a:ext cx="9144000"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99003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24593" y="0"/>
            <a:ext cx="4019406" cy="6858000"/>
          </a:xfrm>
          <a:prstGeom prst="rect">
            <a:avLst/>
          </a:prstGeom>
        </p:spPr>
      </p:pic>
      <p:sp>
        <p:nvSpPr>
          <p:cNvPr id="9" name="Text Placeholder 19"/>
          <p:cNvSpPr>
            <a:spLocks noGrp="1"/>
          </p:cNvSpPr>
          <p:nvPr>
            <p:ph type="body" sz="quarter" idx="14" hasCustomPrompt="1"/>
          </p:nvPr>
        </p:nvSpPr>
        <p:spPr>
          <a:xfrm>
            <a:off x="162083" y="4829300"/>
            <a:ext cx="5548497" cy="1256167"/>
          </a:xfrm>
          <a:prstGeom prst="rect">
            <a:avLst/>
          </a:prstGeom>
        </p:spPr>
        <p:txBody>
          <a:bodyPr/>
          <a:lstStyle>
            <a:lvl1pPr marL="0" marR="0" indent="0" algn="l" defTabSz="342991"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marL="0" marR="0" lvl="0" indent="0" algn="l" defTabSz="342991"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91"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170020" y="3496385"/>
            <a:ext cx="5551047" cy="1204686"/>
          </a:xfrm>
          <a:prstGeom prst="rect">
            <a:avLst/>
          </a:prstGeom>
        </p:spPr>
        <p:txBody>
          <a:bodyPr/>
          <a:lstStyle>
            <a:lvl1pPr marL="0" indent="0">
              <a:lnSpc>
                <a:spcPct val="100000"/>
              </a:lnSpc>
              <a:spcBef>
                <a:spcPts val="0"/>
              </a:spcBef>
              <a:buNone/>
              <a:defRPr sz="1500" b="0" i="1"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170019" y="2155152"/>
            <a:ext cx="5557882" cy="1219419"/>
          </a:xfrm>
          <a:prstGeom prst="rect">
            <a:avLst/>
          </a:prstGeom>
        </p:spPr>
        <p:txBody>
          <a:bodyPr/>
          <a:lstStyle>
            <a:lvl1pPr marL="0" indent="0">
              <a:lnSpc>
                <a:spcPct val="100000"/>
              </a:lnSpc>
              <a:spcBef>
                <a:spcPts val="0"/>
              </a:spcBef>
              <a:buNone/>
              <a:defRPr sz="2251"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0" y="17762"/>
            <a:ext cx="9144000"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236062" y="-14942"/>
            <a:ext cx="2005058" cy="1518920"/>
          </a:xfrm>
          <a:prstGeom prst="rect">
            <a:avLst/>
          </a:prstGeom>
        </p:spPr>
      </p:pic>
      <p:grpSp>
        <p:nvGrpSpPr>
          <p:cNvPr id="14" name="Group 13"/>
          <p:cNvGrpSpPr/>
          <p:nvPr userDrawn="1"/>
        </p:nvGrpSpPr>
        <p:grpSpPr>
          <a:xfrm>
            <a:off x="0" y="6406188"/>
            <a:ext cx="9144000"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0075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20979" y="0"/>
            <a:ext cx="4023021" cy="6864167"/>
          </a:xfrm>
          <a:prstGeom prst="rect">
            <a:avLst/>
          </a:prstGeom>
        </p:spPr>
      </p:pic>
      <p:sp>
        <p:nvSpPr>
          <p:cNvPr id="9" name="Text Placeholder 19"/>
          <p:cNvSpPr>
            <a:spLocks noGrp="1"/>
          </p:cNvSpPr>
          <p:nvPr>
            <p:ph type="body" sz="quarter" idx="14" hasCustomPrompt="1"/>
          </p:nvPr>
        </p:nvSpPr>
        <p:spPr>
          <a:xfrm>
            <a:off x="162083" y="4829300"/>
            <a:ext cx="5548497" cy="1256167"/>
          </a:xfrm>
          <a:prstGeom prst="rect">
            <a:avLst/>
          </a:prstGeom>
        </p:spPr>
        <p:txBody>
          <a:bodyPr/>
          <a:lstStyle>
            <a:lvl1pPr marL="0" marR="0" indent="0" algn="l" defTabSz="342991"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marL="0" marR="0" lvl="0" indent="0" algn="l" defTabSz="342991"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91"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170020" y="3496385"/>
            <a:ext cx="5551047" cy="1204686"/>
          </a:xfrm>
          <a:prstGeom prst="rect">
            <a:avLst/>
          </a:prstGeom>
        </p:spPr>
        <p:txBody>
          <a:bodyPr/>
          <a:lstStyle>
            <a:lvl1pPr marL="0" indent="0">
              <a:lnSpc>
                <a:spcPct val="100000"/>
              </a:lnSpc>
              <a:spcBef>
                <a:spcPts val="0"/>
              </a:spcBef>
              <a:buNone/>
              <a:defRPr sz="1500" b="0" i="1"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170019" y="2155152"/>
            <a:ext cx="5557882" cy="1219419"/>
          </a:xfrm>
          <a:prstGeom prst="rect">
            <a:avLst/>
          </a:prstGeom>
        </p:spPr>
        <p:txBody>
          <a:bodyPr/>
          <a:lstStyle>
            <a:lvl1pPr marL="0" indent="0">
              <a:lnSpc>
                <a:spcPct val="100000"/>
              </a:lnSpc>
              <a:spcBef>
                <a:spcPts val="0"/>
              </a:spcBef>
              <a:buNone/>
              <a:defRPr sz="2251"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0" y="17762"/>
            <a:ext cx="9144000"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236062" y="-14942"/>
            <a:ext cx="2005058" cy="1518920"/>
          </a:xfrm>
          <a:prstGeom prst="rect">
            <a:avLst/>
          </a:prstGeom>
        </p:spPr>
      </p:pic>
      <p:grpSp>
        <p:nvGrpSpPr>
          <p:cNvPr id="14" name="Group 13"/>
          <p:cNvGrpSpPr/>
          <p:nvPr userDrawn="1"/>
        </p:nvGrpSpPr>
        <p:grpSpPr>
          <a:xfrm>
            <a:off x="0" y="6406188"/>
            <a:ext cx="9144000"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4579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24593" y="0"/>
            <a:ext cx="4019406" cy="6858000"/>
          </a:xfrm>
          <a:prstGeom prst="rect">
            <a:avLst/>
          </a:prstGeom>
        </p:spPr>
      </p:pic>
      <p:sp>
        <p:nvSpPr>
          <p:cNvPr id="9" name="Text Placeholder 19"/>
          <p:cNvSpPr>
            <a:spLocks noGrp="1"/>
          </p:cNvSpPr>
          <p:nvPr>
            <p:ph type="body" sz="quarter" idx="14" hasCustomPrompt="1"/>
          </p:nvPr>
        </p:nvSpPr>
        <p:spPr>
          <a:xfrm>
            <a:off x="162083" y="4829300"/>
            <a:ext cx="5548497" cy="1256167"/>
          </a:xfrm>
          <a:prstGeom prst="rect">
            <a:avLst/>
          </a:prstGeom>
        </p:spPr>
        <p:txBody>
          <a:bodyPr/>
          <a:lstStyle>
            <a:lvl1pPr marL="0" marR="0" indent="0" algn="l" defTabSz="342991"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marL="0" marR="0" lvl="0" indent="0" algn="l" defTabSz="342991"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91"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170020" y="3496385"/>
            <a:ext cx="5551047" cy="1204686"/>
          </a:xfrm>
          <a:prstGeom prst="rect">
            <a:avLst/>
          </a:prstGeom>
        </p:spPr>
        <p:txBody>
          <a:bodyPr/>
          <a:lstStyle>
            <a:lvl1pPr marL="0" indent="0">
              <a:lnSpc>
                <a:spcPct val="100000"/>
              </a:lnSpc>
              <a:spcBef>
                <a:spcPts val="0"/>
              </a:spcBef>
              <a:buNone/>
              <a:defRPr sz="1500" b="0" i="1"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70019" y="2155152"/>
            <a:ext cx="5557882" cy="1219419"/>
          </a:xfrm>
          <a:prstGeom prst="rect">
            <a:avLst/>
          </a:prstGeom>
        </p:spPr>
        <p:txBody>
          <a:bodyPr/>
          <a:lstStyle>
            <a:lvl1pPr marL="0" indent="0">
              <a:lnSpc>
                <a:spcPct val="100000"/>
              </a:lnSpc>
              <a:spcBef>
                <a:spcPts val="0"/>
              </a:spcBef>
              <a:buNone/>
              <a:defRPr sz="2251"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0" y="17762"/>
            <a:ext cx="9144000"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236062" y="-14942"/>
            <a:ext cx="2005058" cy="1518920"/>
          </a:xfrm>
          <a:prstGeom prst="rect">
            <a:avLst/>
          </a:prstGeom>
        </p:spPr>
      </p:pic>
      <p:grpSp>
        <p:nvGrpSpPr>
          <p:cNvPr id="14" name="Group 13"/>
          <p:cNvGrpSpPr/>
          <p:nvPr userDrawn="1"/>
        </p:nvGrpSpPr>
        <p:grpSpPr>
          <a:xfrm>
            <a:off x="0" y="6406188"/>
            <a:ext cx="9144000"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14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6" name="Rectangle 67"/>
          <p:cNvSpPr>
            <a:spLocks noGrp="1" noChangeArrowheads="1"/>
          </p:cNvSpPr>
          <p:nvPr>
            <p:ph type="sldNum" sz="quarter" idx="12"/>
          </p:nvPr>
        </p:nvSpPr>
        <p:spPr/>
        <p:txBody>
          <a:bodyPr/>
          <a:lstStyle>
            <a:lvl1pPr>
              <a:defRPr smtClean="0"/>
            </a:lvl1pPr>
          </a:lstStyle>
          <a:p>
            <a:pPr>
              <a:defRPr/>
            </a:pPr>
            <a:fld id="{F8004C62-1069-374F-938E-3B1BBC111688}" type="slidenum">
              <a:rPr lang="en-US"/>
              <a:pPr>
                <a:defRPr/>
              </a:pPr>
              <a:t>‹#›</a:t>
            </a:fld>
            <a:endParaRPr lang="en-US"/>
          </a:p>
        </p:txBody>
      </p:sp>
    </p:spTree>
    <p:extLst>
      <p:ext uri="{BB962C8B-B14F-4D97-AF65-F5344CB8AC3E}">
        <p14:creationId xmlns:p14="http://schemas.microsoft.com/office/powerpoint/2010/main" val="1100451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42151" y="1196775"/>
            <a:ext cx="3900932" cy="5669280"/>
          </a:xfrm>
          <a:prstGeom prst="rect">
            <a:avLst/>
          </a:prstGeom>
        </p:spPr>
      </p:pic>
      <p:sp>
        <p:nvSpPr>
          <p:cNvPr id="9" name="Text Placeholder 19"/>
          <p:cNvSpPr>
            <a:spLocks noGrp="1"/>
          </p:cNvSpPr>
          <p:nvPr>
            <p:ph type="body" sz="quarter" idx="14" hasCustomPrompt="1"/>
          </p:nvPr>
        </p:nvSpPr>
        <p:spPr>
          <a:xfrm>
            <a:off x="162083" y="4829300"/>
            <a:ext cx="5081144" cy="1256167"/>
          </a:xfrm>
          <a:prstGeom prst="rect">
            <a:avLst/>
          </a:prstGeom>
        </p:spPr>
        <p:txBody>
          <a:bodyPr/>
          <a:lstStyle>
            <a:lvl1pPr marL="0" marR="0" indent="0" algn="l" defTabSz="342991" rtl="0" eaLnBrk="1" fontAlgn="auto" latinLnBrk="0" hangingPunct="1">
              <a:lnSpc>
                <a:spcPct val="120000"/>
              </a:lnSpc>
              <a:spcBef>
                <a:spcPts val="0"/>
              </a:spcBef>
              <a:spcAft>
                <a:spcPts val="0"/>
              </a:spcAft>
              <a:buClrTx/>
              <a:buSzTx/>
              <a:buFont typeface="Arial"/>
              <a:buNone/>
              <a:tabLst/>
              <a:defRPr sz="1050" b="0" i="0"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marL="0" marR="0" lvl="0" indent="0" algn="l" defTabSz="342991"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342991"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170020" y="3496385"/>
            <a:ext cx="5066544" cy="1204686"/>
          </a:xfrm>
          <a:prstGeom prst="rect">
            <a:avLst/>
          </a:prstGeom>
        </p:spPr>
        <p:txBody>
          <a:bodyPr/>
          <a:lstStyle>
            <a:lvl1pPr marL="0" indent="0">
              <a:lnSpc>
                <a:spcPct val="100000"/>
              </a:lnSpc>
              <a:spcBef>
                <a:spcPts val="0"/>
              </a:spcBef>
              <a:buNone/>
              <a:defRPr sz="1500" b="0" i="1" baseline="0">
                <a:latin typeface="Arial"/>
                <a:cs typeface="Arial"/>
              </a:defRPr>
            </a:lvl1pPr>
            <a:lvl2pPr marL="342991" indent="0">
              <a:buNone/>
              <a:defRPr/>
            </a:lvl2pPr>
            <a:lvl3pPr marL="685983" indent="0">
              <a:buNone/>
              <a:defRPr/>
            </a:lvl3pPr>
            <a:lvl4pPr marL="1028974" indent="0">
              <a:buNone/>
              <a:defRPr/>
            </a:lvl4pPr>
            <a:lvl5pPr marL="1371966"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170018" y="2155152"/>
            <a:ext cx="6399004" cy="1219419"/>
          </a:xfrm>
          <a:prstGeom prst="rect">
            <a:avLst/>
          </a:prstGeom>
        </p:spPr>
        <p:txBody>
          <a:bodyPr/>
          <a:lstStyle>
            <a:lvl1pPr marL="0" indent="0">
              <a:lnSpc>
                <a:spcPct val="100000"/>
              </a:lnSpc>
              <a:spcBef>
                <a:spcPts val="0"/>
              </a:spcBef>
              <a:buNone/>
              <a:defRPr sz="2251"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0" y="17762"/>
            <a:ext cx="9144000"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236062" y="-14942"/>
            <a:ext cx="2005058" cy="1518920"/>
          </a:xfrm>
          <a:prstGeom prst="rect">
            <a:avLst/>
          </a:prstGeom>
        </p:spPr>
      </p:pic>
      <p:grpSp>
        <p:nvGrpSpPr>
          <p:cNvPr id="15" name="Group 14"/>
          <p:cNvGrpSpPr/>
          <p:nvPr userDrawn="1"/>
        </p:nvGrpSpPr>
        <p:grpSpPr>
          <a:xfrm>
            <a:off x="0" y="6406188"/>
            <a:ext cx="9144000"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82255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161129" y="2237110"/>
            <a:ext cx="8805158" cy="1907234"/>
          </a:xfrm>
          <a:prstGeom prst="rect">
            <a:avLst/>
          </a:prstGeom>
        </p:spPr>
        <p:txBody>
          <a:bodyPr anchor="ctr"/>
          <a:lstStyle>
            <a:lvl1pPr marL="0" indent="0" algn="ctr">
              <a:lnSpc>
                <a:spcPct val="100000"/>
              </a:lnSpc>
              <a:buNone/>
              <a:defRPr sz="2251"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0" y="-8881"/>
            <a:ext cx="9144000"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
        <p:nvSpPr>
          <p:cNvPr id="24" name="Rectangle 23"/>
          <p:cNvSpPr/>
          <p:nvPr userDrawn="1"/>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cxnSp>
        <p:nvCxnSpPr>
          <p:cNvPr id="25" name="Straight Connector 24"/>
          <p:cNvCxnSpPr/>
          <p:nvPr userDrawn="1"/>
        </p:nvCxnSpPr>
        <p:spPr>
          <a:xfrm>
            <a:off x="6099048" y="6419317"/>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6738311" y="6584950"/>
            <a:ext cx="2200848" cy="127000"/>
          </a:xfrm>
          <a:prstGeom prst="rect">
            <a:avLst/>
          </a:prstGeom>
        </p:spPr>
      </p:pic>
    </p:spTree>
    <p:extLst>
      <p:ext uri="{BB962C8B-B14F-4D97-AF65-F5344CB8AC3E}">
        <p14:creationId xmlns:p14="http://schemas.microsoft.com/office/powerpoint/2010/main" val="2557582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0" y="4919822"/>
            <a:ext cx="9144000"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fontAlgn="auto">
              <a:spcBef>
                <a:spcPts val="0"/>
              </a:spcBef>
              <a:spcAft>
                <a:spcPts val="0"/>
              </a:spcAft>
            </a:pPr>
            <a:endParaRPr lang="en-US" sz="1350">
              <a:solidFill>
                <a:prstClr val="white"/>
              </a:solidFill>
            </a:endParaRPr>
          </a:p>
        </p:txBody>
      </p:sp>
      <p:sp>
        <p:nvSpPr>
          <p:cNvPr id="3" name="Picture Placeholder 2"/>
          <p:cNvSpPr>
            <a:spLocks noGrp="1"/>
          </p:cNvSpPr>
          <p:nvPr>
            <p:ph type="pic" sz="quarter" idx="12" hasCustomPrompt="1"/>
          </p:nvPr>
        </p:nvSpPr>
        <p:spPr>
          <a:xfrm>
            <a:off x="0" y="1"/>
            <a:ext cx="9144000" cy="4895273"/>
          </a:xfrm>
          <a:prstGeom prst="rect">
            <a:avLst/>
          </a:prstGeom>
          <a:noFill/>
        </p:spPr>
        <p:txBody>
          <a:bodyPr vert="horz" anchor="ctr"/>
          <a:lstStyle>
            <a:lvl1pPr marL="0" indent="0" algn="ctr">
              <a:buNone/>
              <a:defRPr sz="12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45997"/>
            <a:ext cx="7884696" cy="717178"/>
          </a:xfrm>
          <a:prstGeom prst="rect">
            <a:avLst/>
          </a:prstGeom>
        </p:spPr>
        <p:txBody>
          <a:bodyPr anchor="t" anchorCtr="0"/>
          <a:lstStyle>
            <a:lvl1pPr marL="0" indent="0" algn="l">
              <a:lnSpc>
                <a:spcPct val="100000"/>
              </a:lnSpc>
              <a:spcBef>
                <a:spcPts val="0"/>
              </a:spcBef>
              <a:buNone/>
              <a:defRPr sz="2251"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0" y="4875419"/>
            <a:ext cx="9144000"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6738311" y="6584950"/>
            <a:ext cx="2200848" cy="127000"/>
          </a:xfrm>
          <a:prstGeom prst="rect">
            <a:avLst/>
          </a:prstGeom>
        </p:spPr>
      </p:pic>
    </p:spTree>
    <p:extLst>
      <p:ext uri="{BB962C8B-B14F-4D97-AF65-F5344CB8AC3E}">
        <p14:creationId xmlns:p14="http://schemas.microsoft.com/office/powerpoint/2010/main" val="5951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6" name="Rectangle 67"/>
          <p:cNvSpPr>
            <a:spLocks noGrp="1" noChangeArrowheads="1"/>
          </p:cNvSpPr>
          <p:nvPr>
            <p:ph type="sldNum" sz="quarter" idx="12"/>
          </p:nvPr>
        </p:nvSpPr>
        <p:spPr/>
        <p:txBody>
          <a:bodyPr/>
          <a:lstStyle>
            <a:lvl1pPr>
              <a:defRPr smtClean="0"/>
            </a:lvl1pPr>
          </a:lstStyle>
          <a:p>
            <a:pPr>
              <a:defRPr/>
            </a:pPr>
            <a:fld id="{943B5187-0B77-D247-88C3-C7919D23CF20}" type="slidenum">
              <a:rPr lang="en-US"/>
              <a:pPr>
                <a:defRPr/>
              </a:pPr>
              <a:t>‹#›</a:t>
            </a:fld>
            <a:endParaRPr lang="en-US"/>
          </a:p>
        </p:txBody>
      </p:sp>
    </p:spTree>
    <p:extLst>
      <p:ext uri="{BB962C8B-B14F-4D97-AF65-F5344CB8AC3E}">
        <p14:creationId xmlns:p14="http://schemas.microsoft.com/office/powerpoint/2010/main" val="227674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7" name="Rectangle 67"/>
          <p:cNvSpPr>
            <a:spLocks noGrp="1" noChangeArrowheads="1"/>
          </p:cNvSpPr>
          <p:nvPr>
            <p:ph type="sldNum" sz="quarter" idx="12"/>
          </p:nvPr>
        </p:nvSpPr>
        <p:spPr/>
        <p:txBody>
          <a:bodyPr/>
          <a:lstStyle>
            <a:lvl1pPr>
              <a:defRPr smtClean="0"/>
            </a:lvl1pPr>
          </a:lstStyle>
          <a:p>
            <a:pPr>
              <a:defRPr/>
            </a:pPr>
            <a:fld id="{A6A850EE-DA27-604E-81B1-1CF32300C781}" type="slidenum">
              <a:rPr lang="en-US"/>
              <a:pPr>
                <a:defRPr/>
              </a:pPr>
              <a:t>‹#›</a:t>
            </a:fld>
            <a:endParaRPr lang="en-US"/>
          </a:p>
        </p:txBody>
      </p:sp>
    </p:spTree>
    <p:extLst>
      <p:ext uri="{BB962C8B-B14F-4D97-AF65-F5344CB8AC3E}">
        <p14:creationId xmlns:p14="http://schemas.microsoft.com/office/powerpoint/2010/main" val="174158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8"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9" name="Rectangle 67"/>
          <p:cNvSpPr>
            <a:spLocks noGrp="1" noChangeArrowheads="1"/>
          </p:cNvSpPr>
          <p:nvPr>
            <p:ph type="sldNum" sz="quarter" idx="12"/>
          </p:nvPr>
        </p:nvSpPr>
        <p:spPr/>
        <p:txBody>
          <a:bodyPr/>
          <a:lstStyle>
            <a:lvl1pPr>
              <a:defRPr smtClean="0"/>
            </a:lvl1pPr>
          </a:lstStyle>
          <a:p>
            <a:pPr>
              <a:defRPr/>
            </a:pPr>
            <a:fld id="{155943AE-2C7A-AF4B-B42D-7FBF66EB75F6}" type="slidenum">
              <a:rPr lang="en-US"/>
              <a:pPr>
                <a:defRPr/>
              </a:pPr>
              <a:t>‹#›</a:t>
            </a:fld>
            <a:endParaRPr lang="en-US"/>
          </a:p>
        </p:txBody>
      </p:sp>
    </p:spTree>
    <p:extLst>
      <p:ext uri="{BB962C8B-B14F-4D97-AF65-F5344CB8AC3E}">
        <p14:creationId xmlns:p14="http://schemas.microsoft.com/office/powerpoint/2010/main" val="91092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4"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5" name="Rectangle 67"/>
          <p:cNvSpPr>
            <a:spLocks noGrp="1" noChangeArrowheads="1"/>
          </p:cNvSpPr>
          <p:nvPr>
            <p:ph type="sldNum" sz="quarter" idx="12"/>
          </p:nvPr>
        </p:nvSpPr>
        <p:spPr/>
        <p:txBody>
          <a:bodyPr/>
          <a:lstStyle>
            <a:lvl1pPr>
              <a:defRPr smtClean="0"/>
            </a:lvl1pPr>
          </a:lstStyle>
          <a:p>
            <a:pPr>
              <a:defRPr/>
            </a:pPr>
            <a:fld id="{4634EB19-0D75-6041-BC91-07F1223601C4}" type="slidenum">
              <a:rPr lang="en-US"/>
              <a:pPr>
                <a:defRPr/>
              </a:pPr>
              <a:t>‹#›</a:t>
            </a:fld>
            <a:endParaRPr lang="en-US"/>
          </a:p>
        </p:txBody>
      </p:sp>
    </p:spTree>
    <p:extLst>
      <p:ext uri="{BB962C8B-B14F-4D97-AF65-F5344CB8AC3E}">
        <p14:creationId xmlns:p14="http://schemas.microsoft.com/office/powerpoint/2010/main" val="277768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3"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4" name="Rectangle 67"/>
          <p:cNvSpPr>
            <a:spLocks noGrp="1" noChangeArrowheads="1"/>
          </p:cNvSpPr>
          <p:nvPr>
            <p:ph type="sldNum" sz="quarter" idx="12"/>
          </p:nvPr>
        </p:nvSpPr>
        <p:spPr/>
        <p:txBody>
          <a:bodyPr/>
          <a:lstStyle>
            <a:lvl1pPr>
              <a:defRPr smtClean="0"/>
            </a:lvl1pPr>
          </a:lstStyle>
          <a:p>
            <a:pPr>
              <a:defRPr/>
            </a:pPr>
            <a:fld id="{D4C9957C-D2B1-9046-8B63-9BE84EEBC966}" type="slidenum">
              <a:rPr lang="en-US"/>
              <a:pPr>
                <a:defRPr/>
              </a:pPr>
              <a:t>‹#›</a:t>
            </a:fld>
            <a:endParaRPr lang="en-US"/>
          </a:p>
        </p:txBody>
      </p:sp>
    </p:spTree>
    <p:extLst>
      <p:ext uri="{BB962C8B-B14F-4D97-AF65-F5344CB8AC3E}">
        <p14:creationId xmlns:p14="http://schemas.microsoft.com/office/powerpoint/2010/main" val="285763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7" name="Rectangle 67"/>
          <p:cNvSpPr>
            <a:spLocks noGrp="1" noChangeArrowheads="1"/>
          </p:cNvSpPr>
          <p:nvPr>
            <p:ph type="sldNum" sz="quarter" idx="12"/>
          </p:nvPr>
        </p:nvSpPr>
        <p:spPr/>
        <p:txBody>
          <a:bodyPr/>
          <a:lstStyle>
            <a:lvl1pPr>
              <a:defRPr smtClean="0"/>
            </a:lvl1pPr>
          </a:lstStyle>
          <a:p>
            <a:pPr>
              <a:defRPr/>
            </a:pPr>
            <a:fld id="{779E5020-D678-FC45-9BEB-C57EE9873F82}" type="slidenum">
              <a:rPr lang="en-US"/>
              <a:pPr>
                <a:defRPr/>
              </a:pPr>
              <a:t>‹#›</a:t>
            </a:fld>
            <a:endParaRPr lang="en-US"/>
          </a:p>
        </p:txBody>
      </p:sp>
    </p:spTree>
    <p:extLst>
      <p:ext uri="{BB962C8B-B14F-4D97-AF65-F5344CB8AC3E}">
        <p14:creationId xmlns:p14="http://schemas.microsoft.com/office/powerpoint/2010/main" val="406787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a:t>Ranks and Rotations</a:t>
            </a:r>
          </a:p>
        </p:txBody>
      </p:sp>
      <p:sp>
        <p:nvSpPr>
          <p:cNvPr id="7" name="Rectangle 67"/>
          <p:cNvSpPr>
            <a:spLocks noGrp="1" noChangeArrowheads="1"/>
          </p:cNvSpPr>
          <p:nvPr>
            <p:ph type="sldNum" sz="quarter" idx="12"/>
          </p:nvPr>
        </p:nvSpPr>
        <p:spPr/>
        <p:txBody>
          <a:bodyPr/>
          <a:lstStyle>
            <a:lvl1pPr>
              <a:defRPr smtClean="0"/>
            </a:lvl1pPr>
          </a:lstStyle>
          <a:p>
            <a:pPr>
              <a:defRPr/>
            </a:pPr>
            <a:fld id="{FFA7C2EE-E1C2-B149-AA13-9591900DEE90}" type="slidenum">
              <a:rPr lang="en-US"/>
              <a:pPr>
                <a:defRPr/>
              </a:pPr>
              <a:t>‹#›</a:t>
            </a:fld>
            <a:endParaRPr lang="en-US"/>
          </a:p>
        </p:txBody>
      </p:sp>
    </p:spTree>
    <p:extLst>
      <p:ext uri="{BB962C8B-B14F-4D97-AF65-F5344CB8AC3E}">
        <p14:creationId xmlns:p14="http://schemas.microsoft.com/office/powerpoint/2010/main" val="359626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ea typeface="+mn-ea"/>
                <a:cs typeface="+mn-cs"/>
              </a:defRPr>
            </a:lvl1pPr>
          </a:lstStyle>
          <a:p>
            <a:pPr>
              <a:defRPr/>
            </a:pPr>
            <a:r>
              <a:rPr lang="en-US"/>
              <a:t>Ranks and Rotations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81B51804-18D7-254B-829A-CB9FDE1B371A}" type="slidenum">
              <a:rPr lang="en-US"/>
              <a:pPr>
                <a:defRPr/>
              </a:pPr>
              <a:t>‹#›</a:t>
            </a:fld>
            <a:endParaRPr lang="en-US"/>
          </a:p>
        </p:txBody>
      </p:sp>
      <p:sp>
        <p:nvSpPr>
          <p:cNvPr id="4164" name="Text Box 68"/>
          <p:cNvSpPr txBox="1">
            <a:spLocks noChangeArrowheads="1"/>
          </p:cNvSpPr>
          <p:nvPr userDrawn="1"/>
        </p:nvSpPr>
        <p:spPr bwMode="auto">
          <a:xfrm>
            <a:off x="484288" y="6400800"/>
            <a:ext cx="2738237"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a:cs typeface="+mn-cs"/>
              </a:rPr>
              <a:t>© 2015 Goodrich</a:t>
            </a:r>
            <a:r>
              <a:rPr lang="en-US" sz="1400" baseline="0" dirty="0">
                <a:cs typeface="+mn-cs"/>
              </a:rPr>
              <a:t> and</a:t>
            </a:r>
            <a:r>
              <a:rPr lang="en-US" sz="1400" dirty="0">
                <a:cs typeface="+mn-cs"/>
              </a:rPr>
              <a:t> </a:t>
            </a:r>
            <a:r>
              <a:rPr lang="en-US" sz="1400" dirty="0" err="1">
                <a:cs typeface="+mn-cs"/>
              </a:rPr>
              <a:t>Tamassia</a:t>
            </a:r>
            <a:endParaRPr lang="en-US" sz="1400" dirty="0">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4"/>
        </a:buBlip>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97302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Lst>
  <p:hf hdr="0" ftr="0" dt="0"/>
  <p:txStyles>
    <p:titleStyle>
      <a:lvl1pPr algn="ctr" defTabSz="342991" rtl="0" eaLnBrk="1" latinLnBrk="0" hangingPunct="1">
        <a:spcBef>
          <a:spcPct val="0"/>
        </a:spcBef>
        <a:buNone/>
        <a:defRPr sz="3301" kern="1200">
          <a:solidFill>
            <a:schemeClr val="tx1"/>
          </a:solidFill>
          <a:latin typeface="+mj-lt"/>
          <a:ea typeface="+mj-ea"/>
          <a:cs typeface="+mj-cs"/>
        </a:defRPr>
      </a:lvl1pPr>
    </p:titleStyle>
    <p:bodyStyle>
      <a:lvl1pPr marL="257244" indent="-257244" algn="l" defTabSz="342991" rtl="0" eaLnBrk="1" latinLnBrk="0" hangingPunct="1">
        <a:spcBef>
          <a:spcPct val="20000"/>
        </a:spcBef>
        <a:buFont typeface="Arial"/>
        <a:buChar char="•"/>
        <a:defRPr sz="2401" kern="1200">
          <a:solidFill>
            <a:schemeClr val="tx1"/>
          </a:solidFill>
          <a:latin typeface="+mn-lt"/>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441457"/>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l" defTabSz="342991" rtl="0" eaLnBrk="1" latinLnBrk="0" hangingPunct="1">
        <a:spcBef>
          <a:spcPct val="0"/>
        </a:spcBef>
        <a:buNone/>
        <a:defRPr sz="1650" kern="1200">
          <a:solidFill>
            <a:schemeClr val="tx1"/>
          </a:solidFill>
          <a:latin typeface="Century Gothic"/>
          <a:ea typeface="+mj-ea"/>
          <a:cs typeface="Century Gothic"/>
        </a:defRPr>
      </a:lvl1pPr>
    </p:titleStyle>
    <p:bodyStyle>
      <a:lvl1pPr marL="257244" indent="-257244" algn="l" defTabSz="342991" rtl="0" eaLnBrk="1" latinLnBrk="0" hangingPunct="1">
        <a:spcBef>
          <a:spcPct val="20000"/>
        </a:spcBef>
        <a:buFont typeface="Arial"/>
        <a:buChar char="•"/>
        <a:defRPr sz="1800" kern="1200">
          <a:solidFill>
            <a:schemeClr val="tx1"/>
          </a:solidFill>
          <a:latin typeface="Century Gothic"/>
          <a:ea typeface="+mn-ea"/>
          <a:cs typeface="Century Gothic"/>
        </a:defRPr>
      </a:lvl1pPr>
      <a:lvl2pPr marL="557361" indent="-214370" algn="l" defTabSz="342991" rtl="0" eaLnBrk="1" latinLnBrk="0" hangingPunct="1">
        <a:spcBef>
          <a:spcPct val="20000"/>
        </a:spcBef>
        <a:buFont typeface="Arial"/>
        <a:buChar char="–"/>
        <a:defRPr sz="1650" kern="1200">
          <a:solidFill>
            <a:schemeClr val="tx1"/>
          </a:solidFill>
          <a:latin typeface="Century Gothic"/>
          <a:ea typeface="+mn-ea"/>
          <a:cs typeface="Century Gothic"/>
        </a:defRPr>
      </a:lvl2pPr>
      <a:lvl3pPr marL="857479" indent="-171496" algn="l" defTabSz="342991" rtl="0" eaLnBrk="1" latinLnBrk="0" hangingPunct="1">
        <a:spcBef>
          <a:spcPct val="20000"/>
        </a:spcBef>
        <a:buFont typeface="Arial"/>
        <a:buChar char="•"/>
        <a:defRPr sz="1500" kern="1200">
          <a:solidFill>
            <a:schemeClr val="tx1"/>
          </a:solidFill>
          <a:latin typeface="Century Gothic"/>
          <a:ea typeface="+mn-ea"/>
          <a:cs typeface="Century Gothic"/>
        </a:defRPr>
      </a:lvl3pPr>
      <a:lvl4pPr marL="1200470" indent="-171496" algn="l" defTabSz="342991" rtl="0" eaLnBrk="1" latinLnBrk="0" hangingPunct="1">
        <a:spcBef>
          <a:spcPct val="20000"/>
        </a:spcBef>
        <a:buFont typeface="Arial"/>
        <a:buChar char="–"/>
        <a:defRPr sz="1350" kern="1200">
          <a:solidFill>
            <a:schemeClr val="tx1"/>
          </a:solidFill>
          <a:latin typeface="Century Gothic"/>
          <a:ea typeface="+mn-ea"/>
          <a:cs typeface="Century Gothic"/>
        </a:defRPr>
      </a:lvl4pPr>
      <a:lvl5pPr marL="1543461" indent="-171496" algn="l" defTabSz="342991" rtl="0" eaLnBrk="1" latinLnBrk="0" hangingPunct="1">
        <a:spcBef>
          <a:spcPct val="20000"/>
        </a:spcBef>
        <a:buFont typeface="Arial"/>
        <a:buChar char="»"/>
        <a:defRPr sz="1200" kern="1200">
          <a:solidFill>
            <a:schemeClr val="tx1"/>
          </a:solidFill>
          <a:latin typeface="Century Gothic"/>
          <a:ea typeface="+mn-ea"/>
          <a:cs typeface="Century Gothic"/>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sz="1200" b="0" i="0" u="none" strike="noStrike" dirty="0">
                <a:solidFill>
                  <a:srgbClr val="000000"/>
                </a:solidFill>
                <a:effectLst/>
                <a:latin typeface="Arial" panose="020B0604020202020204" pitchFamily="34" charset="0"/>
              </a:rPr>
              <a:t>Source:</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Goodrich, M. T., &amp; </a:t>
            </a:r>
            <a:r>
              <a:rPr lang="en-US" sz="1200" b="0" i="0" u="none" strike="noStrike" dirty="0" err="1">
                <a:solidFill>
                  <a:srgbClr val="000000"/>
                </a:solidFill>
                <a:effectLst/>
                <a:latin typeface="Arial" panose="020B0604020202020204" pitchFamily="34" charset="0"/>
              </a:rPr>
              <a:t>Tamassia</a:t>
            </a:r>
            <a:r>
              <a:rPr lang="en-US" sz="1200" b="0" i="0" u="none" strike="noStrike" dirty="0">
                <a:solidFill>
                  <a:srgbClr val="000000"/>
                </a:solidFill>
                <a:effectLst/>
                <a:latin typeface="Arial" panose="020B0604020202020204" pitchFamily="34" charset="0"/>
              </a:rPr>
              <a:t>, R. (2015).</a:t>
            </a:r>
            <a:r>
              <a:rPr lang="en-US" sz="1200" b="0" i="1" u="none" strike="noStrike" dirty="0">
                <a:solidFill>
                  <a:srgbClr val="000000"/>
                </a:solidFill>
                <a:effectLst/>
                <a:latin typeface="Arial" panose="020B0604020202020204" pitchFamily="34" charset="0"/>
              </a:rPr>
              <a:t> Algorithm Design and Applications.</a:t>
            </a:r>
            <a:r>
              <a:rPr lang="en-US" sz="1200" b="0" i="0" u="none" strike="noStrike" dirty="0">
                <a:solidFill>
                  <a:srgbClr val="000000"/>
                </a:solidFill>
                <a:effectLst/>
                <a:latin typeface="Arial" panose="020B0604020202020204" pitchFamily="34" charset="0"/>
              </a:rPr>
              <a:t> Hoboken, NJ: Wiley.</a:t>
            </a:r>
            <a:endParaRPr lang="en-US" sz="1200" dirty="0"/>
          </a:p>
        </p:txBody>
      </p:sp>
      <p:sp>
        <p:nvSpPr>
          <p:cNvPr id="3" name="Text Placeholder 2"/>
          <p:cNvSpPr>
            <a:spLocks noGrp="1"/>
          </p:cNvSpPr>
          <p:nvPr>
            <p:ph type="body" sz="quarter" idx="15"/>
          </p:nvPr>
        </p:nvSpPr>
        <p:spPr/>
        <p:txBody>
          <a:bodyPr/>
          <a:lstStyle/>
          <a:p>
            <a:r>
              <a:rPr lang="en-US" dirty="0"/>
              <a:t>Chapter 4 Balanced Binary Search Trees</a:t>
            </a:r>
          </a:p>
        </p:txBody>
      </p:sp>
      <p:sp>
        <p:nvSpPr>
          <p:cNvPr id="4" name="Text Placeholder 3"/>
          <p:cNvSpPr>
            <a:spLocks noGrp="1"/>
          </p:cNvSpPr>
          <p:nvPr>
            <p:ph type="body" sz="quarter" idx="13"/>
          </p:nvPr>
        </p:nvSpPr>
        <p:spPr/>
        <p:txBody>
          <a:bodyPr/>
          <a:lstStyle/>
          <a:p>
            <a:r>
              <a:rPr lang="en-US" dirty="0"/>
              <a:t>CS 590 Algorithm</a:t>
            </a:r>
          </a:p>
          <a:p>
            <a:endParaRPr lang="en-US" dirty="0"/>
          </a:p>
        </p:txBody>
      </p:sp>
    </p:spTree>
    <p:extLst>
      <p:ext uri="{BB962C8B-B14F-4D97-AF65-F5344CB8AC3E}">
        <p14:creationId xmlns:p14="http://schemas.microsoft.com/office/powerpoint/2010/main" val="449727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Ranks and Rotations</a:t>
            </a:r>
          </a:p>
        </p:txBody>
      </p:sp>
      <p:sp>
        <p:nvSpPr>
          <p:cNvPr id="2765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1C37952-79FF-024C-904C-0E551F339FEE}" type="slidenum">
              <a:rPr lang="en-US" sz="1400"/>
              <a:pPr eaLnBrk="1" hangingPunct="1"/>
              <a:t>10</a:t>
            </a:fld>
            <a:endParaRPr lang="en-US" sz="1400" dirty="0"/>
          </a:p>
        </p:txBody>
      </p:sp>
      <p:sp>
        <p:nvSpPr>
          <p:cNvPr id="27651" name="Rectangle 2"/>
          <p:cNvSpPr>
            <a:spLocks noGrp="1" noChangeArrowheads="1"/>
          </p:cNvSpPr>
          <p:nvPr>
            <p:ph type="title"/>
          </p:nvPr>
        </p:nvSpPr>
        <p:spPr>
          <a:xfrm>
            <a:off x="609600" y="381000"/>
            <a:ext cx="5715000" cy="1143000"/>
          </a:xfrm>
        </p:spPr>
        <p:txBody>
          <a:bodyPr/>
          <a:lstStyle/>
          <a:p>
            <a:pPr eaLnBrk="1" hangingPunct="1"/>
            <a:r>
              <a:rPr lang="en-US" dirty="0">
                <a:latin typeface="Tahoma" charset="0"/>
              </a:rPr>
              <a:t>Performance</a:t>
            </a:r>
          </a:p>
        </p:txBody>
      </p:sp>
      <p:sp>
        <p:nvSpPr>
          <p:cNvPr id="27652" name="Rectangle 3" descr="Rectangle: Click to edit Master text styles&#10;Second level&#10;Third level&#10;Fourth level&#10;Fifth level"/>
          <p:cNvSpPr>
            <a:spLocks noGrp="1" noChangeArrowheads="1"/>
          </p:cNvSpPr>
          <p:nvPr>
            <p:ph type="body" idx="1"/>
          </p:nvPr>
        </p:nvSpPr>
        <p:spPr>
          <a:xfrm>
            <a:off x="609600" y="1524000"/>
            <a:ext cx="8229600" cy="4724400"/>
          </a:xfrm>
        </p:spPr>
        <p:txBody>
          <a:bodyPr>
            <a:normAutofit/>
          </a:bodyPr>
          <a:lstStyle/>
          <a:p>
            <a:pPr eaLnBrk="1" hangingPunct="1"/>
            <a:r>
              <a:rPr lang="en-US" sz="2000" dirty="0">
                <a:latin typeface="Tahoma" charset="0"/>
              </a:rPr>
              <a:t>Assume we are given a reference to the node where we are performing a </a:t>
            </a:r>
            <a:r>
              <a:rPr lang="en-US" sz="2000" dirty="0" err="1">
                <a:latin typeface="Tahoma" charset="0"/>
              </a:rPr>
              <a:t>trinode</a:t>
            </a:r>
            <a:r>
              <a:rPr lang="en-US" sz="2000" dirty="0">
                <a:latin typeface="Tahoma" charset="0"/>
              </a:rPr>
              <a:t> restructure and that the binary search tree is represented using nodes and pointers, that is, a linked-structured binary tree. </a:t>
            </a:r>
          </a:p>
          <a:p>
            <a:pPr eaLnBrk="1" hangingPunct="1"/>
            <a:r>
              <a:rPr lang="en-US" sz="2000" dirty="0">
                <a:latin typeface="Tahoma" charset="0"/>
              </a:rPr>
              <a:t>A single </a:t>
            </a:r>
            <a:r>
              <a:rPr lang="en-US" sz="2000" dirty="0" err="1">
                <a:latin typeface="Tahoma" charset="0"/>
              </a:rPr>
              <a:t>trinode</a:t>
            </a:r>
            <a:r>
              <a:rPr lang="en-US" sz="2000" dirty="0">
                <a:latin typeface="Tahoma" charset="0"/>
              </a:rPr>
              <a:t> restructuring takes O(1) time.</a:t>
            </a:r>
          </a:p>
          <a:p>
            <a:pPr lvl="1" eaLnBrk="1" hangingPunct="1">
              <a:lnSpc>
                <a:spcPct val="110000"/>
              </a:lnSpc>
            </a:pPr>
            <a:r>
              <a:rPr lang="en-US" sz="1800" dirty="0">
                <a:latin typeface="Tahoma" charset="0"/>
              </a:rPr>
              <a:t>A single or double rotation takes O(1) time, because it changes O(1) pointers.</a:t>
            </a:r>
          </a:p>
          <a:p>
            <a:pPr eaLnBrk="1" hangingPunct="1">
              <a:lnSpc>
                <a:spcPct val="110000"/>
              </a:lnSpc>
            </a:pPr>
            <a:r>
              <a:rPr lang="en-US" sz="2000" dirty="0">
                <a:latin typeface="Tahoma" charset="0"/>
              </a:rPr>
              <a:t>Each kind of rank-balanced tree can do updates in O(log n) time using </a:t>
            </a:r>
            <a:r>
              <a:rPr lang="en-US" sz="2000" dirty="0" err="1">
                <a:latin typeface="Tahoma" charset="0"/>
              </a:rPr>
              <a:t>trinode</a:t>
            </a:r>
            <a:r>
              <a:rPr lang="en-US" sz="2000" dirty="0">
                <a:latin typeface="Tahoma" charset="0"/>
              </a:rPr>
              <a:t> restructuring operations.</a:t>
            </a:r>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52400" y="4800600"/>
            <a:ext cx="4193628" cy="1447800"/>
          </a:xfrm>
          <a:prstGeom prst="rect">
            <a:avLst/>
          </a:prstGeom>
        </p:spPr>
      </p:pic>
      <p:pic>
        <p:nvPicPr>
          <p:cNvPr id="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4648200" y="4817975"/>
            <a:ext cx="4415970" cy="1506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6386" name="Rectangle 71"/>
          <p:cNvSpPr>
            <a:spLocks noGrp="1" noChangeArrowheads="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5AB5969-33D7-1D41-88DC-9E64AAE1CC27}" type="slidenum">
              <a:rPr lang="en-US" sz="1400"/>
              <a:pPr eaLnBrk="1" hangingPunct="1"/>
              <a:t>11</a:t>
            </a:fld>
            <a:endParaRPr lang="en-US" sz="1400"/>
          </a:p>
        </p:txBody>
      </p:sp>
      <p:sp>
        <p:nvSpPr>
          <p:cNvPr id="16387" name="Rectangle 2"/>
          <p:cNvSpPr>
            <a:spLocks noGrp="1" noChangeArrowheads="1"/>
          </p:cNvSpPr>
          <p:nvPr>
            <p:ph type="ctrTitle"/>
          </p:nvPr>
        </p:nvSpPr>
        <p:spPr>
          <a:xfrm>
            <a:off x="990600" y="1752600"/>
            <a:ext cx="4419600" cy="1143000"/>
          </a:xfrm>
        </p:spPr>
        <p:txBody>
          <a:bodyPr/>
          <a:lstStyle/>
          <a:p>
            <a:pPr eaLnBrk="1" hangingPunct="1"/>
            <a:r>
              <a:rPr lang="en-US">
                <a:latin typeface="Tahoma" charset="0"/>
              </a:rPr>
              <a:t>AVL Trees</a:t>
            </a:r>
          </a:p>
        </p:txBody>
      </p:sp>
      <p:grpSp>
        <p:nvGrpSpPr>
          <p:cNvPr id="16388" name="Group 402"/>
          <p:cNvGrpSpPr>
            <a:grpSpLocks/>
          </p:cNvGrpSpPr>
          <p:nvPr/>
        </p:nvGrpSpPr>
        <p:grpSpPr bwMode="auto">
          <a:xfrm>
            <a:off x="4876800" y="3308350"/>
            <a:ext cx="2667000" cy="1873250"/>
            <a:chOff x="3072" y="2084"/>
            <a:chExt cx="1680" cy="1180"/>
          </a:xfrm>
        </p:grpSpPr>
        <p:sp>
          <p:nvSpPr>
            <p:cNvPr id="16389" name="Oval 383"/>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6390" name="AutoShape 384"/>
            <p:cNvCxnSpPr>
              <a:cxnSpLocks noChangeShapeType="1"/>
              <a:stCxn id="16395" idx="0"/>
              <a:endCxn id="16389" idx="5"/>
            </p:cNvCxnSpPr>
            <p:nvPr/>
          </p:nvCxnSpPr>
          <p:spPr bwMode="auto">
            <a:xfrm flipH="1" flipV="1">
              <a:off x="4052" y="2268"/>
              <a:ext cx="443" cy="11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6391" name="AutoShape 385"/>
            <p:cNvCxnSpPr>
              <a:cxnSpLocks noChangeShapeType="1"/>
              <a:stCxn id="16392" idx="7"/>
              <a:endCxn id="16389" idx="3"/>
            </p:cNvCxnSpPr>
            <p:nvPr/>
          </p:nvCxnSpPr>
          <p:spPr bwMode="auto">
            <a:xfrm flipV="1">
              <a:off x="3474" y="2268"/>
              <a:ext cx="435" cy="152"/>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6392" name="Oval 386"/>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6393" name="Rectangle 387"/>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4" name="AutoShape 388"/>
            <p:cNvCxnSpPr>
              <a:cxnSpLocks noChangeShapeType="1"/>
              <a:stCxn id="16393" idx="0"/>
              <a:endCxn id="16392" idx="3"/>
            </p:cNvCxnSpPr>
            <p:nvPr/>
          </p:nvCxnSpPr>
          <p:spPr bwMode="auto">
            <a:xfrm flipV="1">
              <a:off x="3145" y="2574"/>
              <a:ext cx="187"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6395" name="Oval 389"/>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16396" name="Rectangle 390"/>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397" name="Rectangle 391"/>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8" name="AutoShape 392"/>
            <p:cNvCxnSpPr>
              <a:cxnSpLocks noChangeShapeType="1"/>
              <a:stCxn id="16397" idx="0"/>
              <a:endCxn id="16395" idx="5"/>
            </p:cNvCxnSpPr>
            <p:nvPr/>
          </p:nvCxnSpPr>
          <p:spPr bwMode="auto">
            <a:xfrm flipH="1" flipV="1">
              <a:off x="4566" y="2562"/>
              <a:ext cx="114"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399" name="AutoShape 393"/>
            <p:cNvCxnSpPr>
              <a:cxnSpLocks noChangeShapeType="1"/>
              <a:stCxn id="16396" idx="0"/>
              <a:endCxn id="16395" idx="3"/>
            </p:cNvCxnSpPr>
            <p:nvPr/>
          </p:nvCxnSpPr>
          <p:spPr bwMode="auto">
            <a:xfrm flipV="1">
              <a:off x="4310" y="2562"/>
              <a:ext cx="113"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6400" name="Oval 394"/>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6401" name="Rectangle 395"/>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402" name="Rectangle 396"/>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403" name="AutoShape 397"/>
            <p:cNvCxnSpPr>
              <a:cxnSpLocks noChangeShapeType="1"/>
              <a:stCxn id="16402" idx="0"/>
              <a:endCxn id="16400" idx="5"/>
            </p:cNvCxnSpPr>
            <p:nvPr/>
          </p:nvCxnSpPr>
          <p:spPr bwMode="auto">
            <a:xfrm flipH="1" flipV="1">
              <a:off x="3738" y="2934"/>
              <a:ext cx="151"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404" name="AutoShape 398"/>
            <p:cNvCxnSpPr>
              <a:cxnSpLocks noChangeShapeType="1"/>
              <a:stCxn id="16401" idx="0"/>
              <a:endCxn id="16400" idx="3"/>
            </p:cNvCxnSpPr>
            <p:nvPr/>
          </p:nvCxnSpPr>
          <p:spPr bwMode="auto">
            <a:xfrm flipV="1">
              <a:off x="3482" y="2934"/>
              <a:ext cx="113" cy="17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405" name="AutoShape 399"/>
            <p:cNvCxnSpPr>
              <a:cxnSpLocks noChangeShapeType="1"/>
              <a:stCxn id="16400" idx="0"/>
              <a:endCxn id="16392" idx="5"/>
            </p:cNvCxnSpPr>
            <p:nvPr/>
          </p:nvCxnSpPr>
          <p:spPr bwMode="auto">
            <a:xfrm flipH="1" flipV="1">
              <a:off x="3474" y="2574"/>
              <a:ext cx="193" cy="176"/>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6406" name="Text Box 400"/>
            <p:cNvSpPr txBox="1">
              <a:spLocks noChangeArrowheads="1"/>
            </p:cNvSpPr>
            <p:nvPr/>
          </p:nvSpPr>
          <p:spPr bwMode="auto">
            <a:xfrm>
              <a:off x="3168" y="2180"/>
              <a:ext cx="19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16407" name="Text Box 401"/>
            <p:cNvSpPr txBox="1">
              <a:spLocks noChangeArrowheads="1"/>
            </p:cNvSpPr>
            <p:nvPr/>
          </p:nvSpPr>
          <p:spPr bwMode="auto">
            <a:xfrm>
              <a:off x="3696" y="2516"/>
              <a:ext cx="19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grpSp>
      <p:sp>
        <p:nvSpPr>
          <p:cNvPr id="27"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Algorithm Design and Applications</a:t>
            </a:r>
            <a:r>
              <a:rPr lang="en-US" sz="1800" dirty="0"/>
              <a:t>, by M. T. Goodrich and R. Tamassia, Wiley, 2015</a:t>
            </a:r>
          </a:p>
        </p:txBody>
      </p:sp>
    </p:spTree>
    <p:extLst>
      <p:ext uri="{BB962C8B-B14F-4D97-AF65-F5344CB8AC3E}">
        <p14:creationId xmlns:p14="http://schemas.microsoft.com/office/powerpoint/2010/main" val="24211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843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E9290F7-C6B0-A346-918C-CFC1EFF49AA0}" type="slidenum">
              <a:rPr lang="en-US" sz="1400"/>
              <a:pPr eaLnBrk="1" hangingPunct="1"/>
              <a:t>12</a:t>
            </a:fld>
            <a:endParaRPr lang="en-US" sz="1400"/>
          </a:p>
        </p:txBody>
      </p:sp>
      <p:sp>
        <p:nvSpPr>
          <p:cNvPr id="18435" name="Rectangle 2"/>
          <p:cNvSpPr>
            <a:spLocks noGrp="1" noChangeArrowheads="1"/>
          </p:cNvSpPr>
          <p:nvPr>
            <p:ph type="title"/>
          </p:nvPr>
        </p:nvSpPr>
        <p:spPr/>
        <p:txBody>
          <a:bodyPr/>
          <a:lstStyle/>
          <a:p>
            <a:pPr eaLnBrk="1" hangingPunct="1"/>
            <a:r>
              <a:rPr lang="en-US">
                <a:latin typeface="Tahoma" charset="0"/>
              </a:rPr>
              <a:t>AVL Tree Definition</a:t>
            </a:r>
            <a:endParaRPr lang="en-US">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9600" y="1524000"/>
            <a:ext cx="3581400" cy="4572000"/>
          </a:xfrm>
        </p:spPr>
        <p:txBody>
          <a:bodyPr>
            <a:normAutofit fontScale="77500" lnSpcReduction="20000"/>
          </a:bodyPr>
          <a:lstStyle/>
          <a:p>
            <a:pPr eaLnBrk="1" hangingPunct="1">
              <a:lnSpc>
                <a:spcPct val="130000"/>
              </a:lnSpc>
            </a:pPr>
            <a:r>
              <a:rPr lang="en-US" sz="2800" dirty="0">
                <a:latin typeface="Tahoma" charset="0"/>
              </a:rPr>
              <a:t>AVL trees are rank-balanced trees.</a:t>
            </a:r>
          </a:p>
          <a:p>
            <a:pPr eaLnBrk="1" hangingPunct="1">
              <a:lnSpc>
                <a:spcPct val="130000"/>
              </a:lnSpc>
            </a:pPr>
            <a:r>
              <a:rPr lang="en-US" sz="2800" dirty="0">
                <a:latin typeface="Tahoma" charset="0"/>
              </a:rPr>
              <a:t>The </a:t>
            </a:r>
            <a:r>
              <a:rPr lang="en-US" sz="2800" b="1" dirty="0">
                <a:solidFill>
                  <a:srgbClr val="FF0000"/>
                </a:solidFill>
                <a:latin typeface="Tahoma" charset="0"/>
              </a:rPr>
              <a:t>rank</a:t>
            </a:r>
            <a:r>
              <a:rPr lang="en-US" sz="2800" dirty="0">
                <a:latin typeface="Tahoma" charset="0"/>
              </a:rPr>
              <a:t>, r(v), of each node, v, is its height.</a:t>
            </a:r>
          </a:p>
          <a:p>
            <a:pPr eaLnBrk="1" hangingPunct="1">
              <a:lnSpc>
                <a:spcPct val="130000"/>
              </a:lnSpc>
            </a:pPr>
            <a:r>
              <a:rPr lang="en-US" sz="2800" b="1" dirty="0">
                <a:solidFill>
                  <a:srgbClr val="FF0000"/>
                </a:solidFill>
                <a:latin typeface="Tahoma" charset="0"/>
              </a:rPr>
              <a:t>Rank-balance rule</a:t>
            </a:r>
            <a:r>
              <a:rPr lang="en-US" sz="2800" dirty="0">
                <a:latin typeface="Tahoma" charset="0"/>
              </a:rPr>
              <a:t>: An AVL Tree is a </a:t>
            </a:r>
            <a:r>
              <a:rPr lang="en-US" sz="2800" dirty="0">
                <a:solidFill>
                  <a:schemeClr val="tx2"/>
                </a:solidFill>
                <a:latin typeface="Tahoma" charset="0"/>
              </a:rPr>
              <a:t>binary search tree</a:t>
            </a:r>
            <a:r>
              <a:rPr lang="en-US" sz="2800" dirty="0">
                <a:latin typeface="Tahoma" charset="0"/>
              </a:rPr>
              <a:t> such that for every internal node v of T, the </a:t>
            </a:r>
            <a:r>
              <a:rPr lang="en-US" sz="2800" dirty="0">
                <a:solidFill>
                  <a:schemeClr val="tx2"/>
                </a:solidFill>
                <a:latin typeface="Tahoma" charset="0"/>
              </a:rPr>
              <a:t>heights (ranks) of the children of v can differ by at most 1.</a:t>
            </a:r>
            <a:endParaRPr lang="en-US" sz="2400" dirty="0">
              <a:solidFill>
                <a:schemeClr val="tx2"/>
              </a:solidFill>
              <a:latin typeface="Tahoma" charset="0"/>
            </a:endParaRPr>
          </a:p>
        </p:txBody>
      </p:sp>
      <p:pic>
        <p:nvPicPr>
          <p:cNvPr id="18437" name="Picture 4"/>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419600" y="2514600"/>
            <a:ext cx="4538621" cy="2554288"/>
          </a:xfrm>
        </p:spPr>
      </p:pic>
      <p:sp>
        <p:nvSpPr>
          <p:cNvPr id="18438" name="Text Box 5"/>
          <p:cNvSpPr txBox="1">
            <a:spLocks noChangeArrowheads="1"/>
          </p:cNvSpPr>
          <p:nvPr/>
        </p:nvSpPr>
        <p:spPr bwMode="auto">
          <a:xfrm>
            <a:off x="4724400" y="5257800"/>
            <a:ext cx="41148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sz="2000" dirty="0">
                <a:latin typeface="Times New Roman" charset="0"/>
              </a:rPr>
              <a:t>An example of an AVL tree where the ranks are shown next to the nodes</a:t>
            </a:r>
          </a:p>
        </p:txBody>
      </p:sp>
    </p:spTree>
    <p:extLst>
      <p:ext uri="{BB962C8B-B14F-4D97-AF65-F5344CB8AC3E}">
        <p14:creationId xmlns:p14="http://schemas.microsoft.com/office/powerpoint/2010/main" val="138611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9458"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783E756-AB91-074B-BECB-2274FD9EC603}" type="slidenum">
              <a:rPr lang="en-US" sz="1400"/>
              <a:pPr eaLnBrk="1" hangingPunct="1"/>
              <a:t>13</a:t>
            </a:fld>
            <a:endParaRPr lang="en-US" sz="1400"/>
          </a:p>
        </p:txBody>
      </p:sp>
      <p:sp>
        <p:nvSpPr>
          <p:cNvPr id="19459" name="Rectangle 1026"/>
          <p:cNvSpPr>
            <a:spLocks noGrp="1" noChangeArrowheads="1"/>
          </p:cNvSpPr>
          <p:nvPr>
            <p:ph type="title"/>
          </p:nvPr>
        </p:nvSpPr>
        <p:spPr/>
        <p:txBody>
          <a:bodyPr/>
          <a:lstStyle/>
          <a:p>
            <a:pPr eaLnBrk="1" hangingPunct="1"/>
            <a:r>
              <a:rPr lang="en-US">
                <a:latin typeface="Tahoma" charset="0"/>
              </a:rPr>
              <a:t>Height of an AVL Tree</a:t>
            </a:r>
          </a:p>
        </p:txBody>
      </p:sp>
      <p:sp>
        <p:nvSpPr>
          <p:cNvPr id="19460" name="Rectangle 1027" descr="Rectangle: Click to edit Master text styles&#10;Second level&#10;Third level&#10;Fourth level&#10;Fifth level"/>
          <p:cNvSpPr>
            <a:spLocks noGrp="1" noChangeArrowheads="1"/>
          </p:cNvSpPr>
          <p:nvPr>
            <p:ph type="body" sz="half" idx="1"/>
          </p:nvPr>
        </p:nvSpPr>
        <p:spPr>
          <a:xfrm>
            <a:off x="685800" y="1600200"/>
            <a:ext cx="8305800" cy="4876800"/>
          </a:xfrm>
        </p:spPr>
        <p:txBody>
          <a:bodyPr/>
          <a:lstStyle/>
          <a:p>
            <a:pPr marL="0" indent="0" eaLnBrk="1" hangingPunct="1">
              <a:lnSpc>
                <a:spcPct val="90000"/>
              </a:lnSpc>
              <a:buNone/>
            </a:pPr>
            <a:r>
              <a:rPr lang="en-US" sz="2000" dirty="0">
                <a:solidFill>
                  <a:schemeClr val="tx2"/>
                </a:solidFill>
                <a:latin typeface="Tahoma" charset="0"/>
              </a:rPr>
              <a:t>Fact</a:t>
            </a:r>
            <a:r>
              <a:rPr lang="en-US" sz="2000" dirty="0">
                <a:latin typeface="Tahoma" charset="0"/>
              </a:rPr>
              <a:t>: The </a:t>
            </a:r>
            <a:r>
              <a:rPr lang="en-US" sz="2000" dirty="0">
                <a:solidFill>
                  <a:schemeClr val="tx2"/>
                </a:solidFill>
                <a:latin typeface="Tahoma" charset="0"/>
              </a:rPr>
              <a:t>height</a:t>
            </a:r>
            <a:r>
              <a:rPr lang="en-US" sz="2000" dirty="0">
                <a:latin typeface="Tahoma" charset="0"/>
              </a:rPr>
              <a:t> of an AVL tree storing n keys is O(log n).</a:t>
            </a:r>
          </a:p>
          <a:p>
            <a:pPr marL="0" indent="0" eaLnBrk="1" hangingPunct="1">
              <a:lnSpc>
                <a:spcPct val="90000"/>
              </a:lnSpc>
              <a:buNone/>
            </a:pPr>
            <a:r>
              <a:rPr lang="en-US" sz="2000" dirty="0">
                <a:solidFill>
                  <a:schemeClr val="tx2"/>
                </a:solidFill>
                <a:latin typeface="Tahoma" charset="0"/>
              </a:rPr>
              <a:t>Proof (by induction)</a:t>
            </a:r>
            <a:r>
              <a:rPr lang="en-US" sz="2000" dirty="0">
                <a:latin typeface="Tahoma" charset="0"/>
              </a:rPr>
              <a:t>: Let us bound n(h): the minimum number of internal nodes of an AVL tree of height h.</a:t>
            </a:r>
          </a:p>
          <a:p>
            <a:pPr eaLnBrk="1" hangingPunct="1">
              <a:lnSpc>
                <a:spcPct val="90000"/>
              </a:lnSpc>
            </a:pPr>
            <a:r>
              <a:rPr lang="en-US" sz="2000" dirty="0">
                <a:latin typeface="Tahoma" charset="0"/>
              </a:rPr>
              <a:t>We easily see that n(1) = 1 and n(2) = 2</a:t>
            </a:r>
          </a:p>
          <a:p>
            <a:pPr eaLnBrk="1" hangingPunct="1">
              <a:lnSpc>
                <a:spcPct val="90000"/>
              </a:lnSpc>
            </a:pPr>
            <a:r>
              <a:rPr lang="en-US" sz="2000" dirty="0">
                <a:latin typeface="Tahoma" charset="0"/>
              </a:rPr>
              <a:t>For n &gt; 2, an AVL tree of height h contains the root node, one AVL subtree of height h-1 and another of height h-2.</a:t>
            </a:r>
          </a:p>
          <a:p>
            <a:pPr eaLnBrk="1" hangingPunct="1">
              <a:lnSpc>
                <a:spcPct val="90000"/>
              </a:lnSpc>
            </a:pPr>
            <a:r>
              <a:rPr lang="en-US" sz="2000" dirty="0">
                <a:latin typeface="Tahoma" charset="0"/>
              </a:rPr>
              <a:t>That is, n(h) = 1 + n(h-1) + n(h-2)</a:t>
            </a:r>
          </a:p>
          <a:p>
            <a:pPr eaLnBrk="1" hangingPunct="1">
              <a:lnSpc>
                <a:spcPct val="90000"/>
              </a:lnSpc>
            </a:pPr>
            <a:r>
              <a:rPr lang="en-US" sz="2000" dirty="0">
                <a:latin typeface="Tahoma" charset="0"/>
              </a:rPr>
              <a:t>Knowing n(h-1) &gt; n(h-2), we get n(h) &gt; 2n(h-2). So</a:t>
            </a:r>
          </a:p>
          <a:p>
            <a:pPr lvl="1" eaLnBrk="1" hangingPunct="1">
              <a:lnSpc>
                <a:spcPct val="90000"/>
              </a:lnSpc>
              <a:buFont typeface="Wingdings" charset="0"/>
              <a:buNone/>
            </a:pPr>
            <a:r>
              <a:rPr lang="en-US" sz="1800" dirty="0">
                <a:solidFill>
                  <a:schemeClr val="tx2"/>
                </a:solidFill>
                <a:latin typeface="Tahoma" charset="0"/>
              </a:rPr>
              <a:t>n(h) &gt; 2*n(h-2), n(h) &gt; 4*n(h-4), n(h) &gt; 8*n(h-6), … (by substitution),</a:t>
            </a:r>
          </a:p>
          <a:p>
            <a:pPr lvl="1" eaLnBrk="1" hangingPunct="1">
              <a:lnSpc>
                <a:spcPct val="90000"/>
              </a:lnSpc>
              <a:buNone/>
            </a:pPr>
            <a:r>
              <a:rPr lang="en-US" sz="1800" dirty="0">
                <a:solidFill>
                  <a:schemeClr val="tx2"/>
                </a:solidFill>
                <a:latin typeface="Tahoma" charset="0"/>
              </a:rPr>
              <a:t>n(h) &gt; 2</a:t>
            </a:r>
            <a:r>
              <a:rPr lang="en-US" sz="1800" baseline="30000" dirty="0">
                <a:solidFill>
                  <a:schemeClr val="tx2"/>
                </a:solidFill>
                <a:latin typeface="Tahoma" charset="0"/>
              </a:rPr>
              <a:t>i</a:t>
            </a:r>
            <a:r>
              <a:rPr lang="en-US" sz="1800" dirty="0">
                <a:solidFill>
                  <a:schemeClr val="tx2"/>
                </a:solidFill>
                <a:latin typeface="Tahoma" charset="0"/>
              </a:rPr>
              <a:t>n(h-2i) till h-2i=1 or 2. Then n(h) &gt;</a:t>
            </a:r>
            <a:r>
              <a:rPr lang="en-US" sz="1800" dirty="0">
                <a:latin typeface="Tahoma" charset="0"/>
              </a:rPr>
              <a:t>2 </a:t>
            </a:r>
            <a:r>
              <a:rPr lang="en-US" sz="1800" baseline="30000" dirty="0">
                <a:latin typeface="Tahoma" charset="0"/>
              </a:rPr>
              <a:t>h/2-1</a:t>
            </a:r>
            <a:r>
              <a:rPr lang="en-US" sz="1800" dirty="0">
                <a:latin typeface="Tahoma" charset="0"/>
              </a:rPr>
              <a:t> *n(1)</a:t>
            </a:r>
          </a:p>
          <a:p>
            <a:pPr eaLnBrk="1" hangingPunct="1">
              <a:lnSpc>
                <a:spcPct val="90000"/>
              </a:lnSpc>
            </a:pPr>
            <a:r>
              <a:rPr lang="en-US" sz="2000" dirty="0">
                <a:latin typeface="Tahoma" charset="0"/>
              </a:rPr>
              <a:t>Solving the base case we get: n(h) &gt; 2 </a:t>
            </a:r>
            <a:r>
              <a:rPr lang="en-US" sz="2000" baseline="30000" dirty="0">
                <a:latin typeface="Tahoma" charset="0"/>
              </a:rPr>
              <a:t>h/2-1</a:t>
            </a:r>
          </a:p>
          <a:p>
            <a:pPr eaLnBrk="1" hangingPunct="1">
              <a:lnSpc>
                <a:spcPct val="90000"/>
              </a:lnSpc>
            </a:pPr>
            <a:r>
              <a:rPr lang="en-US" sz="2000" dirty="0">
                <a:latin typeface="Tahoma" charset="0"/>
              </a:rPr>
              <a:t>Taking logarithms: h &lt; 2log n(h) +2</a:t>
            </a:r>
          </a:p>
          <a:p>
            <a:pPr eaLnBrk="1" hangingPunct="1">
              <a:lnSpc>
                <a:spcPct val="90000"/>
              </a:lnSpc>
            </a:pPr>
            <a:r>
              <a:rPr lang="en-US" sz="2000" dirty="0">
                <a:latin typeface="Tahoma" charset="0"/>
              </a:rPr>
              <a:t>Thus the height of an AVL tree is O(log n)</a:t>
            </a:r>
          </a:p>
          <a:p>
            <a:pPr eaLnBrk="1" hangingPunct="1">
              <a:lnSpc>
                <a:spcPct val="90000"/>
              </a:lnSpc>
            </a:pPr>
            <a:endParaRPr lang="en-US" sz="2000" dirty="0">
              <a:latin typeface="Tahoma" charset="0"/>
            </a:endParaRPr>
          </a:p>
        </p:txBody>
      </p:sp>
      <p:grpSp>
        <p:nvGrpSpPr>
          <p:cNvPr id="19461" name="Group 1052"/>
          <p:cNvGrpSpPr>
            <a:grpSpLocks/>
          </p:cNvGrpSpPr>
          <p:nvPr/>
        </p:nvGrpSpPr>
        <p:grpSpPr bwMode="auto">
          <a:xfrm>
            <a:off x="6629400" y="76200"/>
            <a:ext cx="2360613" cy="1371600"/>
            <a:chOff x="3984" y="144"/>
            <a:chExt cx="1487" cy="864"/>
          </a:xfrm>
        </p:grpSpPr>
        <p:sp>
          <p:nvSpPr>
            <p:cNvPr id="19462" name="Oval 1033"/>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3</a:t>
              </a:r>
            </a:p>
          </p:txBody>
        </p:sp>
        <p:sp>
          <p:nvSpPr>
            <p:cNvPr id="19463" name="Rectangle 1034"/>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cxnSp>
          <p:nvCxnSpPr>
            <p:cNvPr id="19464" name="AutoShape 1035"/>
            <p:cNvCxnSpPr>
              <a:cxnSpLocks noChangeShapeType="1"/>
              <a:stCxn id="19463" idx="0"/>
              <a:endCxn id="19462" idx="3"/>
            </p:cNvCxnSpPr>
            <p:nvPr/>
          </p:nvCxnSpPr>
          <p:spPr bwMode="auto">
            <a:xfrm flipV="1">
              <a:off x="4424" y="399"/>
              <a:ext cx="145" cy="14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65" name="Oval 1041"/>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4</a:t>
              </a:r>
            </a:p>
          </p:txBody>
        </p:sp>
        <p:sp>
          <p:nvSpPr>
            <p:cNvPr id="19466" name="Rectangle 1042"/>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sp>
          <p:nvSpPr>
            <p:cNvPr id="19467" name="Rectangle 1043"/>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cxnSp>
          <p:nvCxnSpPr>
            <p:cNvPr id="19468" name="AutoShape 1044"/>
            <p:cNvCxnSpPr>
              <a:cxnSpLocks noChangeShapeType="1"/>
              <a:stCxn id="19467" idx="0"/>
              <a:endCxn id="19465" idx="5"/>
            </p:cNvCxnSpPr>
            <p:nvPr/>
          </p:nvCxnSpPr>
          <p:spPr bwMode="auto">
            <a:xfrm flipH="1" flipV="1">
              <a:off x="4882" y="692"/>
              <a:ext cx="116" cy="14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69" name="AutoShape 1045"/>
            <p:cNvCxnSpPr>
              <a:cxnSpLocks noChangeShapeType="1"/>
              <a:stCxn id="19466" idx="0"/>
              <a:endCxn id="19465" idx="3"/>
            </p:cNvCxnSpPr>
            <p:nvPr/>
          </p:nvCxnSpPr>
          <p:spPr bwMode="auto">
            <a:xfrm flipV="1">
              <a:off x="4684" y="692"/>
              <a:ext cx="87" cy="14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70" name="AutoShape 1046"/>
            <p:cNvCxnSpPr>
              <a:cxnSpLocks noChangeShapeType="1"/>
              <a:stCxn id="19465" idx="0"/>
              <a:endCxn id="19462" idx="5"/>
            </p:cNvCxnSpPr>
            <p:nvPr/>
          </p:nvCxnSpPr>
          <p:spPr bwMode="auto">
            <a:xfrm flipH="1" flipV="1">
              <a:off x="4678" y="399"/>
              <a:ext cx="149" cy="143"/>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9471" name="Text Box 1048"/>
            <p:cNvSpPr txBox="1">
              <a:spLocks noChangeArrowheads="1"/>
            </p:cNvSpPr>
            <p:nvPr/>
          </p:nvSpPr>
          <p:spPr bwMode="auto">
            <a:xfrm>
              <a:off x="4944" y="480"/>
              <a:ext cx="52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a:solidFill>
                    <a:schemeClr val="tx2"/>
                  </a:solidFill>
                </a:rPr>
                <a:t>n(1)</a:t>
              </a:r>
              <a:endParaRPr lang="en-US" sz="1600" b="1" i="1">
                <a:solidFill>
                  <a:schemeClr val="tx2"/>
                </a:solidFill>
              </a:endParaRPr>
            </a:p>
          </p:txBody>
        </p:sp>
        <p:sp>
          <p:nvSpPr>
            <p:cNvPr id="19472" name="Text Box 1049"/>
            <p:cNvSpPr txBox="1">
              <a:spLocks noChangeArrowheads="1"/>
            </p:cNvSpPr>
            <p:nvPr/>
          </p:nvSpPr>
          <p:spPr bwMode="auto">
            <a:xfrm>
              <a:off x="4033" y="192"/>
              <a:ext cx="52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a:t>n(2)</a:t>
              </a:r>
              <a:endParaRPr lang="en-US" sz="1600" b="1" i="1"/>
            </a:p>
          </p:txBody>
        </p:sp>
        <p:sp>
          <p:nvSpPr>
            <p:cNvPr id="19473" name="AutoShape 1050"/>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474" name="AutoShape 1051"/>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13698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04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286F62C-E3AF-6B4C-AE00-6FAA8E2EA71C}" type="slidenum">
              <a:rPr lang="en-US" sz="1400"/>
              <a:pPr eaLnBrk="1" hangingPunct="1"/>
              <a:t>14</a:t>
            </a:fld>
            <a:endParaRPr lang="en-US" sz="1400"/>
          </a:p>
        </p:txBody>
      </p:sp>
      <p:sp>
        <p:nvSpPr>
          <p:cNvPr id="20483" name="Rectangle 2"/>
          <p:cNvSpPr>
            <a:spLocks noGrp="1" noChangeArrowheads="1"/>
          </p:cNvSpPr>
          <p:nvPr>
            <p:ph type="title"/>
          </p:nvPr>
        </p:nvSpPr>
        <p:spPr>
          <a:xfrm>
            <a:off x="533400" y="304800"/>
            <a:ext cx="7772400" cy="1143000"/>
          </a:xfrm>
        </p:spPr>
        <p:txBody>
          <a:bodyPr/>
          <a:lstStyle/>
          <a:p>
            <a:pPr eaLnBrk="1" hangingPunct="1"/>
            <a:r>
              <a:rPr lang="en-US">
                <a:latin typeface="Tahoma" charset="0"/>
              </a:rPr>
              <a:t>Insertion</a:t>
            </a:r>
          </a:p>
        </p:txBody>
      </p:sp>
      <p:sp>
        <p:nvSpPr>
          <p:cNvPr id="20484"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pPr eaLnBrk="1" hangingPunct="1">
              <a:lnSpc>
                <a:spcPct val="80000"/>
              </a:lnSpc>
            </a:pPr>
            <a:r>
              <a:rPr lang="en-US" sz="2400">
                <a:latin typeface="Tahoma" charset="0"/>
              </a:rPr>
              <a:t>Insertion is as in a binary search tree</a:t>
            </a:r>
          </a:p>
          <a:p>
            <a:pPr eaLnBrk="1" hangingPunct="1">
              <a:lnSpc>
                <a:spcPct val="80000"/>
              </a:lnSpc>
            </a:pPr>
            <a:r>
              <a:rPr lang="en-US" sz="2400">
                <a:latin typeface="Tahoma" charset="0"/>
              </a:rPr>
              <a:t>Always done by expanding an external node.</a:t>
            </a:r>
          </a:p>
          <a:p>
            <a:pPr eaLnBrk="1" hangingPunct="1">
              <a:lnSpc>
                <a:spcPct val="80000"/>
              </a:lnSpc>
            </a:pPr>
            <a:r>
              <a:rPr lang="en-US" sz="2400">
                <a:latin typeface="Tahoma" charset="0"/>
              </a:rPr>
              <a:t>Example:</a:t>
            </a:r>
          </a:p>
        </p:txBody>
      </p:sp>
      <p:grpSp>
        <p:nvGrpSpPr>
          <p:cNvPr id="20485" name="Group 4"/>
          <p:cNvGrpSpPr>
            <a:grpSpLocks/>
          </p:cNvGrpSpPr>
          <p:nvPr/>
        </p:nvGrpSpPr>
        <p:grpSpPr bwMode="auto">
          <a:xfrm>
            <a:off x="5334000" y="2635250"/>
            <a:ext cx="2590822" cy="3429000"/>
            <a:chOff x="3696" y="1200"/>
            <a:chExt cx="1728" cy="2160"/>
          </a:xfrm>
        </p:grpSpPr>
        <p:sp>
          <p:nvSpPr>
            <p:cNvPr id="20530" name="Oval 5"/>
            <p:cNvSpPr>
              <a:spLocks noChangeArrowheads="1"/>
            </p:cNvSpPr>
            <p:nvPr/>
          </p:nvSpPr>
          <p:spPr bwMode="auto">
            <a:xfrm>
              <a:off x="4252" y="120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0531" name="Oval 6"/>
            <p:cNvSpPr>
              <a:spLocks noChangeArrowheads="1"/>
            </p:cNvSpPr>
            <p:nvPr/>
          </p:nvSpPr>
          <p:spPr bwMode="auto">
            <a:xfrm>
              <a:off x="3748" y="158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0532" name="Oval 7"/>
            <p:cNvSpPr>
              <a:spLocks noChangeArrowheads="1"/>
            </p:cNvSpPr>
            <p:nvPr/>
          </p:nvSpPr>
          <p:spPr bwMode="auto">
            <a:xfrm>
              <a:off x="4792" y="158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0533" name="Oval 8"/>
            <p:cNvSpPr>
              <a:spLocks noChangeArrowheads="1"/>
            </p:cNvSpPr>
            <p:nvPr/>
          </p:nvSpPr>
          <p:spPr bwMode="auto">
            <a:xfrm>
              <a:off x="3880"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0534" name="Oval 9"/>
            <p:cNvSpPr>
              <a:spLocks noChangeArrowheads="1"/>
            </p:cNvSpPr>
            <p:nvPr/>
          </p:nvSpPr>
          <p:spPr bwMode="auto">
            <a:xfrm>
              <a:off x="4492"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0535" name="Oval 10"/>
            <p:cNvSpPr>
              <a:spLocks noChangeArrowheads="1"/>
            </p:cNvSpPr>
            <p:nvPr/>
          </p:nvSpPr>
          <p:spPr bwMode="auto">
            <a:xfrm>
              <a:off x="5128"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0536" name="Oval 11"/>
            <p:cNvSpPr>
              <a:spLocks noChangeArrowheads="1"/>
            </p:cNvSpPr>
            <p:nvPr/>
          </p:nvSpPr>
          <p:spPr bwMode="auto">
            <a:xfrm>
              <a:off x="4270" y="244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0537" name="Oval 12"/>
            <p:cNvSpPr>
              <a:spLocks noChangeArrowheads="1"/>
            </p:cNvSpPr>
            <p:nvPr/>
          </p:nvSpPr>
          <p:spPr bwMode="auto">
            <a:xfrm>
              <a:off x="4744" y="244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0538" name="Rectangle 13"/>
            <p:cNvSpPr>
              <a:spLocks noChangeArrowheads="1"/>
            </p:cNvSpPr>
            <p:nvPr/>
          </p:nvSpPr>
          <p:spPr bwMode="auto">
            <a:xfrm>
              <a:off x="3696" y="197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39" name="Rectangle 14"/>
            <p:cNvSpPr>
              <a:spLocks noChangeArrowheads="1"/>
            </p:cNvSpPr>
            <p:nvPr/>
          </p:nvSpPr>
          <p:spPr bwMode="auto">
            <a:xfrm>
              <a:off x="3888"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0" name="Rectangle 15"/>
            <p:cNvSpPr>
              <a:spLocks noChangeArrowheads="1"/>
            </p:cNvSpPr>
            <p:nvPr/>
          </p:nvSpPr>
          <p:spPr bwMode="auto">
            <a:xfrm>
              <a:off x="4080"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1" name="Rectangle 16"/>
            <p:cNvSpPr>
              <a:spLocks noChangeArrowheads="1"/>
            </p:cNvSpPr>
            <p:nvPr/>
          </p:nvSpPr>
          <p:spPr bwMode="auto">
            <a:xfrm>
              <a:off x="4272"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2" name="Rectangle 17"/>
            <p:cNvSpPr>
              <a:spLocks noChangeArrowheads="1"/>
            </p:cNvSpPr>
            <p:nvPr/>
          </p:nvSpPr>
          <p:spPr bwMode="auto">
            <a:xfrm>
              <a:off x="4464"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3" name="Rectangle 18"/>
            <p:cNvSpPr>
              <a:spLocks noChangeArrowheads="1"/>
            </p:cNvSpPr>
            <p:nvPr/>
          </p:nvSpPr>
          <p:spPr bwMode="auto">
            <a:xfrm>
              <a:off x="4944"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4" name="Rectangle 19"/>
            <p:cNvSpPr>
              <a:spLocks noChangeArrowheads="1"/>
            </p:cNvSpPr>
            <p:nvPr/>
          </p:nvSpPr>
          <p:spPr bwMode="auto">
            <a:xfrm>
              <a:off x="5136"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5" name="Rectangle 20"/>
            <p:cNvSpPr>
              <a:spLocks noChangeArrowheads="1"/>
            </p:cNvSpPr>
            <p:nvPr/>
          </p:nvSpPr>
          <p:spPr bwMode="auto">
            <a:xfrm>
              <a:off x="5328"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46" name="AutoShape 21"/>
            <p:cNvCxnSpPr>
              <a:cxnSpLocks noChangeShapeType="1"/>
              <a:stCxn id="20530" idx="4"/>
              <a:endCxn id="20531" idx="0"/>
            </p:cNvCxnSpPr>
            <p:nvPr/>
          </p:nvCxnSpPr>
          <p:spPr bwMode="auto">
            <a:xfrm flipH="1">
              <a:off x="3889" y="1454"/>
              <a:ext cx="504"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47" name="AutoShape 22"/>
            <p:cNvCxnSpPr>
              <a:cxnSpLocks noChangeShapeType="1"/>
              <a:stCxn id="20531" idx="4"/>
              <a:endCxn id="20538" idx="0"/>
            </p:cNvCxnSpPr>
            <p:nvPr/>
          </p:nvCxnSpPr>
          <p:spPr bwMode="auto">
            <a:xfrm flipH="1">
              <a:off x="3744" y="1838"/>
              <a:ext cx="14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48" name="AutoShape 23"/>
            <p:cNvCxnSpPr>
              <a:cxnSpLocks noChangeShapeType="1"/>
              <a:stCxn id="20531" idx="4"/>
              <a:endCxn id="20533" idx="0"/>
            </p:cNvCxnSpPr>
            <p:nvPr/>
          </p:nvCxnSpPr>
          <p:spPr bwMode="auto">
            <a:xfrm>
              <a:off x="3889" y="1838"/>
              <a:ext cx="13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49" name="AutoShape 24"/>
            <p:cNvCxnSpPr>
              <a:cxnSpLocks noChangeShapeType="1"/>
              <a:stCxn id="20530" idx="4"/>
              <a:endCxn id="20532" idx="0"/>
            </p:cNvCxnSpPr>
            <p:nvPr/>
          </p:nvCxnSpPr>
          <p:spPr bwMode="auto">
            <a:xfrm>
              <a:off x="4393" y="1454"/>
              <a:ext cx="540"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0" name="AutoShape 25"/>
            <p:cNvCxnSpPr>
              <a:cxnSpLocks noChangeShapeType="1"/>
              <a:stCxn id="20532" idx="4"/>
              <a:endCxn id="20534" idx="0"/>
            </p:cNvCxnSpPr>
            <p:nvPr/>
          </p:nvCxnSpPr>
          <p:spPr bwMode="auto">
            <a:xfrm flipH="1">
              <a:off x="4633" y="1838"/>
              <a:ext cx="300"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1" name="AutoShape 26"/>
            <p:cNvCxnSpPr>
              <a:cxnSpLocks noChangeShapeType="1"/>
              <a:stCxn id="20532" idx="4"/>
              <a:endCxn id="20535" idx="0"/>
            </p:cNvCxnSpPr>
            <p:nvPr/>
          </p:nvCxnSpPr>
          <p:spPr bwMode="auto">
            <a:xfrm>
              <a:off x="4933" y="1838"/>
              <a:ext cx="336"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2" name="AutoShape 27"/>
            <p:cNvCxnSpPr>
              <a:cxnSpLocks noChangeShapeType="1"/>
              <a:stCxn id="20534" idx="4"/>
              <a:endCxn id="20536" idx="0"/>
            </p:cNvCxnSpPr>
            <p:nvPr/>
          </p:nvCxnSpPr>
          <p:spPr bwMode="auto">
            <a:xfrm flipH="1">
              <a:off x="4411" y="2270"/>
              <a:ext cx="22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3" name="AutoShape 28"/>
            <p:cNvCxnSpPr>
              <a:cxnSpLocks noChangeShapeType="1"/>
              <a:stCxn id="20533" idx="4"/>
              <a:endCxn id="20539" idx="0"/>
            </p:cNvCxnSpPr>
            <p:nvPr/>
          </p:nvCxnSpPr>
          <p:spPr bwMode="auto">
            <a:xfrm flipH="1">
              <a:off x="3936" y="2270"/>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4" name="AutoShape 29"/>
            <p:cNvCxnSpPr>
              <a:cxnSpLocks noChangeShapeType="1"/>
              <a:stCxn id="20533" idx="4"/>
              <a:endCxn id="20540" idx="0"/>
            </p:cNvCxnSpPr>
            <p:nvPr/>
          </p:nvCxnSpPr>
          <p:spPr bwMode="auto">
            <a:xfrm>
              <a:off x="4021" y="2270"/>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5" name="AutoShape 30"/>
            <p:cNvCxnSpPr>
              <a:cxnSpLocks noChangeShapeType="1"/>
              <a:stCxn id="20536" idx="4"/>
              <a:endCxn id="20541" idx="0"/>
            </p:cNvCxnSpPr>
            <p:nvPr/>
          </p:nvCxnSpPr>
          <p:spPr bwMode="auto">
            <a:xfrm flipH="1">
              <a:off x="4320" y="2702"/>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6" name="AutoShape 31"/>
            <p:cNvCxnSpPr>
              <a:cxnSpLocks noChangeShapeType="1"/>
              <a:stCxn id="20536" idx="4"/>
              <a:endCxn id="20542" idx="0"/>
            </p:cNvCxnSpPr>
            <p:nvPr/>
          </p:nvCxnSpPr>
          <p:spPr bwMode="auto">
            <a:xfrm>
              <a:off x="4411" y="2702"/>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7" name="AutoShape 32"/>
            <p:cNvCxnSpPr>
              <a:cxnSpLocks noChangeShapeType="1"/>
              <a:stCxn id="20537" idx="4"/>
              <a:endCxn id="20562" idx="0"/>
            </p:cNvCxnSpPr>
            <p:nvPr/>
          </p:nvCxnSpPr>
          <p:spPr bwMode="auto">
            <a:xfrm flipH="1">
              <a:off x="4757" y="2702"/>
              <a:ext cx="128" cy="17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8" name="AutoShape 33"/>
            <p:cNvCxnSpPr>
              <a:cxnSpLocks noChangeShapeType="1"/>
              <a:stCxn id="20537" idx="4"/>
              <a:endCxn id="20543" idx="0"/>
            </p:cNvCxnSpPr>
            <p:nvPr/>
          </p:nvCxnSpPr>
          <p:spPr bwMode="auto">
            <a:xfrm>
              <a:off x="4885" y="2702"/>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59" name="AutoShape 34"/>
            <p:cNvCxnSpPr>
              <a:cxnSpLocks noChangeShapeType="1"/>
              <a:stCxn id="20534" idx="4"/>
              <a:endCxn id="20537" idx="0"/>
            </p:cNvCxnSpPr>
            <p:nvPr/>
          </p:nvCxnSpPr>
          <p:spPr bwMode="auto">
            <a:xfrm>
              <a:off x="4633" y="2270"/>
              <a:ext cx="25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60" name="AutoShape 35"/>
            <p:cNvCxnSpPr>
              <a:cxnSpLocks noChangeShapeType="1"/>
              <a:stCxn id="20535" idx="4"/>
              <a:endCxn id="20544" idx="0"/>
            </p:cNvCxnSpPr>
            <p:nvPr/>
          </p:nvCxnSpPr>
          <p:spPr bwMode="auto">
            <a:xfrm flipH="1">
              <a:off x="5184" y="2270"/>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61" name="AutoShape 36"/>
            <p:cNvCxnSpPr>
              <a:cxnSpLocks noChangeShapeType="1"/>
              <a:stCxn id="20535" idx="4"/>
              <a:endCxn id="20545" idx="0"/>
            </p:cNvCxnSpPr>
            <p:nvPr/>
          </p:nvCxnSpPr>
          <p:spPr bwMode="auto">
            <a:xfrm>
              <a:off x="5269" y="2270"/>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0562" name="Oval 37"/>
            <p:cNvSpPr>
              <a:spLocks noChangeArrowheads="1"/>
            </p:cNvSpPr>
            <p:nvPr/>
          </p:nvSpPr>
          <p:spPr bwMode="auto">
            <a:xfrm>
              <a:off x="4616" y="2872"/>
              <a:ext cx="282" cy="254"/>
            </a:xfrm>
            <a:prstGeom prst="ellipse">
              <a:avLst/>
            </a:prstGeom>
            <a:solidFill>
              <a:schemeClr val="accent1"/>
            </a:solidFill>
            <a:ln w="38100" cmpd="sng">
              <a:solidFill>
                <a:srgbClr val="FF0000"/>
              </a:solidFill>
              <a:round/>
              <a:headEnd/>
              <a:tailEnd/>
            </a:ln>
          </p:spPr>
          <p:txBody>
            <a:bodyPr wrap="none" anchor="ctr">
              <a:spAutoFit/>
            </a:bodyPr>
            <a:lstStyle/>
            <a:p>
              <a:r>
                <a:rPr lang="en-US" sz="1400">
                  <a:latin typeface="Times New Roman" charset="0"/>
                </a:rPr>
                <a:t>54</a:t>
              </a:r>
            </a:p>
          </p:txBody>
        </p:sp>
        <p:sp>
          <p:nvSpPr>
            <p:cNvPr id="20563" name="Rectangle 38"/>
            <p:cNvSpPr>
              <a:spLocks noChangeArrowheads="1"/>
            </p:cNvSpPr>
            <p:nvPr/>
          </p:nvSpPr>
          <p:spPr bwMode="auto">
            <a:xfrm>
              <a:off x="4618" y="32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64" name="Rectangle 39"/>
            <p:cNvSpPr>
              <a:spLocks noChangeArrowheads="1"/>
            </p:cNvSpPr>
            <p:nvPr/>
          </p:nvSpPr>
          <p:spPr bwMode="auto">
            <a:xfrm>
              <a:off x="4810" y="32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65" name="AutoShape 40"/>
            <p:cNvCxnSpPr>
              <a:cxnSpLocks noChangeShapeType="1"/>
              <a:stCxn id="20562" idx="4"/>
              <a:endCxn id="20563" idx="0"/>
            </p:cNvCxnSpPr>
            <p:nvPr/>
          </p:nvCxnSpPr>
          <p:spPr bwMode="auto">
            <a:xfrm flipH="1">
              <a:off x="4666" y="3126"/>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66" name="AutoShape 41"/>
            <p:cNvCxnSpPr>
              <a:cxnSpLocks noChangeShapeType="1"/>
              <a:stCxn id="20562" idx="4"/>
              <a:endCxn id="20564" idx="0"/>
            </p:cNvCxnSpPr>
            <p:nvPr/>
          </p:nvCxnSpPr>
          <p:spPr bwMode="auto">
            <a:xfrm>
              <a:off x="4757" y="3126"/>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grpSp>
      <p:sp>
        <p:nvSpPr>
          <p:cNvPr id="20486" name="Text Box 42"/>
          <p:cNvSpPr txBox="1">
            <a:spLocks noChangeArrowheads="1"/>
          </p:cNvSpPr>
          <p:nvPr/>
        </p:nvSpPr>
        <p:spPr bwMode="auto">
          <a:xfrm>
            <a:off x="6172200" y="5530850"/>
            <a:ext cx="3127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w</a:t>
            </a:r>
          </a:p>
        </p:txBody>
      </p:sp>
      <p:sp>
        <p:nvSpPr>
          <p:cNvPr id="20487" name="Text Box 43"/>
          <p:cNvSpPr txBox="1">
            <a:spLocks noChangeArrowheads="1"/>
          </p:cNvSpPr>
          <p:nvPr/>
        </p:nvSpPr>
        <p:spPr bwMode="auto">
          <a:xfrm>
            <a:off x="7470775" y="4797425"/>
            <a:ext cx="4619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b=x</a:t>
            </a:r>
          </a:p>
        </p:txBody>
      </p:sp>
      <p:sp>
        <p:nvSpPr>
          <p:cNvPr id="20488" name="Text Box 44"/>
          <p:cNvSpPr txBox="1">
            <a:spLocks noChangeArrowheads="1"/>
          </p:cNvSpPr>
          <p:nvPr/>
        </p:nvSpPr>
        <p:spPr bwMode="auto">
          <a:xfrm>
            <a:off x="6078538" y="3511550"/>
            <a:ext cx="45243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a=y</a:t>
            </a:r>
          </a:p>
        </p:txBody>
      </p:sp>
      <p:sp>
        <p:nvSpPr>
          <p:cNvPr id="20489" name="Text Box 45"/>
          <p:cNvSpPr txBox="1">
            <a:spLocks noChangeArrowheads="1"/>
          </p:cNvSpPr>
          <p:nvPr/>
        </p:nvSpPr>
        <p:spPr bwMode="auto">
          <a:xfrm>
            <a:off x="7640638" y="3187700"/>
            <a:ext cx="44291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c=z</a:t>
            </a:r>
          </a:p>
        </p:txBody>
      </p:sp>
      <p:sp>
        <p:nvSpPr>
          <p:cNvPr id="20490" name="Line 46"/>
          <p:cNvSpPr>
            <a:spLocks noChangeShapeType="1"/>
          </p:cNvSpPr>
          <p:nvPr/>
        </p:nvSpPr>
        <p:spPr bwMode="auto">
          <a:xfrm flipV="1">
            <a:off x="6429375" y="5502275"/>
            <a:ext cx="228600" cy="15240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0491" name="Line 47"/>
          <p:cNvSpPr>
            <a:spLocks noChangeShapeType="1"/>
          </p:cNvSpPr>
          <p:nvPr/>
        </p:nvSpPr>
        <p:spPr bwMode="auto">
          <a:xfrm>
            <a:off x="6324600" y="3778250"/>
            <a:ext cx="152400" cy="15240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0492" name="Line 48"/>
          <p:cNvSpPr>
            <a:spLocks noChangeShapeType="1"/>
          </p:cNvSpPr>
          <p:nvPr/>
        </p:nvSpPr>
        <p:spPr bwMode="auto">
          <a:xfrm flipH="1">
            <a:off x="7391400" y="3340100"/>
            <a:ext cx="3048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0493" name="Line 49"/>
          <p:cNvSpPr>
            <a:spLocks noChangeShapeType="1"/>
          </p:cNvSpPr>
          <p:nvPr/>
        </p:nvSpPr>
        <p:spPr bwMode="auto">
          <a:xfrm flipH="1" flipV="1">
            <a:off x="7277100" y="4778375"/>
            <a:ext cx="228600" cy="15240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grpSp>
        <p:nvGrpSpPr>
          <p:cNvPr id="20494" name="Group 88"/>
          <p:cNvGrpSpPr>
            <a:grpSpLocks/>
          </p:cNvGrpSpPr>
          <p:nvPr/>
        </p:nvGrpSpPr>
        <p:grpSpPr bwMode="auto">
          <a:xfrm>
            <a:off x="1981200" y="2635250"/>
            <a:ext cx="2667000" cy="2755900"/>
            <a:chOff x="3840" y="1882"/>
            <a:chExt cx="1728" cy="1736"/>
          </a:xfrm>
        </p:grpSpPr>
        <p:sp>
          <p:nvSpPr>
            <p:cNvPr id="20497" name="Oval 89"/>
            <p:cNvSpPr>
              <a:spLocks noChangeArrowheads="1"/>
            </p:cNvSpPr>
            <p:nvPr/>
          </p:nvSpPr>
          <p:spPr bwMode="auto">
            <a:xfrm>
              <a:off x="4396" y="188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0498" name="Oval 90"/>
            <p:cNvSpPr>
              <a:spLocks noChangeArrowheads="1"/>
            </p:cNvSpPr>
            <p:nvPr/>
          </p:nvSpPr>
          <p:spPr bwMode="auto">
            <a:xfrm>
              <a:off x="3892" y="226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0499" name="Oval 91"/>
            <p:cNvSpPr>
              <a:spLocks noChangeArrowheads="1"/>
            </p:cNvSpPr>
            <p:nvPr/>
          </p:nvSpPr>
          <p:spPr bwMode="auto">
            <a:xfrm>
              <a:off x="4936" y="226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0500" name="Oval 92"/>
            <p:cNvSpPr>
              <a:spLocks noChangeArrowheads="1"/>
            </p:cNvSpPr>
            <p:nvPr/>
          </p:nvSpPr>
          <p:spPr bwMode="auto">
            <a:xfrm>
              <a:off x="4024"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0501" name="Oval 93"/>
            <p:cNvSpPr>
              <a:spLocks noChangeArrowheads="1"/>
            </p:cNvSpPr>
            <p:nvPr/>
          </p:nvSpPr>
          <p:spPr bwMode="auto">
            <a:xfrm>
              <a:off x="4636"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0502" name="Oval 94"/>
            <p:cNvSpPr>
              <a:spLocks noChangeArrowheads="1"/>
            </p:cNvSpPr>
            <p:nvPr/>
          </p:nvSpPr>
          <p:spPr bwMode="auto">
            <a:xfrm>
              <a:off x="5272"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0503" name="Oval 95"/>
            <p:cNvSpPr>
              <a:spLocks noChangeArrowheads="1"/>
            </p:cNvSpPr>
            <p:nvPr/>
          </p:nvSpPr>
          <p:spPr bwMode="auto">
            <a:xfrm>
              <a:off x="4414" y="313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0504" name="Oval 96"/>
            <p:cNvSpPr>
              <a:spLocks noChangeArrowheads="1"/>
            </p:cNvSpPr>
            <p:nvPr/>
          </p:nvSpPr>
          <p:spPr bwMode="auto">
            <a:xfrm>
              <a:off x="4888" y="313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0505" name="Rectangle 97"/>
            <p:cNvSpPr>
              <a:spLocks noChangeArrowheads="1"/>
            </p:cNvSpPr>
            <p:nvPr/>
          </p:nvSpPr>
          <p:spPr bwMode="auto">
            <a:xfrm>
              <a:off x="3840" y="265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6" name="Rectangle 98"/>
            <p:cNvSpPr>
              <a:spLocks noChangeArrowheads="1"/>
            </p:cNvSpPr>
            <p:nvPr/>
          </p:nvSpPr>
          <p:spPr bwMode="auto">
            <a:xfrm>
              <a:off x="4032"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7" name="Rectangle 99"/>
            <p:cNvSpPr>
              <a:spLocks noChangeArrowheads="1"/>
            </p:cNvSpPr>
            <p:nvPr/>
          </p:nvSpPr>
          <p:spPr bwMode="auto">
            <a:xfrm>
              <a:off x="4224"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8" name="Rectangle 100"/>
            <p:cNvSpPr>
              <a:spLocks noChangeArrowheads="1"/>
            </p:cNvSpPr>
            <p:nvPr/>
          </p:nvSpPr>
          <p:spPr bwMode="auto">
            <a:xfrm>
              <a:off x="4416"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9" name="Rectangle 101"/>
            <p:cNvSpPr>
              <a:spLocks noChangeArrowheads="1"/>
            </p:cNvSpPr>
            <p:nvPr/>
          </p:nvSpPr>
          <p:spPr bwMode="auto">
            <a:xfrm>
              <a:off x="4608"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0" name="Rectangle 102"/>
            <p:cNvSpPr>
              <a:spLocks noChangeArrowheads="1"/>
            </p:cNvSpPr>
            <p:nvPr/>
          </p:nvSpPr>
          <p:spPr bwMode="auto">
            <a:xfrm>
              <a:off x="4896"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1" name="Rectangle 103"/>
            <p:cNvSpPr>
              <a:spLocks noChangeArrowheads="1"/>
            </p:cNvSpPr>
            <p:nvPr/>
          </p:nvSpPr>
          <p:spPr bwMode="auto">
            <a:xfrm>
              <a:off x="5088"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2" name="Rectangle 104"/>
            <p:cNvSpPr>
              <a:spLocks noChangeArrowheads="1"/>
            </p:cNvSpPr>
            <p:nvPr/>
          </p:nvSpPr>
          <p:spPr bwMode="auto">
            <a:xfrm>
              <a:off x="5280"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3" name="Rectangle 105"/>
            <p:cNvSpPr>
              <a:spLocks noChangeArrowheads="1"/>
            </p:cNvSpPr>
            <p:nvPr/>
          </p:nvSpPr>
          <p:spPr bwMode="auto">
            <a:xfrm>
              <a:off x="5472"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14" name="AutoShape 106"/>
            <p:cNvCxnSpPr>
              <a:cxnSpLocks noChangeShapeType="1"/>
              <a:stCxn id="20497" idx="4"/>
              <a:endCxn id="20498" idx="0"/>
            </p:cNvCxnSpPr>
            <p:nvPr/>
          </p:nvCxnSpPr>
          <p:spPr bwMode="auto">
            <a:xfrm flipH="1">
              <a:off x="4033" y="2136"/>
              <a:ext cx="504"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5" name="AutoShape 107"/>
            <p:cNvCxnSpPr>
              <a:cxnSpLocks noChangeShapeType="1"/>
              <a:stCxn id="20498" idx="4"/>
              <a:endCxn id="20505" idx="0"/>
            </p:cNvCxnSpPr>
            <p:nvPr/>
          </p:nvCxnSpPr>
          <p:spPr bwMode="auto">
            <a:xfrm flipH="1">
              <a:off x="3888" y="2520"/>
              <a:ext cx="14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6" name="AutoShape 108"/>
            <p:cNvCxnSpPr>
              <a:cxnSpLocks noChangeShapeType="1"/>
              <a:stCxn id="20498" idx="4"/>
              <a:endCxn id="20500" idx="0"/>
            </p:cNvCxnSpPr>
            <p:nvPr/>
          </p:nvCxnSpPr>
          <p:spPr bwMode="auto">
            <a:xfrm>
              <a:off x="4033" y="2520"/>
              <a:ext cx="13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7" name="AutoShape 109"/>
            <p:cNvCxnSpPr>
              <a:cxnSpLocks noChangeShapeType="1"/>
              <a:stCxn id="20497" idx="4"/>
              <a:endCxn id="20499" idx="0"/>
            </p:cNvCxnSpPr>
            <p:nvPr/>
          </p:nvCxnSpPr>
          <p:spPr bwMode="auto">
            <a:xfrm>
              <a:off x="4537" y="2136"/>
              <a:ext cx="540"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8" name="AutoShape 110"/>
            <p:cNvCxnSpPr>
              <a:cxnSpLocks noChangeShapeType="1"/>
              <a:stCxn id="20499" idx="4"/>
              <a:endCxn id="20501" idx="0"/>
            </p:cNvCxnSpPr>
            <p:nvPr/>
          </p:nvCxnSpPr>
          <p:spPr bwMode="auto">
            <a:xfrm flipH="1">
              <a:off x="4777" y="2520"/>
              <a:ext cx="300"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19" name="AutoShape 111"/>
            <p:cNvCxnSpPr>
              <a:cxnSpLocks noChangeShapeType="1"/>
              <a:stCxn id="20499" idx="4"/>
              <a:endCxn id="20502" idx="0"/>
            </p:cNvCxnSpPr>
            <p:nvPr/>
          </p:nvCxnSpPr>
          <p:spPr bwMode="auto">
            <a:xfrm>
              <a:off x="5077" y="2520"/>
              <a:ext cx="336"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0" name="AutoShape 112"/>
            <p:cNvCxnSpPr>
              <a:cxnSpLocks noChangeShapeType="1"/>
              <a:stCxn id="20501" idx="4"/>
              <a:endCxn id="20503" idx="0"/>
            </p:cNvCxnSpPr>
            <p:nvPr/>
          </p:nvCxnSpPr>
          <p:spPr bwMode="auto">
            <a:xfrm flipH="1">
              <a:off x="4555" y="2952"/>
              <a:ext cx="22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1" name="AutoShape 113"/>
            <p:cNvCxnSpPr>
              <a:cxnSpLocks noChangeShapeType="1"/>
              <a:stCxn id="20500" idx="4"/>
              <a:endCxn id="20506" idx="0"/>
            </p:cNvCxnSpPr>
            <p:nvPr/>
          </p:nvCxnSpPr>
          <p:spPr bwMode="auto">
            <a:xfrm flipH="1">
              <a:off x="4080" y="2952"/>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2" name="AutoShape 114"/>
            <p:cNvCxnSpPr>
              <a:cxnSpLocks noChangeShapeType="1"/>
              <a:stCxn id="20500" idx="4"/>
              <a:endCxn id="20507" idx="0"/>
            </p:cNvCxnSpPr>
            <p:nvPr/>
          </p:nvCxnSpPr>
          <p:spPr bwMode="auto">
            <a:xfrm>
              <a:off x="4165" y="2952"/>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3" name="AutoShape 115"/>
            <p:cNvCxnSpPr>
              <a:cxnSpLocks noChangeShapeType="1"/>
              <a:stCxn id="20503" idx="4"/>
              <a:endCxn id="20508" idx="0"/>
            </p:cNvCxnSpPr>
            <p:nvPr/>
          </p:nvCxnSpPr>
          <p:spPr bwMode="auto">
            <a:xfrm flipH="1">
              <a:off x="4464" y="3384"/>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4" name="AutoShape 116"/>
            <p:cNvCxnSpPr>
              <a:cxnSpLocks noChangeShapeType="1"/>
              <a:stCxn id="20503" idx="4"/>
              <a:endCxn id="20509" idx="0"/>
            </p:cNvCxnSpPr>
            <p:nvPr/>
          </p:nvCxnSpPr>
          <p:spPr bwMode="auto">
            <a:xfrm>
              <a:off x="4555" y="3384"/>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5" name="AutoShape 117"/>
            <p:cNvCxnSpPr>
              <a:cxnSpLocks noChangeShapeType="1"/>
              <a:stCxn id="20504" idx="4"/>
              <a:endCxn id="20510" idx="0"/>
            </p:cNvCxnSpPr>
            <p:nvPr/>
          </p:nvCxnSpPr>
          <p:spPr bwMode="auto">
            <a:xfrm flipH="1">
              <a:off x="4944" y="3384"/>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6" name="AutoShape 118"/>
            <p:cNvCxnSpPr>
              <a:cxnSpLocks noChangeShapeType="1"/>
              <a:stCxn id="20504" idx="4"/>
              <a:endCxn id="20511" idx="0"/>
            </p:cNvCxnSpPr>
            <p:nvPr/>
          </p:nvCxnSpPr>
          <p:spPr bwMode="auto">
            <a:xfrm>
              <a:off x="5029" y="3384"/>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7" name="AutoShape 119"/>
            <p:cNvCxnSpPr>
              <a:cxnSpLocks noChangeShapeType="1"/>
              <a:stCxn id="20501" idx="4"/>
              <a:endCxn id="20504" idx="0"/>
            </p:cNvCxnSpPr>
            <p:nvPr/>
          </p:nvCxnSpPr>
          <p:spPr bwMode="auto">
            <a:xfrm>
              <a:off x="4777" y="2952"/>
              <a:ext cx="25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8" name="AutoShape 120"/>
            <p:cNvCxnSpPr>
              <a:cxnSpLocks noChangeShapeType="1"/>
              <a:stCxn id="20502" idx="4"/>
              <a:endCxn id="20512" idx="0"/>
            </p:cNvCxnSpPr>
            <p:nvPr/>
          </p:nvCxnSpPr>
          <p:spPr bwMode="auto">
            <a:xfrm flipH="1">
              <a:off x="5328" y="2952"/>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0529" name="AutoShape 121"/>
            <p:cNvCxnSpPr>
              <a:cxnSpLocks noChangeShapeType="1"/>
              <a:stCxn id="20502" idx="4"/>
              <a:endCxn id="20513" idx="0"/>
            </p:cNvCxnSpPr>
            <p:nvPr/>
          </p:nvCxnSpPr>
          <p:spPr bwMode="auto">
            <a:xfrm>
              <a:off x="5413" y="2952"/>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grpSp>
      <p:sp>
        <p:nvSpPr>
          <p:cNvPr id="20495" name="Text Box 122"/>
          <p:cNvSpPr txBox="1">
            <a:spLocks noChangeArrowheads="1"/>
          </p:cNvSpPr>
          <p:nvPr/>
        </p:nvSpPr>
        <p:spPr bwMode="auto">
          <a:xfrm>
            <a:off x="2514600" y="5638800"/>
            <a:ext cx="14700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dirty="0">
                <a:latin typeface="Times New Roman" charset="0"/>
              </a:rPr>
              <a:t>before insertion</a:t>
            </a:r>
          </a:p>
        </p:txBody>
      </p:sp>
      <p:sp>
        <p:nvSpPr>
          <p:cNvPr id="20496" name="Text Box 123"/>
          <p:cNvSpPr txBox="1">
            <a:spLocks noChangeArrowheads="1"/>
          </p:cNvSpPr>
          <p:nvPr/>
        </p:nvSpPr>
        <p:spPr bwMode="auto">
          <a:xfrm>
            <a:off x="5730875" y="6140450"/>
            <a:ext cx="13239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after insertion</a:t>
            </a:r>
          </a:p>
        </p:txBody>
      </p:sp>
    </p:spTree>
    <p:extLst>
      <p:ext uri="{BB962C8B-B14F-4D97-AF65-F5344CB8AC3E}">
        <p14:creationId xmlns:p14="http://schemas.microsoft.com/office/powerpoint/2010/main" val="75656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150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9208C9-97A7-F249-A3AB-E4FAE16F35CC}" type="slidenum">
              <a:rPr lang="en-US" sz="1400"/>
              <a:pPr eaLnBrk="1" hangingPunct="1"/>
              <a:t>15</a:t>
            </a:fld>
            <a:endParaRPr lang="en-US" sz="1400"/>
          </a:p>
        </p:txBody>
      </p:sp>
      <p:sp>
        <p:nvSpPr>
          <p:cNvPr id="21507" name="Rectangle 2"/>
          <p:cNvSpPr>
            <a:spLocks noGrp="1" noChangeArrowheads="1"/>
          </p:cNvSpPr>
          <p:nvPr>
            <p:ph type="title"/>
          </p:nvPr>
        </p:nvSpPr>
        <p:spPr/>
        <p:txBody>
          <a:bodyPr/>
          <a:lstStyle/>
          <a:p>
            <a:pPr eaLnBrk="1" hangingPunct="1"/>
            <a:r>
              <a:rPr lang="en-US" dirty="0" err="1">
                <a:latin typeface="Tahoma" charset="0"/>
              </a:rPr>
              <a:t>Trinode</a:t>
            </a:r>
            <a:r>
              <a:rPr lang="en-US" dirty="0">
                <a:latin typeface="Tahoma" charset="0"/>
              </a:rPr>
              <a:t> 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685800"/>
          </a:xfrm>
        </p:spPr>
        <p:txBody>
          <a:bodyPr>
            <a:normAutofit fontScale="85000" lnSpcReduction="10000"/>
          </a:bodyPr>
          <a:lstStyle/>
          <a:p>
            <a:pPr eaLnBrk="1" hangingPunct="1">
              <a:lnSpc>
                <a:spcPct val="110000"/>
              </a:lnSpc>
            </a:pPr>
            <a:r>
              <a:rPr lang="en-US" sz="2000" dirty="0">
                <a:latin typeface="Tahoma" charset="0"/>
              </a:rPr>
              <a:t>Let (</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the </a:t>
            </a:r>
            <a:r>
              <a:rPr lang="en-US" sz="2000" dirty="0" err="1">
                <a:latin typeface="Tahoma" charset="0"/>
              </a:rPr>
              <a:t>inorder</a:t>
            </a:r>
            <a:r>
              <a:rPr lang="en-US" sz="2000" dirty="0">
                <a:latin typeface="Tahoma" charset="0"/>
              </a:rPr>
              <a:t> 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Perform the rotations needed to make </a:t>
            </a:r>
            <a:r>
              <a:rPr lang="en-US" sz="2000" i="1" dirty="0">
                <a:latin typeface="Tahoma" charset="0"/>
              </a:rPr>
              <a:t>b</a:t>
            </a:r>
            <a:r>
              <a:rPr lang="en-US" sz="2000" dirty="0">
                <a:latin typeface="Tahoma" charset="0"/>
              </a:rPr>
              <a:t> the topmost node of the three</a:t>
            </a:r>
          </a:p>
        </p:txBody>
      </p:sp>
      <p:grpSp>
        <p:nvGrpSpPr>
          <p:cNvPr id="21509" name="Group 4"/>
          <p:cNvGrpSpPr>
            <a:grpSpLocks/>
          </p:cNvGrpSpPr>
          <p:nvPr/>
        </p:nvGrpSpPr>
        <p:grpSpPr bwMode="auto">
          <a:xfrm>
            <a:off x="152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dirty="0">
                  <a:latin typeface="Times New Roman"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grpSp>
        <p:nvGrpSpPr>
          <p:cNvPr id="21510" name="Group 19"/>
          <p:cNvGrpSpPr>
            <a:grpSpLocks/>
          </p:cNvGrpSpPr>
          <p:nvPr/>
        </p:nvGrpSpPr>
        <p:grpSpPr bwMode="auto">
          <a:xfrm>
            <a:off x="2452685" y="4191001"/>
            <a:ext cx="2805115" cy="2100263"/>
            <a:chOff x="1468" y="2640"/>
            <a:chExt cx="1767"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c=x</a:t>
              </a:r>
            </a:p>
          </p:txBody>
        </p:sp>
        <p:sp>
          <p:nvSpPr>
            <p:cNvPr id="21549" name="AutoShape 23"/>
            <p:cNvSpPr>
              <a:spLocks noChangeArrowheads="1"/>
            </p:cNvSpPr>
            <p:nvPr/>
          </p:nvSpPr>
          <p:spPr bwMode="auto">
            <a:xfrm>
              <a:off x="1468" y="3539"/>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50" name="AutoShape 24"/>
            <p:cNvSpPr>
              <a:spLocks noChangeArrowheads="1"/>
            </p:cNvSpPr>
            <p:nvPr/>
          </p:nvSpPr>
          <p:spPr bwMode="auto">
            <a:xfrm>
              <a:off x="1917" y="3537"/>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51" name="AutoShape 25"/>
            <p:cNvSpPr>
              <a:spLocks noChangeArrowheads="1"/>
            </p:cNvSpPr>
            <p:nvPr/>
          </p:nvSpPr>
          <p:spPr bwMode="auto">
            <a:xfrm>
              <a:off x="238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52" name="AutoShape 26"/>
            <p:cNvSpPr>
              <a:spLocks noChangeArrowheads="1"/>
            </p:cNvSpPr>
            <p:nvPr/>
          </p:nvSpPr>
          <p:spPr bwMode="auto">
            <a:xfrm>
              <a:off x="284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grpSp>
      <p:grpSp>
        <p:nvGrpSpPr>
          <p:cNvPr id="21511" name="Group 34"/>
          <p:cNvGrpSpPr>
            <a:grpSpLocks/>
          </p:cNvGrpSpPr>
          <p:nvPr/>
        </p:nvGrpSpPr>
        <p:grpSpPr bwMode="auto">
          <a:xfrm>
            <a:off x="4686305" y="2403475"/>
            <a:ext cx="2109790" cy="2846388"/>
            <a:chOff x="3052" y="1584"/>
            <a:chExt cx="1329" cy="1793"/>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35" name="AutoShape 38"/>
            <p:cNvSpPr>
              <a:spLocks noChangeArrowheads="1"/>
            </p:cNvSpPr>
            <p:nvPr/>
          </p:nvSpPr>
          <p:spPr bwMode="auto">
            <a:xfrm>
              <a:off x="3052" y="2097"/>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36" name="AutoShape 39"/>
            <p:cNvSpPr>
              <a:spLocks noChangeArrowheads="1"/>
            </p:cNvSpPr>
            <p:nvPr/>
          </p:nvSpPr>
          <p:spPr bwMode="auto">
            <a:xfrm>
              <a:off x="3290" y="295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1</a:t>
              </a:r>
              <a:endParaRPr lang="en-US" sz="1600" dirty="0">
                <a:latin typeface="Times New Roman" charset="0"/>
              </a:endParaRPr>
            </a:p>
          </p:txBody>
        </p:sp>
        <p:sp>
          <p:nvSpPr>
            <p:cNvPr id="21537" name="AutoShape 40"/>
            <p:cNvSpPr>
              <a:spLocks noChangeArrowheads="1"/>
            </p:cNvSpPr>
            <p:nvPr/>
          </p:nvSpPr>
          <p:spPr bwMode="auto">
            <a:xfrm>
              <a:off x="3749" y="2950"/>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38" name="AutoShape 41"/>
            <p:cNvSpPr>
              <a:spLocks noChangeArrowheads="1"/>
            </p:cNvSpPr>
            <p:nvPr/>
          </p:nvSpPr>
          <p:spPr bwMode="auto">
            <a:xfrm>
              <a:off x="4012" y="253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grpSp>
        <p:nvGrpSpPr>
          <p:cNvPr id="21512" name="Group 49"/>
          <p:cNvGrpSpPr>
            <a:grpSpLocks/>
          </p:cNvGrpSpPr>
          <p:nvPr/>
        </p:nvGrpSpPr>
        <p:grpSpPr bwMode="auto">
          <a:xfrm>
            <a:off x="6400806" y="4210051"/>
            <a:ext cx="2590803" cy="2084388"/>
            <a:chOff x="4082" y="2652"/>
            <a:chExt cx="1632"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21" name="AutoShape 53"/>
            <p:cNvSpPr>
              <a:spLocks noChangeArrowheads="1"/>
            </p:cNvSpPr>
            <p:nvPr/>
          </p:nvSpPr>
          <p:spPr bwMode="auto">
            <a:xfrm>
              <a:off x="4082"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22" name="AutoShape 54"/>
            <p:cNvSpPr>
              <a:spLocks noChangeArrowheads="1"/>
            </p:cNvSpPr>
            <p:nvPr/>
          </p:nvSpPr>
          <p:spPr bwMode="auto">
            <a:xfrm>
              <a:off x="4494" y="3541"/>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23" name="AutoShape 55"/>
            <p:cNvSpPr>
              <a:spLocks noChangeArrowheads="1"/>
            </p:cNvSpPr>
            <p:nvPr/>
          </p:nvSpPr>
          <p:spPr bwMode="auto">
            <a:xfrm>
              <a:off x="4926"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24" name="AutoShape 56"/>
            <p:cNvSpPr>
              <a:spLocks noChangeArrowheads="1"/>
            </p:cNvSpPr>
            <p:nvPr/>
          </p:nvSpPr>
          <p:spPr bwMode="auto">
            <a:xfrm>
              <a:off x="5349" y="3537"/>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3</a:t>
              </a:r>
              <a:endParaRPr lang="en-US" sz="1600" dirty="0">
                <a:latin typeface="Times New Roman"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sp>
        <p:nvSpPr>
          <p:cNvPr id="21513" name="Line 64"/>
          <p:cNvSpPr>
            <a:spLocks noChangeShapeType="1"/>
          </p:cNvSpPr>
          <p:nvPr/>
        </p:nvSpPr>
        <p:spPr bwMode="auto">
          <a:xfrm>
            <a:off x="2478085" y="4267200"/>
            <a:ext cx="685800" cy="457200"/>
          </a:xfrm>
          <a:prstGeom prst="line">
            <a:avLst/>
          </a:prstGeom>
          <a:noFill/>
          <a:ln w="2857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sz="2800"/>
          </a:p>
        </p:txBody>
      </p:sp>
      <p:sp>
        <p:nvSpPr>
          <p:cNvPr id="21514" name="Line 65"/>
          <p:cNvSpPr>
            <a:spLocks noChangeShapeType="1"/>
          </p:cNvSpPr>
          <p:nvPr/>
        </p:nvSpPr>
        <p:spPr bwMode="auto">
          <a:xfrm>
            <a:off x="6931025" y="4038600"/>
            <a:ext cx="457200" cy="304800"/>
          </a:xfrm>
          <a:prstGeom prst="line">
            <a:avLst/>
          </a:prstGeom>
          <a:noFill/>
          <a:ln w="2857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sz="2800"/>
          </a:p>
        </p:txBody>
      </p:sp>
      <p:sp>
        <p:nvSpPr>
          <p:cNvPr id="21516" name="Text Box 67"/>
          <p:cNvSpPr txBox="1">
            <a:spLocks noChangeArrowheads="1"/>
          </p:cNvSpPr>
          <p:nvPr/>
        </p:nvSpPr>
        <p:spPr bwMode="auto">
          <a:xfrm>
            <a:off x="6248400" y="2209800"/>
            <a:ext cx="26670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latin typeface="+mn-lt"/>
              </a:rPr>
              <a:t>Double rotation around c and a</a:t>
            </a:r>
          </a:p>
        </p:txBody>
      </p:sp>
      <p:sp>
        <p:nvSpPr>
          <p:cNvPr id="81" name="Text Box 67"/>
          <p:cNvSpPr txBox="1">
            <a:spLocks noChangeArrowheads="1"/>
          </p:cNvSpPr>
          <p:nvPr/>
        </p:nvSpPr>
        <p:spPr bwMode="auto">
          <a:xfrm>
            <a:off x="1676400" y="2209800"/>
            <a:ext cx="16764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latin typeface="+mn-lt"/>
              </a:rPr>
              <a:t>Single rotation around b</a:t>
            </a:r>
          </a:p>
        </p:txBody>
      </p:sp>
    </p:spTree>
    <p:extLst>
      <p:ext uri="{BB962C8B-B14F-4D97-AF65-F5344CB8AC3E}">
        <p14:creationId xmlns:p14="http://schemas.microsoft.com/office/powerpoint/2010/main" val="3786726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2530"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272DF58-3EF3-6549-8D27-01EFB83B8D59}" type="slidenum">
              <a:rPr lang="en-US" sz="1400"/>
              <a:pPr eaLnBrk="1" hangingPunct="1"/>
              <a:t>16</a:t>
            </a:fld>
            <a:endParaRPr lang="en-US" sz="1400"/>
          </a:p>
        </p:txBody>
      </p:sp>
      <p:sp>
        <p:nvSpPr>
          <p:cNvPr id="22531" name="Rectangle 2"/>
          <p:cNvSpPr>
            <a:spLocks noGrp="1" noChangeArrowheads="1"/>
          </p:cNvSpPr>
          <p:nvPr>
            <p:ph type="title"/>
          </p:nvPr>
        </p:nvSpPr>
        <p:spPr>
          <a:xfrm>
            <a:off x="533400" y="228600"/>
            <a:ext cx="7772400" cy="1066800"/>
          </a:xfrm>
        </p:spPr>
        <p:txBody>
          <a:bodyPr/>
          <a:lstStyle/>
          <a:p>
            <a:pPr eaLnBrk="1" hangingPunct="1"/>
            <a:r>
              <a:rPr lang="en-US">
                <a:latin typeface="Tahoma" charset="0"/>
              </a:rPr>
              <a:t>Insertion Example, continued</a:t>
            </a:r>
          </a:p>
        </p:txBody>
      </p:sp>
      <p:pic>
        <p:nvPicPr>
          <p:cNvPr id="22532"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00200" y="1295400"/>
            <a:ext cx="4572000" cy="2530475"/>
          </a:xfrm>
        </p:spPr>
      </p:pic>
      <p:sp>
        <p:nvSpPr>
          <p:cNvPr id="22533" name="Line 8"/>
          <p:cNvSpPr>
            <a:spLocks noChangeShapeType="1"/>
          </p:cNvSpPr>
          <p:nvPr/>
        </p:nvSpPr>
        <p:spPr bwMode="auto">
          <a:xfrm>
            <a:off x="5438775" y="5845175"/>
            <a:ext cx="9525"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4" name="Freeform 9"/>
          <p:cNvSpPr>
            <a:spLocks/>
          </p:cNvSpPr>
          <p:nvPr/>
        </p:nvSpPr>
        <p:spPr bwMode="auto">
          <a:xfrm>
            <a:off x="5459413" y="5997575"/>
            <a:ext cx="55562" cy="53975"/>
          </a:xfrm>
          <a:custGeom>
            <a:avLst/>
            <a:gdLst>
              <a:gd name="T0" fmla="*/ 0 w 35"/>
              <a:gd name="T1" fmla="*/ 0 h 34"/>
              <a:gd name="T2" fmla="*/ 0 w 35"/>
              <a:gd name="T3" fmla="*/ 22225 h 34"/>
              <a:gd name="T4" fmla="*/ 33337 w 35"/>
              <a:gd name="T5" fmla="*/ 53975 h 34"/>
              <a:gd name="T6" fmla="*/ 55562 w 35"/>
              <a:gd name="T7" fmla="*/ 53975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0" y="0"/>
                </a:moveTo>
                <a:lnTo>
                  <a:pt x="0" y="14"/>
                </a:lnTo>
                <a:lnTo>
                  <a:pt x="21" y="34"/>
                </a:lnTo>
                <a:lnTo>
                  <a:pt x="35" y="34"/>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35" name="Freeform 10"/>
          <p:cNvSpPr>
            <a:spLocks/>
          </p:cNvSpPr>
          <p:nvPr/>
        </p:nvSpPr>
        <p:spPr bwMode="auto">
          <a:xfrm>
            <a:off x="5580063" y="6073775"/>
            <a:ext cx="87312" cy="1588"/>
          </a:xfrm>
          <a:custGeom>
            <a:avLst/>
            <a:gdLst>
              <a:gd name="T0" fmla="*/ 0 w 55"/>
              <a:gd name="T1" fmla="*/ 0 h 1588"/>
              <a:gd name="T2" fmla="*/ 44450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36" name="Line 11"/>
          <p:cNvSpPr>
            <a:spLocks noChangeShapeType="1"/>
          </p:cNvSpPr>
          <p:nvPr/>
        </p:nvSpPr>
        <p:spPr bwMode="auto">
          <a:xfrm>
            <a:off x="5734050" y="6084888"/>
            <a:ext cx="9842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7" name="Line 12"/>
          <p:cNvSpPr>
            <a:spLocks noChangeShapeType="1"/>
          </p:cNvSpPr>
          <p:nvPr/>
        </p:nvSpPr>
        <p:spPr bwMode="auto">
          <a:xfrm>
            <a:off x="5897563" y="6084888"/>
            <a:ext cx="87312"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8" name="Freeform 13"/>
          <p:cNvSpPr>
            <a:spLocks/>
          </p:cNvSpPr>
          <p:nvPr/>
        </p:nvSpPr>
        <p:spPr bwMode="auto">
          <a:xfrm>
            <a:off x="6049963" y="6073775"/>
            <a:ext cx="87312" cy="1588"/>
          </a:xfrm>
          <a:custGeom>
            <a:avLst/>
            <a:gdLst>
              <a:gd name="T0" fmla="*/ 0 w 55"/>
              <a:gd name="T1" fmla="*/ 0 h 1588"/>
              <a:gd name="T2" fmla="*/ 66675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42" y="0"/>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39" name="Freeform 14"/>
          <p:cNvSpPr>
            <a:spLocks/>
          </p:cNvSpPr>
          <p:nvPr/>
        </p:nvSpPr>
        <p:spPr bwMode="auto">
          <a:xfrm>
            <a:off x="6203950" y="6019800"/>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0" name="Line 15"/>
          <p:cNvSpPr>
            <a:spLocks noChangeShapeType="1"/>
          </p:cNvSpPr>
          <p:nvPr/>
        </p:nvSpPr>
        <p:spPr bwMode="auto">
          <a:xfrm flipV="1">
            <a:off x="6302375" y="5876925"/>
            <a:ext cx="20638"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1" name="Freeform 16"/>
          <p:cNvSpPr>
            <a:spLocks/>
          </p:cNvSpPr>
          <p:nvPr/>
        </p:nvSpPr>
        <p:spPr bwMode="auto">
          <a:xfrm>
            <a:off x="6323013" y="5713413"/>
            <a:ext cx="11112" cy="87312"/>
          </a:xfrm>
          <a:custGeom>
            <a:avLst/>
            <a:gdLst>
              <a:gd name="T0" fmla="*/ 0 w 7"/>
              <a:gd name="T1" fmla="*/ 87312 h 55"/>
              <a:gd name="T2" fmla="*/ 11112 w 7"/>
              <a:gd name="T3" fmla="*/ 33337 h 55"/>
              <a:gd name="T4" fmla="*/ 0 w 7"/>
              <a:gd name="T5" fmla="*/ 0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55"/>
                </a:moveTo>
                <a:lnTo>
                  <a:pt x="7" y="21"/>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2" name="Freeform 17"/>
          <p:cNvSpPr>
            <a:spLocks/>
          </p:cNvSpPr>
          <p:nvPr/>
        </p:nvSpPr>
        <p:spPr bwMode="auto">
          <a:xfrm>
            <a:off x="6269038" y="5570538"/>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3" name="Line 18"/>
          <p:cNvSpPr>
            <a:spLocks noChangeShapeType="1"/>
          </p:cNvSpPr>
          <p:nvPr/>
        </p:nvSpPr>
        <p:spPr bwMode="auto">
          <a:xfrm flipH="1" flipV="1">
            <a:off x="6192838" y="5440363"/>
            <a:ext cx="42862"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4" name="Line 19"/>
          <p:cNvSpPr>
            <a:spLocks noChangeShapeType="1"/>
          </p:cNvSpPr>
          <p:nvPr/>
        </p:nvSpPr>
        <p:spPr bwMode="auto">
          <a:xfrm flipH="1" flipV="1">
            <a:off x="6105525" y="5308600"/>
            <a:ext cx="53975"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5" name="Line 20"/>
          <p:cNvSpPr>
            <a:spLocks noChangeShapeType="1"/>
          </p:cNvSpPr>
          <p:nvPr/>
        </p:nvSpPr>
        <p:spPr bwMode="auto">
          <a:xfrm flipH="1" flipV="1">
            <a:off x="6018213" y="5176838"/>
            <a:ext cx="53975" cy="777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6" name="Freeform 21"/>
          <p:cNvSpPr>
            <a:spLocks/>
          </p:cNvSpPr>
          <p:nvPr/>
        </p:nvSpPr>
        <p:spPr bwMode="auto">
          <a:xfrm>
            <a:off x="5908675" y="5068888"/>
            <a:ext cx="65088" cy="53975"/>
          </a:xfrm>
          <a:custGeom>
            <a:avLst/>
            <a:gdLst>
              <a:gd name="T0" fmla="*/ 65088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7" name="Freeform 22"/>
          <p:cNvSpPr>
            <a:spLocks/>
          </p:cNvSpPr>
          <p:nvPr/>
        </p:nvSpPr>
        <p:spPr bwMode="auto">
          <a:xfrm>
            <a:off x="5765800" y="5046663"/>
            <a:ext cx="76200" cy="42862"/>
          </a:xfrm>
          <a:custGeom>
            <a:avLst/>
            <a:gdLst>
              <a:gd name="T0" fmla="*/ 76200 w 48"/>
              <a:gd name="T1" fmla="*/ 0 h 27"/>
              <a:gd name="T2" fmla="*/ 22225 w 48"/>
              <a:gd name="T3" fmla="*/ 22225 h 27"/>
              <a:gd name="T4" fmla="*/ 0 w 48"/>
              <a:gd name="T5" fmla="*/ 42862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14" y="14"/>
                </a:lnTo>
                <a:lnTo>
                  <a:pt x="0" y="27"/>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48" name="Line 23"/>
          <p:cNvSpPr>
            <a:spLocks noChangeShapeType="1"/>
          </p:cNvSpPr>
          <p:nvPr/>
        </p:nvSpPr>
        <p:spPr bwMode="auto">
          <a:xfrm flipH="1">
            <a:off x="5667375" y="5133975"/>
            <a:ext cx="55563"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9" name="Freeform 24"/>
          <p:cNvSpPr>
            <a:spLocks/>
          </p:cNvSpPr>
          <p:nvPr/>
        </p:nvSpPr>
        <p:spPr bwMode="auto">
          <a:xfrm>
            <a:off x="5580063" y="5264150"/>
            <a:ext cx="55562" cy="77788"/>
          </a:xfrm>
          <a:custGeom>
            <a:avLst/>
            <a:gdLst>
              <a:gd name="T0" fmla="*/ 55562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0" name="Line 25"/>
          <p:cNvSpPr>
            <a:spLocks noChangeShapeType="1"/>
          </p:cNvSpPr>
          <p:nvPr/>
        </p:nvSpPr>
        <p:spPr bwMode="auto">
          <a:xfrm flipH="1">
            <a:off x="5503863" y="5395913"/>
            <a:ext cx="42862"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1" name="Freeform 26"/>
          <p:cNvSpPr>
            <a:spLocks/>
          </p:cNvSpPr>
          <p:nvPr/>
        </p:nvSpPr>
        <p:spPr bwMode="auto">
          <a:xfrm>
            <a:off x="5438775" y="5538788"/>
            <a:ext cx="31750" cy="76200"/>
          </a:xfrm>
          <a:custGeom>
            <a:avLst/>
            <a:gdLst>
              <a:gd name="T0" fmla="*/ 31750 w 20"/>
              <a:gd name="T1" fmla="*/ 0 h 48"/>
              <a:gd name="T2" fmla="*/ 0 w 20"/>
              <a:gd name="T3" fmla="*/ 65088 h 48"/>
              <a:gd name="T4" fmla="*/ 0 w 20"/>
              <a:gd name="T5" fmla="*/ 76200 h 48"/>
              <a:gd name="T6" fmla="*/ 0 60000 65536"/>
              <a:gd name="T7" fmla="*/ 0 60000 65536"/>
              <a:gd name="T8" fmla="*/ 0 60000 65536"/>
              <a:gd name="T9" fmla="*/ 0 w 20"/>
              <a:gd name="T10" fmla="*/ 0 h 48"/>
              <a:gd name="T11" fmla="*/ 20 w 20"/>
              <a:gd name="T12" fmla="*/ 48 h 48"/>
            </a:gdLst>
            <a:ahLst/>
            <a:cxnLst>
              <a:cxn ang="T6">
                <a:pos x="T0" y="T1"/>
              </a:cxn>
              <a:cxn ang="T7">
                <a:pos x="T2" y="T3"/>
              </a:cxn>
              <a:cxn ang="T8">
                <a:pos x="T4" y="T5"/>
              </a:cxn>
            </a:cxnLst>
            <a:rect l="T9" t="T10" r="T11" b="T12"/>
            <a:pathLst>
              <a:path w="20" h="48">
                <a:moveTo>
                  <a:pt x="20" y="0"/>
                </a:moveTo>
                <a:lnTo>
                  <a:pt x="0" y="41"/>
                </a:lnTo>
                <a:lnTo>
                  <a:pt x="0" y="48"/>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2" name="Line 27"/>
          <p:cNvSpPr>
            <a:spLocks noChangeShapeType="1"/>
          </p:cNvSpPr>
          <p:nvPr/>
        </p:nvSpPr>
        <p:spPr bwMode="auto">
          <a:xfrm>
            <a:off x="5438775" y="5691188"/>
            <a:ext cx="1588" cy="873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3" name="Freeform 28"/>
          <p:cNvSpPr>
            <a:spLocks/>
          </p:cNvSpPr>
          <p:nvPr/>
        </p:nvSpPr>
        <p:spPr bwMode="auto">
          <a:xfrm>
            <a:off x="6400800" y="5046663"/>
            <a:ext cx="885825" cy="1038225"/>
          </a:xfrm>
          <a:custGeom>
            <a:avLst/>
            <a:gdLst>
              <a:gd name="T0" fmla="*/ 0 w 558"/>
              <a:gd name="T1" fmla="*/ 798513 h 654"/>
              <a:gd name="T2" fmla="*/ 0 w 558"/>
              <a:gd name="T3" fmla="*/ 928688 h 654"/>
              <a:gd name="T4" fmla="*/ 20638 w 558"/>
              <a:gd name="T5" fmla="*/ 973138 h 654"/>
              <a:gd name="T6" fmla="*/ 42863 w 558"/>
              <a:gd name="T7" fmla="*/ 1004888 h 654"/>
              <a:gd name="T8" fmla="*/ 174625 w 558"/>
              <a:gd name="T9" fmla="*/ 1027113 h 654"/>
              <a:gd name="T10" fmla="*/ 425450 w 558"/>
              <a:gd name="T11" fmla="*/ 1038225 h 654"/>
              <a:gd name="T12" fmla="*/ 666750 w 558"/>
              <a:gd name="T13" fmla="*/ 1027113 h 654"/>
              <a:gd name="T14" fmla="*/ 796925 w 558"/>
              <a:gd name="T15" fmla="*/ 1004888 h 654"/>
              <a:gd name="T16" fmla="*/ 830263 w 558"/>
              <a:gd name="T17" fmla="*/ 984250 h 654"/>
              <a:gd name="T18" fmla="*/ 852488 w 558"/>
              <a:gd name="T19" fmla="*/ 950913 h 654"/>
              <a:gd name="T20" fmla="*/ 874713 w 558"/>
              <a:gd name="T21" fmla="*/ 830263 h 654"/>
              <a:gd name="T22" fmla="*/ 885825 w 558"/>
              <a:gd name="T23" fmla="*/ 700088 h 654"/>
              <a:gd name="T24" fmla="*/ 863600 w 558"/>
              <a:gd name="T25" fmla="*/ 601663 h 654"/>
              <a:gd name="T26" fmla="*/ 655638 w 558"/>
              <a:gd name="T27" fmla="*/ 261938 h 654"/>
              <a:gd name="T28" fmla="*/ 512763 w 558"/>
              <a:gd name="T29" fmla="*/ 65088 h 654"/>
              <a:gd name="T30" fmla="*/ 447675 w 558"/>
              <a:gd name="T31" fmla="*/ 11113 h 654"/>
              <a:gd name="T32" fmla="*/ 393700 w 558"/>
              <a:gd name="T33" fmla="*/ 0 h 654"/>
              <a:gd name="T34" fmla="*/ 349250 w 558"/>
              <a:gd name="T35" fmla="*/ 22225 h 654"/>
              <a:gd name="T36" fmla="*/ 295275 w 558"/>
              <a:gd name="T37" fmla="*/ 65088 h 654"/>
              <a:gd name="T38" fmla="*/ 152400 w 558"/>
              <a:gd name="T39" fmla="*/ 261938 h 654"/>
              <a:gd name="T40" fmla="*/ 42863 w 558"/>
              <a:gd name="T41" fmla="*/ 447675 h 654"/>
              <a:gd name="T42" fmla="*/ 0 w 558"/>
              <a:gd name="T43" fmla="*/ 557213 h 654"/>
              <a:gd name="T44" fmla="*/ 0 w 558"/>
              <a:gd name="T45" fmla="*/ 798513 h 654"/>
              <a:gd name="T46" fmla="*/ 0 w 558"/>
              <a:gd name="T47" fmla="*/ 798513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8"/>
              <a:gd name="T73" fmla="*/ 0 h 654"/>
              <a:gd name="T74" fmla="*/ 558 w 558"/>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8" h="654">
                <a:moveTo>
                  <a:pt x="0" y="503"/>
                </a:moveTo>
                <a:lnTo>
                  <a:pt x="0" y="585"/>
                </a:lnTo>
                <a:lnTo>
                  <a:pt x="13" y="613"/>
                </a:lnTo>
                <a:lnTo>
                  <a:pt x="27" y="633"/>
                </a:lnTo>
                <a:lnTo>
                  <a:pt x="110" y="647"/>
                </a:lnTo>
                <a:lnTo>
                  <a:pt x="268" y="654"/>
                </a:lnTo>
                <a:lnTo>
                  <a:pt x="420" y="647"/>
                </a:lnTo>
                <a:lnTo>
                  <a:pt x="502" y="633"/>
                </a:lnTo>
                <a:lnTo>
                  <a:pt x="523" y="620"/>
                </a:lnTo>
                <a:lnTo>
                  <a:pt x="537" y="599"/>
                </a:lnTo>
                <a:lnTo>
                  <a:pt x="551" y="523"/>
                </a:lnTo>
                <a:lnTo>
                  <a:pt x="558" y="441"/>
                </a:lnTo>
                <a:lnTo>
                  <a:pt x="544" y="379"/>
                </a:lnTo>
                <a:lnTo>
                  <a:pt x="413" y="165"/>
                </a:lnTo>
                <a:lnTo>
                  <a:pt x="323" y="41"/>
                </a:lnTo>
                <a:lnTo>
                  <a:pt x="282" y="7"/>
                </a:lnTo>
                <a:lnTo>
                  <a:pt x="248" y="0"/>
                </a:lnTo>
                <a:lnTo>
                  <a:pt x="220" y="14"/>
                </a:lnTo>
                <a:lnTo>
                  <a:pt x="186" y="41"/>
                </a:lnTo>
                <a:lnTo>
                  <a:pt x="96" y="165"/>
                </a:lnTo>
                <a:lnTo>
                  <a:pt x="27" y="282"/>
                </a:lnTo>
                <a:lnTo>
                  <a:pt x="0" y="351"/>
                </a:lnTo>
                <a:lnTo>
                  <a:pt x="0" y="503"/>
                </a:lnTo>
                <a:close/>
              </a:path>
            </a:pathLst>
          </a:custGeom>
          <a:blipFill dpi="0" rotWithShape="0">
            <a:blip/>
            <a:srcRect/>
            <a:tile tx="0" ty="0" sx="100000" sy="100000" flip="none" algn="tl"/>
          </a:bli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554" name="Line 29"/>
          <p:cNvSpPr>
            <a:spLocks noChangeShapeType="1"/>
          </p:cNvSpPr>
          <p:nvPr/>
        </p:nvSpPr>
        <p:spPr bwMode="auto">
          <a:xfrm>
            <a:off x="6400800" y="5845175"/>
            <a:ext cx="1588"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5" name="Freeform 30"/>
          <p:cNvSpPr>
            <a:spLocks/>
          </p:cNvSpPr>
          <p:nvPr/>
        </p:nvSpPr>
        <p:spPr bwMode="auto">
          <a:xfrm>
            <a:off x="6411913" y="5997575"/>
            <a:ext cx="53975" cy="53975"/>
          </a:xfrm>
          <a:custGeom>
            <a:avLst/>
            <a:gdLst>
              <a:gd name="T0" fmla="*/ 0 w 34"/>
              <a:gd name="T1" fmla="*/ 0 h 34"/>
              <a:gd name="T2" fmla="*/ 9525 w 34"/>
              <a:gd name="T3" fmla="*/ 22225 h 34"/>
              <a:gd name="T4" fmla="*/ 31750 w 34"/>
              <a:gd name="T5" fmla="*/ 53975 h 34"/>
              <a:gd name="T6" fmla="*/ 53975 w 34"/>
              <a:gd name="T7" fmla="*/ 53975 h 34"/>
              <a:gd name="T8" fmla="*/ 0 60000 65536"/>
              <a:gd name="T9" fmla="*/ 0 60000 65536"/>
              <a:gd name="T10" fmla="*/ 0 60000 65536"/>
              <a:gd name="T11" fmla="*/ 0 60000 65536"/>
              <a:gd name="T12" fmla="*/ 0 w 34"/>
              <a:gd name="T13" fmla="*/ 0 h 34"/>
              <a:gd name="T14" fmla="*/ 34 w 34"/>
              <a:gd name="T15" fmla="*/ 34 h 34"/>
            </a:gdLst>
            <a:ahLst/>
            <a:cxnLst>
              <a:cxn ang="T8">
                <a:pos x="T0" y="T1"/>
              </a:cxn>
              <a:cxn ang="T9">
                <a:pos x="T2" y="T3"/>
              </a:cxn>
              <a:cxn ang="T10">
                <a:pos x="T4" y="T5"/>
              </a:cxn>
              <a:cxn ang="T11">
                <a:pos x="T6" y="T7"/>
              </a:cxn>
            </a:cxnLst>
            <a:rect l="T12" t="T13" r="T14" b="T15"/>
            <a:pathLst>
              <a:path w="34" h="34">
                <a:moveTo>
                  <a:pt x="0" y="0"/>
                </a:moveTo>
                <a:lnTo>
                  <a:pt x="6" y="14"/>
                </a:lnTo>
                <a:lnTo>
                  <a:pt x="20" y="34"/>
                </a:lnTo>
                <a:lnTo>
                  <a:pt x="34" y="34"/>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6" name="Freeform 31"/>
          <p:cNvSpPr>
            <a:spLocks/>
          </p:cNvSpPr>
          <p:nvPr/>
        </p:nvSpPr>
        <p:spPr bwMode="auto">
          <a:xfrm>
            <a:off x="6530975" y="6073775"/>
            <a:ext cx="87313" cy="1588"/>
          </a:xfrm>
          <a:custGeom>
            <a:avLst/>
            <a:gdLst>
              <a:gd name="T0" fmla="*/ 0 w 55"/>
              <a:gd name="T1" fmla="*/ 0 h 1588"/>
              <a:gd name="T2" fmla="*/ 44450 w 55"/>
              <a:gd name="T3" fmla="*/ 0 h 1588"/>
              <a:gd name="T4" fmla="*/ 87313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57" name="Line 32"/>
          <p:cNvSpPr>
            <a:spLocks noChangeShapeType="1"/>
          </p:cNvSpPr>
          <p:nvPr/>
        </p:nvSpPr>
        <p:spPr bwMode="auto">
          <a:xfrm>
            <a:off x="6696075" y="6084888"/>
            <a:ext cx="87313"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8" name="Line 33"/>
          <p:cNvSpPr>
            <a:spLocks noChangeShapeType="1"/>
          </p:cNvSpPr>
          <p:nvPr/>
        </p:nvSpPr>
        <p:spPr bwMode="auto">
          <a:xfrm>
            <a:off x="6848475" y="6084888"/>
            <a:ext cx="87313"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9" name="Freeform 34"/>
          <p:cNvSpPr>
            <a:spLocks/>
          </p:cNvSpPr>
          <p:nvPr/>
        </p:nvSpPr>
        <p:spPr bwMode="auto">
          <a:xfrm>
            <a:off x="7000875" y="6073775"/>
            <a:ext cx="88900" cy="1588"/>
          </a:xfrm>
          <a:custGeom>
            <a:avLst/>
            <a:gdLst>
              <a:gd name="T0" fmla="*/ 0 w 56"/>
              <a:gd name="T1" fmla="*/ 0 h 1588"/>
              <a:gd name="T2" fmla="*/ 66675 w 56"/>
              <a:gd name="T3" fmla="*/ 0 h 1588"/>
              <a:gd name="T4" fmla="*/ 88900 w 56"/>
              <a:gd name="T5" fmla="*/ 0 h 1588"/>
              <a:gd name="T6" fmla="*/ 0 60000 65536"/>
              <a:gd name="T7" fmla="*/ 0 60000 65536"/>
              <a:gd name="T8" fmla="*/ 0 60000 65536"/>
              <a:gd name="T9" fmla="*/ 0 w 56"/>
              <a:gd name="T10" fmla="*/ 0 h 1588"/>
              <a:gd name="T11" fmla="*/ 56 w 56"/>
              <a:gd name="T12" fmla="*/ 1588 h 1588"/>
            </a:gdLst>
            <a:ahLst/>
            <a:cxnLst>
              <a:cxn ang="T6">
                <a:pos x="T0" y="T1"/>
              </a:cxn>
              <a:cxn ang="T7">
                <a:pos x="T2" y="T3"/>
              </a:cxn>
              <a:cxn ang="T8">
                <a:pos x="T4" y="T5"/>
              </a:cxn>
            </a:cxnLst>
            <a:rect l="T9" t="T10" r="T11" b="T12"/>
            <a:pathLst>
              <a:path w="56" h="1588">
                <a:moveTo>
                  <a:pt x="0" y="0"/>
                </a:moveTo>
                <a:lnTo>
                  <a:pt x="42" y="0"/>
                </a:lnTo>
                <a:lnTo>
                  <a:pt x="56"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0" name="Freeform 35"/>
          <p:cNvSpPr>
            <a:spLocks/>
          </p:cNvSpPr>
          <p:nvPr/>
        </p:nvSpPr>
        <p:spPr bwMode="auto">
          <a:xfrm>
            <a:off x="7154863" y="6019800"/>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1" name="Line 36"/>
          <p:cNvSpPr>
            <a:spLocks noChangeShapeType="1"/>
          </p:cNvSpPr>
          <p:nvPr/>
        </p:nvSpPr>
        <p:spPr bwMode="auto">
          <a:xfrm flipV="1">
            <a:off x="7253288" y="5876925"/>
            <a:ext cx="22225"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62" name="Freeform 37"/>
          <p:cNvSpPr>
            <a:spLocks/>
          </p:cNvSpPr>
          <p:nvPr/>
        </p:nvSpPr>
        <p:spPr bwMode="auto">
          <a:xfrm>
            <a:off x="7286625" y="5713413"/>
            <a:ext cx="1588" cy="87312"/>
          </a:xfrm>
          <a:custGeom>
            <a:avLst/>
            <a:gdLst>
              <a:gd name="T0" fmla="*/ 0 w 1588"/>
              <a:gd name="T1" fmla="*/ 87312 h 55"/>
              <a:gd name="T2" fmla="*/ 0 w 1588"/>
              <a:gd name="T3" fmla="*/ 3333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21"/>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3" name="Freeform 38"/>
          <p:cNvSpPr>
            <a:spLocks/>
          </p:cNvSpPr>
          <p:nvPr/>
        </p:nvSpPr>
        <p:spPr bwMode="auto">
          <a:xfrm>
            <a:off x="7219950" y="5570538"/>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4" name="Line 39"/>
          <p:cNvSpPr>
            <a:spLocks noChangeShapeType="1"/>
          </p:cNvSpPr>
          <p:nvPr/>
        </p:nvSpPr>
        <p:spPr bwMode="auto">
          <a:xfrm flipH="1" flipV="1">
            <a:off x="7143750" y="5440363"/>
            <a:ext cx="44450"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65" name="Line 40"/>
          <p:cNvSpPr>
            <a:spLocks noChangeShapeType="1"/>
          </p:cNvSpPr>
          <p:nvPr/>
        </p:nvSpPr>
        <p:spPr bwMode="auto">
          <a:xfrm flipH="1" flipV="1">
            <a:off x="7067550" y="5308600"/>
            <a:ext cx="42863"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66" name="Line 41"/>
          <p:cNvSpPr>
            <a:spLocks noChangeShapeType="1"/>
          </p:cNvSpPr>
          <p:nvPr/>
        </p:nvSpPr>
        <p:spPr bwMode="auto">
          <a:xfrm flipH="1" flipV="1">
            <a:off x="6969125" y="5176838"/>
            <a:ext cx="53975" cy="777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67" name="Freeform 42"/>
          <p:cNvSpPr>
            <a:spLocks/>
          </p:cNvSpPr>
          <p:nvPr/>
        </p:nvSpPr>
        <p:spPr bwMode="auto">
          <a:xfrm>
            <a:off x="6859588" y="5068888"/>
            <a:ext cx="65087" cy="53975"/>
          </a:xfrm>
          <a:custGeom>
            <a:avLst/>
            <a:gdLst>
              <a:gd name="T0" fmla="*/ 65087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8" name="Freeform 43"/>
          <p:cNvSpPr>
            <a:spLocks/>
          </p:cNvSpPr>
          <p:nvPr/>
        </p:nvSpPr>
        <p:spPr bwMode="auto">
          <a:xfrm>
            <a:off x="6716713" y="5046663"/>
            <a:ext cx="77787" cy="42862"/>
          </a:xfrm>
          <a:custGeom>
            <a:avLst/>
            <a:gdLst>
              <a:gd name="T0" fmla="*/ 77787 w 49"/>
              <a:gd name="T1" fmla="*/ 0 h 27"/>
              <a:gd name="T2" fmla="*/ 33337 w 49"/>
              <a:gd name="T3" fmla="*/ 22225 h 27"/>
              <a:gd name="T4" fmla="*/ 0 w 49"/>
              <a:gd name="T5" fmla="*/ 42862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0"/>
                </a:moveTo>
                <a:lnTo>
                  <a:pt x="21" y="14"/>
                </a:lnTo>
                <a:lnTo>
                  <a:pt x="0" y="27"/>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69" name="Line 44"/>
          <p:cNvSpPr>
            <a:spLocks noChangeShapeType="1"/>
          </p:cNvSpPr>
          <p:nvPr/>
        </p:nvSpPr>
        <p:spPr bwMode="auto">
          <a:xfrm flipH="1">
            <a:off x="6618288" y="5133975"/>
            <a:ext cx="55562"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70" name="Freeform 45"/>
          <p:cNvSpPr>
            <a:spLocks/>
          </p:cNvSpPr>
          <p:nvPr/>
        </p:nvSpPr>
        <p:spPr bwMode="auto">
          <a:xfrm>
            <a:off x="6530975" y="5264150"/>
            <a:ext cx="55563" cy="77788"/>
          </a:xfrm>
          <a:custGeom>
            <a:avLst/>
            <a:gdLst>
              <a:gd name="T0" fmla="*/ 55563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1" name="Line 46"/>
          <p:cNvSpPr>
            <a:spLocks noChangeShapeType="1"/>
          </p:cNvSpPr>
          <p:nvPr/>
        </p:nvSpPr>
        <p:spPr bwMode="auto">
          <a:xfrm flipH="1">
            <a:off x="6454775" y="5395913"/>
            <a:ext cx="44450"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72" name="Freeform 47"/>
          <p:cNvSpPr>
            <a:spLocks/>
          </p:cNvSpPr>
          <p:nvPr/>
        </p:nvSpPr>
        <p:spPr bwMode="auto">
          <a:xfrm>
            <a:off x="6400800" y="5538788"/>
            <a:ext cx="20638" cy="76200"/>
          </a:xfrm>
          <a:custGeom>
            <a:avLst/>
            <a:gdLst>
              <a:gd name="T0" fmla="*/ 20638 w 13"/>
              <a:gd name="T1" fmla="*/ 0 h 48"/>
              <a:gd name="T2" fmla="*/ 0 w 13"/>
              <a:gd name="T3" fmla="*/ 65088 h 48"/>
              <a:gd name="T4" fmla="*/ 0 w 13"/>
              <a:gd name="T5" fmla="*/ 76200 h 48"/>
              <a:gd name="T6" fmla="*/ 0 60000 65536"/>
              <a:gd name="T7" fmla="*/ 0 60000 65536"/>
              <a:gd name="T8" fmla="*/ 0 60000 65536"/>
              <a:gd name="T9" fmla="*/ 0 w 13"/>
              <a:gd name="T10" fmla="*/ 0 h 48"/>
              <a:gd name="T11" fmla="*/ 13 w 13"/>
              <a:gd name="T12" fmla="*/ 48 h 48"/>
            </a:gdLst>
            <a:ahLst/>
            <a:cxnLst>
              <a:cxn ang="T6">
                <a:pos x="T0" y="T1"/>
              </a:cxn>
              <a:cxn ang="T7">
                <a:pos x="T2" y="T3"/>
              </a:cxn>
              <a:cxn ang="T8">
                <a:pos x="T4" y="T5"/>
              </a:cxn>
            </a:cxnLst>
            <a:rect l="T9" t="T10" r="T11" b="T12"/>
            <a:pathLst>
              <a:path w="13" h="48">
                <a:moveTo>
                  <a:pt x="13" y="0"/>
                </a:moveTo>
                <a:lnTo>
                  <a:pt x="0" y="41"/>
                </a:lnTo>
                <a:lnTo>
                  <a:pt x="0" y="48"/>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3" name="Line 48"/>
          <p:cNvSpPr>
            <a:spLocks noChangeShapeType="1"/>
          </p:cNvSpPr>
          <p:nvPr/>
        </p:nvSpPr>
        <p:spPr bwMode="auto">
          <a:xfrm>
            <a:off x="6400800" y="5691188"/>
            <a:ext cx="1588" cy="873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74" name="Freeform 49"/>
          <p:cNvSpPr>
            <a:spLocks/>
          </p:cNvSpPr>
          <p:nvPr/>
        </p:nvSpPr>
        <p:spPr bwMode="auto">
          <a:xfrm>
            <a:off x="7472363" y="5440363"/>
            <a:ext cx="11112" cy="87312"/>
          </a:xfrm>
          <a:custGeom>
            <a:avLst/>
            <a:gdLst>
              <a:gd name="T0" fmla="*/ 0 w 7"/>
              <a:gd name="T1" fmla="*/ 0 h 55"/>
              <a:gd name="T2" fmla="*/ 0 w 7"/>
              <a:gd name="T3" fmla="*/ 76200 h 55"/>
              <a:gd name="T4" fmla="*/ 11112 w 7"/>
              <a:gd name="T5" fmla="*/ 87312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0"/>
                </a:moveTo>
                <a:lnTo>
                  <a:pt x="0" y="48"/>
                </a:lnTo>
                <a:lnTo>
                  <a:pt x="7" y="55"/>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5" name="Line 50"/>
          <p:cNvSpPr>
            <a:spLocks noChangeShapeType="1"/>
          </p:cNvSpPr>
          <p:nvPr/>
        </p:nvSpPr>
        <p:spPr bwMode="auto">
          <a:xfrm>
            <a:off x="7537450" y="5559425"/>
            <a:ext cx="87313" cy="158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76" name="Freeform 51"/>
          <p:cNvSpPr>
            <a:spLocks/>
          </p:cNvSpPr>
          <p:nvPr/>
        </p:nvSpPr>
        <p:spPr bwMode="auto">
          <a:xfrm>
            <a:off x="7689850" y="5570538"/>
            <a:ext cx="87313" cy="1587"/>
          </a:xfrm>
          <a:custGeom>
            <a:avLst/>
            <a:gdLst>
              <a:gd name="T0" fmla="*/ 0 w 55"/>
              <a:gd name="T1" fmla="*/ 0 h 1587"/>
              <a:gd name="T2" fmla="*/ 11113 w 55"/>
              <a:gd name="T3" fmla="*/ 0 h 1587"/>
              <a:gd name="T4" fmla="*/ 87313 w 55"/>
              <a:gd name="T5" fmla="*/ 0 h 1587"/>
              <a:gd name="T6" fmla="*/ 0 60000 65536"/>
              <a:gd name="T7" fmla="*/ 0 60000 65536"/>
              <a:gd name="T8" fmla="*/ 0 60000 65536"/>
              <a:gd name="T9" fmla="*/ 0 w 55"/>
              <a:gd name="T10" fmla="*/ 0 h 1587"/>
              <a:gd name="T11" fmla="*/ 55 w 55"/>
              <a:gd name="T12" fmla="*/ 1587 h 1587"/>
            </a:gdLst>
            <a:ahLst/>
            <a:cxnLst>
              <a:cxn ang="T6">
                <a:pos x="T0" y="T1"/>
              </a:cxn>
              <a:cxn ang="T7">
                <a:pos x="T2" y="T3"/>
              </a:cxn>
              <a:cxn ang="T8">
                <a:pos x="T4" y="T5"/>
              </a:cxn>
            </a:cxnLst>
            <a:rect l="T9" t="T10" r="T11" b="T12"/>
            <a:pathLst>
              <a:path w="55" h="1587">
                <a:moveTo>
                  <a:pt x="0" y="0"/>
                </a:moveTo>
                <a:lnTo>
                  <a:pt x="7" y="0"/>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7" name="Freeform 52"/>
          <p:cNvSpPr>
            <a:spLocks/>
          </p:cNvSpPr>
          <p:nvPr/>
        </p:nvSpPr>
        <p:spPr bwMode="auto">
          <a:xfrm>
            <a:off x="7843838" y="5549900"/>
            <a:ext cx="76200" cy="9525"/>
          </a:xfrm>
          <a:custGeom>
            <a:avLst/>
            <a:gdLst>
              <a:gd name="T0" fmla="*/ 0 w 48"/>
              <a:gd name="T1" fmla="*/ 9525 h 6"/>
              <a:gd name="T2" fmla="*/ 65088 w 48"/>
              <a:gd name="T3" fmla="*/ 9525 h 6"/>
              <a:gd name="T4" fmla="*/ 76200 w 48"/>
              <a:gd name="T5" fmla="*/ 0 h 6"/>
              <a:gd name="T6" fmla="*/ 0 60000 65536"/>
              <a:gd name="T7" fmla="*/ 0 60000 65536"/>
              <a:gd name="T8" fmla="*/ 0 60000 65536"/>
              <a:gd name="T9" fmla="*/ 0 w 48"/>
              <a:gd name="T10" fmla="*/ 0 h 6"/>
              <a:gd name="T11" fmla="*/ 48 w 48"/>
              <a:gd name="T12" fmla="*/ 6 h 6"/>
            </a:gdLst>
            <a:ahLst/>
            <a:cxnLst>
              <a:cxn ang="T6">
                <a:pos x="T0" y="T1"/>
              </a:cxn>
              <a:cxn ang="T7">
                <a:pos x="T2" y="T3"/>
              </a:cxn>
              <a:cxn ang="T8">
                <a:pos x="T4" y="T5"/>
              </a:cxn>
            </a:cxnLst>
            <a:rect l="T9" t="T10" r="T11" b="T12"/>
            <a:pathLst>
              <a:path w="48" h="6">
                <a:moveTo>
                  <a:pt x="0" y="6"/>
                </a:moveTo>
                <a:lnTo>
                  <a:pt x="41" y="6"/>
                </a:lnTo>
                <a:lnTo>
                  <a:pt x="48"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8" name="Freeform 53"/>
          <p:cNvSpPr>
            <a:spLocks/>
          </p:cNvSpPr>
          <p:nvPr/>
        </p:nvSpPr>
        <p:spPr bwMode="auto">
          <a:xfrm>
            <a:off x="7953375" y="5395913"/>
            <a:ext cx="1588" cy="87312"/>
          </a:xfrm>
          <a:custGeom>
            <a:avLst/>
            <a:gdLst>
              <a:gd name="T0" fmla="*/ 0 w 1588"/>
              <a:gd name="T1" fmla="*/ 87312 h 55"/>
              <a:gd name="T2" fmla="*/ 0 w 1588"/>
              <a:gd name="T3" fmla="*/ 6508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41"/>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79" name="Line 54"/>
          <p:cNvSpPr>
            <a:spLocks noChangeShapeType="1"/>
          </p:cNvSpPr>
          <p:nvPr/>
        </p:nvSpPr>
        <p:spPr bwMode="auto">
          <a:xfrm flipH="1" flipV="1">
            <a:off x="7897813" y="5254625"/>
            <a:ext cx="55562"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80" name="Freeform 55"/>
          <p:cNvSpPr>
            <a:spLocks/>
          </p:cNvSpPr>
          <p:nvPr/>
        </p:nvSpPr>
        <p:spPr bwMode="auto">
          <a:xfrm>
            <a:off x="7821613" y="5133975"/>
            <a:ext cx="44450" cy="65088"/>
          </a:xfrm>
          <a:custGeom>
            <a:avLst/>
            <a:gdLst>
              <a:gd name="T0" fmla="*/ 44450 w 28"/>
              <a:gd name="T1" fmla="*/ 65088 h 41"/>
              <a:gd name="T2" fmla="*/ 11113 w 28"/>
              <a:gd name="T3" fmla="*/ 22225 h 41"/>
              <a:gd name="T4" fmla="*/ 0 w 28"/>
              <a:gd name="T5" fmla="*/ 0 h 41"/>
              <a:gd name="T6" fmla="*/ 0 60000 65536"/>
              <a:gd name="T7" fmla="*/ 0 60000 65536"/>
              <a:gd name="T8" fmla="*/ 0 60000 65536"/>
              <a:gd name="T9" fmla="*/ 0 w 28"/>
              <a:gd name="T10" fmla="*/ 0 h 41"/>
              <a:gd name="T11" fmla="*/ 28 w 28"/>
              <a:gd name="T12" fmla="*/ 41 h 41"/>
            </a:gdLst>
            <a:ahLst/>
            <a:cxnLst>
              <a:cxn ang="T6">
                <a:pos x="T0" y="T1"/>
              </a:cxn>
              <a:cxn ang="T7">
                <a:pos x="T2" y="T3"/>
              </a:cxn>
              <a:cxn ang="T8">
                <a:pos x="T4" y="T5"/>
              </a:cxn>
            </a:cxnLst>
            <a:rect l="T9" t="T10" r="T11" b="T12"/>
            <a:pathLst>
              <a:path w="28" h="41">
                <a:moveTo>
                  <a:pt x="28" y="41"/>
                </a:moveTo>
                <a:lnTo>
                  <a:pt x="7" y="14"/>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1" name="Freeform 56"/>
          <p:cNvSpPr>
            <a:spLocks/>
          </p:cNvSpPr>
          <p:nvPr/>
        </p:nvSpPr>
        <p:spPr bwMode="auto">
          <a:xfrm>
            <a:off x="7712075" y="5024438"/>
            <a:ext cx="65088" cy="53975"/>
          </a:xfrm>
          <a:custGeom>
            <a:avLst/>
            <a:gdLst>
              <a:gd name="T0" fmla="*/ 65088 w 41"/>
              <a:gd name="T1" fmla="*/ 53975 h 34"/>
              <a:gd name="T2" fmla="*/ 44450 w 41"/>
              <a:gd name="T3" fmla="*/ 22225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28" y="14"/>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2" name="Freeform 57"/>
          <p:cNvSpPr>
            <a:spLocks/>
          </p:cNvSpPr>
          <p:nvPr/>
        </p:nvSpPr>
        <p:spPr bwMode="auto">
          <a:xfrm>
            <a:off x="7591425" y="5035550"/>
            <a:ext cx="66675" cy="65088"/>
          </a:xfrm>
          <a:custGeom>
            <a:avLst/>
            <a:gdLst>
              <a:gd name="T0" fmla="*/ 66675 w 42"/>
              <a:gd name="T1" fmla="*/ 0 h 41"/>
              <a:gd name="T2" fmla="*/ 44450 w 42"/>
              <a:gd name="T3" fmla="*/ 11113 h 41"/>
              <a:gd name="T4" fmla="*/ 0 w 42"/>
              <a:gd name="T5" fmla="*/ 65088 h 41"/>
              <a:gd name="T6" fmla="*/ 0 60000 65536"/>
              <a:gd name="T7" fmla="*/ 0 60000 65536"/>
              <a:gd name="T8" fmla="*/ 0 60000 65536"/>
              <a:gd name="T9" fmla="*/ 0 w 42"/>
              <a:gd name="T10" fmla="*/ 0 h 41"/>
              <a:gd name="T11" fmla="*/ 42 w 42"/>
              <a:gd name="T12" fmla="*/ 41 h 41"/>
            </a:gdLst>
            <a:ahLst/>
            <a:cxnLst>
              <a:cxn ang="T6">
                <a:pos x="T0" y="T1"/>
              </a:cxn>
              <a:cxn ang="T7">
                <a:pos x="T2" y="T3"/>
              </a:cxn>
              <a:cxn ang="T8">
                <a:pos x="T4" y="T5"/>
              </a:cxn>
            </a:cxnLst>
            <a:rect l="T9" t="T10" r="T11" b="T12"/>
            <a:pathLst>
              <a:path w="42" h="41">
                <a:moveTo>
                  <a:pt x="42" y="0"/>
                </a:moveTo>
                <a:lnTo>
                  <a:pt x="28" y="7"/>
                </a:lnTo>
                <a:lnTo>
                  <a:pt x="0" y="41"/>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3" name="Line 58"/>
          <p:cNvSpPr>
            <a:spLocks noChangeShapeType="1"/>
          </p:cNvSpPr>
          <p:nvPr/>
        </p:nvSpPr>
        <p:spPr bwMode="auto">
          <a:xfrm flipH="1">
            <a:off x="7515225" y="5156200"/>
            <a:ext cx="44450"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84" name="Freeform 59"/>
          <p:cNvSpPr>
            <a:spLocks/>
          </p:cNvSpPr>
          <p:nvPr/>
        </p:nvSpPr>
        <p:spPr bwMode="auto">
          <a:xfrm>
            <a:off x="7472363" y="5286375"/>
            <a:ext cx="11112" cy="87313"/>
          </a:xfrm>
          <a:custGeom>
            <a:avLst/>
            <a:gdLst>
              <a:gd name="T0" fmla="*/ 11112 w 7"/>
              <a:gd name="T1" fmla="*/ 0 h 55"/>
              <a:gd name="T2" fmla="*/ 0 w 7"/>
              <a:gd name="T3" fmla="*/ 33338 h 55"/>
              <a:gd name="T4" fmla="*/ 0 w 7"/>
              <a:gd name="T5" fmla="*/ 87313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7" y="0"/>
                </a:moveTo>
                <a:lnTo>
                  <a:pt x="0" y="21"/>
                </a:lnTo>
                <a:lnTo>
                  <a:pt x="0" y="55"/>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5" name="Line 60"/>
          <p:cNvSpPr>
            <a:spLocks noChangeShapeType="1"/>
          </p:cNvSpPr>
          <p:nvPr/>
        </p:nvSpPr>
        <p:spPr bwMode="auto">
          <a:xfrm>
            <a:off x="7996238" y="5822950"/>
            <a:ext cx="1587" cy="87313"/>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86" name="Freeform 61"/>
          <p:cNvSpPr>
            <a:spLocks/>
          </p:cNvSpPr>
          <p:nvPr/>
        </p:nvSpPr>
        <p:spPr bwMode="auto">
          <a:xfrm>
            <a:off x="8007350" y="5975350"/>
            <a:ext cx="55563" cy="65088"/>
          </a:xfrm>
          <a:custGeom>
            <a:avLst/>
            <a:gdLst>
              <a:gd name="T0" fmla="*/ 0 w 35"/>
              <a:gd name="T1" fmla="*/ 0 h 41"/>
              <a:gd name="T2" fmla="*/ 11113 w 35"/>
              <a:gd name="T3" fmla="*/ 33338 h 41"/>
              <a:gd name="T4" fmla="*/ 44450 w 35"/>
              <a:gd name="T5" fmla="*/ 65088 h 41"/>
              <a:gd name="T6" fmla="*/ 55563 w 35"/>
              <a:gd name="T7" fmla="*/ 65088 h 41"/>
              <a:gd name="T8" fmla="*/ 0 60000 65536"/>
              <a:gd name="T9" fmla="*/ 0 60000 65536"/>
              <a:gd name="T10" fmla="*/ 0 60000 65536"/>
              <a:gd name="T11" fmla="*/ 0 60000 65536"/>
              <a:gd name="T12" fmla="*/ 0 w 35"/>
              <a:gd name="T13" fmla="*/ 0 h 41"/>
              <a:gd name="T14" fmla="*/ 35 w 35"/>
              <a:gd name="T15" fmla="*/ 41 h 41"/>
            </a:gdLst>
            <a:ahLst/>
            <a:cxnLst>
              <a:cxn ang="T8">
                <a:pos x="T0" y="T1"/>
              </a:cxn>
              <a:cxn ang="T9">
                <a:pos x="T2" y="T3"/>
              </a:cxn>
              <a:cxn ang="T10">
                <a:pos x="T4" y="T5"/>
              </a:cxn>
              <a:cxn ang="T11">
                <a:pos x="T6" y="T7"/>
              </a:cxn>
            </a:cxnLst>
            <a:rect l="T12" t="T13" r="T14" b="T15"/>
            <a:pathLst>
              <a:path w="35" h="41">
                <a:moveTo>
                  <a:pt x="0" y="0"/>
                </a:moveTo>
                <a:lnTo>
                  <a:pt x="7" y="21"/>
                </a:lnTo>
                <a:lnTo>
                  <a:pt x="28" y="41"/>
                </a:lnTo>
                <a:lnTo>
                  <a:pt x="35" y="41"/>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7" name="Freeform 62"/>
          <p:cNvSpPr>
            <a:spLocks/>
          </p:cNvSpPr>
          <p:nvPr/>
        </p:nvSpPr>
        <p:spPr bwMode="auto">
          <a:xfrm>
            <a:off x="8128000" y="6051550"/>
            <a:ext cx="87313" cy="11113"/>
          </a:xfrm>
          <a:custGeom>
            <a:avLst/>
            <a:gdLst>
              <a:gd name="T0" fmla="*/ 0 w 55"/>
              <a:gd name="T1" fmla="*/ 0 h 7"/>
              <a:gd name="T2" fmla="*/ 53975 w 55"/>
              <a:gd name="T3" fmla="*/ 11113 h 7"/>
              <a:gd name="T4" fmla="*/ 87313 w 55"/>
              <a:gd name="T5" fmla="*/ 11113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34" y="7"/>
                </a:lnTo>
                <a:lnTo>
                  <a:pt x="55" y="7"/>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88" name="Line 63"/>
          <p:cNvSpPr>
            <a:spLocks noChangeShapeType="1"/>
          </p:cNvSpPr>
          <p:nvPr/>
        </p:nvSpPr>
        <p:spPr bwMode="auto">
          <a:xfrm>
            <a:off x="8280400" y="6062663"/>
            <a:ext cx="87313"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89" name="Freeform 64"/>
          <p:cNvSpPr>
            <a:spLocks/>
          </p:cNvSpPr>
          <p:nvPr/>
        </p:nvSpPr>
        <p:spPr bwMode="auto">
          <a:xfrm>
            <a:off x="8434388" y="6062663"/>
            <a:ext cx="87312" cy="11112"/>
          </a:xfrm>
          <a:custGeom>
            <a:avLst/>
            <a:gdLst>
              <a:gd name="T0" fmla="*/ 0 w 55"/>
              <a:gd name="T1" fmla="*/ 0 h 7"/>
              <a:gd name="T2" fmla="*/ 0 w 55"/>
              <a:gd name="T3" fmla="*/ 11112 h 7"/>
              <a:gd name="T4" fmla="*/ 87312 w 55"/>
              <a:gd name="T5" fmla="*/ 0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0" y="7"/>
                </a:lnTo>
                <a:lnTo>
                  <a:pt x="55"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90" name="Line 65"/>
          <p:cNvSpPr>
            <a:spLocks noChangeShapeType="1"/>
          </p:cNvSpPr>
          <p:nvPr/>
        </p:nvSpPr>
        <p:spPr bwMode="auto">
          <a:xfrm>
            <a:off x="8586788" y="6062663"/>
            <a:ext cx="87312"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1" name="Line 66"/>
          <p:cNvSpPr>
            <a:spLocks noChangeShapeType="1"/>
          </p:cNvSpPr>
          <p:nvPr/>
        </p:nvSpPr>
        <p:spPr bwMode="auto">
          <a:xfrm flipV="1">
            <a:off x="8740775" y="6040438"/>
            <a:ext cx="87313" cy="111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2" name="Freeform 67"/>
          <p:cNvSpPr>
            <a:spLocks/>
          </p:cNvSpPr>
          <p:nvPr/>
        </p:nvSpPr>
        <p:spPr bwMode="auto">
          <a:xfrm>
            <a:off x="8870950" y="5921375"/>
            <a:ext cx="22225" cy="76200"/>
          </a:xfrm>
          <a:custGeom>
            <a:avLst/>
            <a:gdLst>
              <a:gd name="T0" fmla="*/ 0 w 14"/>
              <a:gd name="T1" fmla="*/ 76200 h 48"/>
              <a:gd name="T2" fmla="*/ 11113 w 14"/>
              <a:gd name="T3" fmla="*/ 53975 h 48"/>
              <a:gd name="T4" fmla="*/ 22225 w 14"/>
              <a:gd name="T5" fmla="*/ 0 h 48"/>
              <a:gd name="T6" fmla="*/ 0 60000 65536"/>
              <a:gd name="T7" fmla="*/ 0 60000 65536"/>
              <a:gd name="T8" fmla="*/ 0 60000 65536"/>
              <a:gd name="T9" fmla="*/ 0 w 14"/>
              <a:gd name="T10" fmla="*/ 0 h 48"/>
              <a:gd name="T11" fmla="*/ 14 w 14"/>
              <a:gd name="T12" fmla="*/ 48 h 48"/>
            </a:gdLst>
            <a:ahLst/>
            <a:cxnLst>
              <a:cxn ang="T6">
                <a:pos x="T0" y="T1"/>
              </a:cxn>
              <a:cxn ang="T7">
                <a:pos x="T2" y="T3"/>
              </a:cxn>
              <a:cxn ang="T8">
                <a:pos x="T4" y="T5"/>
              </a:cxn>
            </a:cxnLst>
            <a:rect l="T9" t="T10" r="T11" b="T12"/>
            <a:pathLst>
              <a:path w="14" h="48">
                <a:moveTo>
                  <a:pt x="0" y="48"/>
                </a:moveTo>
                <a:lnTo>
                  <a:pt x="7" y="34"/>
                </a:lnTo>
                <a:lnTo>
                  <a:pt x="14"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93" name="Line 68"/>
          <p:cNvSpPr>
            <a:spLocks noChangeShapeType="1"/>
          </p:cNvSpPr>
          <p:nvPr/>
        </p:nvSpPr>
        <p:spPr bwMode="auto">
          <a:xfrm flipV="1">
            <a:off x="8915400" y="5767388"/>
            <a:ext cx="1588" cy="873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4" name="Freeform 69"/>
          <p:cNvSpPr>
            <a:spLocks/>
          </p:cNvSpPr>
          <p:nvPr/>
        </p:nvSpPr>
        <p:spPr bwMode="auto">
          <a:xfrm>
            <a:off x="8893175" y="5614988"/>
            <a:ext cx="22225" cy="87312"/>
          </a:xfrm>
          <a:custGeom>
            <a:avLst/>
            <a:gdLst>
              <a:gd name="T0" fmla="*/ 22225 w 14"/>
              <a:gd name="T1" fmla="*/ 87312 h 55"/>
              <a:gd name="T2" fmla="*/ 11113 w 14"/>
              <a:gd name="T3" fmla="*/ 0 h 55"/>
              <a:gd name="T4" fmla="*/ 0 w 14"/>
              <a:gd name="T5" fmla="*/ 0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55"/>
                </a:moveTo>
                <a:lnTo>
                  <a:pt x="7" y="0"/>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95" name="Line 70"/>
          <p:cNvSpPr>
            <a:spLocks noChangeShapeType="1"/>
          </p:cNvSpPr>
          <p:nvPr/>
        </p:nvSpPr>
        <p:spPr bwMode="auto">
          <a:xfrm flipH="1" flipV="1">
            <a:off x="8816975" y="5483225"/>
            <a:ext cx="42863"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6" name="Line 71"/>
          <p:cNvSpPr>
            <a:spLocks noChangeShapeType="1"/>
          </p:cNvSpPr>
          <p:nvPr/>
        </p:nvSpPr>
        <p:spPr bwMode="auto">
          <a:xfrm flipH="1" flipV="1">
            <a:off x="8740775" y="5353050"/>
            <a:ext cx="42863"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7" name="Freeform 72"/>
          <p:cNvSpPr>
            <a:spLocks/>
          </p:cNvSpPr>
          <p:nvPr/>
        </p:nvSpPr>
        <p:spPr bwMode="auto">
          <a:xfrm>
            <a:off x="8651875" y="5221288"/>
            <a:ext cx="44450" cy="76200"/>
          </a:xfrm>
          <a:custGeom>
            <a:avLst/>
            <a:gdLst>
              <a:gd name="T0" fmla="*/ 44450 w 28"/>
              <a:gd name="T1" fmla="*/ 76200 h 48"/>
              <a:gd name="T2" fmla="*/ 33338 w 28"/>
              <a:gd name="T3" fmla="*/ 53975 h 48"/>
              <a:gd name="T4" fmla="*/ 0 w 28"/>
              <a:gd name="T5" fmla="*/ 0 h 48"/>
              <a:gd name="T6" fmla="*/ 0 60000 65536"/>
              <a:gd name="T7" fmla="*/ 0 60000 65536"/>
              <a:gd name="T8" fmla="*/ 0 60000 65536"/>
              <a:gd name="T9" fmla="*/ 0 w 28"/>
              <a:gd name="T10" fmla="*/ 0 h 48"/>
              <a:gd name="T11" fmla="*/ 28 w 28"/>
              <a:gd name="T12" fmla="*/ 48 h 48"/>
            </a:gdLst>
            <a:ahLst/>
            <a:cxnLst>
              <a:cxn ang="T6">
                <a:pos x="T0" y="T1"/>
              </a:cxn>
              <a:cxn ang="T7">
                <a:pos x="T2" y="T3"/>
              </a:cxn>
              <a:cxn ang="T8">
                <a:pos x="T4" y="T5"/>
              </a:cxn>
            </a:cxnLst>
            <a:rect l="T9" t="T10" r="T11" b="T12"/>
            <a:pathLst>
              <a:path w="28" h="48">
                <a:moveTo>
                  <a:pt x="28" y="48"/>
                </a:moveTo>
                <a:lnTo>
                  <a:pt x="21" y="34"/>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598" name="Line 73"/>
          <p:cNvSpPr>
            <a:spLocks noChangeShapeType="1"/>
          </p:cNvSpPr>
          <p:nvPr/>
        </p:nvSpPr>
        <p:spPr bwMode="auto">
          <a:xfrm flipH="1" flipV="1">
            <a:off x="8555038" y="5100638"/>
            <a:ext cx="53975" cy="650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99" name="Freeform 74"/>
          <p:cNvSpPr>
            <a:spLocks/>
          </p:cNvSpPr>
          <p:nvPr/>
        </p:nvSpPr>
        <p:spPr bwMode="auto">
          <a:xfrm>
            <a:off x="8434388" y="5013325"/>
            <a:ext cx="76200" cy="44450"/>
          </a:xfrm>
          <a:custGeom>
            <a:avLst/>
            <a:gdLst>
              <a:gd name="T0" fmla="*/ 76200 w 48"/>
              <a:gd name="T1" fmla="*/ 44450 h 28"/>
              <a:gd name="T2" fmla="*/ 31750 w 48"/>
              <a:gd name="T3" fmla="*/ 11113 h 28"/>
              <a:gd name="T4" fmla="*/ 0 w 48"/>
              <a:gd name="T5" fmla="*/ 0 h 28"/>
              <a:gd name="T6" fmla="*/ 0 60000 65536"/>
              <a:gd name="T7" fmla="*/ 0 60000 65536"/>
              <a:gd name="T8" fmla="*/ 0 60000 65536"/>
              <a:gd name="T9" fmla="*/ 0 w 48"/>
              <a:gd name="T10" fmla="*/ 0 h 28"/>
              <a:gd name="T11" fmla="*/ 48 w 48"/>
              <a:gd name="T12" fmla="*/ 28 h 28"/>
            </a:gdLst>
            <a:ahLst/>
            <a:cxnLst>
              <a:cxn ang="T6">
                <a:pos x="T0" y="T1"/>
              </a:cxn>
              <a:cxn ang="T7">
                <a:pos x="T2" y="T3"/>
              </a:cxn>
              <a:cxn ang="T8">
                <a:pos x="T4" y="T5"/>
              </a:cxn>
            </a:cxnLst>
            <a:rect l="T9" t="T10" r="T11" b="T12"/>
            <a:pathLst>
              <a:path w="48" h="28">
                <a:moveTo>
                  <a:pt x="48" y="28"/>
                </a:moveTo>
                <a:lnTo>
                  <a:pt x="20" y="7"/>
                </a:lnTo>
                <a:lnTo>
                  <a:pt x="0" y="0"/>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00" name="Freeform 75"/>
          <p:cNvSpPr>
            <a:spLocks/>
          </p:cNvSpPr>
          <p:nvPr/>
        </p:nvSpPr>
        <p:spPr bwMode="auto">
          <a:xfrm>
            <a:off x="8302625" y="5024438"/>
            <a:ext cx="65088" cy="53975"/>
          </a:xfrm>
          <a:custGeom>
            <a:avLst/>
            <a:gdLst>
              <a:gd name="T0" fmla="*/ 65088 w 41"/>
              <a:gd name="T1" fmla="*/ 0 h 34"/>
              <a:gd name="T2" fmla="*/ 55563 w 41"/>
              <a:gd name="T3" fmla="*/ 0 h 34"/>
              <a:gd name="T4" fmla="*/ 0 w 41"/>
              <a:gd name="T5" fmla="*/ 53975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0"/>
                </a:moveTo>
                <a:lnTo>
                  <a:pt x="35" y="0"/>
                </a:lnTo>
                <a:lnTo>
                  <a:pt x="0" y="34"/>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01" name="Line 76"/>
          <p:cNvSpPr>
            <a:spLocks noChangeShapeType="1"/>
          </p:cNvSpPr>
          <p:nvPr/>
        </p:nvSpPr>
        <p:spPr bwMode="auto">
          <a:xfrm flipH="1">
            <a:off x="8215313" y="5133975"/>
            <a:ext cx="44450" cy="65088"/>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602" name="Freeform 77"/>
          <p:cNvSpPr>
            <a:spLocks/>
          </p:cNvSpPr>
          <p:nvPr/>
        </p:nvSpPr>
        <p:spPr bwMode="auto">
          <a:xfrm>
            <a:off x="8128000" y="5254625"/>
            <a:ext cx="42863" cy="76200"/>
          </a:xfrm>
          <a:custGeom>
            <a:avLst/>
            <a:gdLst>
              <a:gd name="T0" fmla="*/ 42863 w 27"/>
              <a:gd name="T1" fmla="*/ 0 h 48"/>
              <a:gd name="T2" fmla="*/ 33338 w 27"/>
              <a:gd name="T3" fmla="*/ 20638 h 48"/>
              <a:gd name="T4" fmla="*/ 0 w 27"/>
              <a:gd name="T5" fmla="*/ 76200 h 48"/>
              <a:gd name="T6" fmla="*/ 0 60000 65536"/>
              <a:gd name="T7" fmla="*/ 0 60000 65536"/>
              <a:gd name="T8" fmla="*/ 0 60000 65536"/>
              <a:gd name="T9" fmla="*/ 0 w 27"/>
              <a:gd name="T10" fmla="*/ 0 h 48"/>
              <a:gd name="T11" fmla="*/ 27 w 27"/>
              <a:gd name="T12" fmla="*/ 48 h 48"/>
            </a:gdLst>
            <a:ahLst/>
            <a:cxnLst>
              <a:cxn ang="T6">
                <a:pos x="T0" y="T1"/>
              </a:cxn>
              <a:cxn ang="T7">
                <a:pos x="T2" y="T3"/>
              </a:cxn>
              <a:cxn ang="T8">
                <a:pos x="T4" y="T5"/>
              </a:cxn>
            </a:cxnLst>
            <a:rect l="T9" t="T10" r="T11" b="T12"/>
            <a:pathLst>
              <a:path w="27" h="48">
                <a:moveTo>
                  <a:pt x="27" y="0"/>
                </a:moveTo>
                <a:lnTo>
                  <a:pt x="21" y="13"/>
                </a:lnTo>
                <a:lnTo>
                  <a:pt x="0" y="48"/>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03" name="Line 78"/>
          <p:cNvSpPr>
            <a:spLocks noChangeShapeType="1"/>
          </p:cNvSpPr>
          <p:nvPr/>
        </p:nvSpPr>
        <p:spPr bwMode="auto">
          <a:xfrm flipH="1">
            <a:off x="8040688" y="5384800"/>
            <a:ext cx="53975" cy="76200"/>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604" name="Freeform 79"/>
          <p:cNvSpPr>
            <a:spLocks/>
          </p:cNvSpPr>
          <p:nvPr/>
        </p:nvSpPr>
        <p:spPr bwMode="auto">
          <a:xfrm>
            <a:off x="7996238" y="5516563"/>
            <a:ext cx="22225" cy="87312"/>
          </a:xfrm>
          <a:custGeom>
            <a:avLst/>
            <a:gdLst>
              <a:gd name="T0" fmla="*/ 22225 w 14"/>
              <a:gd name="T1" fmla="*/ 0 h 55"/>
              <a:gd name="T2" fmla="*/ 0 w 14"/>
              <a:gd name="T3" fmla="*/ 65087 h 55"/>
              <a:gd name="T4" fmla="*/ 0 w 14"/>
              <a:gd name="T5" fmla="*/ 87312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0"/>
                </a:moveTo>
                <a:lnTo>
                  <a:pt x="0" y="41"/>
                </a:lnTo>
                <a:lnTo>
                  <a:pt x="0" y="55"/>
                </a:lnTo>
              </a:path>
            </a:pathLst>
          </a:custGeom>
          <a:noFill/>
          <a:ln w="111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05" name="Line 80"/>
          <p:cNvSpPr>
            <a:spLocks noChangeShapeType="1"/>
          </p:cNvSpPr>
          <p:nvPr/>
        </p:nvSpPr>
        <p:spPr bwMode="auto">
          <a:xfrm>
            <a:off x="7996238" y="5668963"/>
            <a:ext cx="1587" cy="87312"/>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606" name="Freeform 81"/>
          <p:cNvSpPr>
            <a:spLocks/>
          </p:cNvSpPr>
          <p:nvPr/>
        </p:nvSpPr>
        <p:spPr bwMode="auto">
          <a:xfrm>
            <a:off x="7700963" y="53308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7" name="Freeform 82"/>
          <p:cNvSpPr>
            <a:spLocks/>
          </p:cNvSpPr>
          <p:nvPr/>
        </p:nvSpPr>
        <p:spPr bwMode="auto">
          <a:xfrm>
            <a:off x="7942263" y="4838700"/>
            <a:ext cx="31750" cy="22225"/>
          </a:xfrm>
          <a:custGeom>
            <a:avLst/>
            <a:gdLst>
              <a:gd name="T0" fmla="*/ 0 w 20"/>
              <a:gd name="T1" fmla="*/ 11113 h 14"/>
              <a:gd name="T2" fmla="*/ 11113 w 20"/>
              <a:gd name="T3" fmla="*/ 0 h 14"/>
              <a:gd name="T4" fmla="*/ 31750 w 20"/>
              <a:gd name="T5" fmla="*/ 11113 h 14"/>
              <a:gd name="T6" fmla="*/ 22225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4"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8" name="Freeform 83"/>
          <p:cNvSpPr>
            <a:spLocks/>
          </p:cNvSpPr>
          <p:nvPr/>
        </p:nvSpPr>
        <p:spPr bwMode="auto">
          <a:xfrm>
            <a:off x="7700963" y="4849813"/>
            <a:ext cx="263525" cy="492125"/>
          </a:xfrm>
          <a:custGeom>
            <a:avLst/>
            <a:gdLst>
              <a:gd name="T0" fmla="*/ 0 w 166"/>
              <a:gd name="T1" fmla="*/ 481013 h 310"/>
              <a:gd name="T2" fmla="*/ 22225 w 166"/>
              <a:gd name="T3" fmla="*/ 492125 h 310"/>
              <a:gd name="T4" fmla="*/ 263525 w 166"/>
              <a:gd name="T5" fmla="*/ 11113 h 310"/>
              <a:gd name="T6" fmla="*/ 241300 w 166"/>
              <a:gd name="T7" fmla="*/ 0 h 310"/>
              <a:gd name="T8" fmla="*/ 0 w 166"/>
              <a:gd name="T9" fmla="*/ 481013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0" y="303"/>
                </a:moveTo>
                <a:lnTo>
                  <a:pt x="14" y="310"/>
                </a:lnTo>
                <a:lnTo>
                  <a:pt x="166" y="7"/>
                </a:lnTo>
                <a:lnTo>
                  <a:pt x="152"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09" name="Freeform 84"/>
          <p:cNvSpPr>
            <a:spLocks/>
          </p:cNvSpPr>
          <p:nvPr/>
        </p:nvSpPr>
        <p:spPr bwMode="auto">
          <a:xfrm>
            <a:off x="7942263" y="4816475"/>
            <a:ext cx="31750" cy="33338"/>
          </a:xfrm>
          <a:custGeom>
            <a:avLst/>
            <a:gdLst>
              <a:gd name="T0" fmla="*/ 0 w 20"/>
              <a:gd name="T1" fmla="*/ 33338 h 21"/>
              <a:gd name="T2" fmla="*/ 22225 w 20"/>
              <a:gd name="T3" fmla="*/ 33338 h 21"/>
              <a:gd name="T4" fmla="*/ 31750 w 20"/>
              <a:gd name="T5" fmla="*/ 11113 h 21"/>
              <a:gd name="T6" fmla="*/ 22225 w 20"/>
              <a:gd name="T7" fmla="*/ 0 h 21"/>
              <a:gd name="T8" fmla="*/ 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21"/>
                </a:moveTo>
                <a:lnTo>
                  <a:pt x="14" y="21"/>
                </a:lnTo>
                <a:lnTo>
                  <a:pt x="20" y="7"/>
                </a:lnTo>
                <a:lnTo>
                  <a:pt x="14" y="0"/>
                </a:lnTo>
                <a:lnTo>
                  <a:pt x="0" y="21"/>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0" name="Freeform 85"/>
          <p:cNvSpPr>
            <a:spLocks/>
          </p:cNvSpPr>
          <p:nvPr/>
        </p:nvSpPr>
        <p:spPr bwMode="auto">
          <a:xfrm>
            <a:off x="7219950" y="4368800"/>
            <a:ext cx="33338" cy="42863"/>
          </a:xfrm>
          <a:custGeom>
            <a:avLst/>
            <a:gdLst>
              <a:gd name="T0" fmla="*/ 11113 w 21"/>
              <a:gd name="T1" fmla="*/ 42863 h 27"/>
              <a:gd name="T2" fmla="*/ 0 w 21"/>
              <a:gd name="T3" fmla="*/ 31750 h 27"/>
              <a:gd name="T4" fmla="*/ 22225 w 21"/>
              <a:gd name="T5" fmla="*/ 0 h 27"/>
              <a:gd name="T6" fmla="*/ 33338 w 21"/>
              <a:gd name="T7" fmla="*/ 11113 h 27"/>
              <a:gd name="T8" fmla="*/ 11113 w 21"/>
              <a:gd name="T9" fmla="*/ 42863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7" y="27"/>
                </a:moveTo>
                <a:lnTo>
                  <a:pt x="0" y="20"/>
                </a:lnTo>
                <a:lnTo>
                  <a:pt x="14" y="0"/>
                </a:lnTo>
                <a:lnTo>
                  <a:pt x="21" y="7"/>
                </a:lnTo>
                <a:lnTo>
                  <a:pt x="7" y="27"/>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1" name="Freeform 86"/>
          <p:cNvSpPr>
            <a:spLocks/>
          </p:cNvSpPr>
          <p:nvPr/>
        </p:nvSpPr>
        <p:spPr bwMode="auto">
          <a:xfrm>
            <a:off x="7231063" y="4379913"/>
            <a:ext cx="733425" cy="469900"/>
          </a:xfrm>
          <a:custGeom>
            <a:avLst/>
            <a:gdLst>
              <a:gd name="T0" fmla="*/ 711200 w 462"/>
              <a:gd name="T1" fmla="*/ 469900 h 296"/>
              <a:gd name="T2" fmla="*/ 733425 w 462"/>
              <a:gd name="T3" fmla="*/ 436563 h 296"/>
              <a:gd name="T4" fmla="*/ 22225 w 462"/>
              <a:gd name="T5" fmla="*/ 0 h 296"/>
              <a:gd name="T6" fmla="*/ 0 w 462"/>
              <a:gd name="T7" fmla="*/ 31750 h 296"/>
              <a:gd name="T8" fmla="*/ 711200 w 462"/>
              <a:gd name="T9" fmla="*/ 469900 h 296"/>
              <a:gd name="T10" fmla="*/ 0 60000 65536"/>
              <a:gd name="T11" fmla="*/ 0 60000 65536"/>
              <a:gd name="T12" fmla="*/ 0 60000 65536"/>
              <a:gd name="T13" fmla="*/ 0 60000 65536"/>
              <a:gd name="T14" fmla="*/ 0 60000 65536"/>
              <a:gd name="T15" fmla="*/ 0 w 462"/>
              <a:gd name="T16" fmla="*/ 0 h 296"/>
              <a:gd name="T17" fmla="*/ 462 w 462"/>
              <a:gd name="T18" fmla="*/ 296 h 296"/>
            </a:gdLst>
            <a:ahLst/>
            <a:cxnLst>
              <a:cxn ang="T10">
                <a:pos x="T0" y="T1"/>
              </a:cxn>
              <a:cxn ang="T11">
                <a:pos x="T2" y="T3"/>
              </a:cxn>
              <a:cxn ang="T12">
                <a:pos x="T4" y="T5"/>
              </a:cxn>
              <a:cxn ang="T13">
                <a:pos x="T6" y="T7"/>
              </a:cxn>
              <a:cxn ang="T14">
                <a:pos x="T8" y="T9"/>
              </a:cxn>
            </a:cxnLst>
            <a:rect l="T15" t="T16" r="T17" b="T18"/>
            <a:pathLst>
              <a:path w="462" h="296">
                <a:moveTo>
                  <a:pt x="448" y="296"/>
                </a:moveTo>
                <a:lnTo>
                  <a:pt x="462" y="275"/>
                </a:lnTo>
                <a:lnTo>
                  <a:pt x="14" y="0"/>
                </a:lnTo>
                <a:lnTo>
                  <a:pt x="0" y="20"/>
                </a:lnTo>
                <a:lnTo>
                  <a:pt x="448" y="296"/>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2" name="Freeform 87"/>
          <p:cNvSpPr>
            <a:spLocks/>
          </p:cNvSpPr>
          <p:nvPr/>
        </p:nvSpPr>
        <p:spPr bwMode="auto">
          <a:xfrm>
            <a:off x="7931150" y="4838700"/>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3" name="Freeform 88"/>
          <p:cNvSpPr>
            <a:spLocks/>
          </p:cNvSpPr>
          <p:nvPr/>
        </p:nvSpPr>
        <p:spPr bwMode="auto">
          <a:xfrm>
            <a:off x="8412163" y="5319713"/>
            <a:ext cx="33337" cy="33337"/>
          </a:xfrm>
          <a:custGeom>
            <a:avLst/>
            <a:gdLst>
              <a:gd name="T0" fmla="*/ 22225 w 21"/>
              <a:gd name="T1" fmla="*/ 0 h 21"/>
              <a:gd name="T2" fmla="*/ 33337 w 21"/>
              <a:gd name="T3" fmla="*/ 11112 h 21"/>
              <a:gd name="T4" fmla="*/ 11112 w 21"/>
              <a:gd name="T5" fmla="*/ 33337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4" name="Freeform 89"/>
          <p:cNvSpPr>
            <a:spLocks/>
          </p:cNvSpPr>
          <p:nvPr/>
        </p:nvSpPr>
        <p:spPr bwMode="auto">
          <a:xfrm>
            <a:off x="7931150" y="4838700"/>
            <a:ext cx="503238" cy="503238"/>
          </a:xfrm>
          <a:custGeom>
            <a:avLst/>
            <a:gdLst>
              <a:gd name="T0" fmla="*/ 22225 w 317"/>
              <a:gd name="T1" fmla="*/ 0 h 317"/>
              <a:gd name="T2" fmla="*/ 0 w 317"/>
              <a:gd name="T3" fmla="*/ 22225 h 317"/>
              <a:gd name="T4" fmla="*/ 481013 w 317"/>
              <a:gd name="T5" fmla="*/ 503238 h 317"/>
              <a:gd name="T6" fmla="*/ 503238 w 317"/>
              <a:gd name="T7" fmla="*/ 481013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5" name="Freeform 90"/>
          <p:cNvSpPr>
            <a:spLocks/>
          </p:cNvSpPr>
          <p:nvPr/>
        </p:nvSpPr>
        <p:spPr bwMode="auto">
          <a:xfrm>
            <a:off x="8170863" y="5811838"/>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6" name="Freeform 91"/>
          <p:cNvSpPr>
            <a:spLocks/>
          </p:cNvSpPr>
          <p:nvPr/>
        </p:nvSpPr>
        <p:spPr bwMode="auto">
          <a:xfrm>
            <a:off x="8412163" y="5373688"/>
            <a:ext cx="33337" cy="22225"/>
          </a:xfrm>
          <a:custGeom>
            <a:avLst/>
            <a:gdLst>
              <a:gd name="T0" fmla="*/ 0 w 21"/>
              <a:gd name="T1" fmla="*/ 11113 h 14"/>
              <a:gd name="T2" fmla="*/ 11112 w 21"/>
              <a:gd name="T3" fmla="*/ 0 h 14"/>
              <a:gd name="T4" fmla="*/ 33337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7" name="Freeform 92"/>
          <p:cNvSpPr>
            <a:spLocks/>
          </p:cNvSpPr>
          <p:nvPr/>
        </p:nvSpPr>
        <p:spPr bwMode="auto">
          <a:xfrm>
            <a:off x="8170863" y="5384800"/>
            <a:ext cx="263525" cy="438150"/>
          </a:xfrm>
          <a:custGeom>
            <a:avLst/>
            <a:gdLst>
              <a:gd name="T0" fmla="*/ 0 w 166"/>
              <a:gd name="T1" fmla="*/ 427038 h 276"/>
              <a:gd name="T2" fmla="*/ 22225 w 166"/>
              <a:gd name="T3" fmla="*/ 438150 h 276"/>
              <a:gd name="T4" fmla="*/ 263525 w 166"/>
              <a:gd name="T5" fmla="*/ 11113 h 276"/>
              <a:gd name="T6" fmla="*/ 241300 w 166"/>
              <a:gd name="T7" fmla="*/ 0 h 276"/>
              <a:gd name="T8" fmla="*/ 0 w 166"/>
              <a:gd name="T9" fmla="*/ 427038 h 276"/>
              <a:gd name="T10" fmla="*/ 0 60000 65536"/>
              <a:gd name="T11" fmla="*/ 0 60000 65536"/>
              <a:gd name="T12" fmla="*/ 0 60000 65536"/>
              <a:gd name="T13" fmla="*/ 0 60000 65536"/>
              <a:gd name="T14" fmla="*/ 0 60000 65536"/>
              <a:gd name="T15" fmla="*/ 0 w 166"/>
              <a:gd name="T16" fmla="*/ 0 h 276"/>
              <a:gd name="T17" fmla="*/ 166 w 166"/>
              <a:gd name="T18" fmla="*/ 276 h 276"/>
            </a:gdLst>
            <a:ahLst/>
            <a:cxnLst>
              <a:cxn ang="T10">
                <a:pos x="T0" y="T1"/>
              </a:cxn>
              <a:cxn ang="T11">
                <a:pos x="T2" y="T3"/>
              </a:cxn>
              <a:cxn ang="T12">
                <a:pos x="T4" y="T5"/>
              </a:cxn>
              <a:cxn ang="T13">
                <a:pos x="T6" y="T7"/>
              </a:cxn>
              <a:cxn ang="T14">
                <a:pos x="T8" y="T9"/>
              </a:cxn>
            </a:cxnLst>
            <a:rect l="T15" t="T16" r="T17" b="T18"/>
            <a:pathLst>
              <a:path w="166" h="276">
                <a:moveTo>
                  <a:pt x="0" y="269"/>
                </a:moveTo>
                <a:lnTo>
                  <a:pt x="14" y="276"/>
                </a:lnTo>
                <a:lnTo>
                  <a:pt x="166" y="7"/>
                </a:lnTo>
                <a:lnTo>
                  <a:pt x="152" y="0"/>
                </a:lnTo>
                <a:lnTo>
                  <a:pt x="0" y="26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8" name="Freeform 93"/>
          <p:cNvSpPr>
            <a:spLocks/>
          </p:cNvSpPr>
          <p:nvPr/>
        </p:nvSpPr>
        <p:spPr bwMode="auto">
          <a:xfrm>
            <a:off x="8412163" y="5319713"/>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19" name="Freeform 94"/>
          <p:cNvSpPr>
            <a:spLocks/>
          </p:cNvSpPr>
          <p:nvPr/>
        </p:nvSpPr>
        <p:spPr bwMode="auto">
          <a:xfrm>
            <a:off x="8707438" y="5811838"/>
            <a:ext cx="33337" cy="22225"/>
          </a:xfrm>
          <a:custGeom>
            <a:avLst/>
            <a:gdLst>
              <a:gd name="T0" fmla="*/ 22225 w 21"/>
              <a:gd name="T1" fmla="*/ 0 h 14"/>
              <a:gd name="T2" fmla="*/ 33337 w 21"/>
              <a:gd name="T3" fmla="*/ 11113 h 14"/>
              <a:gd name="T4" fmla="*/ 11112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0" name="Freeform 95"/>
          <p:cNvSpPr>
            <a:spLocks/>
          </p:cNvSpPr>
          <p:nvPr/>
        </p:nvSpPr>
        <p:spPr bwMode="auto">
          <a:xfrm>
            <a:off x="8412163" y="5330825"/>
            <a:ext cx="317500" cy="492125"/>
          </a:xfrm>
          <a:custGeom>
            <a:avLst/>
            <a:gdLst>
              <a:gd name="T0" fmla="*/ 22225 w 200"/>
              <a:gd name="T1" fmla="*/ 0 h 310"/>
              <a:gd name="T2" fmla="*/ 0 w 200"/>
              <a:gd name="T3" fmla="*/ 11113 h 310"/>
              <a:gd name="T4" fmla="*/ 295275 w 200"/>
              <a:gd name="T5" fmla="*/ 492125 h 310"/>
              <a:gd name="T6" fmla="*/ 317500 w 200"/>
              <a:gd name="T7" fmla="*/ 481013 h 310"/>
              <a:gd name="T8" fmla="*/ 22225 w 200"/>
              <a:gd name="T9" fmla="*/ 0 h 310"/>
              <a:gd name="T10" fmla="*/ 0 60000 65536"/>
              <a:gd name="T11" fmla="*/ 0 60000 65536"/>
              <a:gd name="T12" fmla="*/ 0 60000 65536"/>
              <a:gd name="T13" fmla="*/ 0 60000 65536"/>
              <a:gd name="T14" fmla="*/ 0 60000 65536"/>
              <a:gd name="T15" fmla="*/ 0 w 200"/>
              <a:gd name="T16" fmla="*/ 0 h 310"/>
              <a:gd name="T17" fmla="*/ 200 w 200"/>
              <a:gd name="T18" fmla="*/ 310 h 310"/>
            </a:gdLst>
            <a:ahLst/>
            <a:cxnLst>
              <a:cxn ang="T10">
                <a:pos x="T0" y="T1"/>
              </a:cxn>
              <a:cxn ang="T11">
                <a:pos x="T2" y="T3"/>
              </a:cxn>
              <a:cxn ang="T12">
                <a:pos x="T4" y="T5"/>
              </a:cxn>
              <a:cxn ang="T13">
                <a:pos x="T6" y="T7"/>
              </a:cxn>
              <a:cxn ang="T14">
                <a:pos x="T8" y="T9"/>
              </a:cxn>
            </a:cxnLst>
            <a:rect l="T15" t="T16" r="T17" b="T18"/>
            <a:pathLst>
              <a:path w="200" h="310">
                <a:moveTo>
                  <a:pt x="14" y="0"/>
                </a:moveTo>
                <a:lnTo>
                  <a:pt x="0" y="7"/>
                </a:lnTo>
                <a:lnTo>
                  <a:pt x="186" y="310"/>
                </a:lnTo>
                <a:lnTo>
                  <a:pt x="200"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1" name="Rectangle 96"/>
          <p:cNvSpPr>
            <a:spLocks noChangeArrowheads="1"/>
          </p:cNvSpPr>
          <p:nvPr/>
        </p:nvSpPr>
        <p:spPr bwMode="auto">
          <a:xfrm>
            <a:off x="8062913" y="5691188"/>
            <a:ext cx="2286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22" name="Rectangle 97"/>
          <p:cNvSpPr>
            <a:spLocks noChangeArrowheads="1"/>
          </p:cNvSpPr>
          <p:nvPr/>
        </p:nvSpPr>
        <p:spPr bwMode="auto">
          <a:xfrm>
            <a:off x="8062913" y="5691188"/>
            <a:ext cx="228600"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23" name="Rectangle 98"/>
          <p:cNvSpPr>
            <a:spLocks noChangeArrowheads="1"/>
          </p:cNvSpPr>
          <p:nvPr/>
        </p:nvSpPr>
        <p:spPr bwMode="auto">
          <a:xfrm>
            <a:off x="8543925" y="5691188"/>
            <a:ext cx="239713"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24" name="Rectangle 99"/>
          <p:cNvSpPr>
            <a:spLocks noChangeArrowheads="1"/>
          </p:cNvSpPr>
          <p:nvPr/>
        </p:nvSpPr>
        <p:spPr bwMode="auto">
          <a:xfrm>
            <a:off x="8543925" y="5691188"/>
            <a:ext cx="239713"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25" name="Oval 100"/>
          <p:cNvSpPr>
            <a:spLocks noChangeArrowheads="1"/>
          </p:cNvSpPr>
          <p:nvPr/>
        </p:nvSpPr>
        <p:spPr bwMode="auto">
          <a:xfrm>
            <a:off x="8248650" y="5145088"/>
            <a:ext cx="360363"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6" name="Oval 101"/>
          <p:cNvSpPr>
            <a:spLocks noChangeArrowheads="1"/>
          </p:cNvSpPr>
          <p:nvPr/>
        </p:nvSpPr>
        <p:spPr bwMode="auto">
          <a:xfrm>
            <a:off x="8248650" y="5145088"/>
            <a:ext cx="360363" cy="360362"/>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27" name="Rectangle 102"/>
          <p:cNvSpPr>
            <a:spLocks noChangeArrowheads="1"/>
          </p:cNvSpPr>
          <p:nvPr/>
        </p:nvSpPr>
        <p:spPr bwMode="auto">
          <a:xfrm>
            <a:off x="8335963" y="5243513"/>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88</a:t>
            </a:r>
            <a:endParaRPr lang="en-US"/>
          </a:p>
        </p:txBody>
      </p:sp>
      <p:sp>
        <p:nvSpPr>
          <p:cNvPr id="22628" name="Freeform 103"/>
          <p:cNvSpPr>
            <a:spLocks/>
          </p:cNvSpPr>
          <p:nvPr/>
        </p:nvSpPr>
        <p:spPr bwMode="auto">
          <a:xfrm>
            <a:off x="4333875" y="4357688"/>
            <a:ext cx="33338" cy="22225"/>
          </a:xfrm>
          <a:custGeom>
            <a:avLst/>
            <a:gdLst>
              <a:gd name="T0" fmla="*/ 22225 w 21"/>
              <a:gd name="T1" fmla="*/ 22225 h 14"/>
              <a:gd name="T2" fmla="*/ 33338 w 21"/>
              <a:gd name="T3" fmla="*/ 11113 h 14"/>
              <a:gd name="T4" fmla="*/ 11113 w 21"/>
              <a:gd name="T5" fmla="*/ 0 h 14"/>
              <a:gd name="T6" fmla="*/ 0 w 21"/>
              <a:gd name="T7" fmla="*/ 11113 h 14"/>
              <a:gd name="T8" fmla="*/ 22225 w 21"/>
              <a:gd name="T9" fmla="*/ 22225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14"/>
                </a:moveTo>
                <a:lnTo>
                  <a:pt x="21" y="7"/>
                </a:lnTo>
                <a:lnTo>
                  <a:pt x="7" y="0"/>
                </a:lnTo>
                <a:lnTo>
                  <a:pt x="0" y="7"/>
                </a:lnTo>
                <a:lnTo>
                  <a:pt x="14" y="1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29" name="Freeform 104"/>
          <p:cNvSpPr>
            <a:spLocks/>
          </p:cNvSpPr>
          <p:nvPr/>
        </p:nvSpPr>
        <p:spPr bwMode="auto">
          <a:xfrm>
            <a:off x="4159250" y="4849813"/>
            <a:ext cx="22225" cy="22225"/>
          </a:xfrm>
          <a:custGeom>
            <a:avLst/>
            <a:gdLst>
              <a:gd name="T0" fmla="*/ 22225 w 14"/>
              <a:gd name="T1" fmla="*/ 11113 h 14"/>
              <a:gd name="T2" fmla="*/ 22225 w 14"/>
              <a:gd name="T3" fmla="*/ 22225 h 14"/>
              <a:gd name="T4" fmla="*/ 0 w 14"/>
              <a:gd name="T5" fmla="*/ 11113 h 14"/>
              <a:gd name="T6" fmla="*/ 0 w 14"/>
              <a:gd name="T7" fmla="*/ 0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14"/>
                </a:lnTo>
                <a:lnTo>
                  <a:pt x="0" y="7"/>
                </a:lnTo>
                <a:lnTo>
                  <a:pt x="0" y="0"/>
                </a:lnTo>
                <a:lnTo>
                  <a:pt x="1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0" name="Freeform 105"/>
          <p:cNvSpPr>
            <a:spLocks/>
          </p:cNvSpPr>
          <p:nvPr/>
        </p:nvSpPr>
        <p:spPr bwMode="auto">
          <a:xfrm>
            <a:off x="4159250" y="4368800"/>
            <a:ext cx="196850" cy="492125"/>
          </a:xfrm>
          <a:custGeom>
            <a:avLst/>
            <a:gdLst>
              <a:gd name="T0" fmla="*/ 196850 w 124"/>
              <a:gd name="T1" fmla="*/ 11113 h 310"/>
              <a:gd name="T2" fmla="*/ 174625 w 124"/>
              <a:gd name="T3" fmla="*/ 0 h 310"/>
              <a:gd name="T4" fmla="*/ 0 w 124"/>
              <a:gd name="T5" fmla="*/ 481013 h 310"/>
              <a:gd name="T6" fmla="*/ 22225 w 124"/>
              <a:gd name="T7" fmla="*/ 492125 h 310"/>
              <a:gd name="T8" fmla="*/ 196850 w 124"/>
              <a:gd name="T9" fmla="*/ 11113 h 310"/>
              <a:gd name="T10" fmla="*/ 0 60000 65536"/>
              <a:gd name="T11" fmla="*/ 0 60000 65536"/>
              <a:gd name="T12" fmla="*/ 0 60000 65536"/>
              <a:gd name="T13" fmla="*/ 0 60000 65536"/>
              <a:gd name="T14" fmla="*/ 0 60000 65536"/>
              <a:gd name="T15" fmla="*/ 0 w 124"/>
              <a:gd name="T16" fmla="*/ 0 h 310"/>
              <a:gd name="T17" fmla="*/ 124 w 124"/>
              <a:gd name="T18" fmla="*/ 310 h 310"/>
            </a:gdLst>
            <a:ahLst/>
            <a:cxnLst>
              <a:cxn ang="T10">
                <a:pos x="T0" y="T1"/>
              </a:cxn>
              <a:cxn ang="T11">
                <a:pos x="T2" y="T3"/>
              </a:cxn>
              <a:cxn ang="T12">
                <a:pos x="T4" y="T5"/>
              </a:cxn>
              <a:cxn ang="T13">
                <a:pos x="T6" y="T7"/>
              </a:cxn>
              <a:cxn ang="T14">
                <a:pos x="T8" y="T9"/>
              </a:cxn>
            </a:cxnLst>
            <a:rect l="T15" t="T16" r="T17" b="T18"/>
            <a:pathLst>
              <a:path w="124" h="310">
                <a:moveTo>
                  <a:pt x="124" y="7"/>
                </a:moveTo>
                <a:lnTo>
                  <a:pt x="110" y="0"/>
                </a:lnTo>
                <a:lnTo>
                  <a:pt x="0" y="303"/>
                </a:lnTo>
                <a:lnTo>
                  <a:pt x="14" y="310"/>
                </a:lnTo>
                <a:lnTo>
                  <a:pt x="12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1" name="Freeform 106"/>
          <p:cNvSpPr>
            <a:spLocks/>
          </p:cNvSpPr>
          <p:nvPr/>
        </p:nvSpPr>
        <p:spPr bwMode="auto">
          <a:xfrm>
            <a:off x="4398963" y="4357688"/>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2" name="Freeform 107"/>
          <p:cNvSpPr>
            <a:spLocks/>
          </p:cNvSpPr>
          <p:nvPr/>
        </p:nvSpPr>
        <p:spPr bwMode="auto">
          <a:xfrm>
            <a:off x="4879975" y="4838700"/>
            <a:ext cx="33338" cy="33338"/>
          </a:xfrm>
          <a:custGeom>
            <a:avLst/>
            <a:gdLst>
              <a:gd name="T0" fmla="*/ 22225 w 21"/>
              <a:gd name="T1" fmla="*/ 0 h 21"/>
              <a:gd name="T2" fmla="*/ 33338 w 21"/>
              <a:gd name="T3" fmla="*/ 11113 h 21"/>
              <a:gd name="T4" fmla="*/ 11113 w 21"/>
              <a:gd name="T5" fmla="*/ 33338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3" name="Freeform 108"/>
          <p:cNvSpPr>
            <a:spLocks/>
          </p:cNvSpPr>
          <p:nvPr/>
        </p:nvSpPr>
        <p:spPr bwMode="auto">
          <a:xfrm>
            <a:off x="4398963" y="4357688"/>
            <a:ext cx="503237" cy="503237"/>
          </a:xfrm>
          <a:custGeom>
            <a:avLst/>
            <a:gdLst>
              <a:gd name="T0" fmla="*/ 22225 w 317"/>
              <a:gd name="T1" fmla="*/ 0 h 317"/>
              <a:gd name="T2" fmla="*/ 0 w 317"/>
              <a:gd name="T3" fmla="*/ 22225 h 317"/>
              <a:gd name="T4" fmla="*/ 481012 w 317"/>
              <a:gd name="T5" fmla="*/ 503237 h 317"/>
              <a:gd name="T6" fmla="*/ 503237 w 317"/>
              <a:gd name="T7" fmla="*/ 481012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4" name="Freeform 109"/>
          <p:cNvSpPr>
            <a:spLocks/>
          </p:cNvSpPr>
          <p:nvPr/>
        </p:nvSpPr>
        <p:spPr bwMode="auto">
          <a:xfrm>
            <a:off x="5349875" y="3887788"/>
            <a:ext cx="22225" cy="20637"/>
          </a:xfrm>
          <a:custGeom>
            <a:avLst/>
            <a:gdLst>
              <a:gd name="T0" fmla="*/ 22225 w 14"/>
              <a:gd name="T1" fmla="*/ 0 h 13"/>
              <a:gd name="T2" fmla="*/ 0 w 14"/>
              <a:gd name="T3" fmla="*/ 0 h 13"/>
              <a:gd name="T4" fmla="*/ 0 w 14"/>
              <a:gd name="T5" fmla="*/ 20637 h 13"/>
              <a:gd name="T6" fmla="*/ 11113 w 14"/>
              <a:gd name="T7" fmla="*/ 20637 h 13"/>
              <a:gd name="T8" fmla="*/ 22225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14" y="0"/>
                </a:moveTo>
                <a:lnTo>
                  <a:pt x="0" y="0"/>
                </a:lnTo>
                <a:lnTo>
                  <a:pt x="0" y="13"/>
                </a:lnTo>
                <a:lnTo>
                  <a:pt x="7" y="1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5" name="Freeform 110"/>
          <p:cNvSpPr>
            <a:spLocks/>
          </p:cNvSpPr>
          <p:nvPr/>
        </p:nvSpPr>
        <p:spPr bwMode="auto">
          <a:xfrm>
            <a:off x="7242175" y="4357688"/>
            <a:ext cx="22225" cy="31750"/>
          </a:xfrm>
          <a:custGeom>
            <a:avLst/>
            <a:gdLst>
              <a:gd name="T0" fmla="*/ 11113 w 14"/>
              <a:gd name="T1" fmla="*/ 0 h 20"/>
              <a:gd name="T2" fmla="*/ 22225 w 14"/>
              <a:gd name="T3" fmla="*/ 0 h 20"/>
              <a:gd name="T4" fmla="*/ 11113 w 14"/>
              <a:gd name="T5" fmla="*/ 31750 h 20"/>
              <a:gd name="T6" fmla="*/ 0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14" y="0"/>
                </a:lnTo>
                <a:lnTo>
                  <a:pt x="7" y="20"/>
                </a:lnTo>
                <a:lnTo>
                  <a:pt x="0" y="14"/>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6" name="Freeform 111"/>
          <p:cNvSpPr>
            <a:spLocks/>
          </p:cNvSpPr>
          <p:nvPr/>
        </p:nvSpPr>
        <p:spPr bwMode="auto">
          <a:xfrm>
            <a:off x="5360988" y="3887788"/>
            <a:ext cx="1892300" cy="492125"/>
          </a:xfrm>
          <a:custGeom>
            <a:avLst/>
            <a:gdLst>
              <a:gd name="T0" fmla="*/ 11113 w 1192"/>
              <a:gd name="T1" fmla="*/ 0 h 310"/>
              <a:gd name="T2" fmla="*/ 0 w 1192"/>
              <a:gd name="T3" fmla="*/ 20638 h 310"/>
              <a:gd name="T4" fmla="*/ 1881188 w 1192"/>
              <a:gd name="T5" fmla="*/ 492125 h 310"/>
              <a:gd name="T6" fmla="*/ 1892300 w 1192"/>
              <a:gd name="T7" fmla="*/ 469900 h 310"/>
              <a:gd name="T8" fmla="*/ 11113 w 1192"/>
              <a:gd name="T9" fmla="*/ 0 h 310"/>
              <a:gd name="T10" fmla="*/ 0 60000 65536"/>
              <a:gd name="T11" fmla="*/ 0 60000 65536"/>
              <a:gd name="T12" fmla="*/ 0 60000 65536"/>
              <a:gd name="T13" fmla="*/ 0 60000 65536"/>
              <a:gd name="T14" fmla="*/ 0 60000 65536"/>
              <a:gd name="T15" fmla="*/ 0 w 1192"/>
              <a:gd name="T16" fmla="*/ 0 h 310"/>
              <a:gd name="T17" fmla="*/ 1192 w 1192"/>
              <a:gd name="T18" fmla="*/ 310 h 310"/>
            </a:gdLst>
            <a:ahLst/>
            <a:cxnLst>
              <a:cxn ang="T10">
                <a:pos x="T0" y="T1"/>
              </a:cxn>
              <a:cxn ang="T11">
                <a:pos x="T2" y="T3"/>
              </a:cxn>
              <a:cxn ang="T12">
                <a:pos x="T4" y="T5"/>
              </a:cxn>
              <a:cxn ang="T13">
                <a:pos x="T6" y="T7"/>
              </a:cxn>
              <a:cxn ang="T14">
                <a:pos x="T8" y="T9"/>
              </a:cxn>
            </a:cxnLst>
            <a:rect l="T15" t="T16" r="T17" b="T18"/>
            <a:pathLst>
              <a:path w="1192" h="310">
                <a:moveTo>
                  <a:pt x="7" y="0"/>
                </a:moveTo>
                <a:lnTo>
                  <a:pt x="0" y="13"/>
                </a:lnTo>
                <a:lnTo>
                  <a:pt x="1185" y="310"/>
                </a:lnTo>
                <a:lnTo>
                  <a:pt x="1192" y="296"/>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7" name="Freeform 112"/>
          <p:cNvSpPr>
            <a:spLocks/>
          </p:cNvSpPr>
          <p:nvPr/>
        </p:nvSpPr>
        <p:spPr bwMode="auto">
          <a:xfrm>
            <a:off x="4398963" y="4357688"/>
            <a:ext cx="22225" cy="31750"/>
          </a:xfrm>
          <a:custGeom>
            <a:avLst/>
            <a:gdLst>
              <a:gd name="T0" fmla="*/ 11113 w 14"/>
              <a:gd name="T1" fmla="*/ 0 h 20"/>
              <a:gd name="T2" fmla="*/ 0 w 14"/>
              <a:gd name="T3" fmla="*/ 11113 h 20"/>
              <a:gd name="T4" fmla="*/ 11113 w 14"/>
              <a:gd name="T5" fmla="*/ 31750 h 20"/>
              <a:gd name="T6" fmla="*/ 22225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0" y="7"/>
                </a:lnTo>
                <a:lnTo>
                  <a:pt x="7" y="20"/>
                </a:lnTo>
                <a:lnTo>
                  <a:pt x="14" y="14"/>
                </a:lnTo>
                <a:lnTo>
                  <a:pt x="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8" name="Freeform 113"/>
          <p:cNvSpPr>
            <a:spLocks/>
          </p:cNvSpPr>
          <p:nvPr/>
        </p:nvSpPr>
        <p:spPr bwMode="auto">
          <a:xfrm>
            <a:off x="5360988" y="3887788"/>
            <a:ext cx="22225" cy="20637"/>
          </a:xfrm>
          <a:custGeom>
            <a:avLst/>
            <a:gdLst>
              <a:gd name="T0" fmla="*/ 0 w 14"/>
              <a:gd name="T1" fmla="*/ 0 h 13"/>
              <a:gd name="T2" fmla="*/ 11113 w 14"/>
              <a:gd name="T3" fmla="*/ 0 h 13"/>
              <a:gd name="T4" fmla="*/ 22225 w 14"/>
              <a:gd name="T5" fmla="*/ 20637 h 13"/>
              <a:gd name="T6" fmla="*/ 11113 w 14"/>
              <a:gd name="T7" fmla="*/ 20637 h 13"/>
              <a:gd name="T8" fmla="*/ 0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0" y="0"/>
                </a:moveTo>
                <a:lnTo>
                  <a:pt x="7" y="0"/>
                </a:lnTo>
                <a:lnTo>
                  <a:pt x="14" y="13"/>
                </a:lnTo>
                <a:lnTo>
                  <a:pt x="7" y="1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39" name="Freeform 114"/>
          <p:cNvSpPr>
            <a:spLocks/>
          </p:cNvSpPr>
          <p:nvPr/>
        </p:nvSpPr>
        <p:spPr bwMode="auto">
          <a:xfrm>
            <a:off x="4410075" y="3887788"/>
            <a:ext cx="962025" cy="492125"/>
          </a:xfrm>
          <a:custGeom>
            <a:avLst/>
            <a:gdLst>
              <a:gd name="T0" fmla="*/ 0 w 606"/>
              <a:gd name="T1" fmla="*/ 469900 h 310"/>
              <a:gd name="T2" fmla="*/ 11113 w 606"/>
              <a:gd name="T3" fmla="*/ 492125 h 310"/>
              <a:gd name="T4" fmla="*/ 962025 w 606"/>
              <a:gd name="T5" fmla="*/ 20638 h 310"/>
              <a:gd name="T6" fmla="*/ 950913 w 606"/>
              <a:gd name="T7" fmla="*/ 0 h 310"/>
              <a:gd name="T8" fmla="*/ 0 w 606"/>
              <a:gd name="T9" fmla="*/ 469900 h 310"/>
              <a:gd name="T10" fmla="*/ 0 60000 65536"/>
              <a:gd name="T11" fmla="*/ 0 60000 65536"/>
              <a:gd name="T12" fmla="*/ 0 60000 65536"/>
              <a:gd name="T13" fmla="*/ 0 60000 65536"/>
              <a:gd name="T14" fmla="*/ 0 60000 65536"/>
              <a:gd name="T15" fmla="*/ 0 w 606"/>
              <a:gd name="T16" fmla="*/ 0 h 310"/>
              <a:gd name="T17" fmla="*/ 606 w 606"/>
              <a:gd name="T18" fmla="*/ 310 h 310"/>
            </a:gdLst>
            <a:ahLst/>
            <a:cxnLst>
              <a:cxn ang="T10">
                <a:pos x="T0" y="T1"/>
              </a:cxn>
              <a:cxn ang="T11">
                <a:pos x="T2" y="T3"/>
              </a:cxn>
              <a:cxn ang="T12">
                <a:pos x="T4" y="T5"/>
              </a:cxn>
              <a:cxn ang="T13">
                <a:pos x="T6" y="T7"/>
              </a:cxn>
              <a:cxn ang="T14">
                <a:pos x="T8" y="T9"/>
              </a:cxn>
            </a:cxnLst>
            <a:rect l="T15" t="T16" r="T17" b="T18"/>
            <a:pathLst>
              <a:path w="606" h="310">
                <a:moveTo>
                  <a:pt x="0" y="296"/>
                </a:moveTo>
                <a:lnTo>
                  <a:pt x="7" y="310"/>
                </a:lnTo>
                <a:lnTo>
                  <a:pt x="606" y="13"/>
                </a:lnTo>
                <a:lnTo>
                  <a:pt x="599" y="0"/>
                </a:lnTo>
                <a:lnTo>
                  <a:pt x="0" y="29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0" name="Oval 115"/>
          <p:cNvSpPr>
            <a:spLocks noChangeArrowheads="1"/>
          </p:cNvSpPr>
          <p:nvPr/>
        </p:nvSpPr>
        <p:spPr bwMode="auto">
          <a:xfrm>
            <a:off x="5186363" y="3711575"/>
            <a:ext cx="360362" cy="3619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1" name="Oval 116"/>
          <p:cNvSpPr>
            <a:spLocks noChangeArrowheads="1"/>
          </p:cNvSpPr>
          <p:nvPr/>
        </p:nvSpPr>
        <p:spPr bwMode="auto">
          <a:xfrm>
            <a:off x="5186363" y="3713163"/>
            <a:ext cx="360362" cy="360362"/>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42" name="Rectangle 117"/>
          <p:cNvSpPr>
            <a:spLocks noChangeArrowheads="1"/>
          </p:cNvSpPr>
          <p:nvPr/>
        </p:nvSpPr>
        <p:spPr bwMode="auto">
          <a:xfrm>
            <a:off x="5273675" y="3811588"/>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44</a:t>
            </a:r>
            <a:endParaRPr lang="en-US"/>
          </a:p>
        </p:txBody>
      </p:sp>
      <p:sp>
        <p:nvSpPr>
          <p:cNvPr id="22643" name="Oval 118"/>
          <p:cNvSpPr>
            <a:spLocks noChangeArrowheads="1"/>
          </p:cNvSpPr>
          <p:nvPr/>
        </p:nvSpPr>
        <p:spPr bwMode="auto">
          <a:xfrm>
            <a:off x="4235450" y="4192588"/>
            <a:ext cx="360363" cy="3619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4" name="Oval 119"/>
          <p:cNvSpPr>
            <a:spLocks noChangeArrowheads="1"/>
          </p:cNvSpPr>
          <p:nvPr/>
        </p:nvSpPr>
        <p:spPr bwMode="auto">
          <a:xfrm>
            <a:off x="4235450" y="4194175"/>
            <a:ext cx="360363" cy="360363"/>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45" name="Rectangle 120"/>
          <p:cNvSpPr>
            <a:spLocks noChangeArrowheads="1"/>
          </p:cNvSpPr>
          <p:nvPr/>
        </p:nvSpPr>
        <p:spPr bwMode="auto">
          <a:xfrm>
            <a:off x="4311650" y="4292600"/>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17</a:t>
            </a:r>
            <a:endParaRPr lang="en-US"/>
          </a:p>
        </p:txBody>
      </p:sp>
      <p:sp>
        <p:nvSpPr>
          <p:cNvPr id="22646" name="Freeform 121"/>
          <p:cNvSpPr>
            <a:spLocks/>
          </p:cNvSpPr>
          <p:nvPr/>
        </p:nvSpPr>
        <p:spPr bwMode="auto">
          <a:xfrm>
            <a:off x="7242175" y="4368800"/>
            <a:ext cx="22225" cy="42863"/>
          </a:xfrm>
          <a:custGeom>
            <a:avLst/>
            <a:gdLst>
              <a:gd name="T0" fmla="*/ 11113 w 14"/>
              <a:gd name="T1" fmla="*/ 42863 h 27"/>
              <a:gd name="T2" fmla="*/ 22225 w 14"/>
              <a:gd name="T3" fmla="*/ 31750 h 27"/>
              <a:gd name="T4" fmla="*/ 11113 w 14"/>
              <a:gd name="T5" fmla="*/ 0 h 27"/>
              <a:gd name="T6" fmla="*/ 0 w 14"/>
              <a:gd name="T7" fmla="*/ 11113 h 27"/>
              <a:gd name="T8" fmla="*/ 11113 w 14"/>
              <a:gd name="T9" fmla="*/ 42863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7" y="27"/>
                </a:moveTo>
                <a:lnTo>
                  <a:pt x="14" y="20"/>
                </a:lnTo>
                <a:lnTo>
                  <a:pt x="7" y="0"/>
                </a:lnTo>
                <a:lnTo>
                  <a:pt x="0" y="7"/>
                </a:lnTo>
                <a:lnTo>
                  <a:pt x="7" y="27"/>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7" name="Freeform 122"/>
          <p:cNvSpPr>
            <a:spLocks/>
          </p:cNvSpPr>
          <p:nvPr/>
        </p:nvSpPr>
        <p:spPr bwMode="auto">
          <a:xfrm>
            <a:off x="6302375" y="4838700"/>
            <a:ext cx="31750" cy="33338"/>
          </a:xfrm>
          <a:custGeom>
            <a:avLst/>
            <a:gdLst>
              <a:gd name="T0" fmla="*/ 31750 w 20"/>
              <a:gd name="T1" fmla="*/ 33338 h 21"/>
              <a:gd name="T2" fmla="*/ 20638 w 20"/>
              <a:gd name="T3" fmla="*/ 33338 h 21"/>
              <a:gd name="T4" fmla="*/ 0 w 20"/>
              <a:gd name="T5" fmla="*/ 11113 h 21"/>
              <a:gd name="T6" fmla="*/ 20638 w 20"/>
              <a:gd name="T7" fmla="*/ 0 h 21"/>
              <a:gd name="T8" fmla="*/ 3175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20" y="21"/>
                </a:moveTo>
                <a:lnTo>
                  <a:pt x="13" y="21"/>
                </a:lnTo>
                <a:lnTo>
                  <a:pt x="0" y="7"/>
                </a:lnTo>
                <a:lnTo>
                  <a:pt x="13" y="0"/>
                </a:lnTo>
                <a:lnTo>
                  <a:pt x="20" y="21"/>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8" name="Freeform 123"/>
          <p:cNvSpPr>
            <a:spLocks/>
          </p:cNvSpPr>
          <p:nvPr/>
        </p:nvSpPr>
        <p:spPr bwMode="auto">
          <a:xfrm>
            <a:off x="6323013" y="4379913"/>
            <a:ext cx="930275" cy="492125"/>
          </a:xfrm>
          <a:custGeom>
            <a:avLst/>
            <a:gdLst>
              <a:gd name="T0" fmla="*/ 930275 w 586"/>
              <a:gd name="T1" fmla="*/ 31750 h 310"/>
              <a:gd name="T2" fmla="*/ 919163 w 586"/>
              <a:gd name="T3" fmla="*/ 0 h 310"/>
              <a:gd name="T4" fmla="*/ 0 w 586"/>
              <a:gd name="T5" fmla="*/ 458788 h 310"/>
              <a:gd name="T6" fmla="*/ 11113 w 586"/>
              <a:gd name="T7" fmla="*/ 492125 h 310"/>
              <a:gd name="T8" fmla="*/ 930275 w 586"/>
              <a:gd name="T9" fmla="*/ 31750 h 310"/>
              <a:gd name="T10" fmla="*/ 0 60000 65536"/>
              <a:gd name="T11" fmla="*/ 0 60000 65536"/>
              <a:gd name="T12" fmla="*/ 0 60000 65536"/>
              <a:gd name="T13" fmla="*/ 0 60000 65536"/>
              <a:gd name="T14" fmla="*/ 0 60000 65536"/>
              <a:gd name="T15" fmla="*/ 0 w 586"/>
              <a:gd name="T16" fmla="*/ 0 h 310"/>
              <a:gd name="T17" fmla="*/ 586 w 586"/>
              <a:gd name="T18" fmla="*/ 310 h 310"/>
            </a:gdLst>
            <a:ahLst/>
            <a:cxnLst>
              <a:cxn ang="T10">
                <a:pos x="T0" y="T1"/>
              </a:cxn>
              <a:cxn ang="T11">
                <a:pos x="T2" y="T3"/>
              </a:cxn>
              <a:cxn ang="T12">
                <a:pos x="T4" y="T5"/>
              </a:cxn>
              <a:cxn ang="T13">
                <a:pos x="T6" y="T7"/>
              </a:cxn>
              <a:cxn ang="T14">
                <a:pos x="T8" y="T9"/>
              </a:cxn>
            </a:cxnLst>
            <a:rect l="T15" t="T16" r="T17" b="T18"/>
            <a:pathLst>
              <a:path w="586" h="310">
                <a:moveTo>
                  <a:pt x="586" y="20"/>
                </a:moveTo>
                <a:lnTo>
                  <a:pt x="579" y="0"/>
                </a:lnTo>
                <a:lnTo>
                  <a:pt x="0" y="289"/>
                </a:lnTo>
                <a:lnTo>
                  <a:pt x="7" y="310"/>
                </a:lnTo>
                <a:lnTo>
                  <a:pt x="586" y="20"/>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49" name="Oval 124"/>
          <p:cNvSpPr>
            <a:spLocks noChangeArrowheads="1"/>
          </p:cNvSpPr>
          <p:nvPr/>
        </p:nvSpPr>
        <p:spPr bwMode="auto">
          <a:xfrm>
            <a:off x="7745413" y="4675188"/>
            <a:ext cx="382587"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0" name="Oval 125"/>
          <p:cNvSpPr>
            <a:spLocks noChangeArrowheads="1"/>
          </p:cNvSpPr>
          <p:nvPr/>
        </p:nvSpPr>
        <p:spPr bwMode="auto">
          <a:xfrm>
            <a:off x="7745413" y="4675188"/>
            <a:ext cx="382587" cy="360362"/>
          </a:xfrm>
          <a:prstGeom prst="ellipse">
            <a:avLst/>
          </a:prstGeom>
          <a:noFill/>
          <a:ln w="222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51" name="Rectangle 126"/>
          <p:cNvSpPr>
            <a:spLocks noChangeArrowheads="1"/>
          </p:cNvSpPr>
          <p:nvPr/>
        </p:nvSpPr>
        <p:spPr bwMode="auto">
          <a:xfrm>
            <a:off x="7843838" y="4751388"/>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78</a:t>
            </a:r>
            <a:endParaRPr lang="en-US"/>
          </a:p>
        </p:txBody>
      </p:sp>
      <p:sp>
        <p:nvSpPr>
          <p:cNvPr id="22652" name="Freeform 127"/>
          <p:cNvSpPr>
            <a:spLocks/>
          </p:cNvSpPr>
          <p:nvPr/>
        </p:nvSpPr>
        <p:spPr bwMode="auto">
          <a:xfrm>
            <a:off x="4640263" y="53308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3" name="Freeform 128"/>
          <p:cNvSpPr>
            <a:spLocks/>
          </p:cNvSpPr>
          <p:nvPr/>
        </p:nvSpPr>
        <p:spPr bwMode="auto">
          <a:xfrm>
            <a:off x="4879975" y="4838700"/>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4" name="Freeform 129"/>
          <p:cNvSpPr>
            <a:spLocks/>
          </p:cNvSpPr>
          <p:nvPr/>
        </p:nvSpPr>
        <p:spPr bwMode="auto">
          <a:xfrm>
            <a:off x="4640263" y="4849813"/>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5" name="Freeform 130"/>
          <p:cNvSpPr>
            <a:spLocks/>
          </p:cNvSpPr>
          <p:nvPr/>
        </p:nvSpPr>
        <p:spPr bwMode="auto">
          <a:xfrm>
            <a:off x="4879975" y="4838700"/>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6" name="Freeform 131"/>
          <p:cNvSpPr>
            <a:spLocks/>
          </p:cNvSpPr>
          <p:nvPr/>
        </p:nvSpPr>
        <p:spPr bwMode="auto">
          <a:xfrm>
            <a:off x="5121275" y="5330825"/>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7" name="Freeform 132"/>
          <p:cNvSpPr>
            <a:spLocks/>
          </p:cNvSpPr>
          <p:nvPr/>
        </p:nvSpPr>
        <p:spPr bwMode="auto">
          <a:xfrm>
            <a:off x="4879975" y="4849813"/>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58" name="Rectangle 133"/>
          <p:cNvSpPr>
            <a:spLocks noChangeArrowheads="1"/>
          </p:cNvSpPr>
          <p:nvPr/>
        </p:nvSpPr>
        <p:spPr bwMode="auto">
          <a:xfrm>
            <a:off x="4530725" y="5210175"/>
            <a:ext cx="239713"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59" name="Rectangle 134"/>
          <p:cNvSpPr>
            <a:spLocks noChangeArrowheads="1"/>
          </p:cNvSpPr>
          <p:nvPr/>
        </p:nvSpPr>
        <p:spPr bwMode="auto">
          <a:xfrm>
            <a:off x="4530725" y="5210175"/>
            <a:ext cx="239713" cy="239713"/>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60" name="Rectangle 135"/>
          <p:cNvSpPr>
            <a:spLocks noChangeArrowheads="1"/>
          </p:cNvSpPr>
          <p:nvPr/>
        </p:nvSpPr>
        <p:spPr bwMode="auto">
          <a:xfrm>
            <a:off x="5011738" y="5210175"/>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61" name="Rectangle 136"/>
          <p:cNvSpPr>
            <a:spLocks noChangeArrowheads="1"/>
          </p:cNvSpPr>
          <p:nvPr/>
        </p:nvSpPr>
        <p:spPr bwMode="auto">
          <a:xfrm>
            <a:off x="5011738" y="5210175"/>
            <a:ext cx="239712" cy="239713"/>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62" name="Oval 137"/>
          <p:cNvSpPr>
            <a:spLocks noChangeArrowheads="1"/>
          </p:cNvSpPr>
          <p:nvPr/>
        </p:nvSpPr>
        <p:spPr bwMode="auto">
          <a:xfrm>
            <a:off x="4705350" y="4675188"/>
            <a:ext cx="360363"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3" name="Oval 138"/>
          <p:cNvSpPr>
            <a:spLocks noChangeArrowheads="1"/>
          </p:cNvSpPr>
          <p:nvPr/>
        </p:nvSpPr>
        <p:spPr bwMode="auto">
          <a:xfrm>
            <a:off x="4705350" y="4675188"/>
            <a:ext cx="360363" cy="360362"/>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64" name="Rectangle 139"/>
          <p:cNvSpPr>
            <a:spLocks noChangeArrowheads="1"/>
          </p:cNvSpPr>
          <p:nvPr/>
        </p:nvSpPr>
        <p:spPr bwMode="auto">
          <a:xfrm>
            <a:off x="4792663" y="4773613"/>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32</a:t>
            </a:r>
            <a:endParaRPr lang="en-US"/>
          </a:p>
        </p:txBody>
      </p:sp>
      <p:sp>
        <p:nvSpPr>
          <p:cNvPr id="22665" name="Freeform 140"/>
          <p:cNvSpPr>
            <a:spLocks/>
          </p:cNvSpPr>
          <p:nvPr/>
        </p:nvSpPr>
        <p:spPr bwMode="auto">
          <a:xfrm>
            <a:off x="5832475" y="5319713"/>
            <a:ext cx="20638" cy="33337"/>
          </a:xfrm>
          <a:custGeom>
            <a:avLst/>
            <a:gdLst>
              <a:gd name="T0" fmla="*/ 0 w 13"/>
              <a:gd name="T1" fmla="*/ 0 h 21"/>
              <a:gd name="T2" fmla="*/ 0 w 13"/>
              <a:gd name="T3" fmla="*/ 11112 h 21"/>
              <a:gd name="T4" fmla="*/ 9525 w 13"/>
              <a:gd name="T5" fmla="*/ 33337 h 21"/>
              <a:gd name="T6" fmla="*/ 20638 w 13"/>
              <a:gd name="T7" fmla="*/ 22225 h 21"/>
              <a:gd name="T8" fmla="*/ 0 w 13"/>
              <a:gd name="T9" fmla="*/ 0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0" y="0"/>
                </a:moveTo>
                <a:lnTo>
                  <a:pt x="0" y="7"/>
                </a:lnTo>
                <a:lnTo>
                  <a:pt x="6" y="21"/>
                </a:lnTo>
                <a:lnTo>
                  <a:pt x="13" y="1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6" name="Freeform 141"/>
          <p:cNvSpPr>
            <a:spLocks/>
          </p:cNvSpPr>
          <p:nvPr/>
        </p:nvSpPr>
        <p:spPr bwMode="auto">
          <a:xfrm>
            <a:off x="6313488" y="4838700"/>
            <a:ext cx="31750" cy="22225"/>
          </a:xfrm>
          <a:custGeom>
            <a:avLst/>
            <a:gdLst>
              <a:gd name="T0" fmla="*/ 0 w 20"/>
              <a:gd name="T1" fmla="*/ 0 h 14"/>
              <a:gd name="T2" fmla="*/ 9525 w 20"/>
              <a:gd name="T3" fmla="*/ 0 h 14"/>
              <a:gd name="T4" fmla="*/ 31750 w 20"/>
              <a:gd name="T5" fmla="*/ 11113 h 14"/>
              <a:gd name="T6" fmla="*/ 20638 w 20"/>
              <a:gd name="T7" fmla="*/ 22225 h 14"/>
              <a:gd name="T8" fmla="*/ 0 w 20"/>
              <a:gd name="T9" fmla="*/ 0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0"/>
                </a:moveTo>
                <a:lnTo>
                  <a:pt x="6" y="0"/>
                </a:lnTo>
                <a:lnTo>
                  <a:pt x="20" y="7"/>
                </a:lnTo>
                <a:lnTo>
                  <a:pt x="13" y="1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7" name="Freeform 142"/>
          <p:cNvSpPr>
            <a:spLocks/>
          </p:cNvSpPr>
          <p:nvPr/>
        </p:nvSpPr>
        <p:spPr bwMode="auto">
          <a:xfrm>
            <a:off x="5832475" y="4838700"/>
            <a:ext cx="501650" cy="503238"/>
          </a:xfrm>
          <a:custGeom>
            <a:avLst/>
            <a:gdLst>
              <a:gd name="T0" fmla="*/ 0 w 316"/>
              <a:gd name="T1" fmla="*/ 481013 h 317"/>
              <a:gd name="T2" fmla="*/ 20638 w 316"/>
              <a:gd name="T3" fmla="*/ 503238 h 317"/>
              <a:gd name="T4" fmla="*/ 501650 w 316"/>
              <a:gd name="T5" fmla="*/ 22225 h 317"/>
              <a:gd name="T6" fmla="*/ 481013 w 316"/>
              <a:gd name="T7" fmla="*/ 0 h 317"/>
              <a:gd name="T8" fmla="*/ 0 w 316"/>
              <a:gd name="T9" fmla="*/ 481013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0" y="303"/>
                </a:moveTo>
                <a:lnTo>
                  <a:pt x="13" y="317"/>
                </a:lnTo>
                <a:lnTo>
                  <a:pt x="316" y="14"/>
                </a:lnTo>
                <a:lnTo>
                  <a:pt x="303"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8" name="Freeform 143"/>
          <p:cNvSpPr>
            <a:spLocks/>
          </p:cNvSpPr>
          <p:nvPr/>
        </p:nvSpPr>
        <p:spPr bwMode="auto">
          <a:xfrm>
            <a:off x="6313488" y="4838700"/>
            <a:ext cx="20637" cy="22225"/>
          </a:xfrm>
          <a:custGeom>
            <a:avLst/>
            <a:gdLst>
              <a:gd name="T0" fmla="*/ 20637 w 13"/>
              <a:gd name="T1" fmla="*/ 0 h 14"/>
              <a:gd name="T2" fmla="*/ 9525 w 13"/>
              <a:gd name="T3" fmla="*/ 0 h 14"/>
              <a:gd name="T4" fmla="*/ 0 w 13"/>
              <a:gd name="T5" fmla="*/ 11113 h 14"/>
              <a:gd name="T6" fmla="*/ 0 w 13"/>
              <a:gd name="T7" fmla="*/ 22225 h 14"/>
              <a:gd name="T8" fmla="*/ 20637 w 13"/>
              <a:gd name="T9" fmla="*/ 0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0"/>
                </a:moveTo>
                <a:lnTo>
                  <a:pt x="6" y="0"/>
                </a:lnTo>
                <a:lnTo>
                  <a:pt x="0" y="7"/>
                </a:lnTo>
                <a:lnTo>
                  <a:pt x="0" y="14"/>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69" name="Freeform 144"/>
          <p:cNvSpPr>
            <a:spLocks/>
          </p:cNvSpPr>
          <p:nvPr/>
        </p:nvSpPr>
        <p:spPr bwMode="auto">
          <a:xfrm>
            <a:off x="6794500" y="5319713"/>
            <a:ext cx="31750" cy="33337"/>
          </a:xfrm>
          <a:custGeom>
            <a:avLst/>
            <a:gdLst>
              <a:gd name="T0" fmla="*/ 20638 w 20"/>
              <a:gd name="T1" fmla="*/ 0 h 21"/>
              <a:gd name="T2" fmla="*/ 31750 w 20"/>
              <a:gd name="T3" fmla="*/ 11112 h 21"/>
              <a:gd name="T4" fmla="*/ 11113 w 20"/>
              <a:gd name="T5" fmla="*/ 33337 h 21"/>
              <a:gd name="T6" fmla="*/ 0 w 20"/>
              <a:gd name="T7" fmla="*/ 22225 h 21"/>
              <a:gd name="T8" fmla="*/ 20638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3" y="0"/>
                </a:moveTo>
                <a:lnTo>
                  <a:pt x="20" y="7"/>
                </a:lnTo>
                <a:lnTo>
                  <a:pt x="7" y="21"/>
                </a:lnTo>
                <a:lnTo>
                  <a:pt x="0" y="14"/>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0" name="Freeform 145"/>
          <p:cNvSpPr>
            <a:spLocks/>
          </p:cNvSpPr>
          <p:nvPr/>
        </p:nvSpPr>
        <p:spPr bwMode="auto">
          <a:xfrm>
            <a:off x="6313488" y="4838700"/>
            <a:ext cx="501650" cy="503238"/>
          </a:xfrm>
          <a:custGeom>
            <a:avLst/>
            <a:gdLst>
              <a:gd name="T0" fmla="*/ 20638 w 316"/>
              <a:gd name="T1" fmla="*/ 0 h 317"/>
              <a:gd name="T2" fmla="*/ 0 w 316"/>
              <a:gd name="T3" fmla="*/ 22225 h 317"/>
              <a:gd name="T4" fmla="*/ 481013 w 316"/>
              <a:gd name="T5" fmla="*/ 503238 h 317"/>
              <a:gd name="T6" fmla="*/ 501650 w 316"/>
              <a:gd name="T7" fmla="*/ 481013 h 317"/>
              <a:gd name="T8" fmla="*/ 20638 w 316"/>
              <a:gd name="T9" fmla="*/ 0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13" y="0"/>
                </a:moveTo>
                <a:lnTo>
                  <a:pt x="0" y="14"/>
                </a:lnTo>
                <a:lnTo>
                  <a:pt x="303" y="317"/>
                </a:lnTo>
                <a:lnTo>
                  <a:pt x="316" y="303"/>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1" name="Oval 146"/>
          <p:cNvSpPr>
            <a:spLocks noChangeArrowheads="1"/>
          </p:cNvSpPr>
          <p:nvPr/>
        </p:nvSpPr>
        <p:spPr bwMode="auto">
          <a:xfrm>
            <a:off x="6148388" y="4675188"/>
            <a:ext cx="361950"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2" name="Oval 147"/>
          <p:cNvSpPr>
            <a:spLocks noChangeArrowheads="1"/>
          </p:cNvSpPr>
          <p:nvPr/>
        </p:nvSpPr>
        <p:spPr bwMode="auto">
          <a:xfrm>
            <a:off x="6148388" y="4675188"/>
            <a:ext cx="360362" cy="360362"/>
          </a:xfrm>
          <a:prstGeom prst="ellipse">
            <a:avLst/>
          </a:prstGeom>
          <a:noFill/>
          <a:ln w="222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73" name="Rectangle 148"/>
          <p:cNvSpPr>
            <a:spLocks noChangeArrowheads="1"/>
          </p:cNvSpPr>
          <p:nvPr/>
        </p:nvSpPr>
        <p:spPr bwMode="auto">
          <a:xfrm>
            <a:off x="6224588" y="4773613"/>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50</a:t>
            </a:r>
            <a:endParaRPr lang="en-US"/>
          </a:p>
        </p:txBody>
      </p:sp>
      <p:sp>
        <p:nvSpPr>
          <p:cNvPr id="22674" name="Freeform 149"/>
          <p:cNvSpPr>
            <a:spLocks/>
          </p:cNvSpPr>
          <p:nvPr/>
        </p:nvSpPr>
        <p:spPr bwMode="auto">
          <a:xfrm>
            <a:off x="5602288" y="5811838"/>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5" name="Freeform 150"/>
          <p:cNvSpPr>
            <a:spLocks/>
          </p:cNvSpPr>
          <p:nvPr/>
        </p:nvSpPr>
        <p:spPr bwMode="auto">
          <a:xfrm>
            <a:off x="5842000" y="5319713"/>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6" name="Freeform 151"/>
          <p:cNvSpPr>
            <a:spLocks/>
          </p:cNvSpPr>
          <p:nvPr/>
        </p:nvSpPr>
        <p:spPr bwMode="auto">
          <a:xfrm>
            <a:off x="5602288" y="5330825"/>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7" name="Freeform 152"/>
          <p:cNvSpPr>
            <a:spLocks/>
          </p:cNvSpPr>
          <p:nvPr/>
        </p:nvSpPr>
        <p:spPr bwMode="auto">
          <a:xfrm>
            <a:off x="5842000" y="5319713"/>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8" name="Freeform 153"/>
          <p:cNvSpPr>
            <a:spLocks/>
          </p:cNvSpPr>
          <p:nvPr/>
        </p:nvSpPr>
        <p:spPr bwMode="auto">
          <a:xfrm>
            <a:off x="6083300" y="5811838"/>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79" name="Freeform 154"/>
          <p:cNvSpPr>
            <a:spLocks/>
          </p:cNvSpPr>
          <p:nvPr/>
        </p:nvSpPr>
        <p:spPr bwMode="auto">
          <a:xfrm>
            <a:off x="5842000" y="5330825"/>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80" name="Rectangle 155"/>
          <p:cNvSpPr>
            <a:spLocks noChangeArrowheads="1"/>
          </p:cNvSpPr>
          <p:nvPr/>
        </p:nvSpPr>
        <p:spPr bwMode="auto">
          <a:xfrm>
            <a:off x="5492750" y="5691188"/>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81" name="Rectangle 156"/>
          <p:cNvSpPr>
            <a:spLocks noChangeArrowheads="1"/>
          </p:cNvSpPr>
          <p:nvPr/>
        </p:nvSpPr>
        <p:spPr bwMode="auto">
          <a:xfrm>
            <a:off x="5492750" y="5691188"/>
            <a:ext cx="239713"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82" name="Rectangle 157"/>
          <p:cNvSpPr>
            <a:spLocks noChangeArrowheads="1"/>
          </p:cNvSpPr>
          <p:nvPr/>
        </p:nvSpPr>
        <p:spPr bwMode="auto">
          <a:xfrm>
            <a:off x="5973763" y="5691188"/>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83" name="Rectangle 158"/>
          <p:cNvSpPr>
            <a:spLocks noChangeArrowheads="1"/>
          </p:cNvSpPr>
          <p:nvPr/>
        </p:nvSpPr>
        <p:spPr bwMode="auto">
          <a:xfrm>
            <a:off x="5973763" y="5691188"/>
            <a:ext cx="239712"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84" name="Oval 159"/>
          <p:cNvSpPr>
            <a:spLocks noChangeArrowheads="1"/>
          </p:cNvSpPr>
          <p:nvPr/>
        </p:nvSpPr>
        <p:spPr bwMode="auto">
          <a:xfrm>
            <a:off x="5678488" y="5156200"/>
            <a:ext cx="350837" cy="3492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85" name="Oval 160"/>
          <p:cNvSpPr>
            <a:spLocks noChangeArrowheads="1"/>
          </p:cNvSpPr>
          <p:nvPr/>
        </p:nvSpPr>
        <p:spPr bwMode="auto">
          <a:xfrm>
            <a:off x="5678488" y="5156200"/>
            <a:ext cx="349250" cy="349250"/>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86" name="Rectangle 161"/>
          <p:cNvSpPr>
            <a:spLocks noChangeArrowheads="1"/>
          </p:cNvSpPr>
          <p:nvPr/>
        </p:nvSpPr>
        <p:spPr bwMode="auto">
          <a:xfrm>
            <a:off x="5754688" y="5254625"/>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48</a:t>
            </a:r>
            <a:endParaRPr lang="en-US"/>
          </a:p>
        </p:txBody>
      </p:sp>
      <p:sp>
        <p:nvSpPr>
          <p:cNvPr id="22687" name="Rectangle 162"/>
          <p:cNvSpPr>
            <a:spLocks noChangeArrowheads="1"/>
          </p:cNvSpPr>
          <p:nvPr/>
        </p:nvSpPr>
        <p:spPr bwMode="auto">
          <a:xfrm>
            <a:off x="4049713" y="4729163"/>
            <a:ext cx="239712"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88" name="Rectangle 163"/>
          <p:cNvSpPr>
            <a:spLocks noChangeArrowheads="1"/>
          </p:cNvSpPr>
          <p:nvPr/>
        </p:nvSpPr>
        <p:spPr bwMode="auto">
          <a:xfrm>
            <a:off x="4049713" y="4729163"/>
            <a:ext cx="239712" cy="239712"/>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89" name="Rectangle 164"/>
          <p:cNvSpPr>
            <a:spLocks noChangeArrowheads="1"/>
          </p:cNvSpPr>
          <p:nvPr/>
        </p:nvSpPr>
        <p:spPr bwMode="auto">
          <a:xfrm>
            <a:off x="7581900" y="5221288"/>
            <a:ext cx="239713" cy="2397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690" name="Rectangle 165"/>
          <p:cNvSpPr>
            <a:spLocks noChangeArrowheads="1"/>
          </p:cNvSpPr>
          <p:nvPr/>
        </p:nvSpPr>
        <p:spPr bwMode="auto">
          <a:xfrm>
            <a:off x="7581900" y="5221288"/>
            <a:ext cx="239713" cy="239712"/>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91" name="Oval 166"/>
          <p:cNvSpPr>
            <a:spLocks noChangeArrowheads="1"/>
          </p:cNvSpPr>
          <p:nvPr/>
        </p:nvSpPr>
        <p:spPr bwMode="auto">
          <a:xfrm>
            <a:off x="7078663" y="4192588"/>
            <a:ext cx="360362" cy="3619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692" name="Oval 167"/>
          <p:cNvSpPr>
            <a:spLocks noChangeArrowheads="1"/>
          </p:cNvSpPr>
          <p:nvPr/>
        </p:nvSpPr>
        <p:spPr bwMode="auto">
          <a:xfrm>
            <a:off x="7078663" y="4194175"/>
            <a:ext cx="360362" cy="360363"/>
          </a:xfrm>
          <a:prstGeom prst="ellipse">
            <a:avLst/>
          </a:prstGeom>
          <a:noFill/>
          <a:ln w="222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693" name="Rectangle 168"/>
          <p:cNvSpPr>
            <a:spLocks noChangeArrowheads="1"/>
          </p:cNvSpPr>
          <p:nvPr/>
        </p:nvSpPr>
        <p:spPr bwMode="auto">
          <a:xfrm>
            <a:off x="7165975" y="4292600"/>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62</a:t>
            </a:r>
            <a:endParaRPr lang="en-US"/>
          </a:p>
        </p:txBody>
      </p:sp>
      <p:sp>
        <p:nvSpPr>
          <p:cNvPr id="22694" name="Rectangle 169"/>
          <p:cNvSpPr>
            <a:spLocks noChangeArrowheads="1"/>
          </p:cNvSpPr>
          <p:nvPr/>
        </p:nvSpPr>
        <p:spPr bwMode="auto">
          <a:xfrm>
            <a:off x="4170363" y="4095750"/>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2</a:t>
            </a:r>
            <a:endParaRPr lang="en-US"/>
          </a:p>
        </p:txBody>
      </p:sp>
      <p:sp>
        <p:nvSpPr>
          <p:cNvPr id="22695" name="Rectangle 170"/>
          <p:cNvSpPr>
            <a:spLocks noChangeArrowheads="1"/>
          </p:cNvSpPr>
          <p:nvPr/>
        </p:nvSpPr>
        <p:spPr bwMode="auto">
          <a:xfrm>
            <a:off x="5602288" y="3646488"/>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a:t>
            </a:r>
            <a:endParaRPr lang="en-US"/>
          </a:p>
        </p:txBody>
      </p:sp>
      <p:sp>
        <p:nvSpPr>
          <p:cNvPr id="22696" name="Rectangle 171"/>
          <p:cNvSpPr>
            <a:spLocks noChangeArrowheads="1"/>
          </p:cNvSpPr>
          <p:nvPr/>
        </p:nvSpPr>
        <p:spPr bwMode="auto">
          <a:xfrm>
            <a:off x="5065713" y="4576763"/>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697" name="Rectangle 172"/>
          <p:cNvSpPr>
            <a:spLocks noChangeArrowheads="1"/>
          </p:cNvSpPr>
          <p:nvPr/>
        </p:nvSpPr>
        <p:spPr bwMode="auto">
          <a:xfrm>
            <a:off x="5602288" y="4937125"/>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698" name="Rectangle 173"/>
          <p:cNvSpPr>
            <a:spLocks noChangeArrowheads="1"/>
          </p:cNvSpPr>
          <p:nvPr/>
        </p:nvSpPr>
        <p:spPr bwMode="auto">
          <a:xfrm>
            <a:off x="6049963" y="4565650"/>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2</a:t>
            </a:r>
            <a:endParaRPr lang="en-US"/>
          </a:p>
        </p:txBody>
      </p:sp>
      <p:sp>
        <p:nvSpPr>
          <p:cNvPr id="22699" name="Rectangle 174"/>
          <p:cNvSpPr>
            <a:spLocks noChangeArrowheads="1"/>
          </p:cNvSpPr>
          <p:nvPr/>
        </p:nvSpPr>
        <p:spPr bwMode="auto">
          <a:xfrm>
            <a:off x="8139113" y="4619625"/>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2</a:t>
            </a:r>
            <a:endParaRPr lang="en-US"/>
          </a:p>
        </p:txBody>
      </p:sp>
      <p:sp>
        <p:nvSpPr>
          <p:cNvPr id="22700" name="Rectangle 175"/>
          <p:cNvSpPr>
            <a:spLocks noChangeArrowheads="1"/>
          </p:cNvSpPr>
          <p:nvPr/>
        </p:nvSpPr>
        <p:spPr bwMode="auto">
          <a:xfrm>
            <a:off x="6969125" y="4040188"/>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3</a:t>
            </a:r>
            <a:endParaRPr lang="en-US"/>
          </a:p>
        </p:txBody>
      </p:sp>
      <p:sp>
        <p:nvSpPr>
          <p:cNvPr id="22701" name="Rectangle 176"/>
          <p:cNvSpPr>
            <a:spLocks noChangeArrowheads="1"/>
          </p:cNvSpPr>
          <p:nvPr/>
        </p:nvSpPr>
        <p:spPr bwMode="auto">
          <a:xfrm>
            <a:off x="8674100" y="4992688"/>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702" name="Freeform 177"/>
          <p:cNvSpPr>
            <a:spLocks/>
          </p:cNvSpPr>
          <p:nvPr/>
        </p:nvSpPr>
        <p:spPr bwMode="auto">
          <a:xfrm>
            <a:off x="6553200" y="58007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3" name="Freeform 178"/>
          <p:cNvSpPr>
            <a:spLocks/>
          </p:cNvSpPr>
          <p:nvPr/>
        </p:nvSpPr>
        <p:spPr bwMode="auto">
          <a:xfrm>
            <a:off x="6794500" y="5308600"/>
            <a:ext cx="31750" cy="22225"/>
          </a:xfrm>
          <a:custGeom>
            <a:avLst/>
            <a:gdLst>
              <a:gd name="T0" fmla="*/ 0 w 20"/>
              <a:gd name="T1" fmla="*/ 11113 h 14"/>
              <a:gd name="T2" fmla="*/ 11113 w 20"/>
              <a:gd name="T3" fmla="*/ 0 h 14"/>
              <a:gd name="T4" fmla="*/ 31750 w 20"/>
              <a:gd name="T5" fmla="*/ 11113 h 14"/>
              <a:gd name="T6" fmla="*/ 20638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3" y="14"/>
                </a:lnTo>
                <a:lnTo>
                  <a:pt x="0"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4" name="Freeform 179"/>
          <p:cNvSpPr>
            <a:spLocks/>
          </p:cNvSpPr>
          <p:nvPr/>
        </p:nvSpPr>
        <p:spPr bwMode="auto">
          <a:xfrm>
            <a:off x="6553200" y="5319713"/>
            <a:ext cx="261938" cy="492125"/>
          </a:xfrm>
          <a:custGeom>
            <a:avLst/>
            <a:gdLst>
              <a:gd name="T0" fmla="*/ 0 w 165"/>
              <a:gd name="T1" fmla="*/ 481013 h 310"/>
              <a:gd name="T2" fmla="*/ 22225 w 165"/>
              <a:gd name="T3" fmla="*/ 492125 h 310"/>
              <a:gd name="T4" fmla="*/ 261938 w 165"/>
              <a:gd name="T5" fmla="*/ 11113 h 310"/>
              <a:gd name="T6" fmla="*/ 241300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2" y="0"/>
                </a:lnTo>
                <a:lnTo>
                  <a:pt x="0" y="30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5" name="Freeform 180"/>
          <p:cNvSpPr>
            <a:spLocks/>
          </p:cNvSpPr>
          <p:nvPr/>
        </p:nvSpPr>
        <p:spPr bwMode="auto">
          <a:xfrm>
            <a:off x="6794500" y="5308600"/>
            <a:ext cx="20638" cy="22225"/>
          </a:xfrm>
          <a:custGeom>
            <a:avLst/>
            <a:gdLst>
              <a:gd name="T0" fmla="*/ 20638 w 13"/>
              <a:gd name="T1" fmla="*/ 11113 h 14"/>
              <a:gd name="T2" fmla="*/ 20638 w 13"/>
              <a:gd name="T3" fmla="*/ 0 h 14"/>
              <a:gd name="T4" fmla="*/ 0 w 13"/>
              <a:gd name="T5" fmla="*/ 11113 h 14"/>
              <a:gd name="T6" fmla="*/ 0 w 13"/>
              <a:gd name="T7" fmla="*/ 22225 h 14"/>
              <a:gd name="T8" fmla="*/ 20638 w 13"/>
              <a:gd name="T9" fmla="*/ 11113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7"/>
                </a:moveTo>
                <a:lnTo>
                  <a:pt x="13" y="0"/>
                </a:lnTo>
                <a:lnTo>
                  <a:pt x="0" y="7"/>
                </a:lnTo>
                <a:lnTo>
                  <a:pt x="0" y="14"/>
                </a:lnTo>
                <a:lnTo>
                  <a:pt x="13" y="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6" name="Freeform 181"/>
          <p:cNvSpPr>
            <a:spLocks/>
          </p:cNvSpPr>
          <p:nvPr/>
        </p:nvSpPr>
        <p:spPr bwMode="auto">
          <a:xfrm>
            <a:off x="7023100" y="5800725"/>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7" name="Freeform 182"/>
          <p:cNvSpPr>
            <a:spLocks/>
          </p:cNvSpPr>
          <p:nvPr/>
        </p:nvSpPr>
        <p:spPr bwMode="auto">
          <a:xfrm>
            <a:off x="6794500" y="5319713"/>
            <a:ext cx="250825" cy="492125"/>
          </a:xfrm>
          <a:custGeom>
            <a:avLst/>
            <a:gdLst>
              <a:gd name="T0" fmla="*/ 20638 w 158"/>
              <a:gd name="T1" fmla="*/ 0 h 310"/>
              <a:gd name="T2" fmla="*/ 0 w 158"/>
              <a:gd name="T3" fmla="*/ 11113 h 310"/>
              <a:gd name="T4" fmla="*/ 228600 w 158"/>
              <a:gd name="T5" fmla="*/ 492125 h 310"/>
              <a:gd name="T6" fmla="*/ 250825 w 158"/>
              <a:gd name="T7" fmla="*/ 481013 h 310"/>
              <a:gd name="T8" fmla="*/ 20638 w 158"/>
              <a:gd name="T9" fmla="*/ 0 h 310"/>
              <a:gd name="T10" fmla="*/ 0 60000 65536"/>
              <a:gd name="T11" fmla="*/ 0 60000 65536"/>
              <a:gd name="T12" fmla="*/ 0 60000 65536"/>
              <a:gd name="T13" fmla="*/ 0 60000 65536"/>
              <a:gd name="T14" fmla="*/ 0 60000 65536"/>
              <a:gd name="T15" fmla="*/ 0 w 158"/>
              <a:gd name="T16" fmla="*/ 0 h 310"/>
              <a:gd name="T17" fmla="*/ 158 w 158"/>
              <a:gd name="T18" fmla="*/ 310 h 310"/>
            </a:gdLst>
            <a:ahLst/>
            <a:cxnLst>
              <a:cxn ang="T10">
                <a:pos x="T0" y="T1"/>
              </a:cxn>
              <a:cxn ang="T11">
                <a:pos x="T2" y="T3"/>
              </a:cxn>
              <a:cxn ang="T12">
                <a:pos x="T4" y="T5"/>
              </a:cxn>
              <a:cxn ang="T13">
                <a:pos x="T6" y="T7"/>
              </a:cxn>
              <a:cxn ang="T14">
                <a:pos x="T8" y="T9"/>
              </a:cxn>
            </a:cxnLst>
            <a:rect l="T15" t="T16" r="T17" b="T18"/>
            <a:pathLst>
              <a:path w="158" h="310">
                <a:moveTo>
                  <a:pt x="13" y="0"/>
                </a:moveTo>
                <a:lnTo>
                  <a:pt x="0" y="7"/>
                </a:lnTo>
                <a:lnTo>
                  <a:pt x="144" y="310"/>
                </a:lnTo>
                <a:lnTo>
                  <a:pt x="158" y="303"/>
                </a:lnTo>
                <a:lnTo>
                  <a:pt x="1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08" name="Rectangle 183"/>
          <p:cNvSpPr>
            <a:spLocks noChangeArrowheads="1"/>
          </p:cNvSpPr>
          <p:nvPr/>
        </p:nvSpPr>
        <p:spPr bwMode="auto">
          <a:xfrm>
            <a:off x="6443663" y="5680075"/>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709" name="Rectangle 184"/>
          <p:cNvSpPr>
            <a:spLocks noChangeArrowheads="1"/>
          </p:cNvSpPr>
          <p:nvPr/>
        </p:nvSpPr>
        <p:spPr bwMode="auto">
          <a:xfrm>
            <a:off x="6443663" y="5680075"/>
            <a:ext cx="241300"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710" name="Rectangle 185"/>
          <p:cNvSpPr>
            <a:spLocks noChangeArrowheads="1"/>
          </p:cNvSpPr>
          <p:nvPr/>
        </p:nvSpPr>
        <p:spPr bwMode="auto">
          <a:xfrm>
            <a:off x="6924675" y="5680075"/>
            <a:ext cx="241300" cy="2413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711" name="Rectangle 186"/>
          <p:cNvSpPr>
            <a:spLocks noChangeArrowheads="1"/>
          </p:cNvSpPr>
          <p:nvPr/>
        </p:nvSpPr>
        <p:spPr bwMode="auto">
          <a:xfrm>
            <a:off x="6924675" y="5680075"/>
            <a:ext cx="241300" cy="241300"/>
          </a:xfrm>
          <a:prstGeom prst="rect">
            <a:avLst/>
          </a:prstGeom>
          <a:noFill/>
          <a:ln w="222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712" name="Oval 187"/>
          <p:cNvSpPr>
            <a:spLocks noChangeArrowheads="1"/>
          </p:cNvSpPr>
          <p:nvPr/>
        </p:nvSpPr>
        <p:spPr bwMode="auto">
          <a:xfrm>
            <a:off x="6618288" y="5145088"/>
            <a:ext cx="361950" cy="360362"/>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713" name="Oval 188"/>
          <p:cNvSpPr>
            <a:spLocks noChangeArrowheads="1"/>
          </p:cNvSpPr>
          <p:nvPr/>
        </p:nvSpPr>
        <p:spPr bwMode="auto">
          <a:xfrm>
            <a:off x="6619875" y="5145088"/>
            <a:ext cx="360363" cy="360362"/>
          </a:xfrm>
          <a:prstGeom prst="ellipse">
            <a:avLst/>
          </a:prstGeom>
          <a:noFill/>
          <a:ln w="222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2714" name="Rectangle 189"/>
          <p:cNvSpPr>
            <a:spLocks noChangeArrowheads="1"/>
          </p:cNvSpPr>
          <p:nvPr/>
        </p:nvSpPr>
        <p:spPr bwMode="auto">
          <a:xfrm>
            <a:off x="6707188" y="5243513"/>
            <a:ext cx="295275"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54</a:t>
            </a:r>
            <a:endParaRPr lang="en-US"/>
          </a:p>
        </p:txBody>
      </p:sp>
      <p:sp>
        <p:nvSpPr>
          <p:cNvPr id="22715" name="Rectangle 190"/>
          <p:cNvSpPr>
            <a:spLocks noChangeArrowheads="1"/>
          </p:cNvSpPr>
          <p:nvPr/>
        </p:nvSpPr>
        <p:spPr bwMode="auto">
          <a:xfrm>
            <a:off x="6969125" y="4981575"/>
            <a:ext cx="196850"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716" name="Rectangle 191"/>
          <p:cNvSpPr>
            <a:spLocks noChangeArrowheads="1"/>
          </p:cNvSpPr>
          <p:nvPr/>
        </p:nvSpPr>
        <p:spPr bwMode="auto">
          <a:xfrm>
            <a:off x="5810250" y="6161088"/>
            <a:ext cx="25082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17" name="Rectangle 192"/>
          <p:cNvSpPr>
            <a:spLocks noChangeArrowheads="1"/>
          </p:cNvSpPr>
          <p:nvPr/>
        </p:nvSpPr>
        <p:spPr bwMode="auto">
          <a:xfrm>
            <a:off x="5940425" y="6249988"/>
            <a:ext cx="219075"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0</a:t>
            </a:r>
            <a:endParaRPr lang="en-US"/>
          </a:p>
        </p:txBody>
      </p:sp>
      <p:grpSp>
        <p:nvGrpSpPr>
          <p:cNvPr id="22718" name="Group 203"/>
          <p:cNvGrpSpPr>
            <a:grpSpLocks/>
          </p:cNvGrpSpPr>
          <p:nvPr/>
        </p:nvGrpSpPr>
        <p:grpSpPr bwMode="auto">
          <a:xfrm>
            <a:off x="6761163" y="6161088"/>
            <a:ext cx="361950" cy="361950"/>
            <a:chOff x="4259" y="3881"/>
            <a:chExt cx="228" cy="228"/>
          </a:xfrm>
        </p:grpSpPr>
        <p:sp>
          <p:nvSpPr>
            <p:cNvPr id="22732" name="Rectangle 193"/>
            <p:cNvSpPr>
              <a:spLocks noChangeArrowheads="1"/>
            </p:cNvSpPr>
            <p:nvPr/>
          </p:nvSpPr>
          <p:spPr bwMode="auto">
            <a:xfrm>
              <a:off x="4259" y="3881"/>
              <a:ext cx="15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33" name="Rectangle 194"/>
            <p:cNvSpPr>
              <a:spLocks noChangeArrowheads="1"/>
            </p:cNvSpPr>
            <p:nvPr/>
          </p:nvSpPr>
          <p:spPr bwMode="auto">
            <a:xfrm>
              <a:off x="4349" y="3937"/>
              <a:ext cx="138" cy="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1</a:t>
              </a:r>
              <a:endParaRPr lang="en-US"/>
            </a:p>
          </p:txBody>
        </p:sp>
      </p:grpSp>
      <p:sp>
        <p:nvSpPr>
          <p:cNvPr id="22719" name="Rectangle 195"/>
          <p:cNvSpPr>
            <a:spLocks noChangeArrowheads="1"/>
          </p:cNvSpPr>
          <p:nvPr/>
        </p:nvSpPr>
        <p:spPr bwMode="auto">
          <a:xfrm>
            <a:off x="7613650" y="5626100"/>
            <a:ext cx="25082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20" name="Rectangle 196"/>
          <p:cNvSpPr>
            <a:spLocks noChangeArrowheads="1"/>
          </p:cNvSpPr>
          <p:nvPr/>
        </p:nvSpPr>
        <p:spPr bwMode="auto">
          <a:xfrm>
            <a:off x="7756525" y="5713413"/>
            <a:ext cx="219075"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2</a:t>
            </a:r>
            <a:endParaRPr lang="en-US"/>
          </a:p>
        </p:txBody>
      </p:sp>
      <p:sp>
        <p:nvSpPr>
          <p:cNvPr id="22721" name="Rectangle 197"/>
          <p:cNvSpPr>
            <a:spLocks noChangeArrowheads="1"/>
          </p:cNvSpPr>
          <p:nvPr/>
        </p:nvSpPr>
        <p:spPr bwMode="auto">
          <a:xfrm>
            <a:off x="8313738" y="6161088"/>
            <a:ext cx="25082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22" name="Rectangle 198"/>
          <p:cNvSpPr>
            <a:spLocks noChangeArrowheads="1"/>
          </p:cNvSpPr>
          <p:nvPr/>
        </p:nvSpPr>
        <p:spPr bwMode="auto">
          <a:xfrm>
            <a:off x="8445500" y="6249988"/>
            <a:ext cx="219075"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3</a:t>
            </a:r>
            <a:endParaRPr lang="en-US"/>
          </a:p>
        </p:txBody>
      </p:sp>
      <p:sp>
        <p:nvSpPr>
          <p:cNvPr id="22723" name="Rectangle 199"/>
          <p:cNvSpPr>
            <a:spLocks noChangeArrowheads="1"/>
          </p:cNvSpPr>
          <p:nvPr/>
        </p:nvSpPr>
        <p:spPr bwMode="auto">
          <a:xfrm>
            <a:off x="7439025" y="3975100"/>
            <a:ext cx="230188"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x</a:t>
            </a:r>
            <a:endParaRPr lang="en-US"/>
          </a:p>
        </p:txBody>
      </p:sp>
      <p:sp>
        <p:nvSpPr>
          <p:cNvPr id="22724" name="Rectangle 200"/>
          <p:cNvSpPr>
            <a:spLocks noChangeArrowheads="1"/>
          </p:cNvSpPr>
          <p:nvPr/>
        </p:nvSpPr>
        <p:spPr bwMode="auto">
          <a:xfrm>
            <a:off x="6465888" y="4400550"/>
            <a:ext cx="230187"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y</a:t>
            </a:r>
            <a:endParaRPr lang="en-US"/>
          </a:p>
        </p:txBody>
      </p:sp>
      <p:sp>
        <p:nvSpPr>
          <p:cNvPr id="22725" name="Rectangle 201"/>
          <p:cNvSpPr>
            <a:spLocks noChangeArrowheads="1"/>
          </p:cNvSpPr>
          <p:nvPr/>
        </p:nvSpPr>
        <p:spPr bwMode="auto">
          <a:xfrm>
            <a:off x="7843838" y="4346575"/>
            <a:ext cx="219075" cy="31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z</a:t>
            </a:r>
            <a:endParaRPr lang="en-US"/>
          </a:p>
        </p:txBody>
      </p:sp>
      <p:sp>
        <p:nvSpPr>
          <p:cNvPr id="22726" name="Text Box 5"/>
          <p:cNvSpPr txBox="1">
            <a:spLocks noChangeArrowheads="1"/>
          </p:cNvSpPr>
          <p:nvPr/>
        </p:nvSpPr>
        <p:spPr bwMode="auto">
          <a:xfrm>
            <a:off x="762000" y="31242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a:solidFill>
                  <a:srgbClr val="24A63E"/>
                </a:solidFill>
                <a:latin typeface="Times New Roman" charset="0"/>
              </a:rPr>
              <a:t>unbalanced...</a:t>
            </a:r>
          </a:p>
        </p:txBody>
      </p:sp>
      <p:sp>
        <p:nvSpPr>
          <p:cNvPr id="22727" name="Text Box 6"/>
          <p:cNvSpPr txBox="1">
            <a:spLocks noChangeArrowheads="1"/>
          </p:cNvSpPr>
          <p:nvPr/>
        </p:nvSpPr>
        <p:spPr bwMode="auto">
          <a:xfrm>
            <a:off x="2514600" y="5105400"/>
            <a:ext cx="2209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a:solidFill>
                  <a:srgbClr val="24A63E"/>
                </a:solidFill>
                <a:latin typeface="Times New Roman" charset="0"/>
              </a:rPr>
              <a:t>...balanced</a:t>
            </a:r>
          </a:p>
        </p:txBody>
      </p:sp>
      <p:pic>
        <p:nvPicPr>
          <p:cNvPr id="227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65563"/>
            <a:ext cx="2819400" cy="1312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729" name="Group 204"/>
          <p:cNvGrpSpPr>
            <a:grpSpLocks/>
          </p:cNvGrpSpPr>
          <p:nvPr/>
        </p:nvGrpSpPr>
        <p:grpSpPr bwMode="auto">
          <a:xfrm>
            <a:off x="3714750" y="3705225"/>
            <a:ext cx="246063" cy="333375"/>
            <a:chOff x="4295" y="3881"/>
            <a:chExt cx="155" cy="210"/>
          </a:xfrm>
        </p:grpSpPr>
        <p:sp>
          <p:nvSpPr>
            <p:cNvPr id="22730" name="Rectangle 205"/>
            <p:cNvSpPr>
              <a:spLocks noChangeArrowheads="1"/>
            </p:cNvSpPr>
            <p:nvPr/>
          </p:nvSpPr>
          <p:spPr bwMode="auto">
            <a:xfrm>
              <a:off x="4295" y="3881"/>
              <a:ext cx="85"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31" name="Rectangle 206"/>
            <p:cNvSpPr>
              <a:spLocks noChangeArrowheads="1"/>
            </p:cNvSpPr>
            <p:nvPr/>
          </p:nvSpPr>
          <p:spPr bwMode="auto">
            <a:xfrm>
              <a:off x="4386" y="3937"/>
              <a:ext cx="6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1</a:t>
              </a:r>
              <a:endParaRPr lang="en-US"/>
            </a:p>
          </p:txBody>
        </p:sp>
      </p:grpSp>
    </p:spTree>
    <p:extLst>
      <p:ext uri="{BB962C8B-B14F-4D97-AF65-F5344CB8AC3E}">
        <p14:creationId xmlns:p14="http://schemas.microsoft.com/office/powerpoint/2010/main" val="361145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355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A4FB60-16EF-9449-A10C-93B243E509A0}" type="slidenum">
              <a:rPr lang="en-US" sz="1400"/>
              <a:pPr eaLnBrk="1" hangingPunct="1"/>
              <a:t>17</a:t>
            </a:fld>
            <a:endParaRPr lang="en-US" sz="1400"/>
          </a:p>
        </p:txBody>
      </p:sp>
      <p:sp>
        <p:nvSpPr>
          <p:cNvPr id="23555" name="Rectangle 2"/>
          <p:cNvSpPr>
            <a:spLocks noGrp="1" noChangeArrowheads="1"/>
          </p:cNvSpPr>
          <p:nvPr>
            <p:ph type="title"/>
          </p:nvPr>
        </p:nvSpPr>
        <p:spPr>
          <a:xfrm>
            <a:off x="685800" y="304800"/>
            <a:ext cx="8153400" cy="1143000"/>
          </a:xfrm>
        </p:spPr>
        <p:txBody>
          <a:bodyPr>
            <a:normAutofit fontScale="90000"/>
          </a:bodyPr>
          <a:lstStyle/>
          <a:p>
            <a:pPr eaLnBrk="1" hangingPunct="1"/>
            <a:r>
              <a:rPr lang="en-US" dirty="0">
                <a:latin typeface="Tahoma" charset="0"/>
              </a:rPr>
              <a:t>Restructuring (as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85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0"/>
            <a:ext cx="6413500" cy="209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237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4578"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2F2DE3-5314-5848-8BCC-1B9ED805DA55}" type="slidenum">
              <a:rPr lang="en-US" sz="1400"/>
              <a:pPr eaLnBrk="1" hangingPunct="1"/>
              <a:t>18</a:t>
            </a:fld>
            <a:endParaRPr lang="en-US" sz="1400"/>
          </a:p>
        </p:txBody>
      </p:sp>
      <p:sp>
        <p:nvSpPr>
          <p:cNvPr id="24579" name="Rectangle 2"/>
          <p:cNvSpPr>
            <a:spLocks noGrp="1" noChangeArrowheads="1"/>
          </p:cNvSpPr>
          <p:nvPr>
            <p:ph type="title"/>
          </p:nvPr>
        </p:nvSpPr>
        <p:spPr>
          <a:xfrm>
            <a:off x="609600" y="304800"/>
            <a:ext cx="8382000" cy="1143000"/>
          </a:xfrm>
        </p:spPr>
        <p:txBody>
          <a:bodyPr>
            <a:normAutofit fontScale="90000"/>
          </a:bodyPr>
          <a:lstStyle/>
          <a:p>
            <a:pPr eaLnBrk="1" hangingPunct="1"/>
            <a:r>
              <a:rPr lang="en-US" dirty="0">
                <a:latin typeface="Tahoma" charset="0"/>
              </a:rPr>
              <a:t>Restructuring (as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685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38900" cy="2197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593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p>
        </p:txBody>
      </p:sp>
      <p:sp>
        <p:nvSpPr>
          <p:cNvPr id="3" name="Content Placeholder 2"/>
          <p:cNvSpPr>
            <a:spLocks noGrp="1"/>
          </p:cNvSpPr>
          <p:nvPr>
            <p:ph idx="1"/>
          </p:nvPr>
        </p:nvSpPr>
        <p:spPr>
          <a:xfrm>
            <a:off x="838200" y="1600200"/>
            <a:ext cx="8001000" cy="4419600"/>
          </a:xfrm>
        </p:spPr>
        <p:txBody>
          <a:bodyPr/>
          <a:lstStyle/>
          <a:p>
            <a:r>
              <a:rPr lang="en-US" dirty="0"/>
              <a:t>Insertion.</a:t>
            </a:r>
          </a:p>
        </p:txBody>
      </p:sp>
      <p:sp>
        <p:nvSpPr>
          <p:cNvPr id="4" name="Footer Placeholder 3"/>
          <p:cNvSpPr>
            <a:spLocks noGrp="1"/>
          </p:cNvSpPr>
          <p:nvPr>
            <p:ph type="ftr" sz="quarter" idx="11"/>
          </p:nvPr>
        </p:nvSpPr>
        <p:spPr/>
        <p:txBody>
          <a:bodyPr/>
          <a:lstStyle/>
          <a:p>
            <a:pPr>
              <a:defRPr/>
            </a:pPr>
            <a:r>
              <a:rPr lang="en-US"/>
              <a:t>AVL Trees</a:t>
            </a:r>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19</a:t>
            </a:fld>
            <a:endParaRPr lang="en-US"/>
          </a:p>
        </p:txBody>
      </p:sp>
      <p:pic>
        <p:nvPicPr>
          <p:cNvPr id="6" name="Picture 5"/>
          <p:cNvPicPr>
            <a:picLocks noChangeAspect="1"/>
          </p:cNvPicPr>
          <p:nvPr/>
        </p:nvPicPr>
        <p:blipFill>
          <a:blip r:embed="rId2"/>
          <a:stretch>
            <a:fillRect/>
          </a:stretch>
        </p:blipFill>
        <p:spPr>
          <a:xfrm>
            <a:off x="1143000" y="2438400"/>
            <a:ext cx="6953339" cy="3505200"/>
          </a:xfrm>
          <a:prstGeom prst="rect">
            <a:avLst/>
          </a:prstGeom>
        </p:spPr>
      </p:pic>
    </p:spTree>
    <p:extLst>
      <p:ext uri="{BB962C8B-B14F-4D97-AF65-F5344CB8AC3E}">
        <p14:creationId xmlns:p14="http://schemas.microsoft.com/office/powerpoint/2010/main" val="424590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Ranks and Rotations</a:t>
            </a:r>
          </a:p>
        </p:txBody>
      </p:sp>
      <p:sp>
        <p:nvSpPr>
          <p:cNvPr id="16386" name="Rectangle 71"/>
          <p:cNvSpPr>
            <a:spLocks noGrp="1" noChangeArrowheads="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5AB5969-33D7-1D41-88DC-9E64AAE1CC27}" type="slidenum">
              <a:rPr lang="en-US" sz="1400"/>
              <a:pPr eaLnBrk="1" hangingPunct="1"/>
              <a:t>2</a:t>
            </a:fld>
            <a:endParaRPr lang="en-US" sz="1400"/>
          </a:p>
        </p:txBody>
      </p:sp>
      <p:sp>
        <p:nvSpPr>
          <p:cNvPr id="16387" name="Rectangle 2"/>
          <p:cNvSpPr>
            <a:spLocks noGrp="1" noChangeArrowheads="1"/>
          </p:cNvSpPr>
          <p:nvPr>
            <p:ph type="ctrTitle"/>
          </p:nvPr>
        </p:nvSpPr>
        <p:spPr>
          <a:xfrm>
            <a:off x="1447800" y="1752600"/>
            <a:ext cx="6248400" cy="914400"/>
          </a:xfrm>
        </p:spPr>
        <p:txBody>
          <a:bodyPr/>
          <a:lstStyle/>
          <a:p>
            <a:pPr eaLnBrk="1" hangingPunct="1"/>
            <a:r>
              <a:rPr lang="en-US" dirty="0">
                <a:latin typeface="Tahoma" charset="0"/>
              </a:rPr>
              <a:t>Balanced Binary Trees</a:t>
            </a:r>
          </a:p>
        </p:txBody>
      </p:sp>
      <p:sp>
        <p:nvSpPr>
          <p:cNvPr id="27"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Algorithm Design and Applications</a:t>
            </a:r>
            <a:r>
              <a:rPr lang="en-US" sz="1800" dirty="0"/>
              <a:t>, by M. T. Goodrich and R. Tamassia, Wiley, 2015</a:t>
            </a:r>
          </a:p>
        </p:txBody>
      </p:sp>
      <p:pic>
        <p:nvPicPr>
          <p:cNvPr id="3" name="Picture 2"/>
          <p:cNvPicPr>
            <a:picLocks noChangeAspect="1"/>
          </p:cNvPicPr>
          <p:nvPr/>
        </p:nvPicPr>
        <p:blipFill>
          <a:blip r:embed="rId3"/>
          <a:stretch>
            <a:fillRect/>
          </a:stretch>
        </p:blipFill>
        <p:spPr>
          <a:xfrm>
            <a:off x="2514600" y="3132322"/>
            <a:ext cx="4461128" cy="2887478"/>
          </a:xfrm>
          <a:prstGeom prst="rect">
            <a:avLst/>
          </a:prstGeom>
          <a:ln w="38100" cap="sq">
            <a:solidFill>
              <a:srgbClr val="5674F6"/>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p>
        </p:txBody>
      </p:sp>
      <p:sp>
        <p:nvSpPr>
          <p:cNvPr id="3" name="Content Placeholder 2"/>
          <p:cNvSpPr>
            <a:spLocks noGrp="1"/>
          </p:cNvSpPr>
          <p:nvPr>
            <p:ph idx="1"/>
          </p:nvPr>
        </p:nvSpPr>
        <p:spPr>
          <a:xfrm>
            <a:off x="838200" y="1600200"/>
            <a:ext cx="7772400" cy="4419600"/>
          </a:xfrm>
        </p:spPr>
        <p:txBody>
          <a:bodyPr/>
          <a:lstStyle/>
          <a:p>
            <a:r>
              <a:rPr lang="en-US" sz="2800" dirty="0"/>
              <a:t>Rebalance at a node violating the rank rule.</a:t>
            </a:r>
          </a:p>
        </p:txBody>
      </p:sp>
      <p:sp>
        <p:nvSpPr>
          <p:cNvPr id="4" name="Footer Placeholder 3"/>
          <p:cNvSpPr>
            <a:spLocks noGrp="1"/>
          </p:cNvSpPr>
          <p:nvPr>
            <p:ph type="ftr" sz="quarter" idx="11"/>
          </p:nvPr>
        </p:nvSpPr>
        <p:spPr/>
        <p:txBody>
          <a:bodyPr/>
          <a:lstStyle/>
          <a:p>
            <a:pPr>
              <a:defRPr/>
            </a:pPr>
            <a:r>
              <a:rPr lang="en-US"/>
              <a:t>AVL Trees</a:t>
            </a:r>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20</a:t>
            </a:fld>
            <a:endParaRPr lang="en-US"/>
          </a:p>
        </p:txBody>
      </p:sp>
      <p:pic>
        <p:nvPicPr>
          <p:cNvPr id="6" name="Picture 5"/>
          <p:cNvPicPr>
            <a:picLocks noChangeAspect="1"/>
          </p:cNvPicPr>
          <p:nvPr/>
        </p:nvPicPr>
        <p:blipFill>
          <a:blip r:embed="rId2"/>
          <a:stretch>
            <a:fillRect/>
          </a:stretch>
        </p:blipFill>
        <p:spPr>
          <a:xfrm>
            <a:off x="1447800" y="2590800"/>
            <a:ext cx="7086600" cy="2691378"/>
          </a:xfrm>
          <a:prstGeom prst="rect">
            <a:avLst/>
          </a:prstGeom>
        </p:spPr>
      </p:pic>
    </p:spTree>
    <p:extLst>
      <p:ext uri="{BB962C8B-B14F-4D97-AF65-F5344CB8AC3E}">
        <p14:creationId xmlns:p14="http://schemas.microsoft.com/office/powerpoint/2010/main" val="253752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5602"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16D3BEA-20A2-7947-9F7A-C085DFCC1BE5}" type="slidenum">
              <a:rPr lang="en-US" sz="1400"/>
              <a:pPr eaLnBrk="1" hangingPunct="1"/>
              <a:t>21</a:t>
            </a:fld>
            <a:endParaRPr lang="en-US" sz="1400"/>
          </a:p>
        </p:txBody>
      </p:sp>
      <p:sp>
        <p:nvSpPr>
          <p:cNvPr id="25603" name="Rectangle 2"/>
          <p:cNvSpPr>
            <a:spLocks noGrp="1" noChangeArrowheads="1"/>
          </p:cNvSpPr>
          <p:nvPr>
            <p:ph type="title"/>
          </p:nvPr>
        </p:nvSpPr>
        <p:spPr>
          <a:xfrm>
            <a:off x="609600" y="381000"/>
            <a:ext cx="7772400" cy="1143000"/>
          </a:xfrm>
        </p:spPr>
        <p:txBody>
          <a:bodyPr/>
          <a:lstStyle/>
          <a:p>
            <a:pPr eaLnBrk="1" hangingPunct="1"/>
            <a:r>
              <a:rPr lang="en-US">
                <a:latin typeface="Tahoma" charset="0"/>
              </a:rPr>
              <a:t>Removal</a:t>
            </a:r>
          </a:p>
        </p:txBody>
      </p:sp>
      <p:sp>
        <p:nvSpPr>
          <p:cNvPr id="25604" name="Rectangle 3" descr="Rectangle: Click to edit Master text styles&#10;Second level&#10;Third level&#10;Fourth level&#10;Fifth level"/>
          <p:cNvSpPr>
            <a:spLocks noGrp="1" noChangeArrowheads="1"/>
          </p:cNvSpPr>
          <p:nvPr>
            <p:ph type="body" sz="half" idx="1"/>
          </p:nvPr>
        </p:nvSpPr>
        <p:spPr>
          <a:xfrm>
            <a:off x="838200" y="1676400"/>
            <a:ext cx="7924800" cy="1219200"/>
          </a:xfrm>
        </p:spPr>
        <p:txBody>
          <a:bodyPr>
            <a:normAutofit fontScale="85000" lnSpcReduction="10000"/>
          </a:bodyPr>
          <a:lstStyle/>
          <a:p>
            <a:pPr eaLnBrk="1" hangingPunct="1">
              <a:lnSpc>
                <a:spcPct val="110000"/>
              </a:lnSpc>
            </a:pPr>
            <a:r>
              <a:rPr lang="en-US" sz="2400" dirty="0">
                <a:latin typeface="Tahoma" charset="0"/>
              </a:rPr>
              <a:t>Removal begins as in a binary search tree, which means the node removed may cause its parent, w, to create an imbalance.</a:t>
            </a:r>
          </a:p>
          <a:p>
            <a:pPr eaLnBrk="1" hangingPunct="1">
              <a:lnSpc>
                <a:spcPct val="90000"/>
              </a:lnSpc>
            </a:pPr>
            <a:r>
              <a:rPr lang="en-US" sz="2400" dirty="0">
                <a:latin typeface="Tahoma" charset="0"/>
              </a:rPr>
              <a:t>Example: </a:t>
            </a:r>
          </a:p>
        </p:txBody>
      </p:sp>
      <p:grpSp>
        <p:nvGrpSpPr>
          <p:cNvPr id="25605" name="Group 4"/>
          <p:cNvGrpSpPr>
            <a:grpSpLocks/>
          </p:cNvGrpSpPr>
          <p:nvPr/>
        </p:nvGrpSpPr>
        <p:grpSpPr bwMode="auto">
          <a:xfrm>
            <a:off x="2147888" y="2927350"/>
            <a:ext cx="2743200" cy="2755900"/>
            <a:chOff x="2112" y="1824"/>
            <a:chExt cx="1728" cy="1736"/>
          </a:xfrm>
        </p:grpSpPr>
        <p:sp>
          <p:nvSpPr>
            <p:cNvPr id="25642" name="Oval 5"/>
            <p:cNvSpPr>
              <a:spLocks noChangeArrowheads="1"/>
            </p:cNvSpPr>
            <p:nvPr/>
          </p:nvSpPr>
          <p:spPr bwMode="auto">
            <a:xfrm>
              <a:off x="2686" y="182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5643" name="Oval 6"/>
            <p:cNvSpPr>
              <a:spLocks noChangeArrowheads="1"/>
            </p:cNvSpPr>
            <p:nvPr/>
          </p:nvSpPr>
          <p:spPr bwMode="auto">
            <a:xfrm>
              <a:off x="2164" y="220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5644" name="Oval 7"/>
            <p:cNvSpPr>
              <a:spLocks noChangeArrowheads="1"/>
            </p:cNvSpPr>
            <p:nvPr/>
          </p:nvSpPr>
          <p:spPr bwMode="auto">
            <a:xfrm>
              <a:off x="3416"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5645" name="Oval 8"/>
            <p:cNvSpPr>
              <a:spLocks noChangeArrowheads="1"/>
            </p:cNvSpPr>
            <p:nvPr/>
          </p:nvSpPr>
          <p:spPr bwMode="auto">
            <a:xfrm>
              <a:off x="2296"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5646" name="Oval 9"/>
            <p:cNvSpPr>
              <a:spLocks noChangeArrowheads="1"/>
            </p:cNvSpPr>
            <p:nvPr/>
          </p:nvSpPr>
          <p:spPr bwMode="auto">
            <a:xfrm>
              <a:off x="2908"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5647" name="Oval 10"/>
            <p:cNvSpPr>
              <a:spLocks noChangeArrowheads="1"/>
            </p:cNvSpPr>
            <p:nvPr/>
          </p:nvSpPr>
          <p:spPr bwMode="auto">
            <a:xfrm>
              <a:off x="3544" y="306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5648" name="Oval 11"/>
            <p:cNvSpPr>
              <a:spLocks noChangeArrowheads="1"/>
            </p:cNvSpPr>
            <p:nvPr/>
          </p:nvSpPr>
          <p:spPr bwMode="auto">
            <a:xfrm>
              <a:off x="2686" y="307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5649" name="Oval 12"/>
            <p:cNvSpPr>
              <a:spLocks noChangeArrowheads="1"/>
            </p:cNvSpPr>
            <p:nvPr/>
          </p:nvSpPr>
          <p:spPr bwMode="auto">
            <a:xfrm>
              <a:off x="3166" y="220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5650" name="Rectangle 13"/>
            <p:cNvSpPr>
              <a:spLocks noChangeArrowheads="1"/>
            </p:cNvSpPr>
            <p:nvPr/>
          </p:nvSpPr>
          <p:spPr bwMode="auto">
            <a:xfrm>
              <a:off x="2112" y="260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1" name="Rectangle 14"/>
            <p:cNvSpPr>
              <a:spLocks noChangeArrowheads="1"/>
            </p:cNvSpPr>
            <p:nvPr/>
          </p:nvSpPr>
          <p:spPr bwMode="auto">
            <a:xfrm>
              <a:off x="2304" y="303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2" name="Rectangle 15"/>
            <p:cNvSpPr>
              <a:spLocks noChangeArrowheads="1"/>
            </p:cNvSpPr>
            <p:nvPr/>
          </p:nvSpPr>
          <p:spPr bwMode="auto">
            <a:xfrm>
              <a:off x="2496" y="303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3" name="Rectangle 16"/>
            <p:cNvSpPr>
              <a:spLocks noChangeArrowheads="1"/>
            </p:cNvSpPr>
            <p:nvPr/>
          </p:nvSpPr>
          <p:spPr bwMode="auto">
            <a:xfrm>
              <a:off x="2688"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4" name="Rectangle 17"/>
            <p:cNvSpPr>
              <a:spLocks noChangeArrowheads="1"/>
            </p:cNvSpPr>
            <p:nvPr/>
          </p:nvSpPr>
          <p:spPr bwMode="auto">
            <a:xfrm>
              <a:off x="2880"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5" name="Rectangle 18"/>
            <p:cNvSpPr>
              <a:spLocks noChangeArrowheads="1"/>
            </p:cNvSpPr>
            <p:nvPr/>
          </p:nvSpPr>
          <p:spPr bwMode="auto">
            <a:xfrm>
              <a:off x="3360" y="307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6" name="Rectangle 19"/>
            <p:cNvSpPr>
              <a:spLocks noChangeArrowheads="1"/>
            </p:cNvSpPr>
            <p:nvPr/>
          </p:nvSpPr>
          <p:spPr bwMode="auto">
            <a:xfrm>
              <a:off x="3552" y="345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7" name="Rectangle 20"/>
            <p:cNvSpPr>
              <a:spLocks noChangeArrowheads="1"/>
            </p:cNvSpPr>
            <p:nvPr/>
          </p:nvSpPr>
          <p:spPr bwMode="auto">
            <a:xfrm>
              <a:off x="3744" y="345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58" name="AutoShape 21"/>
            <p:cNvCxnSpPr>
              <a:cxnSpLocks noChangeShapeType="1"/>
              <a:stCxn id="25642" idx="4"/>
              <a:endCxn id="25643" idx="0"/>
            </p:cNvCxnSpPr>
            <p:nvPr/>
          </p:nvCxnSpPr>
          <p:spPr bwMode="auto">
            <a:xfrm flipH="1">
              <a:off x="2305" y="2078"/>
              <a:ext cx="522"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59" name="AutoShape 22"/>
            <p:cNvCxnSpPr>
              <a:cxnSpLocks noChangeShapeType="1"/>
              <a:stCxn id="25643" idx="4"/>
              <a:endCxn id="25650" idx="0"/>
            </p:cNvCxnSpPr>
            <p:nvPr/>
          </p:nvCxnSpPr>
          <p:spPr bwMode="auto">
            <a:xfrm flipH="1">
              <a:off x="2160" y="2462"/>
              <a:ext cx="14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0" name="AutoShape 23"/>
            <p:cNvCxnSpPr>
              <a:cxnSpLocks noChangeShapeType="1"/>
              <a:stCxn id="25643" idx="4"/>
              <a:endCxn id="25645" idx="0"/>
            </p:cNvCxnSpPr>
            <p:nvPr/>
          </p:nvCxnSpPr>
          <p:spPr bwMode="auto">
            <a:xfrm>
              <a:off x="2305" y="2462"/>
              <a:ext cx="13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1" name="AutoShape 24"/>
            <p:cNvCxnSpPr>
              <a:cxnSpLocks noChangeShapeType="1"/>
              <a:stCxn id="25642" idx="4"/>
              <a:endCxn id="25649" idx="0"/>
            </p:cNvCxnSpPr>
            <p:nvPr/>
          </p:nvCxnSpPr>
          <p:spPr bwMode="auto">
            <a:xfrm>
              <a:off x="2827" y="2078"/>
              <a:ext cx="480" cy="13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2" name="AutoShape 25"/>
            <p:cNvCxnSpPr>
              <a:cxnSpLocks noChangeShapeType="1"/>
              <a:stCxn id="25644" idx="0"/>
              <a:endCxn id="25649" idx="4"/>
            </p:cNvCxnSpPr>
            <p:nvPr/>
          </p:nvCxnSpPr>
          <p:spPr bwMode="auto">
            <a:xfrm flipH="1" flipV="1">
              <a:off x="3307" y="2462"/>
              <a:ext cx="250"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3" name="AutoShape 26"/>
            <p:cNvCxnSpPr>
              <a:cxnSpLocks noChangeShapeType="1"/>
              <a:stCxn id="25644" idx="4"/>
              <a:endCxn id="25647" idx="0"/>
            </p:cNvCxnSpPr>
            <p:nvPr/>
          </p:nvCxnSpPr>
          <p:spPr bwMode="auto">
            <a:xfrm>
              <a:off x="3557" y="2894"/>
              <a:ext cx="128" cy="170"/>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4" name="AutoShape 27"/>
            <p:cNvCxnSpPr>
              <a:cxnSpLocks noChangeShapeType="1"/>
              <a:stCxn id="25646" idx="4"/>
              <a:endCxn id="25648" idx="0"/>
            </p:cNvCxnSpPr>
            <p:nvPr/>
          </p:nvCxnSpPr>
          <p:spPr bwMode="auto">
            <a:xfrm flipH="1">
              <a:off x="2827" y="2894"/>
              <a:ext cx="222"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5" name="AutoShape 28"/>
            <p:cNvCxnSpPr>
              <a:cxnSpLocks noChangeShapeType="1"/>
              <a:stCxn id="25645" idx="4"/>
              <a:endCxn id="25651" idx="0"/>
            </p:cNvCxnSpPr>
            <p:nvPr/>
          </p:nvCxnSpPr>
          <p:spPr bwMode="auto">
            <a:xfrm flipH="1">
              <a:off x="2352" y="2894"/>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6" name="AutoShape 29"/>
            <p:cNvCxnSpPr>
              <a:cxnSpLocks noChangeShapeType="1"/>
              <a:stCxn id="25645" idx="4"/>
              <a:endCxn id="25652" idx="0"/>
            </p:cNvCxnSpPr>
            <p:nvPr/>
          </p:nvCxnSpPr>
          <p:spPr bwMode="auto">
            <a:xfrm>
              <a:off x="2437" y="2894"/>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7" name="AutoShape 30"/>
            <p:cNvCxnSpPr>
              <a:cxnSpLocks noChangeShapeType="1"/>
              <a:stCxn id="25648" idx="4"/>
              <a:endCxn id="25653" idx="0"/>
            </p:cNvCxnSpPr>
            <p:nvPr/>
          </p:nvCxnSpPr>
          <p:spPr bwMode="auto">
            <a:xfrm flipH="1">
              <a:off x="2736" y="3326"/>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8" name="AutoShape 31"/>
            <p:cNvCxnSpPr>
              <a:cxnSpLocks noChangeShapeType="1"/>
              <a:stCxn id="25648" idx="4"/>
              <a:endCxn id="25654" idx="0"/>
            </p:cNvCxnSpPr>
            <p:nvPr/>
          </p:nvCxnSpPr>
          <p:spPr bwMode="auto">
            <a:xfrm>
              <a:off x="2827" y="3326"/>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69" name="AutoShape 32"/>
            <p:cNvCxnSpPr>
              <a:cxnSpLocks noChangeShapeType="1"/>
              <a:stCxn id="25646" idx="4"/>
              <a:endCxn id="25674" idx="0"/>
            </p:cNvCxnSpPr>
            <p:nvPr/>
          </p:nvCxnSpPr>
          <p:spPr bwMode="auto">
            <a:xfrm>
              <a:off x="3049" y="2894"/>
              <a:ext cx="124"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0" name="AutoShape 33"/>
            <p:cNvCxnSpPr>
              <a:cxnSpLocks noChangeShapeType="1"/>
              <a:stCxn id="25644" idx="4"/>
              <a:endCxn id="25655" idx="0"/>
            </p:cNvCxnSpPr>
            <p:nvPr/>
          </p:nvCxnSpPr>
          <p:spPr bwMode="auto">
            <a:xfrm flipH="1">
              <a:off x="3408" y="2894"/>
              <a:ext cx="149"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1" name="AutoShape 34"/>
            <p:cNvCxnSpPr>
              <a:cxnSpLocks noChangeShapeType="1"/>
              <a:stCxn id="25646" idx="0"/>
              <a:endCxn id="25649" idx="4"/>
            </p:cNvCxnSpPr>
            <p:nvPr/>
          </p:nvCxnSpPr>
          <p:spPr bwMode="auto">
            <a:xfrm flipV="1">
              <a:off x="3049" y="2462"/>
              <a:ext cx="258" cy="17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2" name="AutoShape 35"/>
            <p:cNvCxnSpPr>
              <a:cxnSpLocks noChangeShapeType="1"/>
              <a:stCxn id="25647" idx="4"/>
              <a:endCxn id="25656" idx="0"/>
            </p:cNvCxnSpPr>
            <p:nvPr/>
          </p:nvCxnSpPr>
          <p:spPr bwMode="auto">
            <a:xfrm flipH="1">
              <a:off x="3600" y="3318"/>
              <a:ext cx="85"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3" name="AutoShape 36"/>
            <p:cNvCxnSpPr>
              <a:cxnSpLocks noChangeShapeType="1"/>
              <a:stCxn id="25647" idx="4"/>
              <a:endCxn id="25657" idx="0"/>
            </p:cNvCxnSpPr>
            <p:nvPr/>
          </p:nvCxnSpPr>
          <p:spPr bwMode="auto">
            <a:xfrm>
              <a:off x="3685" y="3318"/>
              <a:ext cx="107"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5674" name="Oval 37"/>
            <p:cNvSpPr>
              <a:spLocks noChangeArrowheads="1"/>
            </p:cNvSpPr>
            <p:nvPr/>
          </p:nvSpPr>
          <p:spPr bwMode="auto">
            <a:xfrm>
              <a:off x="3032" y="307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5675" name="Rectangle 38"/>
            <p:cNvSpPr>
              <a:spLocks noChangeArrowheads="1"/>
            </p:cNvSpPr>
            <p:nvPr/>
          </p:nvSpPr>
          <p:spPr bwMode="auto">
            <a:xfrm>
              <a:off x="3034"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76" name="Rectangle 39"/>
            <p:cNvSpPr>
              <a:spLocks noChangeArrowheads="1"/>
            </p:cNvSpPr>
            <p:nvPr/>
          </p:nvSpPr>
          <p:spPr bwMode="auto">
            <a:xfrm>
              <a:off x="3226"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77" name="AutoShape 40"/>
            <p:cNvCxnSpPr>
              <a:cxnSpLocks noChangeShapeType="1"/>
              <a:stCxn id="25674" idx="4"/>
              <a:endCxn id="25675" idx="0"/>
            </p:cNvCxnSpPr>
            <p:nvPr/>
          </p:nvCxnSpPr>
          <p:spPr bwMode="auto">
            <a:xfrm flipH="1">
              <a:off x="3082" y="3326"/>
              <a:ext cx="9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78" name="AutoShape 41"/>
            <p:cNvCxnSpPr>
              <a:cxnSpLocks noChangeShapeType="1"/>
              <a:stCxn id="25674" idx="4"/>
              <a:endCxn id="25676" idx="0"/>
            </p:cNvCxnSpPr>
            <p:nvPr/>
          </p:nvCxnSpPr>
          <p:spPr bwMode="auto">
            <a:xfrm>
              <a:off x="3173" y="3326"/>
              <a:ext cx="101" cy="138"/>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grpSp>
      <p:sp>
        <p:nvSpPr>
          <p:cNvPr id="25606" name="Oval 42"/>
          <p:cNvSpPr>
            <a:spLocks noChangeArrowheads="1"/>
          </p:cNvSpPr>
          <p:nvPr/>
        </p:nvSpPr>
        <p:spPr bwMode="auto">
          <a:xfrm>
            <a:off x="6107113" y="29273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5607" name="Oval 43"/>
          <p:cNvSpPr>
            <a:spLocks noChangeArrowheads="1"/>
          </p:cNvSpPr>
          <p:nvPr/>
        </p:nvSpPr>
        <p:spPr bwMode="auto">
          <a:xfrm>
            <a:off x="5573713" y="35369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5608" name="Oval 44"/>
          <p:cNvSpPr>
            <a:spLocks noChangeArrowheads="1"/>
          </p:cNvSpPr>
          <p:nvPr/>
        </p:nvSpPr>
        <p:spPr bwMode="auto">
          <a:xfrm>
            <a:off x="7113588" y="42227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5609" name="Oval 45"/>
          <p:cNvSpPr>
            <a:spLocks noChangeArrowheads="1"/>
          </p:cNvSpPr>
          <p:nvPr/>
        </p:nvSpPr>
        <p:spPr bwMode="auto">
          <a:xfrm>
            <a:off x="6307138" y="42227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5610" name="Oval 46"/>
          <p:cNvSpPr>
            <a:spLocks noChangeArrowheads="1"/>
          </p:cNvSpPr>
          <p:nvPr/>
        </p:nvSpPr>
        <p:spPr bwMode="auto">
          <a:xfrm>
            <a:off x="7316788" y="48958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5611" name="Oval 47"/>
          <p:cNvSpPr>
            <a:spLocks noChangeArrowheads="1"/>
          </p:cNvSpPr>
          <p:nvPr/>
        </p:nvSpPr>
        <p:spPr bwMode="auto">
          <a:xfrm>
            <a:off x="5954713" y="49085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5612" name="Oval 48"/>
          <p:cNvSpPr>
            <a:spLocks noChangeArrowheads="1"/>
          </p:cNvSpPr>
          <p:nvPr/>
        </p:nvSpPr>
        <p:spPr bwMode="auto">
          <a:xfrm>
            <a:off x="6716713" y="35369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5613" name="Rectangle 49"/>
          <p:cNvSpPr>
            <a:spLocks noChangeArrowheads="1"/>
          </p:cNvSpPr>
          <p:nvPr/>
        </p:nvSpPr>
        <p:spPr bwMode="auto">
          <a:xfrm>
            <a:off x="5567363" y="41592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4" name="Rectangle 50"/>
          <p:cNvSpPr>
            <a:spLocks noChangeArrowheads="1"/>
          </p:cNvSpPr>
          <p:nvPr/>
        </p:nvSpPr>
        <p:spPr bwMode="auto">
          <a:xfrm>
            <a:off x="5872163" y="41592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5" name="Rectangle 51"/>
          <p:cNvSpPr>
            <a:spLocks noChangeArrowheads="1"/>
          </p:cNvSpPr>
          <p:nvPr/>
        </p:nvSpPr>
        <p:spPr bwMode="auto">
          <a:xfrm>
            <a:off x="5957888"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6" name="Rectangle 52"/>
          <p:cNvSpPr>
            <a:spLocks noChangeArrowheads="1"/>
          </p:cNvSpPr>
          <p:nvPr/>
        </p:nvSpPr>
        <p:spPr bwMode="auto">
          <a:xfrm>
            <a:off x="6262688"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7" name="Rectangle 53"/>
          <p:cNvSpPr>
            <a:spLocks noChangeArrowheads="1"/>
          </p:cNvSpPr>
          <p:nvPr/>
        </p:nvSpPr>
        <p:spPr bwMode="auto">
          <a:xfrm>
            <a:off x="7024688" y="49085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8" name="Rectangle 54"/>
          <p:cNvSpPr>
            <a:spLocks noChangeArrowheads="1"/>
          </p:cNvSpPr>
          <p:nvPr/>
        </p:nvSpPr>
        <p:spPr bwMode="auto">
          <a:xfrm>
            <a:off x="7329488" y="55181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9" name="Rectangle 55"/>
          <p:cNvSpPr>
            <a:spLocks noChangeArrowheads="1"/>
          </p:cNvSpPr>
          <p:nvPr/>
        </p:nvSpPr>
        <p:spPr bwMode="auto">
          <a:xfrm>
            <a:off x="7634288" y="55181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20" name="AutoShape 56"/>
          <p:cNvCxnSpPr>
            <a:cxnSpLocks noChangeShapeType="1"/>
            <a:stCxn id="25606" idx="4"/>
            <a:endCxn id="25607" idx="0"/>
          </p:cNvCxnSpPr>
          <p:nvPr/>
        </p:nvCxnSpPr>
        <p:spPr bwMode="auto">
          <a:xfrm flipH="1">
            <a:off x="5797550" y="3330575"/>
            <a:ext cx="533400"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1" name="AutoShape 57"/>
          <p:cNvCxnSpPr>
            <a:cxnSpLocks noChangeShapeType="1"/>
            <a:stCxn id="25607" idx="4"/>
            <a:endCxn id="25613" idx="0"/>
          </p:cNvCxnSpPr>
          <p:nvPr/>
        </p:nvCxnSpPr>
        <p:spPr bwMode="auto">
          <a:xfrm flipH="1">
            <a:off x="5643563" y="3940175"/>
            <a:ext cx="153987"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2" name="AutoShape 58"/>
          <p:cNvCxnSpPr>
            <a:cxnSpLocks noChangeShapeType="1"/>
            <a:stCxn id="25607" idx="4"/>
            <a:endCxn id="25614" idx="0"/>
          </p:cNvCxnSpPr>
          <p:nvPr/>
        </p:nvCxnSpPr>
        <p:spPr bwMode="auto">
          <a:xfrm>
            <a:off x="5797550" y="3940175"/>
            <a:ext cx="150813"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3" name="AutoShape 59"/>
          <p:cNvCxnSpPr>
            <a:cxnSpLocks noChangeShapeType="1"/>
            <a:stCxn id="25606" idx="4"/>
            <a:endCxn id="25612" idx="0"/>
          </p:cNvCxnSpPr>
          <p:nvPr/>
        </p:nvCxnSpPr>
        <p:spPr bwMode="auto">
          <a:xfrm>
            <a:off x="6330950" y="3330575"/>
            <a:ext cx="609600"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4" name="AutoShape 60"/>
          <p:cNvCxnSpPr>
            <a:cxnSpLocks noChangeShapeType="1"/>
            <a:stCxn id="25608" idx="0"/>
            <a:endCxn id="25612" idx="4"/>
          </p:cNvCxnSpPr>
          <p:nvPr/>
        </p:nvCxnSpPr>
        <p:spPr bwMode="auto">
          <a:xfrm flipH="1" flipV="1">
            <a:off x="6940550" y="3940175"/>
            <a:ext cx="396875"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5" name="AutoShape 61"/>
          <p:cNvCxnSpPr>
            <a:cxnSpLocks noChangeShapeType="1"/>
            <a:stCxn id="25608" idx="4"/>
            <a:endCxn id="25610" idx="0"/>
          </p:cNvCxnSpPr>
          <p:nvPr/>
        </p:nvCxnSpPr>
        <p:spPr bwMode="auto">
          <a:xfrm>
            <a:off x="7337425" y="4625975"/>
            <a:ext cx="203200" cy="2698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6" name="AutoShape 62"/>
          <p:cNvCxnSpPr>
            <a:cxnSpLocks noChangeShapeType="1"/>
            <a:stCxn id="25609" idx="4"/>
            <a:endCxn id="25611" idx="0"/>
          </p:cNvCxnSpPr>
          <p:nvPr/>
        </p:nvCxnSpPr>
        <p:spPr bwMode="auto">
          <a:xfrm flipH="1">
            <a:off x="6178550" y="4625975"/>
            <a:ext cx="352425"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7" name="AutoShape 63"/>
          <p:cNvCxnSpPr>
            <a:cxnSpLocks noChangeShapeType="1"/>
            <a:stCxn id="25611" idx="4"/>
            <a:endCxn id="25615" idx="0"/>
          </p:cNvCxnSpPr>
          <p:nvPr/>
        </p:nvCxnSpPr>
        <p:spPr bwMode="auto">
          <a:xfrm flipH="1">
            <a:off x="6034088" y="531177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8" name="AutoShape 64"/>
          <p:cNvCxnSpPr>
            <a:cxnSpLocks noChangeShapeType="1"/>
            <a:stCxn id="25611" idx="4"/>
            <a:endCxn id="25616" idx="0"/>
          </p:cNvCxnSpPr>
          <p:nvPr/>
        </p:nvCxnSpPr>
        <p:spPr bwMode="auto">
          <a:xfrm>
            <a:off x="6178550" y="531177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29" name="AutoShape 65"/>
          <p:cNvCxnSpPr>
            <a:cxnSpLocks noChangeShapeType="1"/>
            <a:stCxn id="25609" idx="4"/>
            <a:endCxn id="25634" idx="0"/>
          </p:cNvCxnSpPr>
          <p:nvPr/>
        </p:nvCxnSpPr>
        <p:spPr bwMode="auto">
          <a:xfrm>
            <a:off x="6530975" y="4625975"/>
            <a:ext cx="196850"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0" name="AutoShape 66"/>
          <p:cNvCxnSpPr>
            <a:cxnSpLocks noChangeShapeType="1"/>
            <a:stCxn id="25608" idx="4"/>
            <a:endCxn id="25617" idx="0"/>
          </p:cNvCxnSpPr>
          <p:nvPr/>
        </p:nvCxnSpPr>
        <p:spPr bwMode="auto">
          <a:xfrm flipH="1">
            <a:off x="7100888" y="4625975"/>
            <a:ext cx="236537"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1" name="AutoShape 67"/>
          <p:cNvCxnSpPr>
            <a:cxnSpLocks noChangeShapeType="1"/>
            <a:stCxn id="25609" idx="0"/>
            <a:endCxn id="25612" idx="4"/>
          </p:cNvCxnSpPr>
          <p:nvPr/>
        </p:nvCxnSpPr>
        <p:spPr bwMode="auto">
          <a:xfrm flipV="1">
            <a:off x="6530975" y="3940175"/>
            <a:ext cx="409575"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2" name="AutoShape 68"/>
          <p:cNvCxnSpPr>
            <a:cxnSpLocks noChangeShapeType="1"/>
            <a:stCxn id="25610" idx="4"/>
            <a:endCxn id="25618" idx="0"/>
          </p:cNvCxnSpPr>
          <p:nvPr/>
        </p:nvCxnSpPr>
        <p:spPr bwMode="auto">
          <a:xfrm flipH="1">
            <a:off x="7405688" y="5299075"/>
            <a:ext cx="134937"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3" name="AutoShape 69"/>
          <p:cNvCxnSpPr>
            <a:cxnSpLocks noChangeShapeType="1"/>
            <a:stCxn id="25610" idx="4"/>
            <a:endCxn id="25619" idx="0"/>
          </p:cNvCxnSpPr>
          <p:nvPr/>
        </p:nvCxnSpPr>
        <p:spPr bwMode="auto">
          <a:xfrm>
            <a:off x="7540625" y="5299075"/>
            <a:ext cx="169863"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5634" name="Oval 70"/>
          <p:cNvSpPr>
            <a:spLocks noChangeArrowheads="1"/>
          </p:cNvSpPr>
          <p:nvPr/>
        </p:nvSpPr>
        <p:spPr bwMode="auto">
          <a:xfrm>
            <a:off x="6503988" y="49085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5635" name="Rectangle 71"/>
          <p:cNvSpPr>
            <a:spLocks noChangeArrowheads="1"/>
          </p:cNvSpPr>
          <p:nvPr/>
        </p:nvSpPr>
        <p:spPr bwMode="auto">
          <a:xfrm>
            <a:off x="6507163"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36" name="Rectangle 72"/>
          <p:cNvSpPr>
            <a:spLocks noChangeArrowheads="1"/>
          </p:cNvSpPr>
          <p:nvPr/>
        </p:nvSpPr>
        <p:spPr bwMode="auto">
          <a:xfrm>
            <a:off x="6811963"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37" name="AutoShape 73"/>
          <p:cNvCxnSpPr>
            <a:cxnSpLocks noChangeShapeType="1"/>
            <a:stCxn id="25634" idx="4"/>
            <a:endCxn id="25635" idx="0"/>
          </p:cNvCxnSpPr>
          <p:nvPr/>
        </p:nvCxnSpPr>
        <p:spPr bwMode="auto">
          <a:xfrm flipH="1">
            <a:off x="6583363" y="531177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5638" name="AutoShape 74"/>
          <p:cNvCxnSpPr>
            <a:cxnSpLocks noChangeShapeType="1"/>
            <a:stCxn id="25634" idx="4"/>
            <a:endCxn id="25636" idx="0"/>
          </p:cNvCxnSpPr>
          <p:nvPr/>
        </p:nvCxnSpPr>
        <p:spPr bwMode="auto">
          <a:xfrm>
            <a:off x="6727825" y="531177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5639" name="Text Box 83"/>
          <p:cNvSpPr txBox="1">
            <a:spLocks noChangeArrowheads="1"/>
          </p:cNvSpPr>
          <p:nvPr/>
        </p:nvSpPr>
        <p:spPr bwMode="auto">
          <a:xfrm>
            <a:off x="2752725" y="5911850"/>
            <a:ext cx="18875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before deletion of 32</a:t>
            </a:r>
          </a:p>
        </p:txBody>
      </p:sp>
      <p:sp>
        <p:nvSpPr>
          <p:cNvPr id="25640" name="Text Box 84"/>
          <p:cNvSpPr txBox="1">
            <a:spLocks noChangeArrowheads="1"/>
          </p:cNvSpPr>
          <p:nvPr/>
        </p:nvSpPr>
        <p:spPr bwMode="auto">
          <a:xfrm>
            <a:off x="6045200" y="5911850"/>
            <a:ext cx="12668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after deletion</a:t>
            </a:r>
          </a:p>
        </p:txBody>
      </p:sp>
      <p:sp>
        <p:nvSpPr>
          <p:cNvPr id="25641" name="Line 85"/>
          <p:cNvSpPr>
            <a:spLocks noChangeShapeType="1"/>
          </p:cNvSpPr>
          <p:nvPr/>
        </p:nvSpPr>
        <p:spPr bwMode="auto">
          <a:xfrm>
            <a:off x="4572000" y="3352800"/>
            <a:ext cx="762000"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4454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6626"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D23CE2B-D530-BC4B-80C1-08B7BF631B01}" type="slidenum">
              <a:rPr lang="en-US" sz="1400"/>
              <a:pPr eaLnBrk="1" hangingPunct="1"/>
              <a:t>22</a:t>
            </a:fld>
            <a:endParaRPr lang="en-US" sz="1400"/>
          </a:p>
        </p:txBody>
      </p:sp>
      <p:sp>
        <p:nvSpPr>
          <p:cNvPr id="26627" name="AutoShape 85"/>
          <p:cNvSpPr>
            <a:spLocks noChangeArrowheads="1"/>
          </p:cNvSpPr>
          <p:nvPr/>
        </p:nvSpPr>
        <p:spPr bwMode="auto">
          <a:xfrm>
            <a:off x="7315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28" name="AutoShape 87"/>
          <p:cNvSpPr>
            <a:spLocks noChangeArrowheads="1"/>
          </p:cNvSpPr>
          <p:nvPr/>
        </p:nvSpPr>
        <p:spPr bwMode="auto">
          <a:xfrm>
            <a:off x="7086600" y="4483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29" name="AutoShape 88"/>
          <p:cNvSpPr>
            <a:spLocks noChangeArrowheads="1"/>
          </p:cNvSpPr>
          <p:nvPr/>
        </p:nvSpPr>
        <p:spPr bwMode="auto">
          <a:xfrm>
            <a:off x="6096000" y="45593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0" name="AutoShape 86"/>
          <p:cNvSpPr>
            <a:spLocks noChangeArrowheads="1"/>
          </p:cNvSpPr>
          <p:nvPr/>
        </p:nvSpPr>
        <p:spPr bwMode="auto">
          <a:xfrm>
            <a:off x="5410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1" name="AutoShape 84"/>
          <p:cNvSpPr>
            <a:spLocks noChangeArrowheads="1"/>
          </p:cNvSpPr>
          <p:nvPr/>
        </p:nvSpPr>
        <p:spPr bwMode="auto">
          <a:xfrm>
            <a:off x="3200400" y="52451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2" name="AutoShape 83"/>
          <p:cNvSpPr>
            <a:spLocks noChangeArrowheads="1"/>
          </p:cNvSpPr>
          <p:nvPr/>
        </p:nvSpPr>
        <p:spPr bwMode="auto">
          <a:xfrm>
            <a:off x="2971800" y="5245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3" name="AutoShape 82"/>
          <p:cNvSpPr>
            <a:spLocks noChangeArrowheads="1"/>
          </p:cNvSpPr>
          <p:nvPr/>
        </p:nvSpPr>
        <p:spPr bwMode="auto">
          <a:xfrm>
            <a:off x="1828800" y="47879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4" name="AutoShape 81"/>
          <p:cNvSpPr>
            <a:spLocks noChangeArrowheads="1"/>
          </p:cNvSpPr>
          <p:nvPr/>
        </p:nvSpPr>
        <p:spPr bwMode="auto">
          <a:xfrm>
            <a:off x="1371600" y="40259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6635" name="Rectangle 2"/>
          <p:cNvSpPr>
            <a:spLocks noGrp="1" noChangeArrowheads="1"/>
          </p:cNvSpPr>
          <p:nvPr>
            <p:ph type="title"/>
          </p:nvPr>
        </p:nvSpPr>
        <p:spPr>
          <a:xfrm>
            <a:off x="609600" y="381000"/>
            <a:ext cx="7772400" cy="1143000"/>
          </a:xfrm>
        </p:spPr>
        <p:txBody>
          <a:bodyPr/>
          <a:lstStyle/>
          <a:p>
            <a:pPr eaLnBrk="1" hangingPunct="1"/>
            <a:r>
              <a:rPr lang="en-US">
                <a:latin typeface="Tahoma" charset="0"/>
              </a:rPr>
              <a:t>Rebalancing after a Removal</a:t>
            </a:r>
          </a:p>
        </p:txBody>
      </p:sp>
      <p:sp>
        <p:nvSpPr>
          <p:cNvPr id="26636" name="Rectangle 3" descr="Rectangle: Click to edit Master text styles&#10;Second level&#10;Third level&#10;Fourth level&#10;Fifth level"/>
          <p:cNvSpPr>
            <a:spLocks noGrp="1" noChangeArrowheads="1"/>
          </p:cNvSpPr>
          <p:nvPr>
            <p:ph type="body" sz="half" idx="1"/>
          </p:nvPr>
        </p:nvSpPr>
        <p:spPr>
          <a:xfrm>
            <a:off x="838200" y="1524000"/>
            <a:ext cx="7696200" cy="1905000"/>
          </a:xfrm>
        </p:spPr>
        <p:txBody>
          <a:bodyPr>
            <a:normAutofit fontScale="85000" lnSpcReduction="10000"/>
          </a:bodyPr>
          <a:lstStyle/>
          <a:p>
            <a:pPr eaLnBrk="1" hangingPunct="1">
              <a:lnSpc>
                <a:spcPct val="120000"/>
              </a:lnSpc>
            </a:pPr>
            <a:r>
              <a:rPr lang="en-US" sz="2000" dirty="0">
                <a:latin typeface="Tahoma" charset="0"/>
              </a:rPr>
              <a:t>Let </a:t>
            </a:r>
            <a:r>
              <a:rPr lang="en-US" sz="2000" dirty="0">
                <a:solidFill>
                  <a:schemeClr val="tx2"/>
                </a:solidFill>
                <a:latin typeface="Tahoma" charset="0"/>
              </a:rPr>
              <a:t>z</a:t>
            </a:r>
            <a:r>
              <a:rPr lang="en-US" sz="2000" dirty="0">
                <a:latin typeface="Tahoma" charset="0"/>
              </a:rPr>
              <a:t> be the </a:t>
            </a:r>
            <a:r>
              <a:rPr lang="en-US" sz="2000" dirty="0">
                <a:solidFill>
                  <a:schemeClr val="tx2"/>
                </a:solidFill>
                <a:latin typeface="Tahoma" charset="0"/>
              </a:rPr>
              <a:t>first unbalanced</a:t>
            </a:r>
            <a:r>
              <a:rPr lang="en-US" sz="2000" dirty="0">
                <a:latin typeface="Tahoma" charset="0"/>
              </a:rPr>
              <a:t> node encountered while travelling up the tree from w. Also, let y be the child of z with the larger height, and let x be the child of y with the larger height</a:t>
            </a:r>
          </a:p>
          <a:p>
            <a:pPr eaLnBrk="1" hangingPunct="1">
              <a:lnSpc>
                <a:spcPct val="120000"/>
              </a:lnSpc>
            </a:pPr>
            <a:r>
              <a:rPr lang="en-US" sz="2000" dirty="0">
                <a:latin typeface="Tahoma" charset="0"/>
              </a:rPr>
              <a:t>We perform a </a:t>
            </a:r>
            <a:r>
              <a:rPr lang="en-US" sz="2000" dirty="0" err="1">
                <a:solidFill>
                  <a:schemeClr val="tx2"/>
                </a:solidFill>
                <a:latin typeface="Tahoma" charset="0"/>
              </a:rPr>
              <a:t>trinode</a:t>
            </a:r>
            <a:r>
              <a:rPr lang="en-US" sz="2000" dirty="0">
                <a:solidFill>
                  <a:schemeClr val="tx2"/>
                </a:solidFill>
                <a:latin typeface="Tahoma" charset="0"/>
              </a:rPr>
              <a:t> restructuring</a:t>
            </a:r>
            <a:r>
              <a:rPr lang="en-US" sz="2000" dirty="0">
                <a:latin typeface="Tahoma" charset="0"/>
              </a:rPr>
              <a:t> to restore balance at z</a:t>
            </a:r>
          </a:p>
          <a:p>
            <a:pPr eaLnBrk="1" hangingPunct="1">
              <a:lnSpc>
                <a:spcPct val="120000"/>
              </a:lnSpc>
            </a:pPr>
            <a:r>
              <a:rPr lang="en-US" sz="2000" dirty="0">
                <a:latin typeface="Tahoma" charset="0"/>
              </a:rPr>
              <a:t>As this restructuring may upset the balance of another node higher in the tree, we must continue checking for balance until the root of T is reached</a:t>
            </a:r>
          </a:p>
        </p:txBody>
      </p:sp>
      <p:sp>
        <p:nvSpPr>
          <p:cNvPr id="26637" name="Oval 5"/>
          <p:cNvSpPr>
            <a:spLocks noChangeArrowheads="1"/>
          </p:cNvSpPr>
          <p:nvPr/>
        </p:nvSpPr>
        <p:spPr bwMode="auto">
          <a:xfrm>
            <a:off x="2170113" y="34925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6638" name="Oval 6"/>
          <p:cNvSpPr>
            <a:spLocks noChangeArrowheads="1"/>
          </p:cNvSpPr>
          <p:nvPr/>
        </p:nvSpPr>
        <p:spPr bwMode="auto">
          <a:xfrm>
            <a:off x="1636713" y="4102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6639" name="Oval 7"/>
          <p:cNvSpPr>
            <a:spLocks noChangeArrowheads="1"/>
          </p:cNvSpPr>
          <p:nvPr/>
        </p:nvSpPr>
        <p:spPr bwMode="auto">
          <a:xfrm>
            <a:off x="3176588" y="47879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6640" name="Oval 8"/>
          <p:cNvSpPr>
            <a:spLocks noChangeArrowheads="1"/>
          </p:cNvSpPr>
          <p:nvPr/>
        </p:nvSpPr>
        <p:spPr bwMode="auto">
          <a:xfrm>
            <a:off x="2295525" y="47879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6641" name="Oval 9"/>
          <p:cNvSpPr>
            <a:spLocks noChangeArrowheads="1"/>
          </p:cNvSpPr>
          <p:nvPr/>
        </p:nvSpPr>
        <p:spPr bwMode="auto">
          <a:xfrm>
            <a:off x="3379788" y="54610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6642" name="Oval 10"/>
          <p:cNvSpPr>
            <a:spLocks noChangeArrowheads="1"/>
          </p:cNvSpPr>
          <p:nvPr/>
        </p:nvSpPr>
        <p:spPr bwMode="auto">
          <a:xfrm>
            <a:off x="2017713" y="5473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6643" name="Oval 11"/>
          <p:cNvSpPr>
            <a:spLocks noChangeArrowheads="1"/>
          </p:cNvSpPr>
          <p:nvPr/>
        </p:nvSpPr>
        <p:spPr bwMode="auto">
          <a:xfrm>
            <a:off x="2779713" y="4102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6644" name="Rectangle 12"/>
          <p:cNvSpPr>
            <a:spLocks noChangeArrowheads="1"/>
          </p:cNvSpPr>
          <p:nvPr/>
        </p:nvSpPr>
        <p:spPr bwMode="auto">
          <a:xfrm>
            <a:off x="1630363" y="47244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5" name="Rectangle 13"/>
          <p:cNvSpPr>
            <a:spLocks noChangeArrowheads="1"/>
          </p:cNvSpPr>
          <p:nvPr/>
        </p:nvSpPr>
        <p:spPr bwMode="auto">
          <a:xfrm>
            <a:off x="1935163" y="47244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6" name="Rectangle 14"/>
          <p:cNvSpPr>
            <a:spLocks noChangeArrowheads="1"/>
          </p:cNvSpPr>
          <p:nvPr/>
        </p:nvSpPr>
        <p:spPr bwMode="auto">
          <a:xfrm>
            <a:off x="2020888"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7" name="Rectangle 15"/>
          <p:cNvSpPr>
            <a:spLocks noChangeArrowheads="1"/>
          </p:cNvSpPr>
          <p:nvPr/>
        </p:nvSpPr>
        <p:spPr bwMode="auto">
          <a:xfrm>
            <a:off x="2325688"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8" name="Rectangle 16"/>
          <p:cNvSpPr>
            <a:spLocks noChangeArrowheads="1"/>
          </p:cNvSpPr>
          <p:nvPr/>
        </p:nvSpPr>
        <p:spPr bwMode="auto">
          <a:xfrm>
            <a:off x="3087688" y="54737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9" name="Rectangle 17"/>
          <p:cNvSpPr>
            <a:spLocks noChangeArrowheads="1"/>
          </p:cNvSpPr>
          <p:nvPr/>
        </p:nvSpPr>
        <p:spPr bwMode="auto">
          <a:xfrm>
            <a:off x="3392488" y="60833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50" name="Rectangle 18"/>
          <p:cNvSpPr>
            <a:spLocks noChangeArrowheads="1"/>
          </p:cNvSpPr>
          <p:nvPr/>
        </p:nvSpPr>
        <p:spPr bwMode="auto">
          <a:xfrm>
            <a:off x="3697288" y="60833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51" name="AutoShape 19"/>
          <p:cNvCxnSpPr>
            <a:cxnSpLocks noChangeShapeType="1"/>
            <a:stCxn id="26637" idx="4"/>
            <a:endCxn id="26638" idx="0"/>
          </p:cNvCxnSpPr>
          <p:nvPr/>
        </p:nvCxnSpPr>
        <p:spPr bwMode="auto">
          <a:xfrm flipH="1">
            <a:off x="1860550" y="3895725"/>
            <a:ext cx="533400"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2" name="AutoShape 20"/>
          <p:cNvCxnSpPr>
            <a:cxnSpLocks noChangeShapeType="1"/>
            <a:stCxn id="26638" idx="4"/>
            <a:endCxn id="26644" idx="0"/>
          </p:cNvCxnSpPr>
          <p:nvPr/>
        </p:nvCxnSpPr>
        <p:spPr bwMode="auto">
          <a:xfrm flipH="1">
            <a:off x="1706563" y="4505325"/>
            <a:ext cx="153987"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3" name="AutoShape 21"/>
          <p:cNvCxnSpPr>
            <a:cxnSpLocks noChangeShapeType="1"/>
            <a:stCxn id="26638" idx="4"/>
            <a:endCxn id="26645" idx="0"/>
          </p:cNvCxnSpPr>
          <p:nvPr/>
        </p:nvCxnSpPr>
        <p:spPr bwMode="auto">
          <a:xfrm>
            <a:off x="1860550" y="4505325"/>
            <a:ext cx="150813"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4" name="AutoShape 22"/>
          <p:cNvCxnSpPr>
            <a:cxnSpLocks noChangeShapeType="1"/>
            <a:stCxn id="26637" idx="4"/>
            <a:endCxn id="26643" idx="0"/>
          </p:cNvCxnSpPr>
          <p:nvPr/>
        </p:nvCxnSpPr>
        <p:spPr bwMode="auto">
          <a:xfrm>
            <a:off x="2393950" y="3895725"/>
            <a:ext cx="609600"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5" name="AutoShape 23"/>
          <p:cNvCxnSpPr>
            <a:cxnSpLocks noChangeShapeType="1"/>
            <a:stCxn id="26639" idx="0"/>
            <a:endCxn id="26643" idx="4"/>
          </p:cNvCxnSpPr>
          <p:nvPr/>
        </p:nvCxnSpPr>
        <p:spPr bwMode="auto">
          <a:xfrm flipH="1" flipV="1">
            <a:off x="3003550" y="4505325"/>
            <a:ext cx="396875"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6" name="AutoShape 24"/>
          <p:cNvCxnSpPr>
            <a:cxnSpLocks noChangeShapeType="1"/>
            <a:stCxn id="26639" idx="4"/>
            <a:endCxn id="26641" idx="0"/>
          </p:cNvCxnSpPr>
          <p:nvPr/>
        </p:nvCxnSpPr>
        <p:spPr bwMode="auto">
          <a:xfrm>
            <a:off x="3400425" y="5191125"/>
            <a:ext cx="203200" cy="2698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7" name="AutoShape 25"/>
          <p:cNvCxnSpPr>
            <a:cxnSpLocks noChangeShapeType="1"/>
            <a:stCxn id="26640" idx="4"/>
            <a:endCxn id="26642" idx="0"/>
          </p:cNvCxnSpPr>
          <p:nvPr/>
        </p:nvCxnSpPr>
        <p:spPr bwMode="auto">
          <a:xfrm flipH="1">
            <a:off x="2241551" y="5191125"/>
            <a:ext cx="277812"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8" name="AutoShape 26"/>
          <p:cNvCxnSpPr>
            <a:cxnSpLocks noChangeShapeType="1"/>
            <a:stCxn id="26642" idx="4"/>
            <a:endCxn id="26646" idx="0"/>
          </p:cNvCxnSpPr>
          <p:nvPr/>
        </p:nvCxnSpPr>
        <p:spPr bwMode="auto">
          <a:xfrm flipH="1">
            <a:off x="2097088" y="587692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59" name="AutoShape 27"/>
          <p:cNvCxnSpPr>
            <a:cxnSpLocks noChangeShapeType="1"/>
            <a:stCxn id="26642" idx="4"/>
            <a:endCxn id="26647" idx="0"/>
          </p:cNvCxnSpPr>
          <p:nvPr/>
        </p:nvCxnSpPr>
        <p:spPr bwMode="auto">
          <a:xfrm>
            <a:off x="2241550" y="587692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0" name="AutoShape 28"/>
          <p:cNvCxnSpPr>
            <a:cxnSpLocks noChangeShapeType="1"/>
            <a:stCxn id="26640" idx="4"/>
            <a:endCxn id="26665" idx="0"/>
          </p:cNvCxnSpPr>
          <p:nvPr/>
        </p:nvCxnSpPr>
        <p:spPr bwMode="auto">
          <a:xfrm>
            <a:off x="2519363" y="5191125"/>
            <a:ext cx="271463"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1" name="AutoShape 29"/>
          <p:cNvCxnSpPr>
            <a:cxnSpLocks noChangeShapeType="1"/>
            <a:stCxn id="26639" idx="4"/>
            <a:endCxn id="26648" idx="0"/>
          </p:cNvCxnSpPr>
          <p:nvPr/>
        </p:nvCxnSpPr>
        <p:spPr bwMode="auto">
          <a:xfrm flipH="1">
            <a:off x="3163888" y="5191125"/>
            <a:ext cx="236537"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2" name="AutoShape 30"/>
          <p:cNvCxnSpPr>
            <a:cxnSpLocks noChangeShapeType="1"/>
            <a:stCxn id="26640" idx="0"/>
            <a:endCxn id="26643" idx="4"/>
          </p:cNvCxnSpPr>
          <p:nvPr/>
        </p:nvCxnSpPr>
        <p:spPr bwMode="auto">
          <a:xfrm flipV="1">
            <a:off x="2519363" y="4505325"/>
            <a:ext cx="484188"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3" name="AutoShape 31"/>
          <p:cNvCxnSpPr>
            <a:cxnSpLocks noChangeShapeType="1"/>
            <a:stCxn id="26641" idx="4"/>
            <a:endCxn id="26649" idx="0"/>
          </p:cNvCxnSpPr>
          <p:nvPr/>
        </p:nvCxnSpPr>
        <p:spPr bwMode="auto">
          <a:xfrm flipH="1">
            <a:off x="3468688" y="5864225"/>
            <a:ext cx="134937"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4" name="AutoShape 32"/>
          <p:cNvCxnSpPr>
            <a:cxnSpLocks noChangeShapeType="1"/>
            <a:stCxn id="26641" idx="4"/>
            <a:endCxn id="26650" idx="0"/>
          </p:cNvCxnSpPr>
          <p:nvPr/>
        </p:nvCxnSpPr>
        <p:spPr bwMode="auto">
          <a:xfrm>
            <a:off x="3603625" y="5864225"/>
            <a:ext cx="169863"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6665" name="Oval 33"/>
          <p:cNvSpPr>
            <a:spLocks noChangeArrowheads="1"/>
          </p:cNvSpPr>
          <p:nvPr/>
        </p:nvSpPr>
        <p:spPr bwMode="auto">
          <a:xfrm>
            <a:off x="2566988" y="5473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6666" name="Rectangle 34"/>
          <p:cNvSpPr>
            <a:spLocks noChangeArrowheads="1"/>
          </p:cNvSpPr>
          <p:nvPr/>
        </p:nvSpPr>
        <p:spPr bwMode="auto">
          <a:xfrm>
            <a:off x="2570163"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67" name="Rectangle 35"/>
          <p:cNvSpPr>
            <a:spLocks noChangeArrowheads="1"/>
          </p:cNvSpPr>
          <p:nvPr/>
        </p:nvSpPr>
        <p:spPr bwMode="auto">
          <a:xfrm>
            <a:off x="2874963"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68" name="AutoShape 36"/>
          <p:cNvCxnSpPr>
            <a:cxnSpLocks noChangeShapeType="1"/>
            <a:stCxn id="26665" idx="4"/>
            <a:endCxn id="26666" idx="0"/>
          </p:cNvCxnSpPr>
          <p:nvPr/>
        </p:nvCxnSpPr>
        <p:spPr bwMode="auto">
          <a:xfrm flipH="1">
            <a:off x="2646363" y="587692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69" name="AutoShape 37"/>
          <p:cNvCxnSpPr>
            <a:cxnSpLocks noChangeShapeType="1"/>
            <a:stCxn id="26665" idx="4"/>
            <a:endCxn id="26667" idx="0"/>
          </p:cNvCxnSpPr>
          <p:nvPr/>
        </p:nvCxnSpPr>
        <p:spPr bwMode="auto">
          <a:xfrm>
            <a:off x="2790825" y="587692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6670" name="Text Box 38"/>
          <p:cNvSpPr txBox="1">
            <a:spLocks noChangeArrowheads="1"/>
          </p:cNvSpPr>
          <p:nvPr/>
        </p:nvSpPr>
        <p:spPr bwMode="auto">
          <a:xfrm>
            <a:off x="1143000" y="4035425"/>
            <a:ext cx="3698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w</a:t>
            </a:r>
          </a:p>
        </p:txBody>
      </p:sp>
      <p:sp>
        <p:nvSpPr>
          <p:cNvPr id="26671" name="Text Box 39"/>
          <p:cNvSpPr txBox="1">
            <a:spLocks noChangeArrowheads="1"/>
          </p:cNvSpPr>
          <p:nvPr/>
        </p:nvSpPr>
        <p:spPr bwMode="auto">
          <a:xfrm>
            <a:off x="3992563" y="4702175"/>
            <a:ext cx="5715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c=x</a:t>
            </a:r>
          </a:p>
        </p:txBody>
      </p:sp>
      <p:sp>
        <p:nvSpPr>
          <p:cNvPr id="26672" name="Text Box 40"/>
          <p:cNvSpPr txBox="1">
            <a:spLocks noChangeArrowheads="1"/>
          </p:cNvSpPr>
          <p:nvPr/>
        </p:nvSpPr>
        <p:spPr bwMode="auto">
          <a:xfrm>
            <a:off x="3576638" y="4044950"/>
            <a:ext cx="5857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b=y</a:t>
            </a:r>
          </a:p>
        </p:txBody>
      </p:sp>
      <p:sp>
        <p:nvSpPr>
          <p:cNvPr id="26673" name="Text Box 41"/>
          <p:cNvSpPr txBox="1">
            <a:spLocks noChangeArrowheads="1"/>
          </p:cNvSpPr>
          <p:nvPr/>
        </p:nvSpPr>
        <p:spPr bwMode="auto">
          <a:xfrm>
            <a:off x="1347788" y="3473450"/>
            <a:ext cx="5572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a=z</a:t>
            </a:r>
          </a:p>
        </p:txBody>
      </p:sp>
      <p:sp>
        <p:nvSpPr>
          <p:cNvPr id="26674" name="Line 42"/>
          <p:cNvSpPr>
            <a:spLocks noChangeShapeType="1"/>
          </p:cNvSpPr>
          <p:nvPr/>
        </p:nvSpPr>
        <p:spPr bwMode="auto">
          <a:xfrm>
            <a:off x="1868488" y="3676650"/>
            <a:ext cx="3048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6675" name="Line 43"/>
          <p:cNvSpPr>
            <a:spLocks noChangeShapeType="1"/>
          </p:cNvSpPr>
          <p:nvPr/>
        </p:nvSpPr>
        <p:spPr bwMode="auto">
          <a:xfrm flipV="1">
            <a:off x="1400175" y="4295775"/>
            <a:ext cx="2286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6676" name="Line 44"/>
          <p:cNvSpPr>
            <a:spLocks noChangeShapeType="1"/>
          </p:cNvSpPr>
          <p:nvPr/>
        </p:nvSpPr>
        <p:spPr bwMode="auto">
          <a:xfrm flipH="1">
            <a:off x="3240088" y="4305300"/>
            <a:ext cx="3810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6677" name="Line 45"/>
          <p:cNvSpPr>
            <a:spLocks noChangeShapeType="1"/>
          </p:cNvSpPr>
          <p:nvPr/>
        </p:nvSpPr>
        <p:spPr bwMode="auto">
          <a:xfrm flipH="1">
            <a:off x="3649663" y="4962525"/>
            <a:ext cx="381000" cy="0"/>
          </a:xfrm>
          <a:prstGeom prst="line">
            <a:avLst/>
          </a:prstGeom>
          <a:noFill/>
          <a:ln w="952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6678" name="Oval 47"/>
          <p:cNvSpPr>
            <a:spLocks noChangeArrowheads="1"/>
          </p:cNvSpPr>
          <p:nvPr/>
        </p:nvSpPr>
        <p:spPr bwMode="auto">
          <a:xfrm>
            <a:off x="6102350" y="39370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6679" name="Oval 48"/>
          <p:cNvSpPr>
            <a:spLocks noChangeArrowheads="1"/>
          </p:cNvSpPr>
          <p:nvPr/>
        </p:nvSpPr>
        <p:spPr bwMode="auto">
          <a:xfrm>
            <a:off x="564515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6680" name="Oval 49"/>
          <p:cNvSpPr>
            <a:spLocks noChangeArrowheads="1"/>
          </p:cNvSpPr>
          <p:nvPr/>
        </p:nvSpPr>
        <p:spPr bwMode="auto">
          <a:xfrm>
            <a:off x="7321550" y="3949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6681" name="Oval 50"/>
          <p:cNvSpPr>
            <a:spLocks noChangeArrowheads="1"/>
          </p:cNvSpPr>
          <p:nvPr/>
        </p:nvSpPr>
        <p:spPr bwMode="auto">
          <a:xfrm>
            <a:off x="655320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6682" name="Oval 51"/>
          <p:cNvSpPr>
            <a:spLocks noChangeArrowheads="1"/>
          </p:cNvSpPr>
          <p:nvPr/>
        </p:nvSpPr>
        <p:spPr bwMode="auto">
          <a:xfrm>
            <a:off x="752475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6683" name="Oval 52"/>
          <p:cNvSpPr>
            <a:spLocks noChangeArrowheads="1"/>
          </p:cNvSpPr>
          <p:nvPr/>
        </p:nvSpPr>
        <p:spPr bwMode="auto">
          <a:xfrm>
            <a:off x="6240463" y="53086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6684" name="Oval 53"/>
          <p:cNvSpPr>
            <a:spLocks noChangeArrowheads="1"/>
          </p:cNvSpPr>
          <p:nvPr/>
        </p:nvSpPr>
        <p:spPr bwMode="auto">
          <a:xfrm>
            <a:off x="6696075" y="3340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6685" name="Rectangle 54"/>
          <p:cNvSpPr>
            <a:spLocks noChangeArrowheads="1"/>
          </p:cNvSpPr>
          <p:nvPr/>
        </p:nvSpPr>
        <p:spPr bwMode="auto">
          <a:xfrm>
            <a:off x="563880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6" name="Rectangle 55"/>
          <p:cNvSpPr>
            <a:spLocks noChangeArrowheads="1"/>
          </p:cNvSpPr>
          <p:nvPr/>
        </p:nvSpPr>
        <p:spPr bwMode="auto">
          <a:xfrm>
            <a:off x="594360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7" name="Rectangle 56"/>
          <p:cNvSpPr>
            <a:spLocks noChangeArrowheads="1"/>
          </p:cNvSpPr>
          <p:nvPr/>
        </p:nvSpPr>
        <p:spPr bwMode="auto">
          <a:xfrm>
            <a:off x="6243638"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8" name="Rectangle 57"/>
          <p:cNvSpPr>
            <a:spLocks noChangeArrowheads="1"/>
          </p:cNvSpPr>
          <p:nvPr/>
        </p:nvSpPr>
        <p:spPr bwMode="auto">
          <a:xfrm>
            <a:off x="6548438"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9" name="Rectangle 58"/>
          <p:cNvSpPr>
            <a:spLocks noChangeArrowheads="1"/>
          </p:cNvSpPr>
          <p:nvPr/>
        </p:nvSpPr>
        <p:spPr bwMode="auto">
          <a:xfrm>
            <a:off x="7232650" y="46355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90" name="Rectangle 59"/>
          <p:cNvSpPr>
            <a:spLocks noChangeArrowheads="1"/>
          </p:cNvSpPr>
          <p:nvPr/>
        </p:nvSpPr>
        <p:spPr bwMode="auto">
          <a:xfrm>
            <a:off x="753745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91" name="Rectangle 60"/>
          <p:cNvSpPr>
            <a:spLocks noChangeArrowheads="1"/>
          </p:cNvSpPr>
          <p:nvPr/>
        </p:nvSpPr>
        <p:spPr bwMode="auto">
          <a:xfrm>
            <a:off x="784225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92" name="AutoShape 61"/>
          <p:cNvCxnSpPr>
            <a:cxnSpLocks noChangeShapeType="1"/>
            <a:stCxn id="26678" idx="4"/>
            <a:endCxn id="26679" idx="0"/>
          </p:cNvCxnSpPr>
          <p:nvPr/>
        </p:nvCxnSpPr>
        <p:spPr bwMode="auto">
          <a:xfrm flipH="1">
            <a:off x="5868988" y="4340225"/>
            <a:ext cx="457200"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3" name="AutoShape 62"/>
          <p:cNvCxnSpPr>
            <a:cxnSpLocks noChangeShapeType="1"/>
            <a:stCxn id="26679" idx="4"/>
            <a:endCxn id="26685" idx="0"/>
          </p:cNvCxnSpPr>
          <p:nvPr/>
        </p:nvCxnSpPr>
        <p:spPr bwMode="auto">
          <a:xfrm flipH="1">
            <a:off x="5715000" y="5026025"/>
            <a:ext cx="15398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4" name="AutoShape 63"/>
          <p:cNvCxnSpPr>
            <a:cxnSpLocks noChangeShapeType="1"/>
            <a:stCxn id="26679" idx="4"/>
            <a:endCxn id="26686" idx="0"/>
          </p:cNvCxnSpPr>
          <p:nvPr/>
        </p:nvCxnSpPr>
        <p:spPr bwMode="auto">
          <a:xfrm>
            <a:off x="5868988" y="5026025"/>
            <a:ext cx="15081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5" name="AutoShape 64"/>
          <p:cNvCxnSpPr>
            <a:cxnSpLocks noChangeShapeType="1"/>
            <a:stCxn id="26678" idx="0"/>
            <a:endCxn id="26684" idx="4"/>
          </p:cNvCxnSpPr>
          <p:nvPr/>
        </p:nvCxnSpPr>
        <p:spPr bwMode="auto">
          <a:xfrm flipV="1">
            <a:off x="6326188" y="3743325"/>
            <a:ext cx="593725" cy="1936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6" name="AutoShape 65"/>
          <p:cNvCxnSpPr>
            <a:cxnSpLocks noChangeShapeType="1"/>
            <a:stCxn id="26680" idx="0"/>
            <a:endCxn id="26684" idx="4"/>
          </p:cNvCxnSpPr>
          <p:nvPr/>
        </p:nvCxnSpPr>
        <p:spPr bwMode="auto">
          <a:xfrm flipH="1" flipV="1">
            <a:off x="6919913" y="3743325"/>
            <a:ext cx="625475" cy="2063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7" name="AutoShape 66"/>
          <p:cNvCxnSpPr>
            <a:cxnSpLocks noChangeShapeType="1"/>
            <a:stCxn id="26680" idx="4"/>
            <a:endCxn id="26682" idx="0"/>
          </p:cNvCxnSpPr>
          <p:nvPr/>
        </p:nvCxnSpPr>
        <p:spPr bwMode="auto">
          <a:xfrm>
            <a:off x="7545388" y="4352925"/>
            <a:ext cx="203200" cy="2698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8" name="AutoShape 67"/>
          <p:cNvCxnSpPr>
            <a:cxnSpLocks noChangeShapeType="1"/>
            <a:stCxn id="26681" idx="4"/>
            <a:endCxn id="26683" idx="0"/>
          </p:cNvCxnSpPr>
          <p:nvPr/>
        </p:nvCxnSpPr>
        <p:spPr bwMode="auto">
          <a:xfrm flipH="1">
            <a:off x="6464301" y="5026025"/>
            <a:ext cx="312737"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699" name="AutoShape 68"/>
          <p:cNvCxnSpPr>
            <a:cxnSpLocks noChangeShapeType="1"/>
            <a:stCxn id="26683" idx="4"/>
            <a:endCxn id="26687" idx="0"/>
          </p:cNvCxnSpPr>
          <p:nvPr/>
        </p:nvCxnSpPr>
        <p:spPr bwMode="auto">
          <a:xfrm flipH="1">
            <a:off x="6319838" y="571182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0" name="AutoShape 69"/>
          <p:cNvCxnSpPr>
            <a:cxnSpLocks noChangeShapeType="1"/>
            <a:stCxn id="26683" idx="4"/>
            <a:endCxn id="26688" idx="0"/>
          </p:cNvCxnSpPr>
          <p:nvPr/>
        </p:nvCxnSpPr>
        <p:spPr bwMode="auto">
          <a:xfrm>
            <a:off x="6464300" y="571182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1" name="AutoShape 70"/>
          <p:cNvCxnSpPr>
            <a:cxnSpLocks noChangeShapeType="1"/>
            <a:stCxn id="26681" idx="4"/>
            <a:endCxn id="26706" idx="0"/>
          </p:cNvCxnSpPr>
          <p:nvPr/>
        </p:nvCxnSpPr>
        <p:spPr bwMode="auto">
          <a:xfrm>
            <a:off x="6777038" y="5026025"/>
            <a:ext cx="236538"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2" name="AutoShape 71"/>
          <p:cNvCxnSpPr>
            <a:cxnSpLocks noChangeShapeType="1"/>
            <a:stCxn id="26680" idx="4"/>
            <a:endCxn id="26689" idx="0"/>
          </p:cNvCxnSpPr>
          <p:nvPr/>
        </p:nvCxnSpPr>
        <p:spPr bwMode="auto">
          <a:xfrm flipH="1">
            <a:off x="7308850" y="4352925"/>
            <a:ext cx="236538"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3" name="AutoShape 72"/>
          <p:cNvCxnSpPr>
            <a:cxnSpLocks noChangeShapeType="1"/>
            <a:stCxn id="26681" idx="0"/>
            <a:endCxn id="26678" idx="4"/>
          </p:cNvCxnSpPr>
          <p:nvPr/>
        </p:nvCxnSpPr>
        <p:spPr bwMode="auto">
          <a:xfrm flipH="1" flipV="1">
            <a:off x="6326188" y="4340225"/>
            <a:ext cx="450850" cy="2825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4" name="AutoShape 73"/>
          <p:cNvCxnSpPr>
            <a:cxnSpLocks noChangeShapeType="1"/>
            <a:stCxn id="26682" idx="4"/>
            <a:endCxn id="26690" idx="0"/>
          </p:cNvCxnSpPr>
          <p:nvPr/>
        </p:nvCxnSpPr>
        <p:spPr bwMode="auto">
          <a:xfrm flipH="1">
            <a:off x="7613650" y="5026025"/>
            <a:ext cx="1349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05" name="AutoShape 74"/>
          <p:cNvCxnSpPr>
            <a:cxnSpLocks noChangeShapeType="1"/>
            <a:stCxn id="26682" idx="4"/>
            <a:endCxn id="26691" idx="0"/>
          </p:cNvCxnSpPr>
          <p:nvPr/>
        </p:nvCxnSpPr>
        <p:spPr bwMode="auto">
          <a:xfrm>
            <a:off x="7748588" y="5026025"/>
            <a:ext cx="1698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6706" name="Oval 75"/>
          <p:cNvSpPr>
            <a:spLocks noChangeArrowheads="1"/>
          </p:cNvSpPr>
          <p:nvPr/>
        </p:nvSpPr>
        <p:spPr bwMode="auto">
          <a:xfrm>
            <a:off x="6789738" y="53086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6707" name="Rectangle 76"/>
          <p:cNvSpPr>
            <a:spLocks noChangeArrowheads="1"/>
          </p:cNvSpPr>
          <p:nvPr/>
        </p:nvSpPr>
        <p:spPr bwMode="auto">
          <a:xfrm>
            <a:off x="6792913"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708" name="Rectangle 77"/>
          <p:cNvSpPr>
            <a:spLocks noChangeArrowheads="1"/>
          </p:cNvSpPr>
          <p:nvPr/>
        </p:nvSpPr>
        <p:spPr bwMode="auto">
          <a:xfrm>
            <a:off x="7097713"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709" name="AutoShape 78"/>
          <p:cNvCxnSpPr>
            <a:cxnSpLocks noChangeShapeType="1"/>
            <a:stCxn id="26706" idx="4"/>
            <a:endCxn id="26707" idx="0"/>
          </p:cNvCxnSpPr>
          <p:nvPr/>
        </p:nvCxnSpPr>
        <p:spPr bwMode="auto">
          <a:xfrm flipH="1">
            <a:off x="6869113" y="5711825"/>
            <a:ext cx="144462"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cxnSp>
        <p:nvCxnSpPr>
          <p:cNvPr id="26710" name="AutoShape 79"/>
          <p:cNvCxnSpPr>
            <a:cxnSpLocks noChangeShapeType="1"/>
            <a:stCxn id="26706" idx="4"/>
            <a:endCxn id="26708" idx="0"/>
          </p:cNvCxnSpPr>
          <p:nvPr/>
        </p:nvCxnSpPr>
        <p:spPr bwMode="auto">
          <a:xfrm>
            <a:off x="7013575" y="5711825"/>
            <a:ext cx="160338" cy="219075"/>
          </a:xfrm>
          <a:prstGeom prst="straightConnector1">
            <a:avLst/>
          </a:prstGeom>
          <a:noFill/>
          <a:ln w="9525">
            <a:solidFill>
              <a:srgbClr val="FF0000"/>
            </a:solidFill>
            <a:round/>
            <a:headEnd/>
            <a:tailEnd/>
          </a:ln>
          <a:extLst>
            <a:ext uri="{909E8E84-426E-40dd-AFC4-6F175D3DCCD1}">
              <a14:hiddenFill xmlns="" xmlns:a14="http://schemas.microsoft.com/office/drawing/2010/main">
                <a:noFill/>
              </a14:hiddenFill>
            </a:ext>
          </a:extLst>
        </p:spPr>
      </p:cxnSp>
      <p:sp>
        <p:nvSpPr>
          <p:cNvPr id="26711" name="Line 80"/>
          <p:cNvSpPr>
            <a:spLocks noChangeShapeType="1"/>
          </p:cNvSpPr>
          <p:nvPr/>
        </p:nvSpPr>
        <p:spPr bwMode="auto">
          <a:xfrm>
            <a:off x="4495800" y="4559300"/>
            <a:ext cx="762000" cy="0"/>
          </a:xfrm>
          <a:prstGeom prst="line">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777770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p>
        </p:txBody>
      </p:sp>
      <p:sp>
        <p:nvSpPr>
          <p:cNvPr id="3" name="Content Placeholder 2"/>
          <p:cNvSpPr>
            <a:spLocks noGrp="1"/>
          </p:cNvSpPr>
          <p:nvPr>
            <p:ph idx="1"/>
          </p:nvPr>
        </p:nvSpPr>
        <p:spPr>
          <a:xfrm>
            <a:off x="838200" y="1676400"/>
            <a:ext cx="7772400" cy="4343400"/>
          </a:xfrm>
        </p:spPr>
        <p:txBody>
          <a:bodyPr/>
          <a:lstStyle/>
          <a:p>
            <a:r>
              <a:rPr lang="en-US" dirty="0"/>
              <a:t>Removal</a:t>
            </a:r>
          </a:p>
        </p:txBody>
      </p:sp>
      <p:sp>
        <p:nvSpPr>
          <p:cNvPr id="4" name="Footer Placeholder 3"/>
          <p:cNvSpPr>
            <a:spLocks noGrp="1"/>
          </p:cNvSpPr>
          <p:nvPr>
            <p:ph type="ftr" sz="quarter" idx="11"/>
          </p:nvPr>
        </p:nvSpPr>
        <p:spPr/>
        <p:txBody>
          <a:bodyPr/>
          <a:lstStyle/>
          <a:p>
            <a:pPr>
              <a:defRPr/>
            </a:pPr>
            <a:r>
              <a:rPr lang="en-US"/>
              <a:t>AVL Trees</a:t>
            </a:r>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23</a:t>
            </a:fld>
            <a:endParaRPr lang="en-US"/>
          </a:p>
        </p:txBody>
      </p:sp>
      <p:pic>
        <p:nvPicPr>
          <p:cNvPr id="6" name="Picture 5"/>
          <p:cNvPicPr>
            <a:picLocks noChangeAspect="1"/>
          </p:cNvPicPr>
          <p:nvPr/>
        </p:nvPicPr>
        <p:blipFill>
          <a:blip r:embed="rId2"/>
          <a:stretch>
            <a:fillRect/>
          </a:stretch>
        </p:blipFill>
        <p:spPr>
          <a:xfrm>
            <a:off x="1524000" y="2438400"/>
            <a:ext cx="6005286" cy="3688751"/>
          </a:xfrm>
          <a:prstGeom prst="rect">
            <a:avLst/>
          </a:prstGeom>
        </p:spPr>
      </p:pic>
    </p:spTree>
    <p:extLst>
      <p:ext uri="{BB962C8B-B14F-4D97-AF65-F5344CB8AC3E}">
        <p14:creationId xmlns:p14="http://schemas.microsoft.com/office/powerpoint/2010/main" val="209641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765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1C37952-79FF-024C-904C-0E551F339FEE}" type="slidenum">
              <a:rPr lang="en-US" sz="1400"/>
              <a:pPr eaLnBrk="1" hangingPunct="1"/>
              <a:t>24</a:t>
            </a:fld>
            <a:endParaRPr lang="en-US" sz="1400" dirty="0"/>
          </a:p>
        </p:txBody>
      </p:sp>
      <p:sp>
        <p:nvSpPr>
          <p:cNvPr id="27651" name="Rectangle 2"/>
          <p:cNvSpPr>
            <a:spLocks noGrp="1" noChangeArrowheads="1"/>
          </p:cNvSpPr>
          <p:nvPr>
            <p:ph type="title"/>
          </p:nvPr>
        </p:nvSpPr>
        <p:spPr>
          <a:xfrm>
            <a:off x="609600" y="381000"/>
            <a:ext cx="5715000" cy="1143000"/>
          </a:xfrm>
        </p:spPr>
        <p:txBody>
          <a:bodyPr/>
          <a:lstStyle/>
          <a:p>
            <a:pPr eaLnBrk="1" hangingPunct="1"/>
            <a:r>
              <a:rPr lang="en-US">
                <a:latin typeface="Tahoma" charset="0"/>
              </a:rPr>
              <a:t>AVL Tree Performance</a:t>
            </a:r>
          </a:p>
        </p:txBody>
      </p:sp>
      <p:sp>
        <p:nvSpPr>
          <p:cNvPr id="27652" name="Rectangle 3" descr="Rectangle: Click to edit Master text styles&#10;Second level&#10;Third level&#10;Fourth level&#10;Fifth level"/>
          <p:cNvSpPr>
            <a:spLocks noGrp="1" noChangeArrowheads="1"/>
          </p:cNvSpPr>
          <p:nvPr>
            <p:ph type="body" idx="1"/>
          </p:nvPr>
        </p:nvSpPr>
        <p:spPr>
          <a:xfrm>
            <a:off x="609600" y="1676400"/>
            <a:ext cx="8229600" cy="4572000"/>
          </a:xfrm>
        </p:spPr>
        <p:txBody>
          <a:bodyPr>
            <a:normAutofit/>
          </a:bodyPr>
          <a:lstStyle/>
          <a:p>
            <a:pPr eaLnBrk="1" hangingPunct="1"/>
            <a:r>
              <a:rPr lang="en-US" sz="2400" dirty="0">
                <a:latin typeface="Tahoma" charset="0"/>
              </a:rPr>
              <a:t>AVL tree storing n items</a:t>
            </a:r>
          </a:p>
          <a:p>
            <a:pPr lvl="1" eaLnBrk="1" hangingPunct="1">
              <a:lnSpc>
                <a:spcPct val="110000"/>
              </a:lnSpc>
            </a:pPr>
            <a:r>
              <a:rPr lang="en-US" sz="2000" dirty="0">
                <a:latin typeface="Tahoma" charset="0"/>
              </a:rPr>
              <a:t>The data structure uses O(n) space</a:t>
            </a:r>
          </a:p>
          <a:p>
            <a:pPr lvl="1" eaLnBrk="1" hangingPunct="1">
              <a:lnSpc>
                <a:spcPct val="110000"/>
              </a:lnSpc>
            </a:pPr>
            <a:r>
              <a:rPr lang="en-US" sz="2000" dirty="0">
                <a:latin typeface="Tahoma" charset="0"/>
              </a:rPr>
              <a:t>A single restructuring takes O(1) time</a:t>
            </a:r>
          </a:p>
          <a:p>
            <a:pPr lvl="2" eaLnBrk="1" hangingPunct="1">
              <a:lnSpc>
                <a:spcPct val="110000"/>
              </a:lnSpc>
            </a:pPr>
            <a:r>
              <a:rPr lang="en-US" sz="1600" dirty="0">
                <a:latin typeface="Tahoma" charset="0"/>
              </a:rPr>
              <a:t>using a linked-structure binary tree</a:t>
            </a:r>
          </a:p>
          <a:p>
            <a:pPr lvl="1" eaLnBrk="1" hangingPunct="1">
              <a:lnSpc>
                <a:spcPct val="110000"/>
              </a:lnSpc>
            </a:pPr>
            <a:r>
              <a:rPr lang="en-US" sz="2000" dirty="0">
                <a:latin typeface="Tahoma" charset="0"/>
              </a:rPr>
              <a:t>Searching takes O(log n) time</a:t>
            </a:r>
          </a:p>
          <a:p>
            <a:pPr lvl="2" eaLnBrk="1" hangingPunct="1">
              <a:lnSpc>
                <a:spcPct val="110000"/>
              </a:lnSpc>
            </a:pPr>
            <a:r>
              <a:rPr lang="en-US" sz="1600" dirty="0">
                <a:latin typeface="Tahoma" charset="0"/>
              </a:rPr>
              <a:t>height of tree is O(log n), no restructures needed</a:t>
            </a:r>
            <a:endParaRPr lang="en-US" sz="2000" dirty="0">
              <a:latin typeface="Tahoma" charset="0"/>
            </a:endParaRPr>
          </a:p>
          <a:p>
            <a:pPr lvl="1" eaLnBrk="1" hangingPunct="1">
              <a:lnSpc>
                <a:spcPct val="110000"/>
              </a:lnSpc>
            </a:pPr>
            <a:r>
              <a:rPr lang="en-US" sz="2000" dirty="0">
                <a:latin typeface="Tahoma" charset="0"/>
              </a:rPr>
              <a:t>Insertion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a:latin typeface="Tahoma" charset="0"/>
              </a:rPr>
              <a:t>restructuring up the tree, maintaining heights is O(log n)</a:t>
            </a:r>
          </a:p>
          <a:p>
            <a:pPr lvl="1" eaLnBrk="1" hangingPunct="1">
              <a:lnSpc>
                <a:spcPct val="110000"/>
              </a:lnSpc>
            </a:pPr>
            <a:r>
              <a:rPr lang="en-US" sz="2000" dirty="0">
                <a:latin typeface="Tahoma" charset="0"/>
              </a:rPr>
              <a:t>Removal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a:latin typeface="Tahoma" charset="0"/>
              </a:rPr>
              <a:t>restructuring up the tree, maintaining heights is O(log n)</a:t>
            </a:r>
          </a:p>
        </p:txBody>
      </p:sp>
    </p:spTree>
    <p:extLst>
      <p:ext uri="{BB962C8B-B14F-4D97-AF65-F5344CB8AC3E}">
        <p14:creationId xmlns:p14="http://schemas.microsoft.com/office/powerpoint/2010/main" val="2762449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6386" name="Rectangle 71"/>
          <p:cNvSpPr>
            <a:spLocks noGrp="1" noChangeArrowheads="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428ABF7-5554-1949-B3AB-BCC9880FFC76}" type="slidenum">
              <a:rPr lang="en-US" sz="1400"/>
              <a:pPr eaLnBrk="1" hangingPunct="1"/>
              <a:t>25</a:t>
            </a:fld>
            <a:endParaRPr lang="en-US" sz="1400"/>
          </a:p>
        </p:txBody>
      </p:sp>
      <p:sp>
        <p:nvSpPr>
          <p:cNvPr id="16387"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Red-Black Trees</a:t>
            </a:r>
          </a:p>
        </p:txBody>
      </p:sp>
      <p:sp>
        <p:nvSpPr>
          <p:cNvPr id="16388" name="Oval 383"/>
          <p:cNvSpPr>
            <a:spLocks noChangeArrowheads="1"/>
          </p:cNvSpPr>
          <p:nvPr/>
        </p:nvSpPr>
        <p:spPr bwMode="auto">
          <a:xfrm>
            <a:off x="6159500" y="3308350"/>
            <a:ext cx="319088"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6389" name="AutoShape 384"/>
          <p:cNvCxnSpPr>
            <a:cxnSpLocks noChangeShapeType="1"/>
            <a:stCxn id="16394" idx="0"/>
            <a:endCxn id="16388" idx="5"/>
          </p:cNvCxnSpPr>
          <p:nvPr/>
        </p:nvCxnSpPr>
        <p:spPr bwMode="auto">
          <a:xfrm flipH="1" flipV="1">
            <a:off x="6432550" y="3600450"/>
            <a:ext cx="703263" cy="1746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6390" name="AutoShape 385"/>
          <p:cNvCxnSpPr>
            <a:cxnSpLocks noChangeShapeType="1"/>
            <a:stCxn id="16391" idx="7"/>
            <a:endCxn id="16388" idx="3"/>
          </p:cNvCxnSpPr>
          <p:nvPr/>
        </p:nvCxnSpPr>
        <p:spPr bwMode="auto">
          <a:xfrm flipV="1">
            <a:off x="5514975" y="3600450"/>
            <a:ext cx="690563" cy="24130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6391" name="Oval 386"/>
          <p:cNvSpPr>
            <a:spLocks noChangeArrowheads="1"/>
          </p:cNvSpPr>
          <p:nvPr/>
        </p:nvSpPr>
        <p:spPr bwMode="auto">
          <a:xfrm>
            <a:off x="5241925" y="380365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6392" name="Rectangle 387"/>
          <p:cNvSpPr>
            <a:spLocks noChangeAspect="1" noChangeArrowheads="1"/>
          </p:cNvSpPr>
          <p:nvPr/>
        </p:nvSpPr>
        <p:spPr bwMode="auto">
          <a:xfrm>
            <a:off x="4876800" y="43799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3" name="AutoShape 388"/>
          <p:cNvCxnSpPr>
            <a:cxnSpLocks noChangeShapeType="1"/>
            <a:stCxn id="16392" idx="0"/>
            <a:endCxn id="16391" idx="3"/>
          </p:cNvCxnSpPr>
          <p:nvPr/>
        </p:nvCxnSpPr>
        <p:spPr bwMode="auto">
          <a:xfrm flipV="1">
            <a:off x="4992688" y="4086225"/>
            <a:ext cx="296862"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6394" name="Oval 389"/>
          <p:cNvSpPr>
            <a:spLocks noChangeArrowheads="1"/>
          </p:cNvSpPr>
          <p:nvPr/>
        </p:nvSpPr>
        <p:spPr bwMode="auto">
          <a:xfrm>
            <a:off x="6975475" y="378460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16395" name="Rectangle 390"/>
          <p:cNvSpPr>
            <a:spLocks noChangeAspect="1" noChangeArrowheads="1"/>
          </p:cNvSpPr>
          <p:nvPr/>
        </p:nvSpPr>
        <p:spPr bwMode="auto">
          <a:xfrm>
            <a:off x="6726238" y="4360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396" name="Rectangle 391"/>
          <p:cNvSpPr>
            <a:spLocks noChangeAspect="1" noChangeArrowheads="1"/>
          </p:cNvSpPr>
          <p:nvPr/>
        </p:nvSpPr>
        <p:spPr bwMode="auto">
          <a:xfrm>
            <a:off x="7313613" y="4360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7" name="AutoShape 392"/>
          <p:cNvCxnSpPr>
            <a:cxnSpLocks noChangeShapeType="1"/>
            <a:stCxn id="16396" idx="0"/>
            <a:endCxn id="16394" idx="5"/>
          </p:cNvCxnSpPr>
          <p:nvPr/>
        </p:nvCxnSpPr>
        <p:spPr bwMode="auto">
          <a:xfrm flipH="1" flipV="1">
            <a:off x="7248525" y="4067175"/>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398" name="AutoShape 393"/>
          <p:cNvCxnSpPr>
            <a:cxnSpLocks noChangeShapeType="1"/>
            <a:stCxn id="16395" idx="0"/>
            <a:endCxn id="16394" idx="3"/>
          </p:cNvCxnSpPr>
          <p:nvPr/>
        </p:nvCxnSpPr>
        <p:spPr bwMode="auto">
          <a:xfrm flipV="1">
            <a:off x="6842125" y="4067175"/>
            <a:ext cx="179388"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6399" name="Oval 394"/>
          <p:cNvSpPr>
            <a:spLocks noChangeArrowheads="1"/>
          </p:cNvSpPr>
          <p:nvPr/>
        </p:nvSpPr>
        <p:spPr bwMode="auto">
          <a:xfrm>
            <a:off x="5661025" y="437515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6400" name="Rectangle 395"/>
          <p:cNvSpPr>
            <a:spLocks noChangeAspect="1" noChangeArrowheads="1"/>
          </p:cNvSpPr>
          <p:nvPr/>
        </p:nvSpPr>
        <p:spPr bwMode="auto">
          <a:xfrm>
            <a:off x="5411788" y="49514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401" name="Rectangle 396"/>
          <p:cNvSpPr>
            <a:spLocks noChangeAspect="1" noChangeArrowheads="1"/>
          </p:cNvSpPr>
          <p:nvPr/>
        </p:nvSpPr>
        <p:spPr bwMode="auto">
          <a:xfrm>
            <a:off x="6057900" y="49514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402" name="AutoShape 397"/>
          <p:cNvCxnSpPr>
            <a:cxnSpLocks noChangeShapeType="1"/>
            <a:stCxn id="16401" idx="0"/>
            <a:endCxn id="16399" idx="5"/>
          </p:cNvCxnSpPr>
          <p:nvPr/>
        </p:nvCxnSpPr>
        <p:spPr bwMode="auto">
          <a:xfrm flipH="1" flipV="1">
            <a:off x="5934075" y="4657725"/>
            <a:ext cx="239713"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403" name="AutoShape 398"/>
          <p:cNvCxnSpPr>
            <a:cxnSpLocks noChangeShapeType="1"/>
            <a:stCxn id="16400" idx="0"/>
            <a:endCxn id="16399" idx="3"/>
          </p:cNvCxnSpPr>
          <p:nvPr/>
        </p:nvCxnSpPr>
        <p:spPr bwMode="auto">
          <a:xfrm flipV="1">
            <a:off x="5527675" y="4657725"/>
            <a:ext cx="179388"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6404" name="AutoShape 399"/>
          <p:cNvCxnSpPr>
            <a:cxnSpLocks noChangeShapeType="1"/>
            <a:stCxn id="16399" idx="0"/>
            <a:endCxn id="16391" idx="5"/>
          </p:cNvCxnSpPr>
          <p:nvPr/>
        </p:nvCxnSpPr>
        <p:spPr bwMode="auto">
          <a:xfrm flipH="1" flipV="1">
            <a:off x="5514975" y="4086225"/>
            <a:ext cx="306388" cy="27940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sp>
        <p:nvSpPr>
          <p:cNvPr id="16405" name="Text Box 400"/>
          <p:cNvSpPr txBox="1">
            <a:spLocks noChangeArrowheads="1"/>
          </p:cNvSpPr>
          <p:nvPr/>
        </p:nvSpPr>
        <p:spPr bwMode="auto">
          <a:xfrm>
            <a:off x="5029200" y="3460750"/>
            <a:ext cx="311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16406" name="Text Box 401"/>
          <p:cNvSpPr txBox="1">
            <a:spLocks noChangeArrowheads="1"/>
          </p:cNvSpPr>
          <p:nvPr/>
        </p:nvSpPr>
        <p:spPr bwMode="auto">
          <a:xfrm>
            <a:off x="5867400" y="3994150"/>
            <a:ext cx="311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sp>
        <p:nvSpPr>
          <p:cNvPr id="26"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Algorithm Design and Applications</a:t>
            </a:r>
            <a:r>
              <a:rPr lang="en-US" sz="1800" dirty="0"/>
              <a:t>, by M. T. Goodrich and R. Tamassia, Wiley, 2015</a:t>
            </a:r>
          </a:p>
        </p:txBody>
      </p:sp>
    </p:spTree>
    <p:extLst>
      <p:ext uri="{BB962C8B-B14F-4D97-AF65-F5344CB8AC3E}">
        <p14:creationId xmlns:p14="http://schemas.microsoft.com/office/powerpoint/2010/main" val="4017176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94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D4A2CBB-6B55-2047-BDB5-3BDB786F1669}" type="slidenum">
              <a:rPr lang="en-US" sz="1400"/>
              <a:pPr eaLnBrk="1" hangingPunct="1"/>
              <a:t>26</a:t>
            </a:fld>
            <a:endParaRPr lang="en-US" sz="1400"/>
          </a:p>
        </p:txBody>
      </p:sp>
      <p:sp>
        <p:nvSpPr>
          <p:cNvPr id="19459" name="Rectangle 2"/>
          <p:cNvSpPr>
            <a:spLocks noGrp="1" noChangeArrowheads="1"/>
          </p:cNvSpPr>
          <p:nvPr>
            <p:ph type="title"/>
          </p:nvPr>
        </p:nvSpPr>
        <p:spPr/>
        <p:txBody>
          <a:bodyPr/>
          <a:lstStyle/>
          <a:p>
            <a:pPr eaLnBrk="1" hangingPunct="1"/>
            <a:r>
              <a:rPr lang="en-US">
                <a:latin typeface="Tahoma" charset="0"/>
              </a:rPr>
              <a:t>Red-Black Trees</a:t>
            </a:r>
            <a:endParaRPr lang="en-US">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762000" y="1676400"/>
            <a:ext cx="8077200" cy="2209800"/>
          </a:xfrm>
        </p:spPr>
        <p:txBody>
          <a:bodyPr/>
          <a:lstStyle/>
          <a:p>
            <a:pPr eaLnBrk="1" hangingPunct="1">
              <a:lnSpc>
                <a:spcPct val="90000"/>
              </a:lnSpc>
            </a:pPr>
            <a:r>
              <a:rPr lang="en-US" sz="2400" dirty="0">
                <a:latin typeface="Tahoma" charset="0"/>
              </a:rPr>
              <a:t>A red-black tree is a binary search tree that satisfies the following properties:</a:t>
            </a:r>
          </a:p>
          <a:p>
            <a:pPr lvl="1" eaLnBrk="1" hangingPunct="1">
              <a:lnSpc>
                <a:spcPct val="90000"/>
              </a:lnSpc>
            </a:pPr>
            <a:r>
              <a:rPr lang="en-US" sz="2000" dirty="0">
                <a:solidFill>
                  <a:schemeClr val="tx2"/>
                </a:solidFill>
                <a:latin typeface="Tahoma" charset="0"/>
              </a:rPr>
              <a:t>Root Property</a:t>
            </a:r>
            <a:r>
              <a:rPr lang="en-US" sz="2000" dirty="0">
                <a:latin typeface="Tahoma" charset="0"/>
              </a:rPr>
              <a:t>: the root is black</a:t>
            </a:r>
          </a:p>
          <a:p>
            <a:pPr lvl="1" eaLnBrk="1" hangingPunct="1">
              <a:lnSpc>
                <a:spcPct val="90000"/>
              </a:lnSpc>
            </a:pPr>
            <a:r>
              <a:rPr lang="en-US" sz="2000" dirty="0">
                <a:solidFill>
                  <a:schemeClr val="tx2"/>
                </a:solidFill>
                <a:latin typeface="Tahoma" charset="0"/>
              </a:rPr>
              <a:t>External Property</a:t>
            </a:r>
            <a:r>
              <a:rPr lang="en-US" sz="2000" dirty="0">
                <a:latin typeface="Tahoma" charset="0"/>
              </a:rPr>
              <a:t>: every external node (leaf) is black</a:t>
            </a:r>
          </a:p>
          <a:p>
            <a:pPr lvl="1" eaLnBrk="1" hangingPunct="1">
              <a:lnSpc>
                <a:spcPct val="90000"/>
              </a:lnSpc>
            </a:pPr>
            <a:r>
              <a:rPr lang="en-US" sz="2000" dirty="0">
                <a:solidFill>
                  <a:schemeClr val="tx2"/>
                </a:solidFill>
                <a:latin typeface="Tahoma" charset="0"/>
              </a:rPr>
              <a:t>Internal Property</a:t>
            </a:r>
            <a:r>
              <a:rPr lang="en-US" sz="2000" dirty="0">
                <a:latin typeface="Tahoma" charset="0"/>
              </a:rPr>
              <a:t>: the children of a red node are black</a:t>
            </a:r>
          </a:p>
          <a:p>
            <a:pPr lvl="1" eaLnBrk="1" hangingPunct="1">
              <a:lnSpc>
                <a:spcPct val="90000"/>
              </a:lnSpc>
            </a:pPr>
            <a:r>
              <a:rPr lang="en-US" sz="2000" dirty="0">
                <a:solidFill>
                  <a:schemeClr val="tx2"/>
                </a:solidFill>
                <a:latin typeface="Tahoma" charset="0"/>
              </a:rPr>
              <a:t>Black-depth Property</a:t>
            </a:r>
            <a:r>
              <a:rPr lang="en-US" sz="2000" dirty="0">
                <a:latin typeface="Tahoma" charset="0"/>
              </a:rPr>
              <a:t>: all the leaves have the same black depth</a:t>
            </a:r>
          </a:p>
        </p:txBody>
      </p:sp>
      <p:sp>
        <p:nvSpPr>
          <p:cNvPr id="19461" name="Oval 4"/>
          <p:cNvSpPr>
            <a:spLocks noChangeArrowheads="1"/>
          </p:cNvSpPr>
          <p:nvPr/>
        </p:nvSpPr>
        <p:spPr bwMode="auto">
          <a:xfrm>
            <a:off x="4403725" y="391795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9462" name="Oval 5"/>
          <p:cNvSpPr>
            <a:spLocks noChangeArrowheads="1"/>
          </p:cNvSpPr>
          <p:nvPr/>
        </p:nvSpPr>
        <p:spPr bwMode="auto">
          <a:xfrm>
            <a:off x="5910263" y="442912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15</a:t>
            </a:r>
          </a:p>
        </p:txBody>
      </p:sp>
      <p:sp>
        <p:nvSpPr>
          <p:cNvPr id="19463" name="Oval 6"/>
          <p:cNvSpPr>
            <a:spLocks noChangeArrowheads="1"/>
          </p:cNvSpPr>
          <p:nvPr/>
        </p:nvSpPr>
        <p:spPr bwMode="auto">
          <a:xfrm>
            <a:off x="3046413" y="4429125"/>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9464" name="Oval 7"/>
          <p:cNvSpPr>
            <a:spLocks noChangeArrowheads="1"/>
          </p:cNvSpPr>
          <p:nvPr/>
        </p:nvSpPr>
        <p:spPr bwMode="auto">
          <a:xfrm>
            <a:off x="3633788" y="492442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9465" name="Rectangle 8"/>
          <p:cNvSpPr>
            <a:spLocks noChangeAspect="1" noChangeArrowheads="1"/>
          </p:cNvSpPr>
          <p:nvPr/>
        </p:nvSpPr>
        <p:spPr bwMode="auto">
          <a:xfrm>
            <a:off x="3386138" y="55006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66" name="AutoShape 10"/>
          <p:cNvCxnSpPr>
            <a:cxnSpLocks noChangeShapeType="1"/>
            <a:stCxn id="19461" idx="3"/>
            <a:endCxn id="19463" idx="7"/>
          </p:cNvCxnSpPr>
          <p:nvPr/>
        </p:nvCxnSpPr>
        <p:spPr bwMode="auto">
          <a:xfrm flipH="1">
            <a:off x="3319463" y="4210050"/>
            <a:ext cx="1131887" cy="25717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9467" name="AutoShape 11"/>
          <p:cNvCxnSpPr>
            <a:cxnSpLocks noChangeShapeType="1"/>
            <a:stCxn id="19462" idx="1"/>
            <a:endCxn id="19461" idx="5"/>
          </p:cNvCxnSpPr>
          <p:nvPr/>
        </p:nvCxnSpPr>
        <p:spPr bwMode="auto">
          <a:xfrm flipH="1" flipV="1">
            <a:off x="4676775" y="4210050"/>
            <a:ext cx="1279525" cy="24765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68" name="AutoShape 12"/>
          <p:cNvCxnSpPr>
            <a:cxnSpLocks noChangeShapeType="1"/>
            <a:stCxn id="19489" idx="0"/>
            <a:endCxn id="19462" idx="5"/>
          </p:cNvCxnSpPr>
          <p:nvPr/>
        </p:nvCxnSpPr>
        <p:spPr bwMode="auto">
          <a:xfrm flipH="1" flipV="1">
            <a:off x="6183313" y="4721225"/>
            <a:ext cx="536575" cy="1746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9469" name="AutoShape 13"/>
          <p:cNvCxnSpPr>
            <a:cxnSpLocks noChangeShapeType="1"/>
            <a:stCxn id="19479" idx="7"/>
            <a:endCxn id="19462" idx="3"/>
          </p:cNvCxnSpPr>
          <p:nvPr/>
        </p:nvCxnSpPr>
        <p:spPr bwMode="auto">
          <a:xfrm flipV="1">
            <a:off x="5537200" y="4721225"/>
            <a:ext cx="419100" cy="24130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9470" name="AutoShape 14"/>
          <p:cNvCxnSpPr>
            <a:cxnSpLocks noChangeShapeType="1"/>
            <a:stCxn id="19484" idx="1"/>
            <a:endCxn id="19464" idx="5"/>
          </p:cNvCxnSpPr>
          <p:nvPr/>
        </p:nvCxnSpPr>
        <p:spPr bwMode="auto">
          <a:xfrm flipH="1" flipV="1">
            <a:off x="3906838" y="5216525"/>
            <a:ext cx="198437" cy="2635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9471" name="AutoShape 15"/>
          <p:cNvCxnSpPr>
            <a:cxnSpLocks noChangeShapeType="1"/>
            <a:stCxn id="19465" idx="0"/>
            <a:endCxn id="19464" idx="3"/>
          </p:cNvCxnSpPr>
          <p:nvPr/>
        </p:nvCxnSpPr>
        <p:spPr bwMode="auto">
          <a:xfrm flipV="1">
            <a:off x="3502025" y="5216525"/>
            <a:ext cx="179388"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72" name="AutoShape 16"/>
          <p:cNvCxnSpPr>
            <a:cxnSpLocks noChangeShapeType="1"/>
            <a:stCxn id="19474" idx="7"/>
            <a:endCxn id="19463" idx="3"/>
          </p:cNvCxnSpPr>
          <p:nvPr/>
        </p:nvCxnSpPr>
        <p:spPr bwMode="auto">
          <a:xfrm flipV="1">
            <a:off x="2732088" y="4711700"/>
            <a:ext cx="360362" cy="24130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73" name="AutoShape 17"/>
          <p:cNvCxnSpPr>
            <a:cxnSpLocks noChangeShapeType="1"/>
            <a:stCxn id="19464" idx="1"/>
            <a:endCxn id="19463" idx="5"/>
          </p:cNvCxnSpPr>
          <p:nvPr/>
        </p:nvCxnSpPr>
        <p:spPr bwMode="auto">
          <a:xfrm flipH="1" flipV="1">
            <a:off x="3319463" y="4711700"/>
            <a:ext cx="361950" cy="24130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74" name="Oval 18"/>
          <p:cNvSpPr>
            <a:spLocks noChangeArrowheads="1"/>
          </p:cNvSpPr>
          <p:nvPr/>
        </p:nvSpPr>
        <p:spPr bwMode="auto">
          <a:xfrm>
            <a:off x="2459038" y="492442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9475" name="Rectangle 19"/>
          <p:cNvSpPr>
            <a:spLocks noChangeAspect="1" noChangeArrowheads="1"/>
          </p:cNvSpPr>
          <p:nvPr/>
        </p:nvSpPr>
        <p:spPr bwMode="auto">
          <a:xfrm>
            <a:off x="2209800"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76" name="Rectangle 20"/>
          <p:cNvSpPr>
            <a:spLocks noChangeAspect="1" noChangeArrowheads="1"/>
          </p:cNvSpPr>
          <p:nvPr/>
        </p:nvSpPr>
        <p:spPr bwMode="auto">
          <a:xfrm>
            <a:off x="2797175"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77" name="AutoShape 21"/>
          <p:cNvCxnSpPr>
            <a:cxnSpLocks noChangeShapeType="1"/>
            <a:stCxn id="19476" idx="0"/>
            <a:endCxn id="19474" idx="5"/>
          </p:cNvCxnSpPr>
          <p:nvPr/>
        </p:nvCxnSpPr>
        <p:spPr bwMode="auto">
          <a:xfrm flipH="1" flipV="1">
            <a:off x="2732088" y="5216525"/>
            <a:ext cx="180975"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78" name="AutoShape 22"/>
          <p:cNvCxnSpPr>
            <a:cxnSpLocks noChangeShapeType="1"/>
            <a:stCxn id="19475" idx="0"/>
            <a:endCxn id="19474" idx="3"/>
          </p:cNvCxnSpPr>
          <p:nvPr/>
        </p:nvCxnSpPr>
        <p:spPr bwMode="auto">
          <a:xfrm flipV="1">
            <a:off x="2325688" y="5216525"/>
            <a:ext cx="179387"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79" name="Oval 23"/>
          <p:cNvSpPr>
            <a:spLocks noChangeArrowheads="1"/>
          </p:cNvSpPr>
          <p:nvPr/>
        </p:nvSpPr>
        <p:spPr bwMode="auto">
          <a:xfrm>
            <a:off x="5264150" y="4924425"/>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19480" name="Rectangle 24"/>
          <p:cNvSpPr>
            <a:spLocks noChangeAspect="1" noChangeArrowheads="1"/>
          </p:cNvSpPr>
          <p:nvPr/>
        </p:nvSpPr>
        <p:spPr bwMode="auto">
          <a:xfrm>
            <a:off x="5016500"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81" name="Rectangle 25"/>
          <p:cNvSpPr>
            <a:spLocks noChangeAspect="1" noChangeArrowheads="1"/>
          </p:cNvSpPr>
          <p:nvPr/>
        </p:nvSpPr>
        <p:spPr bwMode="auto">
          <a:xfrm>
            <a:off x="5602288" y="5500688"/>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82" name="AutoShape 26"/>
          <p:cNvCxnSpPr>
            <a:cxnSpLocks noChangeShapeType="1"/>
            <a:stCxn id="19481" idx="0"/>
            <a:endCxn id="19479" idx="5"/>
          </p:cNvCxnSpPr>
          <p:nvPr/>
        </p:nvCxnSpPr>
        <p:spPr bwMode="auto">
          <a:xfrm flipH="1" flipV="1">
            <a:off x="5537200" y="5207000"/>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83" name="AutoShape 27"/>
          <p:cNvCxnSpPr>
            <a:cxnSpLocks noChangeShapeType="1"/>
            <a:stCxn id="19480" idx="0"/>
            <a:endCxn id="19479" idx="3"/>
          </p:cNvCxnSpPr>
          <p:nvPr/>
        </p:nvCxnSpPr>
        <p:spPr bwMode="auto">
          <a:xfrm flipV="1">
            <a:off x="5132388" y="5207000"/>
            <a:ext cx="179387"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84" name="Oval 28"/>
          <p:cNvSpPr>
            <a:spLocks noChangeArrowheads="1"/>
          </p:cNvSpPr>
          <p:nvPr/>
        </p:nvSpPr>
        <p:spPr bwMode="auto">
          <a:xfrm>
            <a:off x="4057650" y="544195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9485" name="Rectangle 29"/>
          <p:cNvSpPr>
            <a:spLocks noChangeAspect="1" noChangeArrowheads="1"/>
          </p:cNvSpPr>
          <p:nvPr/>
        </p:nvSpPr>
        <p:spPr bwMode="auto">
          <a:xfrm>
            <a:off x="3810000" y="60182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86" name="Rectangle 30"/>
          <p:cNvSpPr>
            <a:spLocks noChangeAspect="1" noChangeArrowheads="1"/>
          </p:cNvSpPr>
          <p:nvPr/>
        </p:nvSpPr>
        <p:spPr bwMode="auto">
          <a:xfrm>
            <a:off x="4395788" y="601821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87" name="AutoShape 31"/>
          <p:cNvCxnSpPr>
            <a:cxnSpLocks noChangeShapeType="1"/>
            <a:stCxn id="19486" idx="0"/>
            <a:endCxn id="19484" idx="5"/>
          </p:cNvCxnSpPr>
          <p:nvPr/>
        </p:nvCxnSpPr>
        <p:spPr bwMode="auto">
          <a:xfrm flipH="1" flipV="1">
            <a:off x="4330700" y="5724525"/>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88" name="AutoShape 32"/>
          <p:cNvCxnSpPr>
            <a:cxnSpLocks noChangeShapeType="1"/>
            <a:stCxn id="19485" idx="0"/>
            <a:endCxn id="19484" idx="3"/>
          </p:cNvCxnSpPr>
          <p:nvPr/>
        </p:nvCxnSpPr>
        <p:spPr bwMode="auto">
          <a:xfrm flipV="1">
            <a:off x="3925888" y="5724525"/>
            <a:ext cx="179387"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19489" name="Oval 45"/>
          <p:cNvSpPr>
            <a:spLocks noChangeArrowheads="1"/>
          </p:cNvSpPr>
          <p:nvPr/>
        </p:nvSpPr>
        <p:spPr bwMode="auto">
          <a:xfrm>
            <a:off x="6559550" y="4905375"/>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19490" name="Rectangle 46"/>
          <p:cNvSpPr>
            <a:spLocks noChangeAspect="1" noChangeArrowheads="1"/>
          </p:cNvSpPr>
          <p:nvPr/>
        </p:nvSpPr>
        <p:spPr bwMode="auto">
          <a:xfrm>
            <a:off x="6310313" y="54816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91" name="Rectangle 47"/>
          <p:cNvSpPr>
            <a:spLocks noChangeAspect="1" noChangeArrowheads="1"/>
          </p:cNvSpPr>
          <p:nvPr/>
        </p:nvSpPr>
        <p:spPr bwMode="auto">
          <a:xfrm>
            <a:off x="6897688" y="54816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92" name="AutoShape 48"/>
          <p:cNvCxnSpPr>
            <a:cxnSpLocks noChangeShapeType="1"/>
            <a:stCxn id="19491" idx="0"/>
            <a:endCxn id="19489" idx="5"/>
          </p:cNvCxnSpPr>
          <p:nvPr/>
        </p:nvCxnSpPr>
        <p:spPr bwMode="auto">
          <a:xfrm flipH="1" flipV="1">
            <a:off x="6832600" y="5187950"/>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493" name="AutoShape 49"/>
          <p:cNvCxnSpPr>
            <a:cxnSpLocks noChangeShapeType="1"/>
            <a:stCxn id="19490" idx="0"/>
            <a:endCxn id="19489" idx="3"/>
          </p:cNvCxnSpPr>
          <p:nvPr/>
        </p:nvCxnSpPr>
        <p:spPr bwMode="auto">
          <a:xfrm flipV="1">
            <a:off x="6426200" y="5187950"/>
            <a:ext cx="179388"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4112340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7803" y="2133600"/>
            <a:ext cx="6019060" cy="3657600"/>
          </a:xfrm>
          <a:prstGeom prst="rect">
            <a:avLst/>
          </a:prstGeom>
        </p:spPr>
      </p:pic>
      <p:sp>
        <p:nvSpPr>
          <p:cNvPr id="2048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04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DA1A7A-C578-E141-8C5C-1664930642D3}" type="slidenum">
              <a:rPr lang="en-US" sz="1400"/>
              <a:pPr eaLnBrk="1" hangingPunct="1"/>
              <a:t>27</a:t>
            </a:fld>
            <a:endParaRPr lang="en-US" sz="1400"/>
          </a:p>
        </p:txBody>
      </p:sp>
      <p:sp>
        <p:nvSpPr>
          <p:cNvPr id="20483" name="Rectangle 2"/>
          <p:cNvSpPr>
            <a:spLocks noGrp="1" noChangeArrowheads="1"/>
          </p:cNvSpPr>
          <p:nvPr>
            <p:ph type="title"/>
          </p:nvPr>
        </p:nvSpPr>
        <p:spPr/>
        <p:txBody>
          <a:bodyPr/>
          <a:lstStyle/>
          <a:p>
            <a:pPr eaLnBrk="1" hangingPunct="1"/>
            <a:r>
              <a:rPr lang="en-US">
                <a:latin typeface="Tahoma" charset="0"/>
              </a:rPr>
              <a:t>Height of a Red-Black Tree</a:t>
            </a:r>
          </a:p>
        </p:txBody>
      </p:sp>
      <p:sp>
        <p:nvSpPr>
          <p:cNvPr id="20484" name="Rectangle 3" descr="Rectangle: Click to edit Master text styles&#10;Second level&#10;Third level&#10;Fourth level&#10;Fifth level"/>
          <p:cNvSpPr>
            <a:spLocks noGrp="1" noChangeArrowheads="1"/>
          </p:cNvSpPr>
          <p:nvPr>
            <p:ph type="body" idx="1"/>
          </p:nvPr>
        </p:nvSpPr>
        <p:spPr>
          <a:xfrm>
            <a:off x="838200" y="1676400"/>
            <a:ext cx="7772400" cy="4724400"/>
          </a:xfrm>
        </p:spPr>
        <p:txBody>
          <a:bodyPr/>
          <a:lstStyle/>
          <a:p>
            <a:pPr eaLnBrk="1" hangingPunct="1"/>
            <a:r>
              <a:rPr lang="en-US" sz="2400" dirty="0">
                <a:solidFill>
                  <a:schemeClr val="tx2"/>
                </a:solidFill>
                <a:latin typeface="Tahoma" charset="0"/>
              </a:rPr>
              <a:t>Theorem:</a:t>
            </a:r>
            <a:r>
              <a:rPr lang="en-US" sz="2400" dirty="0">
                <a:latin typeface="Tahoma" charset="0"/>
              </a:rPr>
              <a:t> A red-black tree storing </a:t>
            </a:r>
            <a:r>
              <a:rPr lang="en-US" sz="2400" b="1" i="1" dirty="0">
                <a:latin typeface="Times New Roman" charset="0"/>
              </a:rPr>
              <a:t>n</a:t>
            </a:r>
            <a:r>
              <a:rPr lang="en-US" sz="2400" dirty="0">
                <a:latin typeface="Times New Roman" charset="0"/>
              </a:rPr>
              <a:t> </a:t>
            </a:r>
            <a:r>
              <a:rPr lang="en-US" sz="2400" dirty="0">
                <a:latin typeface="Tahoma" charset="0"/>
              </a:rPr>
              <a:t>items has height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ahoma" charset="0"/>
            </a:endParaRPr>
          </a:p>
          <a:p>
            <a:pPr eaLnBrk="1" hangingPunct="1"/>
            <a:endParaRPr lang="en-US" sz="2400" dirty="0">
              <a:latin typeface="Tahoma" charset="0"/>
            </a:endParaRPr>
          </a:p>
          <a:p>
            <a:pPr marL="0" indent="0" eaLnBrk="1" hangingPunct="1">
              <a:buNone/>
            </a:pPr>
            <a:endParaRPr lang="en-US" sz="2400" dirty="0">
              <a:latin typeface="Tahoma" charset="0"/>
            </a:endParaRPr>
          </a:p>
          <a:p>
            <a:pPr marL="0" indent="0" eaLnBrk="1" hangingPunct="1">
              <a:buNone/>
            </a:pPr>
            <a:endParaRPr lang="en-US" sz="2400" dirty="0">
              <a:latin typeface="Tahoma" charset="0"/>
            </a:endParaRPr>
          </a:p>
          <a:p>
            <a:pPr marL="0" indent="0" eaLnBrk="1" hangingPunct="1">
              <a:buNone/>
            </a:pPr>
            <a:r>
              <a:rPr lang="en-US" sz="2400" dirty="0">
                <a:latin typeface="Tahoma" charset="0"/>
              </a:rPr>
              <a:t>By the above theorem, searching in a red-black tree takes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time.</a:t>
            </a:r>
          </a:p>
          <a:p>
            <a:pPr eaLnBrk="1" hangingPunct="1"/>
            <a:endParaRPr lang="en-US" sz="2800" dirty="0">
              <a:latin typeface="Tahoma" charset="0"/>
            </a:endParaRPr>
          </a:p>
        </p:txBody>
      </p:sp>
    </p:spTree>
    <p:extLst>
      <p:ext uri="{BB962C8B-B14F-4D97-AF65-F5344CB8AC3E}">
        <p14:creationId xmlns:p14="http://schemas.microsoft.com/office/powerpoint/2010/main" val="970992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048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DA1A7A-C578-E141-8C5C-1664930642D3}" type="slidenum">
              <a:rPr lang="en-US" sz="1400"/>
              <a:pPr eaLnBrk="1" hangingPunct="1"/>
              <a:t>28</a:t>
            </a:fld>
            <a:endParaRPr lang="en-US" sz="1400"/>
          </a:p>
        </p:txBody>
      </p:sp>
      <p:sp>
        <p:nvSpPr>
          <p:cNvPr id="20483" name="Rectangle 2"/>
          <p:cNvSpPr>
            <a:spLocks noGrp="1" noChangeArrowheads="1"/>
          </p:cNvSpPr>
          <p:nvPr>
            <p:ph type="title"/>
          </p:nvPr>
        </p:nvSpPr>
        <p:spPr/>
        <p:txBody>
          <a:bodyPr/>
          <a:lstStyle/>
          <a:p>
            <a:pPr eaLnBrk="1" hangingPunct="1"/>
            <a:r>
              <a:rPr lang="en-US" dirty="0">
                <a:latin typeface="Tahoma" charset="0"/>
              </a:rPr>
              <a:t>Red-Black Tree Performance</a:t>
            </a:r>
          </a:p>
        </p:txBody>
      </p:sp>
      <p:sp>
        <p:nvSpPr>
          <p:cNvPr id="20484" name="Rectangle 3" descr="Rectangle: Click to edit Master text styles&#10;Second level&#10;Third level&#10;Fourth level&#10;Fifth level"/>
          <p:cNvSpPr>
            <a:spLocks noGrp="1" noChangeArrowheads="1"/>
          </p:cNvSpPr>
          <p:nvPr>
            <p:ph type="body" idx="1"/>
          </p:nvPr>
        </p:nvSpPr>
        <p:spPr>
          <a:xfrm>
            <a:off x="838200" y="1676400"/>
            <a:ext cx="7848600" cy="4419600"/>
          </a:xfrm>
        </p:spPr>
        <p:txBody>
          <a:bodyPr/>
          <a:lstStyle/>
          <a:p>
            <a:pPr eaLnBrk="1" hangingPunct="1">
              <a:buFont typeface="Arial"/>
              <a:buChar char="•"/>
            </a:pPr>
            <a:r>
              <a:rPr lang="en-US" sz="2400" dirty="0">
                <a:latin typeface="Tahoma" charset="0"/>
              </a:rPr>
              <a:t>By the above theorem, searching in a red-black tree takes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time in the worst case.</a:t>
            </a:r>
          </a:p>
          <a:p>
            <a:pPr eaLnBrk="1" hangingPunct="1">
              <a:buFont typeface="Arial"/>
              <a:buChar char="•"/>
            </a:pPr>
            <a:r>
              <a:rPr lang="en-US" sz="2400" dirty="0">
                <a:latin typeface="Tahoma" charset="0"/>
              </a:rPr>
              <a:t>Insertions and deletions can also be done in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although the details are somewhat complicated and skipped in this course; but can be done easier on Red-Black Equivalent.</a:t>
            </a:r>
          </a:p>
          <a:p>
            <a:pPr eaLnBrk="1" hangingPunct="1">
              <a:buFont typeface="Arial"/>
              <a:buChar char="•"/>
            </a:pPr>
            <a:endParaRPr lang="en-US" sz="2400" dirty="0">
              <a:latin typeface="Tahoma" charset="0"/>
            </a:endParaRPr>
          </a:p>
        </p:txBody>
      </p:sp>
      <p:sp>
        <p:nvSpPr>
          <p:cNvPr id="7" name="Oval 4"/>
          <p:cNvSpPr>
            <a:spLocks noChangeArrowheads="1"/>
          </p:cNvSpPr>
          <p:nvPr/>
        </p:nvSpPr>
        <p:spPr bwMode="auto">
          <a:xfrm>
            <a:off x="4403725" y="365760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 name="Oval 5"/>
          <p:cNvSpPr>
            <a:spLocks noChangeArrowheads="1"/>
          </p:cNvSpPr>
          <p:nvPr/>
        </p:nvSpPr>
        <p:spPr bwMode="auto">
          <a:xfrm>
            <a:off x="5910263" y="416877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15</a:t>
            </a:r>
          </a:p>
        </p:txBody>
      </p:sp>
      <p:sp>
        <p:nvSpPr>
          <p:cNvPr id="9" name="Oval 6"/>
          <p:cNvSpPr>
            <a:spLocks noChangeArrowheads="1"/>
          </p:cNvSpPr>
          <p:nvPr/>
        </p:nvSpPr>
        <p:spPr bwMode="auto">
          <a:xfrm>
            <a:off x="3046413" y="4168775"/>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 name="Oval 7"/>
          <p:cNvSpPr>
            <a:spLocks noChangeArrowheads="1"/>
          </p:cNvSpPr>
          <p:nvPr/>
        </p:nvSpPr>
        <p:spPr bwMode="auto">
          <a:xfrm>
            <a:off x="3633788" y="466407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1" name="Rectangle 8"/>
          <p:cNvSpPr>
            <a:spLocks noChangeAspect="1" noChangeArrowheads="1"/>
          </p:cNvSpPr>
          <p:nvPr/>
        </p:nvSpPr>
        <p:spPr bwMode="auto">
          <a:xfrm>
            <a:off x="3386138" y="52403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2" name="AutoShape 10"/>
          <p:cNvCxnSpPr>
            <a:cxnSpLocks noChangeShapeType="1"/>
            <a:stCxn id="7" idx="3"/>
            <a:endCxn id="9" idx="7"/>
          </p:cNvCxnSpPr>
          <p:nvPr/>
        </p:nvCxnSpPr>
        <p:spPr bwMode="auto">
          <a:xfrm flipH="1">
            <a:off x="3319463" y="3949700"/>
            <a:ext cx="1131887" cy="25717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3" name="AutoShape 11"/>
          <p:cNvCxnSpPr>
            <a:cxnSpLocks noChangeShapeType="1"/>
            <a:stCxn id="8" idx="1"/>
            <a:endCxn id="7" idx="5"/>
          </p:cNvCxnSpPr>
          <p:nvPr/>
        </p:nvCxnSpPr>
        <p:spPr bwMode="auto">
          <a:xfrm flipH="1" flipV="1">
            <a:off x="4676775" y="3949700"/>
            <a:ext cx="1279525" cy="24765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4" name="AutoShape 12"/>
          <p:cNvCxnSpPr>
            <a:cxnSpLocks noChangeShapeType="1"/>
            <a:stCxn id="35" idx="0"/>
            <a:endCxn id="8" idx="5"/>
          </p:cNvCxnSpPr>
          <p:nvPr/>
        </p:nvCxnSpPr>
        <p:spPr bwMode="auto">
          <a:xfrm flipH="1" flipV="1">
            <a:off x="6183313" y="4460875"/>
            <a:ext cx="536575" cy="1746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5" name="AutoShape 13"/>
          <p:cNvCxnSpPr>
            <a:cxnSpLocks noChangeShapeType="1"/>
            <a:stCxn id="25" idx="7"/>
            <a:endCxn id="8" idx="3"/>
          </p:cNvCxnSpPr>
          <p:nvPr/>
        </p:nvCxnSpPr>
        <p:spPr bwMode="auto">
          <a:xfrm flipV="1">
            <a:off x="5537200" y="4460875"/>
            <a:ext cx="419100" cy="241300"/>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6" name="AutoShape 14"/>
          <p:cNvCxnSpPr>
            <a:cxnSpLocks noChangeShapeType="1"/>
            <a:stCxn id="30" idx="1"/>
            <a:endCxn id="10" idx="5"/>
          </p:cNvCxnSpPr>
          <p:nvPr/>
        </p:nvCxnSpPr>
        <p:spPr bwMode="auto">
          <a:xfrm flipH="1" flipV="1">
            <a:off x="3906838" y="4956175"/>
            <a:ext cx="198437" cy="263525"/>
          </a:xfrm>
          <a:prstGeom prst="straightConnector1">
            <a:avLst/>
          </a:prstGeom>
          <a:noFill/>
          <a:ln w="19050">
            <a:solidFill>
              <a:schemeClr val="tx2"/>
            </a:solidFill>
            <a:round/>
            <a:headEnd/>
            <a:tailEnd/>
          </a:ln>
          <a:extLst>
            <a:ext uri="{909E8E84-426E-40dd-AFC4-6F175D3DCCD1}">
              <a14:hiddenFill xmlns="" xmlns:a14="http://schemas.microsoft.com/office/drawing/2010/main">
                <a:noFill/>
              </a14:hiddenFill>
            </a:ext>
          </a:extLst>
        </p:spPr>
      </p:cxnSp>
      <p:cxnSp>
        <p:nvCxnSpPr>
          <p:cNvPr id="17" name="AutoShape 15"/>
          <p:cNvCxnSpPr>
            <a:cxnSpLocks noChangeShapeType="1"/>
            <a:stCxn id="11" idx="0"/>
            <a:endCxn id="10" idx="3"/>
          </p:cNvCxnSpPr>
          <p:nvPr/>
        </p:nvCxnSpPr>
        <p:spPr bwMode="auto">
          <a:xfrm flipV="1">
            <a:off x="3502025" y="4956175"/>
            <a:ext cx="179388"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8" name="AutoShape 16"/>
          <p:cNvCxnSpPr>
            <a:cxnSpLocks noChangeShapeType="1"/>
            <a:stCxn id="20" idx="7"/>
            <a:endCxn id="9" idx="3"/>
          </p:cNvCxnSpPr>
          <p:nvPr/>
        </p:nvCxnSpPr>
        <p:spPr bwMode="auto">
          <a:xfrm flipV="1">
            <a:off x="2732088" y="4451350"/>
            <a:ext cx="360362" cy="24130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9" name="AutoShape 17"/>
          <p:cNvCxnSpPr>
            <a:cxnSpLocks noChangeShapeType="1"/>
            <a:stCxn id="10" idx="1"/>
            <a:endCxn id="9" idx="5"/>
          </p:cNvCxnSpPr>
          <p:nvPr/>
        </p:nvCxnSpPr>
        <p:spPr bwMode="auto">
          <a:xfrm flipH="1" flipV="1">
            <a:off x="3319463" y="4451350"/>
            <a:ext cx="361950" cy="24130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20" name="Oval 18"/>
          <p:cNvSpPr>
            <a:spLocks noChangeArrowheads="1"/>
          </p:cNvSpPr>
          <p:nvPr/>
        </p:nvSpPr>
        <p:spPr bwMode="auto">
          <a:xfrm>
            <a:off x="2459038" y="466407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21" name="Rectangle 19"/>
          <p:cNvSpPr>
            <a:spLocks noChangeAspect="1" noChangeArrowheads="1"/>
          </p:cNvSpPr>
          <p:nvPr/>
        </p:nvSpPr>
        <p:spPr bwMode="auto">
          <a:xfrm>
            <a:off x="2209800"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2" name="Rectangle 20"/>
          <p:cNvSpPr>
            <a:spLocks noChangeAspect="1" noChangeArrowheads="1"/>
          </p:cNvSpPr>
          <p:nvPr/>
        </p:nvSpPr>
        <p:spPr bwMode="auto">
          <a:xfrm>
            <a:off x="2797175"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3" name="AutoShape 21"/>
          <p:cNvCxnSpPr>
            <a:cxnSpLocks noChangeShapeType="1"/>
            <a:stCxn id="22" idx="0"/>
            <a:endCxn id="20" idx="5"/>
          </p:cNvCxnSpPr>
          <p:nvPr/>
        </p:nvCxnSpPr>
        <p:spPr bwMode="auto">
          <a:xfrm flipH="1" flipV="1">
            <a:off x="2732088" y="4956175"/>
            <a:ext cx="180975"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24" name="AutoShape 22"/>
          <p:cNvCxnSpPr>
            <a:cxnSpLocks noChangeShapeType="1"/>
            <a:stCxn id="21" idx="0"/>
            <a:endCxn id="20" idx="3"/>
          </p:cNvCxnSpPr>
          <p:nvPr/>
        </p:nvCxnSpPr>
        <p:spPr bwMode="auto">
          <a:xfrm flipV="1">
            <a:off x="2325688" y="4956175"/>
            <a:ext cx="179387" cy="265113"/>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25" name="Oval 23"/>
          <p:cNvSpPr>
            <a:spLocks noChangeArrowheads="1"/>
          </p:cNvSpPr>
          <p:nvPr/>
        </p:nvSpPr>
        <p:spPr bwMode="auto">
          <a:xfrm>
            <a:off x="5264150" y="4664075"/>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26" name="Rectangle 24"/>
          <p:cNvSpPr>
            <a:spLocks noChangeAspect="1" noChangeArrowheads="1"/>
          </p:cNvSpPr>
          <p:nvPr/>
        </p:nvSpPr>
        <p:spPr bwMode="auto">
          <a:xfrm>
            <a:off x="5016500"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7" name="Rectangle 25"/>
          <p:cNvSpPr>
            <a:spLocks noChangeAspect="1" noChangeArrowheads="1"/>
          </p:cNvSpPr>
          <p:nvPr/>
        </p:nvSpPr>
        <p:spPr bwMode="auto">
          <a:xfrm>
            <a:off x="5602288" y="5240338"/>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8" name="AutoShape 26"/>
          <p:cNvCxnSpPr>
            <a:cxnSpLocks noChangeShapeType="1"/>
            <a:stCxn id="27" idx="0"/>
            <a:endCxn id="25" idx="5"/>
          </p:cNvCxnSpPr>
          <p:nvPr/>
        </p:nvCxnSpPr>
        <p:spPr bwMode="auto">
          <a:xfrm flipH="1" flipV="1">
            <a:off x="5537200" y="4946650"/>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29" name="AutoShape 27"/>
          <p:cNvCxnSpPr>
            <a:cxnSpLocks noChangeShapeType="1"/>
            <a:stCxn id="26" idx="0"/>
            <a:endCxn id="25" idx="3"/>
          </p:cNvCxnSpPr>
          <p:nvPr/>
        </p:nvCxnSpPr>
        <p:spPr bwMode="auto">
          <a:xfrm flipV="1">
            <a:off x="5132388" y="4946650"/>
            <a:ext cx="179387"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30" name="Oval 28"/>
          <p:cNvSpPr>
            <a:spLocks noChangeArrowheads="1"/>
          </p:cNvSpPr>
          <p:nvPr/>
        </p:nvSpPr>
        <p:spPr bwMode="auto">
          <a:xfrm>
            <a:off x="4057650" y="518160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31" name="Rectangle 29"/>
          <p:cNvSpPr>
            <a:spLocks noChangeAspect="1" noChangeArrowheads="1"/>
          </p:cNvSpPr>
          <p:nvPr/>
        </p:nvSpPr>
        <p:spPr bwMode="auto">
          <a:xfrm>
            <a:off x="3810000" y="57578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32" name="Rectangle 30"/>
          <p:cNvSpPr>
            <a:spLocks noChangeAspect="1" noChangeArrowheads="1"/>
          </p:cNvSpPr>
          <p:nvPr/>
        </p:nvSpPr>
        <p:spPr bwMode="auto">
          <a:xfrm>
            <a:off x="4395788" y="575786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33" name="AutoShape 31"/>
          <p:cNvCxnSpPr>
            <a:cxnSpLocks noChangeShapeType="1"/>
            <a:stCxn id="32" idx="0"/>
            <a:endCxn id="30" idx="5"/>
          </p:cNvCxnSpPr>
          <p:nvPr/>
        </p:nvCxnSpPr>
        <p:spPr bwMode="auto">
          <a:xfrm flipH="1" flipV="1">
            <a:off x="4330700" y="5464175"/>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34" name="AutoShape 32"/>
          <p:cNvCxnSpPr>
            <a:cxnSpLocks noChangeShapeType="1"/>
            <a:stCxn id="31" idx="0"/>
            <a:endCxn id="30" idx="3"/>
          </p:cNvCxnSpPr>
          <p:nvPr/>
        </p:nvCxnSpPr>
        <p:spPr bwMode="auto">
          <a:xfrm flipV="1">
            <a:off x="3925888" y="5464175"/>
            <a:ext cx="179387"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
        <p:nvSpPr>
          <p:cNvPr id="35" name="Oval 45"/>
          <p:cNvSpPr>
            <a:spLocks noChangeArrowheads="1"/>
          </p:cNvSpPr>
          <p:nvPr/>
        </p:nvSpPr>
        <p:spPr bwMode="auto">
          <a:xfrm>
            <a:off x="6559550" y="4645025"/>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36" name="Rectangle 46"/>
          <p:cNvSpPr>
            <a:spLocks noChangeAspect="1" noChangeArrowheads="1"/>
          </p:cNvSpPr>
          <p:nvPr/>
        </p:nvSpPr>
        <p:spPr bwMode="auto">
          <a:xfrm>
            <a:off x="6310313" y="52212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37" name="Rectangle 47"/>
          <p:cNvSpPr>
            <a:spLocks noChangeAspect="1" noChangeArrowheads="1"/>
          </p:cNvSpPr>
          <p:nvPr/>
        </p:nvSpPr>
        <p:spPr bwMode="auto">
          <a:xfrm>
            <a:off x="6897688" y="52212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38" name="AutoShape 48"/>
          <p:cNvCxnSpPr>
            <a:cxnSpLocks noChangeShapeType="1"/>
            <a:stCxn id="37" idx="0"/>
            <a:endCxn id="35" idx="5"/>
          </p:cNvCxnSpPr>
          <p:nvPr/>
        </p:nvCxnSpPr>
        <p:spPr bwMode="auto">
          <a:xfrm flipH="1" flipV="1">
            <a:off x="6832600" y="4927600"/>
            <a:ext cx="180975"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39" name="AutoShape 49"/>
          <p:cNvCxnSpPr>
            <a:cxnSpLocks noChangeShapeType="1"/>
            <a:stCxn id="36" idx="0"/>
            <a:endCxn id="35" idx="3"/>
          </p:cNvCxnSpPr>
          <p:nvPr/>
        </p:nvCxnSpPr>
        <p:spPr bwMode="auto">
          <a:xfrm flipV="1">
            <a:off x="6426200" y="4927600"/>
            <a:ext cx="179388" cy="274638"/>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153837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945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D4A2CBB-6B55-2047-BDB5-3BDB786F1669}" type="slidenum">
              <a:rPr lang="en-US" sz="1400"/>
              <a:pPr eaLnBrk="1" hangingPunct="1"/>
              <a:t>29</a:t>
            </a:fld>
            <a:endParaRPr lang="en-US" sz="1400"/>
          </a:p>
        </p:txBody>
      </p:sp>
      <p:sp>
        <p:nvSpPr>
          <p:cNvPr id="19459" name="Rectangle 2"/>
          <p:cNvSpPr>
            <a:spLocks noGrp="1" noChangeArrowheads="1"/>
          </p:cNvSpPr>
          <p:nvPr>
            <p:ph type="title"/>
          </p:nvPr>
        </p:nvSpPr>
        <p:spPr/>
        <p:txBody>
          <a:bodyPr/>
          <a:lstStyle/>
          <a:p>
            <a:pPr eaLnBrk="1" hangingPunct="1"/>
            <a:r>
              <a:rPr lang="en-US" dirty="0">
                <a:latin typeface="Tahoma" charset="0"/>
              </a:rPr>
              <a:t>Red-Black Equivalent Trees</a:t>
            </a:r>
            <a:endParaRPr lang="en-US" dirty="0">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762000" y="1600200"/>
            <a:ext cx="8077200" cy="2286000"/>
          </a:xfrm>
        </p:spPr>
        <p:txBody>
          <a:bodyPr/>
          <a:lstStyle/>
          <a:p>
            <a:r>
              <a:rPr lang="en-US" sz="2400" dirty="0">
                <a:latin typeface="Tahoma" charset="0"/>
              </a:rPr>
              <a:t>For a tree with ranks on its nodes, </a:t>
            </a:r>
            <a:r>
              <a:rPr lang="en-US" sz="2400" dirty="0"/>
              <a:t>for each node v in T other than the root, we define the </a:t>
            </a:r>
            <a:r>
              <a:rPr lang="en-US" sz="2400" b="1" dirty="0">
                <a:solidFill>
                  <a:srgbClr val="FF0000"/>
                </a:solidFill>
              </a:rPr>
              <a:t>rank difference </a:t>
            </a:r>
            <a:r>
              <a:rPr lang="en-US" sz="2400" dirty="0"/>
              <a:t>of v as the difference between the rank of v and the rank of v’s parent.</a:t>
            </a:r>
            <a:endParaRPr lang="en-US" sz="2400" dirty="0">
              <a:latin typeface="Tahoma" charset="0"/>
            </a:endParaRPr>
          </a:p>
          <a:p>
            <a:pPr eaLnBrk="1" hangingPunct="1">
              <a:lnSpc>
                <a:spcPct val="90000"/>
              </a:lnSpc>
            </a:pPr>
            <a:r>
              <a:rPr lang="en-US" sz="2400" dirty="0">
                <a:latin typeface="Tahoma" charset="0"/>
              </a:rPr>
              <a:t>A tree is a </a:t>
            </a:r>
            <a:r>
              <a:rPr lang="en-US" sz="2400" b="1" dirty="0">
                <a:solidFill>
                  <a:srgbClr val="FF0000"/>
                </a:solidFill>
                <a:latin typeface="Tahoma" charset="0"/>
              </a:rPr>
              <a:t>red-black equivalent </a:t>
            </a:r>
            <a:r>
              <a:rPr lang="en-US" sz="2400" dirty="0">
                <a:latin typeface="Tahoma" charset="0"/>
              </a:rPr>
              <a:t>if the ranks assigned to its nodes satisfy the following properties:</a:t>
            </a:r>
          </a:p>
          <a:p>
            <a:pPr lvl="1" eaLnBrk="1" hangingPunct="1">
              <a:lnSpc>
                <a:spcPct val="90000"/>
              </a:lnSpc>
            </a:pPr>
            <a:r>
              <a:rPr lang="en-US" sz="2000" dirty="0">
                <a:solidFill>
                  <a:schemeClr val="tx2"/>
                </a:solidFill>
                <a:latin typeface="Tahoma" charset="0"/>
              </a:rPr>
              <a:t>External Property</a:t>
            </a:r>
            <a:r>
              <a:rPr lang="en-US" sz="2000" dirty="0">
                <a:latin typeface="Tahoma" charset="0"/>
              </a:rPr>
              <a:t>: every external node (leaf) has rank 0 and its parent, if it exists, has rank 1.</a:t>
            </a:r>
          </a:p>
          <a:p>
            <a:pPr lvl="1" eaLnBrk="1" hangingPunct="1">
              <a:lnSpc>
                <a:spcPct val="90000"/>
              </a:lnSpc>
            </a:pPr>
            <a:r>
              <a:rPr lang="en-US" sz="2000" dirty="0">
                <a:solidFill>
                  <a:schemeClr val="tx2"/>
                </a:solidFill>
                <a:latin typeface="Tahoma" charset="0"/>
              </a:rPr>
              <a:t>Parent Property</a:t>
            </a:r>
            <a:r>
              <a:rPr lang="en-US" sz="2000" dirty="0">
                <a:latin typeface="Tahoma" charset="0"/>
              </a:rPr>
              <a:t>: the rank difference of every node, other than the root, is 0 or 1.</a:t>
            </a:r>
          </a:p>
          <a:p>
            <a:pPr lvl="1" eaLnBrk="1" hangingPunct="1">
              <a:lnSpc>
                <a:spcPct val="90000"/>
              </a:lnSpc>
            </a:pPr>
            <a:r>
              <a:rPr lang="en-US" sz="2000" dirty="0">
                <a:solidFill>
                  <a:schemeClr val="tx2"/>
                </a:solidFill>
                <a:latin typeface="Tahoma" charset="0"/>
              </a:rPr>
              <a:t>Grandparent Property</a:t>
            </a:r>
            <a:r>
              <a:rPr lang="en-US" sz="2000" dirty="0">
                <a:latin typeface="Tahoma" charset="0"/>
              </a:rPr>
              <a:t>: any node with rank difference 0 is either a child of the root or its parent has rank difference 1.</a:t>
            </a:r>
          </a:p>
        </p:txBody>
      </p:sp>
    </p:spTree>
    <p:extLst>
      <p:ext uri="{BB962C8B-B14F-4D97-AF65-F5344CB8AC3E}">
        <p14:creationId xmlns:p14="http://schemas.microsoft.com/office/powerpoint/2010/main" val="1726801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1143000"/>
          </a:xfrm>
        </p:spPr>
        <p:txBody>
          <a:bodyPr/>
          <a:lstStyle/>
          <a:p>
            <a:r>
              <a:rPr lang="en-US" dirty="0"/>
              <a:t>Application: Real-Time Systems</a:t>
            </a:r>
          </a:p>
        </p:txBody>
      </p:sp>
      <p:sp>
        <p:nvSpPr>
          <p:cNvPr id="3" name="Content Placeholder 2"/>
          <p:cNvSpPr>
            <a:spLocks noGrp="1"/>
          </p:cNvSpPr>
          <p:nvPr>
            <p:ph idx="1"/>
          </p:nvPr>
        </p:nvSpPr>
        <p:spPr>
          <a:xfrm>
            <a:off x="838200" y="1676400"/>
            <a:ext cx="7772400" cy="4343400"/>
          </a:xfrm>
        </p:spPr>
        <p:txBody>
          <a:bodyPr/>
          <a:lstStyle/>
          <a:p>
            <a:r>
              <a:rPr lang="en-US" sz="2400" b="1" dirty="0">
                <a:solidFill>
                  <a:srgbClr val="FF0000"/>
                </a:solidFill>
              </a:rPr>
              <a:t>Real-time systems </a:t>
            </a:r>
            <a:r>
              <a:rPr lang="en-US" sz="2400" dirty="0"/>
              <a:t>are computational platforms that have real-time constraints.</a:t>
            </a:r>
          </a:p>
          <a:p>
            <a:r>
              <a:rPr lang="en-US" sz="2400" dirty="0"/>
              <a:t>They need good performance bounds that hold in the </a:t>
            </a:r>
            <a:r>
              <a:rPr lang="en-US" sz="2400" b="1" dirty="0">
                <a:solidFill>
                  <a:srgbClr val="FF0000"/>
                </a:solidFill>
              </a:rPr>
              <a:t>worst case</a:t>
            </a:r>
            <a:r>
              <a:rPr lang="en-US" sz="2400" dirty="0"/>
              <a:t>.</a:t>
            </a:r>
          </a:p>
          <a:p>
            <a:r>
              <a:rPr lang="en-US" sz="2400" dirty="0"/>
              <a:t>May need to perform </a:t>
            </a:r>
            <a:r>
              <a:rPr lang="en-US" sz="2400" b="1" dirty="0">
                <a:solidFill>
                  <a:srgbClr val="FF0000"/>
                </a:solidFill>
              </a:rPr>
              <a:t>Nearest Neighbor Query</a:t>
            </a:r>
          </a:p>
          <a:p>
            <a:pPr lvl="1"/>
            <a:r>
              <a:rPr lang="en-US" sz="2000" dirty="0"/>
              <a:t>Example: A list of DNA sequences, ordered lexicographically by mutations from a reference DNA sequence, for a DNA sequencing machine, subject to insertions and deletions.</a:t>
            </a:r>
          </a:p>
          <a:p>
            <a:pPr lvl="2"/>
            <a:r>
              <a:rPr lang="en-US" sz="1600" dirty="0"/>
              <a:t>We need to perform searches based on the ordering (to find nearest neighbors) and we also need to be able to perform insertion and deletion updates, and all these operations need fast worst-case performance.</a:t>
            </a:r>
          </a:p>
        </p:txBody>
      </p:sp>
      <p:sp>
        <p:nvSpPr>
          <p:cNvPr id="4" name="Footer Placeholder 3"/>
          <p:cNvSpPr>
            <a:spLocks noGrp="1"/>
          </p:cNvSpPr>
          <p:nvPr>
            <p:ph type="ftr" sz="quarter" idx="11"/>
          </p:nvPr>
        </p:nvSpPr>
        <p:spPr/>
        <p:txBody>
          <a:bodyPr/>
          <a:lstStyle/>
          <a:p>
            <a:pPr>
              <a:defRPr/>
            </a:pPr>
            <a:r>
              <a:rPr lang="en-US"/>
              <a:t>Ranks and Rotations</a:t>
            </a:r>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3</a:t>
            </a:fld>
            <a:endParaRPr lang="en-US"/>
          </a:p>
        </p:txBody>
      </p:sp>
    </p:spTree>
    <p:extLst>
      <p:ext uri="{BB962C8B-B14F-4D97-AF65-F5344CB8AC3E}">
        <p14:creationId xmlns:p14="http://schemas.microsoft.com/office/powerpoint/2010/main" val="991630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838200" y="1676400"/>
            <a:ext cx="7772400" cy="4343400"/>
          </a:xfrm>
        </p:spPr>
        <p:txBody>
          <a:bodyPr/>
          <a:lstStyle/>
          <a:p>
            <a:r>
              <a:rPr lang="en-US" dirty="0"/>
              <a:t>A red-black tree with ranks</a:t>
            </a:r>
          </a:p>
        </p:txBody>
      </p:sp>
      <p:sp>
        <p:nvSpPr>
          <p:cNvPr id="4" name="Footer Placeholder 3"/>
          <p:cNvSpPr>
            <a:spLocks noGrp="1"/>
          </p:cNvSpPr>
          <p:nvPr>
            <p:ph type="ftr" sz="quarter" idx="11"/>
          </p:nvPr>
        </p:nvSpPr>
        <p:spPr/>
        <p:txBody>
          <a:bodyPr/>
          <a:lstStyle/>
          <a:p>
            <a:pPr>
              <a:defRPr/>
            </a:pPr>
            <a:r>
              <a:rPr lang="en-US"/>
              <a:t>Red-Black Trees</a:t>
            </a:r>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30</a:t>
            </a:fld>
            <a:endParaRPr lang="en-US"/>
          </a:p>
        </p:txBody>
      </p:sp>
      <p:pic>
        <p:nvPicPr>
          <p:cNvPr id="6" name="Picture 5"/>
          <p:cNvPicPr>
            <a:picLocks noChangeAspect="1"/>
          </p:cNvPicPr>
          <p:nvPr/>
        </p:nvPicPr>
        <p:blipFill>
          <a:blip r:embed="rId2"/>
          <a:stretch>
            <a:fillRect/>
          </a:stretch>
        </p:blipFill>
        <p:spPr>
          <a:xfrm>
            <a:off x="1447800" y="2667000"/>
            <a:ext cx="6705600" cy="3131388"/>
          </a:xfrm>
          <a:prstGeom prst="rect">
            <a:avLst/>
          </a:prstGeom>
        </p:spPr>
      </p:pic>
    </p:spTree>
    <p:extLst>
      <p:ext uri="{BB962C8B-B14F-4D97-AF65-F5344CB8AC3E}">
        <p14:creationId xmlns:p14="http://schemas.microsoft.com/office/powerpoint/2010/main" val="2002208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Trees are </a:t>
            </a:r>
            <a:br>
              <a:rPr lang="en-US" dirty="0"/>
            </a:br>
            <a:r>
              <a:rPr lang="en-US" dirty="0"/>
              <a:t>Red-Black-Equivalent Trees</a:t>
            </a:r>
          </a:p>
        </p:txBody>
      </p:sp>
      <p:sp>
        <p:nvSpPr>
          <p:cNvPr id="3" name="Content Placeholder 2"/>
          <p:cNvSpPr>
            <a:spLocks noGrp="1"/>
          </p:cNvSpPr>
          <p:nvPr>
            <p:ph idx="1"/>
          </p:nvPr>
        </p:nvSpPr>
        <p:spPr>
          <a:xfrm>
            <a:off x="838200" y="1524000"/>
            <a:ext cx="8001000" cy="4800600"/>
          </a:xfrm>
        </p:spPr>
        <p:txBody>
          <a:bodyPr/>
          <a:lstStyle/>
          <a:p>
            <a:pPr marL="0" indent="0">
              <a:buNone/>
            </a:pPr>
            <a:r>
              <a:rPr lang="en-US" sz="2000" b="1" dirty="0">
                <a:solidFill>
                  <a:srgbClr val="FF0000"/>
                </a:solidFill>
              </a:rPr>
              <a:t>Theorem</a:t>
            </a:r>
            <a:r>
              <a:rPr lang="en-US" sz="2000" dirty="0"/>
              <a:t>: Every red-black tree has a red-black-equivalent rank assignment.</a:t>
            </a:r>
          </a:p>
          <a:p>
            <a:pPr marL="0" indent="0">
              <a:buNone/>
            </a:pPr>
            <a:r>
              <a:rPr lang="en-US" sz="2000" b="1" dirty="0">
                <a:solidFill>
                  <a:srgbClr val="FF0000"/>
                </a:solidFill>
              </a:rPr>
              <a:t>Proof</a:t>
            </a:r>
            <a:r>
              <a:rPr lang="en-US" sz="2000" dirty="0"/>
              <a:t>: Suppose T is a red-black tree. Without loss of generality, we can assume the root of T is black. </a:t>
            </a:r>
          </a:p>
          <a:p>
            <a:pPr>
              <a:buFont typeface="Arial"/>
              <a:buChar char="•"/>
            </a:pPr>
            <a:r>
              <a:rPr lang="en-US" sz="2000" dirty="0"/>
              <a:t>Define the </a:t>
            </a:r>
            <a:r>
              <a:rPr lang="en-US" sz="2000" b="1" dirty="0"/>
              <a:t>black height </a:t>
            </a:r>
            <a:r>
              <a:rPr lang="en-US" sz="2000" dirty="0"/>
              <a:t>of each node v in T as the number of black descendants of v (not counting v) on a path from v to an external node. Now, assign ranks as follows:</a:t>
            </a:r>
          </a:p>
          <a:p>
            <a:pPr marL="0" indent="0">
              <a:buNone/>
            </a:pPr>
            <a:r>
              <a:rPr lang="en-US" sz="2000" b="1" dirty="0"/>
              <a:t>Rank-Assignment Rule</a:t>
            </a:r>
            <a:r>
              <a:rPr lang="en-US" sz="2000" dirty="0"/>
              <a:t>: Give each black node, v, in T a rank, r(v), equal to its black height, and give each red node, v, a rank, r(v), equal to the rank of its (black) parent.</a:t>
            </a:r>
          </a:p>
          <a:p>
            <a:pPr>
              <a:buFont typeface="Arial"/>
              <a:buChar char="•"/>
            </a:pPr>
            <a:r>
              <a:rPr lang="en-US" sz="2000" dirty="0"/>
              <a:t>Then this assignment of ranks satisfies all the properties for being red-black-equivalent. In particular:</a:t>
            </a:r>
          </a:p>
          <a:p>
            <a:pPr lvl="1">
              <a:buFont typeface="Arial"/>
              <a:buChar char="•"/>
            </a:pPr>
            <a:r>
              <a:rPr lang="en-US" sz="1600" dirty="0"/>
              <a:t>Every external node will have rank 0 and a parent of rank 1.</a:t>
            </a:r>
          </a:p>
          <a:p>
            <a:pPr lvl="1">
              <a:buFont typeface="Arial"/>
              <a:buChar char="•"/>
            </a:pPr>
            <a:r>
              <a:rPr lang="en-US" sz="1600" dirty="0"/>
              <a:t>The rank differences of every node will be 0 or 1. </a:t>
            </a:r>
          </a:p>
          <a:p>
            <a:pPr lvl="1">
              <a:buFont typeface="Arial"/>
              <a:buChar char="•"/>
            </a:pPr>
            <a:r>
              <a:rPr lang="en-US" sz="1600" dirty="0"/>
              <a:t>Any node with rank difference 0 will have a parent with rank difference 1.</a:t>
            </a:r>
          </a:p>
        </p:txBody>
      </p:sp>
      <p:sp>
        <p:nvSpPr>
          <p:cNvPr id="4" name="Footer Placeholder 3"/>
          <p:cNvSpPr>
            <a:spLocks noGrp="1"/>
          </p:cNvSpPr>
          <p:nvPr>
            <p:ph type="ftr" sz="quarter" idx="11"/>
          </p:nvPr>
        </p:nvSpPr>
        <p:spPr/>
        <p:txBody>
          <a:bodyPr/>
          <a:lstStyle/>
          <a:p>
            <a:pPr>
              <a:defRPr/>
            </a:pPr>
            <a:r>
              <a:rPr lang="en-US"/>
              <a:t>Red-Black Trees</a:t>
            </a:r>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31</a:t>
            </a:fld>
            <a:endParaRPr lang="en-US"/>
          </a:p>
        </p:txBody>
      </p:sp>
    </p:spTree>
    <p:extLst>
      <p:ext uri="{BB962C8B-B14F-4D97-AF65-F5344CB8AC3E}">
        <p14:creationId xmlns:p14="http://schemas.microsoft.com/office/powerpoint/2010/main" val="1684364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Red-Black-Equivalent Trees are Red-Black Trees</a:t>
            </a:r>
          </a:p>
        </p:txBody>
      </p:sp>
      <p:sp>
        <p:nvSpPr>
          <p:cNvPr id="3" name="Content Placeholder 2"/>
          <p:cNvSpPr>
            <a:spLocks noGrp="1"/>
          </p:cNvSpPr>
          <p:nvPr>
            <p:ph idx="1"/>
          </p:nvPr>
        </p:nvSpPr>
        <p:spPr>
          <a:xfrm>
            <a:off x="685800" y="1524000"/>
            <a:ext cx="8229600" cy="4800600"/>
          </a:xfrm>
        </p:spPr>
        <p:txBody>
          <a:bodyPr/>
          <a:lstStyle/>
          <a:p>
            <a:pPr marL="0" indent="0">
              <a:buNone/>
            </a:pPr>
            <a:r>
              <a:rPr lang="en-US" sz="2400" b="1" dirty="0">
                <a:solidFill>
                  <a:srgbClr val="FF0000"/>
                </a:solidFill>
              </a:rPr>
              <a:t>Theorem</a:t>
            </a:r>
            <a:r>
              <a:rPr lang="en-US" sz="2400" dirty="0"/>
              <a:t>: Every tree with a red-black-equivalent rank assignment can be colored as a red-black tree.</a:t>
            </a:r>
          </a:p>
          <a:p>
            <a:pPr marL="0" indent="0">
              <a:buNone/>
            </a:pPr>
            <a:r>
              <a:rPr lang="en-US" sz="2400" b="1" dirty="0">
                <a:solidFill>
                  <a:srgbClr val="FF0000"/>
                </a:solidFill>
              </a:rPr>
              <a:t>Proof</a:t>
            </a:r>
            <a:r>
              <a:rPr lang="en-US" sz="2400" dirty="0"/>
              <a:t>: Suppose T is a binary tree with a red-black-equivalent rank assignment. To come up with a coloring of T, use the following:</a:t>
            </a:r>
          </a:p>
          <a:p>
            <a:pPr marL="0" indent="0">
              <a:buNone/>
            </a:pPr>
            <a:r>
              <a:rPr lang="en-US" sz="2400" b="1" dirty="0"/>
              <a:t>Color-Assignment Rule</a:t>
            </a:r>
            <a:r>
              <a:rPr lang="en-US" sz="2400" dirty="0"/>
              <a:t>: If a node has rank difference 0, then color it red; otherwise, color it black.</a:t>
            </a:r>
          </a:p>
          <a:p>
            <a:pPr>
              <a:buFont typeface="Arial"/>
              <a:buChar char="•"/>
            </a:pPr>
            <a:r>
              <a:rPr lang="en-US" sz="2400" dirty="0"/>
              <a:t>Then this assignment of ranks satisfies all the properties for being a red-black tree. In particular:</a:t>
            </a:r>
          </a:p>
          <a:p>
            <a:pPr lvl="1">
              <a:buFont typeface="Arial"/>
              <a:buChar char="•"/>
            </a:pPr>
            <a:r>
              <a:rPr lang="en-US" sz="1800" dirty="0"/>
              <a:t>Every external node will be colored black.</a:t>
            </a:r>
          </a:p>
          <a:p>
            <a:pPr lvl="1">
              <a:buFont typeface="Arial"/>
              <a:buChar char="•"/>
            </a:pPr>
            <a:r>
              <a:rPr lang="en-US" sz="1800" dirty="0"/>
              <a:t>Every red node will have a black parent. </a:t>
            </a:r>
          </a:p>
          <a:p>
            <a:pPr lvl="1">
              <a:buFont typeface="Arial"/>
              <a:buChar char="•"/>
            </a:pPr>
            <a:r>
              <a:rPr lang="en-US" sz="1800" dirty="0"/>
              <a:t>Every external node will have the same black depth, by a simple induction proof.</a:t>
            </a:r>
          </a:p>
        </p:txBody>
      </p:sp>
      <p:sp>
        <p:nvSpPr>
          <p:cNvPr id="4" name="Footer Placeholder 3"/>
          <p:cNvSpPr>
            <a:spLocks noGrp="1"/>
          </p:cNvSpPr>
          <p:nvPr>
            <p:ph type="ftr" sz="quarter" idx="11"/>
          </p:nvPr>
        </p:nvSpPr>
        <p:spPr/>
        <p:txBody>
          <a:bodyPr/>
          <a:lstStyle/>
          <a:p>
            <a:pPr>
              <a:defRPr/>
            </a:pPr>
            <a:r>
              <a:rPr lang="en-US"/>
              <a:t>Red-Black Trees</a:t>
            </a:r>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32</a:t>
            </a:fld>
            <a:endParaRPr lang="en-US"/>
          </a:p>
        </p:txBody>
      </p:sp>
    </p:spTree>
    <p:extLst>
      <p:ext uri="{BB962C8B-B14F-4D97-AF65-F5344CB8AC3E}">
        <p14:creationId xmlns:p14="http://schemas.microsoft.com/office/powerpoint/2010/main" val="595315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B88695-5DEC-794B-9888-C881C286E4B1}"/>
              </a:ext>
            </a:extLst>
          </p:cNvPr>
          <p:cNvSpPr>
            <a:spLocks noGrp="1"/>
          </p:cNvSpPr>
          <p:nvPr>
            <p:ph type="body" sz="quarter" idx="13"/>
          </p:nvPr>
        </p:nvSpPr>
        <p:spPr>
          <a:xfrm>
            <a:off x="696526" y="2802549"/>
            <a:ext cx="7526852" cy="1430798"/>
          </a:xfrm>
        </p:spPr>
        <p:txBody>
          <a:bodyPr/>
          <a:lstStyle/>
          <a:p>
            <a:pPr lvl="0"/>
            <a:r>
              <a:rPr lang="en-US" dirty="0">
                <a:solidFill>
                  <a:prstClr val="black"/>
                </a:solidFill>
              </a:rPr>
              <a:t>About Stevens</a:t>
            </a:r>
          </a:p>
          <a:p>
            <a:r>
              <a:rPr lang="en-US" sz="1350" dirty="0">
                <a:solidFill>
                  <a:prstClr val="black"/>
                </a:solidFill>
              </a:rPr>
              <a:t>A premier, private research university </a:t>
            </a:r>
            <a:r>
              <a:rPr lang="en-US" sz="1350" dirty="0"/>
              <a:t>with a mission to inspire, nurture and educate leaders in tomorrow’s technology-centric environment while contributing to the solution of the most challenging problems of our time</a:t>
            </a:r>
          </a:p>
          <a:p>
            <a:pPr lvl="0"/>
            <a:endParaRPr lang="en-US" sz="1350" dirty="0">
              <a:solidFill>
                <a:prstClr val="black"/>
              </a:solidFill>
            </a:endParaRPr>
          </a:p>
          <a:p>
            <a:endParaRPr lang="en-US" dirty="0"/>
          </a:p>
        </p:txBody>
      </p:sp>
    </p:spTree>
    <p:extLst>
      <p:ext uri="{BB962C8B-B14F-4D97-AF65-F5344CB8AC3E}">
        <p14:creationId xmlns:p14="http://schemas.microsoft.com/office/powerpoint/2010/main" val="228773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Balanced Binary Search Trees</a:t>
            </a:r>
          </a:p>
        </p:txBody>
      </p:sp>
      <p:sp>
        <p:nvSpPr>
          <p:cNvPr id="3" name="Content Placeholder 2"/>
          <p:cNvSpPr>
            <a:spLocks noGrp="1"/>
          </p:cNvSpPr>
          <p:nvPr>
            <p:ph idx="1"/>
          </p:nvPr>
        </p:nvSpPr>
        <p:spPr>
          <a:xfrm>
            <a:off x="838200" y="1600200"/>
            <a:ext cx="7772400" cy="4419600"/>
          </a:xfrm>
        </p:spPr>
        <p:txBody>
          <a:bodyPr/>
          <a:lstStyle/>
          <a:p>
            <a:r>
              <a:rPr lang="en-US" sz="2400" dirty="0"/>
              <a:t>A </a:t>
            </a:r>
            <a:r>
              <a:rPr lang="en-US" sz="2400" b="1" dirty="0">
                <a:solidFill>
                  <a:srgbClr val="FF0000"/>
                </a:solidFill>
              </a:rPr>
              <a:t>balanced binary search tree </a:t>
            </a:r>
            <a:r>
              <a:rPr lang="en-US" sz="2400" dirty="0"/>
              <a:t>provides a means for maintaining a binary search tree for n elements so the time for searches and updates is O(log n) in the worst-case or in an amortized sense. </a:t>
            </a:r>
          </a:p>
        </p:txBody>
      </p:sp>
      <p:sp>
        <p:nvSpPr>
          <p:cNvPr id="4" name="Footer Placeholder 3"/>
          <p:cNvSpPr>
            <a:spLocks noGrp="1"/>
          </p:cNvSpPr>
          <p:nvPr>
            <p:ph type="ftr" sz="quarter" idx="11"/>
          </p:nvPr>
        </p:nvSpPr>
        <p:spPr/>
        <p:txBody>
          <a:bodyPr/>
          <a:lstStyle/>
          <a:p>
            <a:pPr>
              <a:defRPr/>
            </a:pPr>
            <a:r>
              <a:rPr lang="en-US"/>
              <a:t>Ranks and Rotations</a:t>
            </a:r>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4</a:t>
            </a:fld>
            <a:endParaRPr lang="en-US"/>
          </a:p>
        </p:txBody>
      </p:sp>
      <p:sp>
        <p:nvSpPr>
          <p:cNvPr id="7" name="Oval 4"/>
          <p:cNvSpPr>
            <a:spLocks noChangeArrowheads="1"/>
          </p:cNvSpPr>
          <p:nvPr/>
        </p:nvSpPr>
        <p:spPr bwMode="auto">
          <a:xfrm>
            <a:off x="4362450" y="3581400"/>
            <a:ext cx="320675" cy="319088"/>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9</a:t>
            </a:r>
          </a:p>
        </p:txBody>
      </p:sp>
      <p:sp>
        <p:nvSpPr>
          <p:cNvPr id="8" name="Oval 5"/>
          <p:cNvSpPr>
            <a:spLocks noChangeArrowheads="1"/>
          </p:cNvSpPr>
          <p:nvPr/>
        </p:nvSpPr>
        <p:spPr bwMode="auto">
          <a:xfrm>
            <a:off x="5868988" y="40925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15</a:t>
            </a:r>
          </a:p>
        </p:txBody>
      </p:sp>
      <p:sp>
        <p:nvSpPr>
          <p:cNvPr id="9" name="Oval 6"/>
          <p:cNvSpPr>
            <a:spLocks noChangeArrowheads="1"/>
          </p:cNvSpPr>
          <p:nvPr/>
        </p:nvSpPr>
        <p:spPr bwMode="auto">
          <a:xfrm>
            <a:off x="3005138" y="40925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 name="Oval 7"/>
          <p:cNvSpPr>
            <a:spLocks noChangeArrowheads="1"/>
          </p:cNvSpPr>
          <p:nvPr/>
        </p:nvSpPr>
        <p:spPr bwMode="auto">
          <a:xfrm>
            <a:off x="3592513" y="4587875"/>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6</a:t>
            </a:r>
          </a:p>
        </p:txBody>
      </p:sp>
      <p:sp>
        <p:nvSpPr>
          <p:cNvPr id="11" name="Rectangle 8"/>
          <p:cNvSpPr>
            <a:spLocks noChangeAspect="1" noChangeArrowheads="1"/>
          </p:cNvSpPr>
          <p:nvPr/>
        </p:nvSpPr>
        <p:spPr bwMode="auto">
          <a:xfrm>
            <a:off x="3344863" y="516413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12" name="AutoShape 10"/>
          <p:cNvCxnSpPr>
            <a:cxnSpLocks noChangeShapeType="1"/>
            <a:stCxn id="7" idx="3"/>
            <a:endCxn id="9" idx="7"/>
          </p:cNvCxnSpPr>
          <p:nvPr/>
        </p:nvCxnSpPr>
        <p:spPr bwMode="auto">
          <a:xfrm flipH="1">
            <a:off x="3278188" y="3873500"/>
            <a:ext cx="1131887" cy="257175"/>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3" name="AutoShape 11"/>
          <p:cNvCxnSpPr>
            <a:cxnSpLocks noChangeShapeType="1"/>
            <a:stCxn id="8" idx="1"/>
            <a:endCxn id="7" idx="5"/>
          </p:cNvCxnSpPr>
          <p:nvPr/>
        </p:nvCxnSpPr>
        <p:spPr bwMode="auto">
          <a:xfrm flipH="1" flipV="1">
            <a:off x="4635500" y="3873500"/>
            <a:ext cx="1279525" cy="247650"/>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4" name="AutoShape 12"/>
          <p:cNvCxnSpPr>
            <a:cxnSpLocks noChangeShapeType="1"/>
            <a:stCxn id="35" idx="0"/>
            <a:endCxn id="8" idx="5"/>
          </p:cNvCxnSpPr>
          <p:nvPr/>
        </p:nvCxnSpPr>
        <p:spPr bwMode="auto">
          <a:xfrm flipH="1" flipV="1">
            <a:off x="6142038" y="4384675"/>
            <a:ext cx="536575" cy="174625"/>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5" name="AutoShape 13"/>
          <p:cNvCxnSpPr>
            <a:cxnSpLocks noChangeShapeType="1"/>
            <a:stCxn id="25" idx="7"/>
            <a:endCxn id="8" idx="3"/>
          </p:cNvCxnSpPr>
          <p:nvPr/>
        </p:nvCxnSpPr>
        <p:spPr bwMode="auto">
          <a:xfrm flipV="1">
            <a:off x="5495925" y="4384675"/>
            <a:ext cx="419100" cy="241300"/>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6" name="AutoShape 14"/>
          <p:cNvCxnSpPr>
            <a:cxnSpLocks noChangeShapeType="1"/>
            <a:stCxn id="30" idx="1"/>
            <a:endCxn id="10" idx="5"/>
          </p:cNvCxnSpPr>
          <p:nvPr/>
        </p:nvCxnSpPr>
        <p:spPr bwMode="auto">
          <a:xfrm flipH="1" flipV="1">
            <a:off x="3865563" y="4879975"/>
            <a:ext cx="198437" cy="263525"/>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7" name="AutoShape 15"/>
          <p:cNvCxnSpPr>
            <a:cxnSpLocks noChangeShapeType="1"/>
            <a:stCxn id="11" idx="0"/>
            <a:endCxn id="10" idx="3"/>
          </p:cNvCxnSpPr>
          <p:nvPr/>
        </p:nvCxnSpPr>
        <p:spPr bwMode="auto">
          <a:xfrm flipV="1">
            <a:off x="3460750" y="4879975"/>
            <a:ext cx="179388" cy="265113"/>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8" name="AutoShape 16"/>
          <p:cNvCxnSpPr>
            <a:cxnSpLocks noChangeShapeType="1"/>
            <a:stCxn id="20" idx="7"/>
            <a:endCxn id="9" idx="3"/>
          </p:cNvCxnSpPr>
          <p:nvPr/>
        </p:nvCxnSpPr>
        <p:spPr bwMode="auto">
          <a:xfrm flipV="1">
            <a:off x="2690813" y="4375150"/>
            <a:ext cx="360362" cy="241300"/>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19" name="AutoShape 17"/>
          <p:cNvCxnSpPr>
            <a:cxnSpLocks noChangeShapeType="1"/>
            <a:stCxn id="10" idx="1"/>
            <a:endCxn id="9" idx="5"/>
          </p:cNvCxnSpPr>
          <p:nvPr/>
        </p:nvCxnSpPr>
        <p:spPr bwMode="auto">
          <a:xfrm flipH="1" flipV="1">
            <a:off x="3278188" y="4375150"/>
            <a:ext cx="361950" cy="241300"/>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
        <p:nvSpPr>
          <p:cNvPr id="20" name="Oval 18"/>
          <p:cNvSpPr>
            <a:spLocks noChangeArrowheads="1"/>
          </p:cNvSpPr>
          <p:nvPr/>
        </p:nvSpPr>
        <p:spPr bwMode="auto">
          <a:xfrm>
            <a:off x="2417763" y="45878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2</a:t>
            </a:r>
          </a:p>
        </p:txBody>
      </p:sp>
      <p:sp>
        <p:nvSpPr>
          <p:cNvPr id="21" name="Rectangle 19"/>
          <p:cNvSpPr>
            <a:spLocks noChangeAspect="1" noChangeArrowheads="1"/>
          </p:cNvSpPr>
          <p:nvPr/>
        </p:nvSpPr>
        <p:spPr bwMode="auto">
          <a:xfrm>
            <a:off x="2168525"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22" name="Rectangle 20"/>
          <p:cNvSpPr>
            <a:spLocks noChangeAspect="1" noChangeArrowheads="1"/>
          </p:cNvSpPr>
          <p:nvPr/>
        </p:nvSpPr>
        <p:spPr bwMode="auto">
          <a:xfrm>
            <a:off x="2755900"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23" name="AutoShape 21"/>
          <p:cNvCxnSpPr>
            <a:cxnSpLocks noChangeShapeType="1"/>
            <a:stCxn id="22" idx="0"/>
            <a:endCxn id="20" idx="5"/>
          </p:cNvCxnSpPr>
          <p:nvPr/>
        </p:nvCxnSpPr>
        <p:spPr bwMode="auto">
          <a:xfrm flipH="1" flipV="1">
            <a:off x="2690813" y="4879975"/>
            <a:ext cx="180975" cy="265113"/>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24" name="AutoShape 22"/>
          <p:cNvCxnSpPr>
            <a:cxnSpLocks noChangeShapeType="1"/>
            <a:stCxn id="21" idx="0"/>
            <a:endCxn id="20" idx="3"/>
          </p:cNvCxnSpPr>
          <p:nvPr/>
        </p:nvCxnSpPr>
        <p:spPr bwMode="auto">
          <a:xfrm flipV="1">
            <a:off x="2284413" y="4879975"/>
            <a:ext cx="179387" cy="265113"/>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
        <p:nvSpPr>
          <p:cNvPr id="25" name="Oval 23"/>
          <p:cNvSpPr>
            <a:spLocks noChangeArrowheads="1"/>
          </p:cNvSpPr>
          <p:nvPr/>
        </p:nvSpPr>
        <p:spPr bwMode="auto">
          <a:xfrm>
            <a:off x="5222875" y="4587875"/>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26" name="Rectangle 24"/>
          <p:cNvSpPr>
            <a:spLocks noChangeAspect="1" noChangeArrowheads="1"/>
          </p:cNvSpPr>
          <p:nvPr/>
        </p:nvSpPr>
        <p:spPr bwMode="auto">
          <a:xfrm>
            <a:off x="4975225"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27" name="Rectangle 25"/>
          <p:cNvSpPr>
            <a:spLocks noChangeAspect="1" noChangeArrowheads="1"/>
          </p:cNvSpPr>
          <p:nvPr/>
        </p:nvSpPr>
        <p:spPr bwMode="auto">
          <a:xfrm>
            <a:off x="5561013" y="5164138"/>
            <a:ext cx="231775"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28" name="AutoShape 26"/>
          <p:cNvCxnSpPr>
            <a:cxnSpLocks noChangeShapeType="1"/>
            <a:stCxn id="27" idx="0"/>
            <a:endCxn id="25" idx="5"/>
          </p:cNvCxnSpPr>
          <p:nvPr/>
        </p:nvCxnSpPr>
        <p:spPr bwMode="auto">
          <a:xfrm flipH="1" flipV="1">
            <a:off x="5495925" y="4870450"/>
            <a:ext cx="180975"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29" name="AutoShape 27"/>
          <p:cNvCxnSpPr>
            <a:cxnSpLocks noChangeShapeType="1"/>
            <a:stCxn id="26" idx="0"/>
            <a:endCxn id="25" idx="3"/>
          </p:cNvCxnSpPr>
          <p:nvPr/>
        </p:nvCxnSpPr>
        <p:spPr bwMode="auto">
          <a:xfrm flipV="1">
            <a:off x="5091113" y="4870450"/>
            <a:ext cx="179387"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
        <p:nvSpPr>
          <p:cNvPr id="30" name="Oval 28"/>
          <p:cNvSpPr>
            <a:spLocks noChangeArrowheads="1"/>
          </p:cNvSpPr>
          <p:nvPr/>
        </p:nvSpPr>
        <p:spPr bwMode="auto">
          <a:xfrm>
            <a:off x="4016375" y="5105400"/>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31" name="Rectangle 29"/>
          <p:cNvSpPr>
            <a:spLocks noChangeAspect="1" noChangeArrowheads="1"/>
          </p:cNvSpPr>
          <p:nvPr/>
        </p:nvSpPr>
        <p:spPr bwMode="auto">
          <a:xfrm>
            <a:off x="3768725" y="5681663"/>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32" name="Rectangle 30"/>
          <p:cNvSpPr>
            <a:spLocks noChangeAspect="1" noChangeArrowheads="1"/>
          </p:cNvSpPr>
          <p:nvPr/>
        </p:nvSpPr>
        <p:spPr bwMode="auto">
          <a:xfrm>
            <a:off x="4354513" y="5681663"/>
            <a:ext cx="231775"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33" name="AutoShape 31"/>
          <p:cNvCxnSpPr>
            <a:cxnSpLocks noChangeShapeType="1"/>
            <a:stCxn id="32" idx="0"/>
            <a:endCxn id="30" idx="5"/>
          </p:cNvCxnSpPr>
          <p:nvPr/>
        </p:nvCxnSpPr>
        <p:spPr bwMode="auto">
          <a:xfrm flipH="1" flipV="1">
            <a:off x="4289425" y="5387975"/>
            <a:ext cx="180975"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34" name="AutoShape 32"/>
          <p:cNvCxnSpPr>
            <a:cxnSpLocks noChangeShapeType="1"/>
            <a:stCxn id="31" idx="0"/>
            <a:endCxn id="30" idx="3"/>
          </p:cNvCxnSpPr>
          <p:nvPr/>
        </p:nvCxnSpPr>
        <p:spPr bwMode="auto">
          <a:xfrm flipV="1">
            <a:off x="3884613" y="5387975"/>
            <a:ext cx="179387"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
        <p:nvSpPr>
          <p:cNvPr id="35" name="Oval 45"/>
          <p:cNvSpPr>
            <a:spLocks noChangeArrowheads="1"/>
          </p:cNvSpPr>
          <p:nvPr/>
        </p:nvSpPr>
        <p:spPr bwMode="auto">
          <a:xfrm>
            <a:off x="6518275" y="4568825"/>
            <a:ext cx="319088"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36" name="Rectangle 46"/>
          <p:cNvSpPr>
            <a:spLocks noChangeAspect="1" noChangeArrowheads="1"/>
          </p:cNvSpPr>
          <p:nvPr/>
        </p:nvSpPr>
        <p:spPr bwMode="auto">
          <a:xfrm>
            <a:off x="6269038" y="514508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37" name="Rectangle 47"/>
          <p:cNvSpPr>
            <a:spLocks noChangeAspect="1" noChangeArrowheads="1"/>
          </p:cNvSpPr>
          <p:nvPr/>
        </p:nvSpPr>
        <p:spPr bwMode="auto">
          <a:xfrm>
            <a:off x="6856413" y="514508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38" name="AutoShape 48"/>
          <p:cNvCxnSpPr>
            <a:cxnSpLocks noChangeShapeType="1"/>
            <a:stCxn id="37" idx="0"/>
            <a:endCxn id="35" idx="5"/>
          </p:cNvCxnSpPr>
          <p:nvPr/>
        </p:nvCxnSpPr>
        <p:spPr bwMode="auto">
          <a:xfrm flipH="1" flipV="1">
            <a:off x="6791325" y="4851400"/>
            <a:ext cx="180975"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cxnSp>
        <p:nvCxnSpPr>
          <p:cNvPr id="39" name="AutoShape 49"/>
          <p:cNvCxnSpPr>
            <a:cxnSpLocks noChangeShapeType="1"/>
            <a:stCxn id="36" idx="0"/>
            <a:endCxn id="35" idx="3"/>
          </p:cNvCxnSpPr>
          <p:nvPr/>
        </p:nvCxnSpPr>
        <p:spPr bwMode="auto">
          <a:xfrm flipV="1">
            <a:off x="6384925" y="4851400"/>
            <a:ext cx="179388" cy="274638"/>
          </a:xfrm>
          <a:prstGeom prst="straightConnector1">
            <a:avLst/>
          </a:prstGeom>
          <a:noFill/>
          <a:ln w="38100" cmpd="sng">
            <a:solidFill>
              <a:srgbClr val="80000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62572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Ranks and Rotations</a:t>
            </a:r>
          </a:p>
        </p:txBody>
      </p:sp>
      <p:sp>
        <p:nvSpPr>
          <p:cNvPr id="1843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E9290F7-C6B0-A346-918C-CFC1EFF49AA0}" type="slidenum">
              <a:rPr lang="en-US" sz="1400"/>
              <a:pPr eaLnBrk="1" hangingPunct="1"/>
              <a:t>5</a:t>
            </a:fld>
            <a:endParaRPr lang="en-US" sz="1400"/>
          </a:p>
        </p:txBody>
      </p:sp>
      <p:sp>
        <p:nvSpPr>
          <p:cNvPr id="18435" name="Rectangle 2"/>
          <p:cNvSpPr>
            <a:spLocks noGrp="1" noChangeArrowheads="1"/>
          </p:cNvSpPr>
          <p:nvPr>
            <p:ph type="title"/>
          </p:nvPr>
        </p:nvSpPr>
        <p:spPr/>
        <p:txBody>
          <a:bodyPr/>
          <a:lstStyle/>
          <a:p>
            <a:pPr eaLnBrk="1" hangingPunct="1"/>
            <a:r>
              <a:rPr lang="en-US" dirty="0">
                <a:latin typeface="Tahoma" charset="0"/>
              </a:rPr>
              <a:t>Rank-Balanced Trees</a:t>
            </a:r>
            <a:endParaRPr lang="en-US" dirty="0">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9600" y="1447800"/>
            <a:ext cx="3581400" cy="4800600"/>
          </a:xfrm>
        </p:spPr>
        <p:txBody>
          <a:bodyPr>
            <a:noAutofit/>
          </a:bodyPr>
          <a:lstStyle/>
          <a:p>
            <a:pPr eaLnBrk="1" hangingPunct="1">
              <a:lnSpc>
                <a:spcPct val="130000"/>
              </a:lnSpc>
            </a:pPr>
            <a:r>
              <a:rPr lang="en-US" sz="2000" dirty="0">
                <a:latin typeface="Tahoma" charset="0"/>
              </a:rPr>
              <a:t>One way to achieve balance is to define an integer </a:t>
            </a:r>
            <a:r>
              <a:rPr lang="en-US" sz="2000" b="1" dirty="0">
                <a:solidFill>
                  <a:srgbClr val="FF0000"/>
                </a:solidFill>
                <a:latin typeface="Tahoma" charset="0"/>
              </a:rPr>
              <a:t>rank</a:t>
            </a:r>
            <a:r>
              <a:rPr lang="en-US" sz="2000" dirty="0">
                <a:latin typeface="Tahoma" charset="0"/>
              </a:rPr>
              <a:t>, r(v), for each node in a binary search tree and maintain certain rules concerning these ranks.</a:t>
            </a:r>
          </a:p>
          <a:p>
            <a:pPr eaLnBrk="1" hangingPunct="1">
              <a:lnSpc>
                <a:spcPct val="130000"/>
              </a:lnSpc>
            </a:pPr>
            <a:r>
              <a:rPr lang="en-US" sz="2000" dirty="0">
                <a:solidFill>
                  <a:schemeClr val="tx2"/>
                </a:solidFill>
                <a:latin typeface="Tahoma" charset="0"/>
              </a:rPr>
              <a:t>Examples of rank-balanced trees: </a:t>
            </a:r>
            <a:endParaRPr lang="en-US" sz="1800" dirty="0">
              <a:solidFill>
                <a:schemeClr val="tx2"/>
              </a:solidFill>
              <a:latin typeface="Tahoma" charset="0"/>
            </a:endParaRPr>
          </a:p>
          <a:p>
            <a:pPr lvl="1" eaLnBrk="1" hangingPunct="1">
              <a:lnSpc>
                <a:spcPct val="130000"/>
              </a:lnSpc>
            </a:pPr>
            <a:r>
              <a:rPr lang="en-US" sz="1600" dirty="0">
                <a:latin typeface="Tahoma" charset="0"/>
              </a:rPr>
              <a:t>AVL Trees</a:t>
            </a:r>
          </a:p>
          <a:p>
            <a:pPr lvl="1" eaLnBrk="1" hangingPunct="1">
              <a:lnSpc>
                <a:spcPct val="130000"/>
              </a:lnSpc>
            </a:pPr>
            <a:r>
              <a:rPr lang="en-US" sz="1600" dirty="0">
                <a:latin typeface="Tahoma" charset="0"/>
              </a:rPr>
              <a:t>Red-Black Trees</a:t>
            </a:r>
          </a:p>
          <a:p>
            <a:pPr lvl="1" eaLnBrk="1" hangingPunct="1">
              <a:lnSpc>
                <a:spcPct val="130000"/>
              </a:lnSpc>
            </a:pPr>
            <a:r>
              <a:rPr lang="en-US" sz="1600" dirty="0">
                <a:latin typeface="Tahoma" charset="0"/>
              </a:rPr>
              <a:t>Weak AVL Trees</a:t>
            </a:r>
          </a:p>
        </p:txBody>
      </p:sp>
      <p:pic>
        <p:nvPicPr>
          <p:cNvPr id="18437" name="Picture 4"/>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114800" y="2514600"/>
            <a:ext cx="4876800" cy="2744612"/>
          </a:xfrm>
        </p:spPr>
      </p:pic>
      <p:sp>
        <p:nvSpPr>
          <p:cNvPr id="18438" name="Text Box 5"/>
          <p:cNvSpPr txBox="1">
            <a:spLocks noChangeArrowheads="1"/>
          </p:cNvSpPr>
          <p:nvPr/>
        </p:nvSpPr>
        <p:spPr bwMode="auto">
          <a:xfrm>
            <a:off x="4876800" y="5334000"/>
            <a:ext cx="411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sz="2000" dirty="0">
                <a:latin typeface="Times New Roman" charset="0"/>
              </a:rPr>
              <a:t>An example of an AVL tree, where the ranks (which are heights) are shown next to the nodes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Ranks and Rotations</a:t>
            </a:r>
          </a:p>
        </p:txBody>
      </p:sp>
      <p:sp>
        <p:nvSpPr>
          <p:cNvPr id="21506"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9208C9-97A7-F249-A3AB-E4FAE16F35CC}" type="slidenum">
              <a:rPr lang="en-US" sz="1400"/>
              <a:pPr eaLnBrk="1" hangingPunct="1"/>
              <a:t>6</a:t>
            </a:fld>
            <a:endParaRPr lang="en-US" sz="1400"/>
          </a:p>
        </p:txBody>
      </p:sp>
      <p:sp>
        <p:nvSpPr>
          <p:cNvPr id="21507" name="Rectangle 2"/>
          <p:cNvSpPr>
            <a:spLocks noGrp="1" noChangeArrowheads="1"/>
          </p:cNvSpPr>
          <p:nvPr>
            <p:ph type="title"/>
          </p:nvPr>
        </p:nvSpPr>
        <p:spPr/>
        <p:txBody>
          <a:bodyPr/>
          <a:lstStyle/>
          <a:p>
            <a:pPr eaLnBrk="1" hangingPunct="1"/>
            <a:r>
              <a:rPr lang="en-US" dirty="0">
                <a:latin typeface="Tahoma" charset="0"/>
              </a:rPr>
              <a:t>Restoring Balance: </a:t>
            </a:r>
            <a:br>
              <a:rPr lang="en-US" dirty="0">
                <a:latin typeface="Tahoma" charset="0"/>
              </a:rPr>
            </a:br>
            <a:r>
              <a:rPr lang="en-US" dirty="0" err="1">
                <a:latin typeface="Tahoma" charset="0"/>
              </a:rPr>
              <a:t>Trinode</a:t>
            </a:r>
            <a:r>
              <a:rPr lang="en-US" dirty="0">
                <a:latin typeface="Tahoma" charset="0"/>
              </a:rPr>
              <a:t> 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685800"/>
          </a:xfrm>
        </p:spPr>
        <p:txBody>
          <a:bodyPr>
            <a:normAutofit fontScale="85000" lnSpcReduction="10000"/>
          </a:bodyPr>
          <a:lstStyle/>
          <a:p>
            <a:pPr eaLnBrk="1" hangingPunct="1">
              <a:lnSpc>
                <a:spcPct val="110000"/>
              </a:lnSpc>
            </a:pPr>
            <a:r>
              <a:rPr lang="en-US" sz="2000" dirty="0">
                <a:latin typeface="Tahoma" charset="0"/>
              </a:rPr>
              <a:t>Let (</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the </a:t>
            </a:r>
            <a:r>
              <a:rPr lang="en-US" sz="2000" dirty="0" err="1">
                <a:latin typeface="Tahoma" charset="0"/>
              </a:rPr>
              <a:t>inorder</a:t>
            </a:r>
            <a:r>
              <a:rPr lang="en-US" sz="2000" dirty="0">
                <a:latin typeface="Tahoma" charset="0"/>
              </a:rPr>
              <a:t> 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Perform the rotations needed to make </a:t>
            </a:r>
            <a:r>
              <a:rPr lang="en-US" sz="2000" i="1" dirty="0">
                <a:latin typeface="Tahoma" charset="0"/>
              </a:rPr>
              <a:t>b</a:t>
            </a:r>
            <a:r>
              <a:rPr lang="en-US" sz="2000" dirty="0">
                <a:latin typeface="Tahoma" charset="0"/>
              </a:rPr>
              <a:t> the topmost node of the three</a:t>
            </a:r>
          </a:p>
        </p:txBody>
      </p:sp>
      <p:grpSp>
        <p:nvGrpSpPr>
          <p:cNvPr id="21509" name="Group 4"/>
          <p:cNvGrpSpPr>
            <a:grpSpLocks/>
          </p:cNvGrpSpPr>
          <p:nvPr/>
        </p:nvGrpSpPr>
        <p:grpSpPr bwMode="auto">
          <a:xfrm>
            <a:off x="152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dirty="0">
                  <a:latin typeface="Times New Roman"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grpSp>
        <p:nvGrpSpPr>
          <p:cNvPr id="21510" name="Group 19"/>
          <p:cNvGrpSpPr>
            <a:grpSpLocks/>
          </p:cNvGrpSpPr>
          <p:nvPr/>
        </p:nvGrpSpPr>
        <p:grpSpPr bwMode="auto">
          <a:xfrm>
            <a:off x="2452685" y="4191001"/>
            <a:ext cx="2805115" cy="2100263"/>
            <a:chOff x="1468" y="2640"/>
            <a:chExt cx="1767"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c=x</a:t>
              </a:r>
            </a:p>
          </p:txBody>
        </p:sp>
        <p:sp>
          <p:nvSpPr>
            <p:cNvPr id="21549" name="AutoShape 23"/>
            <p:cNvSpPr>
              <a:spLocks noChangeArrowheads="1"/>
            </p:cNvSpPr>
            <p:nvPr/>
          </p:nvSpPr>
          <p:spPr bwMode="auto">
            <a:xfrm>
              <a:off x="1468" y="3539"/>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50" name="AutoShape 24"/>
            <p:cNvSpPr>
              <a:spLocks noChangeArrowheads="1"/>
            </p:cNvSpPr>
            <p:nvPr/>
          </p:nvSpPr>
          <p:spPr bwMode="auto">
            <a:xfrm>
              <a:off x="1917" y="3537"/>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51" name="AutoShape 25"/>
            <p:cNvSpPr>
              <a:spLocks noChangeArrowheads="1"/>
            </p:cNvSpPr>
            <p:nvPr/>
          </p:nvSpPr>
          <p:spPr bwMode="auto">
            <a:xfrm>
              <a:off x="238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52" name="AutoShape 26"/>
            <p:cNvSpPr>
              <a:spLocks noChangeArrowheads="1"/>
            </p:cNvSpPr>
            <p:nvPr/>
          </p:nvSpPr>
          <p:spPr bwMode="auto">
            <a:xfrm>
              <a:off x="284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 xmlns:a14="http://schemas.microsoft.com/office/drawing/2010/main">
                  <a:noFill/>
                </a14:hiddenFill>
              </a:ext>
            </a:extLst>
          </p:spPr>
        </p:cxnSp>
      </p:grpSp>
      <p:grpSp>
        <p:nvGrpSpPr>
          <p:cNvPr id="21511" name="Group 34"/>
          <p:cNvGrpSpPr>
            <a:grpSpLocks/>
          </p:cNvGrpSpPr>
          <p:nvPr/>
        </p:nvGrpSpPr>
        <p:grpSpPr bwMode="auto">
          <a:xfrm>
            <a:off x="4686305" y="2403475"/>
            <a:ext cx="2109790" cy="2846388"/>
            <a:chOff x="3052" y="1584"/>
            <a:chExt cx="1329" cy="1793"/>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35" name="AutoShape 38"/>
            <p:cNvSpPr>
              <a:spLocks noChangeArrowheads="1"/>
            </p:cNvSpPr>
            <p:nvPr/>
          </p:nvSpPr>
          <p:spPr bwMode="auto">
            <a:xfrm>
              <a:off x="3052" y="2097"/>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36" name="AutoShape 39"/>
            <p:cNvSpPr>
              <a:spLocks noChangeArrowheads="1"/>
            </p:cNvSpPr>
            <p:nvPr/>
          </p:nvSpPr>
          <p:spPr bwMode="auto">
            <a:xfrm>
              <a:off x="3290" y="295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1</a:t>
              </a:r>
              <a:endParaRPr lang="en-US" sz="1600" dirty="0">
                <a:latin typeface="Times New Roman" charset="0"/>
              </a:endParaRPr>
            </a:p>
          </p:txBody>
        </p:sp>
        <p:sp>
          <p:nvSpPr>
            <p:cNvPr id="21537" name="AutoShape 40"/>
            <p:cNvSpPr>
              <a:spLocks noChangeArrowheads="1"/>
            </p:cNvSpPr>
            <p:nvPr/>
          </p:nvSpPr>
          <p:spPr bwMode="auto">
            <a:xfrm>
              <a:off x="3749" y="2950"/>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38" name="AutoShape 41"/>
            <p:cNvSpPr>
              <a:spLocks noChangeArrowheads="1"/>
            </p:cNvSpPr>
            <p:nvPr/>
          </p:nvSpPr>
          <p:spPr bwMode="auto">
            <a:xfrm>
              <a:off x="4012" y="253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grpSp>
        <p:nvGrpSpPr>
          <p:cNvPr id="21512" name="Group 49"/>
          <p:cNvGrpSpPr>
            <a:grpSpLocks/>
          </p:cNvGrpSpPr>
          <p:nvPr/>
        </p:nvGrpSpPr>
        <p:grpSpPr bwMode="auto">
          <a:xfrm>
            <a:off x="6400806" y="4210051"/>
            <a:ext cx="2590803" cy="2084388"/>
            <a:chOff x="4082" y="2652"/>
            <a:chExt cx="1632"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21" name="AutoShape 53"/>
            <p:cNvSpPr>
              <a:spLocks noChangeArrowheads="1"/>
            </p:cNvSpPr>
            <p:nvPr/>
          </p:nvSpPr>
          <p:spPr bwMode="auto">
            <a:xfrm>
              <a:off x="4082"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22" name="AutoShape 54"/>
            <p:cNvSpPr>
              <a:spLocks noChangeArrowheads="1"/>
            </p:cNvSpPr>
            <p:nvPr/>
          </p:nvSpPr>
          <p:spPr bwMode="auto">
            <a:xfrm>
              <a:off x="4494" y="3541"/>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23" name="AutoShape 55"/>
            <p:cNvSpPr>
              <a:spLocks noChangeArrowheads="1"/>
            </p:cNvSpPr>
            <p:nvPr/>
          </p:nvSpPr>
          <p:spPr bwMode="auto">
            <a:xfrm>
              <a:off x="4926"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24" name="AutoShape 56"/>
            <p:cNvSpPr>
              <a:spLocks noChangeArrowheads="1"/>
            </p:cNvSpPr>
            <p:nvPr/>
          </p:nvSpPr>
          <p:spPr bwMode="auto">
            <a:xfrm>
              <a:off x="5349" y="3537"/>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3</a:t>
              </a:r>
              <a:endParaRPr lang="en-US" sz="1600" dirty="0">
                <a:latin typeface="Times New Roman"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 xmlns:a14="http://schemas.microsoft.com/office/drawing/2010/main">
                  <a:noFill/>
                </a14:hiddenFill>
              </a:ext>
            </a:extLst>
          </p:spPr>
        </p:cxnSp>
      </p:grpSp>
      <p:sp>
        <p:nvSpPr>
          <p:cNvPr id="21513" name="Line 64"/>
          <p:cNvSpPr>
            <a:spLocks noChangeShapeType="1"/>
          </p:cNvSpPr>
          <p:nvPr/>
        </p:nvSpPr>
        <p:spPr bwMode="auto">
          <a:xfrm>
            <a:off x="2478085" y="4267200"/>
            <a:ext cx="685800" cy="457200"/>
          </a:xfrm>
          <a:prstGeom prst="line">
            <a:avLst/>
          </a:prstGeom>
          <a:noFill/>
          <a:ln w="2857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sz="2800"/>
          </a:p>
        </p:txBody>
      </p:sp>
      <p:sp>
        <p:nvSpPr>
          <p:cNvPr id="21514" name="Line 65"/>
          <p:cNvSpPr>
            <a:spLocks noChangeShapeType="1"/>
          </p:cNvSpPr>
          <p:nvPr/>
        </p:nvSpPr>
        <p:spPr bwMode="auto">
          <a:xfrm>
            <a:off x="6931025" y="4038600"/>
            <a:ext cx="457200" cy="304800"/>
          </a:xfrm>
          <a:prstGeom prst="line">
            <a:avLst/>
          </a:prstGeom>
          <a:noFill/>
          <a:ln w="28575">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sz="2800"/>
          </a:p>
        </p:txBody>
      </p:sp>
      <p:sp>
        <p:nvSpPr>
          <p:cNvPr id="21516" name="Text Box 67"/>
          <p:cNvSpPr txBox="1">
            <a:spLocks noChangeArrowheads="1"/>
          </p:cNvSpPr>
          <p:nvPr/>
        </p:nvSpPr>
        <p:spPr bwMode="auto">
          <a:xfrm>
            <a:off x="6248400" y="2209800"/>
            <a:ext cx="26670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latin typeface="+mn-lt"/>
              </a:rPr>
              <a:t>Double rotation around c and a (first rotating x over y and then over z)</a:t>
            </a:r>
          </a:p>
        </p:txBody>
      </p:sp>
      <p:sp>
        <p:nvSpPr>
          <p:cNvPr id="81" name="Text Box 67"/>
          <p:cNvSpPr txBox="1">
            <a:spLocks noChangeArrowheads="1"/>
          </p:cNvSpPr>
          <p:nvPr/>
        </p:nvSpPr>
        <p:spPr bwMode="auto">
          <a:xfrm>
            <a:off x="1741494" y="2196039"/>
            <a:ext cx="2168517"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latin typeface="+mn-lt"/>
              </a:rPr>
              <a:t>Single rotation around b </a:t>
            </a:r>
          </a:p>
          <a:p>
            <a:pPr algn="l" eaLnBrk="1" hangingPunct="1"/>
            <a:r>
              <a:rPr lang="en-US" sz="1800" dirty="0">
                <a:latin typeface="+mn-lt"/>
              </a:rPr>
              <a:t>(rotating y over z)</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p>
        </p:txBody>
      </p:sp>
      <p:sp>
        <p:nvSpPr>
          <p:cNvPr id="3" name="Content Placeholder 2"/>
          <p:cNvSpPr>
            <a:spLocks noGrp="1"/>
          </p:cNvSpPr>
          <p:nvPr>
            <p:ph idx="1"/>
          </p:nvPr>
        </p:nvSpPr>
        <p:spPr>
          <a:xfrm>
            <a:off x="838200" y="1600200"/>
            <a:ext cx="7772400" cy="4419600"/>
          </a:xfrm>
        </p:spPr>
        <p:txBody>
          <a:bodyPr/>
          <a:lstStyle/>
          <a:p>
            <a:r>
              <a:rPr lang="en-US" sz="2400" dirty="0"/>
              <a:t>The algorithm for doing a </a:t>
            </a:r>
            <a:r>
              <a:rPr lang="en-US" sz="2400" dirty="0" err="1"/>
              <a:t>trinode</a:t>
            </a:r>
            <a:r>
              <a:rPr lang="en-US" sz="2400" dirty="0"/>
              <a:t> restructuring, which is used, possibly repeatedly, to restore balance after an insertion or deletion. </a:t>
            </a:r>
          </a:p>
        </p:txBody>
      </p:sp>
      <p:sp>
        <p:nvSpPr>
          <p:cNvPr id="4" name="Footer Placeholder 3"/>
          <p:cNvSpPr>
            <a:spLocks noGrp="1"/>
          </p:cNvSpPr>
          <p:nvPr>
            <p:ph type="ftr" sz="quarter" idx="11"/>
          </p:nvPr>
        </p:nvSpPr>
        <p:spPr/>
        <p:txBody>
          <a:bodyPr/>
          <a:lstStyle/>
          <a:p>
            <a:pPr>
              <a:defRPr/>
            </a:pPr>
            <a:r>
              <a:rPr lang="en-US"/>
              <a:t>Ranks and Rotations</a:t>
            </a:r>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7</a:t>
            </a:fld>
            <a:endParaRPr lang="en-US"/>
          </a:p>
        </p:txBody>
      </p:sp>
      <p:pic>
        <p:nvPicPr>
          <p:cNvPr id="6" name="Picture 5"/>
          <p:cNvPicPr>
            <a:picLocks noChangeAspect="1"/>
          </p:cNvPicPr>
          <p:nvPr/>
        </p:nvPicPr>
        <p:blipFill>
          <a:blip r:embed="rId2"/>
          <a:stretch>
            <a:fillRect/>
          </a:stretch>
        </p:blipFill>
        <p:spPr>
          <a:xfrm>
            <a:off x="1447800" y="2743200"/>
            <a:ext cx="6324600" cy="3651703"/>
          </a:xfrm>
          <a:prstGeom prst="rect">
            <a:avLst/>
          </a:prstGeom>
        </p:spPr>
      </p:pic>
    </p:spTree>
    <p:extLst>
      <p:ext uri="{BB962C8B-B14F-4D97-AF65-F5344CB8AC3E}">
        <p14:creationId xmlns:p14="http://schemas.microsoft.com/office/powerpoint/2010/main" val="371251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Ranks and Rotations</a:t>
            </a:r>
          </a:p>
        </p:txBody>
      </p:sp>
      <p:sp>
        <p:nvSpPr>
          <p:cNvPr id="23554"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A4FB60-16EF-9449-A10C-93B243E509A0}" type="slidenum">
              <a:rPr lang="en-US" sz="1400"/>
              <a:pPr eaLnBrk="1" hangingPunct="1"/>
              <a:t>8</a:t>
            </a:fld>
            <a:endParaRPr lang="en-US" sz="1400"/>
          </a:p>
        </p:txBody>
      </p:sp>
      <p:sp>
        <p:nvSpPr>
          <p:cNvPr id="23555" name="Rectangle 2"/>
          <p:cNvSpPr>
            <a:spLocks noGrp="1" noChangeArrowheads="1"/>
          </p:cNvSpPr>
          <p:nvPr>
            <p:ph type="title"/>
          </p:nvPr>
        </p:nvSpPr>
        <p:spPr>
          <a:xfrm>
            <a:off x="685800" y="304800"/>
            <a:ext cx="8153400" cy="1143000"/>
          </a:xfrm>
        </p:spPr>
        <p:txBody>
          <a:bodyPr>
            <a:normAutofit fontScale="90000"/>
          </a:bodyPr>
          <a:lstStyle/>
          <a:p>
            <a:pPr eaLnBrk="1" hangingPunct="1"/>
            <a:r>
              <a:rPr lang="en-US" dirty="0">
                <a:latin typeface="Tahoma" charset="0"/>
              </a:rPr>
              <a:t>Restructuring (as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85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0"/>
            <a:ext cx="6413500" cy="209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Ranks and Rotations</a:t>
            </a:r>
          </a:p>
        </p:txBody>
      </p:sp>
      <p:sp>
        <p:nvSpPr>
          <p:cNvPr id="24578"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2F2DE3-5314-5848-8BCC-1B9ED805DA55}" type="slidenum">
              <a:rPr lang="en-US" sz="1400"/>
              <a:pPr eaLnBrk="1" hangingPunct="1"/>
              <a:t>9</a:t>
            </a:fld>
            <a:endParaRPr lang="en-US" sz="1400"/>
          </a:p>
        </p:txBody>
      </p:sp>
      <p:sp>
        <p:nvSpPr>
          <p:cNvPr id="24579" name="Rectangle 2"/>
          <p:cNvSpPr>
            <a:spLocks noGrp="1" noChangeArrowheads="1"/>
          </p:cNvSpPr>
          <p:nvPr>
            <p:ph type="title"/>
          </p:nvPr>
        </p:nvSpPr>
        <p:spPr>
          <a:xfrm>
            <a:off x="609600" y="304800"/>
            <a:ext cx="8382000" cy="1143000"/>
          </a:xfrm>
        </p:spPr>
        <p:txBody>
          <a:bodyPr>
            <a:normAutofit fontScale="90000"/>
          </a:bodyPr>
          <a:lstStyle/>
          <a:p>
            <a:pPr eaLnBrk="1" hangingPunct="1"/>
            <a:r>
              <a:rPr lang="en-US" dirty="0">
                <a:latin typeface="Tahoma" charset="0"/>
              </a:rPr>
              <a:t>Restructuring (as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685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38900" cy="2197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6069</TotalTime>
  <Words>2188</Words>
  <Application>Microsoft Office PowerPoint</Application>
  <PresentationFormat>On-screen Show (4:3)</PresentationFormat>
  <Paragraphs>406</Paragraphs>
  <Slides>33</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Arial</vt:lpstr>
      <vt:lpstr>Calibri</vt:lpstr>
      <vt:lpstr>Century Gothic</vt:lpstr>
      <vt:lpstr>Tahoma</vt:lpstr>
      <vt:lpstr>Times</vt:lpstr>
      <vt:lpstr>Times New Roman</vt:lpstr>
      <vt:lpstr>Wingdings</vt:lpstr>
      <vt:lpstr>Blueprint</vt:lpstr>
      <vt:lpstr>Cover Slides</vt:lpstr>
      <vt:lpstr>Section Break</vt:lpstr>
      <vt:lpstr>PowerPoint Presentation</vt:lpstr>
      <vt:lpstr>Balanced Binary Trees</vt:lpstr>
      <vt:lpstr>Application: Real-Time Systems</vt:lpstr>
      <vt:lpstr>Solution: Balanced Binary Search Trees</vt:lpstr>
      <vt:lpstr>Rank-Balanced Trees</vt:lpstr>
      <vt:lpstr>Restoring Balance:  Trinode Restructuring</vt:lpstr>
      <vt:lpstr>Pseudo-code</vt:lpstr>
      <vt:lpstr>Restructuring (as Single Rotations)</vt:lpstr>
      <vt:lpstr>Restructuring (as Double Rotations)</vt:lpstr>
      <vt:lpstr>Performance</vt:lpstr>
      <vt:lpstr>AVL Trees</vt:lpstr>
      <vt:lpstr>AVL Tree Definition</vt:lpstr>
      <vt:lpstr>Height of an AVL Tree</vt:lpstr>
      <vt:lpstr>Insertion</vt:lpstr>
      <vt:lpstr>Trinode Restructuring</vt:lpstr>
      <vt:lpstr>Insertion Example, continued</vt:lpstr>
      <vt:lpstr>Restructuring (as Single Rotations)</vt:lpstr>
      <vt:lpstr>Restructuring (as Double Rotations)</vt:lpstr>
      <vt:lpstr>Pseudo-code</vt:lpstr>
      <vt:lpstr>Pseudo-code</vt:lpstr>
      <vt:lpstr>Removal</vt:lpstr>
      <vt:lpstr>Rebalancing after a Removal</vt:lpstr>
      <vt:lpstr>Pseudo-code</vt:lpstr>
      <vt:lpstr>AVL Tree Performance</vt:lpstr>
      <vt:lpstr>Red-Black Trees</vt:lpstr>
      <vt:lpstr>Red-Black Trees</vt:lpstr>
      <vt:lpstr>Height of a Red-Black Tree</vt:lpstr>
      <vt:lpstr>Red-Black Tree Performance</vt:lpstr>
      <vt:lpstr>Red-Black Equivalent Trees</vt:lpstr>
      <vt:lpstr>Example</vt:lpstr>
      <vt:lpstr>Red-Black Trees are  Red-Black-Equivalent Trees</vt:lpstr>
      <vt:lpstr>Red-Black-Equivalent Trees are Red-Black Trees</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Binary Search Trees</dc:title>
  <dc:creator>Michael Goodrich and Roberto Tamassia</dc:creator>
  <cp:lastModifiedBy>Kevin</cp:lastModifiedBy>
  <cp:revision>993</cp:revision>
  <cp:lastPrinted>2014-03-20T13:47:37Z</cp:lastPrinted>
  <dcterms:created xsi:type="dcterms:W3CDTF">2002-01-21T02:22:10Z</dcterms:created>
  <dcterms:modified xsi:type="dcterms:W3CDTF">2021-04-26T12:48:53Z</dcterms:modified>
</cp:coreProperties>
</file>