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  <p:sldMasterId id="2147483806" r:id="rId10"/>
  </p:sldMasterIdLst>
  <p:notesMasterIdLst>
    <p:notesMasterId r:id="rId35"/>
  </p:notesMasterIdLst>
  <p:handoutMasterIdLst>
    <p:handoutMasterId r:id="rId36"/>
  </p:handoutMasterIdLst>
  <p:sldIdLst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295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A0192E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3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2580" y="102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</a:rPr>
              <a:t>Union-Find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6680E17-035B-D348-A4D8-AE9A052EA7A2}" type="datetime8">
              <a:rPr lang="en-US" sz="1400" smtClean="0">
                <a:solidFill>
                  <a:srgbClr val="000000"/>
                </a:solidFill>
              </a:rPr>
              <a:pPr eaLnBrk="1" hangingPunct="1"/>
              <a:t>4/28/2021 8:35 AM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B949A03-944E-9B46-A44C-14C052C1A6AD}" type="slidenum">
              <a:rPr lang="en-US" sz="140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5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eturns-Background.jpg">
            <a:extLst>
              <a:ext uri="{FF2B5EF4-FFF2-40B4-BE49-F238E27FC236}">
                <a16:creationId xmlns:a16="http://schemas.microsoft.com/office/drawing/2014/main" id="{B70EB39C-FA50-5642-B546-07A9EC778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1" y="25197"/>
            <a:ext cx="5357813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62612" y="6400801"/>
            <a:ext cx="268470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40458C"/>
                </a:solidFill>
              </a:rPr>
              <a:t>© 2015 Goodrich and </a:t>
            </a:r>
            <a:r>
              <a:rPr lang="en-US" sz="1400" dirty="0" err="1">
                <a:solidFill>
                  <a:srgbClr val="40458C"/>
                </a:solidFill>
              </a:rPr>
              <a:t>Tamassia</a:t>
            </a:r>
            <a:endParaRPr lang="en-US" sz="1400" dirty="0">
              <a:solidFill>
                <a:srgbClr val="40458C"/>
              </a:solidFill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456" y="1752600"/>
            <a:ext cx="103605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456" y="3309938"/>
            <a:ext cx="8532178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2A8844-E8D3-794E-8FE4-DFC94B067D77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15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1BAE0C-B043-3745-9847-49E2C146C8A6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37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5A5415-12CB-E249-A445-2E6977D1ED19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91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905000"/>
            <a:ext cx="507867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133" y="1905000"/>
            <a:ext cx="507867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E3534-C1FF-4D45-BD60-D6EC3784B4C0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847526-053D-2740-8939-BCC641A32631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87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47D4B5-7D95-4A43-8F75-3FE85D355B9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28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209CA6-E855-0349-B334-948D3C29AB8C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12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B8D55-628C-A34B-9D97-1D4892E297B0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21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A586C-3B24-0F48-9728-E078064F953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228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1D2729-D833-4745-8AE3-F618D7236725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3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1505" y="304800"/>
            <a:ext cx="2666305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8" y="304800"/>
            <a:ext cx="7795769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8EEAB4-90FD-564F-9123-BD7DC14CA8E3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937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304800"/>
            <a:ext cx="10360501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309" y="1905000"/>
            <a:ext cx="10360501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4038600"/>
            <a:ext cx="10360501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C5F0A-4CAD-7244-A1CA-4BBC84411416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577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304800"/>
            <a:ext cx="10360501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309" y="1905000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399133" y="1905000"/>
            <a:ext cx="507867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399133" y="4038600"/>
            <a:ext cx="507867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2DA420-0ED9-344A-81FA-25B175F421CD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2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0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588" y="304800"/>
            <a:ext cx="103605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309" y="1905000"/>
            <a:ext cx="1036050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4" y="6248400"/>
            <a:ext cx="25393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4796E2-D8F3-464D-BC4C-CB2A3BF62D49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62612" y="6400801"/>
            <a:ext cx="268470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40458C"/>
                </a:solidFill>
              </a:rPr>
              <a:t>© 2015 Goodrich and </a:t>
            </a:r>
            <a:r>
              <a:rPr lang="en-US" sz="1400" dirty="0" err="1">
                <a:solidFill>
                  <a:srgbClr val="40458C"/>
                </a:solidFill>
              </a:rPr>
              <a:t>Tamassia</a:t>
            </a:r>
            <a:endParaRPr lang="en-US" sz="1400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Goodrich, M. T., &amp;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Tamassia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R. (2015).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 Design and Applications.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Hoboken, NJ: Wiley.</a:t>
            </a:r>
            <a:endParaRPr lang="en-US" sz="1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7 Union-Find and Its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 590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62F381-DC2D-0647-87FD-3A68028536CF}" type="slidenum">
              <a:rPr lang="en-US" sz="1400">
                <a:solidFill>
                  <a:srgbClr val="40458C"/>
                </a:solidFill>
              </a:rPr>
              <a:pPr eaLnBrk="1" hangingPunct="1"/>
              <a:t>10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Analysis of List-based Representation</a:t>
            </a:r>
          </a:p>
        </p:txBody>
      </p:sp>
      <p:sp>
        <p:nvSpPr>
          <p:cNvPr id="265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0"/>
            <a:ext cx="7772400" cy="43434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sz="2000" dirty="0">
                <a:ea typeface="+mn-ea"/>
                <a:cs typeface="+mn-cs"/>
              </a:rPr>
              <a:t>When doing a union, always move elements from the smaller set to the larger set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Each time an element is moved it goes to a set of size at least double its old set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Thus, an element can be moved at most O(log n) times.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>
                <a:ea typeface="+mn-ea"/>
                <a:cs typeface="+mn-cs"/>
              </a:rPr>
              <a:t>How do we find the size of the sets?</a:t>
            </a:r>
            <a:endParaRPr lang="en-US" sz="2000" dirty="0">
              <a:ea typeface="+mn-ea"/>
              <a:cs typeface="+mn-cs"/>
            </a:endParaRPr>
          </a:p>
          <a:p>
            <a:pPr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sz="2000" dirty="0">
                <a:ea typeface="+mn-ea"/>
                <a:cs typeface="+mn-cs"/>
              </a:rPr>
              <a:t>See </a:t>
            </a:r>
            <a:r>
              <a:rPr lang="en-US" sz="2000" dirty="0" err="1">
                <a:ea typeface="+mn-ea"/>
                <a:cs typeface="+mn-cs"/>
              </a:rPr>
              <a:t>makeSet</a:t>
            </a:r>
            <a:r>
              <a:rPr lang="en-US" sz="2000" dirty="0">
                <a:ea typeface="+mn-ea"/>
                <a:cs typeface="+mn-cs"/>
              </a:rPr>
              <a:t>(), find(x), and Union(</a:t>
            </a:r>
            <a:r>
              <a:rPr lang="en-US" sz="2000" dirty="0" err="1">
                <a:ea typeface="+mn-ea"/>
                <a:cs typeface="+mn-cs"/>
              </a:rPr>
              <a:t>u,v</a:t>
            </a:r>
            <a:r>
              <a:rPr lang="en-US" sz="2000" dirty="0">
                <a:ea typeface="+mn-ea"/>
                <a:cs typeface="+mn-cs"/>
              </a:rPr>
              <a:t>) on Page 226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>
                <a:ea typeface="+mn-ea"/>
                <a:cs typeface="+mn-cs"/>
              </a:rPr>
              <a:t>Theorems 7.1 and 7.2 establishes the </a:t>
            </a:r>
            <a:r>
              <a:rPr lang="en-US" sz="1800" dirty="0">
                <a:solidFill>
                  <a:srgbClr val="FF0000"/>
                </a:solidFill>
              </a:rPr>
              <a:t>Amortized running time </a:t>
            </a:r>
            <a:r>
              <a:rPr lang="en-US" sz="1800" dirty="0"/>
              <a:t>of each Union operation takes O(</a:t>
            </a:r>
            <a:r>
              <a:rPr lang="en-US" sz="1800" dirty="0" err="1"/>
              <a:t>logn</a:t>
            </a:r>
            <a:r>
              <a:rPr lang="en-US" sz="1800" dirty="0"/>
              <a:t>) and each </a:t>
            </a:r>
            <a:r>
              <a:rPr lang="en-US" sz="1800" dirty="0" err="1"/>
              <a:t>makSset</a:t>
            </a:r>
            <a:r>
              <a:rPr lang="en-US" sz="1800" dirty="0"/>
              <a:t> and find takes O(1), hence</a:t>
            </a:r>
          </a:p>
          <a:p>
            <a:pPr eaLnBrk="1" hangingPunct="1">
              <a:defRPr/>
            </a:pPr>
            <a:r>
              <a:rPr lang="en-US" sz="2000" dirty="0"/>
              <a:t>Total time needed to do m unions and n finds is O(</a:t>
            </a:r>
            <a:r>
              <a:rPr lang="en-US" sz="2000" dirty="0" err="1"/>
              <a:t>nlog</a:t>
            </a:r>
            <a:r>
              <a:rPr lang="en-US" sz="2000" dirty="0"/>
              <a:t> n + m).</a:t>
            </a:r>
          </a:p>
        </p:txBody>
      </p:sp>
    </p:spTree>
    <p:extLst>
      <p:ext uri="{BB962C8B-B14F-4D97-AF65-F5344CB8AC3E}">
        <p14:creationId xmlns:p14="http://schemas.microsoft.com/office/powerpoint/2010/main" val="35886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3AF841-9841-E94C-87EF-FABB3F2C718D}" type="slidenum">
              <a:rPr lang="en-US" sz="1400">
                <a:solidFill>
                  <a:srgbClr val="40458C"/>
                </a:solidFill>
              </a:rPr>
              <a:pPr eaLnBrk="1" hangingPunct="1"/>
              <a:t>11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7315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Tree-based Implementation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0612" y="1600200"/>
            <a:ext cx="77724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Each element is stored in a node, which contains a pointer to a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set</a:t>
            </a:r>
            <a:r>
              <a:rPr lang="en-US" sz="2400">
                <a:latin typeface="Tahoma" charset="0"/>
              </a:rPr>
              <a:t> name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A node v whose set pointer points back to v is also a set name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Each set is a tree, rooted at a node with a self-referencing set pointer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ahoma" charset="0"/>
              </a:rPr>
              <a:t>For example: The sets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ahoma" charset="0"/>
              </a:rPr>
              <a:t>1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,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ahoma" charset="0"/>
              </a:rPr>
              <a:t>2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, and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ahoma" charset="0"/>
              </a:rPr>
              <a:t>5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Tahoma" charset="0"/>
            </a:endParaRPr>
          </a:p>
        </p:txBody>
      </p:sp>
      <p:sp>
        <p:nvSpPr>
          <p:cNvPr id="22533" name="AutoShape 7"/>
          <p:cNvSpPr>
            <a:spLocks noChangeAspect="1" noChangeArrowheads="1" noTextEdit="1"/>
          </p:cNvSpPr>
          <p:nvPr/>
        </p:nvSpPr>
        <p:spPr bwMode="auto">
          <a:xfrm>
            <a:off x="4113212" y="3946526"/>
            <a:ext cx="48768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34" name="Line 9"/>
          <p:cNvSpPr>
            <a:spLocks noChangeShapeType="1"/>
          </p:cNvSpPr>
          <p:nvPr/>
        </p:nvSpPr>
        <p:spPr bwMode="auto">
          <a:xfrm flipH="1" flipV="1">
            <a:off x="8021637" y="6103938"/>
            <a:ext cx="463550" cy="246062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35" name="Freeform 10"/>
          <p:cNvSpPr>
            <a:spLocks/>
          </p:cNvSpPr>
          <p:nvPr/>
        </p:nvSpPr>
        <p:spPr bwMode="auto">
          <a:xfrm>
            <a:off x="7913688" y="6046788"/>
            <a:ext cx="138113" cy="100012"/>
          </a:xfrm>
          <a:custGeom>
            <a:avLst/>
            <a:gdLst>
              <a:gd name="T0" fmla="*/ 96838 w 87"/>
              <a:gd name="T1" fmla="*/ 100012 h 63"/>
              <a:gd name="T2" fmla="*/ 0 w 87"/>
              <a:gd name="T3" fmla="*/ 0 h 63"/>
              <a:gd name="T4" fmla="*/ 138113 w 87"/>
              <a:gd name="T5" fmla="*/ 22225 h 63"/>
              <a:gd name="T6" fmla="*/ 96838 w 87"/>
              <a:gd name="T7" fmla="*/ 100012 h 63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3"/>
              <a:gd name="T14" fmla="*/ 87 w 87"/>
              <a:gd name="T15" fmla="*/ 63 h 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3">
                <a:moveTo>
                  <a:pt x="61" y="63"/>
                </a:moveTo>
                <a:lnTo>
                  <a:pt x="0" y="0"/>
                </a:lnTo>
                <a:lnTo>
                  <a:pt x="87" y="14"/>
                </a:lnTo>
                <a:lnTo>
                  <a:pt x="61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V="1">
            <a:off x="7739063" y="5580064"/>
            <a:ext cx="155575" cy="36353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37" name="Freeform 12"/>
          <p:cNvSpPr>
            <a:spLocks/>
          </p:cNvSpPr>
          <p:nvPr/>
        </p:nvSpPr>
        <p:spPr bwMode="auto">
          <a:xfrm>
            <a:off x="7848600" y="5468938"/>
            <a:ext cx="93662" cy="138112"/>
          </a:xfrm>
          <a:custGeom>
            <a:avLst/>
            <a:gdLst>
              <a:gd name="T0" fmla="*/ 0 w 59"/>
              <a:gd name="T1" fmla="*/ 104775 h 87"/>
              <a:gd name="T2" fmla="*/ 93662 w 59"/>
              <a:gd name="T3" fmla="*/ 0 h 87"/>
              <a:gd name="T4" fmla="*/ 82550 w 59"/>
              <a:gd name="T5" fmla="*/ 138112 h 87"/>
              <a:gd name="T6" fmla="*/ 0 w 59"/>
              <a:gd name="T7" fmla="*/ 104775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7"/>
              <a:gd name="T14" fmla="*/ 59 w 59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7">
                <a:moveTo>
                  <a:pt x="0" y="66"/>
                </a:moveTo>
                <a:lnTo>
                  <a:pt x="59" y="0"/>
                </a:lnTo>
                <a:lnTo>
                  <a:pt x="52" y="87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 flipV="1">
            <a:off x="6450013" y="5537200"/>
            <a:ext cx="220663" cy="4064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39" name="Freeform 14"/>
          <p:cNvSpPr>
            <a:spLocks/>
          </p:cNvSpPr>
          <p:nvPr/>
        </p:nvSpPr>
        <p:spPr bwMode="auto">
          <a:xfrm>
            <a:off x="6626225" y="5429251"/>
            <a:ext cx="101600" cy="138113"/>
          </a:xfrm>
          <a:custGeom>
            <a:avLst/>
            <a:gdLst>
              <a:gd name="T0" fmla="*/ 0 w 64"/>
              <a:gd name="T1" fmla="*/ 96838 h 87"/>
              <a:gd name="T2" fmla="*/ 101600 w 64"/>
              <a:gd name="T3" fmla="*/ 0 h 87"/>
              <a:gd name="T4" fmla="*/ 77788 w 64"/>
              <a:gd name="T5" fmla="*/ 138113 h 87"/>
              <a:gd name="T6" fmla="*/ 0 w 64"/>
              <a:gd name="T7" fmla="*/ 96838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1"/>
                </a:moveTo>
                <a:lnTo>
                  <a:pt x="64" y="0"/>
                </a:lnTo>
                <a:lnTo>
                  <a:pt x="49" y="87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 flipH="1" flipV="1">
            <a:off x="4954588" y="4835526"/>
            <a:ext cx="207963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1" name="Freeform 16"/>
          <p:cNvSpPr>
            <a:spLocks/>
          </p:cNvSpPr>
          <p:nvPr/>
        </p:nvSpPr>
        <p:spPr bwMode="auto">
          <a:xfrm>
            <a:off x="4903787" y="4725988"/>
            <a:ext cx="95250" cy="138112"/>
          </a:xfrm>
          <a:custGeom>
            <a:avLst/>
            <a:gdLst>
              <a:gd name="T0" fmla="*/ 15875 w 60"/>
              <a:gd name="T1" fmla="*/ 138112 h 87"/>
              <a:gd name="T2" fmla="*/ 0 w 60"/>
              <a:gd name="T3" fmla="*/ 0 h 87"/>
              <a:gd name="T4" fmla="*/ 95250 w 60"/>
              <a:gd name="T5" fmla="*/ 100012 h 87"/>
              <a:gd name="T6" fmla="*/ 15875 w 60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10" y="87"/>
                </a:moveTo>
                <a:lnTo>
                  <a:pt x="0" y="0"/>
                </a:lnTo>
                <a:lnTo>
                  <a:pt x="60" y="63"/>
                </a:lnTo>
                <a:lnTo>
                  <a:pt x="10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 flipV="1">
            <a:off x="4348163" y="4827588"/>
            <a:ext cx="200025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3" name="Freeform 18"/>
          <p:cNvSpPr>
            <a:spLocks/>
          </p:cNvSpPr>
          <p:nvPr/>
        </p:nvSpPr>
        <p:spPr bwMode="auto">
          <a:xfrm>
            <a:off x="4503737" y="4718051"/>
            <a:ext cx="95250" cy="138113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4" name="Freeform 19"/>
          <p:cNvSpPr>
            <a:spLocks/>
          </p:cNvSpPr>
          <p:nvPr/>
        </p:nvSpPr>
        <p:spPr bwMode="auto">
          <a:xfrm>
            <a:off x="4551362" y="4383088"/>
            <a:ext cx="406400" cy="406400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5" name="Freeform 20"/>
          <p:cNvSpPr>
            <a:spLocks/>
          </p:cNvSpPr>
          <p:nvPr/>
        </p:nvSpPr>
        <p:spPr bwMode="auto">
          <a:xfrm>
            <a:off x="4551362" y="4383088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6" name="Rectangle 21"/>
          <p:cNvSpPr>
            <a:spLocks noChangeArrowheads="1"/>
          </p:cNvSpPr>
          <p:nvPr/>
        </p:nvSpPr>
        <p:spPr bwMode="auto">
          <a:xfrm>
            <a:off x="4675187" y="44481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7" name="Freeform 22"/>
          <p:cNvSpPr>
            <a:spLocks/>
          </p:cNvSpPr>
          <p:nvPr/>
        </p:nvSpPr>
        <p:spPr bwMode="auto">
          <a:xfrm>
            <a:off x="4957762" y="5060950"/>
            <a:ext cx="406400" cy="407988"/>
          </a:xfrm>
          <a:custGeom>
            <a:avLst/>
            <a:gdLst>
              <a:gd name="T0" fmla="*/ 0 w 921"/>
              <a:gd name="T1" fmla="*/ 203994 h 922"/>
              <a:gd name="T2" fmla="*/ 203421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3421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8" name="Freeform 23"/>
          <p:cNvSpPr>
            <a:spLocks/>
          </p:cNvSpPr>
          <p:nvPr/>
        </p:nvSpPr>
        <p:spPr bwMode="auto">
          <a:xfrm>
            <a:off x="4957762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4788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4788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49" name="Rectangle 24"/>
          <p:cNvSpPr>
            <a:spLocks noChangeArrowheads="1"/>
          </p:cNvSpPr>
          <p:nvPr/>
        </p:nvSpPr>
        <p:spPr bwMode="auto">
          <a:xfrm>
            <a:off x="5078412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7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0" name="Freeform 25"/>
          <p:cNvSpPr>
            <a:spLocks/>
          </p:cNvSpPr>
          <p:nvPr/>
        </p:nvSpPr>
        <p:spPr bwMode="auto">
          <a:xfrm>
            <a:off x="4144962" y="5060950"/>
            <a:ext cx="406400" cy="407988"/>
          </a:xfrm>
          <a:custGeom>
            <a:avLst/>
            <a:gdLst>
              <a:gd name="T0" fmla="*/ 0 w 921"/>
              <a:gd name="T1" fmla="*/ 203994 h 922"/>
              <a:gd name="T2" fmla="*/ 202979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2979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1" name="Freeform 26"/>
          <p:cNvSpPr>
            <a:spLocks/>
          </p:cNvSpPr>
          <p:nvPr/>
        </p:nvSpPr>
        <p:spPr bwMode="auto">
          <a:xfrm>
            <a:off x="4144962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3200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3200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2" name="Rectangle 27"/>
          <p:cNvSpPr>
            <a:spLocks noChangeArrowheads="1"/>
          </p:cNvSpPr>
          <p:nvPr/>
        </p:nvSpPr>
        <p:spPr bwMode="auto">
          <a:xfrm>
            <a:off x="4265612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3" name="Freeform 28"/>
          <p:cNvSpPr>
            <a:spLocks/>
          </p:cNvSpPr>
          <p:nvPr/>
        </p:nvSpPr>
        <p:spPr bwMode="auto">
          <a:xfrm>
            <a:off x="4741863" y="4065589"/>
            <a:ext cx="519113" cy="568325"/>
          </a:xfrm>
          <a:custGeom>
            <a:avLst/>
            <a:gdLst>
              <a:gd name="T0" fmla="*/ 215900 w 327"/>
              <a:gd name="T1" fmla="*/ 520700 h 358"/>
              <a:gd name="T2" fmla="*/ 500063 w 327"/>
              <a:gd name="T3" fmla="*/ 368300 h 358"/>
              <a:gd name="T4" fmla="*/ 284163 w 327"/>
              <a:gd name="T5" fmla="*/ 46038 h 358"/>
              <a:gd name="T6" fmla="*/ 0 w 327"/>
              <a:gd name="T7" fmla="*/ 196850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4" name="Freeform 29"/>
          <p:cNvSpPr>
            <a:spLocks/>
          </p:cNvSpPr>
          <p:nvPr/>
        </p:nvSpPr>
        <p:spPr bwMode="auto">
          <a:xfrm>
            <a:off x="4697413" y="4246564"/>
            <a:ext cx="87313" cy="136525"/>
          </a:xfrm>
          <a:custGeom>
            <a:avLst/>
            <a:gdLst>
              <a:gd name="T0" fmla="*/ 87313 w 55"/>
              <a:gd name="T1" fmla="*/ 0 h 86"/>
              <a:gd name="T2" fmla="*/ 57150 w 55"/>
              <a:gd name="T3" fmla="*/ 136525 h 86"/>
              <a:gd name="T4" fmla="*/ 0 w 55"/>
              <a:gd name="T5" fmla="*/ 9525 h 86"/>
              <a:gd name="T6" fmla="*/ 87313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5" name="Line 30"/>
          <p:cNvSpPr>
            <a:spLocks noChangeShapeType="1"/>
          </p:cNvSpPr>
          <p:nvPr/>
        </p:nvSpPr>
        <p:spPr bwMode="auto">
          <a:xfrm flipH="1" flipV="1">
            <a:off x="6640513" y="4835526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6" name="Freeform 31"/>
          <p:cNvSpPr>
            <a:spLocks/>
          </p:cNvSpPr>
          <p:nvPr/>
        </p:nvSpPr>
        <p:spPr bwMode="auto">
          <a:xfrm>
            <a:off x="6588126" y="4725988"/>
            <a:ext cx="96837" cy="138112"/>
          </a:xfrm>
          <a:custGeom>
            <a:avLst/>
            <a:gdLst>
              <a:gd name="T0" fmla="*/ 17462 w 61"/>
              <a:gd name="T1" fmla="*/ 138112 h 87"/>
              <a:gd name="T2" fmla="*/ 0 w 61"/>
              <a:gd name="T3" fmla="*/ 0 h 87"/>
              <a:gd name="T4" fmla="*/ 96837 w 61"/>
              <a:gd name="T5" fmla="*/ 100012 h 87"/>
              <a:gd name="T6" fmla="*/ 17462 w 61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7" name="Line 32"/>
          <p:cNvSpPr>
            <a:spLocks noChangeShapeType="1"/>
          </p:cNvSpPr>
          <p:nvPr/>
        </p:nvSpPr>
        <p:spPr bwMode="auto">
          <a:xfrm flipV="1">
            <a:off x="6032500" y="4827588"/>
            <a:ext cx="201612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8" name="Freeform 33"/>
          <p:cNvSpPr>
            <a:spLocks/>
          </p:cNvSpPr>
          <p:nvPr/>
        </p:nvSpPr>
        <p:spPr bwMode="auto">
          <a:xfrm>
            <a:off x="6189662" y="4718051"/>
            <a:ext cx="95250" cy="138113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59" name="Freeform 34"/>
          <p:cNvSpPr>
            <a:spLocks/>
          </p:cNvSpPr>
          <p:nvPr/>
        </p:nvSpPr>
        <p:spPr bwMode="auto">
          <a:xfrm>
            <a:off x="6237287" y="4383088"/>
            <a:ext cx="406400" cy="406400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0" name="Freeform 35"/>
          <p:cNvSpPr>
            <a:spLocks/>
          </p:cNvSpPr>
          <p:nvPr/>
        </p:nvSpPr>
        <p:spPr bwMode="auto">
          <a:xfrm>
            <a:off x="6237287" y="4383088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1" name="Rectangle 36"/>
          <p:cNvSpPr>
            <a:spLocks noChangeArrowheads="1"/>
          </p:cNvSpPr>
          <p:nvPr/>
        </p:nvSpPr>
        <p:spPr bwMode="auto">
          <a:xfrm>
            <a:off x="6362700" y="44481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2" name="Freeform 37"/>
          <p:cNvSpPr>
            <a:spLocks/>
          </p:cNvSpPr>
          <p:nvPr/>
        </p:nvSpPr>
        <p:spPr bwMode="auto">
          <a:xfrm>
            <a:off x="6643687" y="5060950"/>
            <a:ext cx="406400" cy="407988"/>
          </a:xfrm>
          <a:custGeom>
            <a:avLst/>
            <a:gdLst>
              <a:gd name="T0" fmla="*/ 0 w 921"/>
              <a:gd name="T1" fmla="*/ 203994 h 922"/>
              <a:gd name="T2" fmla="*/ 203421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3421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3" name="Freeform 38"/>
          <p:cNvSpPr>
            <a:spLocks/>
          </p:cNvSpPr>
          <p:nvPr/>
        </p:nvSpPr>
        <p:spPr bwMode="auto">
          <a:xfrm>
            <a:off x="6643687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3200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3200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4" name="Rectangle 39"/>
          <p:cNvSpPr>
            <a:spLocks noChangeArrowheads="1"/>
          </p:cNvSpPr>
          <p:nvPr/>
        </p:nvSpPr>
        <p:spPr bwMode="auto">
          <a:xfrm>
            <a:off x="6765925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5" name="Freeform 40"/>
          <p:cNvSpPr>
            <a:spLocks/>
          </p:cNvSpPr>
          <p:nvPr/>
        </p:nvSpPr>
        <p:spPr bwMode="auto">
          <a:xfrm>
            <a:off x="5830887" y="5060950"/>
            <a:ext cx="406400" cy="407988"/>
          </a:xfrm>
          <a:custGeom>
            <a:avLst/>
            <a:gdLst>
              <a:gd name="T0" fmla="*/ 0 w 921"/>
              <a:gd name="T1" fmla="*/ 203994 h 922"/>
              <a:gd name="T2" fmla="*/ 202979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2979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6" name="Freeform 41"/>
          <p:cNvSpPr>
            <a:spLocks/>
          </p:cNvSpPr>
          <p:nvPr/>
        </p:nvSpPr>
        <p:spPr bwMode="auto">
          <a:xfrm>
            <a:off x="5830887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1613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1613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7" y="0"/>
                </a:cubicBezTo>
                <a:cubicBezTo>
                  <a:pt x="198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8" y="257"/>
                  <a:pt x="127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7" name="Rectangle 42"/>
          <p:cNvSpPr>
            <a:spLocks noChangeArrowheads="1"/>
          </p:cNvSpPr>
          <p:nvPr/>
        </p:nvSpPr>
        <p:spPr bwMode="auto">
          <a:xfrm>
            <a:off x="5953125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8" name="Freeform 43"/>
          <p:cNvSpPr>
            <a:spLocks/>
          </p:cNvSpPr>
          <p:nvPr/>
        </p:nvSpPr>
        <p:spPr bwMode="auto">
          <a:xfrm>
            <a:off x="6427788" y="4065589"/>
            <a:ext cx="519113" cy="568325"/>
          </a:xfrm>
          <a:custGeom>
            <a:avLst/>
            <a:gdLst>
              <a:gd name="T0" fmla="*/ 215900 w 327"/>
              <a:gd name="T1" fmla="*/ 520700 h 358"/>
              <a:gd name="T2" fmla="*/ 500063 w 327"/>
              <a:gd name="T3" fmla="*/ 368300 h 358"/>
              <a:gd name="T4" fmla="*/ 284163 w 327"/>
              <a:gd name="T5" fmla="*/ 46038 h 358"/>
              <a:gd name="T6" fmla="*/ 0 w 327"/>
              <a:gd name="T7" fmla="*/ 196850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69" name="Freeform 44"/>
          <p:cNvSpPr>
            <a:spLocks/>
          </p:cNvSpPr>
          <p:nvPr/>
        </p:nvSpPr>
        <p:spPr bwMode="auto">
          <a:xfrm>
            <a:off x="6383338" y="4246564"/>
            <a:ext cx="87313" cy="136525"/>
          </a:xfrm>
          <a:custGeom>
            <a:avLst/>
            <a:gdLst>
              <a:gd name="T0" fmla="*/ 87313 w 55"/>
              <a:gd name="T1" fmla="*/ 0 h 86"/>
              <a:gd name="T2" fmla="*/ 57150 w 55"/>
              <a:gd name="T3" fmla="*/ 136525 h 86"/>
              <a:gd name="T4" fmla="*/ 0 w 55"/>
              <a:gd name="T5" fmla="*/ 9525 h 86"/>
              <a:gd name="T6" fmla="*/ 87313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0" name="Line 45"/>
          <p:cNvSpPr>
            <a:spLocks noChangeShapeType="1"/>
          </p:cNvSpPr>
          <p:nvPr/>
        </p:nvSpPr>
        <p:spPr bwMode="auto">
          <a:xfrm flipH="1" flipV="1">
            <a:off x="8548688" y="4835526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1" name="Freeform 46"/>
          <p:cNvSpPr>
            <a:spLocks/>
          </p:cNvSpPr>
          <p:nvPr/>
        </p:nvSpPr>
        <p:spPr bwMode="auto">
          <a:xfrm>
            <a:off x="8496301" y="4725988"/>
            <a:ext cx="98425" cy="138112"/>
          </a:xfrm>
          <a:custGeom>
            <a:avLst/>
            <a:gdLst>
              <a:gd name="T0" fmla="*/ 17463 w 62"/>
              <a:gd name="T1" fmla="*/ 138112 h 87"/>
              <a:gd name="T2" fmla="*/ 0 w 62"/>
              <a:gd name="T3" fmla="*/ 0 h 87"/>
              <a:gd name="T4" fmla="*/ 98425 w 62"/>
              <a:gd name="T5" fmla="*/ 100012 h 87"/>
              <a:gd name="T6" fmla="*/ 17463 w 62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7"/>
              <a:gd name="T14" fmla="*/ 62 w 62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7">
                <a:moveTo>
                  <a:pt x="11" y="87"/>
                </a:moveTo>
                <a:lnTo>
                  <a:pt x="0" y="0"/>
                </a:lnTo>
                <a:lnTo>
                  <a:pt x="62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2" name="Line 47"/>
          <p:cNvSpPr>
            <a:spLocks noChangeShapeType="1"/>
          </p:cNvSpPr>
          <p:nvPr/>
        </p:nvSpPr>
        <p:spPr bwMode="auto">
          <a:xfrm flipV="1">
            <a:off x="7942263" y="4827588"/>
            <a:ext cx="200025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3" name="Freeform 48"/>
          <p:cNvSpPr>
            <a:spLocks/>
          </p:cNvSpPr>
          <p:nvPr/>
        </p:nvSpPr>
        <p:spPr bwMode="auto">
          <a:xfrm>
            <a:off x="8097837" y="4718051"/>
            <a:ext cx="95250" cy="138113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80963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4" name="Freeform 49"/>
          <p:cNvSpPr>
            <a:spLocks/>
          </p:cNvSpPr>
          <p:nvPr/>
        </p:nvSpPr>
        <p:spPr bwMode="auto">
          <a:xfrm>
            <a:off x="8145462" y="4383088"/>
            <a:ext cx="406400" cy="406400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5" name="Freeform 50"/>
          <p:cNvSpPr>
            <a:spLocks/>
          </p:cNvSpPr>
          <p:nvPr/>
        </p:nvSpPr>
        <p:spPr bwMode="auto">
          <a:xfrm>
            <a:off x="8145462" y="4383088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6" name="Rectangle 51"/>
          <p:cNvSpPr>
            <a:spLocks noChangeArrowheads="1"/>
          </p:cNvSpPr>
          <p:nvPr/>
        </p:nvSpPr>
        <p:spPr bwMode="auto">
          <a:xfrm>
            <a:off x="8270875" y="44481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7" name="Freeform 52"/>
          <p:cNvSpPr>
            <a:spLocks/>
          </p:cNvSpPr>
          <p:nvPr/>
        </p:nvSpPr>
        <p:spPr bwMode="auto">
          <a:xfrm>
            <a:off x="8551862" y="5060950"/>
            <a:ext cx="407988" cy="407988"/>
          </a:xfrm>
          <a:custGeom>
            <a:avLst/>
            <a:gdLst>
              <a:gd name="T0" fmla="*/ 0 w 921"/>
              <a:gd name="T1" fmla="*/ 203994 h 922"/>
              <a:gd name="T2" fmla="*/ 203773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3773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8" name="Freeform 53"/>
          <p:cNvSpPr>
            <a:spLocks/>
          </p:cNvSpPr>
          <p:nvPr/>
        </p:nvSpPr>
        <p:spPr bwMode="auto">
          <a:xfrm>
            <a:off x="8551862" y="5060950"/>
            <a:ext cx="407988" cy="407988"/>
          </a:xfrm>
          <a:custGeom>
            <a:avLst/>
            <a:gdLst>
              <a:gd name="T0" fmla="*/ 0 w 257"/>
              <a:gd name="T1" fmla="*/ 204788 h 257"/>
              <a:gd name="T2" fmla="*/ 203200 w 257"/>
              <a:gd name="T3" fmla="*/ 0 h 257"/>
              <a:gd name="T4" fmla="*/ 407988 w 257"/>
              <a:gd name="T5" fmla="*/ 204788 h 257"/>
              <a:gd name="T6" fmla="*/ 407988 w 257"/>
              <a:gd name="T7" fmla="*/ 204788 h 257"/>
              <a:gd name="T8" fmla="*/ 203200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8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79" name="Rectangle 54"/>
          <p:cNvSpPr>
            <a:spLocks noChangeArrowheads="1"/>
          </p:cNvSpPr>
          <p:nvPr/>
        </p:nvSpPr>
        <p:spPr bwMode="auto">
          <a:xfrm>
            <a:off x="8609012" y="512762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10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0" name="Freeform 55"/>
          <p:cNvSpPr>
            <a:spLocks/>
          </p:cNvSpPr>
          <p:nvPr/>
        </p:nvSpPr>
        <p:spPr bwMode="auto">
          <a:xfrm>
            <a:off x="7739062" y="5060950"/>
            <a:ext cx="406400" cy="407988"/>
          </a:xfrm>
          <a:custGeom>
            <a:avLst/>
            <a:gdLst>
              <a:gd name="T0" fmla="*/ 0 w 922"/>
              <a:gd name="T1" fmla="*/ 203994 h 922"/>
              <a:gd name="T2" fmla="*/ 203200 w 922"/>
              <a:gd name="T3" fmla="*/ 0 h 922"/>
              <a:gd name="T4" fmla="*/ 406400 w 922"/>
              <a:gd name="T5" fmla="*/ 203994 h 922"/>
              <a:gd name="T6" fmla="*/ 406400 w 922"/>
              <a:gd name="T7" fmla="*/ 203994 h 922"/>
              <a:gd name="T8" fmla="*/ 203200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1" name="Freeform 56"/>
          <p:cNvSpPr>
            <a:spLocks/>
          </p:cNvSpPr>
          <p:nvPr/>
        </p:nvSpPr>
        <p:spPr bwMode="auto">
          <a:xfrm>
            <a:off x="7739062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3200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3200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2" name="Rectangle 57"/>
          <p:cNvSpPr>
            <a:spLocks noChangeArrowheads="1"/>
          </p:cNvSpPr>
          <p:nvPr/>
        </p:nvSpPr>
        <p:spPr bwMode="auto">
          <a:xfrm>
            <a:off x="7861300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3" name="Freeform 58"/>
          <p:cNvSpPr>
            <a:spLocks/>
          </p:cNvSpPr>
          <p:nvPr/>
        </p:nvSpPr>
        <p:spPr bwMode="auto">
          <a:xfrm>
            <a:off x="8335963" y="4065589"/>
            <a:ext cx="519113" cy="568325"/>
          </a:xfrm>
          <a:custGeom>
            <a:avLst/>
            <a:gdLst>
              <a:gd name="T0" fmla="*/ 215900 w 327"/>
              <a:gd name="T1" fmla="*/ 520700 h 358"/>
              <a:gd name="T2" fmla="*/ 500063 w 327"/>
              <a:gd name="T3" fmla="*/ 368300 h 358"/>
              <a:gd name="T4" fmla="*/ 284163 w 327"/>
              <a:gd name="T5" fmla="*/ 46038 h 358"/>
              <a:gd name="T6" fmla="*/ 0 w 327"/>
              <a:gd name="T7" fmla="*/ 196850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4" name="Freeform 59"/>
          <p:cNvSpPr>
            <a:spLocks/>
          </p:cNvSpPr>
          <p:nvPr/>
        </p:nvSpPr>
        <p:spPr bwMode="auto">
          <a:xfrm>
            <a:off x="8291513" y="4246564"/>
            <a:ext cx="87313" cy="136525"/>
          </a:xfrm>
          <a:custGeom>
            <a:avLst/>
            <a:gdLst>
              <a:gd name="T0" fmla="*/ 87313 w 55"/>
              <a:gd name="T1" fmla="*/ 0 h 86"/>
              <a:gd name="T2" fmla="*/ 57150 w 55"/>
              <a:gd name="T3" fmla="*/ 136525 h 86"/>
              <a:gd name="T4" fmla="*/ 0 w 55"/>
              <a:gd name="T5" fmla="*/ 9525 h 86"/>
              <a:gd name="T6" fmla="*/ 87313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5" name="Freeform 60"/>
          <p:cNvSpPr>
            <a:spLocks/>
          </p:cNvSpPr>
          <p:nvPr/>
        </p:nvSpPr>
        <p:spPr bwMode="auto">
          <a:xfrm>
            <a:off x="8280401" y="6146800"/>
            <a:ext cx="407987" cy="407988"/>
          </a:xfrm>
          <a:custGeom>
            <a:avLst/>
            <a:gdLst>
              <a:gd name="T0" fmla="*/ 0 w 922"/>
              <a:gd name="T1" fmla="*/ 203773 h 921"/>
              <a:gd name="T2" fmla="*/ 203994 w 922"/>
              <a:gd name="T3" fmla="*/ 0 h 921"/>
              <a:gd name="T4" fmla="*/ 407987 w 922"/>
              <a:gd name="T5" fmla="*/ 203773 h 921"/>
              <a:gd name="T6" fmla="*/ 407987 w 922"/>
              <a:gd name="T7" fmla="*/ 203773 h 921"/>
              <a:gd name="T8" fmla="*/ 203994 w 922"/>
              <a:gd name="T9" fmla="*/ 407988 h 921"/>
              <a:gd name="T10" fmla="*/ 0 w 922"/>
              <a:gd name="T11" fmla="*/ 203773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6" name="Freeform 61"/>
          <p:cNvSpPr>
            <a:spLocks/>
          </p:cNvSpPr>
          <p:nvPr/>
        </p:nvSpPr>
        <p:spPr bwMode="auto">
          <a:xfrm>
            <a:off x="8280401" y="6146800"/>
            <a:ext cx="407987" cy="407988"/>
          </a:xfrm>
          <a:custGeom>
            <a:avLst/>
            <a:gdLst>
              <a:gd name="T0" fmla="*/ 0 w 257"/>
              <a:gd name="T1" fmla="*/ 203200 h 257"/>
              <a:gd name="T2" fmla="*/ 204787 w 257"/>
              <a:gd name="T3" fmla="*/ 0 h 257"/>
              <a:gd name="T4" fmla="*/ 407987 w 257"/>
              <a:gd name="T5" fmla="*/ 203200 h 257"/>
              <a:gd name="T6" fmla="*/ 407987 w 257"/>
              <a:gd name="T7" fmla="*/ 203200 h 257"/>
              <a:gd name="T8" fmla="*/ 204787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7" y="58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7" name="Rectangle 62"/>
          <p:cNvSpPr>
            <a:spLocks noChangeArrowheads="1"/>
          </p:cNvSpPr>
          <p:nvPr/>
        </p:nvSpPr>
        <p:spPr bwMode="auto">
          <a:xfrm>
            <a:off x="8340725" y="6215064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12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8" name="Freeform 63"/>
          <p:cNvSpPr>
            <a:spLocks/>
          </p:cNvSpPr>
          <p:nvPr/>
        </p:nvSpPr>
        <p:spPr bwMode="auto">
          <a:xfrm>
            <a:off x="7535862" y="5740400"/>
            <a:ext cx="406400" cy="406400"/>
          </a:xfrm>
          <a:custGeom>
            <a:avLst/>
            <a:gdLst>
              <a:gd name="T0" fmla="*/ 0 w 921"/>
              <a:gd name="T1" fmla="*/ 203200 h 922"/>
              <a:gd name="T2" fmla="*/ 202979 w 921"/>
              <a:gd name="T3" fmla="*/ 0 h 922"/>
              <a:gd name="T4" fmla="*/ 406400 w 921"/>
              <a:gd name="T5" fmla="*/ 203200 h 922"/>
              <a:gd name="T6" fmla="*/ 406400 w 921"/>
              <a:gd name="T7" fmla="*/ 203200 h 922"/>
              <a:gd name="T8" fmla="*/ 202979 w 921"/>
              <a:gd name="T9" fmla="*/ 406400 h 922"/>
              <a:gd name="T10" fmla="*/ 0 w 921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89" name="Freeform 64"/>
          <p:cNvSpPr>
            <a:spLocks/>
          </p:cNvSpPr>
          <p:nvPr/>
        </p:nvSpPr>
        <p:spPr bwMode="auto">
          <a:xfrm>
            <a:off x="7535862" y="5740400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8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8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90" name="Rectangle 65"/>
          <p:cNvSpPr>
            <a:spLocks noChangeArrowheads="1"/>
          </p:cNvSpPr>
          <p:nvPr/>
        </p:nvSpPr>
        <p:spPr bwMode="auto">
          <a:xfrm>
            <a:off x="7600332" y="5805489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11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91" name="Freeform 66"/>
          <p:cNvSpPr>
            <a:spLocks/>
          </p:cNvSpPr>
          <p:nvPr/>
        </p:nvSpPr>
        <p:spPr bwMode="auto">
          <a:xfrm>
            <a:off x="6246812" y="5740400"/>
            <a:ext cx="406400" cy="406400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92" name="Freeform 67"/>
          <p:cNvSpPr>
            <a:spLocks/>
          </p:cNvSpPr>
          <p:nvPr/>
        </p:nvSpPr>
        <p:spPr bwMode="auto">
          <a:xfrm>
            <a:off x="6246812" y="5740400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2593" name="Rectangle 68"/>
          <p:cNvSpPr>
            <a:spLocks noChangeArrowheads="1"/>
          </p:cNvSpPr>
          <p:nvPr/>
        </p:nvSpPr>
        <p:spPr bwMode="auto">
          <a:xfrm>
            <a:off x="6370637" y="580548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9</a:t>
            </a:r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35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8B5A34-02C0-ED41-A2F4-B0767931CA4E}" type="slidenum">
              <a:rPr lang="en-US" sz="1400">
                <a:solidFill>
                  <a:srgbClr val="40458C"/>
                </a:solidFill>
              </a:rPr>
              <a:pPr eaLnBrk="1" hangingPunct="1"/>
              <a:t>12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Union-Find Operations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0612" y="1676400"/>
            <a:ext cx="403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FF0000"/>
                </a:solidFill>
                <a:latin typeface="Tahoma" charset="0"/>
              </a:rPr>
              <a:t>makeSet</a:t>
            </a:r>
            <a:r>
              <a:rPr lang="en-US" sz="2000" dirty="0">
                <a:latin typeface="Tahoma" charset="0"/>
              </a:rPr>
              <a:t> assigns a parent pointer to each singleton element x and set </a:t>
            </a:r>
            <a:r>
              <a:rPr lang="en-US" sz="2000" dirty="0" err="1">
                <a:latin typeface="Tahoma" charset="0"/>
              </a:rPr>
              <a:t>x.size</a:t>
            </a:r>
            <a:r>
              <a:rPr lang="en-US" sz="2000" dirty="0">
                <a:latin typeface="Tahoma" charset="0"/>
              </a:rPr>
              <a:t>=1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To do a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union</a:t>
            </a:r>
            <a:r>
              <a:rPr lang="en-US" sz="2000" dirty="0">
                <a:latin typeface="Tahoma" charset="0"/>
              </a:rPr>
              <a:t>, simply make the root of one tree point to the root of the other and set size as the sum of sizes.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To do a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find</a:t>
            </a:r>
            <a:r>
              <a:rPr lang="en-US" sz="2000" dirty="0">
                <a:latin typeface="Tahoma" charset="0"/>
              </a:rPr>
              <a:t>, follow set-name pointers from the starting node until reaching a node whose set-name pointer refers back to itself</a:t>
            </a:r>
          </a:p>
        </p:txBody>
      </p:sp>
      <p:sp>
        <p:nvSpPr>
          <p:cNvPr id="23557" name="AutoShape 11"/>
          <p:cNvSpPr>
            <a:spLocks noChangeAspect="1" noChangeArrowheads="1" noTextEdit="1"/>
          </p:cNvSpPr>
          <p:nvPr/>
        </p:nvSpPr>
        <p:spPr bwMode="auto">
          <a:xfrm>
            <a:off x="6704012" y="990601"/>
            <a:ext cx="3200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 flipH="1" flipV="1">
            <a:off x="8932862" y="3152775"/>
            <a:ext cx="465138" cy="2476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59" name="Freeform 14"/>
          <p:cNvSpPr>
            <a:spLocks/>
          </p:cNvSpPr>
          <p:nvPr/>
        </p:nvSpPr>
        <p:spPr bwMode="auto">
          <a:xfrm>
            <a:off x="8824913" y="3095625"/>
            <a:ext cx="138113" cy="101600"/>
          </a:xfrm>
          <a:custGeom>
            <a:avLst/>
            <a:gdLst>
              <a:gd name="T0" fmla="*/ 96838 w 87"/>
              <a:gd name="T1" fmla="*/ 101600 h 64"/>
              <a:gd name="T2" fmla="*/ 0 w 87"/>
              <a:gd name="T3" fmla="*/ 0 h 64"/>
              <a:gd name="T4" fmla="*/ 138113 w 87"/>
              <a:gd name="T5" fmla="*/ 22225 h 64"/>
              <a:gd name="T6" fmla="*/ 96838 w 87"/>
              <a:gd name="T7" fmla="*/ 10160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 flipV="1">
            <a:off x="8648700" y="2627314"/>
            <a:ext cx="157162" cy="365125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1" name="Freeform 16"/>
          <p:cNvSpPr>
            <a:spLocks/>
          </p:cNvSpPr>
          <p:nvPr/>
        </p:nvSpPr>
        <p:spPr bwMode="auto">
          <a:xfrm>
            <a:off x="8759825" y="2516188"/>
            <a:ext cx="93662" cy="139700"/>
          </a:xfrm>
          <a:custGeom>
            <a:avLst/>
            <a:gdLst>
              <a:gd name="T0" fmla="*/ 0 w 59"/>
              <a:gd name="T1" fmla="*/ 104775 h 88"/>
              <a:gd name="T2" fmla="*/ 93662 w 59"/>
              <a:gd name="T3" fmla="*/ 0 h 88"/>
              <a:gd name="T4" fmla="*/ 82550 w 59"/>
              <a:gd name="T5" fmla="*/ 139700 h 88"/>
              <a:gd name="T6" fmla="*/ 0 w 59"/>
              <a:gd name="T7" fmla="*/ 104775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 flipV="1">
            <a:off x="7356475" y="2919414"/>
            <a:ext cx="222250" cy="40798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3" name="Freeform 18"/>
          <p:cNvSpPr>
            <a:spLocks/>
          </p:cNvSpPr>
          <p:nvPr/>
        </p:nvSpPr>
        <p:spPr bwMode="auto">
          <a:xfrm>
            <a:off x="7534275" y="2811463"/>
            <a:ext cx="101600" cy="138112"/>
          </a:xfrm>
          <a:custGeom>
            <a:avLst/>
            <a:gdLst>
              <a:gd name="T0" fmla="*/ 0 w 64"/>
              <a:gd name="T1" fmla="*/ 95250 h 87"/>
              <a:gd name="T2" fmla="*/ 101600 w 64"/>
              <a:gd name="T3" fmla="*/ 0 h 87"/>
              <a:gd name="T4" fmla="*/ 77788 w 64"/>
              <a:gd name="T5" fmla="*/ 138112 h 87"/>
              <a:gd name="T6" fmla="*/ 0 w 64"/>
              <a:gd name="T7" fmla="*/ 9525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 flipH="1" flipV="1">
            <a:off x="7548563" y="2216151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5" name="Freeform 20"/>
          <p:cNvSpPr>
            <a:spLocks/>
          </p:cNvSpPr>
          <p:nvPr/>
        </p:nvSpPr>
        <p:spPr bwMode="auto">
          <a:xfrm>
            <a:off x="7496176" y="2106613"/>
            <a:ext cx="96837" cy="138112"/>
          </a:xfrm>
          <a:custGeom>
            <a:avLst/>
            <a:gdLst>
              <a:gd name="T0" fmla="*/ 17462 w 61"/>
              <a:gd name="T1" fmla="*/ 138112 h 87"/>
              <a:gd name="T2" fmla="*/ 0 w 61"/>
              <a:gd name="T3" fmla="*/ 0 h 87"/>
              <a:gd name="T4" fmla="*/ 96837 w 61"/>
              <a:gd name="T5" fmla="*/ 100012 h 87"/>
              <a:gd name="T6" fmla="*/ 17462 w 61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 flipV="1">
            <a:off x="6938963" y="2208213"/>
            <a:ext cx="201613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7" name="Freeform 22"/>
          <p:cNvSpPr>
            <a:spLocks/>
          </p:cNvSpPr>
          <p:nvPr/>
        </p:nvSpPr>
        <p:spPr bwMode="auto">
          <a:xfrm>
            <a:off x="7096125" y="2098676"/>
            <a:ext cx="95250" cy="138113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8" name="Freeform 23"/>
          <p:cNvSpPr>
            <a:spLocks/>
          </p:cNvSpPr>
          <p:nvPr/>
        </p:nvSpPr>
        <p:spPr bwMode="auto">
          <a:xfrm>
            <a:off x="7143751" y="1762125"/>
            <a:ext cx="407987" cy="407988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69" name="Freeform 24"/>
          <p:cNvSpPr>
            <a:spLocks/>
          </p:cNvSpPr>
          <p:nvPr/>
        </p:nvSpPr>
        <p:spPr bwMode="auto">
          <a:xfrm>
            <a:off x="7143751" y="1762125"/>
            <a:ext cx="407987" cy="407988"/>
          </a:xfrm>
          <a:custGeom>
            <a:avLst/>
            <a:gdLst>
              <a:gd name="T0" fmla="*/ 0 w 257"/>
              <a:gd name="T1" fmla="*/ 204788 h 257"/>
              <a:gd name="T2" fmla="*/ 203200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3200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0" name="Rectangle 25"/>
          <p:cNvSpPr>
            <a:spLocks noChangeArrowheads="1"/>
          </p:cNvSpPr>
          <p:nvPr/>
        </p:nvSpPr>
        <p:spPr bwMode="auto">
          <a:xfrm>
            <a:off x="7267575" y="1827214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1" name="Freeform 26"/>
          <p:cNvSpPr>
            <a:spLocks/>
          </p:cNvSpPr>
          <p:nvPr/>
        </p:nvSpPr>
        <p:spPr bwMode="auto">
          <a:xfrm>
            <a:off x="7551737" y="2443164"/>
            <a:ext cx="407988" cy="407987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7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2" name="Freeform 27"/>
          <p:cNvSpPr>
            <a:spLocks/>
          </p:cNvSpPr>
          <p:nvPr/>
        </p:nvSpPr>
        <p:spPr bwMode="auto">
          <a:xfrm>
            <a:off x="7551737" y="2443164"/>
            <a:ext cx="407988" cy="407987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7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3" name="Rectangle 28"/>
          <p:cNvSpPr>
            <a:spLocks noChangeArrowheads="1"/>
          </p:cNvSpPr>
          <p:nvPr/>
        </p:nvSpPr>
        <p:spPr bwMode="auto">
          <a:xfrm>
            <a:off x="7670800" y="2506664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4" name="Freeform 29"/>
          <p:cNvSpPr>
            <a:spLocks/>
          </p:cNvSpPr>
          <p:nvPr/>
        </p:nvSpPr>
        <p:spPr bwMode="auto">
          <a:xfrm>
            <a:off x="6735762" y="2443164"/>
            <a:ext cx="407988" cy="407987"/>
          </a:xfrm>
          <a:custGeom>
            <a:avLst/>
            <a:gdLst>
              <a:gd name="T0" fmla="*/ 0 w 921"/>
              <a:gd name="T1" fmla="*/ 203994 h 922"/>
              <a:gd name="T2" fmla="*/ 203773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3773 w 921"/>
              <a:gd name="T9" fmla="*/ 407987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5" name="Freeform 30"/>
          <p:cNvSpPr>
            <a:spLocks/>
          </p:cNvSpPr>
          <p:nvPr/>
        </p:nvSpPr>
        <p:spPr bwMode="auto">
          <a:xfrm>
            <a:off x="6735762" y="2443164"/>
            <a:ext cx="407988" cy="407987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7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6" name="Rectangle 31"/>
          <p:cNvSpPr>
            <a:spLocks noChangeArrowheads="1"/>
          </p:cNvSpPr>
          <p:nvPr/>
        </p:nvSpPr>
        <p:spPr bwMode="auto">
          <a:xfrm>
            <a:off x="6856412" y="2506664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7" name="Freeform 32"/>
          <p:cNvSpPr>
            <a:spLocks noEditPoints="1"/>
          </p:cNvSpPr>
          <p:nvPr/>
        </p:nvSpPr>
        <p:spPr bwMode="auto">
          <a:xfrm>
            <a:off x="7334250" y="1466851"/>
            <a:ext cx="514350" cy="523875"/>
          </a:xfrm>
          <a:custGeom>
            <a:avLst/>
            <a:gdLst>
              <a:gd name="T0" fmla="*/ 247207 w 1161"/>
              <a:gd name="T1" fmla="*/ 508831 h 1184"/>
              <a:gd name="T2" fmla="*/ 207778 w 1161"/>
              <a:gd name="T3" fmla="*/ 497327 h 1184"/>
              <a:gd name="T4" fmla="*/ 298155 w 1161"/>
              <a:gd name="T5" fmla="*/ 503522 h 1184"/>
              <a:gd name="T6" fmla="*/ 276890 w 1161"/>
              <a:gd name="T7" fmla="*/ 522990 h 1184"/>
              <a:gd name="T8" fmla="*/ 336698 w 1161"/>
              <a:gd name="T9" fmla="*/ 500867 h 1184"/>
              <a:gd name="T10" fmla="*/ 360178 w 1161"/>
              <a:gd name="T11" fmla="*/ 517681 h 1184"/>
              <a:gd name="T12" fmla="*/ 336698 w 1161"/>
              <a:gd name="T13" fmla="*/ 500867 h 1184"/>
              <a:gd name="T14" fmla="*/ 398721 w 1161"/>
              <a:gd name="T15" fmla="*/ 482284 h 1184"/>
              <a:gd name="T16" fmla="*/ 420429 w 1161"/>
              <a:gd name="T17" fmla="*/ 492018 h 1184"/>
              <a:gd name="T18" fmla="*/ 400493 w 1161"/>
              <a:gd name="T19" fmla="*/ 503079 h 1184"/>
              <a:gd name="T20" fmla="*/ 439036 w 1161"/>
              <a:gd name="T21" fmla="*/ 452196 h 1184"/>
              <a:gd name="T22" fmla="*/ 467833 w 1161"/>
              <a:gd name="T23" fmla="*/ 450426 h 1184"/>
              <a:gd name="T24" fmla="*/ 439036 w 1161"/>
              <a:gd name="T25" fmla="*/ 452196 h 1184"/>
              <a:gd name="T26" fmla="*/ 480237 w 1161"/>
              <a:gd name="T27" fmla="*/ 391136 h 1184"/>
              <a:gd name="T28" fmla="*/ 500616 w 1161"/>
              <a:gd name="T29" fmla="*/ 393791 h 1184"/>
              <a:gd name="T30" fmla="*/ 490870 w 1161"/>
              <a:gd name="T31" fmla="*/ 414144 h 1184"/>
              <a:gd name="T32" fmla="*/ 491313 w 1161"/>
              <a:gd name="T33" fmla="*/ 349103 h 1184"/>
              <a:gd name="T34" fmla="*/ 493528 w 1161"/>
              <a:gd name="T35" fmla="*/ 330519 h 1184"/>
              <a:gd name="T36" fmla="*/ 512135 w 1161"/>
              <a:gd name="T37" fmla="*/ 348660 h 1184"/>
              <a:gd name="T38" fmla="*/ 498401 w 1161"/>
              <a:gd name="T39" fmla="*/ 361491 h 1184"/>
              <a:gd name="T40" fmla="*/ 489541 w 1161"/>
              <a:gd name="T41" fmla="*/ 272557 h 1184"/>
              <a:gd name="T42" fmla="*/ 513021 w 1161"/>
              <a:gd name="T43" fmla="*/ 289370 h 1184"/>
              <a:gd name="T44" fmla="*/ 480237 w 1161"/>
              <a:gd name="T45" fmla="*/ 234947 h 1184"/>
              <a:gd name="T46" fmla="*/ 492642 w 1161"/>
              <a:gd name="T47" fmla="*/ 208842 h 1184"/>
              <a:gd name="T48" fmla="*/ 480237 w 1161"/>
              <a:gd name="T49" fmla="*/ 234947 h 1184"/>
              <a:gd name="T50" fmla="*/ 450112 w 1161"/>
              <a:gd name="T51" fmla="*/ 149110 h 1184"/>
              <a:gd name="T52" fmla="*/ 470048 w 1161"/>
              <a:gd name="T53" fmla="*/ 184507 h 1184"/>
              <a:gd name="T54" fmla="*/ 412012 w 1161"/>
              <a:gd name="T55" fmla="*/ 119022 h 1184"/>
              <a:gd name="T56" fmla="*/ 409797 w 1161"/>
              <a:gd name="T57" fmla="*/ 103094 h 1184"/>
              <a:gd name="T58" fmla="*/ 428403 w 1161"/>
              <a:gd name="T59" fmla="*/ 106191 h 1184"/>
              <a:gd name="T60" fmla="*/ 422201 w 1161"/>
              <a:gd name="T61" fmla="*/ 131854 h 1184"/>
              <a:gd name="T62" fmla="*/ 375241 w 1161"/>
              <a:gd name="T63" fmla="*/ 84953 h 1184"/>
              <a:gd name="T64" fmla="*/ 376570 w 1161"/>
              <a:gd name="T65" fmla="*/ 61502 h 1184"/>
              <a:gd name="T66" fmla="*/ 394291 w 1161"/>
              <a:gd name="T67" fmla="*/ 74776 h 1184"/>
              <a:gd name="T68" fmla="*/ 331381 w 1161"/>
              <a:gd name="T69" fmla="*/ 56193 h 1184"/>
              <a:gd name="T70" fmla="*/ 314103 w 1161"/>
              <a:gd name="T71" fmla="*/ 48228 h 1184"/>
              <a:gd name="T72" fmla="*/ 339799 w 1161"/>
              <a:gd name="T73" fmla="*/ 37167 h 1184"/>
              <a:gd name="T74" fmla="*/ 345558 w 1161"/>
              <a:gd name="T75" fmla="*/ 53095 h 1184"/>
              <a:gd name="T76" fmla="*/ 258283 w 1161"/>
              <a:gd name="T77" fmla="*/ 27433 h 1184"/>
              <a:gd name="T78" fmla="*/ 283535 w 1161"/>
              <a:gd name="T79" fmla="*/ 13274 h 1184"/>
              <a:gd name="T80" fmla="*/ 220626 w 1161"/>
              <a:gd name="T81" fmla="*/ 21681 h 1184"/>
              <a:gd name="T82" fmla="*/ 201133 w 1161"/>
              <a:gd name="T83" fmla="*/ 442 h 1184"/>
              <a:gd name="T84" fmla="*/ 220626 w 1161"/>
              <a:gd name="T85" fmla="*/ 21681 h 1184"/>
              <a:gd name="T86" fmla="*/ 143983 w 1161"/>
              <a:gd name="T87" fmla="*/ 26990 h 1184"/>
              <a:gd name="T88" fmla="*/ 136451 w 1161"/>
              <a:gd name="T89" fmla="*/ 7964 h 1184"/>
              <a:gd name="T90" fmla="*/ 158602 w 1161"/>
              <a:gd name="T91" fmla="*/ 3982 h 1184"/>
              <a:gd name="T92" fmla="*/ 105440 w 1161"/>
              <a:gd name="T93" fmla="*/ 41591 h 1184"/>
              <a:gd name="T94" fmla="*/ 90820 w 1161"/>
              <a:gd name="T95" fmla="*/ 51768 h 1184"/>
              <a:gd name="T96" fmla="*/ 93035 w 1161"/>
              <a:gd name="T97" fmla="*/ 25220 h 1184"/>
              <a:gd name="T98" fmla="*/ 111199 w 1161"/>
              <a:gd name="T99" fmla="*/ 28760 h 1184"/>
              <a:gd name="T100" fmla="*/ 47403 w 1161"/>
              <a:gd name="T101" fmla="*/ 91147 h 1184"/>
              <a:gd name="T102" fmla="*/ 46074 w 1161"/>
              <a:gd name="T103" fmla="*/ 62387 h 1184"/>
              <a:gd name="T104" fmla="*/ 27910 w 1161"/>
              <a:gd name="T105" fmla="*/ 123889 h 1184"/>
              <a:gd name="T106" fmla="*/ 21265 w 1161"/>
              <a:gd name="T107" fmla="*/ 140703 h 1184"/>
              <a:gd name="T108" fmla="*/ 3544 w 1161"/>
              <a:gd name="T109" fmla="*/ 126544 h 1184"/>
              <a:gd name="T110" fmla="*/ 23923 w 1161"/>
              <a:gd name="T111" fmla="*/ 110173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8" name="Freeform 33"/>
          <p:cNvSpPr>
            <a:spLocks/>
          </p:cNvSpPr>
          <p:nvPr/>
        </p:nvSpPr>
        <p:spPr bwMode="auto">
          <a:xfrm>
            <a:off x="7289800" y="1625601"/>
            <a:ext cx="88900" cy="136525"/>
          </a:xfrm>
          <a:custGeom>
            <a:avLst/>
            <a:gdLst>
              <a:gd name="T0" fmla="*/ 88900 w 56"/>
              <a:gd name="T1" fmla="*/ 0 h 86"/>
              <a:gd name="T2" fmla="*/ 57150 w 56"/>
              <a:gd name="T3" fmla="*/ 136525 h 86"/>
              <a:gd name="T4" fmla="*/ 0 w 56"/>
              <a:gd name="T5" fmla="*/ 9525 h 86"/>
              <a:gd name="T6" fmla="*/ 88900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79" name="Line 34"/>
          <p:cNvSpPr>
            <a:spLocks noChangeShapeType="1"/>
          </p:cNvSpPr>
          <p:nvPr/>
        </p:nvSpPr>
        <p:spPr bwMode="auto">
          <a:xfrm flipH="1" flipV="1">
            <a:off x="9463088" y="1881188"/>
            <a:ext cx="206375" cy="4318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0" name="Freeform 35"/>
          <p:cNvSpPr>
            <a:spLocks/>
          </p:cNvSpPr>
          <p:nvPr/>
        </p:nvSpPr>
        <p:spPr bwMode="auto">
          <a:xfrm>
            <a:off x="9409113" y="1771650"/>
            <a:ext cx="98425" cy="139700"/>
          </a:xfrm>
          <a:custGeom>
            <a:avLst/>
            <a:gdLst>
              <a:gd name="T0" fmla="*/ 19050 w 62"/>
              <a:gd name="T1" fmla="*/ 139700 h 88"/>
              <a:gd name="T2" fmla="*/ 0 w 62"/>
              <a:gd name="T3" fmla="*/ 0 h 88"/>
              <a:gd name="T4" fmla="*/ 98425 w 62"/>
              <a:gd name="T5" fmla="*/ 100013 h 88"/>
              <a:gd name="T6" fmla="*/ 19050 w 62"/>
              <a:gd name="T7" fmla="*/ 13970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1" name="Line 36"/>
          <p:cNvSpPr>
            <a:spLocks noChangeShapeType="1"/>
          </p:cNvSpPr>
          <p:nvPr/>
        </p:nvSpPr>
        <p:spPr bwMode="auto">
          <a:xfrm flipV="1">
            <a:off x="8853488" y="1873250"/>
            <a:ext cx="201613" cy="43973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2" name="Freeform 37"/>
          <p:cNvSpPr>
            <a:spLocks/>
          </p:cNvSpPr>
          <p:nvPr/>
        </p:nvSpPr>
        <p:spPr bwMode="auto">
          <a:xfrm>
            <a:off x="9009062" y="1763713"/>
            <a:ext cx="96838" cy="138112"/>
          </a:xfrm>
          <a:custGeom>
            <a:avLst/>
            <a:gdLst>
              <a:gd name="T0" fmla="*/ 0 w 61"/>
              <a:gd name="T1" fmla="*/ 101600 h 87"/>
              <a:gd name="T2" fmla="*/ 96838 w 61"/>
              <a:gd name="T3" fmla="*/ 0 h 87"/>
              <a:gd name="T4" fmla="*/ 80963 w 61"/>
              <a:gd name="T5" fmla="*/ 138112 h 87"/>
              <a:gd name="T6" fmla="*/ 0 w 61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3" name="Freeform 38"/>
          <p:cNvSpPr>
            <a:spLocks/>
          </p:cNvSpPr>
          <p:nvPr/>
        </p:nvSpPr>
        <p:spPr bwMode="auto">
          <a:xfrm>
            <a:off x="9056687" y="1428750"/>
            <a:ext cx="407988" cy="407988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4" name="Freeform 39"/>
          <p:cNvSpPr>
            <a:spLocks/>
          </p:cNvSpPr>
          <p:nvPr/>
        </p:nvSpPr>
        <p:spPr bwMode="auto">
          <a:xfrm>
            <a:off x="9056687" y="1428750"/>
            <a:ext cx="407988" cy="407988"/>
          </a:xfrm>
          <a:custGeom>
            <a:avLst/>
            <a:gdLst>
              <a:gd name="T0" fmla="*/ 0 w 257"/>
              <a:gd name="T1" fmla="*/ 203200 h 257"/>
              <a:gd name="T2" fmla="*/ 204788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4788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5" name="Rectangle 40"/>
          <p:cNvSpPr>
            <a:spLocks noChangeArrowheads="1"/>
          </p:cNvSpPr>
          <p:nvPr/>
        </p:nvSpPr>
        <p:spPr bwMode="auto">
          <a:xfrm>
            <a:off x="9180512" y="149383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6" name="Freeform 41"/>
          <p:cNvSpPr>
            <a:spLocks/>
          </p:cNvSpPr>
          <p:nvPr/>
        </p:nvSpPr>
        <p:spPr bwMode="auto">
          <a:xfrm>
            <a:off x="9464676" y="2108200"/>
            <a:ext cx="407987" cy="407988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7" name="Freeform 42"/>
          <p:cNvSpPr>
            <a:spLocks/>
          </p:cNvSpPr>
          <p:nvPr/>
        </p:nvSpPr>
        <p:spPr bwMode="auto">
          <a:xfrm>
            <a:off x="9464676" y="2108200"/>
            <a:ext cx="407987" cy="407988"/>
          </a:xfrm>
          <a:custGeom>
            <a:avLst/>
            <a:gdLst>
              <a:gd name="T0" fmla="*/ 0 w 257"/>
              <a:gd name="T1" fmla="*/ 204788 h 257"/>
              <a:gd name="T2" fmla="*/ 204787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4787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8" name="Rectangle 43"/>
          <p:cNvSpPr>
            <a:spLocks noChangeArrowheads="1"/>
          </p:cNvSpPr>
          <p:nvPr/>
        </p:nvSpPr>
        <p:spPr bwMode="auto">
          <a:xfrm>
            <a:off x="9528175" y="217487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10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9" name="Freeform 44"/>
          <p:cNvSpPr>
            <a:spLocks/>
          </p:cNvSpPr>
          <p:nvPr/>
        </p:nvSpPr>
        <p:spPr bwMode="auto">
          <a:xfrm>
            <a:off x="8648701" y="2108200"/>
            <a:ext cx="407987" cy="407988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0" name="Freeform 45"/>
          <p:cNvSpPr>
            <a:spLocks/>
          </p:cNvSpPr>
          <p:nvPr/>
        </p:nvSpPr>
        <p:spPr bwMode="auto">
          <a:xfrm>
            <a:off x="8648701" y="2108200"/>
            <a:ext cx="407987" cy="407988"/>
          </a:xfrm>
          <a:custGeom>
            <a:avLst/>
            <a:gdLst>
              <a:gd name="T0" fmla="*/ 0 w 257"/>
              <a:gd name="T1" fmla="*/ 204788 h 257"/>
              <a:gd name="T2" fmla="*/ 204787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4787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1" name="Rectangle 46"/>
          <p:cNvSpPr>
            <a:spLocks noChangeArrowheads="1"/>
          </p:cNvSpPr>
          <p:nvPr/>
        </p:nvSpPr>
        <p:spPr bwMode="auto">
          <a:xfrm>
            <a:off x="8769350" y="21748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2" name="Freeform 47"/>
          <p:cNvSpPr>
            <a:spLocks/>
          </p:cNvSpPr>
          <p:nvPr/>
        </p:nvSpPr>
        <p:spPr bwMode="auto">
          <a:xfrm>
            <a:off x="9248775" y="1109663"/>
            <a:ext cx="520700" cy="569912"/>
          </a:xfrm>
          <a:custGeom>
            <a:avLst/>
            <a:gdLst>
              <a:gd name="T0" fmla="*/ 215900 w 328"/>
              <a:gd name="T1" fmla="*/ 522287 h 359"/>
              <a:gd name="T2" fmla="*/ 501650 w 328"/>
              <a:gd name="T3" fmla="*/ 369887 h 359"/>
              <a:gd name="T4" fmla="*/ 284163 w 328"/>
              <a:gd name="T5" fmla="*/ 46037 h 359"/>
              <a:gd name="T6" fmla="*/ 0 w 328"/>
              <a:gd name="T7" fmla="*/ 19685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3" name="Freeform 48"/>
          <p:cNvSpPr>
            <a:spLocks/>
          </p:cNvSpPr>
          <p:nvPr/>
        </p:nvSpPr>
        <p:spPr bwMode="auto">
          <a:xfrm>
            <a:off x="9204325" y="1292226"/>
            <a:ext cx="87312" cy="136525"/>
          </a:xfrm>
          <a:custGeom>
            <a:avLst/>
            <a:gdLst>
              <a:gd name="T0" fmla="*/ 87312 w 55"/>
              <a:gd name="T1" fmla="*/ 0 h 86"/>
              <a:gd name="T2" fmla="*/ 57150 w 55"/>
              <a:gd name="T3" fmla="*/ 136525 h 86"/>
              <a:gd name="T4" fmla="*/ 0 w 55"/>
              <a:gd name="T5" fmla="*/ 7938 h 86"/>
              <a:gd name="T6" fmla="*/ 87312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4" name="Freeform 49"/>
          <p:cNvSpPr>
            <a:spLocks/>
          </p:cNvSpPr>
          <p:nvPr/>
        </p:nvSpPr>
        <p:spPr bwMode="auto">
          <a:xfrm>
            <a:off x="9193212" y="3197225"/>
            <a:ext cx="407988" cy="406400"/>
          </a:xfrm>
          <a:custGeom>
            <a:avLst/>
            <a:gdLst>
              <a:gd name="T0" fmla="*/ 0 w 922"/>
              <a:gd name="T1" fmla="*/ 202979 h 921"/>
              <a:gd name="T2" fmla="*/ 203994 w 922"/>
              <a:gd name="T3" fmla="*/ 0 h 921"/>
              <a:gd name="T4" fmla="*/ 407988 w 922"/>
              <a:gd name="T5" fmla="*/ 202979 h 921"/>
              <a:gd name="T6" fmla="*/ 407988 w 922"/>
              <a:gd name="T7" fmla="*/ 202979 h 921"/>
              <a:gd name="T8" fmla="*/ 203994 w 922"/>
              <a:gd name="T9" fmla="*/ 406400 h 921"/>
              <a:gd name="T10" fmla="*/ 0 w 922"/>
              <a:gd name="T11" fmla="*/ 202979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5" name="Freeform 50"/>
          <p:cNvSpPr>
            <a:spLocks/>
          </p:cNvSpPr>
          <p:nvPr/>
        </p:nvSpPr>
        <p:spPr bwMode="auto">
          <a:xfrm>
            <a:off x="9193212" y="3197225"/>
            <a:ext cx="407988" cy="406400"/>
          </a:xfrm>
          <a:custGeom>
            <a:avLst/>
            <a:gdLst>
              <a:gd name="T0" fmla="*/ 0 w 257"/>
              <a:gd name="T1" fmla="*/ 203200 h 256"/>
              <a:gd name="T2" fmla="*/ 204788 w 257"/>
              <a:gd name="T3" fmla="*/ 0 h 256"/>
              <a:gd name="T4" fmla="*/ 407988 w 257"/>
              <a:gd name="T5" fmla="*/ 203200 h 256"/>
              <a:gd name="T6" fmla="*/ 407988 w 257"/>
              <a:gd name="T7" fmla="*/ 203200 h 256"/>
              <a:gd name="T8" fmla="*/ 204788 w 257"/>
              <a:gd name="T9" fmla="*/ 406400 h 256"/>
              <a:gd name="T10" fmla="*/ 0 w 257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6" name="Rectangle 51"/>
          <p:cNvSpPr>
            <a:spLocks noChangeArrowheads="1"/>
          </p:cNvSpPr>
          <p:nvPr/>
        </p:nvSpPr>
        <p:spPr bwMode="auto">
          <a:xfrm>
            <a:off x="9250362" y="3265489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7" name="Freeform 52"/>
          <p:cNvSpPr>
            <a:spLocks/>
          </p:cNvSpPr>
          <p:nvPr/>
        </p:nvSpPr>
        <p:spPr bwMode="auto">
          <a:xfrm>
            <a:off x="8445501" y="2787651"/>
            <a:ext cx="407987" cy="409575"/>
          </a:xfrm>
          <a:custGeom>
            <a:avLst/>
            <a:gdLst>
              <a:gd name="T0" fmla="*/ 0 w 922"/>
              <a:gd name="T1" fmla="*/ 204788 h 922"/>
              <a:gd name="T2" fmla="*/ 203994 w 922"/>
              <a:gd name="T3" fmla="*/ 0 h 922"/>
              <a:gd name="T4" fmla="*/ 407987 w 922"/>
              <a:gd name="T5" fmla="*/ 204788 h 922"/>
              <a:gd name="T6" fmla="*/ 407987 w 922"/>
              <a:gd name="T7" fmla="*/ 204788 h 922"/>
              <a:gd name="T8" fmla="*/ 203994 w 922"/>
              <a:gd name="T9" fmla="*/ 409575 h 922"/>
              <a:gd name="T10" fmla="*/ 0 w 922"/>
              <a:gd name="T11" fmla="*/ 204788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8" name="Freeform 53"/>
          <p:cNvSpPr>
            <a:spLocks/>
          </p:cNvSpPr>
          <p:nvPr/>
        </p:nvSpPr>
        <p:spPr bwMode="auto">
          <a:xfrm>
            <a:off x="8445501" y="2787651"/>
            <a:ext cx="407987" cy="409575"/>
          </a:xfrm>
          <a:custGeom>
            <a:avLst/>
            <a:gdLst>
              <a:gd name="T0" fmla="*/ 0 w 257"/>
              <a:gd name="T1" fmla="*/ 204788 h 258"/>
              <a:gd name="T2" fmla="*/ 203200 w 257"/>
              <a:gd name="T3" fmla="*/ 0 h 258"/>
              <a:gd name="T4" fmla="*/ 407987 w 257"/>
              <a:gd name="T5" fmla="*/ 204788 h 258"/>
              <a:gd name="T6" fmla="*/ 407987 w 257"/>
              <a:gd name="T7" fmla="*/ 204788 h 258"/>
              <a:gd name="T8" fmla="*/ 203200 w 257"/>
              <a:gd name="T9" fmla="*/ 409575 h 258"/>
              <a:gd name="T10" fmla="*/ 0 w 257"/>
              <a:gd name="T11" fmla="*/ 204788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99" name="Rectangle 54"/>
          <p:cNvSpPr>
            <a:spLocks noChangeArrowheads="1"/>
          </p:cNvSpPr>
          <p:nvPr/>
        </p:nvSpPr>
        <p:spPr bwMode="auto">
          <a:xfrm>
            <a:off x="8514732" y="2854326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11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0" name="Freeform 55"/>
          <p:cNvSpPr>
            <a:spLocks/>
          </p:cNvSpPr>
          <p:nvPr/>
        </p:nvSpPr>
        <p:spPr bwMode="auto">
          <a:xfrm>
            <a:off x="7153276" y="3122614"/>
            <a:ext cx="407987" cy="407987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1" name="Freeform 56"/>
          <p:cNvSpPr>
            <a:spLocks/>
          </p:cNvSpPr>
          <p:nvPr/>
        </p:nvSpPr>
        <p:spPr bwMode="auto">
          <a:xfrm>
            <a:off x="7153276" y="3122614"/>
            <a:ext cx="407987" cy="407987"/>
          </a:xfrm>
          <a:custGeom>
            <a:avLst/>
            <a:gdLst>
              <a:gd name="T0" fmla="*/ 0 w 257"/>
              <a:gd name="T1" fmla="*/ 204787 h 257"/>
              <a:gd name="T2" fmla="*/ 203200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3200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2" name="Rectangle 57"/>
          <p:cNvSpPr>
            <a:spLocks noChangeArrowheads="1"/>
          </p:cNvSpPr>
          <p:nvPr/>
        </p:nvSpPr>
        <p:spPr bwMode="auto">
          <a:xfrm>
            <a:off x="7273925" y="3187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9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3" name="Line 58"/>
          <p:cNvSpPr>
            <a:spLocks noChangeShapeType="1"/>
          </p:cNvSpPr>
          <p:nvPr/>
        </p:nvSpPr>
        <p:spPr bwMode="auto">
          <a:xfrm flipV="1">
            <a:off x="7551738" y="1658939"/>
            <a:ext cx="1387475" cy="30797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4" name="Freeform 59"/>
          <p:cNvSpPr>
            <a:spLocks/>
          </p:cNvSpPr>
          <p:nvPr/>
        </p:nvSpPr>
        <p:spPr bwMode="auto">
          <a:xfrm>
            <a:off x="8918575" y="1617664"/>
            <a:ext cx="138112" cy="85725"/>
          </a:xfrm>
          <a:custGeom>
            <a:avLst/>
            <a:gdLst>
              <a:gd name="T0" fmla="*/ 0 w 87"/>
              <a:gd name="T1" fmla="*/ 0 h 54"/>
              <a:gd name="T2" fmla="*/ 138112 w 87"/>
              <a:gd name="T3" fmla="*/ 14288 h 54"/>
              <a:gd name="T4" fmla="*/ 19050 w 87"/>
              <a:gd name="T5" fmla="*/ 85725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5" name="AutoShape 60"/>
          <p:cNvSpPr>
            <a:spLocks noChangeAspect="1" noChangeArrowheads="1" noTextEdit="1"/>
          </p:cNvSpPr>
          <p:nvPr/>
        </p:nvSpPr>
        <p:spPr bwMode="auto">
          <a:xfrm>
            <a:off x="6883400" y="3798888"/>
            <a:ext cx="3021012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6" name="Line 62"/>
          <p:cNvSpPr>
            <a:spLocks noChangeShapeType="1"/>
          </p:cNvSpPr>
          <p:nvPr/>
        </p:nvSpPr>
        <p:spPr bwMode="auto">
          <a:xfrm flipH="1" flipV="1">
            <a:off x="8991601" y="5881688"/>
            <a:ext cx="390525" cy="207962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7" name="Freeform 63"/>
          <p:cNvSpPr>
            <a:spLocks/>
          </p:cNvSpPr>
          <p:nvPr/>
        </p:nvSpPr>
        <p:spPr bwMode="auto">
          <a:xfrm>
            <a:off x="8851901" y="5805488"/>
            <a:ext cx="180975" cy="133350"/>
          </a:xfrm>
          <a:custGeom>
            <a:avLst/>
            <a:gdLst>
              <a:gd name="T0" fmla="*/ 125413 w 114"/>
              <a:gd name="T1" fmla="*/ 133350 h 84"/>
              <a:gd name="T2" fmla="*/ 0 w 114"/>
              <a:gd name="T3" fmla="*/ 0 h 84"/>
              <a:gd name="T4" fmla="*/ 180975 w 114"/>
              <a:gd name="T5" fmla="*/ 31750 h 84"/>
              <a:gd name="T6" fmla="*/ 125413 w 114"/>
              <a:gd name="T7" fmla="*/ 1333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84"/>
              <a:gd name="T14" fmla="*/ 114 w 114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84">
                <a:moveTo>
                  <a:pt x="79" y="84"/>
                </a:moveTo>
                <a:lnTo>
                  <a:pt x="0" y="0"/>
                </a:lnTo>
                <a:lnTo>
                  <a:pt x="114" y="20"/>
                </a:lnTo>
                <a:lnTo>
                  <a:pt x="79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8" name="Line 64"/>
          <p:cNvSpPr>
            <a:spLocks noChangeShapeType="1"/>
          </p:cNvSpPr>
          <p:nvPr/>
        </p:nvSpPr>
        <p:spPr bwMode="auto">
          <a:xfrm flipV="1">
            <a:off x="8688387" y="5414964"/>
            <a:ext cx="127000" cy="295275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09" name="Freeform 65"/>
          <p:cNvSpPr>
            <a:spLocks/>
          </p:cNvSpPr>
          <p:nvPr/>
        </p:nvSpPr>
        <p:spPr bwMode="auto">
          <a:xfrm>
            <a:off x="8756650" y="5268913"/>
            <a:ext cx="120650" cy="182562"/>
          </a:xfrm>
          <a:custGeom>
            <a:avLst/>
            <a:gdLst>
              <a:gd name="T0" fmla="*/ 0 w 76"/>
              <a:gd name="T1" fmla="*/ 136525 h 115"/>
              <a:gd name="T2" fmla="*/ 120650 w 76"/>
              <a:gd name="T3" fmla="*/ 0 h 115"/>
              <a:gd name="T4" fmla="*/ 106363 w 76"/>
              <a:gd name="T5" fmla="*/ 182562 h 115"/>
              <a:gd name="T6" fmla="*/ 0 w 76"/>
              <a:gd name="T7" fmla="*/ 136525 h 115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115"/>
              <a:gd name="T14" fmla="*/ 76 w 76"/>
              <a:gd name="T15" fmla="*/ 115 h 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115">
                <a:moveTo>
                  <a:pt x="0" y="86"/>
                </a:moveTo>
                <a:lnTo>
                  <a:pt x="76" y="0"/>
                </a:lnTo>
                <a:lnTo>
                  <a:pt x="67" y="115"/>
                </a:lnTo>
                <a:lnTo>
                  <a:pt x="0" y="8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0" name="Line 66"/>
          <p:cNvSpPr>
            <a:spLocks noChangeShapeType="1"/>
          </p:cNvSpPr>
          <p:nvPr/>
        </p:nvSpPr>
        <p:spPr bwMode="auto">
          <a:xfrm flipV="1">
            <a:off x="7489826" y="5641976"/>
            <a:ext cx="204787" cy="379413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1" name="Freeform 67"/>
          <p:cNvSpPr>
            <a:spLocks/>
          </p:cNvSpPr>
          <p:nvPr/>
        </p:nvSpPr>
        <p:spPr bwMode="auto">
          <a:xfrm>
            <a:off x="7653337" y="5543550"/>
            <a:ext cx="95250" cy="127000"/>
          </a:xfrm>
          <a:custGeom>
            <a:avLst/>
            <a:gdLst>
              <a:gd name="T0" fmla="*/ 0 w 60"/>
              <a:gd name="T1" fmla="*/ 88900 h 80"/>
              <a:gd name="T2" fmla="*/ 95250 w 60"/>
              <a:gd name="T3" fmla="*/ 0 h 80"/>
              <a:gd name="T4" fmla="*/ 73025 w 60"/>
              <a:gd name="T5" fmla="*/ 127000 h 80"/>
              <a:gd name="T6" fmla="*/ 0 w 60"/>
              <a:gd name="T7" fmla="*/ 88900 h 8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0"/>
              <a:gd name="T14" fmla="*/ 60 w 60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0">
                <a:moveTo>
                  <a:pt x="0" y="56"/>
                </a:moveTo>
                <a:lnTo>
                  <a:pt x="60" y="0"/>
                </a:lnTo>
                <a:lnTo>
                  <a:pt x="46" y="8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2" name="Line 68"/>
          <p:cNvSpPr>
            <a:spLocks noChangeShapeType="1"/>
          </p:cNvSpPr>
          <p:nvPr/>
        </p:nvSpPr>
        <p:spPr bwMode="auto">
          <a:xfrm flipH="1" flipV="1">
            <a:off x="7667626" y="4989513"/>
            <a:ext cx="192087" cy="40005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3" name="Freeform 69"/>
          <p:cNvSpPr>
            <a:spLocks/>
          </p:cNvSpPr>
          <p:nvPr/>
        </p:nvSpPr>
        <p:spPr bwMode="auto">
          <a:xfrm>
            <a:off x="7618412" y="4887914"/>
            <a:ext cx="90488" cy="128587"/>
          </a:xfrm>
          <a:custGeom>
            <a:avLst/>
            <a:gdLst>
              <a:gd name="T0" fmla="*/ 15875 w 57"/>
              <a:gd name="T1" fmla="*/ 128587 h 81"/>
              <a:gd name="T2" fmla="*/ 0 w 57"/>
              <a:gd name="T3" fmla="*/ 0 h 81"/>
              <a:gd name="T4" fmla="*/ 90488 w 57"/>
              <a:gd name="T5" fmla="*/ 93662 h 81"/>
              <a:gd name="T6" fmla="*/ 15875 w 57"/>
              <a:gd name="T7" fmla="*/ 12858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9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4" name="Line 70"/>
          <p:cNvSpPr>
            <a:spLocks noChangeShapeType="1"/>
          </p:cNvSpPr>
          <p:nvPr/>
        </p:nvSpPr>
        <p:spPr bwMode="auto">
          <a:xfrm flipV="1">
            <a:off x="7100888" y="4983163"/>
            <a:ext cx="187325" cy="40640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5" name="Freeform 71"/>
          <p:cNvSpPr>
            <a:spLocks/>
          </p:cNvSpPr>
          <p:nvPr/>
        </p:nvSpPr>
        <p:spPr bwMode="auto">
          <a:xfrm>
            <a:off x="7246937" y="4879975"/>
            <a:ext cx="88900" cy="128588"/>
          </a:xfrm>
          <a:custGeom>
            <a:avLst/>
            <a:gdLst>
              <a:gd name="T0" fmla="*/ 0 w 56"/>
              <a:gd name="T1" fmla="*/ 95250 h 81"/>
              <a:gd name="T2" fmla="*/ 88900 w 56"/>
              <a:gd name="T3" fmla="*/ 0 h 81"/>
              <a:gd name="T4" fmla="*/ 74613 w 56"/>
              <a:gd name="T5" fmla="*/ 128588 h 81"/>
              <a:gd name="T6" fmla="*/ 0 w 56"/>
              <a:gd name="T7" fmla="*/ 9525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1"/>
              <a:gd name="T14" fmla="*/ 56 w 56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1">
                <a:moveTo>
                  <a:pt x="0" y="60"/>
                </a:moveTo>
                <a:lnTo>
                  <a:pt x="56" y="0"/>
                </a:lnTo>
                <a:lnTo>
                  <a:pt x="47" y="81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6" name="Freeform 72"/>
          <p:cNvSpPr>
            <a:spLocks/>
          </p:cNvSpPr>
          <p:nvPr/>
        </p:nvSpPr>
        <p:spPr bwMode="auto">
          <a:xfrm>
            <a:off x="7291388" y="4568826"/>
            <a:ext cx="377825" cy="379413"/>
          </a:xfrm>
          <a:custGeom>
            <a:avLst/>
            <a:gdLst>
              <a:gd name="T0" fmla="*/ 0 w 922"/>
              <a:gd name="T1" fmla="*/ 189707 h 922"/>
              <a:gd name="T2" fmla="*/ 188913 w 922"/>
              <a:gd name="T3" fmla="*/ 0 h 922"/>
              <a:gd name="T4" fmla="*/ 377825 w 922"/>
              <a:gd name="T5" fmla="*/ 189707 h 922"/>
              <a:gd name="T6" fmla="*/ 377825 w 922"/>
              <a:gd name="T7" fmla="*/ 189707 h 922"/>
              <a:gd name="T8" fmla="*/ 188913 w 922"/>
              <a:gd name="T9" fmla="*/ 379413 h 922"/>
              <a:gd name="T10" fmla="*/ 0 w 922"/>
              <a:gd name="T11" fmla="*/ 18970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7" name="Freeform 73"/>
          <p:cNvSpPr>
            <a:spLocks/>
          </p:cNvSpPr>
          <p:nvPr/>
        </p:nvSpPr>
        <p:spPr bwMode="auto">
          <a:xfrm>
            <a:off x="7291388" y="4568826"/>
            <a:ext cx="377825" cy="379413"/>
          </a:xfrm>
          <a:custGeom>
            <a:avLst/>
            <a:gdLst>
              <a:gd name="T0" fmla="*/ 0 w 238"/>
              <a:gd name="T1" fmla="*/ 188913 h 239"/>
              <a:gd name="T2" fmla="*/ 188913 w 238"/>
              <a:gd name="T3" fmla="*/ 0 h 239"/>
              <a:gd name="T4" fmla="*/ 377825 w 238"/>
              <a:gd name="T5" fmla="*/ 188913 h 239"/>
              <a:gd name="T6" fmla="*/ 377825 w 238"/>
              <a:gd name="T7" fmla="*/ 188913 h 239"/>
              <a:gd name="T8" fmla="*/ 188913 w 238"/>
              <a:gd name="T9" fmla="*/ 379413 h 239"/>
              <a:gd name="T10" fmla="*/ 0 w 238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8" name="Rectangle 74"/>
          <p:cNvSpPr>
            <a:spLocks noChangeArrowheads="1"/>
          </p:cNvSpPr>
          <p:nvPr/>
        </p:nvSpPr>
        <p:spPr bwMode="auto">
          <a:xfrm>
            <a:off x="7403511" y="462756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19" name="Freeform 75"/>
          <p:cNvSpPr>
            <a:spLocks/>
          </p:cNvSpPr>
          <p:nvPr/>
        </p:nvSpPr>
        <p:spPr bwMode="auto">
          <a:xfrm>
            <a:off x="7669213" y="5200651"/>
            <a:ext cx="379413" cy="377825"/>
          </a:xfrm>
          <a:custGeom>
            <a:avLst/>
            <a:gdLst>
              <a:gd name="T0" fmla="*/ 0 w 921"/>
              <a:gd name="T1" fmla="*/ 188913 h 922"/>
              <a:gd name="T2" fmla="*/ 189912 w 921"/>
              <a:gd name="T3" fmla="*/ 0 h 922"/>
              <a:gd name="T4" fmla="*/ 379413 w 921"/>
              <a:gd name="T5" fmla="*/ 188913 h 922"/>
              <a:gd name="T6" fmla="*/ 379413 w 921"/>
              <a:gd name="T7" fmla="*/ 188913 h 922"/>
              <a:gd name="T8" fmla="*/ 189912 w 921"/>
              <a:gd name="T9" fmla="*/ 377825 h 922"/>
              <a:gd name="T10" fmla="*/ 0 w 921"/>
              <a:gd name="T11" fmla="*/ 188913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0" name="Freeform 76"/>
          <p:cNvSpPr>
            <a:spLocks/>
          </p:cNvSpPr>
          <p:nvPr/>
        </p:nvSpPr>
        <p:spPr bwMode="auto">
          <a:xfrm>
            <a:off x="7669213" y="5200651"/>
            <a:ext cx="379413" cy="377825"/>
          </a:xfrm>
          <a:custGeom>
            <a:avLst/>
            <a:gdLst>
              <a:gd name="T0" fmla="*/ 0 w 239"/>
              <a:gd name="T1" fmla="*/ 188913 h 238"/>
              <a:gd name="T2" fmla="*/ 190500 w 239"/>
              <a:gd name="T3" fmla="*/ 0 h 238"/>
              <a:gd name="T4" fmla="*/ 379413 w 239"/>
              <a:gd name="T5" fmla="*/ 188913 h 238"/>
              <a:gd name="T6" fmla="*/ 379413 w 239"/>
              <a:gd name="T7" fmla="*/ 188913 h 238"/>
              <a:gd name="T8" fmla="*/ 190500 w 239"/>
              <a:gd name="T9" fmla="*/ 377825 h 238"/>
              <a:gd name="T10" fmla="*/ 0 w 239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20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20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1" name="Rectangle 77"/>
          <p:cNvSpPr>
            <a:spLocks noChangeArrowheads="1"/>
          </p:cNvSpPr>
          <p:nvPr/>
        </p:nvSpPr>
        <p:spPr bwMode="auto">
          <a:xfrm>
            <a:off x="7778161" y="5259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2" name="Freeform 78"/>
          <p:cNvSpPr>
            <a:spLocks/>
          </p:cNvSpPr>
          <p:nvPr/>
        </p:nvSpPr>
        <p:spPr bwMode="auto">
          <a:xfrm>
            <a:off x="6911975" y="5200651"/>
            <a:ext cx="379412" cy="377825"/>
          </a:xfrm>
          <a:custGeom>
            <a:avLst/>
            <a:gdLst>
              <a:gd name="T0" fmla="*/ 0 w 921"/>
              <a:gd name="T1" fmla="*/ 188913 h 922"/>
              <a:gd name="T2" fmla="*/ 189500 w 921"/>
              <a:gd name="T3" fmla="*/ 0 h 922"/>
              <a:gd name="T4" fmla="*/ 379412 w 921"/>
              <a:gd name="T5" fmla="*/ 188913 h 922"/>
              <a:gd name="T6" fmla="*/ 379412 w 921"/>
              <a:gd name="T7" fmla="*/ 188913 h 922"/>
              <a:gd name="T8" fmla="*/ 189500 w 921"/>
              <a:gd name="T9" fmla="*/ 377825 h 922"/>
              <a:gd name="T10" fmla="*/ 0 w 921"/>
              <a:gd name="T11" fmla="*/ 188913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0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0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3" name="Freeform 79"/>
          <p:cNvSpPr>
            <a:spLocks/>
          </p:cNvSpPr>
          <p:nvPr/>
        </p:nvSpPr>
        <p:spPr bwMode="auto">
          <a:xfrm>
            <a:off x="6911975" y="5200651"/>
            <a:ext cx="379412" cy="377825"/>
          </a:xfrm>
          <a:custGeom>
            <a:avLst/>
            <a:gdLst>
              <a:gd name="T0" fmla="*/ 0 w 239"/>
              <a:gd name="T1" fmla="*/ 188913 h 238"/>
              <a:gd name="T2" fmla="*/ 188912 w 239"/>
              <a:gd name="T3" fmla="*/ 0 h 238"/>
              <a:gd name="T4" fmla="*/ 379412 w 239"/>
              <a:gd name="T5" fmla="*/ 188913 h 238"/>
              <a:gd name="T6" fmla="*/ 379412 w 239"/>
              <a:gd name="T7" fmla="*/ 188913 h 238"/>
              <a:gd name="T8" fmla="*/ 188912 w 239"/>
              <a:gd name="T9" fmla="*/ 377825 h 238"/>
              <a:gd name="T10" fmla="*/ 0 w 239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4" name="Rectangle 80"/>
          <p:cNvSpPr>
            <a:spLocks noChangeArrowheads="1"/>
          </p:cNvSpPr>
          <p:nvPr/>
        </p:nvSpPr>
        <p:spPr bwMode="auto">
          <a:xfrm>
            <a:off x="7020923" y="5259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5" name="Line 81"/>
          <p:cNvSpPr>
            <a:spLocks noChangeShapeType="1"/>
          </p:cNvSpPr>
          <p:nvPr/>
        </p:nvSpPr>
        <p:spPr bwMode="auto">
          <a:xfrm flipH="1" flipV="1">
            <a:off x="9442451" y="4679951"/>
            <a:ext cx="192087" cy="398463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6" name="Freeform 82"/>
          <p:cNvSpPr>
            <a:spLocks/>
          </p:cNvSpPr>
          <p:nvPr/>
        </p:nvSpPr>
        <p:spPr bwMode="auto">
          <a:xfrm>
            <a:off x="9394826" y="4578350"/>
            <a:ext cx="90487" cy="128588"/>
          </a:xfrm>
          <a:custGeom>
            <a:avLst/>
            <a:gdLst>
              <a:gd name="T0" fmla="*/ 15875 w 57"/>
              <a:gd name="T1" fmla="*/ 128588 h 81"/>
              <a:gd name="T2" fmla="*/ 0 w 57"/>
              <a:gd name="T3" fmla="*/ 0 h 81"/>
              <a:gd name="T4" fmla="*/ 90487 w 57"/>
              <a:gd name="T5" fmla="*/ 92075 h 81"/>
              <a:gd name="T6" fmla="*/ 15875 w 57"/>
              <a:gd name="T7" fmla="*/ 128588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8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7" name="Line 83"/>
          <p:cNvSpPr>
            <a:spLocks noChangeShapeType="1"/>
          </p:cNvSpPr>
          <p:nvPr/>
        </p:nvSpPr>
        <p:spPr bwMode="auto">
          <a:xfrm flipV="1">
            <a:off x="8877301" y="4714875"/>
            <a:ext cx="168275" cy="363538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8" name="Freeform 84"/>
          <p:cNvSpPr>
            <a:spLocks/>
          </p:cNvSpPr>
          <p:nvPr/>
        </p:nvSpPr>
        <p:spPr bwMode="auto">
          <a:xfrm>
            <a:off x="8986838" y="4570414"/>
            <a:ext cx="125413" cy="180975"/>
          </a:xfrm>
          <a:custGeom>
            <a:avLst/>
            <a:gdLst>
              <a:gd name="T0" fmla="*/ 0 w 79"/>
              <a:gd name="T1" fmla="*/ 133350 h 114"/>
              <a:gd name="T2" fmla="*/ 125413 w 79"/>
              <a:gd name="T3" fmla="*/ 0 h 114"/>
              <a:gd name="T4" fmla="*/ 104775 w 79"/>
              <a:gd name="T5" fmla="*/ 180975 h 114"/>
              <a:gd name="T6" fmla="*/ 0 w 79"/>
              <a:gd name="T7" fmla="*/ 133350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114"/>
              <a:gd name="T14" fmla="*/ 79 w 79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114">
                <a:moveTo>
                  <a:pt x="0" y="84"/>
                </a:moveTo>
                <a:lnTo>
                  <a:pt x="79" y="0"/>
                </a:lnTo>
                <a:lnTo>
                  <a:pt x="66" y="114"/>
                </a:lnTo>
                <a:lnTo>
                  <a:pt x="0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29" name="Freeform 85"/>
          <p:cNvSpPr>
            <a:spLocks/>
          </p:cNvSpPr>
          <p:nvPr/>
        </p:nvSpPr>
        <p:spPr bwMode="auto">
          <a:xfrm>
            <a:off x="9067801" y="4259264"/>
            <a:ext cx="377825" cy="377825"/>
          </a:xfrm>
          <a:custGeom>
            <a:avLst/>
            <a:gdLst>
              <a:gd name="T0" fmla="*/ 0 w 921"/>
              <a:gd name="T1" fmla="*/ 188707 h 921"/>
              <a:gd name="T2" fmla="*/ 189118 w 921"/>
              <a:gd name="T3" fmla="*/ 0 h 921"/>
              <a:gd name="T4" fmla="*/ 377825 w 921"/>
              <a:gd name="T5" fmla="*/ 188707 h 921"/>
              <a:gd name="T6" fmla="*/ 377825 w 921"/>
              <a:gd name="T7" fmla="*/ 188707 h 921"/>
              <a:gd name="T8" fmla="*/ 189118 w 921"/>
              <a:gd name="T9" fmla="*/ 377825 h 921"/>
              <a:gd name="T10" fmla="*/ 0 w 921"/>
              <a:gd name="T11" fmla="*/ 18870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0" name="Freeform 86"/>
          <p:cNvSpPr>
            <a:spLocks/>
          </p:cNvSpPr>
          <p:nvPr/>
        </p:nvSpPr>
        <p:spPr bwMode="auto">
          <a:xfrm>
            <a:off x="9067801" y="4259264"/>
            <a:ext cx="377825" cy="377825"/>
          </a:xfrm>
          <a:custGeom>
            <a:avLst/>
            <a:gdLst>
              <a:gd name="T0" fmla="*/ 0 w 238"/>
              <a:gd name="T1" fmla="*/ 188913 h 238"/>
              <a:gd name="T2" fmla="*/ 188913 w 238"/>
              <a:gd name="T3" fmla="*/ 0 h 238"/>
              <a:gd name="T4" fmla="*/ 377825 w 238"/>
              <a:gd name="T5" fmla="*/ 188913 h 238"/>
              <a:gd name="T6" fmla="*/ 377825 w 238"/>
              <a:gd name="T7" fmla="*/ 188913 h 238"/>
              <a:gd name="T8" fmla="*/ 188913 w 238"/>
              <a:gd name="T9" fmla="*/ 377825 h 238"/>
              <a:gd name="T10" fmla="*/ 0 w 238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8"/>
              <a:gd name="T20" fmla="*/ 238 w 238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1" name="Rectangle 87"/>
          <p:cNvSpPr>
            <a:spLocks noChangeArrowheads="1"/>
          </p:cNvSpPr>
          <p:nvPr/>
        </p:nvSpPr>
        <p:spPr bwMode="auto">
          <a:xfrm>
            <a:off x="9178336" y="43195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2" name="Freeform 88"/>
          <p:cNvSpPr>
            <a:spLocks/>
          </p:cNvSpPr>
          <p:nvPr/>
        </p:nvSpPr>
        <p:spPr bwMode="auto">
          <a:xfrm>
            <a:off x="9445625" y="4889501"/>
            <a:ext cx="379412" cy="379413"/>
          </a:xfrm>
          <a:custGeom>
            <a:avLst/>
            <a:gdLst>
              <a:gd name="T0" fmla="*/ 0 w 922"/>
              <a:gd name="T1" fmla="*/ 189501 h 921"/>
              <a:gd name="T2" fmla="*/ 189706 w 922"/>
              <a:gd name="T3" fmla="*/ 0 h 921"/>
              <a:gd name="T4" fmla="*/ 379412 w 922"/>
              <a:gd name="T5" fmla="*/ 189501 h 921"/>
              <a:gd name="T6" fmla="*/ 379412 w 922"/>
              <a:gd name="T7" fmla="*/ 189501 h 921"/>
              <a:gd name="T8" fmla="*/ 189706 w 922"/>
              <a:gd name="T9" fmla="*/ 379413 h 921"/>
              <a:gd name="T10" fmla="*/ 0 w 922"/>
              <a:gd name="T11" fmla="*/ 189501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3" name="Freeform 89"/>
          <p:cNvSpPr>
            <a:spLocks/>
          </p:cNvSpPr>
          <p:nvPr/>
        </p:nvSpPr>
        <p:spPr bwMode="auto">
          <a:xfrm>
            <a:off x="9445625" y="4889501"/>
            <a:ext cx="379412" cy="379413"/>
          </a:xfrm>
          <a:custGeom>
            <a:avLst/>
            <a:gdLst>
              <a:gd name="T0" fmla="*/ 0 w 239"/>
              <a:gd name="T1" fmla="*/ 188913 h 239"/>
              <a:gd name="T2" fmla="*/ 188912 w 239"/>
              <a:gd name="T3" fmla="*/ 0 h 239"/>
              <a:gd name="T4" fmla="*/ 379412 w 239"/>
              <a:gd name="T5" fmla="*/ 188913 h 239"/>
              <a:gd name="T6" fmla="*/ 379412 w 239"/>
              <a:gd name="T7" fmla="*/ 188913 h 239"/>
              <a:gd name="T8" fmla="*/ 188912 w 239"/>
              <a:gd name="T9" fmla="*/ 379413 h 239"/>
              <a:gd name="T10" fmla="*/ 0 w 239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4" name="Rectangle 90"/>
          <p:cNvSpPr>
            <a:spLocks noChangeArrowheads="1"/>
          </p:cNvSpPr>
          <p:nvPr/>
        </p:nvSpPr>
        <p:spPr bwMode="auto">
          <a:xfrm>
            <a:off x="9501597" y="4949825"/>
            <a:ext cx="2436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Arial" charset="0"/>
                <a:ea typeface="ＭＳ Ｐゴシック" charset="0"/>
              </a:rPr>
              <a:t>10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5" name="Freeform 91"/>
          <p:cNvSpPr>
            <a:spLocks/>
          </p:cNvSpPr>
          <p:nvPr/>
        </p:nvSpPr>
        <p:spPr bwMode="auto">
          <a:xfrm>
            <a:off x="8688388" y="4889501"/>
            <a:ext cx="379413" cy="379413"/>
          </a:xfrm>
          <a:custGeom>
            <a:avLst/>
            <a:gdLst>
              <a:gd name="T0" fmla="*/ 0 w 922"/>
              <a:gd name="T1" fmla="*/ 189501 h 921"/>
              <a:gd name="T2" fmla="*/ 189707 w 922"/>
              <a:gd name="T3" fmla="*/ 0 h 921"/>
              <a:gd name="T4" fmla="*/ 379413 w 922"/>
              <a:gd name="T5" fmla="*/ 189501 h 921"/>
              <a:gd name="T6" fmla="*/ 379413 w 922"/>
              <a:gd name="T7" fmla="*/ 189501 h 921"/>
              <a:gd name="T8" fmla="*/ 189707 w 922"/>
              <a:gd name="T9" fmla="*/ 379413 h 921"/>
              <a:gd name="T10" fmla="*/ 0 w 922"/>
              <a:gd name="T11" fmla="*/ 189501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6" name="Freeform 92"/>
          <p:cNvSpPr>
            <a:spLocks/>
          </p:cNvSpPr>
          <p:nvPr/>
        </p:nvSpPr>
        <p:spPr bwMode="auto">
          <a:xfrm>
            <a:off x="8688388" y="4889501"/>
            <a:ext cx="379413" cy="379413"/>
          </a:xfrm>
          <a:custGeom>
            <a:avLst/>
            <a:gdLst>
              <a:gd name="T0" fmla="*/ 0 w 239"/>
              <a:gd name="T1" fmla="*/ 188913 h 239"/>
              <a:gd name="T2" fmla="*/ 188913 w 239"/>
              <a:gd name="T3" fmla="*/ 0 h 239"/>
              <a:gd name="T4" fmla="*/ 379413 w 239"/>
              <a:gd name="T5" fmla="*/ 188913 h 239"/>
              <a:gd name="T6" fmla="*/ 379413 w 239"/>
              <a:gd name="T7" fmla="*/ 188913 h 239"/>
              <a:gd name="T8" fmla="*/ 188913 w 239"/>
              <a:gd name="T9" fmla="*/ 379413 h 239"/>
              <a:gd name="T10" fmla="*/ 0 w 239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7" name="Rectangle 93"/>
          <p:cNvSpPr>
            <a:spLocks noChangeArrowheads="1"/>
          </p:cNvSpPr>
          <p:nvPr/>
        </p:nvSpPr>
        <p:spPr bwMode="auto">
          <a:xfrm>
            <a:off x="8795748" y="4949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8" name="Freeform 94"/>
          <p:cNvSpPr>
            <a:spLocks/>
          </p:cNvSpPr>
          <p:nvPr/>
        </p:nvSpPr>
        <p:spPr bwMode="auto">
          <a:xfrm>
            <a:off x="9258300" y="3968750"/>
            <a:ext cx="468312" cy="522288"/>
          </a:xfrm>
          <a:custGeom>
            <a:avLst/>
            <a:gdLst>
              <a:gd name="T0" fmla="*/ 187325 w 295"/>
              <a:gd name="T1" fmla="*/ 479425 h 329"/>
              <a:gd name="T2" fmla="*/ 450850 w 295"/>
              <a:gd name="T3" fmla="*/ 336550 h 329"/>
              <a:gd name="T4" fmla="*/ 250825 w 295"/>
              <a:gd name="T5" fmla="*/ 36513 h 329"/>
              <a:gd name="T6" fmla="*/ 0 w 295"/>
              <a:gd name="T7" fmla="*/ 130175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295"/>
              <a:gd name="T13" fmla="*/ 0 h 329"/>
              <a:gd name="T14" fmla="*/ 295 w 295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" h="329">
                <a:moveTo>
                  <a:pt x="118" y="302"/>
                </a:moveTo>
                <a:cubicBezTo>
                  <a:pt x="199" y="329"/>
                  <a:pt x="273" y="289"/>
                  <a:pt x="284" y="212"/>
                </a:cubicBezTo>
                <a:cubicBezTo>
                  <a:pt x="295" y="135"/>
                  <a:pt x="239" y="51"/>
                  <a:pt x="158" y="23"/>
                </a:cubicBezTo>
                <a:cubicBezTo>
                  <a:pt x="90" y="0"/>
                  <a:pt x="25" y="25"/>
                  <a:pt x="0" y="82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39" name="Freeform 95"/>
          <p:cNvSpPr>
            <a:spLocks/>
          </p:cNvSpPr>
          <p:nvPr/>
        </p:nvSpPr>
        <p:spPr bwMode="auto">
          <a:xfrm>
            <a:off x="9201150" y="4084639"/>
            <a:ext cx="114300" cy="174625"/>
          </a:xfrm>
          <a:custGeom>
            <a:avLst/>
            <a:gdLst>
              <a:gd name="T0" fmla="*/ 114300 w 72"/>
              <a:gd name="T1" fmla="*/ 1588 h 110"/>
              <a:gd name="T2" fmla="*/ 55563 w 72"/>
              <a:gd name="T3" fmla="*/ 174625 h 110"/>
              <a:gd name="T4" fmla="*/ 0 w 72"/>
              <a:gd name="T5" fmla="*/ 0 h 110"/>
              <a:gd name="T6" fmla="*/ 114300 w 72"/>
              <a:gd name="T7" fmla="*/ 1588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110"/>
              <a:gd name="T14" fmla="*/ 72 w 72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110">
                <a:moveTo>
                  <a:pt x="72" y="1"/>
                </a:moveTo>
                <a:lnTo>
                  <a:pt x="35" y="110"/>
                </a:lnTo>
                <a:lnTo>
                  <a:pt x="0" y="0"/>
                </a:lnTo>
                <a:lnTo>
                  <a:pt x="72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0" name="Freeform 96"/>
          <p:cNvSpPr>
            <a:spLocks/>
          </p:cNvSpPr>
          <p:nvPr/>
        </p:nvSpPr>
        <p:spPr bwMode="auto">
          <a:xfrm>
            <a:off x="9193213" y="5900739"/>
            <a:ext cx="379413" cy="377825"/>
          </a:xfrm>
          <a:custGeom>
            <a:avLst/>
            <a:gdLst>
              <a:gd name="T0" fmla="*/ 0 w 922"/>
              <a:gd name="T1" fmla="*/ 188913 h 922"/>
              <a:gd name="T2" fmla="*/ 189707 w 922"/>
              <a:gd name="T3" fmla="*/ 0 h 922"/>
              <a:gd name="T4" fmla="*/ 379413 w 922"/>
              <a:gd name="T5" fmla="*/ 188913 h 922"/>
              <a:gd name="T6" fmla="*/ 379413 w 922"/>
              <a:gd name="T7" fmla="*/ 188913 h 922"/>
              <a:gd name="T8" fmla="*/ 189707 w 922"/>
              <a:gd name="T9" fmla="*/ 377825 h 922"/>
              <a:gd name="T10" fmla="*/ 0 w 922"/>
              <a:gd name="T11" fmla="*/ 188913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1" name="Freeform 97"/>
          <p:cNvSpPr>
            <a:spLocks/>
          </p:cNvSpPr>
          <p:nvPr/>
        </p:nvSpPr>
        <p:spPr bwMode="auto">
          <a:xfrm>
            <a:off x="9193213" y="5900739"/>
            <a:ext cx="379413" cy="377825"/>
          </a:xfrm>
          <a:custGeom>
            <a:avLst/>
            <a:gdLst>
              <a:gd name="T0" fmla="*/ 0 w 239"/>
              <a:gd name="T1" fmla="*/ 188913 h 238"/>
              <a:gd name="T2" fmla="*/ 188913 w 239"/>
              <a:gd name="T3" fmla="*/ 0 h 238"/>
              <a:gd name="T4" fmla="*/ 379413 w 239"/>
              <a:gd name="T5" fmla="*/ 188913 h 238"/>
              <a:gd name="T6" fmla="*/ 379413 w 239"/>
              <a:gd name="T7" fmla="*/ 188913 h 238"/>
              <a:gd name="T8" fmla="*/ 188913 w 239"/>
              <a:gd name="T9" fmla="*/ 377825 h 238"/>
              <a:gd name="T10" fmla="*/ 0 w 239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2" name="Rectangle 98"/>
          <p:cNvSpPr>
            <a:spLocks noChangeArrowheads="1"/>
          </p:cNvSpPr>
          <p:nvPr/>
        </p:nvSpPr>
        <p:spPr bwMode="auto">
          <a:xfrm>
            <a:off x="9244422" y="5962650"/>
            <a:ext cx="2436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Arial" charset="0"/>
                <a:ea typeface="ＭＳ Ｐゴシック" charset="0"/>
              </a:rPr>
              <a:t>12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3" name="Freeform 99"/>
          <p:cNvSpPr>
            <a:spLocks/>
          </p:cNvSpPr>
          <p:nvPr/>
        </p:nvSpPr>
        <p:spPr bwMode="auto">
          <a:xfrm>
            <a:off x="8499476" y="5521326"/>
            <a:ext cx="377825" cy="379413"/>
          </a:xfrm>
          <a:custGeom>
            <a:avLst/>
            <a:gdLst>
              <a:gd name="T0" fmla="*/ 0 w 922"/>
              <a:gd name="T1" fmla="*/ 189501 h 921"/>
              <a:gd name="T2" fmla="*/ 188913 w 922"/>
              <a:gd name="T3" fmla="*/ 0 h 921"/>
              <a:gd name="T4" fmla="*/ 377825 w 922"/>
              <a:gd name="T5" fmla="*/ 189501 h 921"/>
              <a:gd name="T6" fmla="*/ 377825 w 922"/>
              <a:gd name="T7" fmla="*/ 189501 h 921"/>
              <a:gd name="T8" fmla="*/ 188913 w 922"/>
              <a:gd name="T9" fmla="*/ 379413 h 921"/>
              <a:gd name="T10" fmla="*/ 0 w 922"/>
              <a:gd name="T11" fmla="*/ 189501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4" name="Freeform 100"/>
          <p:cNvSpPr>
            <a:spLocks/>
          </p:cNvSpPr>
          <p:nvPr/>
        </p:nvSpPr>
        <p:spPr bwMode="auto">
          <a:xfrm>
            <a:off x="8499476" y="5521326"/>
            <a:ext cx="377825" cy="379413"/>
          </a:xfrm>
          <a:custGeom>
            <a:avLst/>
            <a:gdLst>
              <a:gd name="T0" fmla="*/ 0 w 238"/>
              <a:gd name="T1" fmla="*/ 188913 h 239"/>
              <a:gd name="T2" fmla="*/ 188913 w 238"/>
              <a:gd name="T3" fmla="*/ 0 h 239"/>
              <a:gd name="T4" fmla="*/ 377825 w 238"/>
              <a:gd name="T5" fmla="*/ 188913 h 239"/>
              <a:gd name="T6" fmla="*/ 377825 w 238"/>
              <a:gd name="T7" fmla="*/ 188913 h 239"/>
              <a:gd name="T8" fmla="*/ 188913 w 238"/>
              <a:gd name="T9" fmla="*/ 379413 h 239"/>
              <a:gd name="T10" fmla="*/ 0 w 238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5" name="Rectangle 101"/>
          <p:cNvSpPr>
            <a:spLocks noChangeArrowheads="1"/>
          </p:cNvSpPr>
          <p:nvPr/>
        </p:nvSpPr>
        <p:spPr bwMode="auto">
          <a:xfrm>
            <a:off x="8561938" y="5581650"/>
            <a:ext cx="2274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Arial" charset="0"/>
                <a:ea typeface="ＭＳ Ｐゴシック" charset="0"/>
              </a:rPr>
              <a:t>11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6" name="Freeform 102"/>
          <p:cNvSpPr>
            <a:spLocks/>
          </p:cNvSpPr>
          <p:nvPr/>
        </p:nvSpPr>
        <p:spPr bwMode="auto">
          <a:xfrm>
            <a:off x="7299325" y="5830888"/>
            <a:ext cx="379412" cy="379412"/>
          </a:xfrm>
          <a:custGeom>
            <a:avLst/>
            <a:gdLst>
              <a:gd name="T0" fmla="*/ 0 w 922"/>
              <a:gd name="T1" fmla="*/ 189706 h 922"/>
              <a:gd name="T2" fmla="*/ 189706 w 922"/>
              <a:gd name="T3" fmla="*/ 0 h 922"/>
              <a:gd name="T4" fmla="*/ 379412 w 922"/>
              <a:gd name="T5" fmla="*/ 189706 h 922"/>
              <a:gd name="T6" fmla="*/ 379412 w 922"/>
              <a:gd name="T7" fmla="*/ 189706 h 922"/>
              <a:gd name="T8" fmla="*/ 189706 w 922"/>
              <a:gd name="T9" fmla="*/ 379412 h 922"/>
              <a:gd name="T10" fmla="*/ 0 w 922"/>
              <a:gd name="T11" fmla="*/ 189706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7" name="Freeform 103"/>
          <p:cNvSpPr>
            <a:spLocks/>
          </p:cNvSpPr>
          <p:nvPr/>
        </p:nvSpPr>
        <p:spPr bwMode="auto">
          <a:xfrm>
            <a:off x="7299325" y="5830888"/>
            <a:ext cx="379412" cy="379412"/>
          </a:xfrm>
          <a:custGeom>
            <a:avLst/>
            <a:gdLst>
              <a:gd name="T0" fmla="*/ 0 w 239"/>
              <a:gd name="T1" fmla="*/ 190500 h 239"/>
              <a:gd name="T2" fmla="*/ 190500 w 239"/>
              <a:gd name="T3" fmla="*/ 0 h 239"/>
              <a:gd name="T4" fmla="*/ 379412 w 239"/>
              <a:gd name="T5" fmla="*/ 190500 h 239"/>
              <a:gd name="T6" fmla="*/ 379412 w 239"/>
              <a:gd name="T7" fmla="*/ 190500 h 239"/>
              <a:gd name="T8" fmla="*/ 190500 w 239"/>
              <a:gd name="T9" fmla="*/ 379412 h 239"/>
              <a:gd name="T10" fmla="*/ 0 w 239"/>
              <a:gd name="T11" fmla="*/ 190500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85" y="0"/>
                  <a:pt x="239" y="54"/>
                  <a:pt x="239" y="120"/>
                </a:cubicBezTo>
                <a:cubicBezTo>
                  <a:pt x="239" y="120"/>
                  <a:pt x="239" y="120"/>
                  <a:pt x="239" y="120"/>
                </a:cubicBezTo>
                <a:cubicBezTo>
                  <a:pt x="239" y="186"/>
                  <a:pt x="185" y="239"/>
                  <a:pt x="120" y="239"/>
                </a:cubicBezTo>
                <a:cubicBezTo>
                  <a:pt x="54" y="239"/>
                  <a:pt x="0" y="186"/>
                  <a:pt x="0" y="120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8" name="Rectangle 104"/>
          <p:cNvSpPr>
            <a:spLocks noChangeArrowheads="1"/>
          </p:cNvSpPr>
          <p:nvPr/>
        </p:nvSpPr>
        <p:spPr bwMode="auto">
          <a:xfrm>
            <a:off x="7409861" y="58912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Arial" charset="0"/>
                <a:ea typeface="ＭＳ Ｐゴシック" charset="0"/>
              </a:rPr>
              <a:t>9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49" name="Line 105"/>
          <p:cNvSpPr>
            <a:spLocks noChangeShapeType="1"/>
          </p:cNvSpPr>
          <p:nvPr/>
        </p:nvSpPr>
        <p:spPr bwMode="auto">
          <a:xfrm flipV="1">
            <a:off x="7669213" y="4471988"/>
            <a:ext cx="1287463" cy="28575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650" name="Freeform 106"/>
          <p:cNvSpPr>
            <a:spLocks/>
          </p:cNvSpPr>
          <p:nvPr/>
        </p:nvSpPr>
        <p:spPr bwMode="auto">
          <a:xfrm>
            <a:off x="8937626" y="4433888"/>
            <a:ext cx="130175" cy="80962"/>
          </a:xfrm>
          <a:custGeom>
            <a:avLst/>
            <a:gdLst>
              <a:gd name="T0" fmla="*/ 0 w 82"/>
              <a:gd name="T1" fmla="*/ 0 h 51"/>
              <a:gd name="T2" fmla="*/ 130175 w 82"/>
              <a:gd name="T3" fmla="*/ 14287 h 51"/>
              <a:gd name="T4" fmla="*/ 17463 w 82"/>
              <a:gd name="T5" fmla="*/ 80962 h 51"/>
              <a:gd name="T6" fmla="*/ 0 w 82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51"/>
              <a:gd name="T14" fmla="*/ 82 w 8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51">
                <a:moveTo>
                  <a:pt x="0" y="0"/>
                </a:moveTo>
                <a:lnTo>
                  <a:pt x="82" y="9"/>
                </a:lnTo>
                <a:lnTo>
                  <a:pt x="11" y="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6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457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90856D-771D-4C40-B664-CEAD3D6CF960}" type="slidenum">
              <a:rPr lang="en-US" sz="1400">
                <a:solidFill>
                  <a:srgbClr val="40458C"/>
                </a:solidFill>
              </a:rPr>
              <a:pPr eaLnBrk="1" hangingPunct="1"/>
              <a:t>13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Union-Find Heuristic 1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0612" y="1600200"/>
            <a:ext cx="4343400" cy="4876800"/>
          </a:xfrm>
        </p:spPr>
        <p:txBody>
          <a:bodyPr/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Tahoma" charset="0"/>
              </a:rPr>
              <a:t>Union by size</a:t>
            </a:r>
            <a:r>
              <a:rPr lang="en-US" sz="2400" dirty="0">
                <a:latin typeface="Tahoma" charset="0"/>
              </a:rPr>
              <a:t>: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When performing a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union</a:t>
            </a:r>
            <a:r>
              <a:rPr lang="en-US" sz="2000" dirty="0">
                <a:latin typeface="Tahoma" charset="0"/>
              </a:rPr>
              <a:t>, make the root of smaller tree point to the root of the larger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Implies O(n log n) time for performing n find operations: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Each time we follow a pointer, we are going to a </a:t>
            </a:r>
            <a:r>
              <a:rPr lang="en-US" sz="2000" dirty="0" err="1">
                <a:latin typeface="Tahoma" charset="0"/>
              </a:rPr>
              <a:t>subtree</a:t>
            </a:r>
            <a:r>
              <a:rPr lang="en-US" sz="2000" dirty="0">
                <a:latin typeface="Tahoma" charset="0"/>
              </a:rPr>
              <a:t> of size at least double the size of the previous </a:t>
            </a:r>
            <a:r>
              <a:rPr lang="en-US" sz="2000" dirty="0" err="1">
                <a:latin typeface="Tahoma" charset="0"/>
              </a:rPr>
              <a:t>subtree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Thus, we will follow at most O(log n) pointers for any find. </a:t>
            </a:r>
          </a:p>
        </p:txBody>
      </p:sp>
      <p:sp>
        <p:nvSpPr>
          <p:cNvPr id="24581" name="AutoShape 7"/>
          <p:cNvSpPr>
            <a:spLocks noChangeAspect="1" noChangeArrowheads="1" noTextEdit="1"/>
          </p:cNvSpPr>
          <p:nvPr/>
        </p:nvSpPr>
        <p:spPr bwMode="auto">
          <a:xfrm>
            <a:off x="6932612" y="2312989"/>
            <a:ext cx="3200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 flipH="1" flipV="1">
            <a:off x="9085262" y="4475163"/>
            <a:ext cx="465138" cy="2476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83" name="Freeform 10"/>
          <p:cNvSpPr>
            <a:spLocks/>
          </p:cNvSpPr>
          <p:nvPr/>
        </p:nvSpPr>
        <p:spPr bwMode="auto">
          <a:xfrm>
            <a:off x="8977313" y="4418013"/>
            <a:ext cx="138113" cy="101600"/>
          </a:xfrm>
          <a:custGeom>
            <a:avLst/>
            <a:gdLst>
              <a:gd name="T0" fmla="*/ 96838 w 87"/>
              <a:gd name="T1" fmla="*/ 101600 h 64"/>
              <a:gd name="T2" fmla="*/ 0 w 87"/>
              <a:gd name="T3" fmla="*/ 0 h 64"/>
              <a:gd name="T4" fmla="*/ 138113 w 87"/>
              <a:gd name="T5" fmla="*/ 22225 h 64"/>
              <a:gd name="T6" fmla="*/ 96838 w 87"/>
              <a:gd name="T7" fmla="*/ 10160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 flipV="1">
            <a:off x="8801100" y="3949701"/>
            <a:ext cx="157162" cy="365125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85" name="Freeform 12"/>
          <p:cNvSpPr>
            <a:spLocks/>
          </p:cNvSpPr>
          <p:nvPr/>
        </p:nvSpPr>
        <p:spPr bwMode="auto">
          <a:xfrm>
            <a:off x="8912225" y="3838575"/>
            <a:ext cx="93662" cy="139700"/>
          </a:xfrm>
          <a:custGeom>
            <a:avLst/>
            <a:gdLst>
              <a:gd name="T0" fmla="*/ 0 w 59"/>
              <a:gd name="T1" fmla="*/ 104775 h 88"/>
              <a:gd name="T2" fmla="*/ 93662 w 59"/>
              <a:gd name="T3" fmla="*/ 0 h 88"/>
              <a:gd name="T4" fmla="*/ 82550 w 59"/>
              <a:gd name="T5" fmla="*/ 139700 h 88"/>
              <a:gd name="T6" fmla="*/ 0 w 59"/>
              <a:gd name="T7" fmla="*/ 104775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 flipV="1">
            <a:off x="7508875" y="4241800"/>
            <a:ext cx="222250" cy="40798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87" name="Freeform 14"/>
          <p:cNvSpPr>
            <a:spLocks/>
          </p:cNvSpPr>
          <p:nvPr/>
        </p:nvSpPr>
        <p:spPr bwMode="auto">
          <a:xfrm>
            <a:off x="7686675" y="4133851"/>
            <a:ext cx="101600" cy="138113"/>
          </a:xfrm>
          <a:custGeom>
            <a:avLst/>
            <a:gdLst>
              <a:gd name="T0" fmla="*/ 0 w 64"/>
              <a:gd name="T1" fmla="*/ 95250 h 87"/>
              <a:gd name="T2" fmla="*/ 101600 w 64"/>
              <a:gd name="T3" fmla="*/ 0 h 87"/>
              <a:gd name="T4" fmla="*/ 77788 w 64"/>
              <a:gd name="T5" fmla="*/ 138113 h 87"/>
              <a:gd name="T6" fmla="*/ 0 w 64"/>
              <a:gd name="T7" fmla="*/ 9525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 flipH="1" flipV="1">
            <a:off x="7700963" y="3538538"/>
            <a:ext cx="206375" cy="430212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89" name="Freeform 16"/>
          <p:cNvSpPr>
            <a:spLocks/>
          </p:cNvSpPr>
          <p:nvPr/>
        </p:nvSpPr>
        <p:spPr bwMode="auto">
          <a:xfrm>
            <a:off x="7648576" y="3429001"/>
            <a:ext cx="96837" cy="138113"/>
          </a:xfrm>
          <a:custGeom>
            <a:avLst/>
            <a:gdLst>
              <a:gd name="T0" fmla="*/ 17462 w 61"/>
              <a:gd name="T1" fmla="*/ 138113 h 87"/>
              <a:gd name="T2" fmla="*/ 0 w 61"/>
              <a:gd name="T3" fmla="*/ 0 h 87"/>
              <a:gd name="T4" fmla="*/ 96837 w 61"/>
              <a:gd name="T5" fmla="*/ 100013 h 87"/>
              <a:gd name="T6" fmla="*/ 17462 w 61"/>
              <a:gd name="T7" fmla="*/ 138113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0" name="Line 17"/>
          <p:cNvSpPr>
            <a:spLocks noChangeShapeType="1"/>
          </p:cNvSpPr>
          <p:nvPr/>
        </p:nvSpPr>
        <p:spPr bwMode="auto">
          <a:xfrm flipV="1">
            <a:off x="7091363" y="3530600"/>
            <a:ext cx="201613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1" name="Freeform 18"/>
          <p:cNvSpPr>
            <a:spLocks/>
          </p:cNvSpPr>
          <p:nvPr/>
        </p:nvSpPr>
        <p:spPr bwMode="auto">
          <a:xfrm>
            <a:off x="7248525" y="3421063"/>
            <a:ext cx="95250" cy="138112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2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2" name="Freeform 19"/>
          <p:cNvSpPr>
            <a:spLocks/>
          </p:cNvSpPr>
          <p:nvPr/>
        </p:nvSpPr>
        <p:spPr bwMode="auto">
          <a:xfrm>
            <a:off x="7296151" y="3084514"/>
            <a:ext cx="407987" cy="407987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3" name="Freeform 20"/>
          <p:cNvSpPr>
            <a:spLocks/>
          </p:cNvSpPr>
          <p:nvPr/>
        </p:nvSpPr>
        <p:spPr bwMode="auto">
          <a:xfrm>
            <a:off x="7296151" y="3084514"/>
            <a:ext cx="407987" cy="407987"/>
          </a:xfrm>
          <a:custGeom>
            <a:avLst/>
            <a:gdLst>
              <a:gd name="T0" fmla="*/ 0 w 257"/>
              <a:gd name="T1" fmla="*/ 204787 h 257"/>
              <a:gd name="T2" fmla="*/ 203200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3200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7419975" y="31496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5" name="Freeform 22"/>
          <p:cNvSpPr>
            <a:spLocks/>
          </p:cNvSpPr>
          <p:nvPr/>
        </p:nvSpPr>
        <p:spPr bwMode="auto">
          <a:xfrm>
            <a:off x="7704137" y="3765550"/>
            <a:ext cx="407988" cy="407988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6" name="Freeform 23"/>
          <p:cNvSpPr>
            <a:spLocks/>
          </p:cNvSpPr>
          <p:nvPr/>
        </p:nvSpPr>
        <p:spPr bwMode="auto">
          <a:xfrm>
            <a:off x="7704137" y="3765550"/>
            <a:ext cx="407988" cy="407988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7823200" y="38290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8" name="Freeform 25"/>
          <p:cNvSpPr>
            <a:spLocks/>
          </p:cNvSpPr>
          <p:nvPr/>
        </p:nvSpPr>
        <p:spPr bwMode="auto">
          <a:xfrm>
            <a:off x="6888162" y="3765550"/>
            <a:ext cx="407988" cy="407988"/>
          </a:xfrm>
          <a:custGeom>
            <a:avLst/>
            <a:gdLst>
              <a:gd name="T0" fmla="*/ 0 w 921"/>
              <a:gd name="T1" fmla="*/ 203994 h 922"/>
              <a:gd name="T2" fmla="*/ 203773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3773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599" name="Freeform 26"/>
          <p:cNvSpPr>
            <a:spLocks/>
          </p:cNvSpPr>
          <p:nvPr/>
        </p:nvSpPr>
        <p:spPr bwMode="auto">
          <a:xfrm>
            <a:off x="6888162" y="3765550"/>
            <a:ext cx="407988" cy="407988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0" name="Rectangle 27"/>
          <p:cNvSpPr>
            <a:spLocks noChangeArrowheads="1"/>
          </p:cNvSpPr>
          <p:nvPr/>
        </p:nvSpPr>
        <p:spPr bwMode="auto">
          <a:xfrm>
            <a:off x="7008812" y="38290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1" name="Freeform 28"/>
          <p:cNvSpPr>
            <a:spLocks noEditPoints="1"/>
          </p:cNvSpPr>
          <p:nvPr/>
        </p:nvSpPr>
        <p:spPr bwMode="auto">
          <a:xfrm>
            <a:off x="7486650" y="2789239"/>
            <a:ext cx="514350" cy="523875"/>
          </a:xfrm>
          <a:custGeom>
            <a:avLst/>
            <a:gdLst>
              <a:gd name="T0" fmla="*/ 247207 w 1161"/>
              <a:gd name="T1" fmla="*/ 508831 h 1184"/>
              <a:gd name="T2" fmla="*/ 207778 w 1161"/>
              <a:gd name="T3" fmla="*/ 497327 h 1184"/>
              <a:gd name="T4" fmla="*/ 298155 w 1161"/>
              <a:gd name="T5" fmla="*/ 503522 h 1184"/>
              <a:gd name="T6" fmla="*/ 276890 w 1161"/>
              <a:gd name="T7" fmla="*/ 522990 h 1184"/>
              <a:gd name="T8" fmla="*/ 336698 w 1161"/>
              <a:gd name="T9" fmla="*/ 500867 h 1184"/>
              <a:gd name="T10" fmla="*/ 360178 w 1161"/>
              <a:gd name="T11" fmla="*/ 517681 h 1184"/>
              <a:gd name="T12" fmla="*/ 336698 w 1161"/>
              <a:gd name="T13" fmla="*/ 500867 h 1184"/>
              <a:gd name="T14" fmla="*/ 398721 w 1161"/>
              <a:gd name="T15" fmla="*/ 482284 h 1184"/>
              <a:gd name="T16" fmla="*/ 420429 w 1161"/>
              <a:gd name="T17" fmla="*/ 492018 h 1184"/>
              <a:gd name="T18" fmla="*/ 400493 w 1161"/>
              <a:gd name="T19" fmla="*/ 503079 h 1184"/>
              <a:gd name="T20" fmla="*/ 439036 w 1161"/>
              <a:gd name="T21" fmla="*/ 452196 h 1184"/>
              <a:gd name="T22" fmla="*/ 467833 w 1161"/>
              <a:gd name="T23" fmla="*/ 450426 h 1184"/>
              <a:gd name="T24" fmla="*/ 439036 w 1161"/>
              <a:gd name="T25" fmla="*/ 452196 h 1184"/>
              <a:gd name="T26" fmla="*/ 480237 w 1161"/>
              <a:gd name="T27" fmla="*/ 391136 h 1184"/>
              <a:gd name="T28" fmla="*/ 500616 w 1161"/>
              <a:gd name="T29" fmla="*/ 393791 h 1184"/>
              <a:gd name="T30" fmla="*/ 490870 w 1161"/>
              <a:gd name="T31" fmla="*/ 414144 h 1184"/>
              <a:gd name="T32" fmla="*/ 491313 w 1161"/>
              <a:gd name="T33" fmla="*/ 349103 h 1184"/>
              <a:gd name="T34" fmla="*/ 493528 w 1161"/>
              <a:gd name="T35" fmla="*/ 330519 h 1184"/>
              <a:gd name="T36" fmla="*/ 512135 w 1161"/>
              <a:gd name="T37" fmla="*/ 348660 h 1184"/>
              <a:gd name="T38" fmla="*/ 498401 w 1161"/>
              <a:gd name="T39" fmla="*/ 361491 h 1184"/>
              <a:gd name="T40" fmla="*/ 489541 w 1161"/>
              <a:gd name="T41" fmla="*/ 272557 h 1184"/>
              <a:gd name="T42" fmla="*/ 513021 w 1161"/>
              <a:gd name="T43" fmla="*/ 289370 h 1184"/>
              <a:gd name="T44" fmla="*/ 480237 w 1161"/>
              <a:gd name="T45" fmla="*/ 234947 h 1184"/>
              <a:gd name="T46" fmla="*/ 492642 w 1161"/>
              <a:gd name="T47" fmla="*/ 208842 h 1184"/>
              <a:gd name="T48" fmla="*/ 480237 w 1161"/>
              <a:gd name="T49" fmla="*/ 234947 h 1184"/>
              <a:gd name="T50" fmla="*/ 450112 w 1161"/>
              <a:gd name="T51" fmla="*/ 149110 h 1184"/>
              <a:gd name="T52" fmla="*/ 470048 w 1161"/>
              <a:gd name="T53" fmla="*/ 184507 h 1184"/>
              <a:gd name="T54" fmla="*/ 412012 w 1161"/>
              <a:gd name="T55" fmla="*/ 119022 h 1184"/>
              <a:gd name="T56" fmla="*/ 409797 w 1161"/>
              <a:gd name="T57" fmla="*/ 103094 h 1184"/>
              <a:gd name="T58" fmla="*/ 428403 w 1161"/>
              <a:gd name="T59" fmla="*/ 106191 h 1184"/>
              <a:gd name="T60" fmla="*/ 422201 w 1161"/>
              <a:gd name="T61" fmla="*/ 131854 h 1184"/>
              <a:gd name="T62" fmla="*/ 375241 w 1161"/>
              <a:gd name="T63" fmla="*/ 84953 h 1184"/>
              <a:gd name="T64" fmla="*/ 376570 w 1161"/>
              <a:gd name="T65" fmla="*/ 61502 h 1184"/>
              <a:gd name="T66" fmla="*/ 394291 w 1161"/>
              <a:gd name="T67" fmla="*/ 74776 h 1184"/>
              <a:gd name="T68" fmla="*/ 331381 w 1161"/>
              <a:gd name="T69" fmla="*/ 56193 h 1184"/>
              <a:gd name="T70" fmla="*/ 314103 w 1161"/>
              <a:gd name="T71" fmla="*/ 48228 h 1184"/>
              <a:gd name="T72" fmla="*/ 339799 w 1161"/>
              <a:gd name="T73" fmla="*/ 37167 h 1184"/>
              <a:gd name="T74" fmla="*/ 345558 w 1161"/>
              <a:gd name="T75" fmla="*/ 53095 h 1184"/>
              <a:gd name="T76" fmla="*/ 258283 w 1161"/>
              <a:gd name="T77" fmla="*/ 27433 h 1184"/>
              <a:gd name="T78" fmla="*/ 283535 w 1161"/>
              <a:gd name="T79" fmla="*/ 13274 h 1184"/>
              <a:gd name="T80" fmla="*/ 220626 w 1161"/>
              <a:gd name="T81" fmla="*/ 21681 h 1184"/>
              <a:gd name="T82" fmla="*/ 201133 w 1161"/>
              <a:gd name="T83" fmla="*/ 442 h 1184"/>
              <a:gd name="T84" fmla="*/ 220626 w 1161"/>
              <a:gd name="T85" fmla="*/ 21681 h 1184"/>
              <a:gd name="T86" fmla="*/ 143983 w 1161"/>
              <a:gd name="T87" fmla="*/ 26990 h 1184"/>
              <a:gd name="T88" fmla="*/ 136451 w 1161"/>
              <a:gd name="T89" fmla="*/ 7964 h 1184"/>
              <a:gd name="T90" fmla="*/ 158602 w 1161"/>
              <a:gd name="T91" fmla="*/ 3982 h 1184"/>
              <a:gd name="T92" fmla="*/ 105440 w 1161"/>
              <a:gd name="T93" fmla="*/ 41591 h 1184"/>
              <a:gd name="T94" fmla="*/ 90820 w 1161"/>
              <a:gd name="T95" fmla="*/ 51768 h 1184"/>
              <a:gd name="T96" fmla="*/ 93035 w 1161"/>
              <a:gd name="T97" fmla="*/ 25220 h 1184"/>
              <a:gd name="T98" fmla="*/ 111199 w 1161"/>
              <a:gd name="T99" fmla="*/ 28760 h 1184"/>
              <a:gd name="T100" fmla="*/ 47403 w 1161"/>
              <a:gd name="T101" fmla="*/ 91147 h 1184"/>
              <a:gd name="T102" fmla="*/ 46074 w 1161"/>
              <a:gd name="T103" fmla="*/ 62387 h 1184"/>
              <a:gd name="T104" fmla="*/ 27910 w 1161"/>
              <a:gd name="T105" fmla="*/ 123889 h 1184"/>
              <a:gd name="T106" fmla="*/ 21265 w 1161"/>
              <a:gd name="T107" fmla="*/ 140703 h 1184"/>
              <a:gd name="T108" fmla="*/ 3544 w 1161"/>
              <a:gd name="T109" fmla="*/ 126544 h 1184"/>
              <a:gd name="T110" fmla="*/ 23923 w 1161"/>
              <a:gd name="T111" fmla="*/ 110173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2" name="Freeform 29"/>
          <p:cNvSpPr>
            <a:spLocks/>
          </p:cNvSpPr>
          <p:nvPr/>
        </p:nvSpPr>
        <p:spPr bwMode="auto">
          <a:xfrm>
            <a:off x="7442200" y="2947989"/>
            <a:ext cx="88900" cy="136525"/>
          </a:xfrm>
          <a:custGeom>
            <a:avLst/>
            <a:gdLst>
              <a:gd name="T0" fmla="*/ 88900 w 56"/>
              <a:gd name="T1" fmla="*/ 0 h 86"/>
              <a:gd name="T2" fmla="*/ 57150 w 56"/>
              <a:gd name="T3" fmla="*/ 136525 h 86"/>
              <a:gd name="T4" fmla="*/ 0 w 56"/>
              <a:gd name="T5" fmla="*/ 9525 h 86"/>
              <a:gd name="T6" fmla="*/ 88900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3" name="Line 30"/>
          <p:cNvSpPr>
            <a:spLocks noChangeShapeType="1"/>
          </p:cNvSpPr>
          <p:nvPr/>
        </p:nvSpPr>
        <p:spPr bwMode="auto">
          <a:xfrm flipH="1" flipV="1">
            <a:off x="9615488" y="3203575"/>
            <a:ext cx="206375" cy="4318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4" name="Freeform 31"/>
          <p:cNvSpPr>
            <a:spLocks/>
          </p:cNvSpPr>
          <p:nvPr/>
        </p:nvSpPr>
        <p:spPr bwMode="auto">
          <a:xfrm>
            <a:off x="9561513" y="3094038"/>
            <a:ext cx="98425" cy="139700"/>
          </a:xfrm>
          <a:custGeom>
            <a:avLst/>
            <a:gdLst>
              <a:gd name="T0" fmla="*/ 19050 w 62"/>
              <a:gd name="T1" fmla="*/ 139700 h 88"/>
              <a:gd name="T2" fmla="*/ 0 w 62"/>
              <a:gd name="T3" fmla="*/ 0 h 88"/>
              <a:gd name="T4" fmla="*/ 98425 w 62"/>
              <a:gd name="T5" fmla="*/ 100013 h 88"/>
              <a:gd name="T6" fmla="*/ 19050 w 62"/>
              <a:gd name="T7" fmla="*/ 13970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5" name="Line 32"/>
          <p:cNvSpPr>
            <a:spLocks noChangeShapeType="1"/>
          </p:cNvSpPr>
          <p:nvPr/>
        </p:nvSpPr>
        <p:spPr bwMode="auto">
          <a:xfrm flipV="1">
            <a:off x="9005888" y="3195639"/>
            <a:ext cx="201613" cy="43973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6" name="Freeform 33"/>
          <p:cNvSpPr>
            <a:spLocks/>
          </p:cNvSpPr>
          <p:nvPr/>
        </p:nvSpPr>
        <p:spPr bwMode="auto">
          <a:xfrm>
            <a:off x="9161462" y="3086101"/>
            <a:ext cx="96838" cy="138113"/>
          </a:xfrm>
          <a:custGeom>
            <a:avLst/>
            <a:gdLst>
              <a:gd name="T0" fmla="*/ 0 w 61"/>
              <a:gd name="T1" fmla="*/ 101600 h 87"/>
              <a:gd name="T2" fmla="*/ 96838 w 61"/>
              <a:gd name="T3" fmla="*/ 0 h 87"/>
              <a:gd name="T4" fmla="*/ 80963 w 61"/>
              <a:gd name="T5" fmla="*/ 138113 h 87"/>
              <a:gd name="T6" fmla="*/ 0 w 61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7" name="Freeform 34"/>
          <p:cNvSpPr>
            <a:spLocks/>
          </p:cNvSpPr>
          <p:nvPr/>
        </p:nvSpPr>
        <p:spPr bwMode="auto">
          <a:xfrm>
            <a:off x="9209087" y="2751139"/>
            <a:ext cx="407988" cy="407987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7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8" name="Freeform 35"/>
          <p:cNvSpPr>
            <a:spLocks/>
          </p:cNvSpPr>
          <p:nvPr/>
        </p:nvSpPr>
        <p:spPr bwMode="auto">
          <a:xfrm>
            <a:off x="9209087" y="2751139"/>
            <a:ext cx="407988" cy="407987"/>
          </a:xfrm>
          <a:custGeom>
            <a:avLst/>
            <a:gdLst>
              <a:gd name="T0" fmla="*/ 0 w 257"/>
              <a:gd name="T1" fmla="*/ 203200 h 257"/>
              <a:gd name="T2" fmla="*/ 204788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4788 w 257"/>
              <a:gd name="T9" fmla="*/ 407987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09" name="Rectangle 36"/>
          <p:cNvSpPr>
            <a:spLocks noChangeArrowheads="1"/>
          </p:cNvSpPr>
          <p:nvPr/>
        </p:nvSpPr>
        <p:spPr bwMode="auto">
          <a:xfrm>
            <a:off x="9332912" y="28162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0" name="Freeform 37"/>
          <p:cNvSpPr>
            <a:spLocks/>
          </p:cNvSpPr>
          <p:nvPr/>
        </p:nvSpPr>
        <p:spPr bwMode="auto">
          <a:xfrm>
            <a:off x="9617076" y="3430589"/>
            <a:ext cx="407987" cy="407987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1" name="Freeform 38"/>
          <p:cNvSpPr>
            <a:spLocks/>
          </p:cNvSpPr>
          <p:nvPr/>
        </p:nvSpPr>
        <p:spPr bwMode="auto">
          <a:xfrm>
            <a:off x="9617076" y="3430589"/>
            <a:ext cx="407987" cy="407987"/>
          </a:xfrm>
          <a:custGeom>
            <a:avLst/>
            <a:gdLst>
              <a:gd name="T0" fmla="*/ 0 w 257"/>
              <a:gd name="T1" fmla="*/ 204787 h 257"/>
              <a:gd name="T2" fmla="*/ 204787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4787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2" name="Rectangle 39"/>
          <p:cNvSpPr>
            <a:spLocks noChangeArrowheads="1"/>
          </p:cNvSpPr>
          <p:nvPr/>
        </p:nvSpPr>
        <p:spPr bwMode="auto">
          <a:xfrm>
            <a:off x="9680575" y="3497264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10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3" name="Freeform 40"/>
          <p:cNvSpPr>
            <a:spLocks/>
          </p:cNvSpPr>
          <p:nvPr/>
        </p:nvSpPr>
        <p:spPr bwMode="auto">
          <a:xfrm>
            <a:off x="8801101" y="3430589"/>
            <a:ext cx="407987" cy="407987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4" name="Freeform 41"/>
          <p:cNvSpPr>
            <a:spLocks/>
          </p:cNvSpPr>
          <p:nvPr/>
        </p:nvSpPr>
        <p:spPr bwMode="auto">
          <a:xfrm>
            <a:off x="8801101" y="3430589"/>
            <a:ext cx="407987" cy="407987"/>
          </a:xfrm>
          <a:custGeom>
            <a:avLst/>
            <a:gdLst>
              <a:gd name="T0" fmla="*/ 0 w 257"/>
              <a:gd name="T1" fmla="*/ 204787 h 257"/>
              <a:gd name="T2" fmla="*/ 204787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4787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5" name="Rectangle 42"/>
          <p:cNvSpPr>
            <a:spLocks noChangeArrowheads="1"/>
          </p:cNvSpPr>
          <p:nvPr/>
        </p:nvSpPr>
        <p:spPr bwMode="auto">
          <a:xfrm>
            <a:off x="8921750" y="3497264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6" name="Freeform 43"/>
          <p:cNvSpPr>
            <a:spLocks/>
          </p:cNvSpPr>
          <p:nvPr/>
        </p:nvSpPr>
        <p:spPr bwMode="auto">
          <a:xfrm>
            <a:off x="9401175" y="2432051"/>
            <a:ext cx="520700" cy="569913"/>
          </a:xfrm>
          <a:custGeom>
            <a:avLst/>
            <a:gdLst>
              <a:gd name="T0" fmla="*/ 215900 w 328"/>
              <a:gd name="T1" fmla="*/ 522288 h 359"/>
              <a:gd name="T2" fmla="*/ 501650 w 328"/>
              <a:gd name="T3" fmla="*/ 369888 h 359"/>
              <a:gd name="T4" fmla="*/ 284163 w 328"/>
              <a:gd name="T5" fmla="*/ 46038 h 359"/>
              <a:gd name="T6" fmla="*/ 0 w 328"/>
              <a:gd name="T7" fmla="*/ 19685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7" name="Freeform 44"/>
          <p:cNvSpPr>
            <a:spLocks/>
          </p:cNvSpPr>
          <p:nvPr/>
        </p:nvSpPr>
        <p:spPr bwMode="auto">
          <a:xfrm>
            <a:off x="9356725" y="2614614"/>
            <a:ext cx="87312" cy="136525"/>
          </a:xfrm>
          <a:custGeom>
            <a:avLst/>
            <a:gdLst>
              <a:gd name="T0" fmla="*/ 87312 w 55"/>
              <a:gd name="T1" fmla="*/ 0 h 86"/>
              <a:gd name="T2" fmla="*/ 57150 w 55"/>
              <a:gd name="T3" fmla="*/ 136525 h 86"/>
              <a:gd name="T4" fmla="*/ 0 w 55"/>
              <a:gd name="T5" fmla="*/ 7938 h 86"/>
              <a:gd name="T6" fmla="*/ 87312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8" name="Freeform 45"/>
          <p:cNvSpPr>
            <a:spLocks/>
          </p:cNvSpPr>
          <p:nvPr/>
        </p:nvSpPr>
        <p:spPr bwMode="auto">
          <a:xfrm>
            <a:off x="9345612" y="4519613"/>
            <a:ext cx="407988" cy="406400"/>
          </a:xfrm>
          <a:custGeom>
            <a:avLst/>
            <a:gdLst>
              <a:gd name="T0" fmla="*/ 0 w 922"/>
              <a:gd name="T1" fmla="*/ 202979 h 921"/>
              <a:gd name="T2" fmla="*/ 203994 w 922"/>
              <a:gd name="T3" fmla="*/ 0 h 921"/>
              <a:gd name="T4" fmla="*/ 407988 w 922"/>
              <a:gd name="T5" fmla="*/ 202979 h 921"/>
              <a:gd name="T6" fmla="*/ 407988 w 922"/>
              <a:gd name="T7" fmla="*/ 202979 h 921"/>
              <a:gd name="T8" fmla="*/ 203994 w 922"/>
              <a:gd name="T9" fmla="*/ 406400 h 921"/>
              <a:gd name="T10" fmla="*/ 0 w 922"/>
              <a:gd name="T11" fmla="*/ 202979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19" name="Freeform 46"/>
          <p:cNvSpPr>
            <a:spLocks/>
          </p:cNvSpPr>
          <p:nvPr/>
        </p:nvSpPr>
        <p:spPr bwMode="auto">
          <a:xfrm>
            <a:off x="9345612" y="4519613"/>
            <a:ext cx="407988" cy="406400"/>
          </a:xfrm>
          <a:custGeom>
            <a:avLst/>
            <a:gdLst>
              <a:gd name="T0" fmla="*/ 0 w 257"/>
              <a:gd name="T1" fmla="*/ 203200 h 256"/>
              <a:gd name="T2" fmla="*/ 204788 w 257"/>
              <a:gd name="T3" fmla="*/ 0 h 256"/>
              <a:gd name="T4" fmla="*/ 407988 w 257"/>
              <a:gd name="T5" fmla="*/ 203200 h 256"/>
              <a:gd name="T6" fmla="*/ 407988 w 257"/>
              <a:gd name="T7" fmla="*/ 203200 h 256"/>
              <a:gd name="T8" fmla="*/ 204788 w 257"/>
              <a:gd name="T9" fmla="*/ 406400 h 256"/>
              <a:gd name="T10" fmla="*/ 0 w 257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20" name="Rectangle 47"/>
          <p:cNvSpPr>
            <a:spLocks noChangeArrowheads="1"/>
          </p:cNvSpPr>
          <p:nvPr/>
        </p:nvSpPr>
        <p:spPr bwMode="auto">
          <a:xfrm>
            <a:off x="9402762" y="458787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21" name="Freeform 48"/>
          <p:cNvSpPr>
            <a:spLocks/>
          </p:cNvSpPr>
          <p:nvPr/>
        </p:nvSpPr>
        <p:spPr bwMode="auto">
          <a:xfrm>
            <a:off x="8597901" y="4110039"/>
            <a:ext cx="407987" cy="409575"/>
          </a:xfrm>
          <a:custGeom>
            <a:avLst/>
            <a:gdLst>
              <a:gd name="T0" fmla="*/ 0 w 922"/>
              <a:gd name="T1" fmla="*/ 204788 h 922"/>
              <a:gd name="T2" fmla="*/ 203994 w 922"/>
              <a:gd name="T3" fmla="*/ 0 h 922"/>
              <a:gd name="T4" fmla="*/ 407987 w 922"/>
              <a:gd name="T5" fmla="*/ 204788 h 922"/>
              <a:gd name="T6" fmla="*/ 407987 w 922"/>
              <a:gd name="T7" fmla="*/ 204788 h 922"/>
              <a:gd name="T8" fmla="*/ 203994 w 922"/>
              <a:gd name="T9" fmla="*/ 409575 h 922"/>
              <a:gd name="T10" fmla="*/ 0 w 922"/>
              <a:gd name="T11" fmla="*/ 204788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22" name="Freeform 49"/>
          <p:cNvSpPr>
            <a:spLocks/>
          </p:cNvSpPr>
          <p:nvPr/>
        </p:nvSpPr>
        <p:spPr bwMode="auto">
          <a:xfrm>
            <a:off x="8597901" y="4110039"/>
            <a:ext cx="407987" cy="409575"/>
          </a:xfrm>
          <a:custGeom>
            <a:avLst/>
            <a:gdLst>
              <a:gd name="T0" fmla="*/ 0 w 257"/>
              <a:gd name="T1" fmla="*/ 204788 h 258"/>
              <a:gd name="T2" fmla="*/ 203200 w 257"/>
              <a:gd name="T3" fmla="*/ 0 h 258"/>
              <a:gd name="T4" fmla="*/ 407987 w 257"/>
              <a:gd name="T5" fmla="*/ 204788 h 258"/>
              <a:gd name="T6" fmla="*/ 407987 w 257"/>
              <a:gd name="T7" fmla="*/ 204788 h 258"/>
              <a:gd name="T8" fmla="*/ 203200 w 257"/>
              <a:gd name="T9" fmla="*/ 409575 h 258"/>
              <a:gd name="T10" fmla="*/ 0 w 257"/>
              <a:gd name="T11" fmla="*/ 204788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23" name="Rectangle 50"/>
          <p:cNvSpPr>
            <a:spLocks noChangeArrowheads="1"/>
          </p:cNvSpPr>
          <p:nvPr/>
        </p:nvSpPr>
        <p:spPr bwMode="auto">
          <a:xfrm>
            <a:off x="8667132" y="4176714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11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24" name="Freeform 51"/>
          <p:cNvSpPr>
            <a:spLocks/>
          </p:cNvSpPr>
          <p:nvPr/>
        </p:nvSpPr>
        <p:spPr bwMode="auto">
          <a:xfrm>
            <a:off x="7305676" y="4445000"/>
            <a:ext cx="407987" cy="407988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25" name="Freeform 52"/>
          <p:cNvSpPr>
            <a:spLocks/>
          </p:cNvSpPr>
          <p:nvPr/>
        </p:nvSpPr>
        <p:spPr bwMode="auto">
          <a:xfrm>
            <a:off x="7305676" y="4445000"/>
            <a:ext cx="407987" cy="407988"/>
          </a:xfrm>
          <a:custGeom>
            <a:avLst/>
            <a:gdLst>
              <a:gd name="T0" fmla="*/ 0 w 257"/>
              <a:gd name="T1" fmla="*/ 204788 h 257"/>
              <a:gd name="T2" fmla="*/ 203200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3200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26" name="Rectangle 53"/>
          <p:cNvSpPr>
            <a:spLocks noChangeArrowheads="1"/>
          </p:cNvSpPr>
          <p:nvPr/>
        </p:nvSpPr>
        <p:spPr bwMode="auto">
          <a:xfrm>
            <a:off x="7426325" y="451008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9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27" name="Line 54"/>
          <p:cNvSpPr>
            <a:spLocks noChangeShapeType="1"/>
          </p:cNvSpPr>
          <p:nvPr/>
        </p:nvSpPr>
        <p:spPr bwMode="auto">
          <a:xfrm flipV="1">
            <a:off x="7704138" y="2981326"/>
            <a:ext cx="1387475" cy="30797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4628" name="Freeform 55"/>
          <p:cNvSpPr>
            <a:spLocks/>
          </p:cNvSpPr>
          <p:nvPr/>
        </p:nvSpPr>
        <p:spPr bwMode="auto">
          <a:xfrm>
            <a:off x="9070975" y="2940051"/>
            <a:ext cx="138112" cy="85725"/>
          </a:xfrm>
          <a:custGeom>
            <a:avLst/>
            <a:gdLst>
              <a:gd name="T0" fmla="*/ 0 w 87"/>
              <a:gd name="T1" fmla="*/ 0 h 54"/>
              <a:gd name="T2" fmla="*/ 138112 w 87"/>
              <a:gd name="T3" fmla="*/ 14288 h 54"/>
              <a:gd name="T4" fmla="*/ 19050 w 87"/>
              <a:gd name="T5" fmla="*/ 85725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2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560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C359F5-CFFD-D145-B5C8-08B16C81B21C}" type="slidenum">
              <a:rPr lang="en-US" sz="1400">
                <a:solidFill>
                  <a:srgbClr val="40458C"/>
                </a:solidFill>
              </a:rPr>
              <a:pPr eaLnBrk="1" hangingPunct="1"/>
              <a:t>14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0612" y="1524000"/>
            <a:ext cx="7848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Tahoma" charset="0"/>
              </a:rPr>
              <a:t>Path compression</a:t>
            </a:r>
            <a:r>
              <a:rPr lang="en-US" sz="2400" dirty="0">
                <a:latin typeface="Tahoma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After performing a find, compress all the pointers on the path just traversed so that they all point to the root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2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Implies a fast “almost linear” time for n union-find operations.</a:t>
            </a:r>
            <a:endParaRPr lang="en-US" sz="2000" dirty="0">
              <a:latin typeface="Tahoma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Union-Find Heuristic 2</a:t>
            </a:r>
          </a:p>
        </p:txBody>
      </p:sp>
      <p:sp>
        <p:nvSpPr>
          <p:cNvPr id="25605" name="AutoShape 12"/>
          <p:cNvSpPr>
            <a:spLocks noChangeAspect="1" noChangeArrowheads="1" noTextEdit="1"/>
          </p:cNvSpPr>
          <p:nvPr/>
        </p:nvSpPr>
        <p:spPr bwMode="auto">
          <a:xfrm>
            <a:off x="3000375" y="2438400"/>
            <a:ext cx="18907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06" name="Line 14"/>
          <p:cNvSpPr>
            <a:spLocks noChangeShapeType="1"/>
          </p:cNvSpPr>
          <p:nvPr/>
        </p:nvSpPr>
        <p:spPr bwMode="auto">
          <a:xfrm flipV="1">
            <a:off x="3463925" y="4005264"/>
            <a:ext cx="279400" cy="21113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07" name="Freeform 15"/>
          <p:cNvSpPr>
            <a:spLocks/>
          </p:cNvSpPr>
          <p:nvPr/>
        </p:nvSpPr>
        <p:spPr bwMode="auto">
          <a:xfrm>
            <a:off x="3708401" y="3932238"/>
            <a:ext cx="130175" cy="114300"/>
          </a:xfrm>
          <a:custGeom>
            <a:avLst/>
            <a:gdLst>
              <a:gd name="T0" fmla="*/ 0 w 82"/>
              <a:gd name="T1" fmla="*/ 44450 h 72"/>
              <a:gd name="T2" fmla="*/ 130175 w 82"/>
              <a:gd name="T3" fmla="*/ 0 h 72"/>
              <a:gd name="T4" fmla="*/ 52388 w 82"/>
              <a:gd name="T5" fmla="*/ 114300 h 72"/>
              <a:gd name="T6" fmla="*/ 0 w 82"/>
              <a:gd name="T7" fmla="*/ 44450 h 7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72"/>
              <a:gd name="T14" fmla="*/ 82 w 82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72">
                <a:moveTo>
                  <a:pt x="0" y="28"/>
                </a:moveTo>
                <a:lnTo>
                  <a:pt x="82" y="0"/>
                </a:lnTo>
                <a:lnTo>
                  <a:pt x="33" y="72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08" name="Line 16"/>
          <p:cNvSpPr>
            <a:spLocks noChangeShapeType="1"/>
          </p:cNvSpPr>
          <p:nvPr/>
        </p:nvSpPr>
        <p:spPr bwMode="auto">
          <a:xfrm flipH="1" flipV="1">
            <a:off x="4171951" y="3994150"/>
            <a:ext cx="325437" cy="1730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09" name="Freeform 17"/>
          <p:cNvSpPr>
            <a:spLocks/>
          </p:cNvSpPr>
          <p:nvPr/>
        </p:nvSpPr>
        <p:spPr bwMode="auto">
          <a:xfrm>
            <a:off x="4095751" y="3952875"/>
            <a:ext cx="96837" cy="71438"/>
          </a:xfrm>
          <a:custGeom>
            <a:avLst/>
            <a:gdLst>
              <a:gd name="T0" fmla="*/ 68262 w 61"/>
              <a:gd name="T1" fmla="*/ 71438 h 45"/>
              <a:gd name="T2" fmla="*/ 0 w 61"/>
              <a:gd name="T3" fmla="*/ 0 h 45"/>
              <a:gd name="T4" fmla="*/ 96837 w 61"/>
              <a:gd name="T5" fmla="*/ 17463 h 45"/>
              <a:gd name="T6" fmla="*/ 68262 w 61"/>
              <a:gd name="T7" fmla="*/ 71438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 flipV="1">
            <a:off x="3971926" y="3659188"/>
            <a:ext cx="96837" cy="222250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1" name="Freeform 19"/>
          <p:cNvSpPr>
            <a:spLocks/>
          </p:cNvSpPr>
          <p:nvPr/>
        </p:nvSpPr>
        <p:spPr bwMode="auto">
          <a:xfrm>
            <a:off x="4024313" y="3548063"/>
            <a:ext cx="92075" cy="138112"/>
          </a:xfrm>
          <a:custGeom>
            <a:avLst/>
            <a:gdLst>
              <a:gd name="T0" fmla="*/ 0 w 58"/>
              <a:gd name="T1" fmla="*/ 103187 h 87"/>
              <a:gd name="T2" fmla="*/ 92075 w 58"/>
              <a:gd name="T3" fmla="*/ 0 h 87"/>
              <a:gd name="T4" fmla="*/ 79375 w 58"/>
              <a:gd name="T5" fmla="*/ 138112 h 87"/>
              <a:gd name="T6" fmla="*/ 0 w 58"/>
              <a:gd name="T7" fmla="*/ 10318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8"/>
              <a:gd name="T13" fmla="*/ 0 h 87"/>
              <a:gd name="T14" fmla="*/ 58 w 58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" h="87">
                <a:moveTo>
                  <a:pt x="0" y="65"/>
                </a:moveTo>
                <a:lnTo>
                  <a:pt x="58" y="0"/>
                </a:lnTo>
                <a:lnTo>
                  <a:pt x="50" y="87"/>
                </a:lnTo>
                <a:lnTo>
                  <a:pt x="0" y="6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2" name="Line 20"/>
          <p:cNvSpPr>
            <a:spLocks noChangeShapeType="1"/>
          </p:cNvSpPr>
          <p:nvPr/>
        </p:nvSpPr>
        <p:spPr bwMode="auto">
          <a:xfrm flipV="1">
            <a:off x="3470276" y="4883150"/>
            <a:ext cx="155575" cy="2857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3" name="Freeform 21"/>
          <p:cNvSpPr>
            <a:spLocks/>
          </p:cNvSpPr>
          <p:nvPr/>
        </p:nvSpPr>
        <p:spPr bwMode="auto">
          <a:xfrm>
            <a:off x="3594101" y="4808539"/>
            <a:ext cx="71437" cy="96837"/>
          </a:xfrm>
          <a:custGeom>
            <a:avLst/>
            <a:gdLst>
              <a:gd name="T0" fmla="*/ 0 w 45"/>
              <a:gd name="T1" fmla="*/ 66675 h 61"/>
              <a:gd name="T2" fmla="*/ 71437 w 45"/>
              <a:gd name="T3" fmla="*/ 0 h 61"/>
              <a:gd name="T4" fmla="*/ 55562 w 45"/>
              <a:gd name="T5" fmla="*/ 96837 h 61"/>
              <a:gd name="T6" fmla="*/ 0 w 45"/>
              <a:gd name="T7" fmla="*/ 66675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4" name="Line 22"/>
          <p:cNvSpPr>
            <a:spLocks noChangeShapeType="1"/>
          </p:cNvSpPr>
          <p:nvPr/>
        </p:nvSpPr>
        <p:spPr bwMode="auto">
          <a:xfrm flipH="1" flipV="1">
            <a:off x="3605213" y="4391026"/>
            <a:ext cx="144463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5" name="Freeform 23"/>
          <p:cNvSpPr>
            <a:spLocks/>
          </p:cNvSpPr>
          <p:nvPr/>
        </p:nvSpPr>
        <p:spPr bwMode="auto">
          <a:xfrm>
            <a:off x="3568700" y="4313239"/>
            <a:ext cx="68262" cy="98425"/>
          </a:xfrm>
          <a:custGeom>
            <a:avLst/>
            <a:gdLst>
              <a:gd name="T0" fmla="*/ 11112 w 43"/>
              <a:gd name="T1" fmla="*/ 98425 h 62"/>
              <a:gd name="T2" fmla="*/ 0 w 43"/>
              <a:gd name="T3" fmla="*/ 0 h 62"/>
              <a:gd name="T4" fmla="*/ 68262 w 43"/>
              <a:gd name="T5" fmla="*/ 71438 h 62"/>
              <a:gd name="T6" fmla="*/ 11112 w 43"/>
              <a:gd name="T7" fmla="*/ 98425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7" y="62"/>
                </a:moveTo>
                <a:lnTo>
                  <a:pt x="0" y="0"/>
                </a:lnTo>
                <a:lnTo>
                  <a:pt x="43" y="45"/>
                </a:lnTo>
                <a:lnTo>
                  <a:pt x="7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6" name="Line 24"/>
          <p:cNvSpPr>
            <a:spLocks noChangeShapeType="1"/>
          </p:cNvSpPr>
          <p:nvPr/>
        </p:nvSpPr>
        <p:spPr bwMode="auto">
          <a:xfrm flipV="1">
            <a:off x="3178175" y="4418014"/>
            <a:ext cx="127000" cy="27463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7" name="Freeform 25"/>
          <p:cNvSpPr>
            <a:spLocks/>
          </p:cNvSpPr>
          <p:nvPr/>
        </p:nvSpPr>
        <p:spPr bwMode="auto">
          <a:xfrm>
            <a:off x="3260725" y="4308476"/>
            <a:ext cx="93662" cy="136525"/>
          </a:xfrm>
          <a:custGeom>
            <a:avLst/>
            <a:gdLst>
              <a:gd name="T0" fmla="*/ 0 w 59"/>
              <a:gd name="T1" fmla="*/ 100013 h 86"/>
              <a:gd name="T2" fmla="*/ 93662 w 59"/>
              <a:gd name="T3" fmla="*/ 0 h 86"/>
              <a:gd name="T4" fmla="*/ 79375 w 59"/>
              <a:gd name="T5" fmla="*/ 136525 h 86"/>
              <a:gd name="T6" fmla="*/ 0 w 59"/>
              <a:gd name="T7" fmla="*/ 100013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6"/>
              <a:gd name="T14" fmla="*/ 59 w 59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6">
                <a:moveTo>
                  <a:pt x="0" y="63"/>
                </a:moveTo>
                <a:lnTo>
                  <a:pt x="59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8" name="Freeform 26"/>
          <p:cNvSpPr>
            <a:spLocks/>
          </p:cNvSpPr>
          <p:nvPr/>
        </p:nvSpPr>
        <p:spPr bwMode="auto">
          <a:xfrm>
            <a:off x="3321050" y="4073525"/>
            <a:ext cx="285750" cy="285750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19" name="Freeform 27"/>
          <p:cNvSpPr>
            <a:spLocks/>
          </p:cNvSpPr>
          <p:nvPr/>
        </p:nvSpPr>
        <p:spPr bwMode="auto">
          <a:xfrm>
            <a:off x="3321050" y="407352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0" name="Rectangle 28"/>
          <p:cNvSpPr>
            <a:spLocks noChangeArrowheads="1"/>
          </p:cNvSpPr>
          <p:nvPr/>
        </p:nvSpPr>
        <p:spPr bwMode="auto">
          <a:xfrm>
            <a:off x="3406776" y="41211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1" name="Freeform 29"/>
          <p:cNvSpPr>
            <a:spLocks/>
          </p:cNvSpPr>
          <p:nvPr/>
        </p:nvSpPr>
        <p:spPr bwMode="auto">
          <a:xfrm>
            <a:off x="3606800" y="4549775"/>
            <a:ext cx="285750" cy="285750"/>
          </a:xfrm>
          <a:custGeom>
            <a:avLst/>
            <a:gdLst>
              <a:gd name="T0" fmla="*/ 0 w 921"/>
              <a:gd name="T1" fmla="*/ 143030 h 921"/>
              <a:gd name="T2" fmla="*/ 14303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303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2" name="Freeform 30"/>
          <p:cNvSpPr>
            <a:spLocks/>
          </p:cNvSpPr>
          <p:nvPr/>
        </p:nvSpPr>
        <p:spPr bwMode="auto">
          <a:xfrm>
            <a:off x="3606800" y="454977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3" name="Rectangle 31"/>
          <p:cNvSpPr>
            <a:spLocks noChangeArrowheads="1"/>
          </p:cNvSpPr>
          <p:nvPr/>
        </p:nvSpPr>
        <p:spPr bwMode="auto">
          <a:xfrm>
            <a:off x="3694113" y="459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4" name="Freeform 32"/>
          <p:cNvSpPr>
            <a:spLocks/>
          </p:cNvSpPr>
          <p:nvPr/>
        </p:nvSpPr>
        <p:spPr bwMode="auto">
          <a:xfrm>
            <a:off x="3035300" y="4549775"/>
            <a:ext cx="285750" cy="285750"/>
          </a:xfrm>
          <a:custGeom>
            <a:avLst/>
            <a:gdLst>
              <a:gd name="T0" fmla="*/ 0 w 921"/>
              <a:gd name="T1" fmla="*/ 143030 h 921"/>
              <a:gd name="T2" fmla="*/ 14272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272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5" name="Freeform 33"/>
          <p:cNvSpPr>
            <a:spLocks/>
          </p:cNvSpPr>
          <p:nvPr/>
        </p:nvSpPr>
        <p:spPr bwMode="auto">
          <a:xfrm>
            <a:off x="3035300" y="454977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6" name="Rectangle 34"/>
          <p:cNvSpPr>
            <a:spLocks noChangeArrowheads="1"/>
          </p:cNvSpPr>
          <p:nvPr/>
        </p:nvSpPr>
        <p:spPr bwMode="auto">
          <a:xfrm>
            <a:off x="3122613" y="459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7" name="Line 35"/>
          <p:cNvSpPr>
            <a:spLocks noChangeShapeType="1"/>
          </p:cNvSpPr>
          <p:nvPr/>
        </p:nvSpPr>
        <p:spPr bwMode="auto">
          <a:xfrm flipH="1" flipV="1">
            <a:off x="4543425" y="3103564"/>
            <a:ext cx="144462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8" name="Freeform 36"/>
          <p:cNvSpPr>
            <a:spLocks/>
          </p:cNvSpPr>
          <p:nvPr/>
        </p:nvSpPr>
        <p:spPr bwMode="auto">
          <a:xfrm>
            <a:off x="4505325" y="3025775"/>
            <a:ext cx="68262" cy="96838"/>
          </a:xfrm>
          <a:custGeom>
            <a:avLst/>
            <a:gdLst>
              <a:gd name="T0" fmla="*/ 12700 w 43"/>
              <a:gd name="T1" fmla="*/ 96838 h 61"/>
              <a:gd name="T2" fmla="*/ 0 w 43"/>
              <a:gd name="T3" fmla="*/ 0 h 61"/>
              <a:gd name="T4" fmla="*/ 68262 w 43"/>
              <a:gd name="T5" fmla="*/ 71438 h 61"/>
              <a:gd name="T6" fmla="*/ 12700 w 43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29" name="Line 37"/>
          <p:cNvSpPr>
            <a:spLocks noChangeShapeType="1"/>
          </p:cNvSpPr>
          <p:nvPr/>
        </p:nvSpPr>
        <p:spPr bwMode="auto">
          <a:xfrm flipV="1">
            <a:off x="4116388" y="3128964"/>
            <a:ext cx="125413" cy="276225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0" name="Freeform 38"/>
          <p:cNvSpPr>
            <a:spLocks/>
          </p:cNvSpPr>
          <p:nvPr/>
        </p:nvSpPr>
        <p:spPr bwMode="auto">
          <a:xfrm>
            <a:off x="4197350" y="3021014"/>
            <a:ext cx="95250" cy="136525"/>
          </a:xfrm>
          <a:custGeom>
            <a:avLst/>
            <a:gdLst>
              <a:gd name="T0" fmla="*/ 0 w 60"/>
              <a:gd name="T1" fmla="*/ 100013 h 86"/>
              <a:gd name="T2" fmla="*/ 95250 w 60"/>
              <a:gd name="T3" fmla="*/ 0 h 86"/>
              <a:gd name="T4" fmla="*/ 79375 w 60"/>
              <a:gd name="T5" fmla="*/ 136525 h 86"/>
              <a:gd name="T6" fmla="*/ 0 w 60"/>
              <a:gd name="T7" fmla="*/ 100013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1" name="Freeform 39"/>
          <p:cNvSpPr>
            <a:spLocks/>
          </p:cNvSpPr>
          <p:nvPr/>
        </p:nvSpPr>
        <p:spPr bwMode="auto">
          <a:xfrm>
            <a:off x="4259262" y="2786063"/>
            <a:ext cx="285750" cy="285750"/>
          </a:xfrm>
          <a:custGeom>
            <a:avLst/>
            <a:gdLst>
              <a:gd name="T0" fmla="*/ 0 w 921"/>
              <a:gd name="T1" fmla="*/ 142720 h 921"/>
              <a:gd name="T2" fmla="*/ 142720 w 921"/>
              <a:gd name="T3" fmla="*/ 0 h 921"/>
              <a:gd name="T4" fmla="*/ 285750 w 921"/>
              <a:gd name="T5" fmla="*/ 142720 h 921"/>
              <a:gd name="T6" fmla="*/ 285750 w 921"/>
              <a:gd name="T7" fmla="*/ 142720 h 921"/>
              <a:gd name="T8" fmla="*/ 142720 w 921"/>
              <a:gd name="T9" fmla="*/ 285750 h 921"/>
              <a:gd name="T10" fmla="*/ 0 w 921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2" name="Freeform 40"/>
          <p:cNvSpPr>
            <a:spLocks/>
          </p:cNvSpPr>
          <p:nvPr/>
        </p:nvSpPr>
        <p:spPr bwMode="auto">
          <a:xfrm>
            <a:off x="4259262" y="2786063"/>
            <a:ext cx="285750" cy="285750"/>
          </a:xfrm>
          <a:custGeom>
            <a:avLst/>
            <a:gdLst>
              <a:gd name="T0" fmla="*/ 0 w 180"/>
              <a:gd name="T1" fmla="*/ 141288 h 180"/>
              <a:gd name="T2" fmla="*/ 142875 w 180"/>
              <a:gd name="T3" fmla="*/ 0 h 180"/>
              <a:gd name="T4" fmla="*/ 285750 w 180"/>
              <a:gd name="T5" fmla="*/ 141288 h 180"/>
              <a:gd name="T6" fmla="*/ 285750 w 180"/>
              <a:gd name="T7" fmla="*/ 141288 h 180"/>
              <a:gd name="T8" fmla="*/ 142875 w 180"/>
              <a:gd name="T9" fmla="*/ 285750 h 180"/>
              <a:gd name="T10" fmla="*/ 0 w 180"/>
              <a:gd name="T11" fmla="*/ 141288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3" name="Rectangle 41"/>
          <p:cNvSpPr>
            <a:spLocks noChangeArrowheads="1"/>
          </p:cNvSpPr>
          <p:nvPr/>
        </p:nvSpPr>
        <p:spPr bwMode="auto">
          <a:xfrm>
            <a:off x="4344988" y="283051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4" name="Freeform 42"/>
          <p:cNvSpPr>
            <a:spLocks/>
          </p:cNvSpPr>
          <p:nvPr/>
        </p:nvSpPr>
        <p:spPr bwMode="auto">
          <a:xfrm>
            <a:off x="4545012" y="3262313"/>
            <a:ext cx="285750" cy="285750"/>
          </a:xfrm>
          <a:custGeom>
            <a:avLst/>
            <a:gdLst>
              <a:gd name="T0" fmla="*/ 0 w 922"/>
              <a:gd name="T1" fmla="*/ 142720 h 921"/>
              <a:gd name="T2" fmla="*/ 142875 w 922"/>
              <a:gd name="T3" fmla="*/ 0 h 921"/>
              <a:gd name="T4" fmla="*/ 285750 w 922"/>
              <a:gd name="T5" fmla="*/ 142720 h 921"/>
              <a:gd name="T6" fmla="*/ 285750 w 922"/>
              <a:gd name="T7" fmla="*/ 142720 h 921"/>
              <a:gd name="T8" fmla="*/ 142875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5" name="Freeform 43"/>
          <p:cNvSpPr>
            <a:spLocks/>
          </p:cNvSpPr>
          <p:nvPr/>
        </p:nvSpPr>
        <p:spPr bwMode="auto">
          <a:xfrm>
            <a:off x="4545012" y="3262313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6" name="Rectangle 44"/>
          <p:cNvSpPr>
            <a:spLocks noChangeArrowheads="1"/>
          </p:cNvSpPr>
          <p:nvPr/>
        </p:nvSpPr>
        <p:spPr bwMode="auto">
          <a:xfrm>
            <a:off x="4587875" y="3306764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10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7" name="Freeform 45"/>
          <p:cNvSpPr>
            <a:spLocks/>
          </p:cNvSpPr>
          <p:nvPr/>
        </p:nvSpPr>
        <p:spPr bwMode="auto">
          <a:xfrm>
            <a:off x="3971926" y="3262313"/>
            <a:ext cx="287337" cy="285750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7 w 922"/>
              <a:gd name="T5" fmla="*/ 142720 h 921"/>
              <a:gd name="T6" fmla="*/ 287337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8" name="Freeform 46"/>
          <p:cNvSpPr>
            <a:spLocks/>
          </p:cNvSpPr>
          <p:nvPr/>
        </p:nvSpPr>
        <p:spPr bwMode="auto">
          <a:xfrm>
            <a:off x="3971926" y="3262313"/>
            <a:ext cx="287337" cy="285750"/>
          </a:xfrm>
          <a:custGeom>
            <a:avLst/>
            <a:gdLst>
              <a:gd name="T0" fmla="*/ 0 w 181"/>
              <a:gd name="T1" fmla="*/ 142875 h 180"/>
              <a:gd name="T2" fmla="*/ 144462 w 181"/>
              <a:gd name="T3" fmla="*/ 0 h 180"/>
              <a:gd name="T4" fmla="*/ 287337 w 181"/>
              <a:gd name="T5" fmla="*/ 142875 h 180"/>
              <a:gd name="T6" fmla="*/ 287337 w 181"/>
              <a:gd name="T7" fmla="*/ 142875 h 180"/>
              <a:gd name="T8" fmla="*/ 144462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39" name="Rectangle 47"/>
          <p:cNvSpPr>
            <a:spLocks noChangeArrowheads="1"/>
          </p:cNvSpPr>
          <p:nvPr/>
        </p:nvSpPr>
        <p:spPr bwMode="auto">
          <a:xfrm>
            <a:off x="4062413" y="330676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0" name="Freeform 48"/>
          <p:cNvSpPr>
            <a:spLocks/>
          </p:cNvSpPr>
          <p:nvPr/>
        </p:nvSpPr>
        <p:spPr bwMode="auto">
          <a:xfrm>
            <a:off x="4403725" y="2566988"/>
            <a:ext cx="354012" cy="393700"/>
          </a:xfrm>
          <a:custGeom>
            <a:avLst/>
            <a:gdLst>
              <a:gd name="T0" fmla="*/ 141287 w 223"/>
              <a:gd name="T1" fmla="*/ 360363 h 248"/>
              <a:gd name="T2" fmla="*/ 339725 w 223"/>
              <a:gd name="T3" fmla="*/ 254000 h 248"/>
              <a:gd name="T4" fmla="*/ 188912 w 223"/>
              <a:gd name="T5" fmla="*/ 26988 h 248"/>
              <a:gd name="T6" fmla="*/ 0 w 223"/>
              <a:gd name="T7" fmla="*/ 98425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1" name="Freeform 49"/>
          <p:cNvSpPr>
            <a:spLocks/>
          </p:cNvSpPr>
          <p:nvPr/>
        </p:nvSpPr>
        <p:spPr bwMode="auto">
          <a:xfrm>
            <a:off x="4359275" y="2654301"/>
            <a:ext cx="87312" cy="131763"/>
          </a:xfrm>
          <a:custGeom>
            <a:avLst/>
            <a:gdLst>
              <a:gd name="T0" fmla="*/ 87312 w 55"/>
              <a:gd name="T1" fmla="*/ 0 h 83"/>
              <a:gd name="T2" fmla="*/ 42862 w 55"/>
              <a:gd name="T3" fmla="*/ 131763 h 83"/>
              <a:gd name="T4" fmla="*/ 0 w 55"/>
              <a:gd name="T5" fmla="*/ 0 h 83"/>
              <a:gd name="T6" fmla="*/ 87312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2" name="Freeform 50"/>
          <p:cNvSpPr>
            <a:spLocks/>
          </p:cNvSpPr>
          <p:nvPr/>
        </p:nvSpPr>
        <p:spPr bwMode="auto">
          <a:xfrm>
            <a:off x="4354512" y="4024313"/>
            <a:ext cx="285750" cy="285750"/>
          </a:xfrm>
          <a:custGeom>
            <a:avLst/>
            <a:gdLst>
              <a:gd name="T0" fmla="*/ 0 w 921"/>
              <a:gd name="T1" fmla="*/ 142875 h 922"/>
              <a:gd name="T2" fmla="*/ 143030 w 921"/>
              <a:gd name="T3" fmla="*/ 0 h 922"/>
              <a:gd name="T4" fmla="*/ 285750 w 921"/>
              <a:gd name="T5" fmla="*/ 142875 h 922"/>
              <a:gd name="T6" fmla="*/ 285750 w 921"/>
              <a:gd name="T7" fmla="*/ 142875 h 922"/>
              <a:gd name="T8" fmla="*/ 143030 w 921"/>
              <a:gd name="T9" fmla="*/ 285750 h 922"/>
              <a:gd name="T10" fmla="*/ 0 w 921"/>
              <a:gd name="T11" fmla="*/ 142875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3" name="Freeform 51"/>
          <p:cNvSpPr>
            <a:spLocks/>
          </p:cNvSpPr>
          <p:nvPr/>
        </p:nvSpPr>
        <p:spPr bwMode="auto">
          <a:xfrm>
            <a:off x="4354512" y="4024313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4" name="Rectangle 52"/>
          <p:cNvSpPr>
            <a:spLocks noChangeArrowheads="1"/>
          </p:cNvSpPr>
          <p:nvPr/>
        </p:nvSpPr>
        <p:spPr bwMode="auto">
          <a:xfrm>
            <a:off x="4398962" y="4071939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12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5" name="Freeform 53"/>
          <p:cNvSpPr>
            <a:spLocks/>
          </p:cNvSpPr>
          <p:nvPr/>
        </p:nvSpPr>
        <p:spPr bwMode="auto">
          <a:xfrm>
            <a:off x="3829051" y="3738563"/>
            <a:ext cx="287337" cy="285750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7 w 922"/>
              <a:gd name="T5" fmla="*/ 142720 h 921"/>
              <a:gd name="T6" fmla="*/ 287337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6" name="Freeform 54"/>
          <p:cNvSpPr>
            <a:spLocks/>
          </p:cNvSpPr>
          <p:nvPr/>
        </p:nvSpPr>
        <p:spPr bwMode="auto">
          <a:xfrm>
            <a:off x="3829051" y="3738563"/>
            <a:ext cx="287337" cy="285750"/>
          </a:xfrm>
          <a:custGeom>
            <a:avLst/>
            <a:gdLst>
              <a:gd name="T0" fmla="*/ 0 w 181"/>
              <a:gd name="T1" fmla="*/ 142875 h 180"/>
              <a:gd name="T2" fmla="*/ 142875 w 181"/>
              <a:gd name="T3" fmla="*/ 0 h 180"/>
              <a:gd name="T4" fmla="*/ 287337 w 181"/>
              <a:gd name="T5" fmla="*/ 142875 h 180"/>
              <a:gd name="T6" fmla="*/ 287337 w 181"/>
              <a:gd name="T7" fmla="*/ 142875 h 180"/>
              <a:gd name="T8" fmla="*/ 142875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7" name="Rectangle 55"/>
          <p:cNvSpPr>
            <a:spLocks noChangeArrowheads="1"/>
          </p:cNvSpPr>
          <p:nvPr/>
        </p:nvSpPr>
        <p:spPr bwMode="auto">
          <a:xfrm>
            <a:off x="3878788" y="3783014"/>
            <a:ext cx="1735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11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8" name="Freeform 56"/>
          <p:cNvSpPr>
            <a:spLocks/>
          </p:cNvSpPr>
          <p:nvPr/>
        </p:nvSpPr>
        <p:spPr bwMode="auto">
          <a:xfrm>
            <a:off x="3327400" y="5026025"/>
            <a:ext cx="285750" cy="285750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49" name="Freeform 57"/>
          <p:cNvSpPr>
            <a:spLocks/>
          </p:cNvSpPr>
          <p:nvPr/>
        </p:nvSpPr>
        <p:spPr bwMode="auto">
          <a:xfrm>
            <a:off x="3327400" y="502602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0" name="Rectangle 58"/>
          <p:cNvSpPr>
            <a:spLocks noChangeArrowheads="1"/>
          </p:cNvSpPr>
          <p:nvPr/>
        </p:nvSpPr>
        <p:spPr bwMode="auto">
          <a:xfrm>
            <a:off x="3416301" y="5075239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9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1" name="AutoShape 59"/>
          <p:cNvSpPr>
            <a:spLocks noChangeAspect="1" noChangeArrowheads="1" noTextEdit="1"/>
          </p:cNvSpPr>
          <p:nvPr/>
        </p:nvSpPr>
        <p:spPr bwMode="auto">
          <a:xfrm>
            <a:off x="6008687" y="2438400"/>
            <a:ext cx="21034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2" name="Freeform 61"/>
          <p:cNvSpPr>
            <a:spLocks/>
          </p:cNvSpPr>
          <p:nvPr/>
        </p:nvSpPr>
        <p:spPr bwMode="auto">
          <a:xfrm>
            <a:off x="6372226" y="2792414"/>
            <a:ext cx="1063625" cy="1900237"/>
          </a:xfrm>
          <a:custGeom>
            <a:avLst/>
            <a:gdLst>
              <a:gd name="T0" fmla="*/ 26988 w 670"/>
              <a:gd name="T1" fmla="*/ 1900237 h 1197"/>
              <a:gd name="T2" fmla="*/ 992188 w 670"/>
              <a:gd name="T3" fmla="*/ 6350 h 1197"/>
              <a:gd name="T4" fmla="*/ 1063625 w 670"/>
              <a:gd name="T5" fmla="*/ 0 h 1197"/>
              <a:gd name="T6" fmla="*/ 0 60000 65536"/>
              <a:gd name="T7" fmla="*/ 0 60000 65536"/>
              <a:gd name="T8" fmla="*/ 0 60000 65536"/>
              <a:gd name="T9" fmla="*/ 0 w 670"/>
              <a:gd name="T10" fmla="*/ 0 h 1197"/>
              <a:gd name="T11" fmla="*/ 670 w 670"/>
              <a:gd name="T12" fmla="*/ 1197 h 11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0" h="1197">
                <a:moveTo>
                  <a:pt x="17" y="1197"/>
                </a:moveTo>
                <a:cubicBezTo>
                  <a:pt x="0" y="589"/>
                  <a:pt x="272" y="55"/>
                  <a:pt x="625" y="4"/>
                </a:cubicBezTo>
                <a:cubicBezTo>
                  <a:pt x="640" y="2"/>
                  <a:pt x="655" y="0"/>
                  <a:pt x="670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3" name="Freeform 62"/>
          <p:cNvSpPr>
            <a:spLocks/>
          </p:cNvSpPr>
          <p:nvPr/>
        </p:nvSpPr>
        <p:spPr bwMode="auto">
          <a:xfrm>
            <a:off x="7419976" y="2747963"/>
            <a:ext cx="134937" cy="87312"/>
          </a:xfrm>
          <a:custGeom>
            <a:avLst/>
            <a:gdLst>
              <a:gd name="T0" fmla="*/ 7937 w 85"/>
              <a:gd name="T1" fmla="*/ 0 h 55"/>
              <a:gd name="T2" fmla="*/ 134937 w 85"/>
              <a:gd name="T3" fmla="*/ 53975 h 55"/>
              <a:gd name="T4" fmla="*/ 0 w 85"/>
              <a:gd name="T5" fmla="*/ 87312 h 55"/>
              <a:gd name="T6" fmla="*/ 7937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5" y="0"/>
                </a:moveTo>
                <a:lnTo>
                  <a:pt x="85" y="34"/>
                </a:lnTo>
                <a:lnTo>
                  <a:pt x="0" y="55"/>
                </a:lnTo>
                <a:lnTo>
                  <a:pt x="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4" name="Freeform 63"/>
          <p:cNvSpPr>
            <a:spLocks/>
          </p:cNvSpPr>
          <p:nvPr/>
        </p:nvSpPr>
        <p:spPr bwMode="auto">
          <a:xfrm>
            <a:off x="6684963" y="2860676"/>
            <a:ext cx="701675" cy="1355725"/>
          </a:xfrm>
          <a:custGeom>
            <a:avLst/>
            <a:gdLst>
              <a:gd name="T0" fmla="*/ 0 w 442"/>
              <a:gd name="T1" fmla="*/ 1355725 h 854"/>
              <a:gd name="T2" fmla="*/ 701675 w 442"/>
              <a:gd name="T3" fmla="*/ 0 h 854"/>
              <a:gd name="T4" fmla="*/ 0 60000 65536"/>
              <a:gd name="T5" fmla="*/ 0 60000 65536"/>
              <a:gd name="T6" fmla="*/ 0 w 442"/>
              <a:gd name="T7" fmla="*/ 0 h 854"/>
              <a:gd name="T8" fmla="*/ 442 w 442"/>
              <a:gd name="T9" fmla="*/ 854 h 8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2" h="854">
                <a:moveTo>
                  <a:pt x="0" y="854"/>
                </a:moveTo>
                <a:cubicBezTo>
                  <a:pt x="9" y="424"/>
                  <a:pt x="196" y="61"/>
                  <a:pt x="442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5" name="Freeform 64"/>
          <p:cNvSpPr>
            <a:spLocks/>
          </p:cNvSpPr>
          <p:nvPr/>
        </p:nvSpPr>
        <p:spPr bwMode="auto">
          <a:xfrm>
            <a:off x="7370762" y="2817813"/>
            <a:ext cx="134938" cy="87312"/>
          </a:xfrm>
          <a:custGeom>
            <a:avLst/>
            <a:gdLst>
              <a:gd name="T0" fmla="*/ 0 w 85"/>
              <a:gd name="T1" fmla="*/ 0 h 55"/>
              <a:gd name="T2" fmla="*/ 134938 w 85"/>
              <a:gd name="T3" fmla="*/ 28575 h 55"/>
              <a:gd name="T4" fmla="*/ 9525 w 85"/>
              <a:gd name="T5" fmla="*/ 87312 h 55"/>
              <a:gd name="T6" fmla="*/ 0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0" y="0"/>
                </a:moveTo>
                <a:lnTo>
                  <a:pt x="85" y="18"/>
                </a:lnTo>
                <a:lnTo>
                  <a:pt x="6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6" name="Freeform 65"/>
          <p:cNvSpPr>
            <a:spLocks/>
          </p:cNvSpPr>
          <p:nvPr/>
        </p:nvSpPr>
        <p:spPr bwMode="auto">
          <a:xfrm>
            <a:off x="6969125" y="2938464"/>
            <a:ext cx="404812" cy="942975"/>
          </a:xfrm>
          <a:custGeom>
            <a:avLst/>
            <a:gdLst>
              <a:gd name="T0" fmla="*/ 223837 w 255"/>
              <a:gd name="T1" fmla="*/ 942975 h 594"/>
              <a:gd name="T2" fmla="*/ 404812 w 255"/>
              <a:gd name="T3" fmla="*/ 0 h 594"/>
              <a:gd name="T4" fmla="*/ 0 60000 65536"/>
              <a:gd name="T5" fmla="*/ 0 60000 65536"/>
              <a:gd name="T6" fmla="*/ 0 w 255"/>
              <a:gd name="T7" fmla="*/ 0 h 594"/>
              <a:gd name="T8" fmla="*/ 255 w 255"/>
              <a:gd name="T9" fmla="*/ 594 h 5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5" h="594">
                <a:moveTo>
                  <a:pt x="141" y="594"/>
                </a:moveTo>
                <a:cubicBezTo>
                  <a:pt x="0" y="316"/>
                  <a:pt x="40" y="110"/>
                  <a:pt x="255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7" name="Freeform 66"/>
          <p:cNvSpPr>
            <a:spLocks/>
          </p:cNvSpPr>
          <p:nvPr/>
        </p:nvSpPr>
        <p:spPr bwMode="auto">
          <a:xfrm>
            <a:off x="7346950" y="2889251"/>
            <a:ext cx="138112" cy="93663"/>
          </a:xfrm>
          <a:custGeom>
            <a:avLst/>
            <a:gdLst>
              <a:gd name="T0" fmla="*/ 0 w 87"/>
              <a:gd name="T1" fmla="*/ 12700 h 59"/>
              <a:gd name="T2" fmla="*/ 138112 w 87"/>
              <a:gd name="T3" fmla="*/ 0 h 59"/>
              <a:gd name="T4" fmla="*/ 34925 w 87"/>
              <a:gd name="T5" fmla="*/ 93663 h 59"/>
              <a:gd name="T6" fmla="*/ 0 w 87"/>
              <a:gd name="T7" fmla="*/ 1270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9"/>
              <a:gd name="T14" fmla="*/ 87 w 87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9">
                <a:moveTo>
                  <a:pt x="0" y="8"/>
                </a:moveTo>
                <a:lnTo>
                  <a:pt x="87" y="0"/>
                </a:lnTo>
                <a:lnTo>
                  <a:pt x="22" y="59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8" name="Freeform 67"/>
          <p:cNvSpPr>
            <a:spLocks noEditPoints="1"/>
          </p:cNvSpPr>
          <p:nvPr/>
        </p:nvSpPr>
        <p:spPr bwMode="auto">
          <a:xfrm>
            <a:off x="6673850" y="4005263"/>
            <a:ext cx="285750" cy="222250"/>
          </a:xfrm>
          <a:custGeom>
            <a:avLst/>
            <a:gdLst>
              <a:gd name="T0" fmla="*/ 5561 w 925"/>
              <a:gd name="T1" fmla="*/ 202412 h 717"/>
              <a:gd name="T2" fmla="*/ 21933 w 925"/>
              <a:gd name="T3" fmla="*/ 190013 h 717"/>
              <a:gd name="T4" fmla="*/ 36452 w 925"/>
              <a:gd name="T5" fmla="*/ 191873 h 717"/>
              <a:gd name="T6" fmla="*/ 34290 w 925"/>
              <a:gd name="T7" fmla="*/ 206441 h 717"/>
              <a:gd name="T8" fmla="*/ 17917 w 925"/>
              <a:gd name="T9" fmla="*/ 218840 h 717"/>
              <a:gd name="T10" fmla="*/ 3398 w 925"/>
              <a:gd name="T11" fmla="*/ 216980 h 717"/>
              <a:gd name="T12" fmla="*/ 5561 w 925"/>
              <a:gd name="T13" fmla="*/ 202412 h 717"/>
              <a:gd name="T14" fmla="*/ 54679 w 925"/>
              <a:gd name="T15" fmla="*/ 165215 h 717"/>
              <a:gd name="T16" fmla="*/ 71051 w 925"/>
              <a:gd name="T17" fmla="*/ 152816 h 717"/>
              <a:gd name="T18" fmla="*/ 85571 w 925"/>
              <a:gd name="T19" fmla="*/ 154676 h 717"/>
              <a:gd name="T20" fmla="*/ 83408 w 925"/>
              <a:gd name="T21" fmla="*/ 169245 h 717"/>
              <a:gd name="T22" fmla="*/ 67035 w 925"/>
              <a:gd name="T23" fmla="*/ 181644 h 717"/>
              <a:gd name="T24" fmla="*/ 52825 w 925"/>
              <a:gd name="T25" fmla="*/ 179474 h 717"/>
              <a:gd name="T26" fmla="*/ 54679 w 925"/>
              <a:gd name="T27" fmla="*/ 165215 h 717"/>
              <a:gd name="T28" fmla="*/ 104106 w 925"/>
              <a:gd name="T29" fmla="*/ 127709 h 717"/>
              <a:gd name="T30" fmla="*/ 120478 w 925"/>
              <a:gd name="T31" fmla="*/ 115310 h 717"/>
              <a:gd name="T32" fmla="*/ 134689 w 925"/>
              <a:gd name="T33" fmla="*/ 117479 h 717"/>
              <a:gd name="T34" fmla="*/ 132835 w 925"/>
              <a:gd name="T35" fmla="*/ 131738 h 717"/>
              <a:gd name="T36" fmla="*/ 116462 w 925"/>
              <a:gd name="T37" fmla="*/ 144447 h 717"/>
              <a:gd name="T38" fmla="*/ 101943 w 925"/>
              <a:gd name="T39" fmla="*/ 142277 h 717"/>
              <a:gd name="T40" fmla="*/ 104106 w 925"/>
              <a:gd name="T41" fmla="*/ 127709 h 717"/>
              <a:gd name="T42" fmla="*/ 153224 w 925"/>
              <a:gd name="T43" fmla="*/ 90512 h 717"/>
              <a:gd name="T44" fmla="*/ 169596 w 925"/>
              <a:gd name="T45" fmla="*/ 78113 h 717"/>
              <a:gd name="T46" fmla="*/ 184116 w 925"/>
              <a:gd name="T47" fmla="*/ 79973 h 717"/>
              <a:gd name="T48" fmla="*/ 181953 w 925"/>
              <a:gd name="T49" fmla="*/ 94541 h 717"/>
              <a:gd name="T50" fmla="*/ 165581 w 925"/>
              <a:gd name="T51" fmla="*/ 106940 h 717"/>
              <a:gd name="T52" fmla="*/ 151061 w 925"/>
              <a:gd name="T53" fmla="*/ 105081 h 717"/>
              <a:gd name="T54" fmla="*/ 153224 w 925"/>
              <a:gd name="T55" fmla="*/ 90512 h 717"/>
              <a:gd name="T56" fmla="*/ 202342 w 925"/>
              <a:gd name="T57" fmla="*/ 53315 h 717"/>
              <a:gd name="T58" fmla="*/ 218715 w 925"/>
              <a:gd name="T59" fmla="*/ 40916 h 717"/>
              <a:gd name="T60" fmla="*/ 233234 w 925"/>
              <a:gd name="T61" fmla="*/ 42776 h 717"/>
              <a:gd name="T62" fmla="*/ 231380 w 925"/>
              <a:gd name="T63" fmla="*/ 57345 h 717"/>
              <a:gd name="T64" fmla="*/ 214699 w 925"/>
              <a:gd name="T65" fmla="*/ 69744 h 717"/>
              <a:gd name="T66" fmla="*/ 200488 w 925"/>
              <a:gd name="T67" fmla="*/ 67574 h 717"/>
              <a:gd name="T68" fmla="*/ 202342 w 925"/>
              <a:gd name="T69" fmla="*/ 53315 h 717"/>
              <a:gd name="T70" fmla="*/ 251769 w 925"/>
              <a:gd name="T71" fmla="*/ 15809 h 717"/>
              <a:gd name="T72" fmla="*/ 268142 w 925"/>
              <a:gd name="T73" fmla="*/ 3410 h 717"/>
              <a:gd name="T74" fmla="*/ 282352 w 925"/>
              <a:gd name="T75" fmla="*/ 5579 h 717"/>
              <a:gd name="T76" fmla="*/ 280498 w 925"/>
              <a:gd name="T77" fmla="*/ 19838 h 717"/>
              <a:gd name="T78" fmla="*/ 264126 w 925"/>
              <a:gd name="T79" fmla="*/ 32547 h 717"/>
              <a:gd name="T80" fmla="*/ 249606 w 925"/>
              <a:gd name="T81" fmla="*/ 30377 h 717"/>
              <a:gd name="T82" fmla="*/ 251769 w 925"/>
              <a:gd name="T83" fmla="*/ 15809 h 71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25"/>
              <a:gd name="T127" fmla="*/ 0 h 717"/>
              <a:gd name="T128" fmla="*/ 925 w 925"/>
              <a:gd name="T129" fmla="*/ 717 h 71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25" h="717">
                <a:moveTo>
                  <a:pt x="18" y="653"/>
                </a:moveTo>
                <a:lnTo>
                  <a:pt x="71" y="613"/>
                </a:lnTo>
                <a:cubicBezTo>
                  <a:pt x="86" y="602"/>
                  <a:pt x="107" y="605"/>
                  <a:pt x="118" y="619"/>
                </a:cubicBezTo>
                <a:cubicBezTo>
                  <a:pt x="129" y="634"/>
                  <a:pt x="126" y="655"/>
                  <a:pt x="111" y="666"/>
                </a:cubicBezTo>
                <a:lnTo>
                  <a:pt x="58" y="706"/>
                </a:lnTo>
                <a:cubicBezTo>
                  <a:pt x="43" y="717"/>
                  <a:pt x="22" y="714"/>
                  <a:pt x="11" y="700"/>
                </a:cubicBezTo>
                <a:cubicBezTo>
                  <a:pt x="0" y="685"/>
                  <a:pt x="3" y="664"/>
                  <a:pt x="18" y="653"/>
                </a:cubicBezTo>
                <a:close/>
                <a:moveTo>
                  <a:pt x="177" y="533"/>
                </a:moveTo>
                <a:lnTo>
                  <a:pt x="230" y="493"/>
                </a:lnTo>
                <a:cubicBezTo>
                  <a:pt x="245" y="482"/>
                  <a:pt x="266" y="484"/>
                  <a:pt x="277" y="499"/>
                </a:cubicBezTo>
                <a:cubicBezTo>
                  <a:pt x="288" y="514"/>
                  <a:pt x="285" y="535"/>
                  <a:pt x="270" y="546"/>
                </a:cubicBezTo>
                <a:lnTo>
                  <a:pt x="217" y="586"/>
                </a:lnTo>
                <a:cubicBezTo>
                  <a:pt x="203" y="597"/>
                  <a:pt x="182" y="594"/>
                  <a:pt x="171" y="579"/>
                </a:cubicBezTo>
                <a:cubicBezTo>
                  <a:pt x="160" y="565"/>
                  <a:pt x="163" y="544"/>
                  <a:pt x="177" y="533"/>
                </a:cubicBezTo>
                <a:close/>
                <a:moveTo>
                  <a:pt x="337" y="412"/>
                </a:moveTo>
                <a:lnTo>
                  <a:pt x="390" y="372"/>
                </a:lnTo>
                <a:cubicBezTo>
                  <a:pt x="404" y="361"/>
                  <a:pt x="425" y="364"/>
                  <a:pt x="436" y="379"/>
                </a:cubicBezTo>
                <a:cubicBezTo>
                  <a:pt x="447" y="393"/>
                  <a:pt x="444" y="414"/>
                  <a:pt x="430" y="425"/>
                </a:cubicBezTo>
                <a:lnTo>
                  <a:pt x="377" y="466"/>
                </a:lnTo>
                <a:cubicBezTo>
                  <a:pt x="362" y="477"/>
                  <a:pt x="341" y="474"/>
                  <a:pt x="330" y="459"/>
                </a:cubicBezTo>
                <a:cubicBezTo>
                  <a:pt x="319" y="444"/>
                  <a:pt x="322" y="423"/>
                  <a:pt x="337" y="412"/>
                </a:cubicBezTo>
                <a:close/>
                <a:moveTo>
                  <a:pt x="496" y="292"/>
                </a:moveTo>
                <a:lnTo>
                  <a:pt x="549" y="252"/>
                </a:lnTo>
                <a:cubicBezTo>
                  <a:pt x="564" y="241"/>
                  <a:pt x="585" y="244"/>
                  <a:pt x="596" y="258"/>
                </a:cubicBezTo>
                <a:cubicBezTo>
                  <a:pt x="607" y="273"/>
                  <a:pt x="604" y="294"/>
                  <a:pt x="589" y="305"/>
                </a:cubicBezTo>
                <a:lnTo>
                  <a:pt x="536" y="345"/>
                </a:lnTo>
                <a:cubicBezTo>
                  <a:pt x="521" y="356"/>
                  <a:pt x="501" y="353"/>
                  <a:pt x="489" y="339"/>
                </a:cubicBezTo>
                <a:cubicBezTo>
                  <a:pt x="478" y="324"/>
                  <a:pt x="481" y="303"/>
                  <a:pt x="496" y="292"/>
                </a:cubicBezTo>
                <a:close/>
                <a:moveTo>
                  <a:pt x="655" y="172"/>
                </a:moveTo>
                <a:lnTo>
                  <a:pt x="708" y="132"/>
                </a:lnTo>
                <a:cubicBezTo>
                  <a:pt x="723" y="121"/>
                  <a:pt x="744" y="124"/>
                  <a:pt x="755" y="138"/>
                </a:cubicBezTo>
                <a:cubicBezTo>
                  <a:pt x="766" y="153"/>
                  <a:pt x="763" y="174"/>
                  <a:pt x="749" y="185"/>
                </a:cubicBezTo>
                <a:lnTo>
                  <a:pt x="695" y="225"/>
                </a:lnTo>
                <a:cubicBezTo>
                  <a:pt x="681" y="236"/>
                  <a:pt x="660" y="233"/>
                  <a:pt x="649" y="218"/>
                </a:cubicBezTo>
                <a:cubicBezTo>
                  <a:pt x="638" y="204"/>
                  <a:pt x="641" y="183"/>
                  <a:pt x="655" y="172"/>
                </a:cubicBezTo>
                <a:close/>
                <a:moveTo>
                  <a:pt x="815" y="51"/>
                </a:moveTo>
                <a:lnTo>
                  <a:pt x="868" y="11"/>
                </a:lnTo>
                <a:cubicBezTo>
                  <a:pt x="882" y="0"/>
                  <a:pt x="903" y="3"/>
                  <a:pt x="914" y="18"/>
                </a:cubicBezTo>
                <a:cubicBezTo>
                  <a:pt x="925" y="33"/>
                  <a:pt x="923" y="53"/>
                  <a:pt x="908" y="64"/>
                </a:cubicBezTo>
                <a:lnTo>
                  <a:pt x="855" y="105"/>
                </a:lnTo>
                <a:cubicBezTo>
                  <a:pt x="840" y="116"/>
                  <a:pt x="819" y="113"/>
                  <a:pt x="808" y="98"/>
                </a:cubicBezTo>
                <a:cubicBezTo>
                  <a:pt x="797" y="83"/>
                  <a:pt x="800" y="63"/>
                  <a:pt x="815" y="51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59" name="Freeform 68"/>
          <p:cNvSpPr>
            <a:spLocks/>
          </p:cNvSpPr>
          <p:nvPr/>
        </p:nvSpPr>
        <p:spPr bwMode="auto">
          <a:xfrm>
            <a:off x="6948488" y="3932239"/>
            <a:ext cx="111125" cy="98425"/>
          </a:xfrm>
          <a:custGeom>
            <a:avLst/>
            <a:gdLst>
              <a:gd name="T0" fmla="*/ 0 w 70"/>
              <a:gd name="T1" fmla="*/ 38100 h 62"/>
              <a:gd name="T2" fmla="*/ 111125 w 70"/>
              <a:gd name="T3" fmla="*/ 0 h 62"/>
              <a:gd name="T4" fmla="*/ 44450 w 70"/>
              <a:gd name="T5" fmla="*/ 98425 h 62"/>
              <a:gd name="T6" fmla="*/ 0 w 70"/>
              <a:gd name="T7" fmla="*/ 3810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62"/>
              <a:gd name="T14" fmla="*/ 70 w 7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62">
                <a:moveTo>
                  <a:pt x="0" y="24"/>
                </a:moveTo>
                <a:lnTo>
                  <a:pt x="70" y="0"/>
                </a:lnTo>
                <a:lnTo>
                  <a:pt x="28" y="62"/>
                </a:lnTo>
                <a:lnTo>
                  <a:pt x="0" y="2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0" name="Line 69"/>
          <p:cNvSpPr>
            <a:spLocks noChangeShapeType="1"/>
          </p:cNvSpPr>
          <p:nvPr/>
        </p:nvSpPr>
        <p:spPr bwMode="auto">
          <a:xfrm flipH="1" flipV="1">
            <a:off x="7392987" y="3994150"/>
            <a:ext cx="325438" cy="1730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1" name="Freeform 70"/>
          <p:cNvSpPr>
            <a:spLocks/>
          </p:cNvSpPr>
          <p:nvPr/>
        </p:nvSpPr>
        <p:spPr bwMode="auto">
          <a:xfrm>
            <a:off x="7316787" y="3952875"/>
            <a:ext cx="96838" cy="71438"/>
          </a:xfrm>
          <a:custGeom>
            <a:avLst/>
            <a:gdLst>
              <a:gd name="T0" fmla="*/ 68263 w 61"/>
              <a:gd name="T1" fmla="*/ 71438 h 45"/>
              <a:gd name="T2" fmla="*/ 0 w 61"/>
              <a:gd name="T3" fmla="*/ 0 h 45"/>
              <a:gd name="T4" fmla="*/ 96838 w 61"/>
              <a:gd name="T5" fmla="*/ 17463 h 45"/>
              <a:gd name="T6" fmla="*/ 68263 w 61"/>
              <a:gd name="T7" fmla="*/ 71438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2" name="Freeform 71"/>
          <p:cNvSpPr>
            <a:spLocks noEditPoints="1"/>
          </p:cNvSpPr>
          <p:nvPr/>
        </p:nvSpPr>
        <p:spPr bwMode="auto">
          <a:xfrm>
            <a:off x="7181850" y="3630614"/>
            <a:ext cx="125412" cy="263525"/>
          </a:xfrm>
          <a:custGeom>
            <a:avLst/>
            <a:gdLst>
              <a:gd name="T0" fmla="*/ 2162 w 406"/>
              <a:gd name="T1" fmla="*/ 247657 h 847"/>
              <a:gd name="T2" fmla="*/ 10502 w 406"/>
              <a:gd name="T3" fmla="*/ 228679 h 847"/>
              <a:gd name="T4" fmla="*/ 23785 w 406"/>
              <a:gd name="T5" fmla="*/ 223390 h 847"/>
              <a:gd name="T6" fmla="*/ 29345 w 406"/>
              <a:gd name="T7" fmla="*/ 236768 h 847"/>
              <a:gd name="T8" fmla="*/ 21314 w 406"/>
              <a:gd name="T9" fmla="*/ 255747 h 847"/>
              <a:gd name="T10" fmla="*/ 7722 w 406"/>
              <a:gd name="T11" fmla="*/ 261347 h 847"/>
              <a:gd name="T12" fmla="*/ 2162 w 406"/>
              <a:gd name="T13" fmla="*/ 247657 h 847"/>
              <a:gd name="T14" fmla="*/ 26565 w 406"/>
              <a:gd name="T15" fmla="*/ 190721 h 847"/>
              <a:gd name="T16" fmla="*/ 34596 w 406"/>
              <a:gd name="T17" fmla="*/ 171431 h 847"/>
              <a:gd name="T18" fmla="*/ 48188 w 406"/>
              <a:gd name="T19" fmla="*/ 166142 h 847"/>
              <a:gd name="T20" fmla="*/ 53748 w 406"/>
              <a:gd name="T21" fmla="*/ 179832 h 847"/>
              <a:gd name="T22" fmla="*/ 45408 w 406"/>
              <a:gd name="T23" fmla="*/ 198810 h 847"/>
              <a:gd name="T24" fmla="*/ 32125 w 406"/>
              <a:gd name="T25" fmla="*/ 204100 h 847"/>
              <a:gd name="T26" fmla="*/ 26565 w 406"/>
              <a:gd name="T27" fmla="*/ 190721 h 847"/>
              <a:gd name="T28" fmla="*/ 50968 w 406"/>
              <a:gd name="T29" fmla="*/ 133474 h 847"/>
              <a:gd name="T30" fmla="*/ 58999 w 406"/>
              <a:gd name="T31" fmla="*/ 114495 h 847"/>
              <a:gd name="T32" fmla="*/ 72591 w 406"/>
              <a:gd name="T33" fmla="*/ 108895 h 847"/>
              <a:gd name="T34" fmla="*/ 77842 w 406"/>
              <a:gd name="T35" fmla="*/ 122584 h 847"/>
              <a:gd name="T36" fmla="*/ 69811 w 406"/>
              <a:gd name="T37" fmla="*/ 141563 h 847"/>
              <a:gd name="T38" fmla="*/ 56219 w 406"/>
              <a:gd name="T39" fmla="*/ 147163 h 847"/>
              <a:gd name="T40" fmla="*/ 50968 w 406"/>
              <a:gd name="T41" fmla="*/ 133474 h 847"/>
              <a:gd name="T42" fmla="*/ 75062 w 406"/>
              <a:gd name="T43" fmla="*/ 76537 h 847"/>
              <a:gd name="T44" fmla="*/ 83402 w 406"/>
              <a:gd name="T45" fmla="*/ 57247 h 847"/>
              <a:gd name="T46" fmla="*/ 96685 w 406"/>
              <a:gd name="T47" fmla="*/ 51958 h 847"/>
              <a:gd name="T48" fmla="*/ 102245 w 406"/>
              <a:gd name="T49" fmla="*/ 65648 h 847"/>
              <a:gd name="T50" fmla="*/ 94213 w 406"/>
              <a:gd name="T51" fmla="*/ 84627 h 847"/>
              <a:gd name="T52" fmla="*/ 80622 w 406"/>
              <a:gd name="T53" fmla="*/ 89916 h 847"/>
              <a:gd name="T54" fmla="*/ 75062 w 406"/>
              <a:gd name="T55" fmla="*/ 76537 h 847"/>
              <a:gd name="T56" fmla="*/ 99465 w 406"/>
              <a:gd name="T57" fmla="*/ 19290 h 847"/>
              <a:gd name="T58" fmla="*/ 104407 w 406"/>
              <a:gd name="T59" fmla="*/ 7778 h 847"/>
              <a:gd name="T60" fmla="*/ 117998 w 406"/>
              <a:gd name="T61" fmla="*/ 2489 h 847"/>
              <a:gd name="T62" fmla="*/ 123250 w 406"/>
              <a:gd name="T63" fmla="*/ 15868 h 847"/>
              <a:gd name="T64" fmla="*/ 118307 w 406"/>
              <a:gd name="T65" fmla="*/ 27379 h 847"/>
              <a:gd name="T66" fmla="*/ 105025 w 406"/>
              <a:gd name="T67" fmla="*/ 32980 h 847"/>
              <a:gd name="T68" fmla="*/ 99465 w 406"/>
              <a:gd name="T69" fmla="*/ 19290 h 84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06"/>
              <a:gd name="T106" fmla="*/ 0 h 847"/>
              <a:gd name="T107" fmla="*/ 406 w 406"/>
              <a:gd name="T108" fmla="*/ 847 h 84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06" h="847">
                <a:moveTo>
                  <a:pt x="7" y="796"/>
                </a:moveTo>
                <a:lnTo>
                  <a:pt x="34" y="735"/>
                </a:lnTo>
                <a:cubicBezTo>
                  <a:pt x="41" y="718"/>
                  <a:pt x="60" y="710"/>
                  <a:pt x="77" y="718"/>
                </a:cubicBezTo>
                <a:cubicBezTo>
                  <a:pt x="94" y="725"/>
                  <a:pt x="102" y="744"/>
                  <a:pt x="95" y="761"/>
                </a:cubicBezTo>
                <a:lnTo>
                  <a:pt x="69" y="822"/>
                </a:lnTo>
                <a:cubicBezTo>
                  <a:pt x="61" y="839"/>
                  <a:pt x="42" y="847"/>
                  <a:pt x="25" y="840"/>
                </a:cubicBezTo>
                <a:cubicBezTo>
                  <a:pt x="8" y="833"/>
                  <a:pt x="0" y="813"/>
                  <a:pt x="7" y="796"/>
                </a:cubicBezTo>
                <a:close/>
                <a:moveTo>
                  <a:pt x="86" y="613"/>
                </a:moveTo>
                <a:lnTo>
                  <a:pt x="112" y="551"/>
                </a:lnTo>
                <a:cubicBezTo>
                  <a:pt x="120" y="535"/>
                  <a:pt x="139" y="527"/>
                  <a:pt x="156" y="534"/>
                </a:cubicBezTo>
                <a:cubicBezTo>
                  <a:pt x="173" y="541"/>
                  <a:pt x="181" y="561"/>
                  <a:pt x="174" y="578"/>
                </a:cubicBezTo>
                <a:lnTo>
                  <a:pt x="147" y="639"/>
                </a:lnTo>
                <a:cubicBezTo>
                  <a:pt x="140" y="656"/>
                  <a:pt x="121" y="664"/>
                  <a:pt x="104" y="656"/>
                </a:cubicBezTo>
                <a:cubicBezTo>
                  <a:pt x="87" y="649"/>
                  <a:pt x="79" y="630"/>
                  <a:pt x="86" y="613"/>
                </a:cubicBezTo>
                <a:close/>
                <a:moveTo>
                  <a:pt x="165" y="429"/>
                </a:moveTo>
                <a:lnTo>
                  <a:pt x="191" y="368"/>
                </a:lnTo>
                <a:cubicBezTo>
                  <a:pt x="198" y="351"/>
                  <a:pt x="218" y="343"/>
                  <a:pt x="235" y="350"/>
                </a:cubicBezTo>
                <a:cubicBezTo>
                  <a:pt x="252" y="358"/>
                  <a:pt x="259" y="377"/>
                  <a:pt x="252" y="394"/>
                </a:cubicBezTo>
                <a:lnTo>
                  <a:pt x="226" y="455"/>
                </a:lnTo>
                <a:cubicBezTo>
                  <a:pt x="219" y="472"/>
                  <a:pt x="199" y="480"/>
                  <a:pt x="182" y="473"/>
                </a:cubicBezTo>
                <a:cubicBezTo>
                  <a:pt x="165" y="466"/>
                  <a:pt x="158" y="446"/>
                  <a:pt x="165" y="429"/>
                </a:cubicBezTo>
                <a:close/>
                <a:moveTo>
                  <a:pt x="243" y="246"/>
                </a:moveTo>
                <a:lnTo>
                  <a:pt x="270" y="184"/>
                </a:lnTo>
                <a:cubicBezTo>
                  <a:pt x="277" y="168"/>
                  <a:pt x="296" y="160"/>
                  <a:pt x="313" y="167"/>
                </a:cubicBezTo>
                <a:cubicBezTo>
                  <a:pt x="330" y="174"/>
                  <a:pt x="338" y="194"/>
                  <a:pt x="331" y="211"/>
                </a:cubicBezTo>
                <a:lnTo>
                  <a:pt x="305" y="272"/>
                </a:lnTo>
                <a:cubicBezTo>
                  <a:pt x="297" y="289"/>
                  <a:pt x="278" y="297"/>
                  <a:pt x="261" y="289"/>
                </a:cubicBezTo>
                <a:cubicBezTo>
                  <a:pt x="244" y="282"/>
                  <a:pt x="236" y="262"/>
                  <a:pt x="243" y="246"/>
                </a:cubicBezTo>
                <a:close/>
                <a:moveTo>
                  <a:pt x="322" y="62"/>
                </a:moveTo>
                <a:lnTo>
                  <a:pt x="338" y="25"/>
                </a:lnTo>
                <a:cubicBezTo>
                  <a:pt x="345" y="8"/>
                  <a:pt x="365" y="0"/>
                  <a:pt x="382" y="8"/>
                </a:cubicBezTo>
                <a:cubicBezTo>
                  <a:pt x="399" y="15"/>
                  <a:pt x="406" y="34"/>
                  <a:pt x="399" y="51"/>
                </a:cubicBezTo>
                <a:lnTo>
                  <a:pt x="383" y="88"/>
                </a:lnTo>
                <a:cubicBezTo>
                  <a:pt x="376" y="105"/>
                  <a:pt x="356" y="113"/>
                  <a:pt x="340" y="106"/>
                </a:cubicBezTo>
                <a:cubicBezTo>
                  <a:pt x="323" y="99"/>
                  <a:pt x="315" y="79"/>
                  <a:pt x="322" y="62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3" name="Freeform 72"/>
          <p:cNvSpPr>
            <a:spLocks/>
          </p:cNvSpPr>
          <p:nvPr/>
        </p:nvSpPr>
        <p:spPr bwMode="auto">
          <a:xfrm>
            <a:off x="7258051" y="3548064"/>
            <a:ext cx="79375" cy="117475"/>
          </a:xfrm>
          <a:custGeom>
            <a:avLst/>
            <a:gdLst>
              <a:gd name="T0" fmla="*/ 0 w 50"/>
              <a:gd name="T1" fmla="*/ 87313 h 74"/>
              <a:gd name="T2" fmla="*/ 79375 w 50"/>
              <a:gd name="T3" fmla="*/ 0 h 74"/>
              <a:gd name="T4" fmla="*/ 68263 w 50"/>
              <a:gd name="T5" fmla="*/ 117475 h 74"/>
              <a:gd name="T6" fmla="*/ 0 w 50"/>
              <a:gd name="T7" fmla="*/ 87313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74"/>
              <a:gd name="T14" fmla="*/ 50 w 5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74">
                <a:moveTo>
                  <a:pt x="0" y="55"/>
                </a:moveTo>
                <a:lnTo>
                  <a:pt x="50" y="0"/>
                </a:lnTo>
                <a:lnTo>
                  <a:pt x="43" y="74"/>
                </a:lnTo>
                <a:lnTo>
                  <a:pt x="0" y="55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4" name="Line 73"/>
          <p:cNvSpPr>
            <a:spLocks noChangeShapeType="1"/>
          </p:cNvSpPr>
          <p:nvPr/>
        </p:nvSpPr>
        <p:spPr bwMode="auto">
          <a:xfrm flipV="1">
            <a:off x="6691313" y="4883150"/>
            <a:ext cx="155575" cy="2857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5" name="Freeform 74"/>
          <p:cNvSpPr>
            <a:spLocks/>
          </p:cNvSpPr>
          <p:nvPr/>
        </p:nvSpPr>
        <p:spPr bwMode="auto">
          <a:xfrm>
            <a:off x="6815137" y="4808539"/>
            <a:ext cx="71438" cy="96837"/>
          </a:xfrm>
          <a:custGeom>
            <a:avLst/>
            <a:gdLst>
              <a:gd name="T0" fmla="*/ 0 w 45"/>
              <a:gd name="T1" fmla="*/ 66675 h 61"/>
              <a:gd name="T2" fmla="*/ 71438 w 45"/>
              <a:gd name="T3" fmla="*/ 0 h 61"/>
              <a:gd name="T4" fmla="*/ 55563 w 45"/>
              <a:gd name="T5" fmla="*/ 96837 h 61"/>
              <a:gd name="T6" fmla="*/ 0 w 45"/>
              <a:gd name="T7" fmla="*/ 66675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6" name="Line 75"/>
          <p:cNvSpPr>
            <a:spLocks noChangeShapeType="1"/>
          </p:cNvSpPr>
          <p:nvPr/>
        </p:nvSpPr>
        <p:spPr bwMode="auto">
          <a:xfrm flipH="1" flipV="1">
            <a:off x="6826250" y="4391026"/>
            <a:ext cx="144462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7" name="Freeform 76"/>
          <p:cNvSpPr>
            <a:spLocks/>
          </p:cNvSpPr>
          <p:nvPr/>
        </p:nvSpPr>
        <p:spPr bwMode="auto">
          <a:xfrm>
            <a:off x="6788150" y="4313239"/>
            <a:ext cx="68262" cy="98425"/>
          </a:xfrm>
          <a:custGeom>
            <a:avLst/>
            <a:gdLst>
              <a:gd name="T0" fmla="*/ 12700 w 43"/>
              <a:gd name="T1" fmla="*/ 98425 h 62"/>
              <a:gd name="T2" fmla="*/ 0 w 43"/>
              <a:gd name="T3" fmla="*/ 0 h 62"/>
              <a:gd name="T4" fmla="*/ 68262 w 43"/>
              <a:gd name="T5" fmla="*/ 71438 h 62"/>
              <a:gd name="T6" fmla="*/ 12700 w 43"/>
              <a:gd name="T7" fmla="*/ 98425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8" y="62"/>
                </a:moveTo>
                <a:lnTo>
                  <a:pt x="0" y="0"/>
                </a:lnTo>
                <a:lnTo>
                  <a:pt x="43" y="45"/>
                </a:lnTo>
                <a:lnTo>
                  <a:pt x="8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8" name="Freeform 77"/>
          <p:cNvSpPr>
            <a:spLocks noEditPoints="1"/>
          </p:cNvSpPr>
          <p:nvPr/>
        </p:nvSpPr>
        <p:spPr bwMode="auto">
          <a:xfrm>
            <a:off x="6386513" y="4389438"/>
            <a:ext cx="157163" cy="315912"/>
          </a:xfrm>
          <a:custGeom>
            <a:avLst/>
            <a:gdLst>
              <a:gd name="T0" fmla="*/ 2480 w 507"/>
              <a:gd name="T1" fmla="*/ 299727 h 1015"/>
              <a:gd name="T2" fmla="*/ 11160 w 507"/>
              <a:gd name="T3" fmla="*/ 280742 h 1015"/>
              <a:gd name="T4" fmla="*/ 24799 w 507"/>
              <a:gd name="T5" fmla="*/ 275762 h 1015"/>
              <a:gd name="T6" fmla="*/ 29759 w 507"/>
              <a:gd name="T7" fmla="*/ 289456 h 1015"/>
              <a:gd name="T8" fmla="*/ 21389 w 507"/>
              <a:gd name="T9" fmla="*/ 308131 h 1015"/>
              <a:gd name="T10" fmla="*/ 7440 w 507"/>
              <a:gd name="T11" fmla="*/ 313422 h 1015"/>
              <a:gd name="T12" fmla="*/ 2480 w 507"/>
              <a:gd name="T13" fmla="*/ 299727 h 1015"/>
              <a:gd name="T14" fmla="*/ 28209 w 507"/>
              <a:gd name="T15" fmla="*/ 243081 h 1015"/>
              <a:gd name="T16" fmla="*/ 36888 w 507"/>
              <a:gd name="T17" fmla="*/ 224406 h 1015"/>
              <a:gd name="T18" fmla="*/ 50528 w 507"/>
              <a:gd name="T19" fmla="*/ 219115 h 1015"/>
              <a:gd name="T20" fmla="*/ 55798 w 507"/>
              <a:gd name="T21" fmla="*/ 233121 h 1015"/>
              <a:gd name="T22" fmla="*/ 47118 w 507"/>
              <a:gd name="T23" fmla="*/ 251796 h 1015"/>
              <a:gd name="T24" fmla="*/ 33479 w 507"/>
              <a:gd name="T25" fmla="*/ 256776 h 1015"/>
              <a:gd name="T26" fmla="*/ 28209 w 507"/>
              <a:gd name="T27" fmla="*/ 243081 h 1015"/>
              <a:gd name="T28" fmla="*/ 54248 w 507"/>
              <a:gd name="T29" fmla="*/ 186746 h 1015"/>
              <a:gd name="T30" fmla="*/ 62927 w 507"/>
              <a:gd name="T31" fmla="*/ 167760 h 1015"/>
              <a:gd name="T32" fmla="*/ 76567 w 507"/>
              <a:gd name="T33" fmla="*/ 162780 h 1015"/>
              <a:gd name="T34" fmla="*/ 81526 w 507"/>
              <a:gd name="T35" fmla="*/ 176475 h 1015"/>
              <a:gd name="T36" fmla="*/ 72847 w 507"/>
              <a:gd name="T37" fmla="*/ 195461 h 1015"/>
              <a:gd name="T38" fmla="*/ 59207 w 507"/>
              <a:gd name="T39" fmla="*/ 200441 h 1015"/>
              <a:gd name="T40" fmla="*/ 54248 w 507"/>
              <a:gd name="T41" fmla="*/ 186746 h 1015"/>
              <a:gd name="T42" fmla="*/ 79976 w 507"/>
              <a:gd name="T43" fmla="*/ 130100 h 1015"/>
              <a:gd name="T44" fmla="*/ 88656 w 507"/>
              <a:gd name="T45" fmla="*/ 111425 h 1015"/>
              <a:gd name="T46" fmla="*/ 102295 w 507"/>
              <a:gd name="T47" fmla="*/ 106134 h 1015"/>
              <a:gd name="T48" fmla="*/ 107255 w 507"/>
              <a:gd name="T49" fmla="*/ 120140 h 1015"/>
              <a:gd name="T50" fmla="*/ 98886 w 507"/>
              <a:gd name="T51" fmla="*/ 138815 h 1015"/>
              <a:gd name="T52" fmla="*/ 84936 w 507"/>
              <a:gd name="T53" fmla="*/ 143794 h 1015"/>
              <a:gd name="T54" fmla="*/ 79976 w 507"/>
              <a:gd name="T55" fmla="*/ 130100 h 1015"/>
              <a:gd name="T56" fmla="*/ 105705 w 507"/>
              <a:gd name="T57" fmla="*/ 73765 h 1015"/>
              <a:gd name="T58" fmla="*/ 114385 w 507"/>
              <a:gd name="T59" fmla="*/ 54779 h 1015"/>
              <a:gd name="T60" fmla="*/ 128024 w 507"/>
              <a:gd name="T61" fmla="*/ 49799 h 1015"/>
              <a:gd name="T62" fmla="*/ 133294 w 507"/>
              <a:gd name="T63" fmla="*/ 63494 h 1015"/>
              <a:gd name="T64" fmla="*/ 124614 w 507"/>
              <a:gd name="T65" fmla="*/ 82479 h 1015"/>
              <a:gd name="T66" fmla="*/ 110975 w 507"/>
              <a:gd name="T67" fmla="*/ 87459 h 1015"/>
              <a:gd name="T68" fmla="*/ 105705 w 507"/>
              <a:gd name="T69" fmla="*/ 73765 h 1015"/>
              <a:gd name="T70" fmla="*/ 131744 w 507"/>
              <a:gd name="T71" fmla="*/ 17118 h 1015"/>
              <a:gd name="T72" fmla="*/ 136084 w 507"/>
              <a:gd name="T73" fmla="*/ 7470 h 1015"/>
              <a:gd name="T74" fmla="*/ 149723 w 507"/>
              <a:gd name="T75" fmla="*/ 2490 h 1015"/>
              <a:gd name="T76" fmla="*/ 154993 w 507"/>
              <a:gd name="T77" fmla="*/ 16185 h 1015"/>
              <a:gd name="T78" fmla="*/ 150343 w 507"/>
              <a:gd name="T79" fmla="*/ 25833 h 1015"/>
              <a:gd name="T80" fmla="*/ 136704 w 507"/>
              <a:gd name="T81" fmla="*/ 31124 h 1015"/>
              <a:gd name="T82" fmla="*/ 131744 w 507"/>
              <a:gd name="T83" fmla="*/ 17118 h 101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07"/>
              <a:gd name="T127" fmla="*/ 0 h 1015"/>
              <a:gd name="T128" fmla="*/ 507 w 507"/>
              <a:gd name="T129" fmla="*/ 1015 h 101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07" h="1015">
                <a:moveTo>
                  <a:pt x="8" y="963"/>
                </a:moveTo>
                <a:lnTo>
                  <a:pt x="36" y="902"/>
                </a:lnTo>
                <a:cubicBezTo>
                  <a:pt x="44" y="886"/>
                  <a:pt x="63" y="878"/>
                  <a:pt x="80" y="886"/>
                </a:cubicBezTo>
                <a:cubicBezTo>
                  <a:pt x="97" y="894"/>
                  <a:pt x="104" y="913"/>
                  <a:pt x="96" y="930"/>
                </a:cubicBezTo>
                <a:lnTo>
                  <a:pt x="69" y="990"/>
                </a:lnTo>
                <a:cubicBezTo>
                  <a:pt x="61" y="1007"/>
                  <a:pt x="41" y="1015"/>
                  <a:pt x="24" y="1007"/>
                </a:cubicBezTo>
                <a:cubicBezTo>
                  <a:pt x="8" y="999"/>
                  <a:pt x="0" y="979"/>
                  <a:pt x="8" y="963"/>
                </a:cubicBezTo>
                <a:close/>
                <a:moveTo>
                  <a:pt x="91" y="781"/>
                </a:moveTo>
                <a:lnTo>
                  <a:pt x="119" y="721"/>
                </a:lnTo>
                <a:cubicBezTo>
                  <a:pt x="127" y="704"/>
                  <a:pt x="147" y="697"/>
                  <a:pt x="163" y="704"/>
                </a:cubicBezTo>
                <a:cubicBezTo>
                  <a:pt x="180" y="712"/>
                  <a:pt x="187" y="732"/>
                  <a:pt x="180" y="749"/>
                </a:cubicBezTo>
                <a:lnTo>
                  <a:pt x="152" y="809"/>
                </a:lnTo>
                <a:cubicBezTo>
                  <a:pt x="144" y="826"/>
                  <a:pt x="124" y="833"/>
                  <a:pt x="108" y="825"/>
                </a:cubicBezTo>
                <a:cubicBezTo>
                  <a:pt x="91" y="818"/>
                  <a:pt x="84" y="798"/>
                  <a:pt x="91" y="781"/>
                </a:cubicBezTo>
                <a:close/>
                <a:moveTo>
                  <a:pt x="175" y="600"/>
                </a:moveTo>
                <a:lnTo>
                  <a:pt x="203" y="539"/>
                </a:lnTo>
                <a:cubicBezTo>
                  <a:pt x="210" y="523"/>
                  <a:pt x="230" y="515"/>
                  <a:pt x="247" y="523"/>
                </a:cubicBezTo>
                <a:cubicBezTo>
                  <a:pt x="263" y="531"/>
                  <a:pt x="271" y="550"/>
                  <a:pt x="263" y="567"/>
                </a:cubicBezTo>
                <a:lnTo>
                  <a:pt x="235" y="628"/>
                </a:lnTo>
                <a:cubicBezTo>
                  <a:pt x="228" y="644"/>
                  <a:pt x="208" y="652"/>
                  <a:pt x="191" y="644"/>
                </a:cubicBezTo>
                <a:cubicBezTo>
                  <a:pt x="174" y="636"/>
                  <a:pt x="167" y="616"/>
                  <a:pt x="175" y="600"/>
                </a:cubicBezTo>
                <a:close/>
                <a:moveTo>
                  <a:pt x="258" y="418"/>
                </a:moveTo>
                <a:lnTo>
                  <a:pt x="286" y="358"/>
                </a:lnTo>
                <a:cubicBezTo>
                  <a:pt x="294" y="341"/>
                  <a:pt x="313" y="334"/>
                  <a:pt x="330" y="341"/>
                </a:cubicBezTo>
                <a:cubicBezTo>
                  <a:pt x="347" y="349"/>
                  <a:pt x="354" y="369"/>
                  <a:pt x="346" y="386"/>
                </a:cubicBezTo>
                <a:lnTo>
                  <a:pt x="319" y="446"/>
                </a:lnTo>
                <a:cubicBezTo>
                  <a:pt x="311" y="463"/>
                  <a:pt x="291" y="470"/>
                  <a:pt x="274" y="462"/>
                </a:cubicBezTo>
                <a:cubicBezTo>
                  <a:pt x="258" y="455"/>
                  <a:pt x="250" y="435"/>
                  <a:pt x="258" y="418"/>
                </a:cubicBezTo>
                <a:close/>
                <a:moveTo>
                  <a:pt x="341" y="237"/>
                </a:moveTo>
                <a:lnTo>
                  <a:pt x="369" y="176"/>
                </a:lnTo>
                <a:cubicBezTo>
                  <a:pt x="377" y="160"/>
                  <a:pt x="397" y="152"/>
                  <a:pt x="413" y="160"/>
                </a:cubicBezTo>
                <a:cubicBezTo>
                  <a:pt x="430" y="168"/>
                  <a:pt x="437" y="187"/>
                  <a:pt x="430" y="204"/>
                </a:cubicBezTo>
                <a:lnTo>
                  <a:pt x="402" y="265"/>
                </a:lnTo>
                <a:cubicBezTo>
                  <a:pt x="394" y="281"/>
                  <a:pt x="374" y="289"/>
                  <a:pt x="358" y="281"/>
                </a:cubicBezTo>
                <a:cubicBezTo>
                  <a:pt x="341" y="273"/>
                  <a:pt x="334" y="254"/>
                  <a:pt x="341" y="237"/>
                </a:cubicBezTo>
                <a:close/>
                <a:moveTo>
                  <a:pt x="425" y="55"/>
                </a:moveTo>
                <a:lnTo>
                  <a:pt x="439" y="24"/>
                </a:lnTo>
                <a:cubicBezTo>
                  <a:pt x="447" y="8"/>
                  <a:pt x="467" y="0"/>
                  <a:pt x="483" y="8"/>
                </a:cubicBezTo>
                <a:cubicBezTo>
                  <a:pt x="500" y="16"/>
                  <a:pt x="507" y="35"/>
                  <a:pt x="500" y="52"/>
                </a:cubicBezTo>
                <a:lnTo>
                  <a:pt x="485" y="83"/>
                </a:lnTo>
                <a:cubicBezTo>
                  <a:pt x="478" y="100"/>
                  <a:pt x="458" y="107"/>
                  <a:pt x="441" y="100"/>
                </a:cubicBezTo>
                <a:cubicBezTo>
                  <a:pt x="424" y="92"/>
                  <a:pt x="417" y="72"/>
                  <a:pt x="425" y="55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69" name="Freeform 78"/>
          <p:cNvSpPr>
            <a:spLocks/>
          </p:cNvSpPr>
          <p:nvPr/>
        </p:nvSpPr>
        <p:spPr bwMode="auto">
          <a:xfrm>
            <a:off x="6494463" y="4308476"/>
            <a:ext cx="80963" cy="117475"/>
          </a:xfrm>
          <a:custGeom>
            <a:avLst/>
            <a:gdLst>
              <a:gd name="T0" fmla="*/ 0 w 51"/>
              <a:gd name="T1" fmla="*/ 85725 h 74"/>
              <a:gd name="T2" fmla="*/ 80963 w 51"/>
              <a:gd name="T3" fmla="*/ 0 h 74"/>
              <a:gd name="T4" fmla="*/ 68263 w 51"/>
              <a:gd name="T5" fmla="*/ 117475 h 74"/>
              <a:gd name="T6" fmla="*/ 0 w 51"/>
              <a:gd name="T7" fmla="*/ 85725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74"/>
              <a:gd name="T14" fmla="*/ 51 w 51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74">
                <a:moveTo>
                  <a:pt x="0" y="54"/>
                </a:moveTo>
                <a:lnTo>
                  <a:pt x="51" y="0"/>
                </a:lnTo>
                <a:lnTo>
                  <a:pt x="43" y="74"/>
                </a:lnTo>
                <a:lnTo>
                  <a:pt x="0" y="5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0" name="Freeform 79"/>
          <p:cNvSpPr>
            <a:spLocks/>
          </p:cNvSpPr>
          <p:nvPr/>
        </p:nvSpPr>
        <p:spPr bwMode="auto">
          <a:xfrm>
            <a:off x="6542087" y="4073525"/>
            <a:ext cx="285750" cy="285750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1" name="Freeform 80"/>
          <p:cNvSpPr>
            <a:spLocks/>
          </p:cNvSpPr>
          <p:nvPr/>
        </p:nvSpPr>
        <p:spPr bwMode="auto">
          <a:xfrm>
            <a:off x="6542087" y="407352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2" name="Rectangle 81"/>
          <p:cNvSpPr>
            <a:spLocks noChangeArrowheads="1"/>
          </p:cNvSpPr>
          <p:nvPr/>
        </p:nvSpPr>
        <p:spPr bwMode="auto">
          <a:xfrm>
            <a:off x="6627813" y="41211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3" name="Freeform 82"/>
          <p:cNvSpPr>
            <a:spLocks/>
          </p:cNvSpPr>
          <p:nvPr/>
        </p:nvSpPr>
        <p:spPr bwMode="auto">
          <a:xfrm>
            <a:off x="6827837" y="4549775"/>
            <a:ext cx="285750" cy="285750"/>
          </a:xfrm>
          <a:custGeom>
            <a:avLst/>
            <a:gdLst>
              <a:gd name="T0" fmla="*/ 0 w 921"/>
              <a:gd name="T1" fmla="*/ 143030 h 921"/>
              <a:gd name="T2" fmla="*/ 14303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303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4" name="Freeform 83"/>
          <p:cNvSpPr>
            <a:spLocks/>
          </p:cNvSpPr>
          <p:nvPr/>
        </p:nvSpPr>
        <p:spPr bwMode="auto">
          <a:xfrm>
            <a:off x="6827837" y="454977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5" name="Rectangle 84"/>
          <p:cNvSpPr>
            <a:spLocks noChangeArrowheads="1"/>
          </p:cNvSpPr>
          <p:nvPr/>
        </p:nvSpPr>
        <p:spPr bwMode="auto">
          <a:xfrm>
            <a:off x="6916738" y="459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6" name="Freeform 85"/>
          <p:cNvSpPr>
            <a:spLocks/>
          </p:cNvSpPr>
          <p:nvPr/>
        </p:nvSpPr>
        <p:spPr bwMode="auto">
          <a:xfrm>
            <a:off x="6256337" y="4549775"/>
            <a:ext cx="285750" cy="285750"/>
          </a:xfrm>
          <a:custGeom>
            <a:avLst/>
            <a:gdLst>
              <a:gd name="T0" fmla="*/ 0 w 921"/>
              <a:gd name="T1" fmla="*/ 143030 h 921"/>
              <a:gd name="T2" fmla="*/ 14272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272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7" name="Freeform 86"/>
          <p:cNvSpPr>
            <a:spLocks/>
          </p:cNvSpPr>
          <p:nvPr/>
        </p:nvSpPr>
        <p:spPr bwMode="auto">
          <a:xfrm>
            <a:off x="6256337" y="454977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8" name="Rectangle 87"/>
          <p:cNvSpPr>
            <a:spLocks noChangeArrowheads="1"/>
          </p:cNvSpPr>
          <p:nvPr/>
        </p:nvSpPr>
        <p:spPr bwMode="auto">
          <a:xfrm>
            <a:off x="6345238" y="459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79" name="Line 88"/>
          <p:cNvSpPr>
            <a:spLocks noChangeShapeType="1"/>
          </p:cNvSpPr>
          <p:nvPr/>
        </p:nvSpPr>
        <p:spPr bwMode="auto">
          <a:xfrm flipH="1" flipV="1">
            <a:off x="7764463" y="3103564"/>
            <a:ext cx="144463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0" name="Freeform 89"/>
          <p:cNvSpPr>
            <a:spLocks/>
          </p:cNvSpPr>
          <p:nvPr/>
        </p:nvSpPr>
        <p:spPr bwMode="auto">
          <a:xfrm>
            <a:off x="7726363" y="3025775"/>
            <a:ext cx="68263" cy="96838"/>
          </a:xfrm>
          <a:custGeom>
            <a:avLst/>
            <a:gdLst>
              <a:gd name="T0" fmla="*/ 12700 w 43"/>
              <a:gd name="T1" fmla="*/ 96838 h 61"/>
              <a:gd name="T2" fmla="*/ 0 w 43"/>
              <a:gd name="T3" fmla="*/ 0 h 61"/>
              <a:gd name="T4" fmla="*/ 68263 w 43"/>
              <a:gd name="T5" fmla="*/ 71438 h 61"/>
              <a:gd name="T6" fmla="*/ 12700 w 43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1" name="Line 90"/>
          <p:cNvSpPr>
            <a:spLocks noChangeShapeType="1"/>
          </p:cNvSpPr>
          <p:nvPr/>
        </p:nvSpPr>
        <p:spPr bwMode="auto">
          <a:xfrm flipV="1">
            <a:off x="7337425" y="3128964"/>
            <a:ext cx="125412" cy="276225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2" name="Freeform 91"/>
          <p:cNvSpPr>
            <a:spLocks/>
          </p:cNvSpPr>
          <p:nvPr/>
        </p:nvSpPr>
        <p:spPr bwMode="auto">
          <a:xfrm>
            <a:off x="7418387" y="3021014"/>
            <a:ext cx="95250" cy="136525"/>
          </a:xfrm>
          <a:custGeom>
            <a:avLst/>
            <a:gdLst>
              <a:gd name="T0" fmla="*/ 0 w 60"/>
              <a:gd name="T1" fmla="*/ 100013 h 86"/>
              <a:gd name="T2" fmla="*/ 95250 w 60"/>
              <a:gd name="T3" fmla="*/ 0 h 86"/>
              <a:gd name="T4" fmla="*/ 79375 w 60"/>
              <a:gd name="T5" fmla="*/ 136525 h 86"/>
              <a:gd name="T6" fmla="*/ 0 w 60"/>
              <a:gd name="T7" fmla="*/ 100013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3" name="Freeform 92"/>
          <p:cNvSpPr>
            <a:spLocks/>
          </p:cNvSpPr>
          <p:nvPr/>
        </p:nvSpPr>
        <p:spPr bwMode="auto">
          <a:xfrm>
            <a:off x="7480300" y="2786063"/>
            <a:ext cx="285750" cy="285750"/>
          </a:xfrm>
          <a:custGeom>
            <a:avLst/>
            <a:gdLst>
              <a:gd name="T0" fmla="*/ 0 w 921"/>
              <a:gd name="T1" fmla="*/ 142720 h 921"/>
              <a:gd name="T2" fmla="*/ 142720 w 921"/>
              <a:gd name="T3" fmla="*/ 0 h 921"/>
              <a:gd name="T4" fmla="*/ 285750 w 921"/>
              <a:gd name="T5" fmla="*/ 142720 h 921"/>
              <a:gd name="T6" fmla="*/ 285750 w 921"/>
              <a:gd name="T7" fmla="*/ 142720 h 921"/>
              <a:gd name="T8" fmla="*/ 142720 w 921"/>
              <a:gd name="T9" fmla="*/ 285750 h 921"/>
              <a:gd name="T10" fmla="*/ 0 w 921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4" name="Freeform 93"/>
          <p:cNvSpPr>
            <a:spLocks/>
          </p:cNvSpPr>
          <p:nvPr/>
        </p:nvSpPr>
        <p:spPr bwMode="auto">
          <a:xfrm>
            <a:off x="7480300" y="2786063"/>
            <a:ext cx="285750" cy="285750"/>
          </a:xfrm>
          <a:custGeom>
            <a:avLst/>
            <a:gdLst>
              <a:gd name="T0" fmla="*/ 0 w 180"/>
              <a:gd name="T1" fmla="*/ 141288 h 180"/>
              <a:gd name="T2" fmla="*/ 142875 w 180"/>
              <a:gd name="T3" fmla="*/ 0 h 180"/>
              <a:gd name="T4" fmla="*/ 285750 w 180"/>
              <a:gd name="T5" fmla="*/ 141288 h 180"/>
              <a:gd name="T6" fmla="*/ 285750 w 180"/>
              <a:gd name="T7" fmla="*/ 141288 h 180"/>
              <a:gd name="T8" fmla="*/ 142875 w 180"/>
              <a:gd name="T9" fmla="*/ 285750 h 180"/>
              <a:gd name="T10" fmla="*/ 0 w 180"/>
              <a:gd name="T11" fmla="*/ 141288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5" name="Rectangle 94"/>
          <p:cNvSpPr>
            <a:spLocks noChangeArrowheads="1"/>
          </p:cNvSpPr>
          <p:nvPr/>
        </p:nvSpPr>
        <p:spPr bwMode="auto">
          <a:xfrm>
            <a:off x="7566026" y="283051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6" name="Freeform 95"/>
          <p:cNvSpPr>
            <a:spLocks/>
          </p:cNvSpPr>
          <p:nvPr/>
        </p:nvSpPr>
        <p:spPr bwMode="auto">
          <a:xfrm>
            <a:off x="7766050" y="3262313"/>
            <a:ext cx="285750" cy="285750"/>
          </a:xfrm>
          <a:custGeom>
            <a:avLst/>
            <a:gdLst>
              <a:gd name="T0" fmla="*/ 0 w 922"/>
              <a:gd name="T1" fmla="*/ 142720 h 921"/>
              <a:gd name="T2" fmla="*/ 142875 w 922"/>
              <a:gd name="T3" fmla="*/ 0 h 921"/>
              <a:gd name="T4" fmla="*/ 285750 w 922"/>
              <a:gd name="T5" fmla="*/ 142720 h 921"/>
              <a:gd name="T6" fmla="*/ 285750 w 922"/>
              <a:gd name="T7" fmla="*/ 142720 h 921"/>
              <a:gd name="T8" fmla="*/ 142875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7" name="Freeform 96"/>
          <p:cNvSpPr>
            <a:spLocks/>
          </p:cNvSpPr>
          <p:nvPr/>
        </p:nvSpPr>
        <p:spPr bwMode="auto">
          <a:xfrm>
            <a:off x="7766050" y="3262313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8" name="Rectangle 97"/>
          <p:cNvSpPr>
            <a:spLocks noChangeArrowheads="1"/>
          </p:cNvSpPr>
          <p:nvPr/>
        </p:nvSpPr>
        <p:spPr bwMode="auto">
          <a:xfrm>
            <a:off x="7810500" y="3306764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10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89" name="Freeform 98"/>
          <p:cNvSpPr>
            <a:spLocks/>
          </p:cNvSpPr>
          <p:nvPr/>
        </p:nvSpPr>
        <p:spPr bwMode="auto">
          <a:xfrm>
            <a:off x="7192962" y="3262313"/>
            <a:ext cx="287338" cy="285750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8 w 922"/>
              <a:gd name="T5" fmla="*/ 142720 h 921"/>
              <a:gd name="T6" fmla="*/ 287338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0" name="Freeform 99"/>
          <p:cNvSpPr>
            <a:spLocks/>
          </p:cNvSpPr>
          <p:nvPr/>
        </p:nvSpPr>
        <p:spPr bwMode="auto">
          <a:xfrm>
            <a:off x="7192962" y="3262313"/>
            <a:ext cx="287338" cy="285750"/>
          </a:xfrm>
          <a:custGeom>
            <a:avLst/>
            <a:gdLst>
              <a:gd name="T0" fmla="*/ 0 w 181"/>
              <a:gd name="T1" fmla="*/ 142875 h 180"/>
              <a:gd name="T2" fmla="*/ 144463 w 181"/>
              <a:gd name="T3" fmla="*/ 0 h 180"/>
              <a:gd name="T4" fmla="*/ 287338 w 181"/>
              <a:gd name="T5" fmla="*/ 142875 h 180"/>
              <a:gd name="T6" fmla="*/ 287338 w 181"/>
              <a:gd name="T7" fmla="*/ 142875 h 180"/>
              <a:gd name="T8" fmla="*/ 144463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1" name="Rectangle 100"/>
          <p:cNvSpPr>
            <a:spLocks noChangeArrowheads="1"/>
          </p:cNvSpPr>
          <p:nvPr/>
        </p:nvSpPr>
        <p:spPr bwMode="auto">
          <a:xfrm>
            <a:off x="7283451" y="330676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2" name="Freeform 101"/>
          <p:cNvSpPr>
            <a:spLocks/>
          </p:cNvSpPr>
          <p:nvPr/>
        </p:nvSpPr>
        <p:spPr bwMode="auto">
          <a:xfrm>
            <a:off x="7624763" y="2566988"/>
            <a:ext cx="354013" cy="393700"/>
          </a:xfrm>
          <a:custGeom>
            <a:avLst/>
            <a:gdLst>
              <a:gd name="T0" fmla="*/ 141288 w 223"/>
              <a:gd name="T1" fmla="*/ 360363 h 248"/>
              <a:gd name="T2" fmla="*/ 339725 w 223"/>
              <a:gd name="T3" fmla="*/ 254000 h 248"/>
              <a:gd name="T4" fmla="*/ 188913 w 223"/>
              <a:gd name="T5" fmla="*/ 26988 h 248"/>
              <a:gd name="T6" fmla="*/ 0 w 223"/>
              <a:gd name="T7" fmla="*/ 98425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3" name="Freeform 102"/>
          <p:cNvSpPr>
            <a:spLocks/>
          </p:cNvSpPr>
          <p:nvPr/>
        </p:nvSpPr>
        <p:spPr bwMode="auto">
          <a:xfrm>
            <a:off x="7580313" y="2654301"/>
            <a:ext cx="87313" cy="131763"/>
          </a:xfrm>
          <a:custGeom>
            <a:avLst/>
            <a:gdLst>
              <a:gd name="T0" fmla="*/ 87313 w 55"/>
              <a:gd name="T1" fmla="*/ 0 h 83"/>
              <a:gd name="T2" fmla="*/ 42863 w 55"/>
              <a:gd name="T3" fmla="*/ 131763 h 83"/>
              <a:gd name="T4" fmla="*/ 0 w 55"/>
              <a:gd name="T5" fmla="*/ 0 h 83"/>
              <a:gd name="T6" fmla="*/ 87313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4" name="Freeform 103"/>
          <p:cNvSpPr>
            <a:spLocks/>
          </p:cNvSpPr>
          <p:nvPr/>
        </p:nvSpPr>
        <p:spPr bwMode="auto">
          <a:xfrm>
            <a:off x="7575550" y="4024313"/>
            <a:ext cx="285750" cy="285750"/>
          </a:xfrm>
          <a:custGeom>
            <a:avLst/>
            <a:gdLst>
              <a:gd name="T0" fmla="*/ 0 w 921"/>
              <a:gd name="T1" fmla="*/ 142875 h 922"/>
              <a:gd name="T2" fmla="*/ 143030 w 921"/>
              <a:gd name="T3" fmla="*/ 0 h 922"/>
              <a:gd name="T4" fmla="*/ 285750 w 921"/>
              <a:gd name="T5" fmla="*/ 142875 h 922"/>
              <a:gd name="T6" fmla="*/ 285750 w 921"/>
              <a:gd name="T7" fmla="*/ 142875 h 922"/>
              <a:gd name="T8" fmla="*/ 143030 w 921"/>
              <a:gd name="T9" fmla="*/ 285750 h 922"/>
              <a:gd name="T10" fmla="*/ 0 w 921"/>
              <a:gd name="T11" fmla="*/ 142875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5" name="Freeform 104"/>
          <p:cNvSpPr>
            <a:spLocks/>
          </p:cNvSpPr>
          <p:nvPr/>
        </p:nvSpPr>
        <p:spPr bwMode="auto">
          <a:xfrm>
            <a:off x="7575550" y="4024313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6" name="Rectangle 105"/>
          <p:cNvSpPr>
            <a:spLocks noChangeArrowheads="1"/>
          </p:cNvSpPr>
          <p:nvPr/>
        </p:nvSpPr>
        <p:spPr bwMode="auto">
          <a:xfrm>
            <a:off x="7616825" y="4071939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12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7" name="Freeform 106"/>
          <p:cNvSpPr>
            <a:spLocks/>
          </p:cNvSpPr>
          <p:nvPr/>
        </p:nvSpPr>
        <p:spPr bwMode="auto">
          <a:xfrm>
            <a:off x="7050087" y="3738563"/>
            <a:ext cx="287338" cy="285750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8 w 922"/>
              <a:gd name="T5" fmla="*/ 142720 h 921"/>
              <a:gd name="T6" fmla="*/ 287338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8" name="Freeform 107"/>
          <p:cNvSpPr>
            <a:spLocks/>
          </p:cNvSpPr>
          <p:nvPr/>
        </p:nvSpPr>
        <p:spPr bwMode="auto">
          <a:xfrm>
            <a:off x="7050087" y="3738563"/>
            <a:ext cx="287338" cy="285750"/>
          </a:xfrm>
          <a:custGeom>
            <a:avLst/>
            <a:gdLst>
              <a:gd name="T0" fmla="*/ 0 w 181"/>
              <a:gd name="T1" fmla="*/ 142875 h 180"/>
              <a:gd name="T2" fmla="*/ 142875 w 181"/>
              <a:gd name="T3" fmla="*/ 0 h 180"/>
              <a:gd name="T4" fmla="*/ 287338 w 181"/>
              <a:gd name="T5" fmla="*/ 142875 h 180"/>
              <a:gd name="T6" fmla="*/ 287338 w 181"/>
              <a:gd name="T7" fmla="*/ 142875 h 180"/>
              <a:gd name="T8" fmla="*/ 142875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699" name="Rectangle 108"/>
          <p:cNvSpPr>
            <a:spLocks noChangeArrowheads="1"/>
          </p:cNvSpPr>
          <p:nvPr/>
        </p:nvSpPr>
        <p:spPr bwMode="auto">
          <a:xfrm>
            <a:off x="7099825" y="3783014"/>
            <a:ext cx="1735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11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700" name="Freeform 109"/>
          <p:cNvSpPr>
            <a:spLocks/>
          </p:cNvSpPr>
          <p:nvPr/>
        </p:nvSpPr>
        <p:spPr bwMode="auto">
          <a:xfrm>
            <a:off x="6548437" y="5026025"/>
            <a:ext cx="285750" cy="285750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701" name="Freeform 110"/>
          <p:cNvSpPr>
            <a:spLocks/>
          </p:cNvSpPr>
          <p:nvPr/>
        </p:nvSpPr>
        <p:spPr bwMode="auto">
          <a:xfrm>
            <a:off x="6548437" y="502602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5702" name="Rectangle 111"/>
          <p:cNvSpPr>
            <a:spLocks noChangeArrowheads="1"/>
          </p:cNvSpPr>
          <p:nvPr/>
        </p:nvSpPr>
        <p:spPr bwMode="auto">
          <a:xfrm>
            <a:off x="6637338" y="5075239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latin typeface="Arial" charset="0"/>
                <a:ea typeface="ＭＳ Ｐゴシック" charset="0"/>
              </a:rPr>
              <a:t>9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1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524000"/>
            <a:ext cx="6751782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Ackermann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BAE0C-B043-3745-9847-49E2C146C8A6}" type="slidenum">
              <a:rPr lang="en-US">
                <a:solidFill>
                  <a:srgbClr val="40458C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Ackermann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1447800"/>
            <a:ext cx="8077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then define the </a:t>
            </a:r>
            <a:r>
              <a:rPr lang="en-US" sz="2400" b="1" dirty="0">
                <a:solidFill>
                  <a:srgbClr val="FF0000"/>
                </a:solidFill>
              </a:rPr>
              <a:t>Ackermann function </a:t>
            </a:r>
            <a:r>
              <a:rPr lang="en-US" sz="2400" dirty="0"/>
              <a:t>as</a:t>
            </a:r>
          </a:p>
          <a:p>
            <a:pPr marL="0" indent="0">
              <a:buNone/>
            </a:pPr>
            <a:r>
              <a:rPr lang="en-US" sz="2400" dirty="0"/>
              <a:t>		A(x) = A</a:t>
            </a:r>
            <a:r>
              <a:rPr lang="en-US" sz="2400" baseline="-25000" dirty="0"/>
              <a:t>x</a:t>
            </a:r>
            <a:r>
              <a:rPr lang="en-US" sz="2400" dirty="0"/>
              <a:t>(2),</a:t>
            </a:r>
          </a:p>
          <a:p>
            <a:pPr marL="0" indent="0">
              <a:buNone/>
            </a:pPr>
            <a:r>
              <a:rPr lang="en-US" sz="2400" dirty="0"/>
              <a:t>which is an incredibly fast-growing function. </a:t>
            </a:r>
          </a:p>
          <a:p>
            <a:pPr>
              <a:buFont typeface="Arial"/>
              <a:buChar char="•"/>
            </a:pPr>
            <a:r>
              <a:rPr lang="en-US" sz="2400" dirty="0"/>
              <a:t>To get some perspective, note that A(3) = 2048 and A(4) is greater than or equal to a tower of 2048 twos, which is much larger than the number of subatomic particles in the universe. </a:t>
            </a:r>
          </a:p>
          <a:p>
            <a:pPr marL="0" indent="0">
              <a:buNone/>
            </a:pPr>
            <a:r>
              <a:rPr lang="en-US" sz="2400" dirty="0"/>
              <a:t>Likewise, its inverse, which is pronounced “alpha of n”,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Times New Roman"/>
                <a:cs typeface="Times New Roman"/>
              </a:rPr>
              <a:t>α</a:t>
            </a:r>
            <a:r>
              <a:rPr lang="el-GR" sz="2400" dirty="0"/>
              <a:t>(n) = min{x: A(x) ≥ n},</a:t>
            </a:r>
          </a:p>
          <a:p>
            <a:pPr marL="0" indent="0">
              <a:buNone/>
            </a:pPr>
            <a:r>
              <a:rPr lang="en-US" sz="2400" dirty="0"/>
              <a:t>is an incredibly slow-growing function. Even though </a:t>
            </a:r>
            <a:r>
              <a:rPr lang="en-US" sz="2400" dirty="0">
                <a:latin typeface="Times New Roman"/>
                <a:cs typeface="Times New Roman"/>
              </a:rPr>
              <a:t>α</a:t>
            </a:r>
            <a:r>
              <a:rPr lang="en-US" sz="2400" dirty="0"/>
              <a:t>(n) is indeed growing as n goes to infinity, for all practical purposes, </a:t>
            </a:r>
            <a:r>
              <a:rPr lang="en-US" sz="2400" dirty="0">
                <a:latin typeface="Times New Roman"/>
                <a:cs typeface="Times New Roman"/>
              </a:rPr>
              <a:t>α</a:t>
            </a:r>
            <a:r>
              <a:rPr lang="en-US" sz="2400" dirty="0"/>
              <a:t>(n) ≤ 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BAE0C-B043-3745-9847-49E2C146C8A6}" type="slidenum">
              <a:rPr lang="en-US">
                <a:solidFill>
                  <a:srgbClr val="40458C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2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FB056D-CC77-0743-B745-1017DC4481D9}" type="slidenum">
              <a:rPr lang="en-US" sz="1400">
                <a:solidFill>
                  <a:srgbClr val="40458C"/>
                </a:solidFill>
              </a:rPr>
              <a:pPr eaLnBrk="1" hangingPunct="1"/>
              <a:t>17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ahoma" charset="0"/>
              </a:rPr>
              <a:t>Fast Amortized Time Analysis (1/7)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For each node v in the union tree that is a root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Tahoma" charset="0"/>
              </a:rPr>
              <a:t>define n(v) to be the size of the subtree rooted at v (including v)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Tahoma" charset="0"/>
              </a:rPr>
              <a:t>identified a set with the root of its associated tree.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We update the size field of v each time a set is </a:t>
            </a:r>
            <a:r>
              <a:rPr lang="en-US" sz="2400" dirty="0" err="1">
                <a:latin typeface="Tahoma" charset="0"/>
              </a:rPr>
              <a:t>unioned</a:t>
            </a:r>
            <a:r>
              <a:rPr lang="en-US" sz="2400" dirty="0">
                <a:latin typeface="Tahoma" charset="0"/>
              </a:rPr>
              <a:t> into v. Thus, if v is not a root, then n(v) is the largest the subtree rooted at v can be, which occurs just before we union v into some other node whose size is at least as large as v 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altLang="ja-JP" sz="2400" dirty="0">
                <a:latin typeface="Tahoma" charset="0"/>
              </a:rPr>
              <a:t>s.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For any node v, then, define the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rank</a:t>
            </a:r>
            <a:r>
              <a:rPr lang="en-US" sz="2400" dirty="0">
                <a:latin typeface="Tahoma" charset="0"/>
              </a:rPr>
              <a:t> of v, which we denote as r(v), as r(v) = (Floor of log n(v)) + 2: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Thus, n(v) ≥ 2</a:t>
            </a:r>
            <a:r>
              <a:rPr lang="en-US" sz="2400" baseline="30000" dirty="0">
                <a:latin typeface="Tahoma" charset="0"/>
              </a:rPr>
              <a:t>r(v)-2</a:t>
            </a:r>
            <a:r>
              <a:rPr lang="en-US" sz="2400" dirty="0">
                <a:latin typeface="Tahoma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Also, since there are at most n nodes in the tree of v, r(v) </a:t>
            </a:r>
            <a:r>
              <a:rPr lang="en-US" sz="2400" u="sng" dirty="0">
                <a:latin typeface="Tahoma" charset="0"/>
              </a:rPr>
              <a:t>&lt;</a:t>
            </a:r>
            <a:r>
              <a:rPr lang="en-US" sz="2400" dirty="0">
                <a:latin typeface="Tahoma" charset="0"/>
              </a:rPr>
              <a:t> [log n]+2, for each node v.</a:t>
            </a:r>
          </a:p>
        </p:txBody>
      </p:sp>
    </p:spTree>
    <p:extLst>
      <p:ext uri="{BB962C8B-B14F-4D97-AF65-F5344CB8AC3E}">
        <p14:creationId xmlns:p14="http://schemas.microsoft.com/office/powerpoint/2010/main" val="113823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151DAA-F30C-7947-B702-ACF08EF33529}" type="slidenum">
              <a:rPr lang="en-US" sz="1400">
                <a:solidFill>
                  <a:srgbClr val="40458C"/>
                </a:solidFill>
              </a:rPr>
              <a:pPr eaLnBrk="1" hangingPunct="1"/>
              <a:t>18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Amortized Time Analysis (2/7)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1"/>
            <a:ext cx="7772400" cy="42350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For each node v with parent 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r (v ) &lt; r (w )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Thus, ranks are strictly increasing as we follow parent pointers.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2590801"/>
            <a:ext cx="7772400" cy="33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5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151DAA-F30C-7947-B702-ACF08EF33529}" type="slidenum">
              <a:rPr lang="en-US" sz="1400">
                <a:solidFill>
                  <a:srgbClr val="40458C"/>
                </a:solidFill>
              </a:rPr>
              <a:pPr eaLnBrk="1" hangingPunct="1"/>
              <a:t>19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Amortized Time Analysis (3/7)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8212" y="16764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Tahoma" charset="0"/>
              </a:rPr>
              <a:t>Lemma 7.5:</a:t>
            </a:r>
            <a:r>
              <a:rPr lang="en-US" sz="2800" b="1" dirty="0"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There are at most n/ 2</a:t>
            </a:r>
            <a:r>
              <a:rPr lang="en-US" sz="2800" baseline="30000" dirty="0">
                <a:latin typeface="Tahoma" charset="0"/>
              </a:rPr>
              <a:t>s-2</a:t>
            </a:r>
            <a:r>
              <a:rPr lang="en-US" sz="2800" dirty="0">
                <a:latin typeface="Tahoma" charset="0"/>
              </a:rPr>
              <a:t> nodes of rank 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latin typeface="Tahoma" charset="0"/>
              </a:rPr>
              <a:t>Proof:</a:t>
            </a:r>
            <a:r>
              <a:rPr lang="en-US" sz="2800" b="1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Since r(v) &lt; r(w), for any node v with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parent w</a:t>
            </a:r>
            <a:r>
              <a:rPr lang="en-US" sz="2400" dirty="0">
                <a:latin typeface="Tahoma" charset="0"/>
              </a:rPr>
              <a:t>, ranks are monotonically increasing as we follow parent pointers up any tree.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Thus, if r(v) = r(w) for two nodes v and w, then the nodes counted in n(v) must be separate and distinct from the nodes counted in n(w).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If a node v is of rank s, then n(v) ≥ 2</a:t>
            </a:r>
            <a:r>
              <a:rPr lang="en-US" sz="2400" baseline="30000" dirty="0">
                <a:latin typeface="Tahoma" charset="0"/>
              </a:rPr>
              <a:t>s-2</a:t>
            </a:r>
            <a:r>
              <a:rPr lang="en-US" sz="2400" dirty="0">
                <a:latin typeface="Tahoma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Therefore, since there are at most n nodes total, there can be at most n/2</a:t>
            </a:r>
            <a:r>
              <a:rPr lang="en-US" sz="2400" baseline="30000" dirty="0">
                <a:latin typeface="Tahoma" charset="0"/>
              </a:rPr>
              <a:t>s-2</a:t>
            </a:r>
            <a:r>
              <a:rPr lang="en-US" sz="2400" dirty="0">
                <a:latin typeface="Tahoma" charset="0"/>
              </a:rPr>
              <a:t> that are of rank s.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3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1741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C50B0C-0B23-C640-807F-E3F9640A35C7}" type="slidenum">
              <a:rPr lang="en-US" sz="1400">
                <a:solidFill>
                  <a:srgbClr val="40458C"/>
                </a:solidFill>
              </a:rPr>
              <a:pPr eaLnBrk="1" hangingPunct="1"/>
              <a:t>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6812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Union-Find Structures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“</a:t>
            </a:r>
            <a:r>
              <a:rPr lang="en-US" sz="3600" dirty="0">
                <a:latin typeface="Tahoma" charset="0"/>
              </a:rPr>
              <a:t>Data Structure for Disjoint Sets”</a:t>
            </a: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2436812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textbook,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17" y="3200401"/>
            <a:ext cx="4434929" cy="2774873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60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9AF1E3-CE6A-BF4B-8767-9324A4771B99}" type="slidenum">
              <a:rPr lang="en-US" sz="1400">
                <a:solidFill>
                  <a:srgbClr val="40458C"/>
                </a:solidFill>
              </a:rPr>
              <a:pPr eaLnBrk="1" hangingPunct="1"/>
              <a:t>20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Amortized Time Analysis (4/7)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54514"/>
            <a:ext cx="7274252" cy="46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2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9AF1E3-CE6A-BF4B-8767-9324A4771B99}" type="slidenum">
              <a:rPr lang="en-US" sz="1400">
                <a:solidFill>
                  <a:srgbClr val="40458C"/>
                </a:solidFill>
              </a:rPr>
              <a:pPr eaLnBrk="1" hangingPunct="1"/>
              <a:t>21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Amortized Time Analysis (5/7)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Let v be a node along a path, P, in the union tree. Charge 1 cyber-dollar for following the parent pointer for v during a find:</a:t>
            </a:r>
          </a:p>
          <a:p>
            <a:pPr lvl="1"/>
            <a:r>
              <a:rPr lang="en-US" sz="2400" dirty="0"/>
              <a:t>If v has an ancestor w in P such that L(v) = L(w), at this point in time, then we charge 1 cyber-dollar to v itself.</a:t>
            </a:r>
          </a:p>
          <a:p>
            <a:pPr lvl="1"/>
            <a:r>
              <a:rPr lang="en-US" sz="2400" dirty="0"/>
              <a:t>If v has no such ancestor, then we charge 1 cyber-dollar to this find.</a:t>
            </a:r>
          </a:p>
          <a:p>
            <a:r>
              <a:rPr lang="en-US" sz="2800" dirty="0">
                <a:latin typeface="Tahoma" charset="0"/>
              </a:rPr>
              <a:t>Since there are most </a:t>
            </a:r>
            <a:r>
              <a:rPr lang="en-US" sz="2800" dirty="0">
                <a:latin typeface="Times New Roman"/>
                <a:cs typeface="Times New Roman"/>
              </a:rPr>
              <a:t>α</a:t>
            </a:r>
            <a:r>
              <a:rPr lang="en-US" sz="2800" dirty="0">
                <a:latin typeface="Tahoma" charset="0"/>
              </a:rPr>
              <a:t>(n) rank groups, this rule guarantees that any find operation is charged at most </a:t>
            </a:r>
            <a:r>
              <a:rPr lang="en-US" sz="2800" dirty="0">
                <a:latin typeface="Times New Roman"/>
                <a:cs typeface="Times New Roman"/>
              </a:rPr>
              <a:t>α(</a:t>
            </a:r>
            <a:r>
              <a:rPr lang="en-US" sz="2800" dirty="0">
                <a:latin typeface="Tahoma" charset="0"/>
              </a:rPr>
              <a:t>n) cyber-dollars.</a:t>
            </a:r>
          </a:p>
        </p:txBody>
      </p:sp>
    </p:spTree>
    <p:extLst>
      <p:ext uri="{BB962C8B-B14F-4D97-AF65-F5344CB8AC3E}">
        <p14:creationId xmlns:p14="http://schemas.microsoft.com/office/powerpoint/2010/main" val="366452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6F3901-17A0-3842-A925-9E645344B90E}" type="slidenum">
              <a:rPr lang="en-US" sz="1400">
                <a:solidFill>
                  <a:srgbClr val="40458C"/>
                </a:solidFill>
              </a:rPr>
              <a:pPr eaLnBrk="1" hangingPunct="1"/>
              <a:t>22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Amortized Time Analysis (6/7)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002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After we charge a node v then v will get a new parent, which is a node higher up in v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altLang="ja-JP" sz="2800" dirty="0">
                <a:latin typeface="Tahoma" charset="0"/>
              </a:rPr>
              <a:t>s tree.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The rank of v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altLang="ja-JP" sz="2800" dirty="0">
                <a:latin typeface="Tahoma" charset="0"/>
              </a:rPr>
              <a:t>s new parent will be greater than the rank of v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altLang="ja-JP" sz="2800" dirty="0">
                <a:latin typeface="Tahoma" charset="0"/>
              </a:rPr>
              <a:t>s old parent w.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Any node v can be charged at most r(v) cyber-dollars before v goes to a higher label group</a:t>
            </a:r>
            <a:r>
              <a:rPr lang="en-US" altLang="ja-JP" sz="2800" dirty="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dirty="0">
                <a:latin typeface="Tahoma" charset="0"/>
              </a:rPr>
              <a:t>Since L(v) can increase at most </a:t>
            </a:r>
            <a:r>
              <a:rPr lang="en-US" sz="2800" dirty="0">
                <a:latin typeface="Times New Roman"/>
                <a:cs typeface="Times New Roman"/>
              </a:rPr>
              <a:t>α</a:t>
            </a:r>
            <a:r>
              <a:rPr lang="en-US" altLang="ja-JP" sz="2800" dirty="0">
                <a:latin typeface="Tahoma" charset="0"/>
              </a:rPr>
              <a:t>(n)-1 times, this means that each vertex is charged at most r(n)</a:t>
            </a:r>
            <a:r>
              <a:rPr lang="en-US" sz="2800" dirty="0">
                <a:latin typeface="Times New Roman"/>
                <a:cs typeface="Times New Roman"/>
              </a:rPr>
              <a:t>α</a:t>
            </a:r>
            <a:r>
              <a:rPr lang="en-US" altLang="ja-JP" sz="2800" dirty="0">
                <a:latin typeface="Tahoma" charset="0"/>
              </a:rPr>
              <a:t>(n) cyber-dollars.</a:t>
            </a:r>
          </a:p>
        </p:txBody>
      </p:sp>
    </p:spTree>
    <p:extLst>
      <p:ext uri="{BB962C8B-B14F-4D97-AF65-F5344CB8AC3E}">
        <p14:creationId xmlns:p14="http://schemas.microsoft.com/office/powerpoint/2010/main" val="383466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512" y="4057707"/>
            <a:ext cx="3873500" cy="1767587"/>
          </a:xfrm>
          <a:prstGeom prst="rect">
            <a:avLst/>
          </a:prstGeom>
        </p:spPr>
      </p:pic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6F3901-17A0-3842-A925-9E645344B90E}" type="slidenum">
              <a:rPr lang="en-US" sz="1400">
                <a:solidFill>
                  <a:srgbClr val="40458C"/>
                </a:solidFill>
              </a:rPr>
              <a:pPr eaLnBrk="1" hangingPunct="1"/>
              <a:t>23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Amortized Time Analysis (7/7)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4412" y="15240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Combining this fact with the bound on the number of nodes of each rank, this means there are at most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ja-JP" sz="2000" dirty="0">
                <a:latin typeface="Tahoma" charset="0"/>
              </a:rPr>
              <a:t>    cyber-dollars charged to all the vertices of rank 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latin typeface="Tahoma" charset="0"/>
              </a:rPr>
              <a:t>Suming</a:t>
            </a:r>
            <a:r>
              <a:rPr lang="en-US" sz="2000" dirty="0">
                <a:latin typeface="Tahoma" charset="0"/>
              </a:rPr>
              <a:t> over all possible ranks, the total number of cyber-dollars charged to all nodes is at most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Tahoma" charset="0"/>
              </a:rPr>
              <a:t>using Theorem A.15. So the total time for m union-find operations, starting with n singleton sets is O((</a:t>
            </a:r>
            <a:r>
              <a:rPr lang="en-US" sz="2000" dirty="0" err="1">
                <a:latin typeface="Tahoma" charset="0"/>
              </a:rPr>
              <a:t>n+m</a:t>
            </a:r>
            <a:r>
              <a:rPr lang="en-US" sz="2000" dirty="0">
                <a:latin typeface="Tahoma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α</a:t>
            </a:r>
            <a:r>
              <a:rPr lang="en-US" sz="2000" dirty="0">
                <a:latin typeface="Tahoma" charset="0"/>
              </a:rPr>
              <a:t>(n)).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13" y="2320934"/>
            <a:ext cx="3380231" cy="7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5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88695-5DEC-794B-9888-C881C286E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8459" y="2593949"/>
            <a:ext cx="10033189" cy="1907234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About Stevens</a:t>
            </a:r>
          </a:p>
          <a:p>
            <a:r>
              <a:rPr lang="en-US" sz="1800" dirty="0">
                <a:solidFill>
                  <a:prstClr val="black"/>
                </a:solidFill>
              </a:rPr>
              <a:t>A premier, private research university </a:t>
            </a:r>
            <a:r>
              <a:rPr lang="en-US" sz="1800" dirty="0"/>
              <a:t>with a mission to inspire, nurture and educate leaders in tomorrow’s technology-centric environment while contributing to the solution of the most challenging problems of our time</a:t>
            </a: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04800"/>
            <a:ext cx="8610600" cy="1143000"/>
          </a:xfrm>
        </p:spPr>
        <p:txBody>
          <a:bodyPr/>
          <a:lstStyle/>
          <a:p>
            <a:r>
              <a:rPr lang="en-US" dirty="0"/>
              <a:t>Application: Connected Components in a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24000"/>
            <a:ext cx="8382000" cy="4800600"/>
          </a:xfrm>
        </p:spPr>
        <p:txBody>
          <a:bodyPr/>
          <a:lstStyle/>
          <a:p>
            <a:r>
              <a:rPr lang="en-US" sz="2400" dirty="0"/>
              <a:t>Social networking research studies how relationships between various people can influence behavior.</a:t>
            </a:r>
          </a:p>
          <a:p>
            <a:r>
              <a:rPr lang="en-US" sz="2400" dirty="0"/>
              <a:t>Given a set, S, of n people, we can define a social network for S by creating a set, E, of edges or ties between pairs of people that have a certain kind of relationship. For example, in a friendship network, like Facebook, ties would be defined by pairs of friends.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connected component </a:t>
            </a:r>
            <a:r>
              <a:rPr lang="en-US" sz="2400" dirty="0"/>
              <a:t>in a friendship network is a subset, T, of people from S that satisfies the following:</a:t>
            </a:r>
          </a:p>
          <a:p>
            <a:pPr lvl="1"/>
            <a:r>
              <a:rPr lang="en-US" sz="1800" dirty="0"/>
              <a:t>Every person in T is related through friendship, that is, for any x and y in T, either x and y are friends or there is a chain of friendship, such as through a friend of a friend of a friend, that connects x and y.</a:t>
            </a:r>
          </a:p>
          <a:p>
            <a:pPr lvl="1"/>
            <a:r>
              <a:rPr lang="en-US" sz="1800" dirty="0"/>
              <a:t>No one in T is friends with anyone outside of 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BAE0C-B043-3745-9847-49E2C146C8A6}" type="slidenum">
              <a:rPr lang="en-US">
                <a:solidFill>
                  <a:srgbClr val="40458C"/>
                </a:solidFill>
              </a:rPr>
              <a:pPr>
                <a:defRPr/>
              </a:pPr>
              <a:t>3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24000"/>
            <a:ext cx="8305800" cy="4876800"/>
          </a:xfrm>
        </p:spPr>
        <p:txBody>
          <a:bodyPr/>
          <a:lstStyle/>
          <a:p>
            <a:r>
              <a:rPr lang="en-US" sz="2400" dirty="0"/>
              <a:t>2 Connected components in a friendship network of some of the key figures in the American Revolutionary War.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1000" dirty="0"/>
              <a:t>All images are in the public domain.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BAE0C-B043-3745-9847-49E2C146C8A6}" type="slidenum">
              <a:rPr lang="en-US">
                <a:solidFill>
                  <a:srgbClr val="40458C"/>
                </a:solidFill>
              </a:rPr>
              <a:pPr>
                <a:defRPr/>
              </a:pPr>
              <a:t>4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2345082"/>
            <a:ext cx="5016468" cy="39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9611F1-498F-044D-88C7-AB3D88AAF249}" type="slidenum">
              <a:rPr lang="en-US" sz="1400">
                <a:solidFill>
                  <a:srgbClr val="40458C"/>
                </a:solidFill>
              </a:rPr>
              <a:pPr eaLnBrk="1" hangingPunct="1"/>
              <a:t>5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3" y="304800"/>
            <a:ext cx="822007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Union-Find Operations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27262" y="1524000"/>
            <a:ext cx="8210550" cy="480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union-find </a:t>
            </a:r>
            <a:r>
              <a:rPr lang="en-US" dirty="0"/>
              <a:t>structure is a data structure supporting a collection of disjoint sets subject to the following operations:</a:t>
            </a:r>
            <a:endParaRPr lang="en-US" dirty="0">
              <a:solidFill>
                <a:schemeClr val="tx2"/>
              </a:solidFill>
              <a:latin typeface="Tahoma" charset="0"/>
            </a:endParaRPr>
          </a:p>
          <a:p>
            <a:pPr eaLnBrk="1" hangingPunct="1"/>
            <a:r>
              <a:rPr lang="en-US" dirty="0" err="1">
                <a:solidFill>
                  <a:schemeClr val="tx2"/>
                </a:solidFill>
                <a:latin typeface="Tahoma" charset="0"/>
              </a:rPr>
              <a:t>makeSet</a:t>
            </a:r>
            <a:r>
              <a:rPr lang="en-US" dirty="0">
                <a:latin typeface="Tahoma" charset="0"/>
              </a:rPr>
              <a:t>(e): Create a singleton set containing the element e and return the position storing e in this set</a:t>
            </a: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union</a:t>
            </a:r>
            <a:r>
              <a:rPr lang="en-US" dirty="0">
                <a:latin typeface="Tahoma" charset="0"/>
              </a:rPr>
              <a:t>(A,B): Return the set A U B, naming the result “A” or “B”</a:t>
            </a: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find</a:t>
            </a:r>
            <a:r>
              <a:rPr lang="en-US" dirty="0">
                <a:latin typeface="Tahoma" charset="0"/>
              </a:rPr>
              <a:t>(e): Return the set containing the element e</a:t>
            </a:r>
          </a:p>
        </p:txBody>
      </p:sp>
    </p:spTree>
    <p:extLst>
      <p:ext uri="{BB962C8B-B14F-4D97-AF65-F5344CB8AC3E}">
        <p14:creationId xmlns:p14="http://schemas.microsoft.com/office/powerpoint/2010/main" val="230974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24000"/>
            <a:ext cx="8305800" cy="4800600"/>
          </a:xfrm>
        </p:spPr>
        <p:txBody>
          <a:bodyPr/>
          <a:lstStyle/>
          <a:p>
            <a:r>
              <a:rPr lang="en-US" sz="2000" dirty="0"/>
              <a:t>The output from this algorithm is an identification, for each person x in S, of the connected component to which x belongs.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running time of this algorithm is O(t(</a:t>
            </a:r>
            <a:r>
              <a:rPr lang="en-US" sz="2000" dirty="0" err="1"/>
              <a:t>n,n+m</a:t>
            </a:r>
            <a:r>
              <a:rPr lang="en-US" sz="2000" dirty="0"/>
              <a:t>)), where t(</a:t>
            </a:r>
            <a:r>
              <a:rPr lang="en-US" sz="2000" dirty="0" err="1"/>
              <a:t>j,k</a:t>
            </a:r>
            <a:r>
              <a:rPr lang="en-US" sz="2000" dirty="0"/>
              <a:t>) is the time for k union-find operations starting from j singleton sets.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BAE0C-B043-3745-9847-49E2C146C8A6}" type="slidenum">
              <a:rPr lang="en-US">
                <a:solidFill>
                  <a:srgbClr val="40458C"/>
                </a:solidFill>
              </a:rPr>
              <a:pPr>
                <a:defRPr/>
              </a:pPr>
              <a:t>6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3" y="2286001"/>
            <a:ext cx="7142779" cy="31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Application: Maze Construction and Percolation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612" y="1524000"/>
            <a:ext cx="7772400" cy="4495800"/>
          </a:xfrm>
        </p:spPr>
        <p:txBody>
          <a:bodyPr/>
          <a:lstStyle/>
          <a:p>
            <a:r>
              <a:rPr lang="en-US" sz="2000" dirty="0"/>
              <a:t>Problem: Construct a good maze from a 30 by 30 square grid. </a:t>
            </a:r>
          </a:p>
          <a:p>
            <a:pPr lvl="1"/>
            <a:r>
              <a:rPr lang="en-US" sz="1600" dirty="0"/>
              <a:t>How many walls need to be removed?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BAE0C-B043-3745-9847-49E2C146C8A6}" type="slidenum">
              <a:rPr lang="en-US">
                <a:solidFill>
                  <a:srgbClr val="40458C"/>
                </a:solidFill>
              </a:rPr>
              <a:pPr>
                <a:defRPr/>
              </a:pPr>
              <a:t>7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94" y="2209800"/>
            <a:ext cx="434163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348792"/>
            <a:ext cx="7772400" cy="1143000"/>
          </a:xfrm>
        </p:spPr>
        <p:txBody>
          <a:bodyPr/>
          <a:lstStyle/>
          <a:p>
            <a:r>
              <a:rPr lang="en-US" dirty="0"/>
              <a:t>A Maze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4724400"/>
            <a:ext cx="8077200" cy="1905000"/>
          </a:xfrm>
        </p:spPr>
        <p:txBody>
          <a:bodyPr/>
          <a:lstStyle/>
          <a:p>
            <a:r>
              <a:rPr lang="en-US" sz="1800" dirty="0"/>
              <a:t>The running time of </a:t>
            </a:r>
            <a:r>
              <a:rPr lang="en-US" sz="1800" dirty="0" err="1"/>
              <a:t>MazeGen</a:t>
            </a:r>
            <a:r>
              <a:rPr lang="en-US" sz="1800" dirty="0"/>
              <a:t> is O(t(</a:t>
            </a:r>
            <a:r>
              <a:rPr lang="en-US" sz="1800" dirty="0" err="1"/>
              <a:t>n+m</a:t>
            </a:r>
            <a:r>
              <a:rPr lang="en-US" sz="1800" dirty="0"/>
              <a:t>)) for m union and n finds.</a:t>
            </a:r>
          </a:p>
          <a:p>
            <a:r>
              <a:rPr lang="en-US" sz="1800" dirty="0"/>
              <a:t>This is actually is related to the science of </a:t>
            </a:r>
            <a:r>
              <a:rPr lang="en-US" sz="1800" b="1" dirty="0">
                <a:solidFill>
                  <a:srgbClr val="FF0000"/>
                </a:solidFill>
              </a:rPr>
              <a:t>percolation theory</a:t>
            </a:r>
            <a:r>
              <a:rPr lang="en-US" sz="1800" dirty="0"/>
              <a:t>, which is the study of how liquids permeate porous materials.</a:t>
            </a:r>
          </a:p>
          <a:p>
            <a:pPr lvl="1"/>
            <a:r>
              <a:rPr lang="en-US" sz="1400" dirty="0"/>
              <a:t>For instance, a porous material might be modeled as a three-dimensional </a:t>
            </a:r>
            <a:r>
              <a:rPr lang="en-US" sz="1400" b="1" dirty="0"/>
              <a:t>n x n x n </a:t>
            </a:r>
            <a:r>
              <a:rPr lang="en-US" sz="1400" dirty="0"/>
              <a:t>grid of cells. The barriers separating adjacent pairs of cells might then be removed virtually with some probability </a:t>
            </a:r>
            <a:r>
              <a:rPr lang="en-US" sz="1400" b="1" dirty="0"/>
              <a:t>p </a:t>
            </a:r>
            <a:r>
              <a:rPr lang="en-US" sz="1400" dirty="0"/>
              <a:t>and remain with probability 1 </a:t>
            </a:r>
            <a:r>
              <a:rPr lang="en-US" sz="1400" b="1" dirty="0"/>
              <a:t>− p</a:t>
            </a:r>
            <a:r>
              <a:rPr lang="en-US" sz="1400" dirty="0"/>
              <a:t>. Simulating such a system is another application of union-find structures.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BAE0C-B043-3745-9847-49E2C146C8A6}" type="slidenum">
              <a:rPr lang="en-US">
                <a:solidFill>
                  <a:srgbClr val="40458C"/>
                </a:solidFill>
              </a:rPr>
              <a:pPr>
                <a:defRPr/>
              </a:pPr>
              <a:t>8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1524001"/>
            <a:ext cx="6705600" cy="32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2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Union-Find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5B6A9D-7470-694E-9D98-0E64DA7CDF58}" type="slidenum">
              <a:rPr lang="en-US" sz="1400">
                <a:solidFill>
                  <a:srgbClr val="40458C"/>
                </a:solidFill>
              </a:rPr>
              <a:pPr eaLnBrk="1" hangingPunct="1"/>
              <a:t>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List-based Implementation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0612" y="1600200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Each set is stored in a sequence represented with a linked-list</a:t>
            </a:r>
          </a:p>
          <a:p>
            <a:pPr eaLnBrk="1" hangingPunct="1"/>
            <a:r>
              <a:rPr lang="en-US" sz="2800">
                <a:latin typeface="Tahoma" charset="0"/>
              </a:rPr>
              <a:t>Each node should store an object containing the element and a reference to the set name</a:t>
            </a:r>
          </a:p>
        </p:txBody>
      </p:sp>
      <p:pic>
        <p:nvPicPr>
          <p:cNvPr id="20485" name="Picture 5" descr="seq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3443" r="15152" b="37248"/>
          <a:stretch>
            <a:fillRect/>
          </a:stretch>
        </p:blipFill>
        <p:spPr>
          <a:xfrm>
            <a:off x="2817812" y="3452814"/>
            <a:ext cx="6705600" cy="3024187"/>
          </a:xfrm>
          <a:noFill/>
        </p:spPr>
      </p:pic>
    </p:spTree>
    <p:extLst>
      <p:ext uri="{BB962C8B-B14F-4D97-AF65-F5344CB8AC3E}">
        <p14:creationId xmlns:p14="http://schemas.microsoft.com/office/powerpoint/2010/main" val="22050427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38628</TotalTime>
  <Words>1920</Words>
  <Application>Microsoft Office PowerPoint</Application>
  <PresentationFormat>Custom</PresentationFormat>
  <Paragraphs>252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Arial</vt:lpstr>
      <vt:lpstr>Calibri</vt:lpstr>
      <vt:lpstr>Century Gothic</vt:lpstr>
      <vt:lpstr>Tahoma</vt:lpstr>
      <vt:lpstr>Times New Roman</vt:lpstr>
      <vt:lpstr>Wingdings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Blueprint</vt:lpstr>
      <vt:lpstr>PowerPoint Presentation</vt:lpstr>
      <vt:lpstr>Union-Find Structures “Data Structure for Disjoint Sets”</vt:lpstr>
      <vt:lpstr>Application: Connected Components in a Social Network</vt:lpstr>
      <vt:lpstr>Example</vt:lpstr>
      <vt:lpstr>Union-Find Operations</vt:lpstr>
      <vt:lpstr>Connected Components Algorithm</vt:lpstr>
      <vt:lpstr>Another Application: Maze Construction and Percolation</vt:lpstr>
      <vt:lpstr>A Maze Generator</vt:lpstr>
      <vt:lpstr>List-based Implementation</vt:lpstr>
      <vt:lpstr>Analysis of List-based Representation</vt:lpstr>
      <vt:lpstr>Tree-based Implementation</vt:lpstr>
      <vt:lpstr>Union-Find Operations</vt:lpstr>
      <vt:lpstr>Union-Find Heuristic 1</vt:lpstr>
      <vt:lpstr>Union-Find Heuristic 2</vt:lpstr>
      <vt:lpstr>Ackermann Function</vt:lpstr>
      <vt:lpstr>Ackermann Function</vt:lpstr>
      <vt:lpstr>Fast Amortized Time Analysis (1/7)</vt:lpstr>
      <vt:lpstr>Amortized Time Analysis (2/7)</vt:lpstr>
      <vt:lpstr>Amortized Time Analysis (3/7)</vt:lpstr>
      <vt:lpstr>Amortized Time Analysis (4/7)</vt:lpstr>
      <vt:lpstr>Amortized Time Analysis (5/7)</vt:lpstr>
      <vt:lpstr>Amortized Time Analysis (6/7)</vt:lpstr>
      <vt:lpstr>Amortized Time Analysis (7/7)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Kevin</cp:lastModifiedBy>
  <cp:revision>1091</cp:revision>
  <cp:lastPrinted>2016-08-09T14:57:31Z</cp:lastPrinted>
  <dcterms:created xsi:type="dcterms:W3CDTF">2013-11-01T14:42:31Z</dcterms:created>
  <dcterms:modified xsi:type="dcterms:W3CDTF">2021-04-28T12:35:50Z</dcterms:modified>
</cp:coreProperties>
</file>