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95" r:id="rId2"/>
    <p:sldMasterId id="2147483704" r:id="rId3"/>
  </p:sldMasterIdLst>
  <p:notesMasterIdLst>
    <p:notesMasterId r:id="rId48"/>
  </p:notesMasterIdLst>
  <p:handoutMasterIdLst>
    <p:handoutMasterId r:id="rId49"/>
  </p:handoutMasterIdLst>
  <p:sldIdLst>
    <p:sldId id="293" r:id="rId4"/>
    <p:sldId id="256" r:id="rId5"/>
    <p:sldId id="390" r:id="rId6"/>
    <p:sldId id="391" r:id="rId7"/>
    <p:sldId id="371" r:id="rId8"/>
    <p:sldId id="392" r:id="rId9"/>
    <p:sldId id="372" r:id="rId10"/>
    <p:sldId id="386" r:id="rId11"/>
    <p:sldId id="373" r:id="rId12"/>
    <p:sldId id="375" r:id="rId13"/>
    <p:sldId id="376" r:id="rId14"/>
    <p:sldId id="377" r:id="rId15"/>
    <p:sldId id="378" r:id="rId16"/>
    <p:sldId id="379" r:id="rId17"/>
    <p:sldId id="380" r:id="rId18"/>
    <p:sldId id="384" r:id="rId19"/>
    <p:sldId id="381" r:id="rId20"/>
    <p:sldId id="383" r:id="rId21"/>
    <p:sldId id="385" r:id="rId22"/>
    <p:sldId id="387" r:id="rId23"/>
    <p:sldId id="370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401" r:id="rId33"/>
    <p:sldId id="402" r:id="rId34"/>
    <p:sldId id="403" r:id="rId35"/>
    <p:sldId id="404" r:id="rId36"/>
    <p:sldId id="405" r:id="rId37"/>
    <p:sldId id="406" r:id="rId38"/>
    <p:sldId id="407" r:id="rId39"/>
    <p:sldId id="408" r:id="rId40"/>
    <p:sldId id="409" r:id="rId41"/>
    <p:sldId id="410" r:id="rId42"/>
    <p:sldId id="411" r:id="rId43"/>
    <p:sldId id="412" r:id="rId44"/>
    <p:sldId id="413" r:id="rId45"/>
    <p:sldId id="414" r:id="rId46"/>
    <p:sldId id="295" r:id="rId47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33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33B74BBF-9B9C-6045-8216-C14BFE81DBB9}" type="datetime8">
              <a:rPr lang="en-US"/>
              <a:pPr>
                <a:defRPr/>
              </a:pPr>
              <a:t>4/28/2021 2:51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E9C38A97-3167-9B42-AC80-595514F47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52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AE6B0F3E-7071-2F49-8511-3C2CE5A38E90}" type="datetime8">
              <a:rPr lang="en-US"/>
              <a:pPr>
                <a:defRPr/>
              </a:pPr>
              <a:t>4/28/2021 2:51 PM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AD3742EA-3D67-4743-8787-3A986789D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8985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2858204-BA92-7449-B7F4-79558AA2D933}" type="datetime8">
              <a:rPr lang="en-US" sz="1400"/>
              <a:pPr eaLnBrk="1" hangingPunct="1"/>
              <a:t>4/28/2021 2:51 PM</a:t>
            </a:fld>
            <a:endParaRPr lang="en-US" sz="14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96CE75-4C09-DD49-BC10-D708DDE3345F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58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Quick-Sort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48A6532-584D-0840-BB3F-0D71E329C702}" type="datetime8">
              <a:rPr lang="en-US" sz="1300"/>
              <a:pPr eaLnBrk="1" hangingPunct="1"/>
              <a:t>4/28/2021 2:51 PM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9493CF4-25D8-334F-A260-9FF099A9A5D6}" type="slidenum">
              <a:rPr lang="en-US" sz="1300"/>
              <a:pPr eaLnBrk="1" hangingPunct="1"/>
              <a:t>22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90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Sorting Lower Bound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D93D5E3-2460-E640-92AD-49AED1685F41}" type="datetime8">
              <a:rPr lang="en-US" sz="1300" smtClean="0"/>
              <a:t>4/28/2021 2:51 PM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B3E05ED-C46B-8A42-B043-19A5400D68F7}" type="slidenum">
              <a:rPr lang="en-US" sz="1300"/>
              <a:pPr eaLnBrk="1" hangingPunct="1"/>
              <a:t>39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54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72"/>
          <p:cNvSpPr txBox="1">
            <a:spLocks noChangeArrowheads="1"/>
          </p:cNvSpPr>
          <p:nvPr userDrawn="1"/>
        </p:nvSpPr>
        <p:spPr bwMode="auto">
          <a:xfrm>
            <a:off x="435076" y="6400800"/>
            <a:ext cx="2738237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cs typeface="+mn-cs"/>
              </a:rPr>
              <a:t>© 2015 Goodrich</a:t>
            </a:r>
            <a:r>
              <a:rPr lang="en-US" sz="1400" baseline="0" dirty="0">
                <a:cs typeface="+mn-cs"/>
              </a:rPr>
              <a:t> and</a:t>
            </a:r>
            <a:r>
              <a:rPr lang="en-US" sz="1400" dirty="0">
                <a:cs typeface="+mn-cs"/>
              </a:rPr>
              <a:t> </a:t>
            </a:r>
            <a:r>
              <a:rPr lang="en-US" sz="1400" dirty="0" err="1">
                <a:cs typeface="+mn-cs"/>
              </a:rPr>
              <a:t>Tamassia</a:t>
            </a:r>
            <a:endParaRPr lang="en-US" sz="1400" dirty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E3B06B-FD3B-AD4C-9963-53934580A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1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281D25-00C9-C541-AF43-A4A877C4A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1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FC4911-1404-CE49-B6E3-27D093E2F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3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4593" y="0"/>
            <a:ext cx="4019406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62083" y="4829300"/>
            <a:ext cx="5548497" cy="1256167"/>
          </a:xfrm>
          <a:prstGeom prst="rect">
            <a:avLst/>
          </a:prstGeom>
        </p:spPr>
        <p:txBody>
          <a:bodyPr/>
          <a:lstStyle>
            <a:lvl1pPr marL="0" marR="0" indent="0" algn="l" defTabSz="342991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i="0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70020" y="3496385"/>
            <a:ext cx="5551047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1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70019" y="2155152"/>
            <a:ext cx="5557882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51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17762"/>
            <a:ext cx="9144000" cy="742"/>
            <a:chOff x="-1" y="1761975"/>
            <a:chExt cx="12188825" cy="742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2" y="-14942"/>
            <a:ext cx="2005058" cy="151892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0" y="6406188"/>
            <a:ext cx="9144000" cy="451813"/>
            <a:chOff x="-1" y="6406187"/>
            <a:chExt cx="12188825" cy="451813"/>
          </a:xfrm>
        </p:grpSpPr>
        <p:sp>
          <p:nvSpPr>
            <p:cNvPr id="21" name="Rectangle 20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1384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4593" y="0"/>
            <a:ext cx="4019406" cy="6858000"/>
          </a:xfrm>
          <a:prstGeom prst="rect">
            <a:avLst/>
          </a:prstGeom>
        </p:spPr>
      </p:pic>
      <p:sp>
        <p:nvSpPr>
          <p:cNvPr id="18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62083" y="4829300"/>
            <a:ext cx="5548497" cy="1256167"/>
          </a:xfrm>
          <a:prstGeom prst="rect">
            <a:avLst/>
          </a:prstGeom>
        </p:spPr>
        <p:txBody>
          <a:bodyPr/>
          <a:lstStyle>
            <a:lvl1pPr marL="0" marR="0" indent="0" algn="l" defTabSz="342991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i="0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70020" y="3496385"/>
            <a:ext cx="5551047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1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70019" y="2155152"/>
            <a:ext cx="5557882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51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17762"/>
            <a:ext cx="9144000" cy="742"/>
            <a:chOff x="-1" y="1761975"/>
            <a:chExt cx="12188825" cy="742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2" y="-14942"/>
            <a:ext cx="2005058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6406188"/>
            <a:ext cx="9144000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716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2458" y="0"/>
            <a:ext cx="4001542" cy="682752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62083" y="4829300"/>
            <a:ext cx="5548497" cy="1256167"/>
          </a:xfrm>
          <a:prstGeom prst="rect">
            <a:avLst/>
          </a:prstGeom>
        </p:spPr>
        <p:txBody>
          <a:bodyPr/>
          <a:lstStyle>
            <a:lvl1pPr marL="0" marR="0" indent="0" algn="l" defTabSz="342991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i="0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70020" y="3496385"/>
            <a:ext cx="5551047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1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70019" y="2155152"/>
            <a:ext cx="5557882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51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17762"/>
            <a:ext cx="9144000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2" y="-14942"/>
            <a:ext cx="2005058" cy="1518920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0" y="6406188"/>
            <a:ext cx="9144000" cy="451813"/>
            <a:chOff x="-1" y="6406187"/>
            <a:chExt cx="12188825" cy="451813"/>
          </a:xfrm>
        </p:grpSpPr>
        <p:sp>
          <p:nvSpPr>
            <p:cNvPr id="25" name="Rectangle 2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8512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0979" y="0"/>
            <a:ext cx="4023021" cy="6864167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62083" y="4829300"/>
            <a:ext cx="5548497" cy="1256167"/>
          </a:xfrm>
          <a:prstGeom prst="rect">
            <a:avLst/>
          </a:prstGeom>
        </p:spPr>
        <p:txBody>
          <a:bodyPr/>
          <a:lstStyle>
            <a:lvl1pPr marL="0" marR="0" indent="0" algn="l" defTabSz="342991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i="0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70020" y="3496385"/>
            <a:ext cx="5551047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1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70019" y="2155152"/>
            <a:ext cx="5557882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51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17762"/>
            <a:ext cx="9144000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2" y="-14942"/>
            <a:ext cx="2005058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6406188"/>
            <a:ext cx="9144000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3228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4593" y="0"/>
            <a:ext cx="4019406" cy="685800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62083" y="4829300"/>
            <a:ext cx="5548497" cy="1256167"/>
          </a:xfrm>
          <a:prstGeom prst="rect">
            <a:avLst/>
          </a:prstGeom>
        </p:spPr>
        <p:txBody>
          <a:bodyPr/>
          <a:lstStyle>
            <a:lvl1pPr marL="0" marR="0" indent="0" algn="l" defTabSz="342991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i="0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70020" y="3496385"/>
            <a:ext cx="5551047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1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70019" y="2155152"/>
            <a:ext cx="5557882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51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17762"/>
            <a:ext cx="9144000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2" y="-14942"/>
            <a:ext cx="2005058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6406188"/>
            <a:ext cx="9144000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6252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0979" y="0"/>
            <a:ext cx="4023021" cy="6864167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62083" y="4829300"/>
            <a:ext cx="5548497" cy="1256167"/>
          </a:xfrm>
          <a:prstGeom prst="rect">
            <a:avLst/>
          </a:prstGeom>
        </p:spPr>
        <p:txBody>
          <a:bodyPr/>
          <a:lstStyle>
            <a:lvl1pPr marL="0" marR="0" indent="0" algn="l" defTabSz="342991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i="0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70020" y="3496385"/>
            <a:ext cx="5551047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1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70019" y="2155152"/>
            <a:ext cx="5557882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51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17762"/>
            <a:ext cx="9144000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2" y="-14942"/>
            <a:ext cx="2005058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6406188"/>
            <a:ext cx="9144000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1496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4593" y="0"/>
            <a:ext cx="4019406" cy="685800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62083" y="4829300"/>
            <a:ext cx="5548497" cy="1256167"/>
          </a:xfrm>
          <a:prstGeom prst="rect">
            <a:avLst/>
          </a:prstGeom>
        </p:spPr>
        <p:txBody>
          <a:bodyPr/>
          <a:lstStyle>
            <a:lvl1pPr marL="0" marR="0" indent="0" algn="l" defTabSz="342991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i="0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70020" y="3496385"/>
            <a:ext cx="5551047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1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70019" y="2155152"/>
            <a:ext cx="5557882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51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17762"/>
            <a:ext cx="9144000" cy="742"/>
            <a:chOff x="-1" y="1761975"/>
            <a:chExt cx="12188825" cy="742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2" y="-14942"/>
            <a:ext cx="2005058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6406188"/>
            <a:ext cx="9144000" cy="451813"/>
            <a:chOff x="-1" y="6406187"/>
            <a:chExt cx="12188825" cy="451813"/>
          </a:xfrm>
        </p:grpSpPr>
        <p:sp>
          <p:nvSpPr>
            <p:cNvPr id="24" name="Rectangle 23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29783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2151" y="1196775"/>
            <a:ext cx="3900932" cy="566928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62083" y="4829300"/>
            <a:ext cx="5081144" cy="1256167"/>
          </a:xfrm>
          <a:prstGeom prst="rect">
            <a:avLst/>
          </a:prstGeom>
        </p:spPr>
        <p:txBody>
          <a:bodyPr/>
          <a:lstStyle>
            <a:lvl1pPr marL="0" marR="0" indent="0" algn="l" defTabSz="342991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i="0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70020" y="3496385"/>
            <a:ext cx="5066544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1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</a:t>
            </a:r>
            <a:br>
              <a:rPr lang="en-US" dirty="0"/>
            </a:br>
            <a:r>
              <a:rPr lang="en-US" dirty="0"/>
              <a:t>needs to be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70018" y="2155152"/>
            <a:ext cx="6399004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51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17762"/>
            <a:ext cx="9144000" cy="742"/>
            <a:chOff x="-1" y="1761975"/>
            <a:chExt cx="12188825" cy="742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2" y="-14942"/>
            <a:ext cx="2005058" cy="151892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0" y="6406188"/>
            <a:ext cx="9144000" cy="451813"/>
            <a:chOff x="-1" y="6406187"/>
            <a:chExt cx="12188825" cy="451813"/>
          </a:xfrm>
        </p:grpSpPr>
        <p:sp>
          <p:nvSpPr>
            <p:cNvPr id="16" name="Rectangle 15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765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251A7C-F68C-A94F-B63B-6E70A9D0E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91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9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251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-8881"/>
            <a:ext cx="9144000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 userDrawn="1"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6099048" y="6419317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-1" y="6420059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38311" y="6584950"/>
            <a:ext cx="2200848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86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919822"/>
            <a:ext cx="9144000" cy="19381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9144000" cy="4895273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45997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51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4875419"/>
            <a:ext cx="9144000" cy="1238113"/>
            <a:chOff x="0" y="6662"/>
            <a:chExt cx="9144000" cy="92882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6662"/>
              <a:ext cx="588774" cy="928827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38311" y="6584950"/>
            <a:ext cx="2200848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5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E976E0-2321-DF40-B2E1-03C02E1D30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7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6EC5F6-2F19-864B-B625-90AD1DAF4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1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5209EE-2B7E-9845-963A-531D7E1B3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4A6C645D-AEBC-4448-8DAC-5968A00D9AF7}" type="datetime8">
              <a:rPr lang="en-US"/>
              <a:pPr>
                <a:defRPr/>
              </a:pPr>
              <a:t>4/28/2021 2:51 PM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F5C284-3A6F-4243-893C-937E57BA3F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9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149498-24A0-C244-98E5-03D1231971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C2F52C-73C7-B448-992E-57966D759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1A23B0-EC73-F545-A6F6-EBCB040C0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2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3E8D538C-D619-0041-9AB6-3F51893D0C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435076" y="6400800"/>
            <a:ext cx="2738237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cs typeface="+mn-cs"/>
              </a:rPr>
              <a:t>© 2015 Goodrich</a:t>
            </a:r>
            <a:r>
              <a:rPr lang="en-US" sz="1400" baseline="0" dirty="0">
                <a:cs typeface="+mn-cs"/>
              </a:rPr>
              <a:t> and</a:t>
            </a:r>
            <a:r>
              <a:rPr lang="en-US" sz="1400" dirty="0">
                <a:cs typeface="+mn-cs"/>
              </a:rPr>
              <a:t> </a:t>
            </a:r>
            <a:r>
              <a:rPr lang="en-US" sz="1400" dirty="0" err="1">
                <a:cs typeface="+mn-cs"/>
              </a:rPr>
              <a:t>Tamassia</a:t>
            </a:r>
            <a:endParaRPr lang="en-US" sz="1400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24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</p:sldLayoutIdLst>
  <p:hf hdr="0" ftr="0" dt="0"/>
  <p:txStyles>
    <p:titleStyle>
      <a:lvl1pPr algn="ctr" defTabSz="342991" rtl="0" eaLnBrk="1" latinLnBrk="0" hangingPunct="1"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53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</p:sldLayoutIdLst>
  <p:hf hdr="0" ftr="0" dt="0"/>
  <p:txStyles>
    <p:titleStyle>
      <a:lvl1pPr algn="l" defTabSz="342991" rtl="0" eaLnBrk="1" latinLnBrk="0" hangingPunct="1">
        <a:spcBef>
          <a:spcPct val="0"/>
        </a:spcBef>
        <a:buNone/>
        <a:defRPr sz="165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165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35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0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Source: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Goodrich, M. T., &amp;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Tamassia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R. (2015).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 Algorithm Design and Applications.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Hoboken, NJ: Wiley.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Chapter 8 Merge-Sort and Quick-Sort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 590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0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527F44-54A8-2844-93BF-4F6839ABAC11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Partition</a:t>
            </a:r>
          </a:p>
        </p:txBody>
      </p:sp>
      <p:cxnSp>
        <p:nvCxnSpPr>
          <p:cNvPr id="21509" name="AutoShape 4"/>
          <p:cNvCxnSpPr>
            <a:cxnSpLocks noChangeShapeType="1"/>
            <a:stCxn id="21535" idx="0"/>
            <a:endCxn id="21539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0" name="AutoShape 5"/>
          <p:cNvCxnSpPr>
            <a:cxnSpLocks noChangeShapeType="1"/>
            <a:stCxn id="21536" idx="0"/>
            <a:endCxn id="21539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1" name="AutoShape 6"/>
          <p:cNvCxnSpPr>
            <a:cxnSpLocks noChangeShapeType="1"/>
            <a:stCxn id="21527" idx="0"/>
            <a:endCxn id="21535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2" name="AutoShape 7"/>
          <p:cNvCxnSpPr>
            <a:cxnSpLocks noChangeShapeType="1"/>
            <a:stCxn id="21529" idx="0"/>
            <a:endCxn id="21536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3" name="AutoShape 8"/>
          <p:cNvCxnSpPr>
            <a:cxnSpLocks noChangeShapeType="1"/>
            <a:stCxn id="21535" idx="2"/>
            <a:endCxn id="21528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4" name="AutoShape 9"/>
          <p:cNvCxnSpPr>
            <a:cxnSpLocks noChangeShapeType="1"/>
            <a:stCxn id="21536" idx="2"/>
            <a:endCxn id="2153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1515" name="Group 10"/>
          <p:cNvGrpSpPr>
            <a:grpSpLocks/>
          </p:cNvGrpSpPr>
          <p:nvPr/>
        </p:nvGrpSpPr>
        <p:grpSpPr bwMode="auto">
          <a:xfrm>
            <a:off x="1223963" y="3617913"/>
            <a:ext cx="6981825" cy="427037"/>
            <a:chOff x="771" y="2764"/>
            <a:chExt cx="4398" cy="269"/>
          </a:xfrm>
        </p:grpSpPr>
        <p:sp>
          <p:nvSpPr>
            <p:cNvPr id="21539" name="AutoShape 11"/>
            <p:cNvSpPr>
              <a:spLocks noChangeArrowheads="1"/>
            </p:cNvSpPr>
            <p:nvPr/>
          </p:nvSpPr>
          <p:spPr bwMode="auto">
            <a:xfrm>
              <a:off x="771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7  2  9  4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2  4  7  9</a:t>
              </a:r>
            </a:p>
          </p:txBody>
        </p:sp>
        <p:sp>
          <p:nvSpPr>
            <p:cNvPr id="21540" name="AutoShape 12"/>
            <p:cNvSpPr>
              <a:spLocks noChangeArrowheads="1"/>
            </p:cNvSpPr>
            <p:nvPr/>
          </p:nvSpPr>
          <p:spPr bwMode="auto">
            <a:xfrm>
              <a:off x="3555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3  8  6  1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1  3  8  6</a:t>
              </a:r>
            </a:p>
          </p:txBody>
        </p:sp>
      </p:grpSp>
      <p:grpSp>
        <p:nvGrpSpPr>
          <p:cNvPr id="21516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21535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21536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21537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21538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21517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21527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7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21528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2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21529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9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21530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21531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21532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21533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21534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21518" name="AutoShape 27"/>
          <p:cNvCxnSpPr>
            <a:cxnSpLocks noChangeShapeType="1"/>
            <a:stCxn id="21537" idx="0"/>
            <a:endCxn id="2154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9" name="AutoShape 28"/>
          <p:cNvCxnSpPr>
            <a:cxnSpLocks noChangeShapeType="1"/>
            <a:stCxn id="21538" idx="0"/>
            <a:endCxn id="2154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0" name="AutoShape 29"/>
          <p:cNvCxnSpPr>
            <a:cxnSpLocks noChangeShapeType="1"/>
            <a:stCxn id="21531" idx="0"/>
            <a:endCxn id="21537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1" name="AutoShape 30"/>
          <p:cNvCxnSpPr>
            <a:cxnSpLocks noChangeShapeType="1"/>
            <a:stCxn id="21533" idx="0"/>
            <a:endCxn id="21538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2" name="AutoShape 31"/>
          <p:cNvCxnSpPr>
            <a:cxnSpLocks noChangeShapeType="1"/>
            <a:stCxn id="21537" idx="2"/>
            <a:endCxn id="21532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3" name="AutoShape 32"/>
          <p:cNvCxnSpPr>
            <a:cxnSpLocks noChangeShapeType="1"/>
            <a:stCxn id="21538" idx="2"/>
            <a:endCxn id="21534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24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1525" name="AutoShape 34"/>
          <p:cNvCxnSpPr>
            <a:cxnSpLocks noChangeShapeType="1"/>
            <a:stCxn id="21539" idx="0"/>
            <a:endCxn id="21524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6" name="AutoShape 35"/>
          <p:cNvCxnSpPr>
            <a:cxnSpLocks noChangeShapeType="1"/>
            <a:stCxn id="21540" idx="0"/>
            <a:endCxn id="21524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D88714A-0A89-5A4B-B7A9-A472C33FBD8E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partition</a:t>
            </a:r>
          </a:p>
        </p:txBody>
      </p:sp>
      <p:cxnSp>
        <p:nvCxnSpPr>
          <p:cNvPr id="22533" name="AutoShape 4"/>
          <p:cNvCxnSpPr>
            <a:cxnSpLocks noChangeShapeType="1"/>
            <a:stCxn id="22561" idx="0"/>
            <a:endCxn id="22539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4" name="AutoShape 5"/>
          <p:cNvCxnSpPr>
            <a:cxnSpLocks noChangeShapeType="1"/>
            <a:stCxn id="22562" idx="0"/>
            <a:endCxn id="22539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5" name="AutoShape 6"/>
          <p:cNvCxnSpPr>
            <a:cxnSpLocks noChangeShapeType="1"/>
            <a:stCxn id="22553" idx="0"/>
            <a:endCxn id="22561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6" name="AutoShape 7"/>
          <p:cNvCxnSpPr>
            <a:cxnSpLocks noChangeShapeType="1"/>
            <a:stCxn id="22555" idx="0"/>
            <a:endCxn id="22562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7" name="AutoShape 8"/>
          <p:cNvCxnSpPr>
            <a:cxnSpLocks noChangeShapeType="1"/>
            <a:stCxn id="22561" idx="2"/>
            <a:endCxn id="22554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8" name="AutoShape 9"/>
          <p:cNvCxnSpPr>
            <a:cxnSpLocks noChangeShapeType="1"/>
            <a:stCxn id="22562" idx="2"/>
            <a:endCxn id="22556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39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2540" name="AutoShape 12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22541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22561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22562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22563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22564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22542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22553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7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22554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2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22555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9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22556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22557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22558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22559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22560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22543" name="AutoShape 27"/>
          <p:cNvCxnSpPr>
            <a:cxnSpLocks noChangeShapeType="1"/>
            <a:stCxn id="22563" idx="0"/>
            <a:endCxn id="2254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4" name="AutoShape 28"/>
          <p:cNvCxnSpPr>
            <a:cxnSpLocks noChangeShapeType="1"/>
            <a:stCxn id="22564" idx="0"/>
            <a:endCxn id="2254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5" name="AutoShape 29"/>
          <p:cNvCxnSpPr>
            <a:cxnSpLocks noChangeShapeType="1"/>
            <a:stCxn id="22557" idx="0"/>
            <a:endCxn id="22563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6" name="AutoShape 30"/>
          <p:cNvCxnSpPr>
            <a:cxnSpLocks noChangeShapeType="1"/>
            <a:stCxn id="22559" idx="0"/>
            <a:endCxn id="22564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7" name="AutoShape 31"/>
          <p:cNvCxnSpPr>
            <a:cxnSpLocks noChangeShapeType="1"/>
            <a:stCxn id="22563" idx="2"/>
            <a:endCxn id="22558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8" name="AutoShape 32"/>
          <p:cNvCxnSpPr>
            <a:cxnSpLocks noChangeShapeType="1"/>
            <a:stCxn id="22564" idx="2"/>
            <a:endCxn id="22560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49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2550" name="AutoShape 34"/>
          <p:cNvCxnSpPr>
            <a:cxnSpLocks noChangeShapeType="1"/>
            <a:stCxn id="22539" idx="0"/>
            <a:endCxn id="22549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1" name="AutoShape 35"/>
          <p:cNvCxnSpPr>
            <a:cxnSpLocks noChangeShapeType="1"/>
            <a:stCxn id="22540" idx="0"/>
            <a:endCxn id="22549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52" name="Line 37"/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C2CDE86-929E-294E-B014-8A7A4CADDDA7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partition</a:t>
            </a:r>
          </a:p>
        </p:txBody>
      </p:sp>
      <p:cxnSp>
        <p:nvCxnSpPr>
          <p:cNvPr id="23557" name="AutoShape 4"/>
          <p:cNvCxnSpPr>
            <a:cxnSpLocks noChangeShapeType="1"/>
            <a:stCxn id="23565" idx="0"/>
            <a:endCxn id="23563" idx="2"/>
          </p:cNvCxnSpPr>
          <p:nvPr/>
        </p:nvCxnSpPr>
        <p:spPr bwMode="auto">
          <a:xfrm flipV="1">
            <a:off x="1436688" y="4054475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58" name="AutoShape 5"/>
          <p:cNvCxnSpPr>
            <a:cxnSpLocks noChangeShapeType="1"/>
            <a:stCxn id="23566" idx="0"/>
            <a:endCxn id="23563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59" name="AutoShape 6"/>
          <p:cNvCxnSpPr>
            <a:cxnSpLocks noChangeShapeType="1"/>
            <a:stCxn id="23580" idx="0"/>
            <a:endCxn id="23565" idx="2"/>
          </p:cNvCxnSpPr>
          <p:nvPr/>
        </p:nvCxnSpPr>
        <p:spPr bwMode="auto">
          <a:xfrm flipV="1">
            <a:off x="969963" y="5089525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60" name="AutoShape 7"/>
          <p:cNvCxnSpPr>
            <a:cxnSpLocks noChangeShapeType="1"/>
            <a:stCxn id="23582" idx="0"/>
            <a:endCxn id="23566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61" name="AutoShape 8"/>
          <p:cNvCxnSpPr>
            <a:cxnSpLocks noChangeShapeType="1"/>
            <a:stCxn id="23565" idx="2"/>
            <a:endCxn id="23581" idx="0"/>
          </p:cNvCxnSpPr>
          <p:nvPr/>
        </p:nvCxnSpPr>
        <p:spPr bwMode="auto">
          <a:xfrm>
            <a:off x="1436688" y="5089525"/>
            <a:ext cx="5080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62" name="AutoShape 9"/>
          <p:cNvCxnSpPr>
            <a:cxnSpLocks noChangeShapeType="1"/>
            <a:stCxn id="23566" idx="2"/>
            <a:endCxn id="23583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63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3564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3565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23566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3567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3568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grpSp>
        <p:nvGrpSpPr>
          <p:cNvPr id="23569" name="Group 17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23580" name="AutoShape 18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7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23581" name="AutoShape 19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2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23582" name="AutoShape 20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9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23583" name="AutoShape 21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23584" name="AutoShape 22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23585" name="AutoShape 23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23586" name="AutoShape 24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23587" name="AutoShape 25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23570" name="AutoShape 26"/>
          <p:cNvCxnSpPr>
            <a:cxnSpLocks noChangeShapeType="1"/>
            <a:stCxn id="23567" idx="0"/>
            <a:endCxn id="23564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1" name="AutoShape 27"/>
          <p:cNvCxnSpPr>
            <a:cxnSpLocks noChangeShapeType="1"/>
            <a:stCxn id="23568" idx="0"/>
            <a:endCxn id="23564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2" name="AutoShape 28"/>
          <p:cNvCxnSpPr>
            <a:cxnSpLocks noChangeShapeType="1"/>
            <a:stCxn id="23584" idx="0"/>
            <a:endCxn id="23567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3" name="AutoShape 29"/>
          <p:cNvCxnSpPr>
            <a:cxnSpLocks noChangeShapeType="1"/>
            <a:stCxn id="23586" idx="0"/>
            <a:endCxn id="23568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4" name="AutoShape 30"/>
          <p:cNvCxnSpPr>
            <a:cxnSpLocks noChangeShapeType="1"/>
            <a:stCxn id="23567" idx="2"/>
            <a:endCxn id="23585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5" name="AutoShape 31"/>
          <p:cNvCxnSpPr>
            <a:cxnSpLocks noChangeShapeType="1"/>
            <a:stCxn id="23568" idx="2"/>
            <a:endCxn id="23587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76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3577" name="AutoShape 33"/>
          <p:cNvCxnSpPr>
            <a:cxnSpLocks noChangeShapeType="1"/>
            <a:stCxn id="23563" idx="0"/>
            <a:endCxn id="23576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8" name="AutoShape 34"/>
          <p:cNvCxnSpPr>
            <a:cxnSpLocks noChangeShapeType="1"/>
            <a:stCxn id="23564" idx="0"/>
            <a:endCxn id="23576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79" name="Line 35"/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2CFDABF-21C8-2049-8AB1-AF45BBC9ED42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base case</a:t>
            </a:r>
          </a:p>
        </p:txBody>
      </p:sp>
      <p:cxnSp>
        <p:nvCxnSpPr>
          <p:cNvPr id="24581" name="AutoShape 4"/>
          <p:cNvCxnSpPr>
            <a:cxnSpLocks noChangeShapeType="1"/>
            <a:stCxn id="24608" idx="0"/>
            <a:endCxn id="24587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82" name="AutoShape 5"/>
          <p:cNvCxnSpPr>
            <a:cxnSpLocks noChangeShapeType="1"/>
            <a:stCxn id="24609" idx="0"/>
            <a:endCxn id="24587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83" name="AutoShape 6"/>
          <p:cNvCxnSpPr>
            <a:cxnSpLocks noChangeShapeType="1"/>
            <a:stCxn id="24590" idx="0"/>
            <a:endCxn id="24608" idx="2"/>
          </p:cNvCxnSpPr>
          <p:nvPr/>
        </p:nvCxnSpPr>
        <p:spPr bwMode="auto">
          <a:xfrm flipV="1">
            <a:off x="969963" y="5080000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84" name="AutoShape 7"/>
          <p:cNvCxnSpPr>
            <a:cxnSpLocks noChangeShapeType="1"/>
            <a:stCxn id="24592" idx="0"/>
            <a:endCxn id="24609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85" name="AutoShape 8"/>
          <p:cNvCxnSpPr>
            <a:cxnSpLocks noChangeShapeType="1"/>
            <a:stCxn id="24608" idx="2"/>
            <a:endCxn id="24591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86" name="AutoShape 9"/>
          <p:cNvCxnSpPr>
            <a:cxnSpLocks noChangeShapeType="1"/>
            <a:stCxn id="24609" idx="2"/>
            <a:endCxn id="24593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587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4588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24589" name="Group 12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24608" name="AutoShape 13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7 </a:t>
              </a:r>
              <a:r>
                <a:rPr lang="en-US" sz="1800" b="1">
                  <a:solidFill>
                    <a:schemeClr val="tx2"/>
                  </a:solidFill>
                  <a:latin typeface="Symbol" charset="0"/>
                  <a:sym typeface="Symbol" charset="0"/>
                </a:rPr>
                <a:t></a:t>
              </a:r>
              <a:r>
                <a:rPr lang="en-US" sz="1800"/>
                <a:t> 2</a:t>
              </a:r>
              <a:r>
                <a:rPr lang="en-US" sz="1800">
                  <a:solidFill>
                    <a:schemeClr val="accent1"/>
                  </a:solidFill>
                </a:rPr>
                <a:t>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2  7</a:t>
              </a:r>
            </a:p>
          </p:txBody>
        </p:sp>
        <p:sp>
          <p:nvSpPr>
            <p:cNvPr id="24609" name="AutoShape 14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24610" name="AutoShape 15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24611" name="AutoShape 16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sp>
        <p:nvSpPr>
          <p:cNvPr id="24590" name="AutoShape 18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4591" name="AutoShape 19"/>
          <p:cNvSpPr>
            <a:spLocks noChangeArrowheads="1"/>
          </p:cNvSpPr>
          <p:nvPr/>
        </p:nvSpPr>
        <p:spPr bwMode="auto">
          <a:xfrm>
            <a:off x="15970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  <p:sp>
        <p:nvSpPr>
          <p:cNvPr id="24592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4593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4594" name="AutoShape 22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4595" name="AutoShape 23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4596" name="AutoShape 24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4597" name="AutoShape 25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4598" name="AutoShape 26"/>
          <p:cNvCxnSpPr>
            <a:cxnSpLocks noChangeShapeType="1"/>
            <a:stCxn id="24610" idx="0"/>
            <a:endCxn id="24588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9" name="AutoShape 27"/>
          <p:cNvCxnSpPr>
            <a:cxnSpLocks noChangeShapeType="1"/>
            <a:stCxn id="24611" idx="0"/>
            <a:endCxn id="24588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00" name="AutoShape 28"/>
          <p:cNvCxnSpPr>
            <a:cxnSpLocks noChangeShapeType="1"/>
            <a:stCxn id="24594" idx="0"/>
            <a:endCxn id="24610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01" name="AutoShape 29"/>
          <p:cNvCxnSpPr>
            <a:cxnSpLocks noChangeShapeType="1"/>
            <a:stCxn id="24596" idx="0"/>
            <a:endCxn id="24611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02" name="AutoShape 30"/>
          <p:cNvCxnSpPr>
            <a:cxnSpLocks noChangeShapeType="1"/>
            <a:stCxn id="24610" idx="2"/>
            <a:endCxn id="24595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03" name="AutoShape 31"/>
          <p:cNvCxnSpPr>
            <a:cxnSpLocks noChangeShapeType="1"/>
            <a:stCxn id="24611" idx="2"/>
            <a:endCxn id="24597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604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4605" name="AutoShape 33"/>
          <p:cNvCxnSpPr>
            <a:cxnSpLocks noChangeShapeType="1"/>
            <a:stCxn id="24587" idx="0"/>
            <a:endCxn id="24604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06" name="AutoShape 34"/>
          <p:cNvCxnSpPr>
            <a:cxnSpLocks noChangeShapeType="1"/>
            <a:stCxn id="24588" idx="0"/>
            <a:endCxn id="24604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607" name="Line 35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3FEAC6E-B154-D04D-A816-7BDFB1B9F764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base case</a:t>
            </a:r>
          </a:p>
        </p:txBody>
      </p:sp>
      <p:cxnSp>
        <p:nvCxnSpPr>
          <p:cNvPr id="25605" name="AutoShape 4"/>
          <p:cNvCxnSpPr>
            <a:cxnSpLocks noChangeShapeType="1"/>
            <a:stCxn id="25613" idx="0"/>
            <a:endCxn id="25611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06" name="AutoShape 5"/>
          <p:cNvCxnSpPr>
            <a:cxnSpLocks noChangeShapeType="1"/>
            <a:stCxn id="25614" idx="0"/>
            <a:endCxn id="2561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07" name="AutoShape 6"/>
          <p:cNvCxnSpPr>
            <a:cxnSpLocks noChangeShapeType="1"/>
            <a:stCxn id="25617" idx="0"/>
            <a:endCxn id="25613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08" name="AutoShape 7"/>
          <p:cNvCxnSpPr>
            <a:cxnSpLocks noChangeShapeType="1"/>
            <a:stCxn id="25619" idx="0"/>
            <a:endCxn id="25614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09" name="AutoShape 8"/>
          <p:cNvCxnSpPr>
            <a:cxnSpLocks noChangeShapeType="1"/>
            <a:stCxn id="25613" idx="2"/>
            <a:endCxn id="25618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0" name="AutoShape 9"/>
          <p:cNvCxnSpPr>
            <a:cxnSpLocks noChangeShapeType="1"/>
            <a:stCxn id="25614" idx="2"/>
            <a:endCxn id="2562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11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5612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5613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25614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5615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5616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25617" name="AutoShape 18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5618" name="AutoShape 19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5619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5620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5621" name="AutoShape 22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5622" name="AutoShape 23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5623" name="AutoShape 24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5624" name="AutoShape 25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5625" name="AutoShape 26"/>
          <p:cNvCxnSpPr>
            <a:cxnSpLocks noChangeShapeType="1"/>
            <a:stCxn id="25615" idx="0"/>
            <a:endCxn id="25612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26" name="AutoShape 27"/>
          <p:cNvCxnSpPr>
            <a:cxnSpLocks noChangeShapeType="1"/>
            <a:stCxn id="25616" idx="0"/>
            <a:endCxn id="25612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27" name="AutoShape 28"/>
          <p:cNvCxnSpPr>
            <a:cxnSpLocks noChangeShapeType="1"/>
            <a:stCxn id="25621" idx="0"/>
            <a:endCxn id="25615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28" name="AutoShape 29"/>
          <p:cNvCxnSpPr>
            <a:cxnSpLocks noChangeShapeType="1"/>
            <a:stCxn id="25623" idx="0"/>
            <a:endCxn id="25616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29" name="AutoShape 30"/>
          <p:cNvCxnSpPr>
            <a:cxnSpLocks noChangeShapeType="1"/>
            <a:stCxn id="25615" idx="2"/>
            <a:endCxn id="25622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30" name="AutoShape 31"/>
          <p:cNvCxnSpPr>
            <a:cxnSpLocks noChangeShapeType="1"/>
            <a:stCxn id="25616" idx="2"/>
            <a:endCxn id="25624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31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5632" name="AutoShape 33"/>
          <p:cNvCxnSpPr>
            <a:cxnSpLocks noChangeShapeType="1"/>
            <a:stCxn id="25611" idx="0"/>
            <a:endCxn id="25631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33" name="AutoShape 34"/>
          <p:cNvCxnSpPr>
            <a:cxnSpLocks noChangeShapeType="1"/>
            <a:stCxn id="25612" idx="0"/>
            <a:endCxn id="25631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34" name="Line 35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BB7E741-9173-3B4D-95A2-B8AECFAD38E5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Merge</a:t>
            </a:r>
          </a:p>
        </p:txBody>
      </p:sp>
      <p:cxnSp>
        <p:nvCxnSpPr>
          <p:cNvPr id="26629" name="AutoShape 4"/>
          <p:cNvCxnSpPr>
            <a:cxnSpLocks noChangeShapeType="1"/>
            <a:stCxn id="26637" idx="0"/>
            <a:endCxn id="26635" idx="2"/>
          </p:cNvCxnSpPr>
          <p:nvPr/>
        </p:nvCxnSpPr>
        <p:spPr bwMode="auto">
          <a:xfrm flipV="1">
            <a:off x="1447800" y="4054475"/>
            <a:ext cx="10572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0" name="AutoShape 5"/>
          <p:cNvCxnSpPr>
            <a:cxnSpLocks noChangeShapeType="1"/>
            <a:stCxn id="26638" idx="0"/>
            <a:endCxn id="26635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1" name="AutoShape 6"/>
          <p:cNvCxnSpPr>
            <a:cxnSpLocks noChangeShapeType="1"/>
            <a:stCxn id="26641" idx="0"/>
            <a:endCxn id="26637" idx="2"/>
          </p:cNvCxnSpPr>
          <p:nvPr/>
        </p:nvCxnSpPr>
        <p:spPr bwMode="auto">
          <a:xfrm flipV="1">
            <a:off x="969963" y="5089525"/>
            <a:ext cx="47783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2" name="AutoShape 7"/>
          <p:cNvCxnSpPr>
            <a:cxnSpLocks noChangeShapeType="1"/>
            <a:stCxn id="26643" idx="0"/>
            <a:endCxn id="26638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3" name="AutoShape 8"/>
          <p:cNvCxnSpPr>
            <a:cxnSpLocks noChangeShapeType="1"/>
            <a:stCxn id="26637" idx="2"/>
            <a:endCxn id="26642" idx="0"/>
          </p:cNvCxnSpPr>
          <p:nvPr/>
        </p:nvCxnSpPr>
        <p:spPr bwMode="auto">
          <a:xfrm>
            <a:off x="1447800" y="5089525"/>
            <a:ext cx="4953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4" name="AutoShape 9"/>
          <p:cNvCxnSpPr>
            <a:cxnSpLocks noChangeShapeType="1"/>
            <a:stCxn id="26638" idx="2"/>
            <a:endCxn id="26644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35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6636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6637" name="AutoShape 13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6638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6639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6640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26641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6642" name="AutoShape 18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6644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6645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6646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6647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6648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6649" name="AutoShape 25"/>
          <p:cNvCxnSpPr>
            <a:cxnSpLocks noChangeShapeType="1"/>
            <a:stCxn id="26639" idx="0"/>
            <a:endCxn id="26636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50" name="AutoShape 26"/>
          <p:cNvCxnSpPr>
            <a:cxnSpLocks noChangeShapeType="1"/>
            <a:stCxn id="26640" idx="0"/>
            <a:endCxn id="26636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51" name="AutoShape 27"/>
          <p:cNvCxnSpPr>
            <a:cxnSpLocks noChangeShapeType="1"/>
            <a:stCxn id="26645" idx="0"/>
            <a:endCxn id="26639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52" name="AutoShape 28"/>
          <p:cNvCxnSpPr>
            <a:cxnSpLocks noChangeShapeType="1"/>
            <a:stCxn id="26647" idx="0"/>
            <a:endCxn id="26640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53" name="AutoShape 29"/>
          <p:cNvCxnSpPr>
            <a:cxnSpLocks noChangeShapeType="1"/>
            <a:stCxn id="26639" idx="2"/>
            <a:endCxn id="26646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54" name="AutoShape 30"/>
          <p:cNvCxnSpPr>
            <a:cxnSpLocks noChangeShapeType="1"/>
            <a:stCxn id="26640" idx="2"/>
            <a:endCxn id="26648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55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6656" name="AutoShape 32"/>
          <p:cNvCxnSpPr>
            <a:cxnSpLocks noChangeShapeType="1"/>
            <a:stCxn id="26635" idx="0"/>
            <a:endCxn id="26655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57" name="AutoShape 33"/>
          <p:cNvCxnSpPr>
            <a:cxnSpLocks noChangeShapeType="1"/>
            <a:stCxn id="26636" idx="0"/>
            <a:endCxn id="26655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58" name="Line 34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9" name="Line 35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7090F14-4204-6340-8713-0EE868C09A70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…, base case, merge</a:t>
            </a:r>
          </a:p>
        </p:txBody>
      </p:sp>
      <p:cxnSp>
        <p:nvCxnSpPr>
          <p:cNvPr id="27653" name="AutoShape 4"/>
          <p:cNvCxnSpPr>
            <a:cxnSpLocks noChangeShapeType="1"/>
            <a:stCxn id="27661" idx="0"/>
            <a:endCxn id="27659" idx="2"/>
          </p:cNvCxnSpPr>
          <p:nvPr/>
        </p:nvCxnSpPr>
        <p:spPr bwMode="auto">
          <a:xfrm flipV="1">
            <a:off x="1447800" y="4054475"/>
            <a:ext cx="10572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54" name="AutoShape 5"/>
          <p:cNvCxnSpPr>
            <a:cxnSpLocks noChangeShapeType="1"/>
            <a:stCxn id="27662" idx="0"/>
            <a:endCxn id="27659" idx="2"/>
          </p:cNvCxnSpPr>
          <p:nvPr/>
        </p:nvCxnSpPr>
        <p:spPr bwMode="auto">
          <a:xfrm flipH="1" flipV="1">
            <a:off x="2505075" y="4054475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55" name="AutoShape 6"/>
          <p:cNvCxnSpPr>
            <a:cxnSpLocks noChangeShapeType="1"/>
            <a:stCxn id="27665" idx="0"/>
            <a:endCxn id="27661" idx="2"/>
          </p:cNvCxnSpPr>
          <p:nvPr/>
        </p:nvCxnSpPr>
        <p:spPr bwMode="auto">
          <a:xfrm flipV="1">
            <a:off x="969963" y="5080000"/>
            <a:ext cx="47783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56" name="AutoShape 7"/>
          <p:cNvCxnSpPr>
            <a:cxnSpLocks noChangeShapeType="1"/>
            <a:endCxn id="27662" idx="2"/>
          </p:cNvCxnSpPr>
          <p:nvPr/>
        </p:nvCxnSpPr>
        <p:spPr bwMode="auto">
          <a:xfrm flipV="1">
            <a:off x="3092450" y="5089525"/>
            <a:ext cx="4794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57" name="AutoShape 8"/>
          <p:cNvCxnSpPr>
            <a:cxnSpLocks noChangeShapeType="1"/>
            <a:stCxn id="27661" idx="2"/>
            <a:endCxn id="27666" idx="0"/>
          </p:cNvCxnSpPr>
          <p:nvPr/>
        </p:nvCxnSpPr>
        <p:spPr bwMode="auto">
          <a:xfrm>
            <a:off x="1447800" y="5080000"/>
            <a:ext cx="4953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58" name="AutoShape 9"/>
          <p:cNvCxnSpPr>
            <a:cxnSpLocks noChangeShapeType="1"/>
            <a:stCxn id="27662" idx="2"/>
          </p:cNvCxnSpPr>
          <p:nvPr/>
        </p:nvCxnSpPr>
        <p:spPr bwMode="auto">
          <a:xfrm>
            <a:off x="3571875" y="5089525"/>
            <a:ext cx="5048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659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7660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7661" name="AutoShape 12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7662" name="AutoShape 1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4  9</a:t>
            </a:r>
          </a:p>
        </p:txBody>
      </p:sp>
      <p:sp>
        <p:nvSpPr>
          <p:cNvPr id="27663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7664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27665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7666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7667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7668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7669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7670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7671" name="AutoShape 24"/>
          <p:cNvCxnSpPr>
            <a:cxnSpLocks noChangeShapeType="1"/>
            <a:stCxn id="27663" idx="0"/>
            <a:endCxn id="2766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72" name="AutoShape 25"/>
          <p:cNvCxnSpPr>
            <a:cxnSpLocks noChangeShapeType="1"/>
            <a:stCxn id="27664" idx="0"/>
            <a:endCxn id="2766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73" name="AutoShape 26"/>
          <p:cNvCxnSpPr>
            <a:cxnSpLocks noChangeShapeType="1"/>
            <a:stCxn id="27667" idx="0"/>
            <a:endCxn id="27663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74" name="AutoShape 27"/>
          <p:cNvCxnSpPr>
            <a:cxnSpLocks noChangeShapeType="1"/>
            <a:stCxn id="27669" idx="0"/>
            <a:endCxn id="27664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75" name="AutoShape 28"/>
          <p:cNvCxnSpPr>
            <a:cxnSpLocks noChangeShapeType="1"/>
            <a:stCxn id="27663" idx="2"/>
            <a:endCxn id="27668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76" name="AutoShape 29"/>
          <p:cNvCxnSpPr>
            <a:cxnSpLocks noChangeShapeType="1"/>
            <a:stCxn id="27664" idx="2"/>
            <a:endCxn id="27670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677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7678" name="AutoShape 31"/>
          <p:cNvCxnSpPr>
            <a:cxnSpLocks noChangeShapeType="1"/>
            <a:stCxn id="27659" idx="0"/>
            <a:endCxn id="27677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79" name="AutoShape 32"/>
          <p:cNvCxnSpPr>
            <a:cxnSpLocks noChangeShapeType="1"/>
            <a:stCxn id="27660" idx="0"/>
            <a:endCxn id="27677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680" name="Line 33"/>
          <p:cNvSpPr>
            <a:spLocks noChangeShapeType="1"/>
          </p:cNvSpPr>
          <p:nvPr/>
        </p:nvSpPr>
        <p:spPr bwMode="auto">
          <a:xfrm flipH="1">
            <a:off x="2895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Line 34"/>
          <p:cNvSpPr>
            <a:spLocks noChangeShapeType="1"/>
          </p:cNvSpPr>
          <p:nvPr/>
        </p:nvSpPr>
        <p:spPr bwMode="auto">
          <a:xfrm>
            <a:off x="38862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AutoShape 35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7683" name="AutoShape 36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D1B1CB2-3E1D-B541-B9E4-44A855D0100D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Merge</a:t>
            </a:r>
          </a:p>
        </p:txBody>
      </p:sp>
      <p:cxnSp>
        <p:nvCxnSpPr>
          <p:cNvPr id="28677" name="AutoShape 4"/>
          <p:cNvCxnSpPr>
            <a:cxnSpLocks noChangeShapeType="1"/>
            <a:stCxn id="28685" idx="0"/>
            <a:endCxn id="28683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78" name="AutoShape 5"/>
          <p:cNvCxnSpPr>
            <a:cxnSpLocks noChangeShapeType="1"/>
            <a:stCxn id="28686" idx="0"/>
            <a:endCxn id="28683" idx="2"/>
          </p:cNvCxnSpPr>
          <p:nvPr/>
        </p:nvCxnSpPr>
        <p:spPr bwMode="auto">
          <a:xfrm flipH="1" flipV="1">
            <a:off x="2505075" y="4064000"/>
            <a:ext cx="109855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79" name="AutoShape 6"/>
          <p:cNvCxnSpPr>
            <a:cxnSpLocks noChangeShapeType="1"/>
            <a:stCxn id="28689" idx="0"/>
            <a:endCxn id="28685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0" name="AutoShape 7"/>
          <p:cNvCxnSpPr>
            <a:cxnSpLocks noChangeShapeType="1"/>
            <a:stCxn id="28691" idx="0"/>
            <a:endCxn id="28686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1" name="AutoShape 8"/>
          <p:cNvCxnSpPr>
            <a:cxnSpLocks noChangeShapeType="1"/>
            <a:stCxn id="28685" idx="2"/>
            <a:endCxn id="28690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2" name="AutoShape 9"/>
          <p:cNvCxnSpPr>
            <a:cxnSpLocks noChangeShapeType="1"/>
            <a:stCxn id="28686" idx="2"/>
            <a:endCxn id="28692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683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28684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8685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8686" name="AutoShape 14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28687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8688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28689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8690" name="AutoShape 18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8691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8692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28693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8694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8695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8696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8697" name="AutoShape 25"/>
          <p:cNvCxnSpPr>
            <a:cxnSpLocks noChangeShapeType="1"/>
            <a:stCxn id="28687" idx="0"/>
            <a:endCxn id="28684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98" name="AutoShape 26"/>
          <p:cNvCxnSpPr>
            <a:cxnSpLocks noChangeShapeType="1"/>
            <a:stCxn id="28688" idx="0"/>
            <a:endCxn id="28684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99" name="AutoShape 27"/>
          <p:cNvCxnSpPr>
            <a:cxnSpLocks noChangeShapeType="1"/>
            <a:stCxn id="28693" idx="0"/>
            <a:endCxn id="28687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00" name="AutoShape 28"/>
          <p:cNvCxnSpPr>
            <a:cxnSpLocks noChangeShapeType="1"/>
            <a:stCxn id="28695" idx="0"/>
            <a:endCxn id="28688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01" name="AutoShape 29"/>
          <p:cNvCxnSpPr>
            <a:cxnSpLocks noChangeShapeType="1"/>
            <a:stCxn id="28687" idx="2"/>
            <a:endCxn id="28694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02" name="AutoShape 30"/>
          <p:cNvCxnSpPr>
            <a:cxnSpLocks noChangeShapeType="1"/>
            <a:stCxn id="28688" idx="2"/>
            <a:endCxn id="28696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703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8704" name="AutoShape 32"/>
          <p:cNvCxnSpPr>
            <a:cxnSpLocks noChangeShapeType="1"/>
            <a:stCxn id="28683" idx="0"/>
            <a:endCxn id="28703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05" name="AutoShape 33"/>
          <p:cNvCxnSpPr>
            <a:cxnSpLocks noChangeShapeType="1"/>
            <a:stCxn id="28684" idx="0"/>
            <a:endCxn id="28703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706" name="Line 34"/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7" name="Line 36"/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89D2B1A-28B3-204B-89F9-91B86EC78626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…, merge, merge</a:t>
            </a:r>
          </a:p>
        </p:txBody>
      </p:sp>
      <p:cxnSp>
        <p:nvCxnSpPr>
          <p:cNvPr id="29701" name="AutoShape 4"/>
          <p:cNvCxnSpPr>
            <a:cxnSpLocks noChangeShapeType="1"/>
            <a:stCxn id="29709" idx="0"/>
            <a:endCxn id="29707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2" name="AutoShape 5"/>
          <p:cNvCxnSpPr>
            <a:cxnSpLocks noChangeShapeType="1"/>
            <a:stCxn id="29710" idx="0"/>
            <a:endCxn id="29707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3" name="AutoShape 6"/>
          <p:cNvCxnSpPr>
            <a:cxnSpLocks noChangeShapeType="1"/>
            <a:stCxn id="29713" idx="0"/>
            <a:endCxn id="29709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4" name="AutoShape 7"/>
          <p:cNvCxnSpPr>
            <a:cxnSpLocks noChangeShapeType="1"/>
            <a:stCxn id="29715" idx="0"/>
            <a:endCxn id="29710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5" name="AutoShape 8"/>
          <p:cNvCxnSpPr>
            <a:cxnSpLocks noChangeShapeType="1"/>
            <a:stCxn id="29709" idx="2"/>
            <a:endCxn id="29714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6" name="AutoShape 9"/>
          <p:cNvCxnSpPr>
            <a:cxnSpLocks noChangeShapeType="1"/>
            <a:stCxn id="29710" idx="2"/>
            <a:endCxn id="29716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07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29708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3  8  6  1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1  3  6  8</a:t>
            </a:r>
          </a:p>
        </p:txBody>
      </p:sp>
      <p:sp>
        <p:nvSpPr>
          <p:cNvPr id="29709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29711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3  8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3  8</a:t>
            </a:r>
          </a:p>
        </p:txBody>
      </p:sp>
      <p:sp>
        <p:nvSpPr>
          <p:cNvPr id="29712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1  6</a:t>
            </a:r>
          </a:p>
        </p:txBody>
      </p:sp>
      <p:sp>
        <p:nvSpPr>
          <p:cNvPr id="29713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9714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9715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9716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29717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9718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8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9719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6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29720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29721" name="AutoShape 24"/>
          <p:cNvCxnSpPr>
            <a:cxnSpLocks noChangeShapeType="1"/>
            <a:stCxn id="29711" idx="0"/>
            <a:endCxn id="29708" idx="2"/>
          </p:cNvCxnSpPr>
          <p:nvPr/>
        </p:nvCxnSpPr>
        <p:spPr bwMode="auto">
          <a:xfrm flipV="1">
            <a:off x="58562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2" name="AutoShape 25"/>
          <p:cNvCxnSpPr>
            <a:cxnSpLocks noChangeShapeType="1"/>
            <a:stCxn id="29712" idx="0"/>
            <a:endCxn id="29708" idx="2"/>
          </p:cNvCxnSpPr>
          <p:nvPr/>
        </p:nvCxnSpPr>
        <p:spPr bwMode="auto">
          <a:xfrm flipH="1" flipV="1">
            <a:off x="69246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3" name="AutoShape 26"/>
          <p:cNvCxnSpPr>
            <a:cxnSpLocks noChangeShapeType="1"/>
            <a:stCxn id="29717" idx="0"/>
            <a:endCxn id="29711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4" name="AutoShape 27"/>
          <p:cNvCxnSpPr>
            <a:cxnSpLocks noChangeShapeType="1"/>
            <a:stCxn id="29719" idx="0"/>
            <a:endCxn id="29712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5" name="AutoShape 28"/>
          <p:cNvCxnSpPr>
            <a:cxnSpLocks noChangeShapeType="1"/>
            <a:stCxn id="29711" idx="2"/>
            <a:endCxn id="29718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6" name="AutoShape 29"/>
          <p:cNvCxnSpPr>
            <a:cxnSpLocks noChangeShapeType="1"/>
            <a:stCxn id="29712" idx="2"/>
            <a:endCxn id="29720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27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9728" name="AutoShape 31"/>
          <p:cNvCxnSpPr>
            <a:cxnSpLocks noChangeShapeType="1"/>
            <a:stCxn id="29707" idx="0"/>
            <a:endCxn id="29727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9" name="AutoShape 32"/>
          <p:cNvCxnSpPr>
            <a:cxnSpLocks noChangeShapeType="1"/>
            <a:stCxn id="29708" idx="0"/>
            <a:endCxn id="29727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30" name="Line 33"/>
          <p:cNvSpPr>
            <a:spLocks noChangeShapeType="1"/>
          </p:cNvSpPr>
          <p:nvPr/>
        </p:nvSpPr>
        <p:spPr bwMode="auto">
          <a:xfrm flipH="1">
            <a:off x="5562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1" name="Line 34"/>
          <p:cNvSpPr>
            <a:spLocks noChangeShapeType="1"/>
          </p:cNvSpPr>
          <p:nvPr/>
        </p:nvSpPr>
        <p:spPr bwMode="auto">
          <a:xfrm>
            <a:off x="76962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8F7E1FE-DEA4-CC42-869A-1D3667477E22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Merge</a:t>
            </a:r>
          </a:p>
        </p:txBody>
      </p:sp>
      <p:cxnSp>
        <p:nvCxnSpPr>
          <p:cNvPr id="30725" name="AutoShape 4"/>
          <p:cNvCxnSpPr>
            <a:cxnSpLocks noChangeShapeType="1"/>
            <a:stCxn id="30733" idx="0"/>
            <a:endCxn id="30731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26" name="AutoShape 5"/>
          <p:cNvCxnSpPr>
            <a:cxnSpLocks noChangeShapeType="1"/>
            <a:stCxn id="30734" idx="0"/>
            <a:endCxn id="30731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27" name="AutoShape 6"/>
          <p:cNvCxnSpPr>
            <a:cxnSpLocks noChangeShapeType="1"/>
            <a:stCxn id="30737" idx="0"/>
            <a:endCxn id="30733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28" name="AutoShape 7"/>
          <p:cNvCxnSpPr>
            <a:cxnSpLocks noChangeShapeType="1"/>
            <a:stCxn id="30739" idx="0"/>
            <a:endCxn id="30734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29" name="AutoShape 8"/>
          <p:cNvCxnSpPr>
            <a:cxnSpLocks noChangeShapeType="1"/>
            <a:stCxn id="30733" idx="2"/>
            <a:endCxn id="30738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30" name="AutoShape 9"/>
          <p:cNvCxnSpPr>
            <a:cxnSpLocks noChangeShapeType="1"/>
            <a:stCxn id="30734" idx="2"/>
            <a:endCxn id="30740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731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30732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3  8  6  1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1  3  6  8</a:t>
            </a:r>
          </a:p>
        </p:txBody>
      </p:sp>
      <p:sp>
        <p:nvSpPr>
          <p:cNvPr id="30733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30734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30735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3  8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3  8</a:t>
            </a:r>
          </a:p>
        </p:txBody>
      </p:sp>
      <p:sp>
        <p:nvSpPr>
          <p:cNvPr id="30736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1  6</a:t>
            </a:r>
          </a:p>
        </p:txBody>
      </p:sp>
      <p:sp>
        <p:nvSpPr>
          <p:cNvPr id="30737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30738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0739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30740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30741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30742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8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30743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6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30744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30745" name="AutoShape 24"/>
          <p:cNvCxnSpPr>
            <a:cxnSpLocks noChangeShapeType="1"/>
            <a:stCxn id="30735" idx="0"/>
            <a:endCxn id="30732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46" name="AutoShape 25"/>
          <p:cNvCxnSpPr>
            <a:cxnSpLocks noChangeShapeType="1"/>
            <a:stCxn id="30736" idx="0"/>
            <a:endCxn id="30732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47" name="AutoShape 26"/>
          <p:cNvCxnSpPr>
            <a:cxnSpLocks noChangeShapeType="1"/>
            <a:stCxn id="30741" idx="0"/>
            <a:endCxn id="30735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48" name="AutoShape 27"/>
          <p:cNvCxnSpPr>
            <a:cxnSpLocks noChangeShapeType="1"/>
            <a:stCxn id="30743" idx="0"/>
            <a:endCxn id="30736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49" name="AutoShape 28"/>
          <p:cNvCxnSpPr>
            <a:cxnSpLocks noChangeShapeType="1"/>
            <a:stCxn id="30735" idx="2"/>
            <a:endCxn id="30742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50" name="AutoShape 29"/>
          <p:cNvCxnSpPr>
            <a:cxnSpLocks noChangeShapeType="1"/>
            <a:stCxn id="30736" idx="2"/>
            <a:endCxn id="30744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751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tx2"/>
                </a:solidFill>
              </a:rPr>
              <a:t>1  2  3  4  6  7  8  9</a:t>
            </a:r>
          </a:p>
        </p:txBody>
      </p:sp>
      <p:cxnSp>
        <p:nvCxnSpPr>
          <p:cNvPr id="30752" name="AutoShape 31"/>
          <p:cNvCxnSpPr>
            <a:cxnSpLocks noChangeShapeType="1"/>
            <a:stCxn id="30731" idx="0"/>
            <a:endCxn id="30751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53" name="AutoShape 32"/>
          <p:cNvCxnSpPr>
            <a:cxnSpLocks noChangeShapeType="1"/>
            <a:stCxn id="30732" idx="0"/>
            <a:endCxn id="30751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754" name="Line 33"/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9930D35-DCFF-8149-A6BF-3272553CDCEA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Merge-Sort &amp; Quick-Sort</a:t>
            </a:r>
          </a:p>
        </p:txBody>
      </p:sp>
      <p:sp>
        <p:nvSpPr>
          <p:cNvPr id="21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textbook, </a:t>
            </a:r>
            <a:r>
              <a:rPr lang="en-US" sz="1800" dirty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/>
              <a:t>, by M. T. Goodrich and R. Tamassia, Wiley,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124200"/>
            <a:ext cx="2311224" cy="3276601"/>
          </a:xfrm>
          <a:prstGeom prst="rect">
            <a:avLst/>
          </a:prstGeom>
          <a:ln w="38100" cap="sq">
            <a:solidFill>
              <a:srgbClr val="5674F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D73CD37-C206-6140-93C2-1ABDD1D36C99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 of Merge-Sort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22098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The height </a:t>
            </a:r>
            <a:r>
              <a:rPr lang="en-US" sz="2000" b="1" i="1">
                <a:latin typeface="Times New Roman" charset="0"/>
              </a:rPr>
              <a:t>h</a:t>
            </a:r>
            <a:r>
              <a:rPr lang="en-US" sz="2000">
                <a:latin typeface="Tahoma" charset="0"/>
              </a:rPr>
              <a:t> of the merge-sort tree is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</a:t>
            </a:r>
          </a:p>
          <a:p>
            <a:pPr lvl="1" eaLnBrk="1" hangingPunct="1"/>
            <a:r>
              <a:rPr lang="en-US" sz="1800">
                <a:latin typeface="Tahoma" charset="0"/>
              </a:rPr>
              <a:t>at each recursive call we divide in half the sequence, </a:t>
            </a:r>
            <a:endParaRPr lang="en-US" sz="1800">
              <a:latin typeface="Times New Roman" charset="0"/>
            </a:endParaRPr>
          </a:p>
          <a:p>
            <a:pPr eaLnBrk="1" hangingPunct="1"/>
            <a:r>
              <a:rPr lang="en-US" sz="2000">
                <a:latin typeface="Tahoma" charset="0"/>
              </a:rPr>
              <a:t>The overall amount or work done at the nodes of depth </a:t>
            </a:r>
            <a:r>
              <a:rPr lang="en-US" sz="2000" b="1" i="1">
                <a:latin typeface="Times New Roman" charset="0"/>
              </a:rPr>
              <a:t>i </a:t>
            </a:r>
            <a:r>
              <a:rPr lang="en-US" sz="2000">
                <a:latin typeface="Tahoma" charset="0"/>
              </a:rPr>
              <a:t>is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we partition and merge </a:t>
            </a:r>
            <a:r>
              <a:rPr lang="en-US" sz="1800">
                <a:latin typeface="Times New Roman" charset="0"/>
              </a:rPr>
              <a:t>2</a:t>
            </a:r>
            <a:r>
              <a:rPr lang="en-US" sz="1800" b="1" i="1" baseline="30000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sequences of size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 b="1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2</a:t>
            </a:r>
            <a:r>
              <a:rPr lang="en-US" sz="1800" b="1" i="1" baseline="30000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we make </a:t>
            </a:r>
            <a:r>
              <a:rPr lang="en-US" sz="1800">
                <a:latin typeface="Times New Roman" charset="0"/>
              </a:rPr>
              <a:t>2</a:t>
            </a:r>
            <a:r>
              <a:rPr lang="en-US" sz="1800" b="1" i="1" baseline="30000">
                <a:latin typeface="Times New Roman" charset="0"/>
              </a:rPr>
              <a:t>i</a:t>
            </a:r>
            <a:r>
              <a:rPr lang="en-US" sz="1800" baseline="30000">
                <a:latin typeface="Symbol" charset="0"/>
              </a:rPr>
              <a:t>+</a:t>
            </a:r>
            <a:r>
              <a:rPr lang="en-US" sz="1800" baseline="30000">
                <a:latin typeface="Times New Roman" charset="0"/>
              </a:rPr>
              <a:t>1</a:t>
            </a:r>
            <a:r>
              <a:rPr lang="en-US" sz="1800">
                <a:latin typeface="Tahoma" charset="0"/>
              </a:rPr>
              <a:t> recursive calls</a:t>
            </a:r>
          </a:p>
          <a:p>
            <a:pPr eaLnBrk="1" hangingPunct="1"/>
            <a:r>
              <a:rPr lang="en-US" sz="2000">
                <a:latin typeface="Tahoma" charset="0"/>
              </a:rPr>
              <a:t>Thus, the total running time of merge-sort is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</a:p>
        </p:txBody>
      </p:sp>
      <p:grpSp>
        <p:nvGrpSpPr>
          <p:cNvPr id="31749" name="Group 36"/>
          <p:cNvGrpSpPr>
            <a:grpSpLocks/>
          </p:cNvGrpSpPr>
          <p:nvPr/>
        </p:nvGrpSpPr>
        <p:grpSpPr bwMode="auto">
          <a:xfrm>
            <a:off x="3429000" y="4391025"/>
            <a:ext cx="4191000" cy="1785938"/>
            <a:chOff x="384" y="1632"/>
            <a:chExt cx="5184" cy="2208"/>
          </a:xfrm>
        </p:grpSpPr>
        <p:cxnSp>
          <p:nvCxnSpPr>
            <p:cNvPr id="31766" name="AutoShape 4"/>
            <p:cNvCxnSpPr>
              <a:cxnSpLocks noChangeShapeType="1"/>
              <a:stCxn id="31793" idx="0"/>
              <a:endCxn id="31772" idx="2"/>
            </p:cNvCxnSpPr>
            <p:nvPr/>
          </p:nvCxnSpPr>
          <p:spPr bwMode="auto">
            <a:xfrm flipV="1">
              <a:off x="905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767" name="AutoShape 5"/>
            <p:cNvCxnSpPr>
              <a:cxnSpLocks noChangeShapeType="1"/>
              <a:stCxn id="31794" idx="0"/>
              <a:endCxn id="31772" idx="2"/>
            </p:cNvCxnSpPr>
            <p:nvPr/>
          </p:nvCxnSpPr>
          <p:spPr bwMode="auto">
            <a:xfrm flipH="1" flipV="1">
              <a:off x="1578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768" name="AutoShape 6"/>
            <p:cNvCxnSpPr>
              <a:cxnSpLocks noChangeShapeType="1"/>
              <a:stCxn id="31785" idx="0"/>
              <a:endCxn id="31793" idx="2"/>
            </p:cNvCxnSpPr>
            <p:nvPr/>
          </p:nvCxnSpPr>
          <p:spPr bwMode="auto">
            <a:xfrm flipV="1">
              <a:off x="611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769" name="AutoShape 7"/>
            <p:cNvCxnSpPr>
              <a:cxnSpLocks noChangeShapeType="1"/>
              <a:stCxn id="31787" idx="0"/>
              <a:endCxn id="31794" idx="2"/>
            </p:cNvCxnSpPr>
            <p:nvPr/>
          </p:nvCxnSpPr>
          <p:spPr bwMode="auto">
            <a:xfrm flipV="1">
              <a:off x="1948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770" name="AutoShape 8"/>
            <p:cNvCxnSpPr>
              <a:cxnSpLocks noChangeShapeType="1"/>
              <a:stCxn id="31793" idx="2"/>
              <a:endCxn id="31786" idx="0"/>
            </p:cNvCxnSpPr>
            <p:nvPr/>
          </p:nvCxnSpPr>
          <p:spPr bwMode="auto">
            <a:xfrm>
              <a:off x="905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771" name="AutoShape 9"/>
            <p:cNvCxnSpPr>
              <a:cxnSpLocks noChangeShapeType="1"/>
              <a:stCxn id="31794" idx="2"/>
              <a:endCxn id="31788" idx="0"/>
            </p:cNvCxnSpPr>
            <p:nvPr/>
          </p:nvCxnSpPr>
          <p:spPr bwMode="auto">
            <a:xfrm>
              <a:off x="2250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772" name="AutoShape 10"/>
            <p:cNvSpPr>
              <a:spLocks noChangeArrowheads="1"/>
            </p:cNvSpPr>
            <p:nvPr/>
          </p:nvSpPr>
          <p:spPr bwMode="auto">
            <a:xfrm>
              <a:off x="771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31773" name="AutoShape 11"/>
            <p:cNvSpPr>
              <a:spLocks noChangeArrowheads="1"/>
            </p:cNvSpPr>
            <p:nvPr/>
          </p:nvSpPr>
          <p:spPr bwMode="auto">
            <a:xfrm>
              <a:off x="3555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grpSp>
          <p:nvGrpSpPr>
            <p:cNvPr id="31774" name="Group 12"/>
            <p:cNvGrpSpPr>
              <a:grpSpLocks/>
            </p:cNvGrpSpPr>
            <p:nvPr/>
          </p:nvGrpSpPr>
          <p:grpSpPr bwMode="auto">
            <a:xfrm>
              <a:off x="468" y="2925"/>
              <a:ext cx="5037" cy="269"/>
              <a:chOff x="468" y="3168"/>
              <a:chExt cx="5037" cy="269"/>
            </a:xfrm>
          </p:grpSpPr>
          <p:sp>
            <p:nvSpPr>
              <p:cNvPr id="31793" name="AutoShape 13"/>
              <p:cNvSpPr>
                <a:spLocks noChangeArrowheads="1"/>
              </p:cNvSpPr>
              <p:nvPr/>
            </p:nvSpPr>
            <p:spPr bwMode="auto">
              <a:xfrm>
                <a:off x="468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794" name="AutoShape 14"/>
              <p:cNvSpPr>
                <a:spLocks noChangeArrowheads="1"/>
              </p:cNvSpPr>
              <p:nvPr/>
            </p:nvSpPr>
            <p:spPr bwMode="auto">
              <a:xfrm>
                <a:off x="1779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795" name="AutoShape 15"/>
              <p:cNvSpPr>
                <a:spLocks noChangeArrowheads="1"/>
              </p:cNvSpPr>
              <p:nvPr/>
            </p:nvSpPr>
            <p:spPr bwMode="auto">
              <a:xfrm>
                <a:off x="3252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796" name="AutoShape 16"/>
              <p:cNvSpPr>
                <a:spLocks noChangeArrowheads="1"/>
              </p:cNvSpPr>
              <p:nvPr/>
            </p:nvSpPr>
            <p:spPr bwMode="auto">
              <a:xfrm>
                <a:off x="4563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1775" name="Group 17"/>
            <p:cNvGrpSpPr>
              <a:grpSpLocks/>
            </p:cNvGrpSpPr>
            <p:nvPr/>
          </p:nvGrpSpPr>
          <p:grpSpPr bwMode="auto">
            <a:xfrm>
              <a:off x="384" y="3571"/>
              <a:ext cx="5184" cy="269"/>
              <a:chOff x="384" y="3571"/>
              <a:chExt cx="5184" cy="269"/>
            </a:xfrm>
          </p:grpSpPr>
          <p:sp>
            <p:nvSpPr>
              <p:cNvPr id="31785" name="AutoShape 18"/>
              <p:cNvSpPr>
                <a:spLocks noChangeArrowheads="1"/>
              </p:cNvSpPr>
              <p:nvPr/>
            </p:nvSpPr>
            <p:spPr bwMode="auto">
              <a:xfrm>
                <a:off x="384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1786" name="AutoShape 19"/>
              <p:cNvSpPr>
                <a:spLocks noChangeArrowheads="1"/>
              </p:cNvSpPr>
              <p:nvPr/>
            </p:nvSpPr>
            <p:spPr bwMode="auto">
              <a:xfrm>
                <a:off x="1006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1787" name="AutoShape 20"/>
              <p:cNvSpPr>
                <a:spLocks noChangeArrowheads="1"/>
              </p:cNvSpPr>
              <p:nvPr/>
            </p:nvSpPr>
            <p:spPr bwMode="auto">
              <a:xfrm>
                <a:off x="1725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1788" name="AutoShape 21"/>
              <p:cNvSpPr>
                <a:spLocks noChangeArrowheads="1"/>
              </p:cNvSpPr>
              <p:nvPr/>
            </p:nvSpPr>
            <p:spPr bwMode="auto">
              <a:xfrm>
                <a:off x="2351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1789" name="AutoShape 22"/>
              <p:cNvSpPr>
                <a:spLocks noChangeArrowheads="1"/>
              </p:cNvSpPr>
              <p:nvPr/>
            </p:nvSpPr>
            <p:spPr bwMode="auto">
              <a:xfrm>
                <a:off x="3168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1790" name="AutoShape 23"/>
              <p:cNvSpPr>
                <a:spLocks noChangeArrowheads="1"/>
              </p:cNvSpPr>
              <p:nvPr/>
            </p:nvSpPr>
            <p:spPr bwMode="auto">
              <a:xfrm>
                <a:off x="3790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1791" name="AutoShape 24"/>
              <p:cNvSpPr>
                <a:spLocks noChangeArrowheads="1"/>
              </p:cNvSpPr>
              <p:nvPr/>
            </p:nvSpPr>
            <p:spPr bwMode="auto">
              <a:xfrm>
                <a:off x="4509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1792" name="AutoShape 25"/>
              <p:cNvSpPr>
                <a:spLocks noChangeArrowheads="1"/>
              </p:cNvSpPr>
              <p:nvPr/>
            </p:nvSpPr>
            <p:spPr bwMode="auto">
              <a:xfrm>
                <a:off x="5135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</p:grpSp>
        <p:cxnSp>
          <p:nvCxnSpPr>
            <p:cNvPr id="31776" name="AutoShape 26"/>
            <p:cNvCxnSpPr>
              <a:cxnSpLocks noChangeShapeType="1"/>
              <a:stCxn id="31795" idx="0"/>
              <a:endCxn id="31773" idx="2"/>
            </p:cNvCxnSpPr>
            <p:nvPr/>
          </p:nvCxnSpPr>
          <p:spPr bwMode="auto">
            <a:xfrm flipV="1">
              <a:off x="3689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777" name="AutoShape 27"/>
            <p:cNvCxnSpPr>
              <a:cxnSpLocks noChangeShapeType="1"/>
              <a:stCxn id="31796" idx="0"/>
              <a:endCxn id="31773" idx="2"/>
            </p:cNvCxnSpPr>
            <p:nvPr/>
          </p:nvCxnSpPr>
          <p:spPr bwMode="auto">
            <a:xfrm flipH="1" flipV="1">
              <a:off x="4362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778" name="AutoShape 28"/>
            <p:cNvCxnSpPr>
              <a:cxnSpLocks noChangeShapeType="1"/>
              <a:stCxn id="31789" idx="0"/>
              <a:endCxn id="31795" idx="2"/>
            </p:cNvCxnSpPr>
            <p:nvPr/>
          </p:nvCxnSpPr>
          <p:spPr bwMode="auto">
            <a:xfrm flipV="1">
              <a:off x="3395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779" name="AutoShape 29"/>
            <p:cNvCxnSpPr>
              <a:cxnSpLocks noChangeShapeType="1"/>
              <a:stCxn id="31791" idx="0"/>
              <a:endCxn id="31796" idx="2"/>
            </p:cNvCxnSpPr>
            <p:nvPr/>
          </p:nvCxnSpPr>
          <p:spPr bwMode="auto">
            <a:xfrm flipV="1">
              <a:off x="4732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780" name="AutoShape 30"/>
            <p:cNvCxnSpPr>
              <a:cxnSpLocks noChangeShapeType="1"/>
              <a:stCxn id="31795" idx="2"/>
              <a:endCxn id="31790" idx="0"/>
            </p:cNvCxnSpPr>
            <p:nvPr/>
          </p:nvCxnSpPr>
          <p:spPr bwMode="auto">
            <a:xfrm>
              <a:off x="3689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781" name="AutoShape 31"/>
            <p:cNvCxnSpPr>
              <a:cxnSpLocks noChangeShapeType="1"/>
              <a:stCxn id="31796" idx="2"/>
              <a:endCxn id="31792" idx="0"/>
            </p:cNvCxnSpPr>
            <p:nvPr/>
          </p:nvCxnSpPr>
          <p:spPr bwMode="auto">
            <a:xfrm>
              <a:off x="5034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782" name="AutoShape 32"/>
            <p:cNvSpPr>
              <a:spLocks noChangeArrowheads="1"/>
            </p:cNvSpPr>
            <p:nvPr/>
          </p:nvSpPr>
          <p:spPr bwMode="auto">
            <a:xfrm>
              <a:off x="1440" y="1632"/>
              <a:ext cx="3072" cy="2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cxnSp>
          <p:nvCxnSpPr>
            <p:cNvPr id="31783" name="AutoShape 33"/>
            <p:cNvCxnSpPr>
              <a:cxnSpLocks noChangeShapeType="1"/>
              <a:stCxn id="31772" idx="0"/>
              <a:endCxn id="31782" idx="2"/>
            </p:cNvCxnSpPr>
            <p:nvPr/>
          </p:nvCxnSpPr>
          <p:spPr bwMode="auto">
            <a:xfrm flipV="1">
              <a:off x="1578" y="1903"/>
              <a:ext cx="1398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784" name="AutoShape 34"/>
            <p:cNvCxnSpPr>
              <a:cxnSpLocks noChangeShapeType="1"/>
              <a:stCxn id="31773" idx="0"/>
              <a:endCxn id="31782" idx="2"/>
            </p:cNvCxnSpPr>
            <p:nvPr/>
          </p:nvCxnSpPr>
          <p:spPr bwMode="auto">
            <a:xfrm flipH="1" flipV="1">
              <a:off x="2976" y="1903"/>
              <a:ext cx="1386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aphicFrame>
        <p:nvGraphicFramePr>
          <p:cNvPr id="161957" name="Group 165"/>
          <p:cNvGraphicFramePr>
            <a:graphicFrameLocks noGrp="1"/>
          </p:cNvGraphicFramePr>
          <p:nvPr/>
        </p:nvGraphicFramePr>
        <p:xfrm>
          <a:off x="1219200" y="3943350"/>
          <a:ext cx="2057400" cy="238125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#seqs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size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</a:rPr>
                        <a:t>/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1800" b="1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  <a:endParaRPr kumimoji="0" lang="en-US" sz="18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</a:rPr>
                        <a:t>/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327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079697F-65D8-CA46-BA47-7D8978AF77E5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Summary of Sorting Algorithms</a:t>
            </a:r>
          </a:p>
        </p:txBody>
      </p:sp>
      <p:graphicFrame>
        <p:nvGraphicFramePr>
          <p:cNvPr id="144608" name="Group 1248"/>
          <p:cNvGraphicFramePr>
            <a:graphicFrameLocks noGrp="1"/>
          </p:cNvGraphicFramePr>
          <p:nvPr/>
        </p:nvGraphicFramePr>
        <p:xfrm>
          <a:off x="857250" y="1628775"/>
          <a:ext cx="7543800" cy="4688498"/>
        </p:xfrm>
        <a:graphic>
          <a:graphicData uri="http://schemas.openxmlformats.org/drawingml/2006/table">
            <a:tbl>
              <a:tblPr/>
              <a:tblGrid>
                <a:gridCol w="207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2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Algorithm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Time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Notes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selection-sort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slow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in-place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for small data sets (&lt; 1K)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insertion-sort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slow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in-place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for small data sets (&lt; 1K)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heap-sort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fast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in-place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for large data sets (1K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ahoma" charset="0"/>
                        </a:rPr>
                        <a:t>—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1M)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merge-sort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fast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sequential data access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for huge data sets (&gt; 1M)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49BB5D9-B023-1B45-9A5C-C5AEB4F4F86A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Quick-Sort</a:t>
            </a:r>
          </a:p>
        </p:txBody>
      </p:sp>
      <p:grpSp>
        <p:nvGrpSpPr>
          <p:cNvPr id="15364" name="Group 410"/>
          <p:cNvGrpSpPr>
            <a:grpSpLocks/>
          </p:cNvGrpSpPr>
          <p:nvPr/>
        </p:nvGrpSpPr>
        <p:grpSpPr bwMode="auto">
          <a:xfrm>
            <a:off x="3200400" y="3340100"/>
            <a:ext cx="4600575" cy="1933575"/>
            <a:chOff x="1176" y="2496"/>
            <a:chExt cx="3426" cy="1440"/>
          </a:xfrm>
        </p:grpSpPr>
        <p:sp>
          <p:nvSpPr>
            <p:cNvPr id="15365" name="AutoShape 397"/>
            <p:cNvSpPr>
              <a:spLocks noChangeArrowheads="1"/>
            </p:cNvSpPr>
            <p:nvPr/>
          </p:nvSpPr>
          <p:spPr bwMode="auto">
            <a:xfrm>
              <a:off x="1528" y="2496"/>
              <a:ext cx="26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7  4  9  </a:t>
              </a:r>
              <a:r>
                <a:rPr lang="en-US" sz="1800" u="sng">
                  <a:solidFill>
                    <a:srgbClr val="000000"/>
                  </a:solidFill>
                </a:rPr>
                <a:t>6</a:t>
              </a:r>
              <a:r>
                <a:rPr lang="en-US" sz="1800"/>
                <a:t>  2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>
                  <a:solidFill>
                    <a:schemeClr val="tx2"/>
                  </a:solidFill>
                </a:rPr>
                <a:t>2  4  </a:t>
              </a:r>
              <a:r>
                <a:rPr lang="en-US" sz="1800" u="sng">
                  <a:solidFill>
                    <a:srgbClr val="000000"/>
                  </a:solidFill>
                </a:rPr>
                <a:t>6</a:t>
              </a:r>
              <a:r>
                <a:rPr lang="en-US" sz="1800">
                  <a:solidFill>
                    <a:schemeClr val="tx2"/>
                  </a:solidFill>
                </a:rPr>
                <a:t>  7  9</a:t>
              </a:r>
            </a:p>
          </p:txBody>
        </p:sp>
        <p:sp>
          <p:nvSpPr>
            <p:cNvPr id="15366" name="AutoShape 398"/>
            <p:cNvSpPr>
              <a:spLocks noChangeArrowheads="1"/>
            </p:cNvSpPr>
            <p:nvPr/>
          </p:nvSpPr>
          <p:spPr bwMode="auto">
            <a:xfrm>
              <a:off x="1248" y="3072"/>
              <a:ext cx="134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u="sng">
                  <a:solidFill>
                    <a:srgbClr val="000000"/>
                  </a:solidFill>
                </a:rPr>
                <a:t>4</a:t>
              </a:r>
              <a:r>
                <a:rPr lang="en-US" sz="1800"/>
                <a:t>  2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>
                  <a:solidFill>
                    <a:schemeClr val="tx2"/>
                  </a:solidFill>
                </a:rPr>
                <a:t>2  </a:t>
              </a:r>
              <a:r>
                <a:rPr lang="en-US" sz="1800" u="sng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5367" name="AutoShape 399"/>
            <p:cNvSpPr>
              <a:spLocks noChangeArrowheads="1"/>
            </p:cNvSpPr>
            <p:nvPr/>
          </p:nvSpPr>
          <p:spPr bwMode="auto">
            <a:xfrm>
              <a:off x="3168" y="3072"/>
              <a:ext cx="134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u="sng">
                  <a:solidFill>
                    <a:srgbClr val="000000"/>
                  </a:solidFill>
                </a:rPr>
                <a:t>7</a:t>
              </a:r>
              <a:r>
                <a:rPr lang="en-US" sz="1800"/>
                <a:t>  9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 u="sng">
                  <a:solidFill>
                    <a:srgbClr val="000000"/>
                  </a:solidFill>
                </a:rPr>
                <a:t>7</a:t>
              </a:r>
              <a:r>
                <a:rPr lang="en-US" sz="1800">
                  <a:solidFill>
                    <a:schemeClr val="tx2"/>
                  </a:solidFill>
                </a:rPr>
                <a:t>  9</a:t>
              </a:r>
            </a:p>
          </p:txBody>
        </p:sp>
        <p:sp>
          <p:nvSpPr>
            <p:cNvPr id="15368" name="AutoShape 400"/>
            <p:cNvSpPr>
              <a:spLocks noChangeArrowheads="1"/>
            </p:cNvSpPr>
            <p:nvPr/>
          </p:nvSpPr>
          <p:spPr bwMode="auto">
            <a:xfrm>
              <a:off x="1176" y="3648"/>
              <a:ext cx="648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2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5369" name="AutoShape 401"/>
            <p:cNvSpPr>
              <a:spLocks noChangeArrowheads="1"/>
            </p:cNvSpPr>
            <p:nvPr/>
          </p:nvSpPr>
          <p:spPr bwMode="auto">
            <a:xfrm>
              <a:off x="2064" y="3648"/>
              <a:ext cx="6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5370" name="AutoShape 402"/>
            <p:cNvSpPr>
              <a:spLocks noChangeArrowheads="1"/>
            </p:cNvSpPr>
            <p:nvPr/>
          </p:nvSpPr>
          <p:spPr bwMode="auto">
            <a:xfrm>
              <a:off x="3090" y="3648"/>
              <a:ext cx="636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5371" name="AutoShape 403"/>
            <p:cNvSpPr>
              <a:spLocks noChangeArrowheads="1"/>
            </p:cNvSpPr>
            <p:nvPr/>
          </p:nvSpPr>
          <p:spPr bwMode="auto">
            <a:xfrm>
              <a:off x="3984" y="3648"/>
              <a:ext cx="618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9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9</a:t>
              </a:r>
            </a:p>
          </p:txBody>
        </p:sp>
        <p:cxnSp>
          <p:nvCxnSpPr>
            <p:cNvPr id="15372" name="AutoShape 404"/>
            <p:cNvCxnSpPr>
              <a:cxnSpLocks noChangeShapeType="1"/>
              <a:stCxn id="15366" idx="0"/>
              <a:endCxn id="15365" idx="2"/>
            </p:cNvCxnSpPr>
            <p:nvPr/>
          </p:nvCxnSpPr>
          <p:spPr bwMode="auto">
            <a:xfrm flipV="1">
              <a:off x="1920" y="2790"/>
              <a:ext cx="952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3" name="AutoShape 405"/>
            <p:cNvCxnSpPr>
              <a:cxnSpLocks noChangeShapeType="1"/>
              <a:stCxn id="15367" idx="0"/>
              <a:endCxn id="15365" idx="2"/>
            </p:cNvCxnSpPr>
            <p:nvPr/>
          </p:nvCxnSpPr>
          <p:spPr bwMode="auto">
            <a:xfrm flipH="1" flipV="1">
              <a:off x="2872" y="2790"/>
              <a:ext cx="968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4" name="AutoShape 406"/>
            <p:cNvCxnSpPr>
              <a:cxnSpLocks noChangeShapeType="1"/>
              <a:stCxn id="15368" idx="0"/>
              <a:endCxn id="15366" idx="2"/>
            </p:cNvCxnSpPr>
            <p:nvPr/>
          </p:nvCxnSpPr>
          <p:spPr bwMode="auto">
            <a:xfrm flipV="1">
              <a:off x="1500" y="3366"/>
              <a:ext cx="420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5" name="AutoShape 407"/>
            <p:cNvCxnSpPr>
              <a:cxnSpLocks noChangeShapeType="1"/>
              <a:stCxn id="15370" idx="0"/>
              <a:endCxn id="15367" idx="2"/>
            </p:cNvCxnSpPr>
            <p:nvPr/>
          </p:nvCxnSpPr>
          <p:spPr bwMode="auto">
            <a:xfrm flipV="1">
              <a:off x="3408" y="3366"/>
              <a:ext cx="432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6" name="AutoShape 408"/>
            <p:cNvCxnSpPr>
              <a:cxnSpLocks noChangeShapeType="1"/>
              <a:stCxn id="15366" idx="2"/>
              <a:endCxn id="15369" idx="0"/>
            </p:cNvCxnSpPr>
            <p:nvPr/>
          </p:nvCxnSpPr>
          <p:spPr bwMode="auto">
            <a:xfrm>
              <a:off x="1920" y="3366"/>
              <a:ext cx="456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7" name="AutoShape 409"/>
            <p:cNvCxnSpPr>
              <a:cxnSpLocks noChangeShapeType="1"/>
              <a:stCxn id="15367" idx="2"/>
              <a:endCxn id="15371" idx="0"/>
            </p:cNvCxnSpPr>
            <p:nvPr/>
          </p:nvCxnSpPr>
          <p:spPr bwMode="auto">
            <a:xfrm>
              <a:off x="3840" y="3366"/>
              <a:ext cx="453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1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textbook, </a:t>
            </a:r>
            <a:r>
              <a:rPr lang="en-US" sz="1800" dirty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/>
              <a:t>, by M. T. Goodrich and R. Tamassia, Wiley, 2015</a:t>
            </a:r>
          </a:p>
        </p:txBody>
      </p:sp>
    </p:spTree>
    <p:extLst>
      <p:ext uri="{BB962C8B-B14F-4D97-AF65-F5344CB8AC3E}">
        <p14:creationId xmlns:p14="http://schemas.microsoft.com/office/powerpoint/2010/main" val="3609073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B36ADF6-E9A1-D944-8BF4-AE00DEAD12DF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17411" name="Rectangle 50"/>
          <p:cNvSpPr>
            <a:spLocks noChangeArrowheads="1"/>
          </p:cNvSpPr>
          <p:nvPr/>
        </p:nvSpPr>
        <p:spPr bwMode="auto">
          <a:xfrm>
            <a:off x="5816600" y="5670550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Quick-Sort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4114800" cy="4572000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chemeClr val="tx2"/>
                </a:solidFill>
                <a:latin typeface="Tahoma" charset="0"/>
              </a:rPr>
              <a:t>Quick-sort</a:t>
            </a:r>
            <a:r>
              <a:rPr lang="en-US" sz="2400">
                <a:latin typeface="Tahoma" charset="0"/>
              </a:rPr>
              <a:t> is a randomized sorting algorithm based on the divide-and-conquer paradigm:</a:t>
            </a: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Divide</a:t>
            </a:r>
            <a:r>
              <a:rPr lang="en-US" sz="2000">
                <a:latin typeface="Tahoma" charset="0"/>
              </a:rPr>
              <a:t>: pick a random element 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>
                <a:latin typeface="Tahoma" charset="0"/>
              </a:rPr>
              <a:t> (called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pivot</a:t>
            </a:r>
            <a:r>
              <a:rPr lang="en-US" sz="2000">
                <a:latin typeface="Tahoma" charset="0"/>
              </a:rPr>
              <a:t>) and partition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into </a:t>
            </a:r>
          </a:p>
          <a:p>
            <a:pPr lvl="2" eaLnBrk="1" hangingPunct="1"/>
            <a:r>
              <a:rPr lang="en-US" sz="1800" b="1" i="1">
                <a:latin typeface="Times New Roman" charset="0"/>
              </a:rPr>
              <a:t>L </a:t>
            </a:r>
            <a:r>
              <a:rPr lang="en-US" sz="1800">
                <a:latin typeface="Tahoma" charset="0"/>
              </a:rPr>
              <a:t>elements less than </a:t>
            </a:r>
            <a:r>
              <a:rPr lang="en-US" sz="1800" b="1" i="1">
                <a:latin typeface="Times New Roman" charset="0"/>
              </a:rPr>
              <a:t>x</a:t>
            </a:r>
          </a:p>
          <a:p>
            <a:pPr lvl="2" eaLnBrk="1" hangingPunct="1"/>
            <a:r>
              <a:rPr lang="en-US" sz="1800" b="1" i="1">
                <a:latin typeface="Times New Roman" charset="0"/>
              </a:rPr>
              <a:t>E </a:t>
            </a:r>
            <a:r>
              <a:rPr lang="en-US" sz="1800">
                <a:latin typeface="Tahoma" charset="0"/>
              </a:rPr>
              <a:t>elements equal </a:t>
            </a:r>
            <a:r>
              <a:rPr lang="en-US" sz="1800" b="1" i="1">
                <a:latin typeface="Times New Roman" charset="0"/>
              </a:rPr>
              <a:t>x</a:t>
            </a:r>
            <a:endParaRPr lang="en-US" sz="1800">
              <a:latin typeface="Tahoma" charset="0"/>
            </a:endParaRPr>
          </a:p>
          <a:p>
            <a:pPr lvl="2" eaLnBrk="1" hangingPunct="1"/>
            <a:r>
              <a:rPr lang="en-US" sz="1800" b="1" i="1">
                <a:latin typeface="Times New Roman" charset="0"/>
              </a:rPr>
              <a:t>G </a:t>
            </a:r>
            <a:r>
              <a:rPr lang="en-US" sz="1800">
                <a:latin typeface="Tahoma" charset="0"/>
              </a:rPr>
              <a:t>elements greater than </a:t>
            </a:r>
            <a:r>
              <a:rPr lang="en-US" sz="1800" b="1" i="1">
                <a:latin typeface="Times New Roman" charset="0"/>
              </a:rPr>
              <a:t>x</a:t>
            </a:r>
            <a:endParaRPr lang="en-US" sz="1800">
              <a:latin typeface="Tahoma" charset="0"/>
            </a:endParaRP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Recur</a:t>
            </a:r>
            <a:r>
              <a:rPr lang="en-US" sz="2000">
                <a:latin typeface="Tahoma" charset="0"/>
              </a:rPr>
              <a:t>: sort </a:t>
            </a:r>
            <a:r>
              <a:rPr lang="en-US" sz="2000" b="1" i="1">
                <a:latin typeface="Times New Roman" charset="0"/>
              </a:rPr>
              <a:t>L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G</a:t>
            </a:r>
            <a:endParaRPr lang="en-US" sz="2000">
              <a:latin typeface="Tahoma" charset="0"/>
            </a:endParaRP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Conquer</a:t>
            </a:r>
            <a:r>
              <a:rPr lang="en-US" sz="2000">
                <a:latin typeface="Tahoma" charset="0"/>
              </a:rPr>
              <a:t>: join </a:t>
            </a:r>
            <a:r>
              <a:rPr lang="en-US" sz="2000" b="1" i="1">
                <a:latin typeface="Times New Roman" charset="0"/>
              </a:rPr>
              <a:t>L</a:t>
            </a:r>
            <a:r>
              <a:rPr lang="en-US" sz="2000">
                <a:latin typeface="Tahoma" charset="0"/>
              </a:rPr>
              <a:t>, </a:t>
            </a:r>
            <a:r>
              <a:rPr lang="en-US" sz="2000" b="1" i="1">
                <a:latin typeface="Times New Roman" charset="0"/>
              </a:rPr>
              <a:t>E</a:t>
            </a:r>
            <a:r>
              <a:rPr lang="en-US" sz="2000" b="1" i="1">
                <a:latin typeface="Tahoma" charset="0"/>
              </a:rPr>
              <a:t>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G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410200" y="16351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816600" y="2238375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6629400" y="2409825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7035800" y="206692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7442200" y="17240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7848600" y="2352675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23"/>
          <p:cNvSpPr>
            <a:spLocks noChangeArrowheads="1"/>
          </p:cNvSpPr>
          <p:nvPr/>
        </p:nvSpPr>
        <p:spPr bwMode="auto">
          <a:xfrm>
            <a:off x="6223000" y="18954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Rectangle 24"/>
          <p:cNvSpPr>
            <a:spLocks noChangeArrowheads="1"/>
          </p:cNvSpPr>
          <p:nvPr/>
        </p:nvSpPr>
        <p:spPr bwMode="auto">
          <a:xfrm>
            <a:off x="7543800" y="30956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Rectangle 25"/>
          <p:cNvSpPr>
            <a:spLocks noChangeArrowheads="1"/>
          </p:cNvSpPr>
          <p:nvPr/>
        </p:nvSpPr>
        <p:spPr bwMode="auto">
          <a:xfrm>
            <a:off x="8382000" y="31845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Rectangle 26"/>
          <p:cNvSpPr>
            <a:spLocks noChangeArrowheads="1"/>
          </p:cNvSpPr>
          <p:nvPr/>
        </p:nvSpPr>
        <p:spPr bwMode="auto">
          <a:xfrm>
            <a:off x="7962900" y="33559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4" name="Group 31"/>
          <p:cNvGrpSpPr>
            <a:grpSpLocks/>
          </p:cNvGrpSpPr>
          <p:nvPr/>
        </p:nvGrpSpPr>
        <p:grpSpPr bwMode="auto">
          <a:xfrm>
            <a:off x="5111750" y="3705225"/>
            <a:ext cx="1054100" cy="457200"/>
            <a:chOff x="3320" y="2304"/>
            <a:chExt cx="664" cy="384"/>
          </a:xfrm>
        </p:grpSpPr>
        <p:sp>
          <p:nvSpPr>
            <p:cNvPr id="17435" name="Rectangle 27"/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Rectangle 28"/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Rectangle 29"/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5" name="Rectangle 30"/>
          <p:cNvSpPr>
            <a:spLocks noChangeArrowheads="1"/>
          </p:cNvSpPr>
          <p:nvPr/>
        </p:nvSpPr>
        <p:spPr bwMode="auto">
          <a:xfrm>
            <a:off x="6743700" y="353377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17426" name="AutoShape 33"/>
          <p:cNvSpPr>
            <a:spLocks/>
          </p:cNvSpPr>
          <p:nvPr/>
        </p:nvSpPr>
        <p:spPr bwMode="auto">
          <a:xfrm rot="-5400000">
            <a:off x="54864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L</a:t>
            </a:r>
          </a:p>
        </p:txBody>
      </p:sp>
      <p:sp>
        <p:nvSpPr>
          <p:cNvPr id="17427" name="AutoShape 35"/>
          <p:cNvSpPr>
            <a:spLocks/>
          </p:cNvSpPr>
          <p:nvPr/>
        </p:nvSpPr>
        <p:spPr bwMode="auto">
          <a:xfrm rot="-5400000">
            <a:off x="79248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G</a:t>
            </a:r>
          </a:p>
        </p:txBody>
      </p:sp>
      <p:sp>
        <p:nvSpPr>
          <p:cNvPr id="17428" name="AutoShape 36"/>
          <p:cNvSpPr>
            <a:spLocks/>
          </p:cNvSpPr>
          <p:nvPr/>
        </p:nvSpPr>
        <p:spPr bwMode="auto">
          <a:xfrm rot="-5400000">
            <a:off x="6705600" y="3990975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E</a:t>
            </a:r>
          </a:p>
        </p:txBody>
      </p:sp>
      <p:sp>
        <p:nvSpPr>
          <p:cNvPr id="17429" name="Rectangle 38"/>
          <p:cNvSpPr>
            <a:spLocks noChangeArrowheads="1"/>
          </p:cNvSpPr>
          <p:nvPr/>
        </p:nvSpPr>
        <p:spPr bwMode="auto">
          <a:xfrm>
            <a:off x="7442200" y="5041900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Rectangle 39"/>
          <p:cNvSpPr>
            <a:spLocks noChangeArrowheads="1"/>
          </p:cNvSpPr>
          <p:nvPr/>
        </p:nvSpPr>
        <p:spPr bwMode="auto">
          <a:xfrm>
            <a:off x="7848600" y="4953000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Rectangle 42"/>
          <p:cNvSpPr>
            <a:spLocks noChangeArrowheads="1"/>
          </p:cNvSpPr>
          <p:nvPr/>
        </p:nvSpPr>
        <p:spPr bwMode="auto">
          <a:xfrm>
            <a:off x="6223000" y="5556250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Rectangle 45"/>
          <p:cNvSpPr>
            <a:spLocks noChangeArrowheads="1"/>
          </p:cNvSpPr>
          <p:nvPr/>
        </p:nvSpPr>
        <p:spPr bwMode="auto">
          <a:xfrm>
            <a:off x="6629400" y="5384800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17433" name="Rectangle 49"/>
          <p:cNvSpPr>
            <a:spLocks noChangeArrowheads="1"/>
          </p:cNvSpPr>
          <p:nvPr/>
        </p:nvSpPr>
        <p:spPr bwMode="auto">
          <a:xfrm>
            <a:off x="5410200" y="5727700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Rectangle 51"/>
          <p:cNvSpPr>
            <a:spLocks noChangeArrowheads="1"/>
          </p:cNvSpPr>
          <p:nvPr/>
        </p:nvSpPr>
        <p:spPr bwMode="auto">
          <a:xfrm>
            <a:off x="7035800" y="5213350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04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40BAD2-0CC9-E54C-85C7-8037B782A140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Partition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95438"/>
            <a:ext cx="3657600" cy="4652962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We partition an input sequence as follows: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We remove, in turn, each element </a:t>
            </a:r>
            <a:r>
              <a:rPr lang="en-US" sz="1800" b="1" i="1">
                <a:latin typeface="Times New Roman" charset="0"/>
              </a:rPr>
              <a:t>y</a:t>
            </a:r>
            <a:r>
              <a:rPr lang="en-US" sz="1800">
                <a:latin typeface="Tahoma" charset="0"/>
              </a:rPr>
              <a:t> from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Tahoma" charset="0"/>
              </a:rPr>
              <a:t> and 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We insert </a:t>
            </a:r>
            <a:r>
              <a:rPr lang="en-US" sz="1800" b="1" i="1">
                <a:latin typeface="Times New Roman" charset="0"/>
              </a:rPr>
              <a:t>y</a:t>
            </a:r>
            <a:r>
              <a:rPr lang="en-US" sz="1800">
                <a:latin typeface="Tahoma" charset="0"/>
              </a:rPr>
              <a:t> into </a:t>
            </a:r>
            <a:r>
              <a:rPr lang="en-US" sz="1800" b="1" i="1">
                <a:latin typeface="Times New Roman" charset="0"/>
              </a:rPr>
              <a:t>L</a:t>
            </a:r>
            <a:r>
              <a:rPr lang="en-US" sz="1800">
                <a:latin typeface="Tahoma" charset="0"/>
              </a:rPr>
              <a:t>, 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 b="1" i="1">
                <a:latin typeface="Tahoma" charset="0"/>
              </a:rPr>
              <a:t> </a:t>
            </a:r>
            <a:r>
              <a:rPr lang="en-US" sz="1800">
                <a:latin typeface="Tahoma" charset="0"/>
              </a:rPr>
              <a:t>or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,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depending on the result of the comparison with the pivot </a:t>
            </a:r>
            <a:r>
              <a:rPr lang="en-US" sz="1800" b="1" i="1">
                <a:latin typeface="Times New Roman" charset="0"/>
              </a:rPr>
              <a:t>x</a:t>
            </a:r>
          </a:p>
          <a:p>
            <a:pPr eaLnBrk="1" hangingPunct="1"/>
            <a:r>
              <a:rPr lang="en-US" sz="2000">
                <a:latin typeface="Tahoma" charset="0"/>
              </a:rPr>
              <a:t>Each insertion and removal is at the beginning or at the end of a sequence, and hence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(1)</a:t>
            </a:r>
            <a:r>
              <a:rPr lang="en-US" sz="2000">
                <a:latin typeface="Tahoma" charset="0"/>
              </a:rPr>
              <a:t> time</a:t>
            </a:r>
          </a:p>
          <a:p>
            <a:pPr eaLnBrk="1" hangingPunct="1"/>
            <a:r>
              <a:rPr lang="en-US" sz="2000">
                <a:latin typeface="Tahoma" charset="0"/>
              </a:rPr>
              <a:t>Thus, the partition step of quick-sort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time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4648200" y="1595438"/>
            <a:ext cx="4114800" cy="478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partition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S,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p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, position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of pivot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subsequences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G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of the </a:t>
            </a:r>
            <a:br>
              <a:rPr 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elements of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less than, equal to,</a:t>
            </a:r>
            <a:br>
              <a:rPr 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or greater than the pivot, resp.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G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empty sequences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x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S.remove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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S.isEmpty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S.remove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S.first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&lt;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x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L.addLast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 if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=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x</a:t>
            </a:r>
            <a:endParaRPr lang="en-US" sz="180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E.addLast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</a:rPr>
              <a:t>{ </a:t>
            </a:r>
            <a:r>
              <a:rPr lang="en-US" sz="1800" b="1" i="1">
                <a:latin typeface="Times New Roman" charset="0"/>
              </a:rPr>
              <a:t>y</a:t>
            </a:r>
            <a:r>
              <a:rPr lang="en-US" sz="1800">
                <a:latin typeface="Times New Roman" charset="0"/>
                <a:sym typeface="Symbol" charset="0"/>
              </a:rPr>
              <a:t> &gt; </a:t>
            </a:r>
            <a:r>
              <a:rPr lang="en-US" sz="1800" b="1" i="1">
                <a:latin typeface="Times New Roman" charset="0"/>
              </a:rPr>
              <a:t>x </a:t>
            </a:r>
            <a:r>
              <a:rPr lang="en-US" sz="1800">
                <a:latin typeface="Times New Roman" charset="0"/>
              </a:rPr>
              <a:t>}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G.addLast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return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G</a:t>
            </a:r>
          </a:p>
        </p:txBody>
      </p:sp>
      <p:graphicFrame>
        <p:nvGraphicFramePr>
          <p:cNvPr id="18438" name="Object 5"/>
          <p:cNvGraphicFramePr>
            <a:graphicFrameLocks noChangeAspect="1"/>
          </p:cNvGraphicFramePr>
          <p:nvPr/>
        </p:nvGraphicFramePr>
        <p:xfrm>
          <a:off x="7597775" y="228600"/>
          <a:ext cx="11652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79705" imgH="1865621" progId="MS_ClipArt_Gallery.5">
                  <p:embed/>
                </p:oleObj>
              </mc:Choice>
              <mc:Fallback>
                <p:oleObj name="Clip" r:id="rId2" imgW="1779705" imgH="1865621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775" y="228600"/>
                        <a:ext cx="11652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823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4251465-C792-904A-BA88-DA5B4F233F82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Quick-Sort Tree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22860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An execution of quick-sort is depicted by a binary tree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Each node represents a recursive call of quick-sort and stores</a:t>
            </a:r>
          </a:p>
          <a:p>
            <a:pPr lvl="2" eaLnBrk="1" hangingPunct="1"/>
            <a:r>
              <a:rPr lang="en-US" sz="1800">
                <a:latin typeface="Tahoma" charset="0"/>
              </a:rPr>
              <a:t>Unsorted sequence before the execution and its pivot</a:t>
            </a:r>
          </a:p>
          <a:p>
            <a:pPr lvl="2" eaLnBrk="1" hangingPunct="1"/>
            <a:r>
              <a:rPr lang="en-US" sz="1800">
                <a:latin typeface="Tahoma" charset="0"/>
              </a:rPr>
              <a:t>Sorted sequence at the end of the execution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root is the initial call 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leaves are calls on subsequences of size 0 or 1</a:t>
            </a:r>
            <a:endParaRPr lang="en-US" sz="2400">
              <a:latin typeface="Tahoma" charset="0"/>
            </a:endParaRP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2425700" y="3962400"/>
            <a:ext cx="4267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7  4  9  </a:t>
            </a:r>
            <a:r>
              <a:rPr lang="en-US" u="sng">
                <a:solidFill>
                  <a:srgbClr val="000000"/>
                </a:solidFill>
              </a:rPr>
              <a:t>6</a:t>
            </a:r>
            <a:r>
              <a:rPr lang="en-US"/>
              <a:t>  2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2  4  </a:t>
            </a:r>
            <a:r>
              <a:rPr lang="en-US" u="sng">
                <a:solidFill>
                  <a:srgbClr val="000000"/>
                </a:solidFill>
              </a:rPr>
              <a:t>6</a:t>
            </a:r>
            <a:r>
              <a:rPr lang="en-US">
                <a:solidFill>
                  <a:schemeClr val="tx2"/>
                </a:solidFill>
              </a:rPr>
              <a:t>  7  9</a:t>
            </a:r>
          </a:p>
        </p:txBody>
      </p:sp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1981200" y="4876800"/>
            <a:ext cx="2133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u="sng">
                <a:solidFill>
                  <a:srgbClr val="000000"/>
                </a:solidFill>
              </a:rPr>
              <a:t>4</a:t>
            </a:r>
            <a:r>
              <a:rPr lang="en-US"/>
              <a:t>  2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2  </a:t>
            </a:r>
            <a:r>
              <a:rPr lang="en-US" u="sng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>
            <a:off x="5029200" y="4876800"/>
            <a:ext cx="2133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u="sng">
                <a:solidFill>
                  <a:srgbClr val="000000"/>
                </a:solidFill>
              </a:rPr>
              <a:t>7</a:t>
            </a:r>
            <a:r>
              <a:rPr lang="en-US"/>
              <a:t>  9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 u="sng">
                <a:solidFill>
                  <a:srgbClr val="000000"/>
                </a:solidFill>
              </a:rPr>
              <a:t>7</a:t>
            </a:r>
            <a:r>
              <a:rPr lang="en-US">
                <a:solidFill>
                  <a:schemeClr val="tx2"/>
                </a:solidFill>
              </a:rPr>
              <a:t>  9</a:t>
            </a:r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1866900" y="5791200"/>
            <a:ext cx="102870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2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0489" name="AutoShape 8"/>
          <p:cNvSpPr>
            <a:spLocks noChangeArrowheads="1"/>
          </p:cNvSpPr>
          <p:nvPr/>
        </p:nvSpPr>
        <p:spPr bwMode="auto">
          <a:xfrm>
            <a:off x="3276600" y="5791200"/>
            <a:ext cx="99060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0490" name="AutoShape 9"/>
          <p:cNvSpPr>
            <a:spLocks noChangeArrowheads="1"/>
          </p:cNvSpPr>
          <p:nvPr/>
        </p:nvSpPr>
        <p:spPr bwMode="auto">
          <a:xfrm>
            <a:off x="4905375" y="5791200"/>
            <a:ext cx="100965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0491" name="AutoShape 10"/>
          <p:cNvSpPr>
            <a:spLocks noChangeArrowheads="1"/>
          </p:cNvSpPr>
          <p:nvPr/>
        </p:nvSpPr>
        <p:spPr bwMode="auto">
          <a:xfrm>
            <a:off x="6324600" y="5791200"/>
            <a:ext cx="981075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9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20492" name="AutoShape 11"/>
          <p:cNvCxnSpPr>
            <a:cxnSpLocks noChangeShapeType="1"/>
            <a:stCxn id="20486" idx="0"/>
            <a:endCxn id="20485" idx="2"/>
          </p:cNvCxnSpPr>
          <p:nvPr/>
        </p:nvCxnSpPr>
        <p:spPr bwMode="auto">
          <a:xfrm flipV="1">
            <a:off x="3048000" y="4429125"/>
            <a:ext cx="15113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3" name="AutoShape 12"/>
          <p:cNvCxnSpPr>
            <a:cxnSpLocks noChangeShapeType="1"/>
            <a:stCxn id="20487" idx="0"/>
            <a:endCxn id="20485" idx="2"/>
          </p:cNvCxnSpPr>
          <p:nvPr/>
        </p:nvCxnSpPr>
        <p:spPr bwMode="auto">
          <a:xfrm flipH="1" flipV="1">
            <a:off x="4559300" y="4429125"/>
            <a:ext cx="15367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4" name="AutoShape 13"/>
          <p:cNvCxnSpPr>
            <a:cxnSpLocks noChangeShapeType="1"/>
            <a:stCxn id="20488" idx="0"/>
            <a:endCxn id="20486" idx="2"/>
          </p:cNvCxnSpPr>
          <p:nvPr/>
        </p:nvCxnSpPr>
        <p:spPr bwMode="auto">
          <a:xfrm flipV="1">
            <a:off x="2381250" y="5343525"/>
            <a:ext cx="6667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5" name="AutoShape 14"/>
          <p:cNvCxnSpPr>
            <a:cxnSpLocks noChangeShapeType="1"/>
            <a:stCxn id="20490" idx="0"/>
            <a:endCxn id="20487" idx="2"/>
          </p:cNvCxnSpPr>
          <p:nvPr/>
        </p:nvCxnSpPr>
        <p:spPr bwMode="auto">
          <a:xfrm flipV="1">
            <a:off x="5410200" y="5343525"/>
            <a:ext cx="6858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6" name="AutoShape 15"/>
          <p:cNvCxnSpPr>
            <a:cxnSpLocks noChangeShapeType="1"/>
            <a:stCxn id="20486" idx="2"/>
            <a:endCxn id="20489" idx="0"/>
          </p:cNvCxnSpPr>
          <p:nvPr/>
        </p:nvCxnSpPr>
        <p:spPr bwMode="auto">
          <a:xfrm>
            <a:off x="3048000" y="5343525"/>
            <a:ext cx="7239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7" name="AutoShape 16"/>
          <p:cNvCxnSpPr>
            <a:cxnSpLocks noChangeShapeType="1"/>
            <a:stCxn id="20487" idx="2"/>
            <a:endCxn id="20491" idx="0"/>
          </p:cNvCxnSpPr>
          <p:nvPr/>
        </p:nvCxnSpPr>
        <p:spPr bwMode="auto">
          <a:xfrm>
            <a:off x="6096000" y="5343525"/>
            <a:ext cx="719138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65993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9E1DD67-0595-974D-8EE4-3B3B47CDD392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Pivot selection</a:t>
            </a:r>
          </a:p>
        </p:txBody>
      </p:sp>
      <p:cxnSp>
        <p:nvCxnSpPr>
          <p:cNvPr id="21509" name="AutoShape 4"/>
          <p:cNvCxnSpPr>
            <a:cxnSpLocks noChangeShapeType="1"/>
            <a:stCxn id="21512" idx="0"/>
            <a:endCxn id="21511" idx="2"/>
          </p:cNvCxnSpPr>
          <p:nvPr/>
        </p:nvCxnSpPr>
        <p:spPr bwMode="auto">
          <a:xfrm flipV="1">
            <a:off x="1414463" y="4054475"/>
            <a:ext cx="1090612" cy="584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0" name="AutoShape 5"/>
          <p:cNvCxnSpPr>
            <a:cxnSpLocks noChangeShapeType="1"/>
            <a:stCxn id="21523" idx="0"/>
            <a:endCxn id="2151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11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7  2  9  4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1512" name="AutoShape 20"/>
          <p:cNvSpPr>
            <a:spLocks noChangeArrowheads="1"/>
          </p:cNvSpPr>
          <p:nvPr/>
        </p:nvSpPr>
        <p:spPr bwMode="auto">
          <a:xfrm>
            <a:off x="1066800" y="4648200"/>
            <a:ext cx="693738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  <p:sp>
        <p:nvSpPr>
          <p:cNvPr id="21513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1514" name="AutoShape 34"/>
          <p:cNvCxnSpPr>
            <a:cxnSpLocks noChangeShapeType="1"/>
            <a:stCxn id="21511" idx="0"/>
            <a:endCxn id="21513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5" name="AutoShape 35"/>
          <p:cNvCxnSpPr>
            <a:cxnSpLocks noChangeShapeType="1"/>
            <a:stCxn id="21516" idx="0"/>
            <a:endCxn id="21513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16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1517" name="AutoShape 37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1518" name="AutoShape 38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1519" name="AutoShape 39"/>
          <p:cNvCxnSpPr>
            <a:cxnSpLocks noChangeShapeType="1"/>
            <a:stCxn id="21517" idx="0"/>
            <a:endCxn id="21516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0" name="AutoShape 40"/>
          <p:cNvCxnSpPr>
            <a:cxnSpLocks noChangeShapeType="1"/>
            <a:stCxn id="21518" idx="0"/>
            <a:endCxn id="21516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1" name="AutoShape 41"/>
          <p:cNvCxnSpPr>
            <a:cxnSpLocks noChangeShapeType="1"/>
            <a:stCxn id="21524" idx="0"/>
            <a:endCxn id="2152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2" name="AutoShape 42"/>
          <p:cNvCxnSpPr>
            <a:cxnSpLocks noChangeShapeType="1"/>
            <a:stCxn id="21523" idx="2"/>
            <a:endCxn id="21525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23" name="AutoShape 4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1524" name="AutoShape 44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1525" name="AutoShape 45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695030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5A302DD-3B05-8149-81F1-4C9C6764E09A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Partition, recursive call, pivot selection</a:t>
            </a:r>
          </a:p>
        </p:txBody>
      </p:sp>
      <p:cxnSp>
        <p:nvCxnSpPr>
          <p:cNvPr id="22533" name="AutoShape 4"/>
          <p:cNvCxnSpPr>
            <a:cxnSpLocks noChangeShapeType="1"/>
            <a:stCxn id="22550" idx="0"/>
            <a:endCxn id="22537" idx="2"/>
          </p:cNvCxnSpPr>
          <p:nvPr/>
        </p:nvCxnSpPr>
        <p:spPr bwMode="auto">
          <a:xfrm flipV="1">
            <a:off x="1414463" y="4064000"/>
            <a:ext cx="1090612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4" name="AutoShape 5"/>
          <p:cNvCxnSpPr>
            <a:cxnSpLocks noChangeShapeType="1"/>
            <a:stCxn id="22538" idx="0"/>
            <a:endCxn id="22537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5" name="AutoShape 7"/>
          <p:cNvCxnSpPr>
            <a:cxnSpLocks noChangeShapeType="1"/>
            <a:stCxn id="22539" idx="0"/>
            <a:endCxn id="22538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6" name="AutoShape 9"/>
          <p:cNvCxnSpPr>
            <a:cxnSpLocks noChangeShapeType="1"/>
            <a:stCxn id="22538" idx="2"/>
            <a:endCxn id="2254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37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2538" name="AutoShape 15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2539" name="AutoShape 21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2540" name="AutoShape 22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2541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2542" name="AutoShape 34"/>
          <p:cNvCxnSpPr>
            <a:cxnSpLocks noChangeShapeType="1"/>
            <a:stCxn id="22537" idx="0"/>
            <a:endCxn id="22541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3" name="AutoShape 35"/>
          <p:cNvCxnSpPr>
            <a:cxnSpLocks noChangeShapeType="1"/>
            <a:stCxn id="22545" idx="0"/>
            <a:endCxn id="22541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44" name="Line 37"/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AutoShape 39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2546" name="AutoShape 40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2547" name="AutoShape 41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2548" name="AutoShape 42"/>
          <p:cNvCxnSpPr>
            <a:cxnSpLocks noChangeShapeType="1"/>
            <a:stCxn id="22546" idx="0"/>
            <a:endCxn id="22545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9" name="AutoShape 43"/>
          <p:cNvCxnSpPr>
            <a:cxnSpLocks noChangeShapeType="1"/>
            <a:stCxn id="22547" idx="0"/>
            <a:endCxn id="22545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50" name="AutoShape 44"/>
          <p:cNvSpPr>
            <a:spLocks noChangeArrowheads="1"/>
          </p:cNvSpPr>
          <p:nvPr/>
        </p:nvSpPr>
        <p:spPr bwMode="auto">
          <a:xfrm>
            <a:off x="1066800" y="4648200"/>
            <a:ext cx="693738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277453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24158B2-DBC0-6248-83E1-EEB9C92ADA80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Partition, recursive call, base case</a:t>
            </a:r>
          </a:p>
        </p:txBody>
      </p:sp>
      <p:cxnSp>
        <p:nvCxnSpPr>
          <p:cNvPr id="23557" name="AutoShape 4"/>
          <p:cNvCxnSpPr>
            <a:cxnSpLocks noChangeShapeType="1"/>
            <a:stCxn id="23562" idx="0"/>
            <a:endCxn id="23561" idx="2"/>
          </p:cNvCxnSpPr>
          <p:nvPr/>
        </p:nvCxnSpPr>
        <p:spPr bwMode="auto">
          <a:xfrm flipV="1">
            <a:off x="1524000" y="4054475"/>
            <a:ext cx="9810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58" name="AutoShape 5"/>
          <p:cNvCxnSpPr>
            <a:cxnSpLocks noChangeShapeType="1"/>
            <a:stCxn id="23563" idx="0"/>
            <a:endCxn id="2356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59" name="AutoShape 7"/>
          <p:cNvCxnSpPr>
            <a:cxnSpLocks noChangeShapeType="1"/>
            <a:stCxn id="23564" idx="0"/>
            <a:endCxn id="2356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60" name="AutoShape 9"/>
          <p:cNvCxnSpPr>
            <a:cxnSpLocks noChangeShapeType="1"/>
            <a:stCxn id="23563" idx="2"/>
            <a:endCxn id="23565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61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</a:t>
            </a:r>
            <a:r>
              <a:rPr lang="en-US" sz="1800">
                <a:solidFill>
                  <a:schemeClr val="accent1"/>
                </a:solidFill>
              </a:rPr>
              <a:t>  2  4  7  </a:t>
            </a:r>
          </a:p>
        </p:txBody>
      </p:sp>
      <p:sp>
        <p:nvSpPr>
          <p:cNvPr id="23562" name="AutoShape 13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3563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3564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3565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3566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3567" name="AutoShape 33"/>
          <p:cNvCxnSpPr>
            <a:cxnSpLocks noChangeShapeType="1"/>
            <a:stCxn id="23561" idx="0"/>
            <a:endCxn id="23566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68" name="AutoShape 34"/>
          <p:cNvCxnSpPr>
            <a:cxnSpLocks noChangeShapeType="1"/>
            <a:stCxn id="23570" idx="0"/>
            <a:endCxn id="23566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69" name="Line 35"/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3571" name="AutoShape 37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3572" name="AutoShape 38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3573" name="AutoShape 39"/>
          <p:cNvCxnSpPr>
            <a:cxnSpLocks noChangeShapeType="1"/>
            <a:stCxn id="23571" idx="0"/>
            <a:endCxn id="23570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4" name="AutoShape 40"/>
          <p:cNvCxnSpPr>
            <a:cxnSpLocks noChangeShapeType="1"/>
            <a:stCxn id="23572" idx="0"/>
            <a:endCxn id="23570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32165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2494D8A-03CB-5044-AB2A-A846780BC5F7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…, base case, join</a:t>
            </a:r>
          </a:p>
        </p:txBody>
      </p:sp>
      <p:sp>
        <p:nvSpPr>
          <p:cNvPr id="24581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4582" name="AutoShape 22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4583" name="AutoShape 23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4584" name="AutoShape 26"/>
          <p:cNvCxnSpPr>
            <a:cxnSpLocks noChangeShapeType="1"/>
            <a:stCxn id="24582" idx="0"/>
            <a:endCxn id="24581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85" name="AutoShape 27"/>
          <p:cNvCxnSpPr>
            <a:cxnSpLocks noChangeShapeType="1"/>
            <a:stCxn id="24583" idx="0"/>
            <a:endCxn id="24581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586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4587" name="AutoShape 33"/>
          <p:cNvCxnSpPr>
            <a:cxnSpLocks noChangeShapeType="1"/>
            <a:stCxn id="24593" idx="0"/>
            <a:endCxn id="24586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88" name="AutoShape 34"/>
          <p:cNvCxnSpPr>
            <a:cxnSpLocks noChangeShapeType="1"/>
            <a:stCxn id="24581" idx="0"/>
            <a:endCxn id="24586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89" name="AutoShape 36"/>
          <p:cNvCxnSpPr>
            <a:cxnSpLocks noChangeShapeType="1"/>
            <a:stCxn id="24594" idx="0"/>
            <a:endCxn id="24593" idx="2"/>
          </p:cNvCxnSpPr>
          <p:nvPr/>
        </p:nvCxnSpPr>
        <p:spPr bwMode="auto">
          <a:xfrm flipV="1">
            <a:off x="1524000" y="4064000"/>
            <a:ext cx="981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0" name="AutoShape 37"/>
          <p:cNvCxnSpPr>
            <a:cxnSpLocks noChangeShapeType="1"/>
            <a:stCxn id="24595" idx="0"/>
            <a:endCxn id="24593" idx="2"/>
          </p:cNvCxnSpPr>
          <p:nvPr/>
        </p:nvCxnSpPr>
        <p:spPr bwMode="auto">
          <a:xfrm flipH="1" flipV="1">
            <a:off x="2505075" y="4064000"/>
            <a:ext cx="106680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1" name="AutoShape 38"/>
          <p:cNvCxnSpPr>
            <a:cxnSpLocks noChangeShapeType="1"/>
            <a:stCxn id="24596" idx="0"/>
            <a:endCxn id="24595" idx="2"/>
          </p:cNvCxnSpPr>
          <p:nvPr/>
        </p:nvCxnSpPr>
        <p:spPr bwMode="auto">
          <a:xfrm flipV="1">
            <a:off x="3092450" y="5081588"/>
            <a:ext cx="4794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2" name="AutoShape 39"/>
          <p:cNvCxnSpPr>
            <a:cxnSpLocks noChangeShapeType="1"/>
            <a:stCxn id="24595" idx="2"/>
            <a:endCxn id="24597" idx="0"/>
          </p:cNvCxnSpPr>
          <p:nvPr/>
        </p:nvCxnSpPr>
        <p:spPr bwMode="auto">
          <a:xfrm>
            <a:off x="3571875" y="5081588"/>
            <a:ext cx="5048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593" name="AutoShape 4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4594" name="AutoShape 41"/>
          <p:cNvSpPr>
            <a:spLocks noChangeArrowheads="1"/>
          </p:cNvSpPr>
          <p:nvPr/>
        </p:nvSpPr>
        <p:spPr bwMode="auto">
          <a:xfrm>
            <a:off x="1066800" y="4645025"/>
            <a:ext cx="914400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4595" name="AutoShape 42"/>
          <p:cNvSpPr>
            <a:spLocks noChangeArrowheads="1"/>
          </p:cNvSpPr>
          <p:nvPr/>
        </p:nvSpPr>
        <p:spPr bwMode="auto">
          <a:xfrm>
            <a:off x="2824163" y="4645025"/>
            <a:ext cx="1495425" cy="427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4596" name="AutoShape 43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4597" name="AutoShape 44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4598" name="Line 46"/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Line 47"/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4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</a:t>
            </a:r>
            <a:br>
              <a:rPr lang="en-US" dirty="0"/>
            </a:br>
            <a:r>
              <a:rPr lang="en-US" dirty="0"/>
              <a:t>Internet Search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3276600" cy="4800600"/>
          </a:xfrm>
        </p:spPr>
        <p:txBody>
          <a:bodyPr/>
          <a:lstStyle/>
          <a:p>
            <a:r>
              <a:rPr lang="en-US" sz="2000" dirty="0"/>
              <a:t>Sorting has a lot of applications, including uses in Internet search engines. </a:t>
            </a:r>
          </a:p>
          <a:p>
            <a:r>
              <a:rPr lang="en-US" sz="2000" dirty="0"/>
              <a:t>Sorting arises in the steps needed to build a data structure, known as the </a:t>
            </a:r>
            <a:r>
              <a:rPr lang="en-US" sz="2000" b="1" dirty="0">
                <a:solidFill>
                  <a:srgbClr val="FF0000"/>
                </a:solidFill>
              </a:rPr>
              <a:t>inverted file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rgbClr val="FF0000"/>
                </a:solidFill>
              </a:rPr>
              <a:t>inverted index</a:t>
            </a:r>
            <a:r>
              <a:rPr lang="en-US" sz="2000" dirty="0"/>
              <a:t>, that allows a search engine to quickly return a list of the documents that contain a given keyword.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251A7C-F68C-A94F-B63B-6E70A9D0EA8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Multidocument 5"/>
          <p:cNvSpPr/>
          <p:nvPr/>
        </p:nvSpPr>
        <p:spPr bwMode="auto">
          <a:xfrm>
            <a:off x="4114800" y="3962400"/>
            <a:ext cx="1371600" cy="1905000"/>
          </a:xfrm>
          <a:prstGeom prst="flowChartMulti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785333"/>
              </p:ext>
            </p:extLst>
          </p:nvPr>
        </p:nvGraphicFramePr>
        <p:xfrm>
          <a:off x="5943600" y="1752600"/>
          <a:ext cx="3048000" cy="4328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 Number &amp; word location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banana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1:3,</a:t>
                      </a:r>
                      <a:r>
                        <a:rPr lang="en-US" baseline="0" dirty="0"/>
                        <a:t>  2:45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butterfly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2:15, 3:12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camel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4:40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1:60, 1:70, 2:22, 3:20, 4:11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4:21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2:55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pizza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1:56, 3:33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91000" y="4876800"/>
            <a:ext cx="1072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Documents</a:t>
            </a:r>
          </a:p>
        </p:txBody>
      </p:sp>
      <p:sp>
        <p:nvSpPr>
          <p:cNvPr id="9" name="Bent Arrow 8"/>
          <p:cNvSpPr/>
          <p:nvPr/>
        </p:nvSpPr>
        <p:spPr bwMode="auto">
          <a:xfrm>
            <a:off x="4572000" y="2286000"/>
            <a:ext cx="1219200" cy="1371600"/>
          </a:xfrm>
          <a:prstGeom prst="ben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41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9BCF54D-88EA-5545-942C-8B129BA4C5B4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pivot selection</a:t>
            </a:r>
          </a:p>
        </p:txBody>
      </p:sp>
      <p:sp>
        <p:nvSpPr>
          <p:cNvPr id="25605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7  9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>
                <a:solidFill>
                  <a:schemeClr val="accent1"/>
                </a:solidFill>
              </a:rPr>
              <a:t>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5606" name="AutoShape 40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5607" name="AutoShape 43"/>
          <p:cNvCxnSpPr>
            <a:cxnSpLocks noChangeShapeType="1"/>
            <a:stCxn id="25606" idx="0"/>
            <a:endCxn id="25605" idx="2"/>
          </p:cNvCxnSpPr>
          <p:nvPr/>
        </p:nvCxnSpPr>
        <p:spPr bwMode="auto">
          <a:xfrm flipV="1">
            <a:off x="5834063" y="4064000"/>
            <a:ext cx="1090612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08" name="AutoShape 44"/>
          <p:cNvCxnSpPr>
            <a:cxnSpLocks noChangeShapeType="1"/>
            <a:stCxn id="25622" idx="0"/>
            <a:endCxn id="25605" idx="2"/>
          </p:cNvCxnSpPr>
          <p:nvPr/>
        </p:nvCxnSpPr>
        <p:spPr bwMode="auto">
          <a:xfrm flipH="1" flipV="1">
            <a:off x="6924675" y="4064000"/>
            <a:ext cx="104298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09" name="AutoShape 49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5610" name="AutoShape 50"/>
          <p:cNvCxnSpPr>
            <a:cxnSpLocks noChangeShapeType="1"/>
            <a:stCxn id="25616" idx="0"/>
            <a:endCxn id="25609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1" name="AutoShape 51"/>
          <p:cNvCxnSpPr>
            <a:cxnSpLocks noChangeShapeType="1"/>
            <a:stCxn id="25605" idx="0"/>
            <a:endCxn id="25609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2" name="AutoShape 52"/>
          <p:cNvCxnSpPr>
            <a:cxnSpLocks noChangeShapeType="1"/>
            <a:stCxn id="25617" idx="0"/>
            <a:endCxn id="25616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3" name="AutoShape 53"/>
          <p:cNvCxnSpPr>
            <a:cxnSpLocks noChangeShapeType="1"/>
            <a:stCxn id="25618" idx="0"/>
            <a:endCxn id="25616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4" name="AutoShape 54"/>
          <p:cNvCxnSpPr>
            <a:cxnSpLocks noChangeShapeType="1"/>
            <a:stCxn id="25619" idx="0"/>
            <a:endCxn id="25618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5" name="AutoShape 55"/>
          <p:cNvCxnSpPr>
            <a:cxnSpLocks noChangeShapeType="1"/>
            <a:stCxn id="25618" idx="2"/>
            <a:endCxn id="2562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16" name="AutoShape 56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5617" name="AutoShape 57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5618" name="AutoShape 58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5619" name="AutoShape 5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5620" name="AutoShape 6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5621" name="Line 63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AutoShape 64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2016526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E8497F9-DB7C-A641-B603-628C2CD9F453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Partition, …, recursive call, base case</a:t>
            </a:r>
          </a:p>
        </p:txBody>
      </p:sp>
      <p:sp>
        <p:nvSpPr>
          <p:cNvPr id="26629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7  9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>
                <a:solidFill>
                  <a:schemeClr val="accent1"/>
                </a:solidFill>
              </a:rPr>
              <a:t>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6630" name="AutoShape 37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6631" name="AutoShape 38"/>
          <p:cNvCxnSpPr>
            <a:cxnSpLocks noChangeShapeType="1"/>
            <a:stCxn id="26630" idx="0"/>
            <a:endCxn id="26629" idx="2"/>
          </p:cNvCxnSpPr>
          <p:nvPr/>
        </p:nvCxnSpPr>
        <p:spPr bwMode="auto">
          <a:xfrm flipV="1">
            <a:off x="5834063" y="4054475"/>
            <a:ext cx="10906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2" name="AutoShape 39"/>
          <p:cNvCxnSpPr>
            <a:cxnSpLocks noChangeShapeType="1"/>
            <a:stCxn id="26646" idx="0"/>
            <a:endCxn id="26629" idx="2"/>
          </p:cNvCxnSpPr>
          <p:nvPr/>
        </p:nvCxnSpPr>
        <p:spPr bwMode="auto">
          <a:xfrm flipH="1" flipV="1">
            <a:off x="6924675" y="4054475"/>
            <a:ext cx="104298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33" name="AutoShape 4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6634" name="AutoShape 41"/>
          <p:cNvCxnSpPr>
            <a:cxnSpLocks noChangeShapeType="1"/>
            <a:stCxn id="26640" idx="0"/>
            <a:endCxn id="26633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5" name="AutoShape 42"/>
          <p:cNvCxnSpPr>
            <a:cxnSpLocks noChangeShapeType="1"/>
            <a:stCxn id="26629" idx="0"/>
            <a:endCxn id="26633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6" name="AutoShape 43"/>
          <p:cNvCxnSpPr>
            <a:cxnSpLocks noChangeShapeType="1"/>
            <a:stCxn id="26641" idx="0"/>
            <a:endCxn id="26640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7" name="AutoShape 44"/>
          <p:cNvCxnSpPr>
            <a:cxnSpLocks noChangeShapeType="1"/>
            <a:stCxn id="26642" idx="0"/>
            <a:endCxn id="26640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8" name="AutoShape 45"/>
          <p:cNvCxnSpPr>
            <a:cxnSpLocks noChangeShapeType="1"/>
            <a:stCxn id="26643" idx="0"/>
            <a:endCxn id="26642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9" name="AutoShape 46"/>
          <p:cNvCxnSpPr>
            <a:cxnSpLocks noChangeShapeType="1"/>
            <a:stCxn id="26642" idx="2"/>
            <a:endCxn id="26644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40" name="AutoShape 47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6641" name="AutoShape 48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6642" name="AutoShape 49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6643" name="AutoShape 5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6644" name="AutoShape 5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6645" name="Line 52"/>
          <p:cNvSpPr>
            <a:spLocks noChangeShapeType="1"/>
          </p:cNvSpPr>
          <p:nvPr/>
        </p:nvSpPr>
        <p:spPr bwMode="auto">
          <a:xfrm rot="793333">
            <a:off x="7467600" y="41910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AutoShape 53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94591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F8D88D4-D359-D14F-AE14-001E0FCABFC7}" type="slidenum">
              <a:rPr lang="en-US" sz="1400"/>
              <a:pPr eaLnBrk="1" hangingPunct="1"/>
              <a:t>32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Join, join</a:t>
            </a:r>
          </a:p>
        </p:txBody>
      </p:sp>
      <p:sp>
        <p:nvSpPr>
          <p:cNvPr id="27653" name="AutoShape 35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rgbClr val="000000"/>
                </a:solidFill>
              </a:rPr>
              <a:t>7</a:t>
            </a:r>
            <a:r>
              <a:rPr lang="en-US" sz="1800"/>
              <a:t>  9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</a:t>
            </a:r>
            <a:r>
              <a:rPr lang="en-US" sz="1800">
                <a:solidFill>
                  <a:srgbClr val="000000"/>
                </a:solidFill>
              </a:rPr>
              <a:t>7</a:t>
            </a:r>
            <a:r>
              <a:rPr lang="en-US" sz="1800"/>
              <a:t>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/>
              <a:t> 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7654" name="AutoShape 36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7655" name="AutoShape 37"/>
          <p:cNvCxnSpPr>
            <a:cxnSpLocks noChangeShapeType="1"/>
            <a:stCxn id="27654" idx="0"/>
            <a:endCxn id="27653" idx="2"/>
          </p:cNvCxnSpPr>
          <p:nvPr/>
        </p:nvCxnSpPr>
        <p:spPr bwMode="auto">
          <a:xfrm flipV="1">
            <a:off x="5834063" y="4054475"/>
            <a:ext cx="10906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56" name="AutoShape 38"/>
          <p:cNvCxnSpPr>
            <a:cxnSpLocks noChangeShapeType="1"/>
            <a:stCxn id="27669" idx="0"/>
            <a:endCxn id="27653" idx="2"/>
          </p:cNvCxnSpPr>
          <p:nvPr/>
        </p:nvCxnSpPr>
        <p:spPr bwMode="auto">
          <a:xfrm flipH="1" flipV="1">
            <a:off x="6924675" y="4054475"/>
            <a:ext cx="1042988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657" name="AutoShape 39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/>
              <a:t> </a:t>
            </a:r>
            <a:r>
              <a:rPr lang="en-US" sz="1800">
                <a:solidFill>
                  <a:schemeClr val="tx2"/>
                </a:solidFill>
              </a:rPr>
              <a:t>1  2  3  4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7  7  9</a:t>
            </a:r>
          </a:p>
        </p:txBody>
      </p:sp>
      <p:cxnSp>
        <p:nvCxnSpPr>
          <p:cNvPr id="27658" name="AutoShape 40"/>
          <p:cNvCxnSpPr>
            <a:cxnSpLocks noChangeShapeType="1"/>
            <a:stCxn id="27664" idx="0"/>
            <a:endCxn id="27657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59" name="AutoShape 41"/>
          <p:cNvCxnSpPr>
            <a:cxnSpLocks noChangeShapeType="1"/>
            <a:stCxn id="27653" idx="0"/>
            <a:endCxn id="27657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60" name="AutoShape 42"/>
          <p:cNvCxnSpPr>
            <a:cxnSpLocks noChangeShapeType="1"/>
            <a:stCxn id="27665" idx="0"/>
            <a:endCxn id="27664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61" name="AutoShape 43"/>
          <p:cNvCxnSpPr>
            <a:cxnSpLocks noChangeShapeType="1"/>
            <a:stCxn id="27666" idx="0"/>
            <a:endCxn id="27664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62" name="AutoShape 44"/>
          <p:cNvCxnSpPr>
            <a:cxnSpLocks noChangeShapeType="1"/>
            <a:stCxn id="27667" idx="0"/>
            <a:endCxn id="27666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63" name="AutoShape 45"/>
          <p:cNvCxnSpPr>
            <a:cxnSpLocks noChangeShapeType="1"/>
            <a:stCxn id="27666" idx="2"/>
            <a:endCxn id="27668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664" name="AutoShape 46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7665" name="AutoShape 47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7666" name="AutoShape 48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7667" name="AutoShape 4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7668" name="AutoShape 5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7669" name="AutoShape 52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7670" name="Line 53"/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Line 54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2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E5C3B1D-C3B5-BC44-A4A7-30719CD8F0AF}" type="slidenum">
              <a:rPr lang="en-US" sz="1400"/>
              <a:pPr eaLnBrk="1" hangingPunct="1"/>
              <a:t>33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Worst-case Running Time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01000" cy="22860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The worst case for quick-sort occurs when the pivot is the unique minimum or maximum element</a:t>
            </a:r>
          </a:p>
          <a:p>
            <a:pPr eaLnBrk="1" hangingPunct="1"/>
            <a:r>
              <a:rPr lang="en-US" sz="2000">
                <a:latin typeface="Tahoma" charset="0"/>
              </a:rPr>
              <a:t>One of </a:t>
            </a:r>
            <a:r>
              <a:rPr lang="en-US" sz="2000" b="1" i="1">
                <a:latin typeface="Times New Roman" charset="0"/>
              </a:rPr>
              <a:t>L</a:t>
            </a:r>
            <a:r>
              <a:rPr lang="en-US" sz="2000">
                <a:latin typeface="Tahoma" charset="0"/>
              </a:rPr>
              <a:t> and </a:t>
            </a:r>
            <a:r>
              <a:rPr lang="en-US" sz="2000" b="1" i="1">
                <a:latin typeface="Times New Roman" charset="0"/>
              </a:rPr>
              <a:t>G</a:t>
            </a:r>
            <a:r>
              <a:rPr lang="en-US" sz="2000">
                <a:latin typeface="Tahoma" charset="0"/>
              </a:rPr>
              <a:t> has size </a:t>
            </a:r>
            <a:r>
              <a:rPr lang="en-US" sz="2000" b="1" i="1">
                <a:latin typeface="Times New Roman" charset="0"/>
              </a:rPr>
              <a:t>n </a:t>
            </a:r>
            <a:r>
              <a:rPr lang="en-US" sz="2000">
                <a:latin typeface="Symbol" charset="0"/>
              </a:rPr>
              <a:t>- </a:t>
            </a:r>
            <a:r>
              <a:rPr lang="en-US" sz="2000">
                <a:latin typeface="Times New Roman" charset="0"/>
              </a:rPr>
              <a:t>1 </a:t>
            </a:r>
            <a:r>
              <a:rPr lang="en-US" sz="2000">
                <a:latin typeface="Tahoma" charset="0"/>
              </a:rPr>
              <a:t>and the other has size </a:t>
            </a:r>
            <a:r>
              <a:rPr lang="en-US" sz="2000">
                <a:latin typeface="Times New Roman" charset="0"/>
              </a:rPr>
              <a:t>0</a:t>
            </a:r>
          </a:p>
          <a:p>
            <a:pPr eaLnBrk="1" hangingPunct="1"/>
            <a:r>
              <a:rPr lang="en-US" sz="2000">
                <a:latin typeface="Tahoma" charset="0"/>
              </a:rPr>
              <a:t>The running time is proportional to the sum</a:t>
            </a:r>
          </a:p>
          <a:p>
            <a:pPr algn="ctr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  <a:sym typeface="Symbol" charset="0"/>
              </a:rPr>
              <a:t>n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+</a:t>
            </a:r>
            <a:r>
              <a:rPr lang="en-US" sz="2000">
                <a:latin typeface="Times New Roman" charset="0"/>
                <a:sym typeface="Symbol" charset="0"/>
              </a:rPr>
              <a:t> (</a:t>
            </a:r>
            <a:r>
              <a:rPr lang="en-US" sz="2000" b="1" i="1">
                <a:latin typeface="Times New Roman" charset="0"/>
                <a:sym typeface="Symbol" charset="0"/>
              </a:rPr>
              <a:t>n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-</a:t>
            </a:r>
            <a:r>
              <a:rPr lang="en-US" sz="2000">
                <a:latin typeface="Times New Roman" charset="0"/>
                <a:sym typeface="Symbol" charset="0"/>
              </a:rPr>
              <a:t> 1) </a:t>
            </a:r>
            <a:r>
              <a:rPr lang="en-US" sz="2000">
                <a:latin typeface="Symbol" charset="0"/>
                <a:sym typeface="Symbol" charset="0"/>
              </a:rPr>
              <a:t>+ </a:t>
            </a:r>
            <a:r>
              <a:rPr lang="en-US" sz="2000">
                <a:latin typeface="Times New Roman" charset="0"/>
                <a:sym typeface="Symbol" charset="0"/>
              </a:rPr>
              <a:t>… </a:t>
            </a:r>
            <a:r>
              <a:rPr lang="en-US" sz="2000">
                <a:latin typeface="Symbol" charset="0"/>
                <a:sym typeface="Symbol" charset="0"/>
              </a:rPr>
              <a:t>+</a:t>
            </a:r>
            <a:r>
              <a:rPr lang="en-US" sz="2000">
                <a:latin typeface="Times New Roman" charset="0"/>
                <a:sym typeface="Symbol" charset="0"/>
              </a:rPr>
              <a:t> 2 </a:t>
            </a:r>
            <a:r>
              <a:rPr lang="en-US" sz="2000">
                <a:latin typeface="Symbol" charset="0"/>
                <a:sym typeface="Symbol" charset="0"/>
              </a:rPr>
              <a:t>+ 1</a:t>
            </a:r>
            <a:endParaRPr lang="en-US" sz="2000">
              <a:latin typeface="Tahoma" charset="0"/>
            </a:endParaRPr>
          </a:p>
          <a:p>
            <a:pPr eaLnBrk="1" hangingPunct="1"/>
            <a:r>
              <a:rPr lang="en-US" sz="2000">
                <a:latin typeface="Tahoma" charset="0"/>
              </a:rPr>
              <a:t>Thus, the worst-case running time of quick-sort is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 baseline="30000">
                <a:latin typeface="Times New Roman" charset="0"/>
              </a:rPr>
              <a:t>2</a:t>
            </a:r>
            <a:r>
              <a:rPr lang="en-US" sz="2000">
                <a:latin typeface="Times New Roman" charset="0"/>
              </a:rPr>
              <a:t>)</a:t>
            </a:r>
          </a:p>
        </p:txBody>
      </p:sp>
      <p:sp>
        <p:nvSpPr>
          <p:cNvPr id="28677" name="AutoShape 11"/>
          <p:cNvSpPr>
            <a:spLocks noChangeArrowheads="1"/>
          </p:cNvSpPr>
          <p:nvPr/>
        </p:nvSpPr>
        <p:spPr bwMode="auto">
          <a:xfrm>
            <a:off x="5992813" y="4791075"/>
            <a:ext cx="1304925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8678" name="AutoShape 16"/>
          <p:cNvSpPr>
            <a:spLocks noChangeArrowheads="1"/>
          </p:cNvSpPr>
          <p:nvPr/>
        </p:nvSpPr>
        <p:spPr bwMode="auto">
          <a:xfrm>
            <a:off x="7340600" y="5600700"/>
            <a:ext cx="762000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8679" name="AutoShape 20"/>
          <p:cNvSpPr>
            <a:spLocks noChangeArrowheads="1"/>
          </p:cNvSpPr>
          <p:nvPr/>
        </p:nvSpPr>
        <p:spPr bwMode="auto">
          <a:xfrm>
            <a:off x="4191000" y="4791075"/>
            <a:ext cx="360363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28680" name="AutoShape 23"/>
          <p:cNvSpPr>
            <a:spLocks noChangeArrowheads="1"/>
          </p:cNvSpPr>
          <p:nvPr/>
        </p:nvSpPr>
        <p:spPr bwMode="auto">
          <a:xfrm>
            <a:off x="5943600" y="5327650"/>
            <a:ext cx="352425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28681" name="AutoShape 24"/>
          <p:cNvSpPr>
            <a:spLocks noChangeArrowheads="1"/>
          </p:cNvSpPr>
          <p:nvPr/>
        </p:nvSpPr>
        <p:spPr bwMode="auto">
          <a:xfrm>
            <a:off x="7297738" y="6107113"/>
            <a:ext cx="358775" cy="2174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28682" name="AutoShape 25"/>
          <p:cNvSpPr>
            <a:spLocks noChangeArrowheads="1"/>
          </p:cNvSpPr>
          <p:nvPr/>
        </p:nvSpPr>
        <p:spPr bwMode="auto">
          <a:xfrm>
            <a:off x="7802563" y="6107113"/>
            <a:ext cx="350837" cy="2174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cxnSp>
        <p:nvCxnSpPr>
          <p:cNvPr id="28683" name="AutoShape 26"/>
          <p:cNvCxnSpPr>
            <a:cxnSpLocks noChangeShapeType="1"/>
            <a:stCxn id="28680" idx="0"/>
            <a:endCxn id="28677" idx="2"/>
          </p:cNvCxnSpPr>
          <p:nvPr/>
        </p:nvCxnSpPr>
        <p:spPr bwMode="auto">
          <a:xfrm flipV="1">
            <a:off x="6119813" y="5008563"/>
            <a:ext cx="525462" cy="3190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4" name="AutoShape 27"/>
          <p:cNvCxnSpPr>
            <a:cxnSpLocks noChangeShapeType="1"/>
            <a:endCxn id="28677" idx="2"/>
          </p:cNvCxnSpPr>
          <p:nvPr/>
        </p:nvCxnSpPr>
        <p:spPr bwMode="auto">
          <a:xfrm flipH="1" flipV="1">
            <a:off x="6645275" y="5008563"/>
            <a:ext cx="593725" cy="2778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5" name="AutoShape 29"/>
          <p:cNvCxnSpPr>
            <a:cxnSpLocks noChangeShapeType="1"/>
            <a:stCxn id="28681" idx="0"/>
            <a:endCxn id="28678" idx="2"/>
          </p:cNvCxnSpPr>
          <p:nvPr/>
        </p:nvCxnSpPr>
        <p:spPr bwMode="auto">
          <a:xfrm flipV="1">
            <a:off x="7477125" y="5818188"/>
            <a:ext cx="24447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6" name="AutoShape 31"/>
          <p:cNvCxnSpPr>
            <a:cxnSpLocks noChangeShapeType="1"/>
            <a:stCxn id="28678" idx="2"/>
            <a:endCxn id="28682" idx="0"/>
          </p:cNvCxnSpPr>
          <p:nvPr/>
        </p:nvCxnSpPr>
        <p:spPr bwMode="auto">
          <a:xfrm>
            <a:off x="7721600" y="5818188"/>
            <a:ext cx="25717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687" name="AutoShape 32"/>
          <p:cNvSpPr>
            <a:spLocks noChangeArrowheads="1"/>
          </p:cNvSpPr>
          <p:nvPr/>
        </p:nvSpPr>
        <p:spPr bwMode="auto">
          <a:xfrm>
            <a:off x="4283075" y="4267200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accent1"/>
              </a:solidFill>
            </a:endParaRPr>
          </a:p>
        </p:txBody>
      </p:sp>
      <p:cxnSp>
        <p:nvCxnSpPr>
          <p:cNvPr id="28688" name="AutoShape 33"/>
          <p:cNvCxnSpPr>
            <a:cxnSpLocks noChangeShapeType="1"/>
            <a:stCxn id="28679" idx="0"/>
            <a:endCxn id="28687" idx="2"/>
          </p:cNvCxnSpPr>
          <p:nvPr/>
        </p:nvCxnSpPr>
        <p:spPr bwMode="auto">
          <a:xfrm flipV="1">
            <a:off x="4371975" y="4486275"/>
            <a:ext cx="115252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9" name="AutoShape 34"/>
          <p:cNvCxnSpPr>
            <a:cxnSpLocks noChangeShapeType="1"/>
            <a:stCxn id="28677" idx="0"/>
            <a:endCxn id="28687" idx="2"/>
          </p:cNvCxnSpPr>
          <p:nvPr/>
        </p:nvCxnSpPr>
        <p:spPr bwMode="auto">
          <a:xfrm flipH="1" flipV="1">
            <a:off x="5524500" y="4486275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62010" name="Group 218"/>
          <p:cNvGraphicFramePr>
            <a:graphicFrameLocks noGrp="1"/>
          </p:cNvGraphicFramePr>
          <p:nvPr/>
        </p:nvGraphicFramePr>
        <p:xfrm>
          <a:off x="2438400" y="3810000"/>
          <a:ext cx="1371600" cy="259080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time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sym typeface="Symbol" charset="0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sym typeface="Symbol" charset="0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701" name="Text Box 167"/>
          <p:cNvSpPr txBox="1">
            <a:spLocks noChangeArrowheads="1"/>
          </p:cNvSpPr>
          <p:nvPr/>
        </p:nvSpPr>
        <p:spPr bwMode="auto">
          <a:xfrm rot="2305880">
            <a:off x="7250113" y="5138738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09953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96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8A5A0AE-46C1-D249-BFEE-55CBD67230E2}" type="slidenum">
              <a:rPr lang="en-US" sz="1400"/>
              <a:pPr eaLnBrk="1" hangingPunct="1"/>
              <a:t>34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Expected Running Time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33425" y="1600200"/>
            <a:ext cx="8029575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Consider a recursive call of quick-sort on a sequence of size </a:t>
            </a:r>
            <a:r>
              <a:rPr lang="en-US" sz="2000" b="1" i="1">
                <a:latin typeface="Times New Roman" charset="0"/>
              </a:rPr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chemeClr val="tx2"/>
                </a:solidFill>
                <a:latin typeface="Tahoma" charset="0"/>
              </a:rPr>
              <a:t>Good call</a:t>
            </a:r>
            <a:r>
              <a:rPr lang="en-US" sz="1800" b="1">
                <a:latin typeface="Tahoma" charset="0"/>
              </a:rPr>
              <a:t>:</a:t>
            </a:r>
            <a:r>
              <a:rPr lang="en-US" sz="1800">
                <a:latin typeface="Tahoma" charset="0"/>
              </a:rPr>
              <a:t> the sizes of </a:t>
            </a:r>
            <a:r>
              <a:rPr lang="en-US" sz="1800" b="1" i="1">
                <a:latin typeface="Times New Roman" charset="0"/>
              </a:rPr>
              <a:t>L</a:t>
            </a:r>
            <a:r>
              <a:rPr lang="en-US" sz="1800">
                <a:latin typeface="Tahoma" charset="0"/>
              </a:rPr>
              <a:t> and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 are each less than </a:t>
            </a:r>
            <a:r>
              <a:rPr lang="en-US" sz="1800">
                <a:latin typeface="Times New Roman" charset="0"/>
              </a:rPr>
              <a:t>3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4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chemeClr val="tx2"/>
                </a:solidFill>
                <a:latin typeface="Tahoma" charset="0"/>
              </a:rPr>
              <a:t>Bad call</a:t>
            </a:r>
            <a:r>
              <a:rPr lang="en-US" sz="1800" b="1">
                <a:latin typeface="Tahoma" charset="0"/>
              </a:rPr>
              <a:t>:</a:t>
            </a:r>
            <a:r>
              <a:rPr lang="en-US" sz="1800">
                <a:latin typeface="Tahoma" charset="0"/>
              </a:rPr>
              <a:t> one of </a:t>
            </a:r>
            <a:r>
              <a:rPr lang="en-US" sz="1800" b="1" i="1">
                <a:latin typeface="Times New Roman" charset="0"/>
              </a:rPr>
              <a:t>L</a:t>
            </a:r>
            <a:r>
              <a:rPr lang="en-US" sz="1800">
                <a:latin typeface="Tahoma" charset="0"/>
              </a:rPr>
              <a:t> and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 has size greater than </a:t>
            </a:r>
            <a:r>
              <a:rPr lang="en-US" sz="1800">
                <a:latin typeface="Times New Roman" charset="0"/>
              </a:rPr>
              <a:t>3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4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 call is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good</a:t>
            </a:r>
            <a:r>
              <a:rPr lang="en-US" sz="2000">
                <a:latin typeface="Tahoma" charset="0"/>
              </a:rPr>
              <a:t> with probability </a:t>
            </a:r>
            <a:r>
              <a:rPr lang="en-US" sz="2000">
                <a:latin typeface="Times New Roman" charset="0"/>
              </a:rPr>
              <a:t>1</a:t>
            </a:r>
            <a:r>
              <a:rPr lang="en-US" sz="2000">
                <a:latin typeface="Symbol" charset="0"/>
              </a:rPr>
              <a:t>/</a:t>
            </a:r>
            <a:r>
              <a:rPr lang="en-US" sz="2000">
                <a:latin typeface="Times New Roman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1/2 of the possible pivots cause good calls:</a:t>
            </a:r>
          </a:p>
        </p:txBody>
      </p:sp>
      <p:sp>
        <p:nvSpPr>
          <p:cNvPr id="29701" name="AutoShape 6"/>
          <p:cNvSpPr>
            <a:spLocks noChangeArrowheads="1"/>
          </p:cNvSpPr>
          <p:nvPr/>
        </p:nvSpPr>
        <p:spPr bwMode="auto">
          <a:xfrm>
            <a:off x="3390900" y="3286125"/>
            <a:ext cx="1257300" cy="225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7  9  7</a:t>
            </a:r>
            <a:r>
              <a:rPr lang="en-US" sz="1200">
                <a:solidFill>
                  <a:schemeClr val="accent1"/>
                </a:solidFill>
              </a:rPr>
              <a:t>  1  </a:t>
            </a:r>
            <a:r>
              <a:rPr lang="en-US" sz="12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200">
                <a:solidFill>
                  <a:schemeClr val="accent1"/>
                </a:solidFill>
              </a:rPr>
              <a:t>  1</a:t>
            </a:r>
          </a:p>
        </p:txBody>
      </p:sp>
      <p:sp>
        <p:nvSpPr>
          <p:cNvPr id="29702" name="AutoShape 7"/>
          <p:cNvSpPr>
            <a:spLocks noChangeArrowheads="1"/>
          </p:cNvSpPr>
          <p:nvPr/>
        </p:nvSpPr>
        <p:spPr bwMode="auto">
          <a:xfrm>
            <a:off x="1744663" y="2743200"/>
            <a:ext cx="2392362" cy="2270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7  2  9  4 3  7  </a:t>
            </a:r>
            <a:r>
              <a:rPr lang="en-US" sz="1200" u="sng">
                <a:solidFill>
                  <a:srgbClr val="000000"/>
                </a:solidFill>
              </a:rPr>
              <a:t>6</a:t>
            </a:r>
            <a:r>
              <a:rPr lang="en-US" sz="1200"/>
              <a:t>  1</a:t>
            </a:r>
            <a:r>
              <a:rPr lang="en-US" sz="1200">
                <a:solidFill>
                  <a:schemeClr val="accent1"/>
                </a:solidFill>
              </a:rPr>
              <a:t> 9</a:t>
            </a:r>
          </a:p>
        </p:txBody>
      </p:sp>
      <p:cxnSp>
        <p:nvCxnSpPr>
          <p:cNvPr id="29703" name="AutoShape 8"/>
          <p:cNvCxnSpPr>
            <a:cxnSpLocks noChangeShapeType="1"/>
            <a:stCxn id="29705" idx="0"/>
            <a:endCxn id="29702" idx="2"/>
          </p:cNvCxnSpPr>
          <p:nvPr/>
        </p:nvCxnSpPr>
        <p:spPr bwMode="auto">
          <a:xfrm flipV="1">
            <a:off x="1852613" y="2974975"/>
            <a:ext cx="1087437" cy="306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4" name="AutoShape 9"/>
          <p:cNvCxnSpPr>
            <a:cxnSpLocks noChangeShapeType="1"/>
            <a:stCxn id="29701" idx="0"/>
            <a:endCxn id="29702" idx="2"/>
          </p:cNvCxnSpPr>
          <p:nvPr/>
        </p:nvCxnSpPr>
        <p:spPr bwMode="auto">
          <a:xfrm flipH="1" flipV="1">
            <a:off x="2941638" y="2979738"/>
            <a:ext cx="1077912" cy="296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05" name="AutoShape 10"/>
          <p:cNvSpPr>
            <a:spLocks noChangeArrowheads="1"/>
          </p:cNvSpPr>
          <p:nvPr/>
        </p:nvSpPr>
        <p:spPr bwMode="auto">
          <a:xfrm>
            <a:off x="1223963" y="3286125"/>
            <a:ext cx="1257300" cy="225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200"/>
              <a:t>2  4  3  1 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>
            <a:off x="3576638" y="3025775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12"/>
          <p:cNvSpPr>
            <a:spLocks noChangeShapeType="1"/>
          </p:cNvSpPr>
          <p:nvPr/>
        </p:nvSpPr>
        <p:spPr bwMode="auto">
          <a:xfrm flipH="1">
            <a:off x="2006600" y="3025775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AutoShape 14"/>
          <p:cNvSpPr>
            <a:spLocks noChangeArrowheads="1"/>
          </p:cNvSpPr>
          <p:nvPr/>
        </p:nvSpPr>
        <p:spPr bwMode="auto">
          <a:xfrm>
            <a:off x="7153275" y="3267075"/>
            <a:ext cx="1304925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7 2 9 4 3 7 6</a:t>
            </a:r>
          </a:p>
        </p:txBody>
      </p:sp>
      <p:sp>
        <p:nvSpPr>
          <p:cNvPr id="29709" name="AutoShape 15"/>
          <p:cNvSpPr>
            <a:spLocks noChangeArrowheads="1"/>
          </p:cNvSpPr>
          <p:nvPr/>
        </p:nvSpPr>
        <p:spPr bwMode="auto">
          <a:xfrm>
            <a:off x="5351463" y="3267075"/>
            <a:ext cx="360362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1</a:t>
            </a:r>
          </a:p>
        </p:txBody>
      </p:sp>
      <p:sp>
        <p:nvSpPr>
          <p:cNvPr id="29710" name="AutoShape 16"/>
          <p:cNvSpPr>
            <a:spLocks noChangeArrowheads="1"/>
          </p:cNvSpPr>
          <p:nvPr/>
        </p:nvSpPr>
        <p:spPr bwMode="auto">
          <a:xfrm>
            <a:off x="5443538" y="2743200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 </a:t>
            </a:r>
            <a:r>
              <a:rPr lang="en-US" sz="1200" u="sng">
                <a:solidFill>
                  <a:srgbClr val="000000"/>
                </a:solidFill>
              </a:rPr>
              <a:t>2 </a:t>
            </a:r>
            <a:r>
              <a:rPr lang="en-US" sz="1200"/>
              <a:t> 9  4 3  7  6  1</a:t>
            </a:r>
            <a:endParaRPr lang="en-US" sz="1200" b="1">
              <a:solidFill>
                <a:schemeClr val="accent1"/>
              </a:solidFill>
              <a:sym typeface="Symbol" charset="0"/>
            </a:endParaRPr>
          </a:p>
        </p:txBody>
      </p:sp>
      <p:cxnSp>
        <p:nvCxnSpPr>
          <p:cNvPr id="29711" name="AutoShape 17"/>
          <p:cNvCxnSpPr>
            <a:cxnSpLocks noChangeShapeType="1"/>
            <a:stCxn id="29709" idx="0"/>
            <a:endCxn id="29710" idx="2"/>
          </p:cNvCxnSpPr>
          <p:nvPr/>
        </p:nvCxnSpPr>
        <p:spPr bwMode="auto">
          <a:xfrm flipV="1">
            <a:off x="5532438" y="2962275"/>
            <a:ext cx="115252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12" name="AutoShape 18"/>
          <p:cNvCxnSpPr>
            <a:cxnSpLocks noChangeShapeType="1"/>
            <a:stCxn id="29708" idx="0"/>
            <a:endCxn id="29710" idx="2"/>
          </p:cNvCxnSpPr>
          <p:nvPr/>
        </p:nvCxnSpPr>
        <p:spPr bwMode="auto">
          <a:xfrm flipH="1" flipV="1">
            <a:off x="6684963" y="2962275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13" name="Line 19"/>
          <p:cNvSpPr>
            <a:spLocks noChangeShapeType="1"/>
          </p:cNvSpPr>
          <p:nvPr/>
        </p:nvSpPr>
        <p:spPr bwMode="auto">
          <a:xfrm>
            <a:off x="7435850" y="3048000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20"/>
          <p:cNvSpPr>
            <a:spLocks noChangeShapeType="1"/>
          </p:cNvSpPr>
          <p:nvPr/>
        </p:nvSpPr>
        <p:spPr bwMode="auto">
          <a:xfrm flipH="1">
            <a:off x="5759450" y="3003550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Text Box 21"/>
          <p:cNvSpPr txBox="1">
            <a:spLocks noChangeArrowheads="1"/>
          </p:cNvSpPr>
          <p:nvPr/>
        </p:nvSpPr>
        <p:spPr bwMode="auto">
          <a:xfrm>
            <a:off x="2209800" y="3657600"/>
            <a:ext cx="1241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Good call</a:t>
            </a:r>
          </a:p>
        </p:txBody>
      </p:sp>
      <p:sp>
        <p:nvSpPr>
          <p:cNvPr id="29716" name="Text Box 22"/>
          <p:cNvSpPr txBox="1">
            <a:spLocks noChangeArrowheads="1"/>
          </p:cNvSpPr>
          <p:nvPr/>
        </p:nvSpPr>
        <p:spPr bwMode="auto">
          <a:xfrm>
            <a:off x="6096000" y="3657600"/>
            <a:ext cx="1082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Bad call</a:t>
            </a:r>
          </a:p>
        </p:txBody>
      </p:sp>
      <p:grpSp>
        <p:nvGrpSpPr>
          <p:cNvPr id="29717" name="Group 27"/>
          <p:cNvGrpSpPr>
            <a:grpSpLocks/>
          </p:cNvGrpSpPr>
          <p:nvPr/>
        </p:nvGrpSpPr>
        <p:grpSpPr bwMode="auto">
          <a:xfrm>
            <a:off x="2819400" y="4953000"/>
            <a:ext cx="4343400" cy="381000"/>
            <a:chOff x="1776" y="3264"/>
            <a:chExt cx="2736" cy="240"/>
          </a:xfrm>
        </p:grpSpPr>
        <p:sp>
          <p:nvSpPr>
            <p:cNvPr id="29724" name="AutoShape 25"/>
            <p:cNvSpPr>
              <a:spLocks noChangeArrowheads="1"/>
            </p:cNvSpPr>
            <p:nvPr/>
          </p:nvSpPr>
          <p:spPr bwMode="auto">
            <a:xfrm>
              <a:off x="3600" y="3264"/>
              <a:ext cx="912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5" name="AutoShape 24"/>
            <p:cNvSpPr>
              <a:spLocks noChangeArrowheads="1"/>
            </p:cNvSpPr>
            <p:nvPr/>
          </p:nvSpPr>
          <p:spPr bwMode="auto">
            <a:xfrm>
              <a:off x="1776" y="3264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6" name="Rectangle 26"/>
            <p:cNvSpPr>
              <a:spLocks noChangeArrowheads="1"/>
            </p:cNvSpPr>
            <p:nvPr/>
          </p:nvSpPr>
          <p:spPr bwMode="auto">
            <a:xfrm>
              <a:off x="2352" y="3264"/>
              <a:ext cx="1296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7" name="AutoShape 23"/>
            <p:cNvSpPr>
              <a:spLocks noChangeArrowheads="1"/>
            </p:cNvSpPr>
            <p:nvPr/>
          </p:nvSpPr>
          <p:spPr bwMode="auto">
            <a:xfrm>
              <a:off x="1776" y="3264"/>
              <a:ext cx="2736" cy="24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/>
                <a:t>1 2 3 4 5 6 7 8 9 10 11 12 13 14 15 16</a:t>
              </a:r>
              <a:endParaRPr lang="en-US" sz="1800">
                <a:solidFill>
                  <a:schemeClr val="accent1"/>
                </a:solidFill>
              </a:endParaRPr>
            </a:p>
          </p:txBody>
        </p:sp>
      </p:grpSp>
      <p:sp>
        <p:nvSpPr>
          <p:cNvPr id="29718" name="Text Box 28"/>
          <p:cNvSpPr txBox="1">
            <a:spLocks noChangeArrowheads="1"/>
          </p:cNvSpPr>
          <p:nvPr/>
        </p:nvSpPr>
        <p:spPr bwMode="auto">
          <a:xfrm>
            <a:off x="3963988" y="5638800"/>
            <a:ext cx="1546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Good pivots</a:t>
            </a:r>
          </a:p>
        </p:txBody>
      </p:sp>
      <p:sp>
        <p:nvSpPr>
          <p:cNvPr id="29719" name="Text Box 29"/>
          <p:cNvSpPr txBox="1">
            <a:spLocks noChangeArrowheads="1"/>
          </p:cNvSpPr>
          <p:nvPr/>
        </p:nvSpPr>
        <p:spPr bwMode="auto">
          <a:xfrm>
            <a:off x="2438400" y="5638800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Bad pivots</a:t>
            </a:r>
          </a:p>
        </p:txBody>
      </p:sp>
      <p:sp>
        <p:nvSpPr>
          <p:cNvPr id="29720" name="Text Box 30"/>
          <p:cNvSpPr txBox="1">
            <a:spLocks noChangeArrowheads="1"/>
          </p:cNvSpPr>
          <p:nvPr/>
        </p:nvSpPr>
        <p:spPr bwMode="auto">
          <a:xfrm>
            <a:off x="5775325" y="5638800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Bad pivots</a:t>
            </a:r>
          </a:p>
        </p:txBody>
      </p:sp>
      <p:sp>
        <p:nvSpPr>
          <p:cNvPr id="29721" name="AutoShape 31"/>
          <p:cNvSpPr>
            <a:spLocks/>
          </p:cNvSpPr>
          <p:nvPr/>
        </p:nvSpPr>
        <p:spPr bwMode="auto">
          <a:xfrm rot="-5400000">
            <a:off x="4610100" y="4533900"/>
            <a:ext cx="228600" cy="1981200"/>
          </a:xfrm>
          <a:prstGeom prst="leftBrace">
            <a:avLst>
              <a:gd name="adj1" fmla="val 72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AutoShape 32"/>
          <p:cNvSpPr>
            <a:spLocks/>
          </p:cNvSpPr>
          <p:nvPr/>
        </p:nvSpPr>
        <p:spPr bwMode="auto">
          <a:xfrm rot="-5400000">
            <a:off x="3124200" y="51054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AutoShape 33"/>
          <p:cNvSpPr>
            <a:spLocks/>
          </p:cNvSpPr>
          <p:nvPr/>
        </p:nvSpPr>
        <p:spPr bwMode="auto">
          <a:xfrm rot="-5400000">
            <a:off x="6400800" y="4876800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33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307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E7F16E6-7A43-2445-B9BD-F74FCC559B93}" type="slidenum">
              <a:rPr lang="en-US" sz="1400"/>
              <a:pPr eaLnBrk="1" hangingPunct="1"/>
              <a:t>35</a:t>
            </a:fld>
            <a:endParaRPr 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Expected Running Time, Part 2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524000"/>
            <a:ext cx="8105775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Probabilistic Fact:</a:t>
            </a:r>
            <a:r>
              <a:rPr lang="en-US" sz="2000">
                <a:latin typeface="Tahoma" charset="0"/>
              </a:rPr>
              <a:t> The expected number of coin tosses required in order to get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ahoma" charset="0"/>
              </a:rPr>
              <a:t> heads is </a:t>
            </a:r>
            <a:r>
              <a:rPr lang="en-US" sz="2000">
                <a:latin typeface="Times New Roman" charset="0"/>
              </a:rPr>
              <a:t>2</a:t>
            </a:r>
            <a:r>
              <a:rPr lang="en-US" sz="2000" b="1" i="1">
                <a:latin typeface="Times New Roman" charset="0"/>
              </a:rPr>
              <a:t>k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For a node of depth </a:t>
            </a:r>
            <a:r>
              <a:rPr lang="en-US" sz="2000" b="1" i="1">
                <a:latin typeface="Times New Roman" charset="0"/>
              </a:rPr>
              <a:t>i</a:t>
            </a:r>
            <a:r>
              <a:rPr lang="en-US" sz="2000">
                <a:latin typeface="Tahoma" charset="0"/>
              </a:rPr>
              <a:t>, we expect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2 </a:t>
            </a:r>
            <a:r>
              <a:rPr lang="en-US" sz="1800">
                <a:latin typeface="Tahoma" charset="0"/>
              </a:rPr>
              <a:t>ancestors are good calls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The size of the input sequence for the current call is at most (</a:t>
            </a:r>
            <a:r>
              <a:rPr lang="en-US" sz="1800">
                <a:latin typeface="Times New Roman" charset="0"/>
              </a:rPr>
              <a:t>3</a:t>
            </a:r>
            <a:r>
              <a:rPr lang="en-US" sz="1800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4</a:t>
            </a:r>
            <a:r>
              <a:rPr lang="en-US" sz="1800">
                <a:latin typeface="Tahoma" charset="0"/>
              </a:rPr>
              <a:t>)</a:t>
            </a:r>
            <a:r>
              <a:rPr lang="en-US" sz="1800" b="1" i="1" baseline="30000">
                <a:latin typeface="Times New Roman" charset="0"/>
              </a:rPr>
              <a:t>i</a:t>
            </a:r>
            <a:r>
              <a:rPr lang="en-US" sz="1800" baseline="30000">
                <a:latin typeface="Symbol" charset="0"/>
              </a:rPr>
              <a:t>/</a:t>
            </a:r>
            <a:r>
              <a:rPr lang="en-US" sz="1800" baseline="30000">
                <a:latin typeface="Times New Roman" charset="0"/>
              </a:rPr>
              <a:t>2</a:t>
            </a:r>
            <a:r>
              <a:rPr lang="en-US" sz="1800" b="1" i="1">
                <a:latin typeface="Times New Roman" charset="0"/>
              </a:rPr>
              <a:t>n</a:t>
            </a:r>
          </a:p>
        </p:txBody>
      </p:sp>
      <p:graphicFrame>
        <p:nvGraphicFramePr>
          <p:cNvPr id="30725" name="Object 6"/>
          <p:cNvGraphicFramePr>
            <a:graphicFrameLocks noChangeAspect="1"/>
          </p:cNvGraphicFramePr>
          <p:nvPr/>
        </p:nvGraphicFramePr>
        <p:xfrm>
          <a:off x="4495800" y="3200400"/>
          <a:ext cx="4876800" cy="305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510680" imgH="4271040" progId="Visio.Drawing.6">
                  <p:embed/>
                </p:oleObj>
              </mc:Choice>
              <mc:Fallback>
                <p:oleObj name="VISIO" r:id="rId2" imgW="7510680" imgH="4271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00400"/>
                        <a:ext cx="4876800" cy="305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3124200"/>
            <a:ext cx="4191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</a:pPr>
            <a:r>
              <a:rPr lang="en-US" sz="2000"/>
              <a:t>Therefore, we have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For a node of depth </a:t>
            </a:r>
            <a:r>
              <a:rPr lang="en-US" sz="1800">
                <a:latin typeface="Times New Roman" charset="0"/>
              </a:rPr>
              <a:t>2log</a:t>
            </a:r>
            <a:r>
              <a:rPr lang="en-US" sz="1800" baseline="-25000">
                <a:latin typeface="Times New Roman" charset="0"/>
              </a:rPr>
              <a:t>4</a:t>
            </a:r>
            <a:r>
              <a:rPr lang="en-US" sz="1800" baseline="-25000">
                <a:latin typeface="Symbol" charset="0"/>
              </a:rPr>
              <a:t>/</a:t>
            </a:r>
            <a:r>
              <a:rPr lang="en-US" sz="1800" baseline="-25000">
                <a:latin typeface="Times New Roman" charset="0"/>
              </a:rPr>
              <a:t>3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/>
              <a:t>, the expected input size is one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The expected height of the quick-sort tree is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(log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imes New Roman" charset="0"/>
              </a:rPr>
              <a:t>)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</a:pPr>
            <a:r>
              <a:rPr lang="en-US" sz="2000"/>
              <a:t>The amount or work done at the nodes of the same depth is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endParaRPr lang="en-US" sz="200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</a:pPr>
            <a:r>
              <a:rPr lang="en-US" sz="2000"/>
              <a:t>Thus, the expected running time of quick-sort is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 </a:t>
            </a:r>
            <a:r>
              <a:rPr lang="en-US" sz="2000">
                <a:latin typeface="Times New Roman" charset="0"/>
              </a:rPr>
              <a:t>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8473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5D8FC2B-C19C-2845-97C6-835A6476A871}" type="slidenum">
              <a:rPr lang="en-US" sz="1400"/>
              <a:pPr eaLnBrk="1" hangingPunct="1"/>
              <a:t>36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In-Place Quick-Sort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114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Quick-sort can be implemented to run in-place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In the partition step, we use replace operations to rearrange the elements of the input sequence such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the elements less than the pivot have rank less than </a:t>
            </a:r>
            <a:r>
              <a:rPr lang="en-US" sz="1600" b="1" i="1" dirty="0">
                <a:latin typeface="Times New Roman" charset="0"/>
              </a:rPr>
              <a:t>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the elements equal to the pivot have rank between </a:t>
            </a:r>
            <a:r>
              <a:rPr lang="en-US" sz="1600" b="1" i="1" dirty="0">
                <a:latin typeface="Times New Roman" charset="0"/>
              </a:rPr>
              <a:t>h</a:t>
            </a:r>
            <a:r>
              <a:rPr lang="en-US" sz="1600" dirty="0">
                <a:latin typeface="Tahoma" charset="0"/>
              </a:rPr>
              <a:t> and </a:t>
            </a:r>
            <a:r>
              <a:rPr lang="en-US" sz="1600" b="1" i="1" dirty="0">
                <a:latin typeface="Times New Roman" charset="0"/>
              </a:rPr>
              <a:t>k</a:t>
            </a:r>
            <a:endParaRPr lang="en-US" sz="16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the elements greater than the pivot have rank greater than </a:t>
            </a:r>
            <a:r>
              <a:rPr lang="en-US" sz="1600" b="1" i="1" dirty="0">
                <a:latin typeface="Times New Roman" charset="0"/>
              </a:rPr>
              <a:t>k</a:t>
            </a:r>
            <a:endParaRPr lang="en-US" sz="16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The recursive calls consider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elements with rank less than </a:t>
            </a:r>
            <a:r>
              <a:rPr lang="en-US" sz="1600" b="1" i="1" dirty="0">
                <a:latin typeface="Times New Roman" charset="0"/>
              </a:rPr>
              <a:t>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elements with rank greater than </a:t>
            </a:r>
            <a:r>
              <a:rPr lang="en-US" sz="1600" b="1" i="1" dirty="0">
                <a:latin typeface="Times New Roman" charset="0"/>
              </a:rPr>
              <a:t>k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 </a:t>
            </a:r>
            <a:r>
              <a:rPr lang="en-US" sz="16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inPlacePartition</a:t>
            </a:r>
            <a:r>
              <a:rPr lang="en-US"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(S, a, b)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P.255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4800600" y="2133600"/>
            <a:ext cx="3962400" cy="3573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inPlaceQuickSort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S,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l,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r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, ranks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and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r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Output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with the</a:t>
            </a:r>
            <a:br>
              <a:rPr 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elements of rank between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and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r</a:t>
            </a:r>
            <a:br>
              <a:rPr lang="en-US" sz="1800" b="1" i="1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rearranged in increasing order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 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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r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 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return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a random integer between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and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r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x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S.elemAtRank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h,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inPlacePartition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x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inPlaceQuickSort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h </a:t>
            </a:r>
            <a:r>
              <a:rPr lang="en-US" sz="1800">
                <a:solidFill>
                  <a:schemeClr val="accent2"/>
                </a:solidFill>
                <a:latin typeface="Symbol" charset="0"/>
                <a:sym typeface="Symbol" charset="0"/>
              </a:rPr>
              <a:t>-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inPlaceQuickSort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k </a:t>
            </a:r>
            <a:r>
              <a:rPr lang="en-US" sz="1800">
                <a:solidFill>
                  <a:schemeClr val="accent2"/>
                </a:solidFill>
                <a:latin typeface="Symbol" charset="0"/>
                <a:sym typeface="Symbol" charset="0"/>
              </a:rPr>
              <a:t>+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r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graphicFrame>
        <p:nvGraphicFramePr>
          <p:cNvPr id="31750" name="Object 5"/>
          <p:cNvGraphicFramePr>
            <a:graphicFrameLocks noChangeAspect="1"/>
          </p:cNvGraphicFramePr>
          <p:nvPr/>
        </p:nvGraphicFramePr>
        <p:xfrm>
          <a:off x="6934200" y="228600"/>
          <a:ext cx="1827213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828800" imgH="1719590" progId="MS_ClipArt_Gallery.5">
                  <p:embed/>
                </p:oleObj>
              </mc:Choice>
              <mc:Fallback>
                <p:oleObj name="Clip" r:id="rId2" imgW="1828800" imgH="171959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27213" cy="171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2959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4383C12-D55D-CD4E-B88A-F007EFDAD8B0}" type="slidenum">
              <a:rPr lang="en-US" sz="1400"/>
              <a:pPr eaLnBrk="1" hangingPunct="1"/>
              <a:t>37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In-Place Partitioning</a:t>
            </a: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Perform the partition using two indices to split S into L and E U G (a similar method can split E U G into E and G).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Repeat until j and k cross: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Scan j to the right until finding an element </a:t>
            </a:r>
            <a:r>
              <a:rPr lang="en-US" sz="2000" u="sng">
                <a:latin typeface="Tahoma" charset="0"/>
              </a:rPr>
              <a:t>&gt;</a:t>
            </a:r>
            <a:r>
              <a:rPr lang="en-US" sz="2000">
                <a:latin typeface="Tahoma" charset="0"/>
              </a:rPr>
              <a:t> 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Scan k to the left until finding an element &lt; 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Swap elements at indices j and k</a:t>
            </a: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7315200" y="228600"/>
          <a:ext cx="1446213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828800" imgH="1719590" progId="MS_ClipArt_Gallery.5">
                  <p:embed/>
                </p:oleObj>
              </mc:Choice>
              <mc:Fallback>
                <p:oleObj name="Clip" r:id="rId2" imgW="1828800" imgH="171959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28600"/>
                        <a:ext cx="1446213" cy="13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AutoShape 5"/>
          <p:cNvSpPr>
            <a:spLocks noChangeArrowheads="1"/>
          </p:cNvSpPr>
          <p:nvPr/>
        </p:nvSpPr>
        <p:spPr bwMode="auto">
          <a:xfrm>
            <a:off x="1371600" y="2770188"/>
            <a:ext cx="4876800" cy="4302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3  2  5  1  0  7  3  5  9  2  7  9  8  9  7  </a:t>
            </a:r>
            <a:r>
              <a:rPr lang="en-US" sz="1800" b="1" u="sng">
                <a:solidFill>
                  <a:srgbClr val="000000"/>
                </a:solidFill>
              </a:rPr>
              <a:t>6</a:t>
            </a:r>
            <a:r>
              <a:rPr lang="en-US" sz="1800"/>
              <a:t>  9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1524000" y="2236788"/>
            <a:ext cx="269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j</a:t>
            </a: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5791200" y="22367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k</a:t>
            </a:r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6511925" y="2743200"/>
            <a:ext cx="165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(pivot = 6)</a:t>
            </a:r>
          </a:p>
        </p:txBody>
      </p:sp>
      <p:sp>
        <p:nvSpPr>
          <p:cNvPr id="32778" name="AutoShape 9"/>
          <p:cNvSpPr>
            <a:spLocks noChangeArrowheads="1"/>
          </p:cNvSpPr>
          <p:nvPr/>
        </p:nvSpPr>
        <p:spPr bwMode="auto">
          <a:xfrm>
            <a:off x="1447800" y="5437188"/>
            <a:ext cx="4876800" cy="4302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3  2  5  1  0  7  3  5  9  2  7  9  8  9  7  </a:t>
            </a:r>
            <a:r>
              <a:rPr lang="en-US" sz="1800" b="1" u="sng">
                <a:solidFill>
                  <a:srgbClr val="000000"/>
                </a:solidFill>
              </a:rPr>
              <a:t>6</a:t>
            </a:r>
            <a:r>
              <a:rPr lang="en-US" sz="1800"/>
              <a:t>  9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2930525" y="4903788"/>
            <a:ext cx="269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j</a:t>
            </a:r>
          </a:p>
        </p:txBody>
      </p:sp>
      <p:sp>
        <p:nvSpPr>
          <p:cNvPr id="32780" name="Text Box 11"/>
          <p:cNvSpPr txBox="1">
            <a:spLocks noChangeArrowheads="1"/>
          </p:cNvSpPr>
          <p:nvPr/>
        </p:nvSpPr>
        <p:spPr bwMode="auto">
          <a:xfrm>
            <a:off x="3962400" y="49037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k</a:t>
            </a:r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 flipV="1">
            <a:off x="1600200" y="51816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 flipH="1">
            <a:off x="4343400" y="51816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Rectangle 14"/>
          <p:cNvSpPr>
            <a:spLocks noChangeArrowheads="1"/>
          </p:cNvSpPr>
          <p:nvPr/>
        </p:nvSpPr>
        <p:spPr bwMode="auto">
          <a:xfrm>
            <a:off x="2895600" y="5334000"/>
            <a:ext cx="304800" cy="6096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Rectangle 15"/>
          <p:cNvSpPr>
            <a:spLocks noChangeArrowheads="1"/>
          </p:cNvSpPr>
          <p:nvPr/>
        </p:nvSpPr>
        <p:spPr bwMode="auto">
          <a:xfrm>
            <a:off x="3962400" y="5334000"/>
            <a:ext cx="304800" cy="6096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Freeform 16"/>
          <p:cNvSpPr>
            <a:spLocks/>
          </p:cNvSpPr>
          <p:nvPr/>
        </p:nvSpPr>
        <p:spPr bwMode="auto">
          <a:xfrm>
            <a:off x="3276600" y="6019800"/>
            <a:ext cx="685800" cy="152400"/>
          </a:xfrm>
          <a:custGeom>
            <a:avLst/>
            <a:gdLst>
              <a:gd name="T0" fmla="*/ 0 w 432"/>
              <a:gd name="T1" fmla="*/ 0 h 96"/>
              <a:gd name="T2" fmla="*/ 483870000 w 432"/>
              <a:gd name="T3" fmla="*/ 241935000 h 96"/>
              <a:gd name="T4" fmla="*/ 1088707500 w 432"/>
              <a:gd name="T5" fmla="*/ 0 h 96"/>
              <a:gd name="T6" fmla="*/ 0 60000 65536"/>
              <a:gd name="T7" fmla="*/ 0 60000 65536"/>
              <a:gd name="T8" fmla="*/ 0 60000 65536"/>
              <a:gd name="T9" fmla="*/ 0 w 432"/>
              <a:gd name="T10" fmla="*/ 0 h 96"/>
              <a:gd name="T11" fmla="*/ 432 w 432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96">
                <a:moveTo>
                  <a:pt x="0" y="0"/>
                </a:moveTo>
                <a:cubicBezTo>
                  <a:pt x="60" y="48"/>
                  <a:pt x="120" y="96"/>
                  <a:pt x="192" y="96"/>
                </a:cubicBezTo>
                <a:cubicBezTo>
                  <a:pt x="264" y="96"/>
                  <a:pt x="348" y="48"/>
                  <a:pt x="432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67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337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666AA75-8AA0-1541-805C-CC92DE0347E0}" type="slidenum">
              <a:rPr lang="en-US" sz="1400"/>
              <a:pPr eaLnBrk="1" hangingPunct="1"/>
              <a:t>38</a:t>
            </a:fld>
            <a:endParaRPr lang="en-US" sz="1400"/>
          </a:p>
        </p:txBody>
      </p:sp>
      <p:sp>
        <p:nvSpPr>
          <p:cNvPr id="3379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Summary of Sorting Algorithms</a:t>
            </a:r>
          </a:p>
        </p:txBody>
      </p:sp>
      <p:graphicFrame>
        <p:nvGraphicFramePr>
          <p:cNvPr id="144644" name="Group 1284"/>
          <p:cNvGraphicFramePr>
            <a:graphicFrameLocks noGrp="1"/>
          </p:cNvGraphicFramePr>
          <p:nvPr/>
        </p:nvGraphicFramePr>
        <p:xfrm>
          <a:off x="857250" y="1628775"/>
          <a:ext cx="7905750" cy="4564063"/>
        </p:xfrm>
        <a:graphic>
          <a:graphicData uri="http://schemas.openxmlformats.org/drawingml/2006/table">
            <a:tbl>
              <a:tblPr/>
              <a:tblGrid>
                <a:gridCol w="237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Algorithm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Time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Notes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selection-sort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slow (good for small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insertion-sort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slow (good for small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0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quick-sort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expected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in-place, randomized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fastest (good for large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6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heap-sort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 (good for large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merge-sort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sequential data access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  (good for huge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653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Sorting Lower Bound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DD210D-7571-E848-9364-BF92AA129211}" type="slidenum">
              <a:rPr lang="en-US" sz="1400"/>
              <a:pPr eaLnBrk="1" hangingPunct="1"/>
              <a:t>39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Sorting Lower Bound</a:t>
            </a:r>
          </a:p>
        </p:txBody>
      </p:sp>
      <p:graphicFrame>
        <p:nvGraphicFramePr>
          <p:cNvPr id="15364" name="Object 404"/>
          <p:cNvGraphicFramePr>
            <a:graphicFrameLocks noChangeAspect="1"/>
          </p:cNvGraphicFramePr>
          <p:nvPr/>
        </p:nvGraphicFramePr>
        <p:xfrm>
          <a:off x="5105400" y="2709863"/>
          <a:ext cx="2879725" cy="262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779822" imgH="3443335" progId="MS_ClipArt_Gallery.5">
                  <p:embed/>
                </p:oleObj>
              </mc:Choice>
              <mc:Fallback>
                <p:oleObj name="Clip" r:id="rId3" imgW="3779822" imgH="3443335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709863"/>
                        <a:ext cx="2879725" cy="262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textbook, </a:t>
            </a:r>
            <a:r>
              <a:rPr lang="en-US" sz="1800" dirty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/>
              <a:t>, by M. T. Goodrich and R. Tamassia, Wiley, 2015</a:t>
            </a:r>
          </a:p>
        </p:txBody>
      </p:sp>
    </p:spTree>
    <p:extLst>
      <p:ext uri="{BB962C8B-B14F-4D97-AF65-F5344CB8AC3E}">
        <p14:creationId xmlns:p14="http://schemas.microsoft.com/office/powerpoint/2010/main" val="221625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r>
              <a:rPr lang="en-US" dirty="0"/>
              <a:t>Application: How Sorting Builds </a:t>
            </a:r>
            <a:br>
              <a:rPr lang="en-US" dirty="0"/>
            </a:br>
            <a:r>
              <a:rPr lang="en-US" dirty="0"/>
              <a:t>an Internet Search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4343400" cy="4876800"/>
          </a:xfrm>
        </p:spPr>
        <p:txBody>
          <a:bodyPr/>
          <a:lstStyle/>
          <a:p>
            <a:r>
              <a:rPr lang="en-US" sz="2000" dirty="0"/>
              <a:t>To build an inverted file we need to identify, for each keyword, k, the documents containing k. </a:t>
            </a:r>
          </a:p>
          <a:p>
            <a:r>
              <a:rPr lang="en-US" sz="2000" dirty="0"/>
              <a:t>Bringing all such documents together can be done simply by sorting the set of keyword-document pairs by keywords. </a:t>
            </a:r>
          </a:p>
          <a:p>
            <a:r>
              <a:rPr lang="en-US" sz="2000" dirty="0"/>
              <a:t>This places all the (k, d) pairs with the same keyword, k, right next to one another. </a:t>
            </a:r>
          </a:p>
          <a:p>
            <a:r>
              <a:rPr lang="en-US" sz="2000" dirty="0"/>
              <a:t>From this sorted list, it is then a simple computation to scan the list and build a lookup table of documents for each keyword that appears in this sorted list.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251A7C-F68C-A94F-B63B-6E70A9D0EA8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242174"/>
              </p:ext>
            </p:extLst>
          </p:nvPr>
        </p:nvGraphicFramePr>
        <p:xfrm>
          <a:off x="5943600" y="1752600"/>
          <a:ext cx="3048000" cy="4328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 Number &amp; word location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banana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1:3,</a:t>
                      </a:r>
                      <a:r>
                        <a:rPr lang="en-US" baseline="0" dirty="0"/>
                        <a:t>  2:45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butterfly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2:15, 3:12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camel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4:40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1:60, 1:70, 2:22, 3:20, 4:11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4:21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2:55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pizza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1:56, 3:33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4572000" y="2286000"/>
            <a:ext cx="1295400" cy="3581400"/>
            <a:chOff x="4077110" y="2286000"/>
            <a:chExt cx="1714090" cy="3581400"/>
          </a:xfrm>
        </p:grpSpPr>
        <p:sp>
          <p:nvSpPr>
            <p:cNvPr id="6" name="Multidocument 5"/>
            <p:cNvSpPr/>
            <p:nvPr/>
          </p:nvSpPr>
          <p:spPr bwMode="auto">
            <a:xfrm>
              <a:off x="4114800" y="3962400"/>
              <a:ext cx="1371600" cy="1905000"/>
            </a:xfrm>
            <a:prstGeom prst="flowChartMultidocumen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77110" y="4876800"/>
              <a:ext cx="1300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Documents</a:t>
              </a:r>
            </a:p>
          </p:txBody>
        </p:sp>
        <p:sp>
          <p:nvSpPr>
            <p:cNvPr id="9" name="Bent Arrow 8"/>
            <p:cNvSpPr/>
            <p:nvPr/>
          </p:nvSpPr>
          <p:spPr bwMode="auto">
            <a:xfrm>
              <a:off x="4572000" y="2286000"/>
              <a:ext cx="1219200" cy="1371600"/>
            </a:xfrm>
            <a:prstGeom prst="ben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881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Sorting Lower Bound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05747EF-C8D4-584D-9BB8-907B58628637}" type="slidenum">
              <a:rPr lang="en-US" sz="1400"/>
              <a:pPr eaLnBrk="1" hangingPunct="1"/>
              <a:t>40</a:t>
            </a:fld>
            <a:endParaRPr lang="en-US" sz="1400"/>
          </a:p>
        </p:txBody>
      </p: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6477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Comparison-Based Sorting</a:t>
            </a:r>
          </a:p>
        </p:txBody>
      </p:sp>
      <p:sp>
        <p:nvSpPr>
          <p:cNvPr id="17412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8077200" cy="2895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Many sorting algorithms are comparison based.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They sort by making comparisons between pairs of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Examples: bubble-sort, selection-sort, insertion-sort, heap-sort, merge-sort, quick-sort, ...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Let us therefore derive a lower bound on the running time of any algorithm that uses comparisons to sort n elements, x</a:t>
            </a:r>
            <a:r>
              <a:rPr lang="en-US" sz="2400" baseline="-25000">
                <a:latin typeface="Tahoma" charset="0"/>
              </a:rPr>
              <a:t>1</a:t>
            </a:r>
            <a:r>
              <a:rPr lang="en-US" sz="2400">
                <a:latin typeface="Tahoma" charset="0"/>
              </a:rPr>
              <a:t>, x</a:t>
            </a:r>
            <a:r>
              <a:rPr lang="en-US" sz="2400" baseline="-25000">
                <a:latin typeface="Tahoma" charset="0"/>
              </a:rPr>
              <a:t>2</a:t>
            </a:r>
            <a:r>
              <a:rPr lang="en-US" sz="2400">
                <a:latin typeface="Tahoma" charset="0"/>
              </a:rPr>
              <a:t>, …, x</a:t>
            </a:r>
            <a:r>
              <a:rPr lang="en-US" sz="2400" baseline="-25000">
                <a:latin typeface="Tahoma" charset="0"/>
              </a:rPr>
              <a:t>n</a:t>
            </a:r>
            <a:r>
              <a:rPr lang="en-US" sz="2400">
                <a:latin typeface="Tahoma" charset="0"/>
              </a:rPr>
              <a:t>.</a:t>
            </a:r>
          </a:p>
        </p:txBody>
      </p:sp>
      <p:graphicFrame>
        <p:nvGraphicFramePr>
          <p:cNvPr id="17413" name="Object 1091"/>
          <p:cNvGraphicFramePr>
            <a:graphicFrameLocks noChangeAspect="1"/>
          </p:cNvGraphicFramePr>
          <p:nvPr/>
        </p:nvGraphicFramePr>
        <p:xfrm>
          <a:off x="7221538" y="152400"/>
          <a:ext cx="15208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3464459" imgH="3468986" progId="MS_ClipArt_Gallery.5">
                  <p:embed/>
                </p:oleObj>
              </mc:Choice>
              <mc:Fallback>
                <p:oleObj name="Clip" r:id="rId2" imgW="3464459" imgH="3468986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538" y="152400"/>
                        <a:ext cx="152082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AutoShape 1092"/>
          <p:cNvSpPr>
            <a:spLocks noChangeArrowheads="1"/>
          </p:cNvSpPr>
          <p:nvPr/>
        </p:nvSpPr>
        <p:spPr bwMode="auto">
          <a:xfrm>
            <a:off x="3962400" y="4267200"/>
            <a:ext cx="2514600" cy="1447800"/>
          </a:xfrm>
          <a:prstGeom prst="flowChartDecision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Is x</a:t>
            </a:r>
            <a:r>
              <a:rPr lang="en-US" baseline="-25000"/>
              <a:t>i</a:t>
            </a:r>
            <a:r>
              <a:rPr lang="en-US"/>
              <a:t> &lt; x</a:t>
            </a:r>
            <a:r>
              <a:rPr lang="en-US" baseline="-25000"/>
              <a:t>j</a:t>
            </a:r>
            <a:r>
              <a:rPr lang="en-US"/>
              <a:t>?</a:t>
            </a:r>
          </a:p>
        </p:txBody>
      </p:sp>
      <p:cxnSp>
        <p:nvCxnSpPr>
          <p:cNvPr id="17415" name="AutoShape 1095"/>
          <p:cNvCxnSpPr>
            <a:cxnSpLocks noChangeShapeType="1"/>
            <a:stCxn id="17414" idx="2"/>
          </p:cNvCxnSpPr>
          <p:nvPr/>
        </p:nvCxnSpPr>
        <p:spPr bwMode="auto">
          <a:xfrm rot="5400000">
            <a:off x="4367212" y="5319713"/>
            <a:ext cx="447675" cy="125730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16" name="AutoShape 1096"/>
          <p:cNvCxnSpPr>
            <a:cxnSpLocks noChangeShapeType="1"/>
            <a:stCxn id="17414" idx="3"/>
          </p:cNvCxnSpPr>
          <p:nvPr/>
        </p:nvCxnSpPr>
        <p:spPr bwMode="auto">
          <a:xfrm>
            <a:off x="6486525" y="4991100"/>
            <a:ext cx="752475" cy="118110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17" name="Text Box 1097"/>
          <p:cNvSpPr txBox="1">
            <a:spLocks noChangeArrowheads="1"/>
          </p:cNvSpPr>
          <p:nvPr/>
        </p:nvSpPr>
        <p:spPr bwMode="auto">
          <a:xfrm>
            <a:off x="4395788" y="5775325"/>
            <a:ext cx="55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yes</a:t>
            </a:r>
          </a:p>
        </p:txBody>
      </p:sp>
      <p:sp>
        <p:nvSpPr>
          <p:cNvPr id="17418" name="Text Box 1098"/>
          <p:cNvSpPr txBox="1">
            <a:spLocks noChangeArrowheads="1"/>
          </p:cNvSpPr>
          <p:nvPr/>
        </p:nvSpPr>
        <p:spPr bwMode="auto">
          <a:xfrm>
            <a:off x="6623050" y="4632325"/>
            <a:ext cx="463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no</a:t>
            </a:r>
          </a:p>
        </p:txBody>
      </p:sp>
      <p:cxnSp>
        <p:nvCxnSpPr>
          <p:cNvPr id="17419" name="AutoShape 1101"/>
          <p:cNvCxnSpPr>
            <a:cxnSpLocks noChangeShapeType="1"/>
            <a:endCxn id="17414" idx="0"/>
          </p:cNvCxnSpPr>
          <p:nvPr/>
        </p:nvCxnSpPr>
        <p:spPr bwMode="auto">
          <a:xfrm rot="10800000" flipV="1">
            <a:off x="5219700" y="3962400"/>
            <a:ext cx="952500" cy="29527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24198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Sorting Lower Bound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F618BE9-44D1-3649-A72E-332A47B42381}" type="slidenum">
              <a:rPr lang="en-US" sz="1400"/>
              <a:pPr eaLnBrk="1" hangingPunct="1"/>
              <a:t>41</a:t>
            </a:fld>
            <a:endParaRPr lang="en-US" sz="1400"/>
          </a:p>
        </p:txBody>
      </p:sp>
      <p:sp>
        <p:nvSpPr>
          <p:cNvPr id="18435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Counting Comparisons</a:t>
            </a:r>
          </a:p>
        </p:txBody>
      </p:sp>
      <p:sp>
        <p:nvSpPr>
          <p:cNvPr id="18436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24000"/>
            <a:ext cx="7924800" cy="4114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Let us just count comparisons then.</a:t>
            </a:r>
          </a:p>
          <a:p>
            <a:pPr eaLnBrk="1" hangingPunct="1"/>
            <a:r>
              <a:rPr lang="en-US">
                <a:latin typeface="Tahoma" charset="0"/>
              </a:rPr>
              <a:t>Each possible run of the algorithm corresponds to a root-to-leaf path in a </a:t>
            </a:r>
            <a:r>
              <a:rPr lang="en-US">
                <a:solidFill>
                  <a:schemeClr val="tx2"/>
                </a:solidFill>
                <a:latin typeface="Tahoma" charset="0"/>
              </a:rPr>
              <a:t>decision tree</a:t>
            </a:r>
            <a:endParaRPr lang="en-US">
              <a:latin typeface="Tahoma" charset="0"/>
            </a:endParaRPr>
          </a:p>
        </p:txBody>
      </p:sp>
      <p:graphicFrame>
        <p:nvGraphicFramePr>
          <p:cNvPr id="18437" name="Object 2054"/>
          <p:cNvGraphicFramePr>
            <a:graphicFrameLocks noChangeAspect="1"/>
          </p:cNvGraphicFramePr>
          <p:nvPr/>
        </p:nvGraphicFramePr>
        <p:xfrm>
          <a:off x="1676400" y="3071813"/>
          <a:ext cx="5332413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35800" imgH="3470040" progId="Visio.Drawing.6">
                  <p:embed/>
                </p:oleObj>
              </mc:Choice>
              <mc:Fallback>
                <p:oleObj name="VISIO" r:id="rId2" imgW="5635800" imgH="3470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71813"/>
                        <a:ext cx="5332413" cy="328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5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Sorting Lower Bound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C4A6EA4-6E79-1240-8F62-A94561C5EE28}" type="slidenum">
              <a:rPr lang="en-US" sz="1400"/>
              <a:pPr eaLnBrk="1" hangingPunct="1"/>
              <a:t>42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Decision Tree Height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296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height of the decision tree is a lower bound on the running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Every input permutation must lead to a separate leaf output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If not, some input …4…5… would have same output ordering as …5…4…, which would be wrong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Since there are n!=1</a:t>
            </a:r>
            <a:r>
              <a:rPr lang="en-US" sz="2000">
                <a:latin typeface="Tahoma" charset="0"/>
                <a:sym typeface="Symbol" charset="0"/>
              </a:rPr>
              <a:t></a:t>
            </a:r>
            <a:r>
              <a:rPr lang="en-US" sz="2000">
                <a:latin typeface="Tahoma" charset="0"/>
              </a:rPr>
              <a:t>2</a:t>
            </a:r>
            <a:r>
              <a:rPr lang="en-US" sz="2000">
                <a:latin typeface="Tahoma" charset="0"/>
                <a:sym typeface="Symbol" charset="0"/>
              </a:rPr>
              <a:t>  </a:t>
            </a:r>
            <a:r>
              <a:rPr lang="en-US" sz="2000">
                <a:latin typeface="Tahoma" charset="0"/>
              </a:rPr>
              <a:t>…</a:t>
            </a:r>
            <a:r>
              <a:rPr lang="en-US" sz="2000">
                <a:latin typeface="Tahoma" charset="0"/>
                <a:sym typeface="Symbol" charset="0"/>
              </a:rPr>
              <a:t> </a:t>
            </a:r>
            <a:r>
              <a:rPr lang="en-US" sz="2000">
                <a:latin typeface="Tahoma" charset="0"/>
              </a:rPr>
              <a:t>n leaves, the height is at least log (n!)</a:t>
            </a:r>
          </a:p>
        </p:txBody>
      </p:sp>
      <p:graphicFrame>
        <p:nvGraphicFramePr>
          <p:cNvPr id="19461" name="Object 54"/>
          <p:cNvGraphicFramePr>
            <a:graphicFrameLocks noChangeAspect="1"/>
          </p:cNvGraphicFramePr>
          <p:nvPr/>
        </p:nvGraphicFramePr>
        <p:xfrm>
          <a:off x="2009775" y="3376613"/>
          <a:ext cx="5610225" cy="317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208640" imgH="4082400" progId="Visio.Drawing.6">
                  <p:embed/>
                </p:oleObj>
              </mc:Choice>
              <mc:Fallback>
                <p:oleObj name="VISIO" r:id="rId2" imgW="7208640" imgH="4082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3376613"/>
                        <a:ext cx="5610225" cy="317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64976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Sorting Lower Bound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A24A60F-8DC4-0645-971F-9366556F16FB}" type="slidenum">
              <a:rPr lang="en-US" sz="1400"/>
              <a:pPr eaLnBrk="1" hangingPunct="1"/>
              <a:t>43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Lower Bound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924800" cy="2667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Any comparison-based sorting algorithms takes at least log (n!)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Therefore, any such algorithm takes time at least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That is, any comparison-based sorting algorithm must run in </a:t>
            </a:r>
            <a:r>
              <a:rPr lang="en-US" sz="2400">
                <a:latin typeface="Symbol" charset="0"/>
              </a:rPr>
              <a:t>W</a:t>
            </a:r>
            <a:r>
              <a:rPr lang="en-US" sz="2400">
                <a:latin typeface="Tahoma" charset="0"/>
              </a:rPr>
              <a:t>(n log n) time.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</p:txBody>
      </p:sp>
      <p:graphicFrame>
        <p:nvGraphicFramePr>
          <p:cNvPr id="20485" name="Object 33"/>
          <p:cNvGraphicFramePr>
            <a:graphicFrameLocks noChangeAspect="1"/>
          </p:cNvGraphicFramePr>
          <p:nvPr/>
        </p:nvGraphicFramePr>
        <p:xfrm>
          <a:off x="1905000" y="3048000"/>
          <a:ext cx="571500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36800" imgH="520700" progId="Equation.3">
                  <p:embed/>
                </p:oleObj>
              </mc:Choice>
              <mc:Fallback>
                <p:oleObj name="Equation" r:id="rId2" imgW="23368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48000"/>
                        <a:ext cx="5715000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34"/>
          <p:cNvGraphicFramePr>
            <a:graphicFrameLocks noChangeAspect="1"/>
          </p:cNvGraphicFramePr>
          <p:nvPr/>
        </p:nvGraphicFramePr>
        <p:xfrm>
          <a:off x="7239000" y="228600"/>
          <a:ext cx="151765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2204519" imgH="2129073" progId="MS_ClipArt_Gallery.5">
                  <p:embed/>
                </p:oleObj>
              </mc:Choice>
              <mc:Fallback>
                <p:oleObj name="Clip" r:id="rId4" imgW="2204519" imgH="2129073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28600"/>
                        <a:ext cx="1517650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11406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B88695-5DEC-794B-9888-C881C286E4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6526" y="2802549"/>
            <a:ext cx="7526852" cy="1430798"/>
          </a:xfrm>
        </p:spPr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About Stevens</a:t>
            </a:r>
          </a:p>
          <a:p>
            <a:r>
              <a:rPr lang="en-US" sz="1350" dirty="0">
                <a:solidFill>
                  <a:prstClr val="black"/>
                </a:solidFill>
              </a:rPr>
              <a:t>A premier, private research university </a:t>
            </a:r>
            <a:r>
              <a:rPr lang="en-US" sz="1350" dirty="0"/>
              <a:t>with a mission to inspire, nurture and educate leaders in tomorrow’s technology-centric environment while contributing to the solution of the most challenging problems of our time</a:t>
            </a:r>
          </a:p>
          <a:p>
            <a:pPr lvl="0"/>
            <a:endParaRPr lang="en-US" sz="135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1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E648B4F-3079-E941-8451-2EEAAFC52225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Divide-and-Conquer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3810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Divide-and conquer</a:t>
            </a:r>
            <a:r>
              <a:rPr lang="en-US" sz="2000">
                <a:latin typeface="Tahoma" charset="0"/>
              </a:rPr>
              <a:t> is a general algorithm design paradigm: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Divide</a:t>
            </a:r>
            <a:r>
              <a:rPr lang="en-US" sz="1800">
                <a:latin typeface="Tahoma" charset="0"/>
              </a:rPr>
              <a:t>: divide the input data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Tahoma" charset="0"/>
              </a:rPr>
              <a:t> in two disjoint subsets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1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and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2</a:t>
            </a:r>
            <a:endParaRPr lang="en-US" sz="18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Recur</a:t>
            </a:r>
            <a:r>
              <a:rPr lang="en-US" sz="1800">
                <a:latin typeface="Tahoma" charset="0"/>
              </a:rPr>
              <a:t>: solve the subproblems associated with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1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and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2</a:t>
            </a:r>
            <a:endParaRPr lang="en-US" sz="18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Conquer</a:t>
            </a:r>
            <a:r>
              <a:rPr lang="en-US" sz="1800">
                <a:latin typeface="Tahoma" charset="0"/>
              </a:rPr>
              <a:t>: combine the solutions for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1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and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2</a:t>
            </a:r>
            <a:r>
              <a:rPr lang="en-US" sz="1800">
                <a:latin typeface="Tahoma" charset="0"/>
              </a:rPr>
              <a:t> into a solution for </a:t>
            </a:r>
            <a:r>
              <a:rPr lang="en-US" sz="1800" b="1" i="1">
                <a:latin typeface="Times New Roman" charset="0"/>
              </a:rPr>
              <a:t>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base case for the recursion are subproblems of size 0 or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057400"/>
            <a:ext cx="3827603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E648B4F-3079-E941-8451-2EEAAFC52225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Merge-Sort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1741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15240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Merge-sort</a:t>
            </a:r>
            <a:r>
              <a:rPr lang="en-US" sz="2000" dirty="0">
                <a:latin typeface="Tahoma" charset="0"/>
              </a:rPr>
              <a:t> is a sorting algorithm based on the divide-and-conquer paradigm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Like heap-sort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It has </a:t>
            </a:r>
            <a:r>
              <a:rPr lang="en-US" sz="1800" b="1" i="1" dirty="0">
                <a:latin typeface="Times New Roman" charset="0"/>
              </a:rPr>
              <a:t>O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n</a:t>
            </a:r>
            <a:r>
              <a:rPr lang="en-US" sz="1800" dirty="0">
                <a:latin typeface="Times New Roman" charset="0"/>
              </a:rPr>
              <a:t> log </a:t>
            </a:r>
            <a:r>
              <a:rPr lang="en-US" sz="1800" b="1" i="1" dirty="0">
                <a:latin typeface="Times New Roman" charset="0"/>
              </a:rPr>
              <a:t>n</a:t>
            </a:r>
            <a:r>
              <a:rPr lang="en-US" sz="1800" dirty="0">
                <a:latin typeface="Times New Roman" charset="0"/>
              </a:rPr>
              <a:t>) </a:t>
            </a:r>
            <a:r>
              <a:rPr lang="en-US" sz="1800" dirty="0">
                <a:latin typeface="Tahoma" charset="0"/>
              </a:rPr>
              <a:t>running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Unlike heap-sort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It does not use an auxiliary priority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It accesses data in a sequential manner (suitable to sort data on a disk)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19" y="3810000"/>
            <a:ext cx="765402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9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AF576D6-2CA6-AC48-A7E4-E26D1F4A0AB2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The Merge-Sort Algorithm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810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Merge-sort on an input sequence </a:t>
            </a:r>
            <a:r>
              <a:rPr lang="en-US" sz="2400" b="1" i="1">
                <a:latin typeface="Times New Roman" charset="0"/>
              </a:rPr>
              <a:t>S</a:t>
            </a:r>
            <a:r>
              <a:rPr lang="en-US" sz="2400">
                <a:latin typeface="Tahoma" charset="0"/>
              </a:rPr>
              <a:t> with 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ahoma" charset="0"/>
              </a:rPr>
              <a:t> elements consists of three steps: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Divide</a:t>
            </a:r>
            <a:r>
              <a:rPr lang="en-US" sz="2000">
                <a:latin typeface="Tahoma" charset="0"/>
              </a:rPr>
              <a:t>: partition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into two sequences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 baseline="-25000">
                <a:latin typeface="Times New Roman" charset="0"/>
              </a:rPr>
              <a:t>1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 baseline="-25000">
                <a:latin typeface="Times New Roman" charset="0"/>
              </a:rPr>
              <a:t>2</a:t>
            </a:r>
            <a:r>
              <a:rPr lang="en-US" sz="2000">
                <a:latin typeface="Tahoma" charset="0"/>
              </a:rPr>
              <a:t> of about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Symbol" charset="0"/>
              </a:rPr>
              <a:t>/</a:t>
            </a:r>
            <a:r>
              <a:rPr lang="en-US" sz="2000">
                <a:latin typeface="Times New Roman" charset="0"/>
              </a:rPr>
              <a:t>2</a:t>
            </a:r>
            <a:r>
              <a:rPr lang="en-US" sz="2000">
                <a:latin typeface="Tahoma" charset="0"/>
              </a:rPr>
              <a:t> elements each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Recur</a:t>
            </a:r>
            <a:r>
              <a:rPr lang="en-US" sz="2000">
                <a:latin typeface="Tahoma" charset="0"/>
              </a:rPr>
              <a:t>: recursively sort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 baseline="-25000">
                <a:latin typeface="Times New Roman" charset="0"/>
              </a:rPr>
              <a:t>1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 baseline="-25000">
                <a:latin typeface="Times New Roman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Conquer</a:t>
            </a:r>
            <a:r>
              <a:rPr lang="en-US" sz="2000">
                <a:latin typeface="Tahoma" charset="0"/>
              </a:rPr>
              <a:t>: merge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 baseline="-25000">
                <a:latin typeface="Times New Roman" charset="0"/>
              </a:rPr>
              <a:t>1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 baseline="-25000">
                <a:latin typeface="Times New Roman" charset="0"/>
              </a:rPr>
              <a:t>2 </a:t>
            </a:r>
            <a:r>
              <a:rPr lang="en-US" sz="2000">
                <a:latin typeface="Tahoma" charset="0"/>
              </a:rPr>
              <a:t>into a unique sorted sequence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4724400" y="1676400"/>
            <a:ext cx="4038600" cy="3300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mergeSort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with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					elements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sorted</a:t>
            </a:r>
          </a:p>
          <a:p>
            <a:pPr lvl="1" algn="l" eaLnBrk="1" hangingPunct="1"/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according to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C</a:t>
            </a:r>
            <a:endParaRPr lang="en-US" sz="200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S.size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() </a:t>
            </a:r>
            <a:r>
              <a:rPr lang="en-US" sz="2000" b="1">
                <a:solidFill>
                  <a:schemeClr val="accent2"/>
                </a:solidFill>
                <a:latin typeface="Times New Roman" charset="0"/>
                <a:sym typeface="Symbol" charset="0"/>
              </a:rPr>
              <a:t>&gt; 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partition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/2)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mergeSort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mergeSort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merge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sz="2000" b="1" i="1">
              <a:solidFill>
                <a:schemeClr val="accent2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FD3AE05-15BA-A749-9C18-AC2676ED64B6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Merging Two Sorted Sequences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2895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conquer step of merge-sort consists of merging two sorted sequences </a:t>
            </a:r>
            <a:r>
              <a:rPr lang="en-US" sz="2000" b="1" i="1">
                <a:latin typeface="Times New Roman" charset="0"/>
              </a:rPr>
              <a:t>A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ahoma" charset="0"/>
              </a:rPr>
              <a:t> into a sorted sequence </a:t>
            </a:r>
            <a:r>
              <a:rPr lang="en-US" sz="2000" b="1" i="1">
                <a:latin typeface="Times New Roman" charset="0"/>
              </a:rPr>
              <a:t>S </a:t>
            </a:r>
            <a:r>
              <a:rPr lang="en-US" sz="2000">
                <a:latin typeface="Tahoma" charset="0"/>
              </a:rPr>
              <a:t>containing the union of the elements of </a:t>
            </a:r>
            <a:r>
              <a:rPr lang="en-US" sz="2000" b="1" i="1">
                <a:latin typeface="Times New Roman" charset="0"/>
              </a:rPr>
              <a:t>A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B</a:t>
            </a: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Merging two sorted sequences, each with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Symbol" charset="0"/>
              </a:rPr>
              <a:t>/</a:t>
            </a:r>
            <a:r>
              <a:rPr lang="en-US" sz="2000">
                <a:latin typeface="Times New Roman" charset="0"/>
              </a:rPr>
              <a:t>2</a:t>
            </a:r>
            <a:r>
              <a:rPr lang="en-US" sz="2000">
                <a:latin typeface="Tahoma" charset="0"/>
              </a:rPr>
              <a:t> elements and implemented by means of a doubly linked list,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time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879295"/>
            <a:ext cx="5334000" cy="37595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A732006-F29D-604C-A2CF-BB4C5955DCB8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Merge-Sort Tree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33525"/>
            <a:ext cx="8077200" cy="2200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An execution of merge-sort is depicted by a binary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each node represents a recursive call of merge-sort and stores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unsorted sequence before the execution and its partition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sorted sequence at the end of the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root is the initial call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leaves are calls on subsequences of size 0 or 1</a:t>
            </a: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2743200" y="3810000"/>
            <a:ext cx="3657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/>
              <a:t> 9  4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1981200" y="4724400"/>
            <a:ext cx="2133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/>
              <a:t> 2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>
            <a:off x="5029200" y="4724400"/>
            <a:ext cx="2133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9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/>
              <a:t> 4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4  9</a:t>
            </a:r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1866900" y="5638800"/>
            <a:ext cx="1028700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7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0489" name="AutoShape 8"/>
          <p:cNvSpPr>
            <a:spLocks noChangeArrowheads="1"/>
          </p:cNvSpPr>
          <p:nvPr/>
        </p:nvSpPr>
        <p:spPr bwMode="auto">
          <a:xfrm>
            <a:off x="3276600" y="5638800"/>
            <a:ext cx="990600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2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0490" name="AutoShape 9"/>
          <p:cNvSpPr>
            <a:spLocks noChangeArrowheads="1"/>
          </p:cNvSpPr>
          <p:nvPr/>
        </p:nvSpPr>
        <p:spPr bwMode="auto">
          <a:xfrm>
            <a:off x="4905375" y="5638800"/>
            <a:ext cx="1009650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9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0491" name="AutoShape 10"/>
          <p:cNvSpPr>
            <a:spLocks noChangeArrowheads="1"/>
          </p:cNvSpPr>
          <p:nvPr/>
        </p:nvSpPr>
        <p:spPr bwMode="auto">
          <a:xfrm>
            <a:off x="6324600" y="5638800"/>
            <a:ext cx="981075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4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  <p:cxnSp>
        <p:nvCxnSpPr>
          <p:cNvPr id="20492" name="AutoShape 11"/>
          <p:cNvCxnSpPr>
            <a:cxnSpLocks noChangeShapeType="1"/>
            <a:stCxn id="20486" idx="0"/>
            <a:endCxn id="20485" idx="2"/>
          </p:cNvCxnSpPr>
          <p:nvPr/>
        </p:nvCxnSpPr>
        <p:spPr bwMode="auto">
          <a:xfrm flipV="1">
            <a:off x="3048000" y="4429125"/>
            <a:ext cx="15240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3" name="AutoShape 12"/>
          <p:cNvCxnSpPr>
            <a:cxnSpLocks noChangeShapeType="1"/>
            <a:stCxn id="20487" idx="0"/>
            <a:endCxn id="20485" idx="2"/>
          </p:cNvCxnSpPr>
          <p:nvPr/>
        </p:nvCxnSpPr>
        <p:spPr bwMode="auto">
          <a:xfrm flipH="1" flipV="1">
            <a:off x="4572000" y="4429125"/>
            <a:ext cx="15240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4" name="AutoShape 13"/>
          <p:cNvCxnSpPr>
            <a:cxnSpLocks noChangeShapeType="1"/>
            <a:stCxn id="20488" idx="0"/>
            <a:endCxn id="20486" idx="2"/>
          </p:cNvCxnSpPr>
          <p:nvPr/>
        </p:nvCxnSpPr>
        <p:spPr bwMode="auto">
          <a:xfrm flipV="1">
            <a:off x="2381250" y="5343525"/>
            <a:ext cx="6667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5" name="AutoShape 14"/>
          <p:cNvCxnSpPr>
            <a:cxnSpLocks noChangeShapeType="1"/>
            <a:stCxn id="20490" idx="0"/>
            <a:endCxn id="20487" idx="2"/>
          </p:cNvCxnSpPr>
          <p:nvPr/>
        </p:nvCxnSpPr>
        <p:spPr bwMode="auto">
          <a:xfrm flipV="1">
            <a:off x="5410200" y="5343525"/>
            <a:ext cx="6858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6" name="AutoShape 15"/>
          <p:cNvCxnSpPr>
            <a:cxnSpLocks noChangeShapeType="1"/>
            <a:stCxn id="20486" idx="2"/>
            <a:endCxn id="20489" idx="0"/>
          </p:cNvCxnSpPr>
          <p:nvPr/>
        </p:nvCxnSpPr>
        <p:spPr bwMode="auto">
          <a:xfrm>
            <a:off x="3048000" y="5343525"/>
            <a:ext cx="7239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7" name="AutoShape 16"/>
          <p:cNvCxnSpPr>
            <a:cxnSpLocks noChangeShapeType="1"/>
            <a:stCxn id="20487" idx="2"/>
            <a:endCxn id="20491" idx="0"/>
          </p:cNvCxnSpPr>
          <p:nvPr/>
        </p:nvCxnSpPr>
        <p:spPr bwMode="auto">
          <a:xfrm>
            <a:off x="6096000" y="5343525"/>
            <a:ext cx="719138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ver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7148</TotalTime>
  <Words>3751</Words>
  <Application>Microsoft Office PowerPoint</Application>
  <PresentationFormat>On-screen Show (4:3)</PresentationFormat>
  <Paragraphs>669</Paragraphs>
  <Slides>44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Arial</vt:lpstr>
      <vt:lpstr>Calibri</vt:lpstr>
      <vt:lpstr>Century Gothic</vt:lpstr>
      <vt:lpstr>Symbol</vt:lpstr>
      <vt:lpstr>Tahoma</vt:lpstr>
      <vt:lpstr>Times New Roman</vt:lpstr>
      <vt:lpstr>Wingdings</vt:lpstr>
      <vt:lpstr>Blueprint</vt:lpstr>
      <vt:lpstr>Cover Slides</vt:lpstr>
      <vt:lpstr>Section Break</vt:lpstr>
      <vt:lpstr>Clip</vt:lpstr>
      <vt:lpstr>VISIO</vt:lpstr>
      <vt:lpstr>Equation</vt:lpstr>
      <vt:lpstr>PowerPoint Presentation</vt:lpstr>
      <vt:lpstr>Merge-Sort &amp; Quick-Sort</vt:lpstr>
      <vt:lpstr>Application:  Internet Search Engines</vt:lpstr>
      <vt:lpstr>Application: How Sorting Builds  an Internet Search Engine</vt:lpstr>
      <vt:lpstr>Divide-and-Conquer</vt:lpstr>
      <vt:lpstr>Merge-Sort</vt:lpstr>
      <vt:lpstr>The Merge-Sort Algorithm</vt:lpstr>
      <vt:lpstr>Merging Two Sorted Sequences</vt:lpstr>
      <vt:lpstr>Merge-Sort Tree</vt:lpstr>
      <vt:lpstr>Execution Example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Analysis of Merge-Sort</vt:lpstr>
      <vt:lpstr>Summary of Sorting Algorithms</vt:lpstr>
      <vt:lpstr>Quick-Sort</vt:lpstr>
      <vt:lpstr>Quick-Sort</vt:lpstr>
      <vt:lpstr>Partition</vt:lpstr>
      <vt:lpstr>Quick-Sort Tree</vt:lpstr>
      <vt:lpstr>Execution Example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Worst-case Running Time</vt:lpstr>
      <vt:lpstr>Expected Running Time</vt:lpstr>
      <vt:lpstr>Expected Running Time, Part 2</vt:lpstr>
      <vt:lpstr>In-Place Quick-Sort</vt:lpstr>
      <vt:lpstr>In-Place Partitioning</vt:lpstr>
      <vt:lpstr>Summary of Sorting Algorithms</vt:lpstr>
      <vt:lpstr>Sorting Lower Bound</vt:lpstr>
      <vt:lpstr>Comparison-Based Sorting</vt:lpstr>
      <vt:lpstr>Counting Comparisons</vt:lpstr>
      <vt:lpstr>Decision Tree Height</vt:lpstr>
      <vt:lpstr>The Lower Bound</vt:lpstr>
      <vt:lpstr>PowerPoint Presentation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Kevin</cp:lastModifiedBy>
  <cp:revision>971</cp:revision>
  <cp:lastPrinted>2002-04-09T17:11:12Z</cp:lastPrinted>
  <dcterms:created xsi:type="dcterms:W3CDTF">2002-01-21T02:22:10Z</dcterms:created>
  <dcterms:modified xsi:type="dcterms:W3CDTF">2021-04-28T18:54:12Z</dcterms:modified>
</cp:coreProperties>
</file>