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4550aec1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4550aec1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4550aec1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4550aec1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4550aec1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4550aec1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4550aec1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4550aec1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4550aec1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4550aec1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4550aec1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4550aec1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4550aec1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4550aec1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2.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britannica.com/technology/central-processing-unit" TargetMode="External"/><Relationship Id="rId4" Type="http://schemas.openxmlformats.org/officeDocument/2006/relationships/hyperlink" Target="https://www.avast.com/c-what-is-ram-memory#:~:text=RAM%20is%20your%20computer's%20short%2Dterm%20memory.&amp;text=Every%20computing%20device%20has%20RAM,longer%2Dterm%20access%2C%20too" TargetMode="External"/><Relationship Id="rId11" Type="http://schemas.openxmlformats.org/officeDocument/2006/relationships/hyperlink" Target="https://www.britannica.com/technology/arithmetic-logic-unit" TargetMode="External"/><Relationship Id="rId10" Type="http://schemas.openxmlformats.org/officeDocument/2006/relationships/hyperlink" Target="https://www.computerhope.com/jargon/c/contunit.htm" TargetMode="External"/><Relationship Id="rId12" Type="http://schemas.openxmlformats.org/officeDocument/2006/relationships/hyperlink" Target="https://whatis.techtarget.com/definition/arithmetic-logic-unit-ALU" TargetMode="External"/><Relationship Id="rId9" Type="http://schemas.openxmlformats.org/officeDocument/2006/relationships/hyperlink" Target="https://www.britannica.com/technology/control-unit" TargetMode="External"/><Relationship Id="rId5" Type="http://schemas.openxmlformats.org/officeDocument/2006/relationships/hyperlink" Target="https://www.computerhope.com/jargon/m/memory.htm" TargetMode="External"/><Relationship Id="rId6" Type="http://schemas.openxmlformats.org/officeDocument/2006/relationships/hyperlink" Target="https://www.bbc.co.uk/bitesize/topics/zf2f9j6/articles/zx8hpv4#:~:text=An%20input%20is%20data%20that,sound%20from%20a%20computer's%20speakers" TargetMode="External"/><Relationship Id="rId7" Type="http://schemas.openxmlformats.org/officeDocument/2006/relationships/hyperlink" Target="https://www.britannica.com/technology/computer-memory/Auxiliary-memory" TargetMode="External"/><Relationship Id="rId8" Type="http://schemas.openxmlformats.org/officeDocument/2006/relationships/hyperlink" Target="https://www.javatpoint.com/coa-auxiliary-memo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a:t>
            </a:r>
            <a:r>
              <a:rPr lang="en"/>
              <a:t>Components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Michael Chillemi</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606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CPU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CPU stands for Central Processing Unit.</a:t>
            </a:r>
            <a:endParaRPr/>
          </a:p>
          <a:p>
            <a:pPr indent="-311150" lvl="0" marL="457200" rtl="0" algn="l">
              <a:spcBef>
                <a:spcPts val="0"/>
              </a:spcBef>
              <a:spcAft>
                <a:spcPts val="0"/>
              </a:spcAft>
              <a:buSzPts val="1300"/>
              <a:buChar char="●"/>
            </a:pPr>
            <a:r>
              <a:rPr lang="en"/>
              <a:t>It is </a:t>
            </a:r>
            <a:r>
              <a:rPr lang="en"/>
              <a:t>mainly</a:t>
            </a:r>
            <a:r>
              <a:rPr lang="en"/>
              <a:t> composed of the control unit, main memory and </a:t>
            </a:r>
            <a:r>
              <a:rPr lang="en"/>
              <a:t>arithmetic</a:t>
            </a:r>
            <a:r>
              <a:rPr lang="en"/>
              <a:t>-logic unit.</a:t>
            </a:r>
            <a:endParaRPr/>
          </a:p>
          <a:p>
            <a:pPr indent="-311150" lvl="0" marL="457200" rtl="0" algn="l">
              <a:spcBef>
                <a:spcPts val="0"/>
              </a:spcBef>
              <a:spcAft>
                <a:spcPts val="0"/>
              </a:spcAft>
              <a:buSzPts val="1300"/>
              <a:buChar char="●"/>
            </a:pPr>
            <a:r>
              <a:rPr lang="en"/>
              <a:t>People would usually say the CPU is the heart of the computer system.</a:t>
            </a:r>
            <a:endParaRPr/>
          </a:p>
          <a:p>
            <a:pPr indent="-311150" lvl="0" marL="457200" rtl="0" algn="l">
              <a:spcBef>
                <a:spcPts val="0"/>
              </a:spcBef>
              <a:spcAft>
                <a:spcPts val="0"/>
              </a:spcAft>
              <a:buSzPts val="1300"/>
              <a:buChar char="●"/>
            </a:pPr>
            <a:r>
              <a:rPr lang="en"/>
              <a:t>The CPU is linked to input and output devices.</a:t>
            </a:r>
            <a:endParaRPr/>
          </a:p>
          <a:p>
            <a:pPr indent="-311150" lvl="0" marL="457200" rtl="0" algn="l">
              <a:spcBef>
                <a:spcPts val="0"/>
              </a:spcBef>
              <a:spcAft>
                <a:spcPts val="0"/>
              </a:spcAft>
              <a:buSzPts val="1300"/>
              <a:buChar char="●"/>
            </a:pPr>
            <a:r>
              <a:rPr lang="en"/>
              <a:t>In most computers </a:t>
            </a:r>
            <a:r>
              <a:rPr lang="en"/>
              <a:t>nowadays the cpu is contained on an integrated circuit chip called a microprocessor. </a:t>
            </a:r>
            <a:r>
              <a:rPr lang="en"/>
              <a:t> </a:t>
            </a:r>
            <a:endParaRPr/>
          </a:p>
        </p:txBody>
      </p:sp>
      <p:pic>
        <p:nvPicPr>
          <p:cNvPr descr="Amazon.com: Intel Core i7-3770S SR0PN Socket H2 LGA1155 Desktop CPU  Processor 8MB 3.1GHz 5GT/s: Computers &amp; Accessories" id="142" name="Google Shape;142;p14"/>
          <p:cNvPicPr preferRelativeResize="0"/>
          <p:nvPr/>
        </p:nvPicPr>
        <p:blipFill>
          <a:blip r:embed="rId3">
            <a:alphaModFix/>
          </a:blip>
          <a:stretch>
            <a:fillRect/>
          </a:stretch>
        </p:blipFill>
        <p:spPr>
          <a:xfrm>
            <a:off x="6180350" y="60975"/>
            <a:ext cx="2724150" cy="1685925"/>
          </a:xfrm>
          <a:prstGeom prst="rect">
            <a:avLst/>
          </a:prstGeom>
          <a:noFill/>
          <a:ln>
            <a:noFill/>
          </a:ln>
        </p:spPr>
      </p:pic>
      <p:pic>
        <p:nvPicPr>
          <p:cNvPr descr="How to Overclock Your PC's CPU | HP® Tech Takes" id="143" name="Google Shape;143;p14"/>
          <p:cNvPicPr preferRelativeResize="0"/>
          <p:nvPr/>
        </p:nvPicPr>
        <p:blipFill>
          <a:blip r:embed="rId4">
            <a:alphaModFix/>
          </a:blip>
          <a:stretch>
            <a:fillRect/>
          </a:stretch>
        </p:blipFill>
        <p:spPr>
          <a:xfrm>
            <a:off x="498100" y="3191800"/>
            <a:ext cx="2962275" cy="1552575"/>
          </a:xfrm>
          <a:prstGeom prst="rect">
            <a:avLst/>
          </a:prstGeom>
          <a:noFill/>
          <a:ln>
            <a:noFill/>
          </a:ln>
        </p:spPr>
      </p:pic>
      <p:pic>
        <p:nvPicPr>
          <p:cNvPr descr="Best CPUs For Gaming | HP® Tech Takes" id="144" name="Google Shape;144;p14"/>
          <p:cNvPicPr preferRelativeResize="0"/>
          <p:nvPr/>
        </p:nvPicPr>
        <p:blipFill>
          <a:blip r:embed="rId5">
            <a:alphaModFix/>
          </a:blip>
          <a:stretch>
            <a:fillRect/>
          </a:stretch>
        </p:blipFill>
        <p:spPr>
          <a:xfrm>
            <a:off x="5550100" y="3191800"/>
            <a:ext cx="3190875" cy="143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 Unit</a:t>
            </a:r>
            <a:endParaRPr/>
          </a:p>
        </p:txBody>
      </p:sp>
      <p:sp>
        <p:nvSpPr>
          <p:cNvPr id="150" name="Google Shape;150;p15"/>
          <p:cNvSpPr txBox="1"/>
          <p:nvPr>
            <p:ph idx="1" type="body"/>
          </p:nvPr>
        </p:nvSpPr>
        <p:spPr>
          <a:xfrm>
            <a:off x="5211050" y="1116150"/>
            <a:ext cx="35613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control unit is a very important part of the cpu.</a:t>
            </a:r>
            <a:endParaRPr/>
          </a:p>
          <a:p>
            <a:pPr indent="-311150" lvl="0" marL="457200" rtl="0" algn="l">
              <a:spcBef>
                <a:spcPts val="0"/>
              </a:spcBef>
              <a:spcAft>
                <a:spcPts val="0"/>
              </a:spcAft>
              <a:buSzPts val="1300"/>
              <a:buChar char="●"/>
            </a:pPr>
            <a:r>
              <a:rPr lang="en"/>
              <a:t>The control unit regulates and </a:t>
            </a:r>
            <a:r>
              <a:rPr lang="en"/>
              <a:t>integrates</a:t>
            </a:r>
            <a:r>
              <a:rPr lang="en"/>
              <a:t> the operation of the computer.</a:t>
            </a:r>
            <a:endParaRPr/>
          </a:p>
          <a:p>
            <a:pPr indent="-311150" lvl="0" marL="457200" rtl="0" algn="l">
              <a:spcBef>
                <a:spcPts val="0"/>
              </a:spcBef>
              <a:spcAft>
                <a:spcPts val="0"/>
              </a:spcAft>
              <a:buSzPts val="1300"/>
              <a:buChar char="●"/>
            </a:pPr>
            <a:r>
              <a:rPr lang="en"/>
              <a:t>This unit also selects and </a:t>
            </a:r>
            <a:r>
              <a:rPr lang="en"/>
              <a:t>retrieves</a:t>
            </a:r>
            <a:r>
              <a:rPr lang="en"/>
              <a:t> instructions from the main memory in proper </a:t>
            </a:r>
            <a:r>
              <a:rPr lang="en"/>
              <a:t>sequence</a:t>
            </a:r>
            <a:r>
              <a:rPr lang="en"/>
              <a:t> and </a:t>
            </a:r>
            <a:r>
              <a:rPr lang="en"/>
              <a:t>interprets</a:t>
            </a:r>
            <a:r>
              <a:rPr lang="en"/>
              <a:t> them.</a:t>
            </a:r>
            <a:endParaRPr/>
          </a:p>
          <a:p>
            <a:pPr indent="-311150" lvl="0" marL="457200" rtl="0" algn="l">
              <a:spcBef>
                <a:spcPts val="0"/>
              </a:spcBef>
              <a:spcAft>
                <a:spcPts val="0"/>
              </a:spcAft>
              <a:buSzPts val="1300"/>
              <a:buChar char="●"/>
            </a:pPr>
            <a:r>
              <a:rPr lang="en"/>
              <a:t>This unit is very important to making the whole computer work fluently </a:t>
            </a:r>
            <a:endParaRPr/>
          </a:p>
          <a:p>
            <a:pPr indent="-311150" lvl="0" marL="457200" rtl="0" algn="l">
              <a:spcBef>
                <a:spcPts val="0"/>
              </a:spcBef>
              <a:spcAft>
                <a:spcPts val="0"/>
              </a:spcAft>
              <a:buSzPts val="1300"/>
              <a:buChar char="●"/>
            </a:pPr>
            <a:r>
              <a:rPr lang="en"/>
              <a:t>It works with the logic unit, memory unit , input and output devices. </a:t>
            </a:r>
            <a:endParaRPr/>
          </a:p>
        </p:txBody>
      </p:sp>
      <p:pic>
        <p:nvPicPr>
          <p:cNvPr descr="Computer machine cycle" id="151" name="Google Shape;151;p15"/>
          <p:cNvPicPr preferRelativeResize="0"/>
          <p:nvPr/>
        </p:nvPicPr>
        <p:blipFill>
          <a:blip r:embed="rId3">
            <a:alphaModFix/>
          </a:blip>
          <a:stretch>
            <a:fillRect/>
          </a:stretch>
        </p:blipFill>
        <p:spPr>
          <a:xfrm>
            <a:off x="1128225" y="3650285"/>
            <a:ext cx="3999551" cy="1446940"/>
          </a:xfrm>
          <a:prstGeom prst="rect">
            <a:avLst/>
          </a:prstGeom>
          <a:noFill/>
          <a:ln>
            <a:noFill/>
          </a:ln>
        </p:spPr>
      </p:pic>
      <p:pic>
        <p:nvPicPr>
          <p:cNvPr descr="what is CPU? | what is Central Processing Unit | Computer basics, Computer  learning, Computer lessons" id="152" name="Google Shape;152;p15"/>
          <p:cNvPicPr preferRelativeResize="0"/>
          <p:nvPr/>
        </p:nvPicPr>
        <p:blipFill>
          <a:blip r:embed="rId4">
            <a:alphaModFix/>
          </a:blip>
          <a:stretch>
            <a:fillRect/>
          </a:stretch>
        </p:blipFill>
        <p:spPr>
          <a:xfrm>
            <a:off x="1128225" y="986375"/>
            <a:ext cx="3636800" cy="252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Arithmetic Unit &amp; </a:t>
            </a:r>
            <a:r>
              <a:rPr lang="en"/>
              <a:t>Logical Unit (ALU)</a:t>
            </a:r>
            <a:endParaRPr/>
          </a:p>
        </p:txBody>
      </p:sp>
      <p:sp>
        <p:nvSpPr>
          <p:cNvPr id="158" name="Google Shape;158;p16"/>
          <p:cNvSpPr txBox="1"/>
          <p:nvPr>
            <p:ph idx="1" type="body"/>
          </p:nvPr>
        </p:nvSpPr>
        <p:spPr>
          <a:xfrm>
            <a:off x="1297500" y="1567550"/>
            <a:ext cx="2707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a digital </a:t>
            </a:r>
            <a:r>
              <a:rPr lang="en"/>
              <a:t>circuit</a:t>
            </a:r>
            <a:r>
              <a:rPr lang="en"/>
              <a:t> used to perform </a:t>
            </a:r>
            <a:r>
              <a:rPr lang="en"/>
              <a:t>arithmetic</a:t>
            </a:r>
            <a:r>
              <a:rPr lang="en"/>
              <a:t> </a:t>
            </a:r>
            <a:r>
              <a:rPr lang="en"/>
              <a:t>and logical</a:t>
            </a:r>
            <a:r>
              <a:rPr lang="en"/>
              <a:t> operations.</a:t>
            </a:r>
            <a:endParaRPr/>
          </a:p>
          <a:p>
            <a:pPr indent="-311150" lvl="0" marL="457200" rtl="0" algn="l">
              <a:spcBef>
                <a:spcPts val="0"/>
              </a:spcBef>
              <a:spcAft>
                <a:spcPts val="0"/>
              </a:spcAft>
              <a:buSzPts val="1300"/>
              <a:buChar char="●"/>
            </a:pPr>
            <a:r>
              <a:rPr lang="en"/>
              <a:t>It performs operations such as addition, subtraction, multiplication, division and logical operations such as AND &amp; OR.</a:t>
            </a:r>
            <a:endParaRPr/>
          </a:p>
          <a:p>
            <a:pPr indent="-311150" lvl="0" marL="457200" rtl="0" algn="l">
              <a:spcBef>
                <a:spcPts val="0"/>
              </a:spcBef>
              <a:spcAft>
                <a:spcPts val="0"/>
              </a:spcAft>
              <a:buSzPts val="1300"/>
              <a:buChar char="●"/>
            </a:pPr>
            <a:r>
              <a:rPr lang="en"/>
              <a:t>This is a basic building block of a CPU</a:t>
            </a:r>
            <a:endParaRPr/>
          </a:p>
        </p:txBody>
      </p:sp>
      <p:pic>
        <p:nvPicPr>
          <p:cNvPr descr="Arithmetic-logic unit | computer | Britannica" id="159" name="Google Shape;159;p16"/>
          <p:cNvPicPr preferRelativeResize="0"/>
          <p:nvPr/>
        </p:nvPicPr>
        <p:blipFill>
          <a:blip r:embed="rId3">
            <a:alphaModFix/>
          </a:blip>
          <a:stretch>
            <a:fillRect/>
          </a:stretch>
        </p:blipFill>
        <p:spPr>
          <a:xfrm>
            <a:off x="5499225" y="2781200"/>
            <a:ext cx="3323975" cy="2215975"/>
          </a:xfrm>
          <a:prstGeom prst="rect">
            <a:avLst/>
          </a:prstGeom>
          <a:noFill/>
          <a:ln>
            <a:noFill/>
          </a:ln>
        </p:spPr>
      </p:pic>
      <p:pic>
        <p:nvPicPr>
          <p:cNvPr descr="What is the Full form of computer? - Technobush" id="160" name="Google Shape;160;p16"/>
          <p:cNvPicPr preferRelativeResize="0"/>
          <p:nvPr/>
        </p:nvPicPr>
        <p:blipFill>
          <a:blip r:embed="rId4">
            <a:alphaModFix/>
          </a:blip>
          <a:stretch>
            <a:fillRect/>
          </a:stretch>
        </p:blipFill>
        <p:spPr>
          <a:xfrm>
            <a:off x="5807463" y="843725"/>
            <a:ext cx="2707500" cy="18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Memory</a:t>
            </a:r>
            <a:endParaRPr/>
          </a:p>
        </p:txBody>
      </p:sp>
      <p:sp>
        <p:nvSpPr>
          <p:cNvPr id="166" name="Google Shape;16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Two types of memory Primary and Secondary memory</a:t>
            </a:r>
            <a:endParaRPr/>
          </a:p>
          <a:p>
            <a:pPr indent="-311150" lvl="0" marL="457200" rtl="0" algn="l">
              <a:spcBef>
                <a:spcPts val="0"/>
              </a:spcBef>
              <a:spcAft>
                <a:spcPts val="0"/>
              </a:spcAft>
              <a:buSzPts val="1300"/>
              <a:buChar char="●"/>
            </a:pPr>
            <a:r>
              <a:rPr lang="en"/>
              <a:t>There is two types of Primary memory RAM and ROM</a:t>
            </a:r>
            <a:endParaRPr/>
          </a:p>
          <a:p>
            <a:pPr indent="-311150" lvl="0" marL="457200" rtl="0" algn="l">
              <a:spcBef>
                <a:spcPts val="0"/>
              </a:spcBef>
              <a:spcAft>
                <a:spcPts val="0"/>
              </a:spcAft>
              <a:buSzPts val="1300"/>
              <a:buChar char="●"/>
            </a:pPr>
            <a:r>
              <a:rPr lang="en"/>
              <a:t>RAM stands for “Random Access </a:t>
            </a:r>
            <a:r>
              <a:rPr lang="en"/>
              <a:t>Storage</a:t>
            </a:r>
            <a:r>
              <a:rPr lang="en"/>
              <a:t>”</a:t>
            </a:r>
            <a:endParaRPr/>
          </a:p>
          <a:p>
            <a:pPr indent="-311150" lvl="0" marL="457200" rtl="0" algn="l">
              <a:spcBef>
                <a:spcPts val="0"/>
              </a:spcBef>
              <a:spcAft>
                <a:spcPts val="0"/>
              </a:spcAft>
              <a:buSzPts val="1300"/>
              <a:buChar char="●"/>
            </a:pPr>
            <a:r>
              <a:rPr lang="en"/>
              <a:t>ROM Stands for “Read Only Memory”</a:t>
            </a:r>
            <a:endParaRPr/>
          </a:p>
          <a:p>
            <a:pPr indent="-311150" lvl="0" marL="457200" rtl="0" algn="l">
              <a:spcBef>
                <a:spcPts val="0"/>
              </a:spcBef>
              <a:spcAft>
                <a:spcPts val="0"/>
              </a:spcAft>
              <a:buSzPts val="1300"/>
              <a:buChar char="●"/>
            </a:pPr>
            <a:r>
              <a:rPr lang="en"/>
              <a:t>RAM is a really fast and temporary data storage space for the computer to access right at that moment or in a few moments </a:t>
            </a:r>
            <a:endParaRPr/>
          </a:p>
          <a:p>
            <a:pPr indent="-311150" lvl="0" marL="457200" rtl="0" algn="l">
              <a:spcBef>
                <a:spcPts val="0"/>
              </a:spcBef>
              <a:spcAft>
                <a:spcPts val="0"/>
              </a:spcAft>
              <a:buSzPts val="1300"/>
              <a:buChar char="●"/>
            </a:pPr>
            <a:r>
              <a:rPr lang="en"/>
              <a:t>Memory can also be a physical device you connect or build in your computer </a:t>
            </a:r>
            <a:endParaRPr/>
          </a:p>
          <a:p>
            <a:pPr indent="-311150" lvl="0" marL="457200" rtl="0" algn="l">
              <a:spcBef>
                <a:spcPts val="0"/>
              </a:spcBef>
              <a:spcAft>
                <a:spcPts val="0"/>
              </a:spcAft>
              <a:buSzPts val="1300"/>
              <a:buChar char="●"/>
            </a:pPr>
            <a:r>
              <a:rPr lang="en"/>
              <a:t>This type of memory can be used to store anything you want on it as long as you save it.</a:t>
            </a:r>
            <a:endParaRPr/>
          </a:p>
        </p:txBody>
      </p:sp>
      <p:pic>
        <p:nvPicPr>
          <p:cNvPr descr="What Is RAM, How Much Do You Need, and Which One Should You Buy" id="167" name="Google Shape;167;p17"/>
          <p:cNvPicPr preferRelativeResize="0"/>
          <p:nvPr/>
        </p:nvPicPr>
        <p:blipFill>
          <a:blip r:embed="rId3">
            <a:alphaModFix/>
          </a:blip>
          <a:stretch>
            <a:fillRect/>
          </a:stretch>
        </p:blipFill>
        <p:spPr>
          <a:xfrm>
            <a:off x="304950" y="3626675"/>
            <a:ext cx="2622575" cy="1323700"/>
          </a:xfrm>
          <a:prstGeom prst="rect">
            <a:avLst/>
          </a:prstGeom>
          <a:noFill/>
          <a:ln>
            <a:noFill/>
          </a:ln>
        </p:spPr>
      </p:pic>
      <p:pic>
        <p:nvPicPr>
          <p:cNvPr descr="G.Skill 16GB DDR4 Trident Z Royal Silver 3200Mhz PC4-25600 CL16 1.35V Dual  Channel Kit (2x8GB) at Amazon.com" id="168" name="Google Shape;168;p17"/>
          <p:cNvPicPr preferRelativeResize="0"/>
          <p:nvPr/>
        </p:nvPicPr>
        <p:blipFill>
          <a:blip r:embed="rId4">
            <a:alphaModFix/>
          </a:blip>
          <a:stretch>
            <a:fillRect/>
          </a:stretch>
        </p:blipFill>
        <p:spPr>
          <a:xfrm>
            <a:off x="5956700" y="152475"/>
            <a:ext cx="2724150" cy="1685925"/>
          </a:xfrm>
          <a:prstGeom prst="rect">
            <a:avLst/>
          </a:prstGeom>
          <a:noFill/>
          <a:ln>
            <a:noFill/>
          </a:ln>
        </p:spPr>
      </p:pic>
      <p:pic>
        <p:nvPicPr>
          <p:cNvPr descr="Types of Computer Memory" id="169" name="Google Shape;169;p17"/>
          <p:cNvPicPr preferRelativeResize="0"/>
          <p:nvPr/>
        </p:nvPicPr>
        <p:blipFill>
          <a:blip r:embed="rId5">
            <a:alphaModFix/>
          </a:blip>
          <a:stretch>
            <a:fillRect/>
          </a:stretch>
        </p:blipFill>
        <p:spPr>
          <a:xfrm>
            <a:off x="5547125" y="3626675"/>
            <a:ext cx="3133725" cy="146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69100" y="322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and Output</a:t>
            </a:r>
            <a:endParaRPr/>
          </a:p>
        </p:txBody>
      </p:sp>
      <p:sp>
        <p:nvSpPr>
          <p:cNvPr id="175" name="Google Shape;17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Input is the data that is </a:t>
            </a:r>
            <a:r>
              <a:rPr lang="en"/>
              <a:t>received</a:t>
            </a:r>
            <a:r>
              <a:rPr lang="en"/>
              <a:t> by the computer</a:t>
            </a:r>
            <a:endParaRPr/>
          </a:p>
          <a:p>
            <a:pPr indent="-311150" lvl="0" marL="457200" rtl="0" algn="l">
              <a:spcBef>
                <a:spcPts val="0"/>
              </a:spcBef>
              <a:spcAft>
                <a:spcPts val="0"/>
              </a:spcAft>
              <a:buSzPts val="1300"/>
              <a:buChar char="●"/>
            </a:pPr>
            <a:r>
              <a:rPr lang="en"/>
              <a:t>Output is the data that the computer sends</a:t>
            </a:r>
            <a:endParaRPr/>
          </a:p>
          <a:p>
            <a:pPr indent="-311150" lvl="0" marL="457200" rtl="0" algn="l">
              <a:spcBef>
                <a:spcPts val="0"/>
              </a:spcBef>
              <a:spcAft>
                <a:spcPts val="0"/>
              </a:spcAft>
              <a:buSzPts val="1300"/>
              <a:buChar char="●"/>
            </a:pPr>
            <a:r>
              <a:rPr lang="en"/>
              <a:t>An input device is something you connect to a computer that sends </a:t>
            </a:r>
            <a:r>
              <a:rPr lang="en"/>
              <a:t>information</a:t>
            </a:r>
            <a:r>
              <a:rPr lang="en"/>
              <a:t> into the computer</a:t>
            </a:r>
            <a:endParaRPr/>
          </a:p>
          <a:p>
            <a:pPr indent="-311150" lvl="0" marL="457200" rtl="0" algn="l">
              <a:spcBef>
                <a:spcPts val="0"/>
              </a:spcBef>
              <a:spcAft>
                <a:spcPts val="0"/>
              </a:spcAft>
              <a:buSzPts val="1300"/>
              <a:buChar char="●"/>
            </a:pPr>
            <a:r>
              <a:rPr lang="en"/>
              <a:t>As an example </a:t>
            </a:r>
            <a:r>
              <a:rPr lang="en"/>
              <a:t>let's</a:t>
            </a:r>
            <a:r>
              <a:rPr lang="en"/>
              <a:t> say your in java and you create your first Hello World program you want to see if the program will run so you save and run the program. Right when you hit the run button your computer the computer process and </a:t>
            </a:r>
            <a:r>
              <a:rPr lang="en"/>
              <a:t>digitizes</a:t>
            </a:r>
            <a:r>
              <a:rPr lang="en"/>
              <a:t> that into </a:t>
            </a:r>
            <a:r>
              <a:rPr lang="en"/>
              <a:t>input</a:t>
            </a:r>
            <a:r>
              <a:rPr lang="en"/>
              <a:t> information the results of this </a:t>
            </a:r>
            <a:r>
              <a:rPr lang="en"/>
              <a:t>process</a:t>
            </a:r>
            <a:r>
              <a:rPr lang="en"/>
              <a:t> is sent to the console which is an output device to read your program “Hello World”.</a:t>
            </a:r>
            <a:endParaRPr/>
          </a:p>
        </p:txBody>
      </p:sp>
      <p:pic>
        <p:nvPicPr>
          <p:cNvPr descr="Input and Output – Programming Fundamentals" id="176" name="Google Shape;176;p18"/>
          <p:cNvPicPr preferRelativeResize="0"/>
          <p:nvPr/>
        </p:nvPicPr>
        <p:blipFill>
          <a:blip r:embed="rId3">
            <a:alphaModFix/>
          </a:blip>
          <a:stretch>
            <a:fillRect/>
          </a:stretch>
        </p:blipFill>
        <p:spPr>
          <a:xfrm>
            <a:off x="6292150" y="127050"/>
            <a:ext cx="2571750" cy="1928825"/>
          </a:xfrm>
          <a:prstGeom prst="rect">
            <a:avLst/>
          </a:prstGeom>
          <a:noFill/>
          <a:ln>
            <a:noFill/>
          </a:ln>
        </p:spPr>
      </p:pic>
      <p:pic>
        <p:nvPicPr>
          <p:cNvPr descr="8 Examples of Output Devices in Real Life – StudiousGuy" id="177" name="Google Shape;177;p18"/>
          <p:cNvPicPr preferRelativeResize="0"/>
          <p:nvPr/>
        </p:nvPicPr>
        <p:blipFill>
          <a:blip r:embed="rId4">
            <a:alphaModFix/>
          </a:blip>
          <a:stretch>
            <a:fillRect/>
          </a:stretch>
        </p:blipFill>
        <p:spPr>
          <a:xfrm>
            <a:off x="6073075" y="3495675"/>
            <a:ext cx="2790825" cy="164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Auxiliary</a:t>
            </a:r>
            <a:r>
              <a:rPr lang="en"/>
              <a:t> Memory</a:t>
            </a:r>
            <a:endParaRPr/>
          </a:p>
        </p:txBody>
      </p:sp>
      <p:sp>
        <p:nvSpPr>
          <p:cNvPr id="183" name="Google Shape;183;p19"/>
          <p:cNvSpPr txBox="1"/>
          <p:nvPr>
            <p:ph idx="1" type="body"/>
          </p:nvPr>
        </p:nvSpPr>
        <p:spPr>
          <a:xfrm>
            <a:off x="1114525" y="1116150"/>
            <a:ext cx="36324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Auxiliary memory are units such as input and output devices that are storage devices .</a:t>
            </a:r>
            <a:endParaRPr/>
          </a:p>
          <a:p>
            <a:pPr indent="-311150" lvl="0" marL="457200" rtl="0" algn="l">
              <a:spcBef>
                <a:spcPts val="0"/>
              </a:spcBef>
              <a:spcAft>
                <a:spcPts val="0"/>
              </a:spcAft>
              <a:buSzPts val="1300"/>
              <a:buChar char="●"/>
            </a:pPr>
            <a:r>
              <a:rPr lang="en"/>
              <a:t>The difference between these storage devices and RAM &amp; ROM is they move at a slower acces rate but has greater data storage and data stability. </a:t>
            </a:r>
            <a:endParaRPr/>
          </a:p>
          <a:p>
            <a:pPr indent="-311150" lvl="0" marL="457200" rtl="0" algn="l">
              <a:spcBef>
                <a:spcPts val="0"/>
              </a:spcBef>
              <a:spcAft>
                <a:spcPts val="0"/>
              </a:spcAft>
              <a:buSzPts val="1300"/>
              <a:buChar char="●"/>
            </a:pPr>
            <a:r>
              <a:rPr lang="en"/>
              <a:t>These types of storage devices hold information for use in the future and are nonvolatile like ROM</a:t>
            </a:r>
            <a:endParaRPr/>
          </a:p>
          <a:p>
            <a:pPr indent="-311150" lvl="0" marL="457200" rtl="0" algn="l">
              <a:spcBef>
                <a:spcPts val="0"/>
              </a:spcBef>
              <a:spcAft>
                <a:spcPts val="0"/>
              </a:spcAft>
              <a:buSzPts val="1300"/>
              <a:buChar char="●"/>
            </a:pPr>
            <a:r>
              <a:rPr lang="en"/>
              <a:t>They are made to hold data and programs that are not intended of being used </a:t>
            </a:r>
            <a:r>
              <a:rPr lang="en"/>
              <a:t>immediately</a:t>
            </a:r>
            <a:r>
              <a:rPr lang="en"/>
              <a:t> </a:t>
            </a:r>
            <a:endParaRPr/>
          </a:p>
        </p:txBody>
      </p:sp>
      <p:pic>
        <p:nvPicPr>
          <p:cNvPr descr="Secondary Storage – Desez Geek" id="184" name="Google Shape;184;p19"/>
          <p:cNvPicPr preferRelativeResize="0"/>
          <p:nvPr/>
        </p:nvPicPr>
        <p:blipFill>
          <a:blip r:embed="rId3">
            <a:alphaModFix/>
          </a:blip>
          <a:stretch>
            <a:fillRect/>
          </a:stretch>
        </p:blipFill>
        <p:spPr>
          <a:xfrm>
            <a:off x="4746925" y="742049"/>
            <a:ext cx="4150175" cy="3112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90" name="Google Shape;190;p20"/>
          <p:cNvSpPr txBox="1"/>
          <p:nvPr>
            <p:ph idx="1" type="body"/>
          </p:nvPr>
        </p:nvSpPr>
        <p:spPr>
          <a:xfrm>
            <a:off x="1297500" y="1006325"/>
            <a:ext cx="7038900" cy="3913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https://www.britannica.com/technology/central-processing-unit</a:t>
            </a:r>
            <a:endParaRPr/>
          </a:p>
          <a:p>
            <a:pPr indent="-311150" lvl="0" marL="457200" rtl="0" algn="l">
              <a:spcBef>
                <a:spcPts val="0"/>
              </a:spcBef>
              <a:spcAft>
                <a:spcPts val="0"/>
              </a:spcAft>
              <a:buSzPts val="1300"/>
              <a:buChar char="●"/>
            </a:pPr>
            <a:r>
              <a:rPr lang="en" u="sng">
                <a:solidFill>
                  <a:schemeClr val="hlink"/>
                </a:solidFill>
                <a:hlinkClick r:id="rId4"/>
              </a:rPr>
              <a:t>https://www.avast.com/c-what-is-ram-memory#:~:text=RAM%20is%20your%20computer's%20short%2Dterm%20memory.&amp;text=Every%20computing%20device%20has%20RAM,longer%2Dterm%20access%2C%20too</a:t>
            </a:r>
            <a:r>
              <a:rPr lang="en"/>
              <a:t>.</a:t>
            </a:r>
            <a:endParaRPr/>
          </a:p>
          <a:p>
            <a:pPr indent="-311150" lvl="0" marL="457200" rtl="0" algn="l">
              <a:spcBef>
                <a:spcPts val="0"/>
              </a:spcBef>
              <a:spcAft>
                <a:spcPts val="0"/>
              </a:spcAft>
              <a:buSzPts val="1300"/>
              <a:buChar char="●"/>
            </a:pPr>
            <a:r>
              <a:rPr lang="en" u="sng">
                <a:solidFill>
                  <a:schemeClr val="hlink"/>
                </a:solidFill>
                <a:hlinkClick r:id="rId5"/>
              </a:rPr>
              <a:t>https://www.computerhope.com/jargon/m/memory.htm</a:t>
            </a:r>
            <a:endParaRPr/>
          </a:p>
          <a:p>
            <a:pPr indent="-311150" lvl="0" marL="457200" rtl="0" algn="l">
              <a:spcBef>
                <a:spcPts val="0"/>
              </a:spcBef>
              <a:spcAft>
                <a:spcPts val="0"/>
              </a:spcAft>
              <a:buSzPts val="1300"/>
              <a:buChar char="●"/>
            </a:pPr>
            <a:r>
              <a:rPr lang="en" u="sng">
                <a:solidFill>
                  <a:schemeClr val="hlink"/>
                </a:solidFill>
                <a:hlinkClick r:id="rId6"/>
              </a:rPr>
              <a:t>https://www.bbc.co.uk/bitesize/topics/zf2f9j6/articles/zx8hpv4#:~:text=An%20input%20is%20data%20that,sound%20from%20a%20computer's%20speakers</a:t>
            </a:r>
            <a:r>
              <a:rPr lang="en"/>
              <a:t>.</a:t>
            </a:r>
            <a:endParaRPr/>
          </a:p>
          <a:p>
            <a:pPr indent="-311150" lvl="0" marL="457200" rtl="0" algn="l">
              <a:spcBef>
                <a:spcPts val="0"/>
              </a:spcBef>
              <a:spcAft>
                <a:spcPts val="0"/>
              </a:spcAft>
              <a:buSzPts val="1300"/>
              <a:buChar char="●"/>
            </a:pPr>
            <a:r>
              <a:rPr lang="en" u="sng">
                <a:solidFill>
                  <a:schemeClr val="hlink"/>
                </a:solidFill>
                <a:hlinkClick r:id="rId7"/>
              </a:rPr>
              <a:t>https://www.britannica.com/technology/computer-memory/Auxiliary-memory</a:t>
            </a:r>
            <a:endParaRPr/>
          </a:p>
          <a:p>
            <a:pPr indent="-311150" lvl="0" marL="457200" rtl="0" algn="l">
              <a:spcBef>
                <a:spcPts val="0"/>
              </a:spcBef>
              <a:spcAft>
                <a:spcPts val="0"/>
              </a:spcAft>
              <a:buSzPts val="1300"/>
              <a:buChar char="●"/>
            </a:pPr>
            <a:r>
              <a:rPr lang="en" u="sng">
                <a:solidFill>
                  <a:schemeClr val="hlink"/>
                </a:solidFill>
                <a:hlinkClick r:id="rId8"/>
              </a:rPr>
              <a:t>https://www.javatpoint.com/coa-auxiliary-memory</a:t>
            </a:r>
            <a:endParaRPr/>
          </a:p>
          <a:p>
            <a:pPr indent="-311150" lvl="0" marL="457200" rtl="0" algn="l">
              <a:spcBef>
                <a:spcPts val="0"/>
              </a:spcBef>
              <a:spcAft>
                <a:spcPts val="0"/>
              </a:spcAft>
              <a:buSzPts val="1300"/>
              <a:buChar char="●"/>
            </a:pPr>
            <a:r>
              <a:rPr lang="en" u="sng">
                <a:solidFill>
                  <a:schemeClr val="hlink"/>
                </a:solidFill>
                <a:hlinkClick r:id="rId9"/>
              </a:rPr>
              <a:t>https://www.britannica.com/technology/control-unit</a:t>
            </a:r>
            <a:endParaRPr/>
          </a:p>
          <a:p>
            <a:pPr indent="-311150" lvl="0" marL="457200" rtl="0" algn="l">
              <a:spcBef>
                <a:spcPts val="0"/>
              </a:spcBef>
              <a:spcAft>
                <a:spcPts val="0"/>
              </a:spcAft>
              <a:buSzPts val="1300"/>
              <a:buChar char="●"/>
            </a:pPr>
            <a:r>
              <a:rPr lang="en" u="sng">
                <a:solidFill>
                  <a:schemeClr val="hlink"/>
                </a:solidFill>
                <a:hlinkClick r:id="rId10"/>
              </a:rPr>
              <a:t>https://www.computerhope.com/jargon/c/contunit.htm</a:t>
            </a:r>
            <a:endParaRPr/>
          </a:p>
          <a:p>
            <a:pPr indent="-311150" lvl="0" marL="457200" rtl="0" algn="l">
              <a:spcBef>
                <a:spcPts val="0"/>
              </a:spcBef>
              <a:spcAft>
                <a:spcPts val="0"/>
              </a:spcAft>
              <a:buSzPts val="1300"/>
              <a:buChar char="●"/>
            </a:pPr>
            <a:r>
              <a:rPr lang="en" u="sng">
                <a:solidFill>
                  <a:schemeClr val="hlink"/>
                </a:solidFill>
                <a:hlinkClick r:id="rId11"/>
              </a:rPr>
              <a:t>https://www.britannica.com/technology/arithmetic-logic-unit</a:t>
            </a:r>
            <a:endParaRPr/>
          </a:p>
          <a:p>
            <a:pPr indent="-311150" lvl="0" marL="457200" rtl="0" algn="l">
              <a:spcBef>
                <a:spcPts val="0"/>
              </a:spcBef>
              <a:spcAft>
                <a:spcPts val="0"/>
              </a:spcAft>
              <a:buSzPts val="1300"/>
              <a:buChar char="●"/>
            </a:pPr>
            <a:r>
              <a:rPr lang="en" u="sng">
                <a:solidFill>
                  <a:schemeClr val="hlink"/>
                </a:solidFill>
                <a:hlinkClick r:id="rId12"/>
              </a:rPr>
              <a:t>https://whatis.techtarget.com/definition/arithmetic-logic-unit-ALU</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