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6" r:id="rId49"/>
    <p:sldId id="307" r:id="rId50"/>
    <p:sldId id="308" r:id="rId51"/>
    <p:sldId id="304"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05"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wner"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0"/>
  </p:normalViewPr>
  <p:slideViewPr>
    <p:cSldViewPr>
      <p:cViewPr varScale="1">
        <p:scale>
          <a:sx n="99" d="100"/>
          <a:sy n="99" d="100"/>
        </p:scale>
        <p:origin x="146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5-26T13:09:17.099" idx="1">
    <p:pos x="5760" y="864"/>
    <p:text>need to re-label as Table 1.3</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C8A651-4FA0-432A-BC9C-5AF33E8F3CDE}" type="datetimeFigureOut">
              <a:rPr lang="en-US" smtClean="0"/>
              <a:t>3/1/21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C0B315-AB93-4679-A8D1-18A31B9D4B4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fortress</a:t>
            </a:r>
          </a:p>
        </p:txBody>
      </p:sp>
      <p:sp>
        <p:nvSpPr>
          <p:cNvPr id="4" name="Slide Number Placeholder 3"/>
          <p:cNvSpPr>
            <a:spLocks noGrp="1"/>
          </p:cNvSpPr>
          <p:nvPr>
            <p:ph type="sldNum" sz="quarter" idx="10"/>
          </p:nvPr>
        </p:nvSpPr>
        <p:spPr/>
        <p:txBody>
          <a:bodyPr/>
          <a:lstStyle/>
          <a:p>
            <a:pPr>
              <a:defRPr/>
            </a:pPr>
            <a:fld id="{D4B62BDC-60CE-4B5A-BC9B-3B5B998F1F10}"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49FF3C1-210E-4C02-B713-954CE4A013AA}" type="datetime1">
              <a:rPr lang="en-US" smtClean="0"/>
              <a:t>3/1/21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9E5B0E-CB89-4D3C-BF77-24F0DBECD28F}"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CB40D0-82A8-4301-80A8-99EA442CB7C3}" type="datetime1">
              <a:rPr lang="en-US" smtClean="0"/>
              <a:t>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B4EB5786-9FDD-4B38-B8EE-C5636E32648E}" type="datetime1">
              <a:rPr lang="en-US" smtClean="0"/>
              <a:t>3/1/21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58973B4-6063-4C64-B1A9-DC170A1F8E2B}" type="datetime1">
              <a:rPr lang="en-US" smtClean="0"/>
              <a:t>3/1/21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87DBAFC-A72E-4944-8C4D-AFC793A3D11D}" type="datetime1">
              <a:rPr lang="en-US" smtClean="0"/>
              <a:t>3/1/21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0E594EA2-D80D-47C3-8D67-2AF691D258CF}" type="datetime1">
              <a:rPr lang="en-US" smtClean="0"/>
              <a:t>3/1/21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28D90DC-F2F4-4E6A-BECD-57201ACA460A}" type="datetime1">
              <a:rPr lang="en-US" smtClean="0"/>
              <a:t>3/1/21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27453-FC91-4684-B5E1-9D21EABF6474}" type="datetime1">
              <a:rPr lang="en-US" smtClean="0"/>
              <a:t>3/1/21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48483C8E-803E-4F9F-98C6-39437DDEDF2B}" type="datetime1">
              <a:rPr lang="en-US" smtClean="0"/>
              <a:t>3/1/21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D4240E9-C7CA-4C52-9334-497F1F2BFE13}" type="datetime1">
              <a:rPr lang="en-US" smtClean="0"/>
              <a:t>3/1/21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0BC42CF-8149-4D47-BD92-38D45431F676}" type="datetime1">
              <a:rPr lang="en-US" smtClean="0"/>
              <a:t>3/1/21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 One Study Guide</a:t>
            </a:r>
          </a:p>
        </p:txBody>
      </p:sp>
      <p:sp>
        <p:nvSpPr>
          <p:cNvPr id="3" name="Subtitle 2"/>
          <p:cNvSpPr>
            <a:spLocks noGrp="1"/>
          </p:cNvSpPr>
          <p:nvPr>
            <p:ph type="subTitle" idx="1"/>
          </p:nvPr>
        </p:nvSpPr>
        <p:spPr/>
        <p:txBody>
          <a:bodyPr/>
          <a:lstStyle/>
          <a:p>
            <a:r>
              <a:rPr lang="en-US" dirty="0"/>
              <a:t>Dr. Helen Wei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612775" y="228600"/>
            <a:ext cx="8153400" cy="990600"/>
          </a:xfrm>
        </p:spPr>
        <p:txBody>
          <a:bodyPr/>
          <a:lstStyle/>
          <a:p>
            <a:pPr eaLnBrk="1" hangingPunct="1"/>
            <a:r>
              <a:rPr lang="en-US" b="1"/>
              <a:t>ADTs</a:t>
            </a:r>
            <a:r>
              <a:rPr lang="en-US"/>
              <a:t> (cont.)</a:t>
            </a:r>
          </a:p>
        </p:txBody>
      </p:sp>
      <p:sp>
        <p:nvSpPr>
          <p:cNvPr id="18434" name="Rectangle 3"/>
          <p:cNvSpPr>
            <a:spLocks noGrp="1"/>
          </p:cNvSpPr>
          <p:nvPr>
            <p:ph sz="quarter" idx="1"/>
          </p:nvPr>
        </p:nvSpPr>
        <p:spPr>
          <a:xfrm>
            <a:off x="612775" y="1600200"/>
            <a:ext cx="8153400" cy="4495800"/>
          </a:xfrm>
        </p:spPr>
        <p:txBody>
          <a:bodyPr/>
          <a:lstStyle/>
          <a:p>
            <a:pPr eaLnBrk="1" hangingPunct="1"/>
            <a:r>
              <a:rPr lang="en-US" dirty="0"/>
              <a:t>ADTs facilitate storage, organization, and processing of information</a:t>
            </a:r>
          </a:p>
          <a:p>
            <a:pPr eaLnBrk="1" hangingPunct="1"/>
            <a:r>
              <a:rPr lang="en-US" dirty="0"/>
              <a:t>Such ADTs often are called </a:t>
            </a:r>
            <a:r>
              <a:rPr lang="en-US" i="1" dirty="0"/>
              <a:t>data structures</a:t>
            </a:r>
          </a:p>
          <a:p>
            <a:pPr eaLnBrk="1" hangingPunct="1"/>
            <a:r>
              <a:rPr lang="en-US" dirty="0"/>
              <a:t>The Java Collections Framework provides implementations of common data structures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7" name="Title 4"/>
          <p:cNvSpPr>
            <a:spLocks noGrp="1"/>
          </p:cNvSpPr>
          <p:nvPr>
            <p:ph type="title"/>
          </p:nvPr>
        </p:nvSpPr>
        <p:spPr>
          <a:xfrm>
            <a:off x="612775" y="228600"/>
            <a:ext cx="8153400" cy="990600"/>
          </a:xfrm>
        </p:spPr>
        <p:txBody>
          <a:bodyPr/>
          <a:lstStyle/>
          <a:p>
            <a:pPr eaLnBrk="1" hangingPunct="1"/>
            <a:r>
              <a:rPr lang="en-US" b="1"/>
              <a:t>Interfaces</a:t>
            </a:r>
          </a:p>
        </p:txBody>
      </p:sp>
      <p:sp>
        <p:nvSpPr>
          <p:cNvPr id="19458" name="Content Placeholder 5"/>
          <p:cNvSpPr>
            <a:spLocks noGrp="1"/>
          </p:cNvSpPr>
          <p:nvPr>
            <p:ph sz="quarter" idx="1"/>
          </p:nvPr>
        </p:nvSpPr>
        <p:spPr>
          <a:xfrm>
            <a:off x="612775" y="1600200"/>
            <a:ext cx="8153400" cy="4495800"/>
          </a:xfrm>
        </p:spPr>
        <p:txBody>
          <a:bodyPr/>
          <a:lstStyle/>
          <a:p>
            <a:pPr eaLnBrk="1" hangingPunct="1">
              <a:lnSpc>
                <a:spcPct val="90000"/>
              </a:lnSpc>
            </a:pPr>
            <a:r>
              <a:rPr lang="en-US" dirty="0"/>
              <a:t>An interface specifies or describes an ADT to the applications programmer:</a:t>
            </a:r>
          </a:p>
          <a:p>
            <a:pPr lvl="1" eaLnBrk="1" hangingPunct="1">
              <a:lnSpc>
                <a:spcPct val="90000"/>
              </a:lnSpc>
            </a:pPr>
            <a:r>
              <a:rPr lang="en-US" dirty="0"/>
              <a:t>the methods and the actions that they must perform</a:t>
            </a:r>
          </a:p>
          <a:p>
            <a:pPr lvl="1" eaLnBrk="1" hangingPunct="1">
              <a:lnSpc>
                <a:spcPct val="90000"/>
              </a:lnSpc>
            </a:pPr>
            <a:r>
              <a:rPr lang="en-US" dirty="0"/>
              <a:t>what arguments, if any, must be passed to each method</a:t>
            </a:r>
          </a:p>
          <a:p>
            <a:pPr lvl="1" eaLnBrk="1" hangingPunct="1">
              <a:lnSpc>
                <a:spcPct val="90000"/>
              </a:lnSpc>
            </a:pPr>
            <a:r>
              <a:rPr lang="en-US" dirty="0"/>
              <a:t>what result the method will return</a:t>
            </a:r>
          </a:p>
          <a:p>
            <a:pPr eaLnBrk="1" hangingPunct="1">
              <a:lnSpc>
                <a:spcPct val="90000"/>
              </a:lnSpc>
            </a:pPr>
            <a:r>
              <a:rPr lang="en-US" dirty="0"/>
              <a:t>The interface can be viewed as a </a:t>
            </a:r>
            <a:r>
              <a:rPr lang="en-US" i="1" dirty="0"/>
              <a:t>contract</a:t>
            </a:r>
            <a:r>
              <a:rPr lang="en-US" dirty="0"/>
              <a:t> which guarantees how the ADT will function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1" name="Title 4"/>
          <p:cNvSpPr>
            <a:spLocks noGrp="1"/>
          </p:cNvSpPr>
          <p:nvPr>
            <p:ph type="title"/>
          </p:nvPr>
        </p:nvSpPr>
        <p:spPr>
          <a:xfrm>
            <a:off x="612775" y="228600"/>
            <a:ext cx="8153400" cy="990600"/>
          </a:xfrm>
        </p:spPr>
        <p:txBody>
          <a:bodyPr/>
          <a:lstStyle/>
          <a:p>
            <a:pPr eaLnBrk="1" hangingPunct="1"/>
            <a:r>
              <a:rPr lang="en-US" b="1"/>
              <a:t>Interfaces </a:t>
            </a:r>
            <a:r>
              <a:rPr lang="en-US"/>
              <a:t>(cont.)</a:t>
            </a:r>
            <a:endParaRPr lang="en-US" b="1"/>
          </a:p>
        </p:txBody>
      </p:sp>
      <p:sp>
        <p:nvSpPr>
          <p:cNvPr id="20482" name="Content Placeholder 5"/>
          <p:cNvSpPr>
            <a:spLocks noGrp="1"/>
          </p:cNvSpPr>
          <p:nvPr>
            <p:ph sz="quarter" idx="1"/>
          </p:nvPr>
        </p:nvSpPr>
        <p:spPr>
          <a:xfrm>
            <a:off x="612775" y="1600200"/>
            <a:ext cx="8153400" cy="4495800"/>
          </a:xfrm>
        </p:spPr>
        <p:txBody>
          <a:bodyPr>
            <a:normAutofit lnSpcReduction="10000"/>
          </a:bodyPr>
          <a:lstStyle/>
          <a:p>
            <a:pPr eaLnBrk="1" hangingPunct="1">
              <a:lnSpc>
                <a:spcPct val="90000"/>
              </a:lnSpc>
            </a:pPr>
            <a:r>
              <a:rPr lang="en-US" sz="2700" dirty="0"/>
              <a:t>A class that </a:t>
            </a:r>
            <a:r>
              <a:rPr lang="en-US" sz="2700" i="1" dirty="0"/>
              <a:t>implements the interface</a:t>
            </a:r>
            <a:r>
              <a:rPr lang="en-US" sz="2700" dirty="0"/>
              <a:t> provides code for the ADT</a:t>
            </a:r>
          </a:p>
          <a:p>
            <a:pPr eaLnBrk="1" hangingPunct="1">
              <a:lnSpc>
                <a:spcPct val="90000"/>
              </a:lnSpc>
            </a:pPr>
            <a:r>
              <a:rPr lang="en-US" sz="2700" dirty="0"/>
              <a:t>As long as the implementation satisfies the ADT contract, the programmer may implement it as he or she chooses</a:t>
            </a:r>
          </a:p>
          <a:p>
            <a:pPr eaLnBrk="1" hangingPunct="1">
              <a:lnSpc>
                <a:spcPct val="90000"/>
              </a:lnSpc>
            </a:pPr>
            <a:r>
              <a:rPr lang="en-US" sz="2700" dirty="0"/>
              <a:t>In addition to implementing all data fields and methods in the interface, the programmer may add: </a:t>
            </a:r>
          </a:p>
          <a:p>
            <a:pPr lvl="1" eaLnBrk="1" hangingPunct="1">
              <a:lnSpc>
                <a:spcPct val="90000"/>
              </a:lnSpc>
            </a:pPr>
            <a:r>
              <a:rPr lang="en-US" sz="2400" dirty="0"/>
              <a:t>data fields not in the implementation</a:t>
            </a:r>
          </a:p>
          <a:p>
            <a:pPr lvl="1" eaLnBrk="1" hangingPunct="1">
              <a:lnSpc>
                <a:spcPct val="90000"/>
              </a:lnSpc>
            </a:pPr>
            <a:r>
              <a:rPr lang="en-US" sz="2400" dirty="0"/>
              <a:t>methods not in the implementation</a:t>
            </a:r>
          </a:p>
          <a:p>
            <a:pPr lvl="1" eaLnBrk="1" hangingPunct="1">
              <a:lnSpc>
                <a:spcPct val="90000"/>
              </a:lnSpc>
            </a:pPr>
            <a:r>
              <a:rPr lang="en-US" sz="2400" dirty="0"/>
              <a:t>constructors (an interface cannot contain constructors because it cannot be instantiated)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612775" y="228600"/>
            <a:ext cx="8153400" cy="990600"/>
          </a:xfrm>
        </p:spPr>
        <p:txBody>
          <a:bodyPr/>
          <a:lstStyle/>
          <a:p>
            <a:pPr eaLnBrk="1" hangingPunct="1"/>
            <a:r>
              <a:rPr lang="en-US" b="1"/>
              <a:t>Object-Oriented Programming</a:t>
            </a:r>
          </a:p>
        </p:txBody>
      </p:sp>
      <p:sp>
        <p:nvSpPr>
          <p:cNvPr id="39938"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a:t>Object-oriented programming (OOP) is popular because:</a:t>
            </a:r>
          </a:p>
          <a:p>
            <a:pPr lvl="1" eaLnBrk="1" hangingPunct="1">
              <a:lnSpc>
                <a:spcPct val="90000"/>
              </a:lnSpc>
            </a:pPr>
            <a:r>
              <a:rPr lang="en-US"/>
              <a:t>it enables </a:t>
            </a:r>
            <a:r>
              <a:rPr lang="en-US" i="1"/>
              <a:t>reuse</a:t>
            </a:r>
            <a:r>
              <a:rPr lang="en-US"/>
              <a:t> of previous code saved as </a:t>
            </a:r>
            <a:r>
              <a:rPr lang="en-US" i="1"/>
              <a:t>classes</a:t>
            </a:r>
          </a:p>
          <a:p>
            <a:pPr lvl="1" eaLnBrk="1" hangingPunct="1">
              <a:lnSpc>
                <a:spcPct val="90000"/>
              </a:lnSpc>
            </a:pPr>
            <a:r>
              <a:rPr lang="en-US"/>
              <a:t>which saves times because previously written code has been tested and debugged already</a:t>
            </a:r>
          </a:p>
          <a:p>
            <a:pPr eaLnBrk="1" hangingPunct="1">
              <a:lnSpc>
                <a:spcPct val="90000"/>
              </a:lnSpc>
            </a:pPr>
            <a:r>
              <a:rPr lang="en-US"/>
              <a:t>If a new class is similar to an existing class, the existing class can be extended</a:t>
            </a:r>
          </a:p>
          <a:p>
            <a:pPr eaLnBrk="1" hangingPunct="1">
              <a:lnSpc>
                <a:spcPct val="90000"/>
              </a:lnSpc>
            </a:pPr>
            <a:r>
              <a:rPr lang="en-US"/>
              <a:t>This extension of an existing class is called </a:t>
            </a:r>
            <a:r>
              <a:rPr lang="en-US" i="1"/>
              <a:t>inheritance</a:t>
            </a:r>
            <a:endParaRPr lang="en-US"/>
          </a:p>
          <a:p>
            <a:pPr eaLnBrk="1" hangingPunct="1">
              <a:lnSpc>
                <a:spcPct val="90000"/>
              </a:lnSpc>
            </a:pPr>
            <a:endParaRPr lang="en-US" i="1" u="sng"/>
          </a:p>
          <a:p>
            <a:pPr eaLnBrk="1" hangingPunct="1">
              <a:lnSpc>
                <a:spcPct val="90000"/>
              </a:lnSpc>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1" name="Title 3"/>
          <p:cNvSpPr>
            <a:spLocks noGrp="1"/>
          </p:cNvSpPr>
          <p:nvPr>
            <p:ph type="title"/>
          </p:nvPr>
        </p:nvSpPr>
        <p:spPr/>
        <p:txBody>
          <a:bodyPr/>
          <a:lstStyle/>
          <a:p>
            <a:pPr eaLnBrk="1" hangingPunct="1"/>
            <a:r>
              <a:rPr lang="en-US" b="1"/>
              <a:t>Inheritance</a:t>
            </a:r>
          </a:p>
        </p:txBody>
      </p:sp>
      <p:sp>
        <p:nvSpPr>
          <p:cNvPr id="6" name="Content Placeholder 5"/>
          <p:cNvSpPr>
            <a:spLocks noGrp="1"/>
          </p:cNvSpPr>
          <p:nvPr>
            <p:ph sz="quarter" idx="1"/>
          </p:nvPr>
        </p:nvSpPr>
        <p:spPr>
          <a:xfrm>
            <a:off x="609600" y="1589088"/>
            <a:ext cx="3886200" cy="4572000"/>
          </a:xfrm>
        </p:spPr>
        <p:txBody>
          <a:bodyPr>
            <a:normAutofit fontScale="92500"/>
          </a:bodyPr>
          <a:lstStyle/>
          <a:p>
            <a:pPr marL="320040" indent="-320040" eaLnBrk="1" fontAlgn="auto" hangingPunct="1">
              <a:lnSpc>
                <a:spcPct val="90000"/>
              </a:lnSpc>
              <a:spcAft>
                <a:spcPts val="0"/>
              </a:spcAft>
              <a:buFont typeface="Wingdings"/>
              <a:buChar char=""/>
              <a:defRPr/>
            </a:pPr>
            <a:r>
              <a:rPr lang="en-US" sz="2600" dirty="0"/>
              <a:t>A Human </a:t>
            </a:r>
            <a:r>
              <a:rPr lang="en-US" sz="2600" i="1" dirty="0"/>
              <a:t>is a </a:t>
            </a:r>
            <a:r>
              <a:rPr lang="en-US" sz="2600" dirty="0"/>
              <a:t>Mammal</a:t>
            </a:r>
          </a:p>
          <a:p>
            <a:pPr marL="320040" indent="-320040" eaLnBrk="1" fontAlgn="auto" hangingPunct="1">
              <a:lnSpc>
                <a:spcPct val="90000"/>
              </a:lnSpc>
              <a:spcAft>
                <a:spcPts val="0"/>
              </a:spcAft>
              <a:buFont typeface="Wingdings"/>
              <a:buChar char=""/>
              <a:defRPr/>
            </a:pPr>
            <a:r>
              <a:rPr lang="en-US" sz="2600" dirty="0"/>
              <a:t>Human has all the data fields and methods defined by Mammal</a:t>
            </a:r>
          </a:p>
          <a:p>
            <a:pPr marL="320040" indent="-320040" eaLnBrk="1" fontAlgn="auto" hangingPunct="1">
              <a:lnSpc>
                <a:spcPct val="90000"/>
              </a:lnSpc>
              <a:spcAft>
                <a:spcPts val="0"/>
              </a:spcAft>
              <a:buFont typeface="Wingdings"/>
              <a:buChar char=""/>
              <a:defRPr/>
            </a:pPr>
            <a:r>
              <a:rPr lang="en-US" sz="2600" dirty="0"/>
              <a:t>Mammal is the </a:t>
            </a:r>
            <a:r>
              <a:rPr lang="en-US" sz="2600" i="1" dirty="0" err="1"/>
              <a:t>superclass</a:t>
            </a:r>
            <a:r>
              <a:rPr lang="en-US" sz="2600" dirty="0"/>
              <a:t> of Human</a:t>
            </a:r>
          </a:p>
          <a:p>
            <a:pPr marL="320040" indent="-320040" eaLnBrk="1" fontAlgn="auto" hangingPunct="1">
              <a:lnSpc>
                <a:spcPct val="90000"/>
              </a:lnSpc>
              <a:spcAft>
                <a:spcPts val="0"/>
              </a:spcAft>
              <a:buFont typeface="Wingdings"/>
              <a:buChar char=""/>
              <a:defRPr/>
            </a:pPr>
            <a:r>
              <a:rPr lang="en-US" sz="2600" dirty="0"/>
              <a:t>Human is a </a:t>
            </a:r>
            <a:r>
              <a:rPr lang="en-US" sz="2600" i="1" dirty="0"/>
              <a:t>subclass</a:t>
            </a:r>
            <a:r>
              <a:rPr lang="en-US" sz="2600" dirty="0"/>
              <a:t> of Mammal</a:t>
            </a:r>
          </a:p>
          <a:p>
            <a:pPr marL="320040" indent="-320040" eaLnBrk="1" fontAlgn="auto" hangingPunct="1">
              <a:lnSpc>
                <a:spcPct val="90000"/>
              </a:lnSpc>
              <a:spcAft>
                <a:spcPts val="0"/>
              </a:spcAft>
              <a:buFont typeface="Wingdings"/>
              <a:buChar char=""/>
              <a:defRPr/>
            </a:pPr>
            <a:r>
              <a:rPr lang="en-US" sz="2600" dirty="0"/>
              <a:t>Human may define other variables and methods that are not contained in Mammal</a:t>
            </a:r>
          </a:p>
        </p:txBody>
      </p:sp>
      <p:pic>
        <p:nvPicPr>
          <p:cNvPr id="40963" name="Picture 2" descr="C:\Documents and Settings\Administrator\My Documents\Koffman\PPTs\JPEGS\JWCL233_Koffman JPG files\ch01\w0003-nn.jpg"/>
          <p:cNvPicPr>
            <a:picLocks noChangeAspect="1" noChangeArrowheads="1"/>
          </p:cNvPicPr>
          <p:nvPr/>
        </p:nvPicPr>
        <p:blipFill>
          <a:blip r:embed="rId2" cstate="print"/>
          <a:srcRect/>
          <a:stretch>
            <a:fillRect/>
          </a:stretch>
        </p:blipFill>
        <p:spPr bwMode="auto">
          <a:xfrm>
            <a:off x="4572000" y="1981200"/>
            <a:ext cx="4314825" cy="4038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5" name="Title 3"/>
          <p:cNvSpPr>
            <a:spLocks noGrp="1"/>
          </p:cNvSpPr>
          <p:nvPr>
            <p:ph type="title"/>
          </p:nvPr>
        </p:nvSpPr>
        <p:spPr/>
        <p:txBody>
          <a:bodyPr/>
          <a:lstStyle/>
          <a:p>
            <a:pPr eaLnBrk="1" hangingPunct="1"/>
            <a:r>
              <a:rPr lang="en-US" b="1"/>
              <a:t>Inheritance </a:t>
            </a:r>
            <a:r>
              <a:rPr lang="en-US"/>
              <a:t>(cont.)</a:t>
            </a:r>
            <a:endParaRPr lang="en-US" b="1"/>
          </a:p>
        </p:txBody>
      </p:sp>
      <p:sp>
        <p:nvSpPr>
          <p:cNvPr id="41986" name="Content Placeholder 5"/>
          <p:cNvSpPr>
            <a:spLocks noGrp="1"/>
          </p:cNvSpPr>
          <p:nvPr>
            <p:ph sz="quarter" idx="1"/>
          </p:nvPr>
        </p:nvSpPr>
        <p:spPr>
          <a:xfrm>
            <a:off x="609600" y="1589088"/>
            <a:ext cx="3886200" cy="4572000"/>
          </a:xfrm>
        </p:spPr>
        <p:txBody>
          <a:bodyPr>
            <a:normAutofit fontScale="92500"/>
          </a:bodyPr>
          <a:lstStyle/>
          <a:p>
            <a:pPr eaLnBrk="1" hangingPunct="1"/>
            <a:r>
              <a:rPr lang="en-US" sz="2600"/>
              <a:t>Mammal has only method </a:t>
            </a:r>
            <a:r>
              <a:rPr lang="en-US" sz="2000">
                <a:latin typeface="Courier New" pitchFamily="49" charset="0"/>
                <a:cs typeface="Courier New" pitchFamily="49" charset="0"/>
              </a:rPr>
              <a:t>drinkMothersMilk()</a:t>
            </a:r>
          </a:p>
          <a:p>
            <a:pPr eaLnBrk="1" hangingPunct="1"/>
            <a:r>
              <a:rPr lang="en-US" sz="2600"/>
              <a:t>Human has method </a:t>
            </a:r>
            <a:r>
              <a:rPr lang="en-US" sz="2000">
                <a:latin typeface="Courier New" pitchFamily="49" charset="0"/>
                <a:cs typeface="Courier New" pitchFamily="49" charset="0"/>
              </a:rPr>
              <a:t>drinkMothersMilk() </a:t>
            </a:r>
            <a:r>
              <a:rPr lang="en-US" sz="2600"/>
              <a:t>and </a:t>
            </a:r>
            <a:r>
              <a:rPr lang="en-US" sz="2000">
                <a:latin typeface="Courier New" pitchFamily="49" charset="0"/>
                <a:cs typeface="Courier New" pitchFamily="49" charset="0"/>
              </a:rPr>
              <a:t>thinkCreatively()</a:t>
            </a:r>
          </a:p>
          <a:p>
            <a:pPr eaLnBrk="1" hangingPunct="1"/>
            <a:r>
              <a:rPr lang="en-US" sz="2600"/>
              <a:t>Objects lower in the hierarchy are generally more powerful than their superclasses because of additional attributes</a:t>
            </a:r>
          </a:p>
        </p:txBody>
      </p:sp>
      <p:pic>
        <p:nvPicPr>
          <p:cNvPr id="41987" name="Picture 2" descr="C:\Documents and Settings\Administrator\My Documents\Koffman\PPTs\JPEGS\JWCL233_Koffman JPG files\ch01\w0003-nn.jpg"/>
          <p:cNvPicPr>
            <a:picLocks noChangeAspect="1" noChangeArrowheads="1"/>
          </p:cNvPicPr>
          <p:nvPr/>
        </p:nvPicPr>
        <p:blipFill>
          <a:blip r:embed="rId2" cstate="print"/>
          <a:srcRect/>
          <a:stretch>
            <a:fillRect/>
          </a:stretch>
        </p:blipFill>
        <p:spPr bwMode="auto">
          <a:xfrm>
            <a:off x="4648200" y="1828800"/>
            <a:ext cx="4114800" cy="38512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normAutofit fontScale="90000"/>
          </a:bodyPr>
          <a:lstStyle/>
          <a:p>
            <a:pPr eaLnBrk="1" hangingPunct="1"/>
            <a:r>
              <a:rPr lang="en-US" sz="4000" b="1"/>
              <a:t>A Superclass and Subclass Example</a:t>
            </a:r>
          </a:p>
        </p:txBody>
      </p:sp>
      <p:pic>
        <p:nvPicPr>
          <p:cNvPr id="43010" name="Content Placeholder 6"/>
          <p:cNvPicPr>
            <a:picLocks noGrp="1" noChangeAspect="1"/>
          </p:cNvPicPr>
          <p:nvPr>
            <p:ph sz="quarter" idx="1"/>
          </p:nvPr>
        </p:nvPicPr>
        <p:blipFill>
          <a:blip r:embed="rId2" cstate="print"/>
          <a:srcRect/>
          <a:stretch>
            <a:fillRect/>
          </a:stretch>
        </p:blipFill>
        <p:spPr>
          <a:xfrm>
            <a:off x="5867400" y="1752600"/>
            <a:ext cx="2311400" cy="4572000"/>
          </a:xfrm>
        </p:spPr>
      </p:pic>
      <p:sp>
        <p:nvSpPr>
          <p:cNvPr id="43011" name="Content Placeholder 7"/>
          <p:cNvSpPr>
            <a:spLocks noGrp="1"/>
          </p:cNvSpPr>
          <p:nvPr>
            <p:ph sz="quarter" idx="2"/>
          </p:nvPr>
        </p:nvSpPr>
        <p:spPr>
          <a:xfrm>
            <a:off x="304800" y="1600200"/>
            <a:ext cx="5486400" cy="4525963"/>
          </a:xfrm>
        </p:spPr>
        <p:txBody>
          <a:bodyPr/>
          <a:lstStyle/>
          <a:p>
            <a:pPr eaLnBrk="1" hangingPunct="1"/>
            <a:r>
              <a:rPr lang="en-US"/>
              <a:t>Computer</a:t>
            </a:r>
          </a:p>
          <a:p>
            <a:pPr eaLnBrk="1" hangingPunct="1"/>
            <a:r>
              <a:rPr lang="en-US"/>
              <a:t>A computer has a</a:t>
            </a:r>
          </a:p>
          <a:p>
            <a:pPr lvl="1" eaLnBrk="1" hangingPunct="1"/>
            <a:r>
              <a:rPr lang="en-US"/>
              <a:t>manufacturer</a:t>
            </a:r>
          </a:p>
          <a:p>
            <a:pPr lvl="1" eaLnBrk="1" hangingPunct="1"/>
            <a:r>
              <a:rPr lang="en-US"/>
              <a:t>processor</a:t>
            </a:r>
          </a:p>
          <a:p>
            <a:pPr lvl="1" eaLnBrk="1" hangingPunct="1"/>
            <a:r>
              <a:rPr lang="en-US"/>
              <a:t>RAM</a:t>
            </a:r>
          </a:p>
          <a:p>
            <a:pPr lvl="1" eaLnBrk="1" hangingPunct="1"/>
            <a:r>
              <a:rPr lang="en-US"/>
              <a:t>disk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normAutofit fontScale="90000"/>
          </a:bodyPr>
          <a:lstStyle/>
          <a:p>
            <a:pPr eaLnBrk="1" fontAlgn="auto" hangingPunct="1">
              <a:spcAft>
                <a:spcPts val="0"/>
              </a:spcAft>
              <a:defRPr/>
            </a:pPr>
            <a:r>
              <a:rPr lang="en-US" sz="4000" b="1" dirty="0"/>
              <a:t>A </a:t>
            </a:r>
            <a:r>
              <a:rPr lang="en-US" sz="4000" b="1" dirty="0" err="1"/>
              <a:t>Superclass</a:t>
            </a:r>
            <a:r>
              <a:rPr lang="en-US" sz="4000" b="1" dirty="0"/>
              <a:t> and Subclass Example</a:t>
            </a:r>
            <a:r>
              <a:rPr lang="en-US" sz="4000" dirty="0"/>
              <a:t> (cont.)</a:t>
            </a:r>
          </a:p>
        </p:txBody>
      </p:sp>
      <p:pic>
        <p:nvPicPr>
          <p:cNvPr id="44034" name="Content Placeholder 6"/>
          <p:cNvPicPr>
            <a:picLocks noGrp="1" noChangeAspect="1"/>
          </p:cNvPicPr>
          <p:nvPr>
            <p:ph sz="quarter" idx="1"/>
          </p:nvPr>
        </p:nvPicPr>
        <p:blipFill>
          <a:blip r:embed="rId2" cstate="print"/>
          <a:srcRect/>
          <a:stretch>
            <a:fillRect/>
          </a:stretch>
        </p:blipFill>
        <p:spPr>
          <a:xfrm>
            <a:off x="6096000" y="1828800"/>
            <a:ext cx="2311400" cy="4572000"/>
          </a:xfrm>
        </p:spPr>
      </p:pic>
      <p:sp>
        <p:nvSpPr>
          <p:cNvPr id="44035" name="Content Placeholder 7"/>
          <p:cNvSpPr>
            <a:spLocks noGrp="1"/>
          </p:cNvSpPr>
          <p:nvPr>
            <p:ph sz="quarter" idx="2"/>
          </p:nvPr>
        </p:nvSpPr>
        <p:spPr>
          <a:xfrm>
            <a:off x="228600" y="1752600"/>
            <a:ext cx="5486400" cy="4525963"/>
          </a:xfrm>
        </p:spPr>
        <p:txBody>
          <a:bodyPr/>
          <a:lstStyle/>
          <a:p>
            <a:pPr eaLnBrk="1" hangingPunct="1"/>
            <a:r>
              <a:rPr lang="en-US" dirty="0"/>
              <a:t>Computer</a:t>
            </a:r>
          </a:p>
          <a:p>
            <a:pPr eaLnBrk="1" hangingPunct="1"/>
            <a:r>
              <a:rPr lang="en-US" dirty="0"/>
              <a:t>A computer has </a:t>
            </a:r>
          </a:p>
          <a:p>
            <a:pPr lvl="1" eaLnBrk="1" hangingPunct="1"/>
            <a:r>
              <a:rPr lang="en-US" dirty="0"/>
              <a:t>manufacturer</a:t>
            </a:r>
          </a:p>
          <a:p>
            <a:pPr lvl="1" eaLnBrk="1" hangingPunct="1"/>
            <a:r>
              <a:rPr lang="en-US" dirty="0"/>
              <a:t>processor</a:t>
            </a:r>
          </a:p>
          <a:p>
            <a:pPr lvl="1" eaLnBrk="1" hangingPunct="1"/>
            <a:r>
              <a:rPr lang="en-US" dirty="0"/>
              <a:t>RAM</a:t>
            </a:r>
          </a:p>
          <a:p>
            <a:pPr lvl="1" eaLnBrk="1" hangingPunct="1"/>
            <a:r>
              <a:rPr lang="en-US" dirty="0"/>
              <a:t>disk</a:t>
            </a:r>
          </a:p>
        </p:txBody>
      </p:sp>
      <p:sp>
        <p:nvSpPr>
          <p:cNvPr id="5" name="Rectangle 4"/>
          <p:cNvSpPr/>
          <p:nvPr/>
        </p:nvSpPr>
        <p:spPr>
          <a:xfrm>
            <a:off x="3200400" y="3781425"/>
            <a:ext cx="2819400" cy="533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Computer</a:t>
            </a:r>
          </a:p>
        </p:txBody>
      </p:sp>
      <p:sp>
        <p:nvSpPr>
          <p:cNvPr id="6" name="Rectangle 5"/>
          <p:cNvSpPr/>
          <p:nvPr/>
        </p:nvSpPr>
        <p:spPr>
          <a:xfrm>
            <a:off x="3200400" y="4314825"/>
            <a:ext cx="2819400" cy="14478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r>
              <a:rPr lang="en-US" sz="1600" dirty="0">
                <a:latin typeface="Courier New" pitchFamily="49" charset="0"/>
                <a:cs typeface="Courier New" pitchFamily="49" charset="0"/>
              </a:rPr>
              <a:t>String manufacturer</a:t>
            </a:r>
          </a:p>
          <a:p>
            <a:pPr>
              <a:defRPr/>
            </a:pPr>
            <a:r>
              <a:rPr lang="en-US" sz="1600" dirty="0">
                <a:latin typeface="Courier New" pitchFamily="49" charset="0"/>
                <a:cs typeface="Courier New" pitchFamily="49" charset="0"/>
              </a:rPr>
              <a:t>String processor</a:t>
            </a:r>
          </a:p>
          <a:p>
            <a:pPr>
              <a:defRPr/>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ramSize</a:t>
            </a:r>
            <a:endParaRPr lang="en-US" sz="1600" dirty="0">
              <a:latin typeface="Courier New" pitchFamily="49" charset="0"/>
              <a:cs typeface="Courier New" pitchFamily="49" charset="0"/>
            </a:endParaRPr>
          </a:p>
          <a:p>
            <a:pPr>
              <a:defRPr/>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diskSize</a:t>
            </a: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double </a:t>
            </a:r>
            <a:r>
              <a:rPr lang="en-US" sz="1600" dirty="0" err="1">
                <a:latin typeface="Courier New" pitchFamily="49" charset="0"/>
                <a:cs typeface="Courier New" pitchFamily="49" charset="0"/>
              </a:rPr>
              <a:t>processorSpeed</a:t>
            </a:r>
            <a:endParaRPr lang="en-US" sz="1600" dirty="0">
              <a:latin typeface="Courier New" pitchFamily="49" charset="0"/>
              <a:cs typeface="Courier New" pitchFamily="49" charset="0"/>
            </a:endParaRPr>
          </a:p>
          <a:p>
            <a:pPr>
              <a:defRPr/>
            </a:pPr>
            <a:endParaRPr lang="en-US" sz="1600" dirty="0">
              <a:latin typeface="Courier New" pitchFamily="49" charset="0"/>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normAutofit fontScale="90000"/>
          </a:bodyPr>
          <a:lstStyle/>
          <a:p>
            <a:pPr eaLnBrk="1" fontAlgn="auto" hangingPunct="1">
              <a:spcAft>
                <a:spcPts val="0"/>
              </a:spcAft>
              <a:defRPr/>
            </a:pPr>
            <a:r>
              <a:rPr lang="en-US" sz="4000" b="1"/>
              <a:t>A Superclass and Subclass Example</a:t>
            </a:r>
            <a:r>
              <a:rPr lang="en-US" sz="4000"/>
              <a:t> (cont.)</a:t>
            </a:r>
          </a:p>
        </p:txBody>
      </p:sp>
      <p:pic>
        <p:nvPicPr>
          <p:cNvPr id="45058" name="Content Placeholder 6"/>
          <p:cNvPicPr>
            <a:picLocks noGrp="1" noChangeAspect="1"/>
          </p:cNvPicPr>
          <p:nvPr>
            <p:ph sz="quarter" idx="1"/>
          </p:nvPr>
        </p:nvPicPr>
        <p:blipFill>
          <a:blip r:embed="rId2" cstate="print"/>
          <a:srcRect/>
          <a:stretch>
            <a:fillRect/>
          </a:stretch>
        </p:blipFill>
        <p:spPr>
          <a:xfrm>
            <a:off x="5486400" y="1981200"/>
            <a:ext cx="2311400" cy="4572000"/>
          </a:xfrm>
        </p:spPr>
      </p:pic>
      <p:sp>
        <p:nvSpPr>
          <p:cNvPr id="5" name="Rectangle 4"/>
          <p:cNvSpPr/>
          <p:nvPr/>
        </p:nvSpPr>
        <p:spPr>
          <a:xfrm>
            <a:off x="990600" y="1600200"/>
            <a:ext cx="2971800" cy="533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dirty="0"/>
              <a:t>Computer</a:t>
            </a:r>
          </a:p>
        </p:txBody>
      </p:sp>
      <p:sp>
        <p:nvSpPr>
          <p:cNvPr id="6" name="Rectangle 5"/>
          <p:cNvSpPr/>
          <p:nvPr/>
        </p:nvSpPr>
        <p:spPr>
          <a:xfrm>
            <a:off x="990600" y="2133600"/>
            <a:ext cx="2971800" cy="1447800"/>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r>
              <a:rPr lang="en-US" sz="1600" dirty="0">
                <a:latin typeface="Courier New" pitchFamily="49" charset="0"/>
                <a:cs typeface="Courier New" pitchFamily="49" charset="0"/>
              </a:rPr>
              <a:t>String manufacturer</a:t>
            </a:r>
          </a:p>
          <a:p>
            <a:pPr>
              <a:defRPr/>
            </a:pPr>
            <a:r>
              <a:rPr lang="en-US" sz="1600" dirty="0">
                <a:latin typeface="Courier New" pitchFamily="49" charset="0"/>
                <a:cs typeface="Courier New" pitchFamily="49" charset="0"/>
              </a:rPr>
              <a:t>String processor</a:t>
            </a:r>
          </a:p>
          <a:p>
            <a:pPr>
              <a:defRPr/>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ramSize</a:t>
            </a:r>
            <a:endParaRPr lang="en-US" sz="1600" dirty="0">
              <a:latin typeface="Courier New" pitchFamily="49" charset="0"/>
              <a:cs typeface="Courier New" pitchFamily="49" charset="0"/>
            </a:endParaRPr>
          </a:p>
          <a:p>
            <a:pPr>
              <a:defRPr/>
            </a:pP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diskSize</a:t>
            </a:r>
            <a:endParaRPr lang="en-US" sz="1600" dirty="0">
              <a:latin typeface="Courier New" pitchFamily="49" charset="0"/>
              <a:cs typeface="Courier New" pitchFamily="49" charset="0"/>
            </a:endParaRPr>
          </a:p>
          <a:p>
            <a:pPr>
              <a:defRPr/>
            </a:pPr>
            <a:r>
              <a:rPr lang="en-US" sz="1600" dirty="0">
                <a:latin typeface="Courier New" pitchFamily="49" charset="0"/>
                <a:cs typeface="Courier New" pitchFamily="49" charset="0"/>
              </a:rPr>
              <a:t>double </a:t>
            </a:r>
            <a:r>
              <a:rPr lang="en-US" sz="1600" dirty="0" err="1">
                <a:latin typeface="Courier New" pitchFamily="49" charset="0"/>
                <a:cs typeface="Courier New" pitchFamily="49" charset="0"/>
              </a:rPr>
              <a:t>processorSpeed</a:t>
            </a:r>
            <a:endParaRPr lang="en-US" sz="1600" dirty="0">
              <a:latin typeface="Courier New" pitchFamily="49" charset="0"/>
              <a:cs typeface="Courier New" pitchFamily="49" charset="0"/>
            </a:endParaRPr>
          </a:p>
          <a:p>
            <a:pPr>
              <a:defRPr/>
            </a:pPr>
            <a:endParaRPr lang="en-US" sz="1600" dirty="0">
              <a:latin typeface="Courier New" pitchFamily="49" charset="0"/>
              <a:cs typeface="Courier New" pitchFamily="49" charset="0"/>
            </a:endParaRPr>
          </a:p>
        </p:txBody>
      </p:sp>
      <p:sp>
        <p:nvSpPr>
          <p:cNvPr id="9" name="Rectangle 8"/>
          <p:cNvSpPr/>
          <p:nvPr/>
        </p:nvSpPr>
        <p:spPr>
          <a:xfrm>
            <a:off x="990600" y="3581400"/>
            <a:ext cx="2971800" cy="1828800"/>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anchor="ctr"/>
          <a:lstStyle/>
          <a:p>
            <a:pPr>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getRamSize</a:t>
            </a:r>
            <a:r>
              <a:rPr lang="en-US" sz="1400" dirty="0">
                <a:latin typeface="Courier New" pitchFamily="49" charset="0"/>
                <a:cs typeface="Courier New" pitchFamily="49" charset="0"/>
              </a:rPr>
              <a:t>()</a:t>
            </a:r>
          </a:p>
          <a:p>
            <a:pPr>
              <a:defRPr/>
            </a:pP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getDiskSize</a:t>
            </a:r>
            <a:r>
              <a:rPr lang="en-US" sz="1400" dirty="0">
                <a:latin typeface="Courier New" pitchFamily="49" charset="0"/>
                <a:cs typeface="Courier New" pitchFamily="49" charset="0"/>
              </a:rPr>
              <a:t>()</a:t>
            </a:r>
          </a:p>
          <a:p>
            <a:pPr>
              <a:defRPr/>
            </a:pPr>
            <a:r>
              <a:rPr lang="en-US" sz="1400" dirty="0">
                <a:latin typeface="Courier New" pitchFamily="49" charset="0"/>
                <a:cs typeface="Courier New" pitchFamily="49" charset="0"/>
              </a:rPr>
              <a:t>double </a:t>
            </a:r>
            <a:r>
              <a:rPr lang="en-US" sz="1400" dirty="0" err="1">
                <a:latin typeface="Courier New" pitchFamily="49" charset="0"/>
                <a:cs typeface="Courier New" pitchFamily="49" charset="0"/>
              </a:rPr>
              <a:t>getProcessorSpeed</a:t>
            </a:r>
            <a:r>
              <a:rPr lang="en-US" sz="1400" dirty="0">
                <a:latin typeface="Courier New" pitchFamily="49" charset="0"/>
                <a:cs typeface="Courier New" pitchFamily="49" charset="0"/>
              </a:rPr>
              <a:t>()</a:t>
            </a:r>
          </a:p>
          <a:p>
            <a:pPr>
              <a:defRPr/>
            </a:pPr>
            <a:r>
              <a:rPr lang="en-US" sz="1400" dirty="0">
                <a:latin typeface="Courier New" pitchFamily="49" charset="0"/>
                <a:cs typeface="Courier New" pitchFamily="49" charset="0"/>
              </a:rPr>
              <a:t>Double </a:t>
            </a:r>
            <a:r>
              <a:rPr lang="en-US" sz="1400" dirty="0" err="1">
                <a:latin typeface="Courier New" pitchFamily="49" charset="0"/>
                <a:cs typeface="Courier New" pitchFamily="49" charset="0"/>
              </a:rPr>
              <a:t>computePower</a:t>
            </a:r>
            <a:r>
              <a:rPr lang="en-US" sz="1400" dirty="0">
                <a:latin typeface="Courier New" pitchFamily="49" charset="0"/>
                <a:cs typeface="Courier New" pitchFamily="49" charset="0"/>
              </a:rPr>
              <a:t>()</a:t>
            </a:r>
          </a:p>
          <a:p>
            <a:pPr>
              <a:defRPr/>
            </a:pPr>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toString</a:t>
            </a:r>
            <a:r>
              <a:rPr lang="en-US" sz="1400" dirty="0">
                <a:latin typeface="Courier New" pitchFamily="49" charset="0"/>
                <a:cs typeface="Courier New" pitchFamily="49" charset="0"/>
              </a:rPr>
              <a:t>()</a:t>
            </a:r>
          </a:p>
          <a:p>
            <a:pPr>
              <a:defRPr/>
            </a:pPr>
            <a:endParaRPr lang="en-US" sz="1600" dirty="0">
              <a:latin typeface="Courier New" pitchFamily="49" charset="0"/>
              <a:cs typeface="Courier New"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itle 1"/>
          <p:cNvSpPr>
            <a:spLocks noGrp="1"/>
          </p:cNvSpPr>
          <p:nvPr>
            <p:ph type="title"/>
          </p:nvPr>
        </p:nvSpPr>
        <p:spPr>
          <a:xfrm>
            <a:off x="609600" y="304800"/>
            <a:ext cx="8229600" cy="1143000"/>
          </a:xfrm>
        </p:spPr>
        <p:txBody>
          <a:bodyPr/>
          <a:lstStyle/>
          <a:p>
            <a:pPr eaLnBrk="1" hangingPunct="1"/>
            <a:r>
              <a:rPr lang="en-US" b="1"/>
              <a:t>The No-Parameter Constructor</a:t>
            </a:r>
          </a:p>
        </p:txBody>
      </p:sp>
      <p:sp>
        <p:nvSpPr>
          <p:cNvPr id="3" name="Content Placeholder 2"/>
          <p:cNvSpPr>
            <a:spLocks noGrp="1"/>
          </p:cNvSpPr>
          <p:nvPr>
            <p:ph sz="quarter" idx="1"/>
          </p:nvPr>
        </p:nvSpPr>
        <p:spPr>
          <a:xfrm>
            <a:off x="612775" y="1600200"/>
            <a:ext cx="8153400" cy="4495800"/>
          </a:xfrm>
        </p:spPr>
        <p:txBody>
          <a:bodyPr>
            <a:normAutofit fontScale="92500" lnSpcReduction="10000"/>
          </a:bodyPr>
          <a:lstStyle/>
          <a:p>
            <a:pPr marL="320040" indent="-320040" eaLnBrk="1" fontAlgn="auto" hangingPunct="1">
              <a:spcAft>
                <a:spcPts val="0"/>
              </a:spcAft>
              <a:buFont typeface="Wingdings"/>
              <a:buChar char=""/>
              <a:defRPr/>
            </a:pPr>
            <a:r>
              <a:rPr lang="en-US" sz="3000"/>
              <a:t>If the execution of any constructor in a subclass does not invoke a superclass constructor—an explicit call to </a:t>
            </a:r>
            <a:r>
              <a:rPr lang="en-US" sz="3000" i="1"/>
              <a:t>super()</a:t>
            </a:r>
            <a:r>
              <a:rPr lang="en-US" sz="3000"/>
              <a:t>—Java automatically invokes the no-parameter constructor for the superclass</a:t>
            </a:r>
          </a:p>
          <a:p>
            <a:pPr marL="320040" indent="-320040" eaLnBrk="1" fontAlgn="auto" hangingPunct="1">
              <a:spcAft>
                <a:spcPts val="0"/>
              </a:spcAft>
              <a:buFont typeface="Wingdings"/>
              <a:buChar char=""/>
              <a:defRPr/>
            </a:pPr>
            <a:r>
              <a:rPr lang="en-US" sz="3000"/>
              <a:t>If no constructors are defined for a class, the no-parameter constructor for that class is provided by default</a:t>
            </a:r>
          </a:p>
          <a:p>
            <a:pPr marL="320040" indent="-320040" eaLnBrk="1" fontAlgn="auto" hangingPunct="1">
              <a:spcAft>
                <a:spcPts val="0"/>
              </a:spcAft>
              <a:buFont typeface="Wingdings"/>
              <a:buChar char=""/>
              <a:defRPr/>
            </a:pPr>
            <a:r>
              <a:rPr lang="en-US" sz="3000"/>
              <a:t>However, if any constructors are defined, you must explicitly define a no-parameter constructor</a:t>
            </a:r>
          </a:p>
          <a:p>
            <a:pPr marL="320040" indent="-320040" eaLnBrk="1" fontAlgn="auto" hangingPunct="1">
              <a:spcAft>
                <a:spcPts val="0"/>
              </a:spcAft>
              <a:buFont typeface="Wingdings"/>
              <a:buChar char=""/>
              <a:defRPr/>
            </a:pPr>
            <a:endParaRPr lang="en-US" sz="3000"/>
          </a:p>
          <a:p>
            <a:pPr marL="320040" indent="-320040" eaLnBrk="1" fontAlgn="auto" hangingPunct="1">
              <a:spcAft>
                <a:spcPts val="0"/>
              </a:spcAft>
              <a:buFont typeface="Wingdings"/>
              <a:buChar char=""/>
              <a:defRPr/>
            </a:pPr>
            <a:endParaRPr lang="en-US" sz="3000"/>
          </a:p>
          <a:p>
            <a:pPr marL="320040" indent="-320040" eaLnBrk="1" fontAlgn="auto" hangingPunct="1">
              <a:spcAft>
                <a:spcPts val="0"/>
              </a:spcAft>
              <a:buFont typeface="Wingdings"/>
              <a:buChar char=""/>
              <a:defRPr/>
            </a:pPr>
            <a:endParaRPr lang="en-US" sz="3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and Place</a:t>
            </a:r>
          </a:p>
        </p:txBody>
      </p:sp>
      <p:sp>
        <p:nvSpPr>
          <p:cNvPr id="3" name="Content Placeholder 2"/>
          <p:cNvSpPr>
            <a:spLocks noGrp="1"/>
          </p:cNvSpPr>
          <p:nvPr>
            <p:ph sz="quarter" idx="1"/>
          </p:nvPr>
        </p:nvSpPr>
        <p:spPr/>
        <p:txBody>
          <a:bodyPr/>
          <a:lstStyle/>
          <a:p>
            <a:r>
              <a:rPr lang="en-US" dirty="0"/>
              <a:t>Date: Mar 3rd, 2021</a:t>
            </a:r>
          </a:p>
          <a:p>
            <a:r>
              <a:rPr lang="en-US" dirty="0"/>
              <a:t>Time: in class</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a:t>Protected Visibility for Superclass Data Fields</a:t>
            </a:r>
          </a:p>
        </p:txBody>
      </p:sp>
      <p:sp>
        <p:nvSpPr>
          <p:cNvPr id="56322" name="Content Placeholder 2"/>
          <p:cNvSpPr>
            <a:spLocks noGrp="1"/>
          </p:cNvSpPr>
          <p:nvPr>
            <p:ph sz="quarter" idx="1"/>
          </p:nvPr>
        </p:nvSpPr>
        <p:spPr>
          <a:xfrm>
            <a:off x="612775" y="1600200"/>
            <a:ext cx="8153400" cy="4495800"/>
          </a:xfrm>
        </p:spPr>
        <p:txBody>
          <a:bodyPr/>
          <a:lstStyle/>
          <a:p>
            <a:pPr eaLnBrk="1" hangingPunct="1"/>
            <a:r>
              <a:rPr lang="en-US"/>
              <a:t>Variables with </a:t>
            </a:r>
            <a:r>
              <a:rPr lang="en-US" i="1"/>
              <a:t>private visibility </a:t>
            </a:r>
            <a:r>
              <a:rPr lang="en-US"/>
              <a:t>cannot be accessed by a subclass</a:t>
            </a:r>
          </a:p>
          <a:p>
            <a:pPr eaLnBrk="1" hangingPunct="1"/>
            <a:r>
              <a:rPr lang="en-US"/>
              <a:t>Variables with </a:t>
            </a:r>
            <a:r>
              <a:rPr lang="en-US" i="1"/>
              <a:t>protected visibility </a:t>
            </a:r>
            <a:r>
              <a:rPr lang="en-US"/>
              <a:t>(defined by the keyword </a:t>
            </a:r>
            <a:r>
              <a:rPr lang="en-US" sz="2800">
                <a:latin typeface="Courier New" pitchFamily="49" charset="0"/>
                <a:cs typeface="Courier New" pitchFamily="49" charset="0"/>
              </a:rPr>
              <a:t>protected</a:t>
            </a:r>
            <a:r>
              <a:rPr lang="en-US"/>
              <a:t>) are accessible by any subclass or any class in the same package</a:t>
            </a:r>
          </a:p>
          <a:p>
            <a:pPr eaLnBrk="1" hangingPunct="1"/>
            <a:r>
              <a:rPr lang="en-US"/>
              <a:t>In general, it is better to use private visibility and to restrict access to variables to accessor methods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612775" y="228600"/>
            <a:ext cx="8153400" cy="990600"/>
          </a:xfrm>
        </p:spPr>
        <p:txBody>
          <a:bodyPr/>
          <a:lstStyle/>
          <a:p>
            <a:pPr eaLnBrk="1" hangingPunct="1"/>
            <a:r>
              <a:rPr lang="en-US" b="1"/>
              <a:t>Abstract Classes</a:t>
            </a:r>
          </a:p>
        </p:txBody>
      </p:sp>
      <p:sp>
        <p:nvSpPr>
          <p:cNvPr id="75778" name="Rectangle 3"/>
          <p:cNvSpPr>
            <a:spLocks noGrp="1" noChangeArrowheads="1"/>
          </p:cNvSpPr>
          <p:nvPr>
            <p:ph sz="quarter" idx="1"/>
          </p:nvPr>
        </p:nvSpPr>
        <p:spPr>
          <a:xfrm>
            <a:off x="457200" y="1600200"/>
            <a:ext cx="8686800" cy="4572000"/>
          </a:xfrm>
        </p:spPr>
        <p:txBody>
          <a:bodyPr>
            <a:normAutofit lnSpcReduction="10000"/>
          </a:bodyPr>
          <a:lstStyle/>
          <a:p>
            <a:pPr eaLnBrk="1" hangingPunct="1">
              <a:lnSpc>
                <a:spcPct val="80000"/>
              </a:lnSpc>
            </a:pPr>
            <a:r>
              <a:rPr lang="en-US" sz="2700"/>
              <a:t>An abstract class is denoted by using the word </a:t>
            </a:r>
            <a:r>
              <a:rPr lang="en-US" sz="2700">
                <a:latin typeface="Courier New" pitchFamily="49" charset="0"/>
              </a:rPr>
              <a:t>abstract</a:t>
            </a:r>
            <a:r>
              <a:rPr lang="en-US" sz="2700"/>
              <a:t> in its heading:</a:t>
            </a:r>
            <a:endParaRPr lang="en-US" sz="2700" i="1"/>
          </a:p>
          <a:p>
            <a:pPr lvl="1" eaLnBrk="1" hangingPunct="1">
              <a:lnSpc>
                <a:spcPct val="80000"/>
              </a:lnSpc>
              <a:buFontTx/>
              <a:buNone/>
            </a:pPr>
            <a:r>
              <a:rPr lang="en-US" sz="2400" i="1"/>
              <a:t>       </a:t>
            </a:r>
            <a:r>
              <a:rPr lang="en-US" sz="2000" i="1">
                <a:latin typeface="Courier New" pitchFamily="49" charset="0"/>
                <a:cs typeface="Courier New" pitchFamily="49" charset="0"/>
              </a:rPr>
              <a:t>visibility</a:t>
            </a:r>
            <a:r>
              <a:rPr lang="en-US" sz="2000">
                <a:latin typeface="Courier New" pitchFamily="49" charset="0"/>
                <a:cs typeface="Courier New" pitchFamily="49" charset="0"/>
              </a:rPr>
              <a:t> abstract class </a:t>
            </a:r>
            <a:r>
              <a:rPr lang="en-US" sz="2000" i="1">
                <a:latin typeface="Courier New" pitchFamily="49" charset="0"/>
                <a:cs typeface="Courier New" pitchFamily="49" charset="0"/>
              </a:rPr>
              <a:t>className</a:t>
            </a:r>
            <a:endParaRPr lang="en-US" sz="2000">
              <a:latin typeface="Courier New" pitchFamily="49" charset="0"/>
              <a:cs typeface="Courier New" pitchFamily="49" charset="0"/>
            </a:endParaRPr>
          </a:p>
          <a:p>
            <a:pPr eaLnBrk="1" hangingPunct="1">
              <a:lnSpc>
                <a:spcPct val="80000"/>
              </a:lnSpc>
            </a:pPr>
            <a:r>
              <a:rPr lang="en-US" sz="2700"/>
              <a:t>An abstract class differs from an actual class (sometimes called a concrete class) in two respects:</a:t>
            </a:r>
          </a:p>
          <a:p>
            <a:pPr lvl="1" eaLnBrk="1" hangingPunct="1">
              <a:lnSpc>
                <a:spcPct val="80000"/>
              </a:lnSpc>
              <a:buFontTx/>
              <a:buNone/>
            </a:pPr>
            <a:r>
              <a:rPr lang="en-US" sz="2400"/>
              <a:t>•	An abstract class cannot be instantiated</a:t>
            </a:r>
          </a:p>
          <a:p>
            <a:pPr lvl="1" eaLnBrk="1" hangingPunct="1">
              <a:lnSpc>
                <a:spcPct val="80000"/>
              </a:lnSpc>
              <a:buFontTx/>
              <a:buNone/>
            </a:pPr>
            <a:r>
              <a:rPr lang="en-US" sz="2400"/>
              <a:t>•	An abstract class may declare abstract methods</a:t>
            </a:r>
          </a:p>
          <a:p>
            <a:pPr eaLnBrk="1" hangingPunct="1">
              <a:lnSpc>
                <a:spcPct val="80000"/>
              </a:lnSpc>
            </a:pPr>
            <a:r>
              <a:rPr lang="en-US" sz="2700"/>
              <a:t>Just as in an interface, an abstract method is declared through a method heading:</a:t>
            </a:r>
          </a:p>
          <a:p>
            <a:pPr lvl="1" eaLnBrk="1" hangingPunct="1">
              <a:lnSpc>
                <a:spcPct val="80000"/>
              </a:lnSpc>
              <a:buFontTx/>
              <a:buNone/>
            </a:pPr>
            <a:r>
              <a:rPr lang="en-US" sz="2400" i="1"/>
              <a:t>      </a:t>
            </a:r>
            <a:r>
              <a:rPr lang="en-US" sz="1700" i="1">
                <a:latin typeface="Courier New" pitchFamily="49" charset="0"/>
                <a:cs typeface="Courier New" pitchFamily="49" charset="0"/>
              </a:rPr>
              <a:t>visibility</a:t>
            </a:r>
            <a:r>
              <a:rPr lang="en-US" sz="1700">
                <a:latin typeface="Courier New" pitchFamily="49" charset="0"/>
                <a:cs typeface="Courier New" pitchFamily="49" charset="0"/>
              </a:rPr>
              <a:t> abstract </a:t>
            </a:r>
            <a:r>
              <a:rPr lang="en-US" sz="1700" i="1">
                <a:latin typeface="Courier New" pitchFamily="49" charset="0"/>
                <a:cs typeface="Courier New" pitchFamily="49" charset="0"/>
              </a:rPr>
              <a:t>resultType</a:t>
            </a:r>
            <a:r>
              <a:rPr lang="en-US" sz="1700">
                <a:latin typeface="Courier New" pitchFamily="49" charset="0"/>
                <a:cs typeface="Courier New" pitchFamily="49" charset="0"/>
              </a:rPr>
              <a:t> </a:t>
            </a:r>
            <a:r>
              <a:rPr lang="en-US" sz="1700" i="1">
                <a:latin typeface="Courier New" pitchFamily="49" charset="0"/>
                <a:cs typeface="Courier New" pitchFamily="49" charset="0"/>
              </a:rPr>
              <a:t>methodName </a:t>
            </a:r>
            <a:r>
              <a:rPr lang="en-US" sz="1700">
                <a:latin typeface="Courier New" pitchFamily="49" charset="0"/>
                <a:cs typeface="Courier New" pitchFamily="49" charset="0"/>
              </a:rPr>
              <a:t>(</a:t>
            </a:r>
            <a:r>
              <a:rPr lang="en-US" sz="1700" i="1">
                <a:latin typeface="Courier New" pitchFamily="49" charset="0"/>
                <a:cs typeface="Courier New" pitchFamily="49" charset="0"/>
              </a:rPr>
              <a:t>parameterList</a:t>
            </a:r>
            <a:r>
              <a:rPr lang="en-US" sz="1700">
                <a:latin typeface="Courier New" pitchFamily="49" charset="0"/>
                <a:cs typeface="Courier New" pitchFamily="49" charset="0"/>
              </a:rPr>
              <a:t>);</a:t>
            </a:r>
          </a:p>
          <a:p>
            <a:pPr eaLnBrk="1" hangingPunct="1">
              <a:lnSpc>
                <a:spcPct val="80000"/>
              </a:lnSpc>
            </a:pPr>
            <a:r>
              <a:rPr lang="en-US" sz="2700"/>
              <a:t>An actual class that is a subclass of an abstract class must provide an implementation for each abstract method</a:t>
            </a:r>
          </a:p>
          <a:p>
            <a:pPr eaLnBrk="1" hangingPunct="1">
              <a:lnSpc>
                <a:spcPct val="80000"/>
              </a:lnSpc>
            </a:pPr>
            <a:endParaRPr lang="en-US" sz="2700"/>
          </a:p>
          <a:p>
            <a:pPr lvl="1" eaLnBrk="1" hangingPunct="1">
              <a:lnSpc>
                <a:spcPct val="80000"/>
              </a:lnSpc>
              <a:buFontTx/>
              <a:buNone/>
            </a:pPr>
            <a:endParaRPr lang="en-US" sz="2400"/>
          </a:p>
          <a:p>
            <a:pPr eaLnBrk="1" hangingPunct="1">
              <a:lnSpc>
                <a:spcPct val="80000"/>
              </a:lnSpc>
              <a:buFontTx/>
              <a:buNone/>
            </a:pPr>
            <a:endParaRPr lang="en-US" sz="27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612775" y="228600"/>
            <a:ext cx="8153400" cy="990600"/>
          </a:xfrm>
        </p:spPr>
        <p:txBody>
          <a:bodyPr/>
          <a:lstStyle/>
          <a:p>
            <a:pPr eaLnBrk="1" hangingPunct="1"/>
            <a:r>
              <a:rPr lang="en-US" b="1"/>
              <a:t>Abstract Classes </a:t>
            </a:r>
            <a:r>
              <a:rPr lang="en-US"/>
              <a:t>(cont.)</a:t>
            </a:r>
          </a:p>
        </p:txBody>
      </p:sp>
      <p:sp>
        <p:nvSpPr>
          <p:cNvPr id="76802"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a:t>Use an abstract class in a class hierarchy when you need a base class for two or more subclasses that share some attributes </a:t>
            </a:r>
          </a:p>
          <a:p>
            <a:pPr eaLnBrk="1" hangingPunct="1">
              <a:lnSpc>
                <a:spcPct val="90000"/>
              </a:lnSpc>
            </a:pPr>
            <a:r>
              <a:rPr lang="en-US"/>
              <a:t>You can declare some or all of the attributes and define some or all of the methods that are common to these subclasses </a:t>
            </a:r>
          </a:p>
          <a:p>
            <a:pPr eaLnBrk="1" hangingPunct="1">
              <a:lnSpc>
                <a:spcPct val="90000"/>
              </a:lnSpc>
            </a:pPr>
            <a:r>
              <a:rPr lang="en-US"/>
              <a:t>You can also require that the actual subclasses implement certain methods by declaring these methods abstract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612775" y="228600"/>
            <a:ext cx="8153400" cy="990600"/>
          </a:xfrm>
        </p:spPr>
        <p:txBody>
          <a:bodyPr/>
          <a:lstStyle/>
          <a:p>
            <a:pPr eaLnBrk="1" hangingPunct="1"/>
            <a:r>
              <a:rPr lang="en-US" b="1"/>
              <a:t>Example of an Abstract Class</a:t>
            </a:r>
          </a:p>
        </p:txBody>
      </p:sp>
      <p:sp>
        <p:nvSpPr>
          <p:cNvPr id="77826" name="Rectangle 3"/>
          <p:cNvSpPr>
            <a:spLocks noGrp="1" noChangeArrowheads="1"/>
          </p:cNvSpPr>
          <p:nvPr>
            <p:ph sz="quarter" idx="1"/>
          </p:nvPr>
        </p:nvSpPr>
        <p:spPr>
          <a:xfrm>
            <a:off x="612775" y="1600200"/>
            <a:ext cx="8153400" cy="4495800"/>
          </a:xfrm>
        </p:spPr>
        <p:txBody>
          <a:bodyPr/>
          <a:lstStyle/>
          <a:p>
            <a:pPr eaLnBrk="1" hangingPunct="1">
              <a:lnSpc>
                <a:spcPct val="90000"/>
              </a:lnSpc>
              <a:spcBef>
                <a:spcPct val="0"/>
              </a:spcBef>
              <a:buFontTx/>
              <a:buNone/>
            </a:pPr>
            <a:r>
              <a:rPr lang="en-US" sz="1400" b="1">
                <a:latin typeface="Courier New" pitchFamily="49" charset="0"/>
              </a:rPr>
              <a:t>public abstract class Food {</a:t>
            </a:r>
          </a:p>
          <a:p>
            <a:pPr eaLnBrk="1" hangingPunct="1">
              <a:lnSpc>
                <a:spcPct val="90000"/>
              </a:lnSpc>
              <a:spcBef>
                <a:spcPct val="0"/>
              </a:spcBef>
              <a:buFontTx/>
              <a:buNone/>
            </a:pPr>
            <a:r>
              <a:rPr lang="en-US" sz="1400" b="1">
                <a:latin typeface="Courier New" pitchFamily="49" charset="0"/>
              </a:rPr>
              <a:t>  public final String name;</a:t>
            </a:r>
          </a:p>
          <a:p>
            <a:pPr eaLnBrk="1" hangingPunct="1">
              <a:lnSpc>
                <a:spcPct val="90000"/>
              </a:lnSpc>
              <a:spcBef>
                <a:spcPct val="0"/>
              </a:spcBef>
              <a:buFontTx/>
              <a:buNone/>
            </a:pPr>
            <a:r>
              <a:rPr lang="en-US" sz="1400" b="1">
                <a:latin typeface="Courier New" pitchFamily="49" charset="0"/>
              </a:rPr>
              <a:t>  private double calories;</a:t>
            </a:r>
          </a:p>
          <a:p>
            <a:pPr eaLnBrk="1" hangingPunct="1">
              <a:lnSpc>
                <a:spcPct val="90000"/>
              </a:lnSpc>
              <a:spcBef>
                <a:spcPct val="0"/>
              </a:spcBef>
              <a:buFontTx/>
              <a:buNone/>
            </a:pPr>
            <a:r>
              <a:rPr lang="en-US" sz="1400" b="1">
                <a:latin typeface="Courier New" pitchFamily="49" charset="0"/>
              </a:rPr>
              <a:t>  </a:t>
            </a:r>
            <a:r>
              <a:rPr lang="en-US" sz="1400" b="1" i="1">
                <a:latin typeface="Courier New" pitchFamily="49" charset="0"/>
              </a:rPr>
              <a:t>// Actual methods</a:t>
            </a:r>
          </a:p>
          <a:p>
            <a:pPr eaLnBrk="1" hangingPunct="1">
              <a:lnSpc>
                <a:spcPct val="90000"/>
              </a:lnSpc>
              <a:spcBef>
                <a:spcPct val="0"/>
              </a:spcBef>
              <a:buFontTx/>
              <a:buNone/>
            </a:pPr>
            <a:r>
              <a:rPr lang="en-US" sz="1400" b="1">
                <a:latin typeface="Courier New" pitchFamily="49" charset="0"/>
              </a:rPr>
              <a:t>  public double getCalories () {</a:t>
            </a:r>
          </a:p>
          <a:p>
            <a:pPr eaLnBrk="1" hangingPunct="1">
              <a:lnSpc>
                <a:spcPct val="90000"/>
              </a:lnSpc>
              <a:spcBef>
                <a:spcPct val="0"/>
              </a:spcBef>
              <a:buFontTx/>
              <a:buNone/>
            </a:pPr>
            <a:r>
              <a:rPr lang="en-US" sz="1400" b="1">
                <a:latin typeface="Courier New" pitchFamily="49" charset="0"/>
              </a:rPr>
              <a:t>    return calories;</a:t>
            </a:r>
          </a:p>
          <a:p>
            <a:pPr eaLnBrk="1" hangingPunct="1">
              <a:lnSpc>
                <a:spcPct val="90000"/>
              </a:lnSpc>
              <a:spcBef>
                <a:spcPct val="0"/>
              </a:spcBef>
              <a:buFontTx/>
              <a:buNone/>
            </a:pPr>
            <a:r>
              <a:rPr lang="en-US" sz="1400" b="1">
                <a:latin typeface="Courier New" pitchFamily="49" charset="0"/>
              </a:rPr>
              <a:t>  }</a:t>
            </a:r>
          </a:p>
          <a:p>
            <a:pPr eaLnBrk="1" hangingPunct="1">
              <a:lnSpc>
                <a:spcPct val="90000"/>
              </a:lnSpc>
              <a:spcBef>
                <a:spcPct val="0"/>
              </a:spcBef>
              <a:buFontTx/>
              <a:buNone/>
            </a:pPr>
            <a:r>
              <a:rPr lang="en-US" sz="1400" b="1">
                <a:latin typeface="Courier New" pitchFamily="49" charset="0"/>
              </a:rPr>
              <a:t>  protected Food (String name, double calories) {</a:t>
            </a:r>
          </a:p>
          <a:p>
            <a:pPr eaLnBrk="1" hangingPunct="1">
              <a:lnSpc>
                <a:spcPct val="90000"/>
              </a:lnSpc>
              <a:spcBef>
                <a:spcPct val="0"/>
              </a:spcBef>
              <a:buFontTx/>
              <a:buNone/>
            </a:pPr>
            <a:r>
              <a:rPr lang="en-US" sz="1400" b="1">
                <a:latin typeface="Courier New" pitchFamily="49" charset="0"/>
              </a:rPr>
              <a:t>    this.name     = name;</a:t>
            </a:r>
          </a:p>
          <a:p>
            <a:pPr eaLnBrk="1" hangingPunct="1">
              <a:lnSpc>
                <a:spcPct val="90000"/>
              </a:lnSpc>
              <a:spcBef>
                <a:spcPct val="0"/>
              </a:spcBef>
              <a:buFontTx/>
              <a:buNone/>
            </a:pPr>
            <a:r>
              <a:rPr lang="en-US" sz="1400" b="1">
                <a:latin typeface="Courier New" pitchFamily="49" charset="0"/>
              </a:rPr>
              <a:t>    this.calories = calories;</a:t>
            </a:r>
          </a:p>
          <a:p>
            <a:pPr eaLnBrk="1" hangingPunct="1">
              <a:lnSpc>
                <a:spcPct val="90000"/>
              </a:lnSpc>
              <a:spcBef>
                <a:spcPct val="0"/>
              </a:spcBef>
              <a:buFontTx/>
              <a:buNone/>
            </a:pPr>
            <a:r>
              <a:rPr lang="en-US" sz="1400" b="1">
                <a:latin typeface="Courier New" pitchFamily="49" charset="0"/>
              </a:rPr>
              <a:t>  }</a:t>
            </a:r>
          </a:p>
          <a:p>
            <a:pPr eaLnBrk="1" hangingPunct="1">
              <a:lnSpc>
                <a:spcPct val="90000"/>
              </a:lnSpc>
              <a:spcBef>
                <a:spcPct val="0"/>
              </a:spcBef>
              <a:buFontTx/>
              <a:buNone/>
            </a:pPr>
            <a:r>
              <a:rPr lang="en-US" sz="1400" b="1">
                <a:latin typeface="Courier New" pitchFamily="49" charset="0"/>
              </a:rPr>
              <a:t>  </a:t>
            </a:r>
            <a:r>
              <a:rPr lang="en-US" sz="1400" b="1" i="1">
                <a:latin typeface="Courier New" pitchFamily="49" charset="0"/>
              </a:rPr>
              <a:t>// Abstract methods</a:t>
            </a:r>
          </a:p>
          <a:p>
            <a:pPr eaLnBrk="1" hangingPunct="1">
              <a:lnSpc>
                <a:spcPct val="90000"/>
              </a:lnSpc>
              <a:spcBef>
                <a:spcPct val="0"/>
              </a:spcBef>
              <a:buFontTx/>
              <a:buNone/>
            </a:pPr>
            <a:r>
              <a:rPr lang="en-US" sz="1400" b="1">
                <a:latin typeface="Courier New" pitchFamily="49" charset="0"/>
              </a:rPr>
              <a:t>  public abstract double percentProtein();</a:t>
            </a:r>
          </a:p>
          <a:p>
            <a:pPr eaLnBrk="1" hangingPunct="1">
              <a:lnSpc>
                <a:spcPct val="90000"/>
              </a:lnSpc>
              <a:spcBef>
                <a:spcPct val="0"/>
              </a:spcBef>
              <a:buFontTx/>
              <a:buNone/>
            </a:pPr>
            <a:r>
              <a:rPr lang="en-US" sz="1400" b="1">
                <a:latin typeface="Courier New" pitchFamily="49" charset="0"/>
              </a:rPr>
              <a:t>  public abstract double percentFat();</a:t>
            </a:r>
          </a:p>
          <a:p>
            <a:pPr eaLnBrk="1" hangingPunct="1">
              <a:lnSpc>
                <a:spcPct val="90000"/>
              </a:lnSpc>
              <a:spcBef>
                <a:spcPct val="0"/>
              </a:spcBef>
              <a:buFontTx/>
              <a:buNone/>
            </a:pPr>
            <a:r>
              <a:rPr lang="en-US" sz="1400" b="1">
                <a:latin typeface="Courier New" pitchFamily="49" charset="0"/>
              </a:rPr>
              <a:t>  public abstract double percentCarbs();</a:t>
            </a:r>
          </a:p>
          <a:p>
            <a:pPr eaLnBrk="1" hangingPunct="1">
              <a:lnSpc>
                <a:spcPct val="90000"/>
              </a:lnSpc>
              <a:spcBef>
                <a:spcPct val="0"/>
              </a:spcBef>
              <a:buFontTx/>
              <a:buNone/>
            </a:pPr>
            <a:r>
              <a:rPr lang="en-US" sz="1400" b="1">
                <a:latin typeface="Courier New"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0" y="0"/>
            <a:ext cx="9144000" cy="1417638"/>
          </a:xfrm>
        </p:spPr>
        <p:txBody>
          <a:bodyPr/>
          <a:lstStyle/>
          <a:p>
            <a:pPr eaLnBrk="1" hangingPunct="1"/>
            <a:r>
              <a:rPr lang="en-US" sz="4000" b="1"/>
              <a:t>Interfaces, Abstract Classes, and Concrete Classes</a:t>
            </a:r>
          </a:p>
        </p:txBody>
      </p:sp>
      <p:sp>
        <p:nvSpPr>
          <p:cNvPr id="51203" name="Rectangle 3"/>
          <p:cNvSpPr>
            <a:spLocks noGrp="1" noChangeArrowheads="1"/>
          </p:cNvSpPr>
          <p:nvPr>
            <p:ph sz="quarter" idx="1"/>
          </p:nvPr>
        </p:nvSpPr>
        <p:spPr>
          <a:xfrm>
            <a:off x="228600" y="1447800"/>
            <a:ext cx="8915400" cy="4906963"/>
          </a:xfrm>
        </p:spPr>
        <p:txBody>
          <a:bodyPr rtlCol="0">
            <a:normAutofit lnSpcReduction="10000"/>
          </a:bodyPr>
          <a:lstStyle/>
          <a:p>
            <a:pPr marL="320040" indent="-320040" eaLnBrk="1" fontAlgn="auto" hangingPunct="1">
              <a:spcAft>
                <a:spcPts val="0"/>
              </a:spcAft>
              <a:buFont typeface="Arial" pitchFamily="34" charset="0"/>
              <a:buChar char="•"/>
              <a:defRPr/>
            </a:pPr>
            <a:r>
              <a:rPr lang="en-US" dirty="0"/>
              <a:t>A Java </a:t>
            </a:r>
            <a:r>
              <a:rPr lang="en-US" i="1" dirty="0"/>
              <a:t>interface</a:t>
            </a:r>
            <a:r>
              <a:rPr lang="en-US" dirty="0"/>
              <a:t> can declare </a:t>
            </a:r>
            <a:r>
              <a:rPr lang="en-US" dirty="0" err="1"/>
              <a:t>methods,but</a:t>
            </a:r>
            <a:r>
              <a:rPr lang="en-US" dirty="0"/>
              <a:t> cannot implement them</a:t>
            </a:r>
          </a:p>
          <a:p>
            <a:pPr marL="320040" lvl="1" indent="-320040" eaLnBrk="1" fontAlgn="auto" hangingPunct="1">
              <a:spcBef>
                <a:spcPts val="700"/>
              </a:spcBef>
              <a:spcAft>
                <a:spcPts val="0"/>
              </a:spcAft>
              <a:buClr>
                <a:schemeClr val="accent2"/>
              </a:buClr>
              <a:buSzPct val="60000"/>
              <a:buFont typeface="Arial" pitchFamily="34" charset="0"/>
              <a:buChar char="•"/>
              <a:defRPr/>
            </a:pPr>
            <a:r>
              <a:rPr lang="en-US" sz="2900" dirty="0"/>
              <a:t>Methods of an interface are called abstract methods.</a:t>
            </a:r>
          </a:p>
          <a:p>
            <a:pPr marL="320040" indent="-320040" eaLnBrk="1" fontAlgn="auto" hangingPunct="1">
              <a:spcAft>
                <a:spcPts val="0"/>
              </a:spcAft>
              <a:buFont typeface="Arial" pitchFamily="34" charset="0"/>
              <a:buChar char="•"/>
              <a:defRPr/>
            </a:pPr>
            <a:r>
              <a:rPr lang="en-US" dirty="0"/>
              <a:t>An </a:t>
            </a:r>
            <a:r>
              <a:rPr lang="en-US" i="1" dirty="0"/>
              <a:t>abstract class</a:t>
            </a:r>
            <a:r>
              <a:rPr lang="en-US" dirty="0"/>
              <a:t> can have:</a:t>
            </a:r>
          </a:p>
          <a:p>
            <a:pPr marL="640080" lvl="1" indent="-274320" eaLnBrk="1" fontAlgn="auto" hangingPunct="1">
              <a:spcAft>
                <a:spcPts val="0"/>
              </a:spcAft>
              <a:buFont typeface="Arial" pitchFamily="34" charset="0"/>
              <a:buChar char="–"/>
              <a:defRPr/>
            </a:pPr>
            <a:r>
              <a:rPr lang="en-US" dirty="0"/>
              <a:t>abstract methods (no body)</a:t>
            </a:r>
          </a:p>
          <a:p>
            <a:pPr marL="640080" lvl="1" indent="-274320" eaLnBrk="1" fontAlgn="auto" hangingPunct="1">
              <a:spcAft>
                <a:spcPts val="0"/>
              </a:spcAft>
              <a:buFont typeface="Arial" pitchFamily="34" charset="0"/>
              <a:buChar char="–"/>
              <a:defRPr/>
            </a:pPr>
            <a:r>
              <a:rPr lang="en-US" dirty="0"/>
              <a:t>concrete methods (with a body)</a:t>
            </a:r>
          </a:p>
          <a:p>
            <a:pPr marL="640080" lvl="1" indent="-274320" eaLnBrk="1" fontAlgn="auto" hangingPunct="1">
              <a:spcAft>
                <a:spcPts val="0"/>
              </a:spcAft>
              <a:buFont typeface="Arial" pitchFamily="34" charset="0"/>
              <a:buChar char="–"/>
              <a:defRPr/>
            </a:pPr>
            <a:r>
              <a:rPr lang="en-US" dirty="0"/>
              <a:t>data fields</a:t>
            </a:r>
          </a:p>
          <a:p>
            <a:pPr marL="320040" indent="-320040" eaLnBrk="1" fontAlgn="auto" hangingPunct="1">
              <a:spcAft>
                <a:spcPts val="0"/>
              </a:spcAft>
              <a:buFont typeface="Arial" pitchFamily="34" charset="0"/>
              <a:buChar char="•"/>
              <a:defRPr/>
            </a:pPr>
            <a:r>
              <a:rPr lang="en-US" dirty="0"/>
              <a:t>Unlike a concrete class, an </a:t>
            </a:r>
            <a:r>
              <a:rPr lang="en-US" i="1" dirty="0"/>
              <a:t>abstract class</a:t>
            </a:r>
            <a:endParaRPr lang="en-US" dirty="0"/>
          </a:p>
          <a:p>
            <a:pPr marL="640080" lvl="1" indent="-274320" eaLnBrk="1" fontAlgn="auto" hangingPunct="1">
              <a:spcAft>
                <a:spcPts val="0"/>
              </a:spcAft>
              <a:buFont typeface="Arial" pitchFamily="34" charset="0"/>
              <a:buChar char="–"/>
              <a:defRPr/>
            </a:pPr>
            <a:r>
              <a:rPr lang="en-US" dirty="0"/>
              <a:t>cannot be instantiated</a:t>
            </a:r>
          </a:p>
          <a:p>
            <a:pPr marL="640080" lvl="1" indent="-274320" eaLnBrk="1" fontAlgn="auto" hangingPunct="1">
              <a:spcAft>
                <a:spcPts val="0"/>
              </a:spcAft>
              <a:buFont typeface="Arial" pitchFamily="34" charset="0"/>
              <a:buChar char="–"/>
              <a:defRPr/>
            </a:pPr>
            <a:r>
              <a:rPr lang="en-US" dirty="0"/>
              <a:t>can declare abstract methods which </a:t>
            </a:r>
            <a:r>
              <a:rPr lang="en-US" i="1" dirty="0"/>
              <a:t>must</a:t>
            </a:r>
            <a:r>
              <a:rPr lang="en-US" dirty="0"/>
              <a:t> be implemented in all </a:t>
            </a:r>
            <a:r>
              <a:rPr lang="en-US" i="1" dirty="0"/>
              <a:t>concrete</a:t>
            </a:r>
            <a:r>
              <a:rPr lang="en-US" dirty="0"/>
              <a:t> subclasses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612775" y="228600"/>
            <a:ext cx="8153400" cy="990600"/>
          </a:xfrm>
        </p:spPr>
        <p:txBody>
          <a:bodyPr/>
          <a:lstStyle/>
          <a:p>
            <a:pPr eaLnBrk="1" hangingPunct="1"/>
            <a:r>
              <a:rPr lang="en-US" b="1"/>
              <a:t>Abstract Classes and Interfaces</a:t>
            </a:r>
          </a:p>
        </p:txBody>
      </p:sp>
      <p:sp>
        <p:nvSpPr>
          <p:cNvPr id="80898" name="Rectangle 3"/>
          <p:cNvSpPr>
            <a:spLocks noGrp="1" noChangeArrowheads="1"/>
          </p:cNvSpPr>
          <p:nvPr>
            <p:ph sz="quarter" idx="1"/>
          </p:nvPr>
        </p:nvSpPr>
        <p:spPr>
          <a:xfrm>
            <a:off x="612775" y="1600200"/>
            <a:ext cx="8153400" cy="4495800"/>
          </a:xfrm>
        </p:spPr>
        <p:txBody>
          <a:bodyPr/>
          <a:lstStyle/>
          <a:p>
            <a:pPr eaLnBrk="1" hangingPunct="1">
              <a:buFont typeface="Arial" charset="0"/>
              <a:buChar char="•"/>
            </a:pPr>
            <a:r>
              <a:rPr lang="en-US"/>
              <a:t>Abstract classes and interfaces cannot be instantiated</a:t>
            </a:r>
          </a:p>
          <a:p>
            <a:pPr eaLnBrk="1" hangingPunct="1">
              <a:buFont typeface="Arial" charset="0"/>
              <a:buChar char="•"/>
            </a:pPr>
            <a:r>
              <a:rPr lang="en-US"/>
              <a:t>An abstract class </a:t>
            </a:r>
            <a:r>
              <a:rPr lang="en-US" i="1"/>
              <a:t>can </a:t>
            </a:r>
            <a:r>
              <a:rPr lang="en-US"/>
              <a:t>have constructors!</a:t>
            </a:r>
          </a:p>
          <a:p>
            <a:pPr lvl="1" eaLnBrk="1" hangingPunct="1">
              <a:buFont typeface="Arial" charset="0"/>
              <a:buChar char="–"/>
            </a:pPr>
            <a:r>
              <a:rPr lang="en-US" i="1"/>
              <a:t>Purpose:</a:t>
            </a:r>
            <a:r>
              <a:rPr lang="en-US"/>
              <a:t> initialize data fields when a subclass object is created</a:t>
            </a:r>
          </a:p>
          <a:p>
            <a:pPr lvl="1" eaLnBrk="1" hangingPunct="1">
              <a:buFont typeface="Arial" charset="0"/>
              <a:buChar char="–"/>
            </a:pPr>
            <a:r>
              <a:rPr lang="en-US"/>
              <a:t>The subclass uses </a:t>
            </a:r>
            <a:r>
              <a:rPr lang="en-US" b="1">
                <a:latin typeface="Courier New" pitchFamily="49" charset="0"/>
              </a:rPr>
              <a:t>super(…)</a:t>
            </a:r>
            <a:r>
              <a:rPr lang="en-US"/>
              <a:t> to call the constructor</a:t>
            </a:r>
          </a:p>
          <a:p>
            <a:pPr eaLnBrk="1" hangingPunct="1">
              <a:buFont typeface="Arial" charset="0"/>
              <a:buChar char="•"/>
            </a:pPr>
            <a:r>
              <a:rPr lang="en-US"/>
              <a:t>An abstract class may </a:t>
            </a:r>
            <a:r>
              <a:rPr lang="en-US" i="1"/>
              <a:t>implement </a:t>
            </a:r>
            <a:r>
              <a:rPr lang="en-US"/>
              <a:t>an interface, but need not define all methods of the interface</a:t>
            </a:r>
          </a:p>
          <a:p>
            <a:pPr lvl="1" eaLnBrk="1" hangingPunct="1">
              <a:buFont typeface="Arial" charset="0"/>
              <a:buChar char="–"/>
            </a:pPr>
            <a:r>
              <a:rPr lang="en-US"/>
              <a:t>Implementation is left to subclasses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12775" y="228600"/>
            <a:ext cx="8153400" cy="990600"/>
          </a:xfrm>
        </p:spPr>
        <p:txBody>
          <a:bodyPr rtlCol="0">
            <a:normAutofit/>
          </a:bodyPr>
          <a:lstStyle/>
          <a:p>
            <a:pPr eaLnBrk="1" fontAlgn="auto" hangingPunct="1">
              <a:spcAft>
                <a:spcPts val="0"/>
              </a:spcAft>
              <a:defRPr/>
            </a:pPr>
            <a:r>
              <a:rPr lang="en-US" b="1" dirty="0"/>
              <a:t>Inheriting from Interfaces </a:t>
            </a:r>
            <a:r>
              <a:rPr lang="en-US" b="1" dirty="0" err="1"/>
              <a:t>vs</a:t>
            </a:r>
            <a:r>
              <a:rPr lang="en-US" b="1" dirty="0"/>
              <a:t> Classes</a:t>
            </a:r>
          </a:p>
        </p:txBody>
      </p:sp>
      <p:sp>
        <p:nvSpPr>
          <p:cNvPr id="81922" name="Rectangle 3"/>
          <p:cNvSpPr>
            <a:spLocks noGrp="1" noChangeArrowheads="1"/>
          </p:cNvSpPr>
          <p:nvPr>
            <p:ph sz="quarter" idx="1"/>
          </p:nvPr>
        </p:nvSpPr>
        <p:spPr>
          <a:xfrm>
            <a:off x="612775" y="1600200"/>
            <a:ext cx="8153400" cy="4495800"/>
          </a:xfrm>
        </p:spPr>
        <p:txBody>
          <a:bodyPr/>
          <a:lstStyle/>
          <a:p>
            <a:pPr eaLnBrk="1" hangingPunct="1"/>
            <a:r>
              <a:rPr lang="en-US" sz="2800"/>
              <a:t>A class can </a:t>
            </a:r>
            <a:r>
              <a:rPr lang="en-US" sz="2800" i="1"/>
              <a:t>extend</a:t>
            </a:r>
            <a:r>
              <a:rPr lang="en-US" sz="2800"/>
              <a:t> 0 or 1 superclass</a:t>
            </a:r>
            <a:endParaRPr lang="en-US"/>
          </a:p>
          <a:p>
            <a:pPr eaLnBrk="1" hangingPunct="1"/>
            <a:r>
              <a:rPr lang="en-US" sz="2800"/>
              <a:t>An interface cannot extend a class</a:t>
            </a:r>
            <a:endParaRPr lang="en-US"/>
          </a:p>
          <a:p>
            <a:pPr eaLnBrk="1" hangingPunct="1"/>
            <a:r>
              <a:rPr lang="en-US" sz="2800"/>
              <a:t>A class or interface can </a:t>
            </a:r>
            <a:r>
              <a:rPr lang="en-US" sz="2800" i="1"/>
              <a:t>implement </a:t>
            </a:r>
            <a:r>
              <a:rPr lang="en-US" sz="2800"/>
              <a:t>0 or more interfaces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a:xfrm>
            <a:off x="612775" y="228600"/>
            <a:ext cx="8153400" cy="990600"/>
          </a:xfrm>
        </p:spPr>
        <p:txBody>
          <a:bodyPr>
            <a:normAutofit fontScale="90000"/>
          </a:bodyPr>
          <a:lstStyle/>
          <a:p>
            <a:pPr eaLnBrk="1" hangingPunct="1"/>
            <a:r>
              <a:rPr lang="en-US" sz="3600" b="1"/>
              <a:t>Summary of Features of Actual Classes, Abstract Classes, and Interfaces</a:t>
            </a:r>
          </a:p>
        </p:txBody>
      </p:sp>
      <p:sp>
        <p:nvSpPr>
          <p:cNvPr id="82946" name="AutoShape 2" descr="ftp://mberlmod:jws&amp;wyk$@ftp.wiley.com/Koffman/PPTs/Koffman%20Tables%20Listings/Koffman_Digital%20Request%20150%20DPI%20JPEG/Ch01/Table_1.1.jpg"/>
          <p:cNvSpPr>
            <a:spLocks noChangeAspect="1" noChangeArrowheads="1"/>
          </p:cNvSpPr>
          <p:nvPr/>
        </p:nvSpPr>
        <p:spPr bwMode="auto">
          <a:xfrm>
            <a:off x="63500" y="-136525"/>
            <a:ext cx="7162800" cy="2438400"/>
          </a:xfrm>
          <a:prstGeom prst="rect">
            <a:avLst/>
          </a:prstGeom>
          <a:noFill/>
          <a:ln w="9525">
            <a:noFill/>
            <a:miter lim="800000"/>
            <a:headEnd/>
            <a:tailEnd/>
          </a:ln>
        </p:spPr>
        <p:txBody>
          <a:bodyPr/>
          <a:lstStyle/>
          <a:p>
            <a:endParaRPr lang="en-US"/>
          </a:p>
        </p:txBody>
      </p:sp>
      <p:pic>
        <p:nvPicPr>
          <p:cNvPr id="82947" name="Picture 3" descr="C:\Documents and Settings\Administrator\My Documents\Koffman\PPTs\Koffman_Digital Request 150 DPI JPEG\Ch01\Table_1.1.jpg"/>
          <p:cNvPicPr>
            <a:picLocks noChangeAspect="1" noChangeArrowheads="1"/>
          </p:cNvPicPr>
          <p:nvPr/>
        </p:nvPicPr>
        <p:blipFill>
          <a:blip r:embed="rId2" cstate="print"/>
          <a:srcRect/>
          <a:stretch>
            <a:fillRect/>
          </a:stretch>
        </p:blipFill>
        <p:spPr bwMode="auto">
          <a:xfrm>
            <a:off x="685800" y="2590800"/>
            <a:ext cx="7658100" cy="260191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a:xfrm>
            <a:off x="612775" y="228600"/>
            <a:ext cx="8153400" cy="990600"/>
          </a:xfrm>
        </p:spPr>
        <p:txBody>
          <a:bodyPr/>
          <a:lstStyle/>
          <a:p>
            <a:pPr eaLnBrk="1" hangingPunct="1"/>
            <a:r>
              <a:rPr lang="en-US" b="1"/>
              <a:t>Run-time Errors or Exceptions</a:t>
            </a:r>
          </a:p>
        </p:txBody>
      </p:sp>
      <p:sp>
        <p:nvSpPr>
          <p:cNvPr id="98306" name="Rectangle 3"/>
          <p:cNvSpPr>
            <a:spLocks noGrp="1" noChangeArrowheads="1"/>
          </p:cNvSpPr>
          <p:nvPr>
            <p:ph sz="quarter" idx="1"/>
          </p:nvPr>
        </p:nvSpPr>
        <p:spPr>
          <a:xfrm>
            <a:off x="612775" y="1600200"/>
            <a:ext cx="8153400" cy="4495800"/>
          </a:xfrm>
        </p:spPr>
        <p:txBody>
          <a:bodyPr/>
          <a:lstStyle/>
          <a:p>
            <a:pPr eaLnBrk="1" hangingPunct="1">
              <a:lnSpc>
                <a:spcPct val="90000"/>
              </a:lnSpc>
            </a:pPr>
            <a:r>
              <a:rPr lang="en-US" sz="3000"/>
              <a:t>Run-time errors</a:t>
            </a:r>
          </a:p>
          <a:p>
            <a:pPr lvl="1" eaLnBrk="1" hangingPunct="1">
              <a:lnSpc>
                <a:spcPct val="90000"/>
              </a:lnSpc>
            </a:pPr>
            <a:r>
              <a:rPr lang="en-US"/>
              <a:t>occur during program execution (i.e. at run-time)</a:t>
            </a:r>
          </a:p>
          <a:p>
            <a:pPr lvl="1" eaLnBrk="1" hangingPunct="1">
              <a:lnSpc>
                <a:spcPct val="90000"/>
              </a:lnSpc>
            </a:pPr>
            <a:r>
              <a:rPr lang="en-US"/>
              <a:t>occur when the JVM detects an operation that it knows to be incorrect</a:t>
            </a:r>
          </a:p>
          <a:p>
            <a:pPr lvl="1" eaLnBrk="1" hangingPunct="1">
              <a:lnSpc>
                <a:spcPct val="90000"/>
              </a:lnSpc>
            </a:pPr>
            <a:r>
              <a:rPr lang="en-US"/>
              <a:t>cause the JVM to throw an exception</a:t>
            </a:r>
          </a:p>
          <a:p>
            <a:pPr eaLnBrk="1" hangingPunct="1">
              <a:lnSpc>
                <a:spcPct val="90000"/>
              </a:lnSpc>
            </a:pPr>
            <a:r>
              <a:rPr lang="en-US" sz="3000"/>
              <a:t>Examples of run-time errors include</a:t>
            </a:r>
          </a:p>
          <a:p>
            <a:pPr lvl="1" eaLnBrk="1" hangingPunct="1">
              <a:lnSpc>
                <a:spcPct val="90000"/>
              </a:lnSpc>
            </a:pPr>
            <a:r>
              <a:rPr lang="en-US"/>
              <a:t>division by zero</a:t>
            </a:r>
          </a:p>
          <a:p>
            <a:pPr lvl="1" eaLnBrk="1" hangingPunct="1">
              <a:lnSpc>
                <a:spcPct val="90000"/>
              </a:lnSpc>
            </a:pPr>
            <a:r>
              <a:rPr lang="en-US"/>
              <a:t>array index out of bounds</a:t>
            </a:r>
          </a:p>
          <a:p>
            <a:pPr lvl="1" eaLnBrk="1" hangingPunct="1">
              <a:lnSpc>
                <a:spcPct val="90000"/>
              </a:lnSpc>
            </a:pPr>
            <a:r>
              <a:rPr lang="en-US"/>
              <a:t>number format error</a:t>
            </a:r>
          </a:p>
          <a:p>
            <a:pPr lvl="1" eaLnBrk="1" hangingPunct="1">
              <a:lnSpc>
                <a:spcPct val="90000"/>
              </a:lnSpc>
            </a:pPr>
            <a:r>
              <a:rPr lang="en-US"/>
              <a:t>null pointer exception</a:t>
            </a:r>
          </a:p>
          <a:p>
            <a:pPr eaLnBrk="1" hangingPunct="1">
              <a:lnSpc>
                <a:spcPct val="90000"/>
              </a:lnSpc>
            </a:pPr>
            <a:endParaRPr lang="en-US" sz="3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12775" y="228600"/>
            <a:ext cx="8153400" cy="990600"/>
          </a:xfrm>
        </p:spPr>
        <p:txBody>
          <a:bodyPr rtlCol="0">
            <a:normAutofit/>
          </a:bodyPr>
          <a:lstStyle/>
          <a:p>
            <a:pPr eaLnBrk="1" fontAlgn="auto" hangingPunct="1">
              <a:spcAft>
                <a:spcPts val="0"/>
              </a:spcAft>
              <a:defRPr/>
            </a:pPr>
            <a:r>
              <a:rPr lang="en-US" b="1" dirty="0"/>
              <a:t>Run-time Errors or Exceptions </a:t>
            </a:r>
            <a:r>
              <a:rPr lang="en-US" dirty="0"/>
              <a:t>(cont.)</a:t>
            </a:r>
          </a:p>
        </p:txBody>
      </p:sp>
      <p:pic>
        <p:nvPicPr>
          <p:cNvPr id="99330" name="Picture 1" descr="C:\Documents and Settings\Administrator\My Documents\Koffman\PPTs\Koffman_Digital Request 150 DPI JPEG\Ch01\Table_1.3.jpg"/>
          <p:cNvPicPr>
            <a:picLocks noChangeAspect="1" noChangeArrowheads="1"/>
          </p:cNvPicPr>
          <p:nvPr/>
        </p:nvPicPr>
        <p:blipFill>
          <a:blip r:embed="rId2" cstate="print"/>
          <a:srcRect/>
          <a:stretch>
            <a:fillRect/>
          </a:stretch>
        </p:blipFill>
        <p:spPr bwMode="auto">
          <a:xfrm>
            <a:off x="228600" y="2362200"/>
            <a:ext cx="8577263" cy="2743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Format</a:t>
            </a:r>
          </a:p>
        </p:txBody>
      </p:sp>
      <p:sp>
        <p:nvSpPr>
          <p:cNvPr id="3" name="Content Placeholder 2"/>
          <p:cNvSpPr>
            <a:spLocks noGrp="1"/>
          </p:cNvSpPr>
          <p:nvPr>
            <p:ph sz="quarter" idx="1"/>
          </p:nvPr>
        </p:nvSpPr>
        <p:spPr/>
        <p:txBody>
          <a:bodyPr/>
          <a:lstStyle/>
          <a:p>
            <a:r>
              <a:rPr lang="en-US" dirty="0"/>
              <a:t>Online based exam</a:t>
            </a:r>
          </a:p>
          <a:p>
            <a:r>
              <a:rPr lang="en-US" dirty="0"/>
              <a:t>90 minutes (Part I: multiple choice 30, Part II: free format 2 programming 1)</a:t>
            </a:r>
          </a:p>
          <a:p>
            <a:r>
              <a:rPr lang="en-US" dirty="0"/>
              <a:t>Open book and open notes</a:t>
            </a:r>
          </a:p>
        </p:txBody>
      </p:sp>
      <p:sp>
        <p:nvSpPr>
          <p:cNvPr id="4" name="Slide Number Placeholder 3"/>
          <p:cNvSpPr>
            <a:spLocks noGrp="1"/>
          </p:cNvSpPr>
          <p:nvPr>
            <p:ph type="sldNum" sz="quarter" idx="15"/>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a:xfrm>
            <a:off x="612775" y="228600"/>
            <a:ext cx="8153400" cy="990600"/>
          </a:xfrm>
        </p:spPr>
        <p:txBody>
          <a:bodyPr/>
          <a:lstStyle/>
          <a:p>
            <a:pPr eaLnBrk="1" hangingPunct="1"/>
            <a:r>
              <a:rPr lang="en-US" b="1"/>
              <a:t>Class </a:t>
            </a:r>
            <a:r>
              <a:rPr lang="en-US">
                <a:latin typeface="Courier New" pitchFamily="49" charset="0"/>
                <a:cs typeface="Courier New" pitchFamily="49" charset="0"/>
              </a:rPr>
              <a:t>Throwable</a:t>
            </a:r>
          </a:p>
        </p:txBody>
      </p:sp>
      <p:sp>
        <p:nvSpPr>
          <p:cNvPr id="100354" name="Rectangle 3"/>
          <p:cNvSpPr>
            <a:spLocks noGrp="1" noChangeArrowheads="1"/>
          </p:cNvSpPr>
          <p:nvPr>
            <p:ph sz="quarter" idx="1"/>
          </p:nvPr>
        </p:nvSpPr>
        <p:spPr>
          <a:xfrm>
            <a:off x="457200" y="1447800"/>
            <a:ext cx="8229600" cy="1219200"/>
          </a:xfrm>
        </p:spPr>
        <p:txBody>
          <a:bodyPr/>
          <a:lstStyle/>
          <a:p>
            <a:pPr eaLnBrk="1" hangingPunct="1"/>
            <a:r>
              <a:rPr lang="en-US">
                <a:latin typeface="Courier New" pitchFamily="49" charset="0"/>
              </a:rPr>
              <a:t>Throwable</a:t>
            </a:r>
            <a:r>
              <a:rPr lang="en-US"/>
              <a:t> is the superclass of all exceptions</a:t>
            </a:r>
          </a:p>
          <a:p>
            <a:pPr eaLnBrk="1" hangingPunct="1"/>
            <a:r>
              <a:rPr lang="en-US"/>
              <a:t>All exception classes inherit its methods</a:t>
            </a:r>
          </a:p>
          <a:p>
            <a:pPr eaLnBrk="1" hangingPunct="1"/>
            <a:endParaRPr lang="en-US"/>
          </a:p>
        </p:txBody>
      </p:sp>
      <p:pic>
        <p:nvPicPr>
          <p:cNvPr id="100355" name="Picture 2" descr="C:\Documents and Settings\Administrator\My Documents\Koffman\PPTs\JPEGS\JWCL233_Koffman JPG files\ch01\w0008-nn.jpg"/>
          <p:cNvPicPr>
            <a:picLocks noChangeAspect="1" noChangeArrowheads="1"/>
          </p:cNvPicPr>
          <p:nvPr/>
        </p:nvPicPr>
        <p:blipFill>
          <a:blip r:embed="rId2" cstate="print"/>
          <a:srcRect/>
          <a:stretch>
            <a:fillRect/>
          </a:stretch>
        </p:blipFill>
        <p:spPr bwMode="auto">
          <a:xfrm>
            <a:off x="838200" y="2590800"/>
            <a:ext cx="7899400" cy="37338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a:xfrm>
            <a:off x="612775" y="228600"/>
            <a:ext cx="8153400" cy="990600"/>
          </a:xfrm>
        </p:spPr>
        <p:txBody>
          <a:bodyPr/>
          <a:lstStyle/>
          <a:p>
            <a:pPr eaLnBrk="1" hangingPunct="1"/>
            <a:r>
              <a:rPr lang="en-US" b="1"/>
              <a:t>Class </a:t>
            </a:r>
            <a:r>
              <a:rPr lang="en-US">
                <a:latin typeface="Courier New" pitchFamily="49" charset="0"/>
                <a:cs typeface="Courier New" pitchFamily="49" charset="0"/>
              </a:rPr>
              <a:t>Throwable</a:t>
            </a:r>
            <a:r>
              <a:rPr lang="en-US" sz="4000"/>
              <a:t> (cont.)</a:t>
            </a:r>
          </a:p>
        </p:txBody>
      </p:sp>
      <p:sp>
        <p:nvSpPr>
          <p:cNvPr id="101378" name="Rectangle 3"/>
          <p:cNvSpPr>
            <a:spLocks noGrp="1" noChangeArrowheads="1"/>
          </p:cNvSpPr>
          <p:nvPr>
            <p:ph sz="quarter" idx="1"/>
          </p:nvPr>
        </p:nvSpPr>
        <p:spPr>
          <a:xfrm>
            <a:off x="457200" y="1447800"/>
            <a:ext cx="8229600" cy="1219200"/>
          </a:xfrm>
        </p:spPr>
        <p:txBody>
          <a:bodyPr/>
          <a:lstStyle/>
          <a:p>
            <a:pPr eaLnBrk="1" hangingPunct="1"/>
            <a:r>
              <a:rPr lang="en-US">
                <a:latin typeface="Courier New" pitchFamily="49" charset="0"/>
              </a:rPr>
              <a:t>Throwable</a:t>
            </a:r>
            <a:r>
              <a:rPr lang="en-US"/>
              <a:t> has several useful methods that are available to all of its subclasses</a:t>
            </a:r>
          </a:p>
        </p:txBody>
      </p:sp>
      <p:pic>
        <p:nvPicPr>
          <p:cNvPr id="101379" name="Picture 1" descr="C:\Documents and Settings\Administrator\My Documents\Koffman\PPTs\Koffman_Digital Request 150 DPI JPEG\Ch01\Table_1.4.jpg"/>
          <p:cNvPicPr>
            <a:picLocks noChangeAspect="1" noChangeArrowheads="1"/>
          </p:cNvPicPr>
          <p:nvPr/>
        </p:nvPicPr>
        <p:blipFill>
          <a:blip r:embed="rId2" cstate="print"/>
          <a:srcRect/>
          <a:stretch>
            <a:fillRect/>
          </a:stretch>
        </p:blipFill>
        <p:spPr bwMode="auto">
          <a:xfrm>
            <a:off x="0" y="3429000"/>
            <a:ext cx="8991600" cy="14160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12775" y="228600"/>
            <a:ext cx="8153400" cy="990600"/>
          </a:xfrm>
        </p:spPr>
        <p:txBody>
          <a:bodyPr rtlCol="0">
            <a:normAutofit/>
          </a:bodyPr>
          <a:lstStyle/>
          <a:p>
            <a:pPr eaLnBrk="1" fontAlgn="auto" hangingPunct="1">
              <a:spcAft>
                <a:spcPts val="0"/>
              </a:spcAft>
              <a:defRPr/>
            </a:pPr>
            <a:r>
              <a:rPr lang="en-US" b="1" dirty="0"/>
              <a:t>Checked and Unchecked Exceptions</a:t>
            </a:r>
          </a:p>
        </p:txBody>
      </p:sp>
      <p:sp>
        <p:nvSpPr>
          <p:cNvPr id="102402" name="Rectangle 3"/>
          <p:cNvSpPr>
            <a:spLocks noGrp="1" noChangeArrowheads="1"/>
          </p:cNvSpPr>
          <p:nvPr>
            <p:ph sz="quarter" idx="1"/>
          </p:nvPr>
        </p:nvSpPr>
        <p:spPr>
          <a:xfrm>
            <a:off x="612775" y="1600200"/>
            <a:ext cx="8153400" cy="4495800"/>
          </a:xfrm>
        </p:spPr>
        <p:txBody>
          <a:bodyPr>
            <a:normAutofit lnSpcReduction="10000"/>
          </a:bodyPr>
          <a:lstStyle/>
          <a:p>
            <a:pPr eaLnBrk="1" hangingPunct="1">
              <a:lnSpc>
                <a:spcPct val="90000"/>
              </a:lnSpc>
            </a:pPr>
            <a:r>
              <a:rPr lang="en-US" sz="2700" i="1"/>
              <a:t>Checked</a:t>
            </a:r>
            <a:r>
              <a:rPr lang="en-US" sz="2700"/>
              <a:t> exceptions</a:t>
            </a:r>
          </a:p>
          <a:p>
            <a:pPr lvl="1" eaLnBrk="1" hangingPunct="1">
              <a:lnSpc>
                <a:spcPct val="90000"/>
              </a:lnSpc>
            </a:pPr>
            <a:r>
              <a:rPr lang="en-US" sz="2400"/>
              <a:t>normally not due to programmer error</a:t>
            </a:r>
          </a:p>
          <a:p>
            <a:pPr lvl="1" eaLnBrk="1" hangingPunct="1">
              <a:lnSpc>
                <a:spcPct val="90000"/>
              </a:lnSpc>
            </a:pPr>
            <a:r>
              <a:rPr lang="en-US" sz="2400"/>
              <a:t>generally beyond the control of the programmer</a:t>
            </a:r>
          </a:p>
          <a:p>
            <a:pPr lvl="1" eaLnBrk="1" hangingPunct="1">
              <a:lnSpc>
                <a:spcPct val="90000"/>
              </a:lnSpc>
            </a:pPr>
            <a:r>
              <a:rPr lang="en-US" sz="2400"/>
              <a:t>all input/output errors are checked exceptions</a:t>
            </a:r>
          </a:p>
          <a:p>
            <a:pPr lvl="1" eaLnBrk="1" hangingPunct="1">
              <a:lnSpc>
                <a:spcPct val="90000"/>
              </a:lnSpc>
            </a:pPr>
            <a:r>
              <a:rPr lang="en-US" sz="2400"/>
              <a:t>Examples: </a:t>
            </a:r>
            <a:r>
              <a:rPr lang="en-US" sz="2400">
                <a:latin typeface="Courier New" pitchFamily="49" charset="0"/>
              </a:rPr>
              <a:t>IOException</a:t>
            </a:r>
            <a:r>
              <a:rPr lang="en-US" sz="2400"/>
              <a:t>, </a:t>
            </a:r>
            <a:r>
              <a:rPr lang="en-US" sz="2400">
                <a:latin typeface="Courier New" pitchFamily="49" charset="0"/>
              </a:rPr>
              <a:t>FileNotFoundException</a:t>
            </a:r>
          </a:p>
          <a:p>
            <a:pPr eaLnBrk="1" hangingPunct="1">
              <a:lnSpc>
                <a:spcPct val="90000"/>
              </a:lnSpc>
            </a:pPr>
            <a:r>
              <a:rPr lang="en-US" sz="2700" i="1"/>
              <a:t>Unchecked</a:t>
            </a:r>
            <a:r>
              <a:rPr lang="en-US" sz="2700"/>
              <a:t> exceptions result from</a:t>
            </a:r>
          </a:p>
          <a:p>
            <a:pPr lvl="1" eaLnBrk="1" hangingPunct="1">
              <a:lnSpc>
                <a:spcPct val="90000"/>
              </a:lnSpc>
            </a:pPr>
            <a:r>
              <a:rPr lang="en-US" sz="2400"/>
              <a:t>programmer error (try to prevent them with defensive programming).</a:t>
            </a:r>
          </a:p>
          <a:p>
            <a:pPr lvl="1" eaLnBrk="1" hangingPunct="1">
              <a:lnSpc>
                <a:spcPct val="90000"/>
              </a:lnSpc>
            </a:pPr>
            <a:r>
              <a:rPr lang="en-US" sz="2400"/>
              <a:t>a serious external condition that is unrecoverable</a:t>
            </a:r>
          </a:p>
          <a:p>
            <a:pPr lvl="1" eaLnBrk="1" hangingPunct="1">
              <a:lnSpc>
                <a:spcPct val="90000"/>
              </a:lnSpc>
            </a:pPr>
            <a:r>
              <a:rPr lang="en-US" sz="2400"/>
              <a:t>Examples: </a:t>
            </a:r>
            <a:r>
              <a:rPr lang="en-US" sz="2400">
                <a:latin typeface="Courier New" pitchFamily="49" charset="0"/>
              </a:rPr>
              <a:t>NullPointerException, ArrayIndexOutOfBoundsException</a:t>
            </a:r>
          </a:p>
          <a:p>
            <a:pPr eaLnBrk="1" hangingPunct="1">
              <a:lnSpc>
                <a:spcPct val="90000"/>
              </a:lnSpc>
            </a:pPr>
            <a:endParaRPr lang="en-US" sz="27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a:xfrm>
            <a:off x="612775" y="228600"/>
            <a:ext cx="8153400" cy="990600"/>
          </a:xfrm>
        </p:spPr>
        <p:txBody>
          <a:bodyPr>
            <a:normAutofit fontScale="90000"/>
          </a:bodyPr>
          <a:lstStyle/>
          <a:p>
            <a:pPr eaLnBrk="1" fontAlgn="auto" hangingPunct="1">
              <a:spcAft>
                <a:spcPts val="0"/>
              </a:spcAft>
              <a:defRPr/>
            </a:pPr>
            <a:r>
              <a:rPr lang="en-US" sz="4000" b="1" dirty="0"/>
              <a:t>Checked and Unchecked Exceptions </a:t>
            </a:r>
            <a:r>
              <a:rPr lang="en-US" sz="4000" dirty="0"/>
              <a:t>(cont.)</a:t>
            </a:r>
          </a:p>
        </p:txBody>
      </p:sp>
      <p:sp>
        <p:nvSpPr>
          <p:cNvPr id="103426" name="Rectangle 3"/>
          <p:cNvSpPr>
            <a:spLocks noGrp="1" noChangeArrowheads="1"/>
          </p:cNvSpPr>
          <p:nvPr>
            <p:ph sz="quarter" idx="1"/>
          </p:nvPr>
        </p:nvSpPr>
        <p:spPr>
          <a:xfrm>
            <a:off x="612775" y="1600200"/>
            <a:ext cx="8153400" cy="4495800"/>
          </a:xfrm>
        </p:spPr>
        <p:txBody>
          <a:bodyPr>
            <a:normAutofit lnSpcReduction="10000"/>
          </a:bodyPr>
          <a:lstStyle/>
          <a:p>
            <a:pPr eaLnBrk="1" hangingPunct="1">
              <a:lnSpc>
                <a:spcPct val="80000"/>
              </a:lnSpc>
            </a:pPr>
            <a:r>
              <a:rPr lang="en-US" sz="2500"/>
              <a:t>The class </a:t>
            </a:r>
            <a:r>
              <a:rPr lang="en-US" sz="2500">
                <a:latin typeface="Courier New" pitchFamily="49" charset="0"/>
              </a:rPr>
              <a:t>Error</a:t>
            </a:r>
            <a:r>
              <a:rPr lang="en-US" sz="2500"/>
              <a:t> and its subclasses represent errors due to serious external conditions; they are unchecked</a:t>
            </a:r>
          </a:p>
          <a:p>
            <a:pPr lvl="1" eaLnBrk="1" hangingPunct="1">
              <a:lnSpc>
                <a:spcPct val="80000"/>
              </a:lnSpc>
            </a:pPr>
            <a:r>
              <a:rPr lang="en-US" sz="2200"/>
              <a:t>Example: </a:t>
            </a:r>
            <a:r>
              <a:rPr lang="en-US" sz="2200">
                <a:latin typeface="Courier New" pitchFamily="49" charset="0"/>
              </a:rPr>
              <a:t>OutOfMemoryError</a:t>
            </a:r>
          </a:p>
          <a:p>
            <a:pPr lvl="1" eaLnBrk="1" hangingPunct="1">
              <a:lnSpc>
                <a:spcPct val="80000"/>
              </a:lnSpc>
            </a:pPr>
            <a:r>
              <a:rPr lang="en-US" sz="2200"/>
              <a:t>You cannot foresee or guard against them</a:t>
            </a:r>
          </a:p>
          <a:p>
            <a:pPr lvl="1" eaLnBrk="1" hangingPunct="1">
              <a:lnSpc>
                <a:spcPct val="80000"/>
              </a:lnSpc>
            </a:pPr>
            <a:r>
              <a:rPr lang="en-US" sz="2200"/>
              <a:t>While you can attempt to handle them, it is generally not a good idea as you will probably be unsuccessful</a:t>
            </a:r>
          </a:p>
          <a:p>
            <a:pPr eaLnBrk="1" hangingPunct="1">
              <a:lnSpc>
                <a:spcPct val="80000"/>
              </a:lnSpc>
            </a:pPr>
            <a:endParaRPr lang="en-US" sz="2500"/>
          </a:p>
          <a:p>
            <a:pPr eaLnBrk="1" hangingPunct="1">
              <a:lnSpc>
                <a:spcPct val="80000"/>
              </a:lnSpc>
            </a:pPr>
            <a:r>
              <a:rPr lang="en-US" sz="2500"/>
              <a:t>The class </a:t>
            </a:r>
            <a:r>
              <a:rPr lang="en-US" sz="2500">
                <a:latin typeface="Courier New" pitchFamily="49" charset="0"/>
              </a:rPr>
              <a:t>Exception</a:t>
            </a:r>
            <a:r>
              <a:rPr lang="en-US" sz="2500"/>
              <a:t> and its subclasses can be handled by a program</a:t>
            </a:r>
            <a:endParaRPr lang="en-US" sz="2500" b="1">
              <a:latin typeface="Courier New" pitchFamily="49" charset="0"/>
            </a:endParaRPr>
          </a:p>
          <a:p>
            <a:pPr lvl="1" eaLnBrk="1" hangingPunct="1">
              <a:lnSpc>
                <a:spcPct val="80000"/>
              </a:lnSpc>
            </a:pPr>
            <a:r>
              <a:rPr lang="en-US" sz="2200">
                <a:latin typeface="Courier New" pitchFamily="49" charset="0"/>
              </a:rPr>
              <a:t>RuntimeException</a:t>
            </a:r>
            <a:r>
              <a:rPr lang="en-US" sz="2200"/>
              <a:t> and its subclasses are unchecked</a:t>
            </a:r>
          </a:p>
          <a:p>
            <a:pPr lvl="1" eaLnBrk="1" hangingPunct="1">
              <a:lnSpc>
                <a:spcPct val="80000"/>
              </a:lnSpc>
            </a:pPr>
            <a:r>
              <a:rPr lang="en-US" sz="2200" i="1"/>
              <a:t>All others</a:t>
            </a:r>
            <a:r>
              <a:rPr lang="en-US" sz="2200"/>
              <a:t> must be either:</a:t>
            </a:r>
          </a:p>
          <a:p>
            <a:pPr lvl="2" eaLnBrk="1" hangingPunct="1">
              <a:lnSpc>
                <a:spcPct val="80000"/>
              </a:lnSpc>
            </a:pPr>
            <a:r>
              <a:rPr lang="en-US" sz="1900"/>
              <a:t>explicitly </a:t>
            </a:r>
            <a:r>
              <a:rPr lang="en-US" sz="1900" i="1"/>
              <a:t>caught</a:t>
            </a:r>
            <a:r>
              <a:rPr lang="en-US" sz="1900"/>
              <a:t> or</a:t>
            </a:r>
          </a:p>
          <a:p>
            <a:pPr lvl="2" eaLnBrk="1" hangingPunct="1">
              <a:lnSpc>
                <a:spcPct val="80000"/>
              </a:lnSpc>
            </a:pPr>
            <a:r>
              <a:rPr lang="en-US" sz="1900"/>
              <a:t>explicitly </a:t>
            </a:r>
            <a:r>
              <a:rPr lang="en-US" sz="1900" i="1"/>
              <a:t>mentioned as thrown</a:t>
            </a:r>
            <a:r>
              <a:rPr lang="en-US" sz="1900"/>
              <a:t> by the method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a:xfrm>
            <a:off x="612775" y="228600"/>
            <a:ext cx="8153400" cy="990600"/>
          </a:xfrm>
        </p:spPr>
        <p:txBody>
          <a:bodyPr>
            <a:normAutofit fontScale="90000"/>
          </a:bodyPr>
          <a:lstStyle/>
          <a:p>
            <a:pPr eaLnBrk="1" hangingPunct="1"/>
            <a:r>
              <a:rPr lang="en-US" sz="3600" b="1"/>
              <a:t>Checked and Unchecked Exceptions </a:t>
            </a:r>
            <a:r>
              <a:rPr lang="en-US" sz="3600"/>
              <a:t>(cont.)</a:t>
            </a:r>
          </a:p>
        </p:txBody>
      </p:sp>
      <p:pic>
        <p:nvPicPr>
          <p:cNvPr id="104450" name="Picture 2" descr="C:\Documents and Settings\Administrator\My Documents\Koffman\PPTs\JPEGS\JWCL233_Koffman JPG files\ch01\w0009-nn.jpg"/>
          <p:cNvPicPr>
            <a:picLocks noChangeAspect="1" noChangeArrowheads="1"/>
          </p:cNvPicPr>
          <p:nvPr/>
        </p:nvPicPr>
        <p:blipFill>
          <a:blip r:embed="rId2" cstate="print"/>
          <a:srcRect/>
          <a:stretch>
            <a:fillRect/>
          </a:stretch>
        </p:blipFill>
        <p:spPr bwMode="auto">
          <a:xfrm>
            <a:off x="1905000" y="1544638"/>
            <a:ext cx="5181600" cy="5313362"/>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612775" y="228600"/>
            <a:ext cx="8153400" cy="990600"/>
          </a:xfrm>
        </p:spPr>
        <p:txBody>
          <a:bodyPr>
            <a:normAutofit fontScale="90000"/>
          </a:bodyPr>
          <a:lstStyle/>
          <a:p>
            <a:pPr eaLnBrk="1" hangingPunct="1"/>
            <a:r>
              <a:rPr lang="en-US" sz="3600" b="1"/>
              <a:t>Some Common Unchecked Exceptions</a:t>
            </a:r>
          </a:p>
        </p:txBody>
      </p:sp>
      <p:sp>
        <p:nvSpPr>
          <p:cNvPr id="105474" name="Rectangle 3"/>
          <p:cNvSpPr>
            <a:spLocks noGrp="1" noChangeArrowheads="1"/>
          </p:cNvSpPr>
          <p:nvPr>
            <p:ph sz="quarter" idx="1"/>
          </p:nvPr>
        </p:nvSpPr>
        <p:spPr>
          <a:xfrm>
            <a:off x="612775" y="1600200"/>
            <a:ext cx="8153400" cy="4495800"/>
          </a:xfrm>
        </p:spPr>
        <p:txBody>
          <a:bodyPr/>
          <a:lstStyle/>
          <a:p>
            <a:pPr eaLnBrk="1" hangingPunct="1"/>
            <a:r>
              <a:rPr lang="en-US">
                <a:latin typeface="Courier New" pitchFamily="49" charset="0"/>
              </a:rPr>
              <a:t>ArithmeticException: </a:t>
            </a:r>
            <a:r>
              <a:rPr lang="en-US"/>
              <a:t>division by zero, etc.</a:t>
            </a:r>
          </a:p>
          <a:p>
            <a:pPr eaLnBrk="1" hangingPunct="1"/>
            <a:r>
              <a:rPr lang="en-US">
                <a:latin typeface="Courier New" pitchFamily="49" charset="0"/>
              </a:rPr>
              <a:t>ArrayIndexOutOfBoundsException</a:t>
            </a:r>
          </a:p>
          <a:p>
            <a:pPr eaLnBrk="1" hangingPunct="1"/>
            <a:r>
              <a:rPr lang="en-US">
                <a:latin typeface="Courier New" pitchFamily="49" charset="0"/>
              </a:rPr>
              <a:t>NumberFormatException: </a:t>
            </a:r>
            <a:r>
              <a:rPr lang="en-US"/>
              <a:t>converting a “bad” string to a number</a:t>
            </a:r>
          </a:p>
          <a:p>
            <a:pPr eaLnBrk="1" hangingPunct="1"/>
            <a:r>
              <a:rPr lang="en-US">
                <a:latin typeface="Courier New" pitchFamily="49" charset="0"/>
              </a:rPr>
              <a:t>NullPointerException</a:t>
            </a:r>
          </a:p>
          <a:p>
            <a:pPr eaLnBrk="1" hangingPunct="1"/>
            <a:r>
              <a:rPr lang="en-US">
                <a:latin typeface="Courier New" pitchFamily="49" charset="0"/>
              </a:rPr>
              <a:t>NoSuchElementException: </a:t>
            </a:r>
            <a:r>
              <a:rPr lang="en-US"/>
              <a:t>no more tokens available</a:t>
            </a:r>
          </a:p>
          <a:p>
            <a:pPr eaLnBrk="1" hangingPunct="1"/>
            <a:endParaRPr lang="en-US" b="1">
              <a:latin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a:xfrm>
            <a:off x="612775" y="228600"/>
            <a:ext cx="8153400" cy="990600"/>
          </a:xfrm>
        </p:spPr>
        <p:txBody>
          <a:bodyPr/>
          <a:lstStyle/>
          <a:p>
            <a:pPr eaLnBrk="1" hangingPunct="1"/>
            <a:r>
              <a:rPr lang="en-US" b="1"/>
              <a:t>Packages</a:t>
            </a:r>
          </a:p>
        </p:txBody>
      </p:sp>
      <p:sp>
        <p:nvSpPr>
          <p:cNvPr id="114690" name="Rectangle 3"/>
          <p:cNvSpPr>
            <a:spLocks noGrp="1" noChangeArrowheads="1"/>
          </p:cNvSpPr>
          <p:nvPr>
            <p:ph sz="quarter" idx="1"/>
          </p:nvPr>
        </p:nvSpPr>
        <p:spPr>
          <a:xfrm>
            <a:off x="612775" y="1600200"/>
            <a:ext cx="8153400" cy="4495800"/>
          </a:xfrm>
        </p:spPr>
        <p:txBody>
          <a:bodyPr>
            <a:normAutofit fontScale="92500"/>
          </a:bodyPr>
          <a:lstStyle/>
          <a:p>
            <a:pPr eaLnBrk="1" hangingPunct="1">
              <a:lnSpc>
                <a:spcPct val="90000"/>
              </a:lnSpc>
            </a:pPr>
            <a:r>
              <a:rPr lang="en-US" sz="2800"/>
              <a:t>A Java </a:t>
            </a:r>
            <a:r>
              <a:rPr lang="en-US" sz="2800" i="1"/>
              <a:t>package</a:t>
            </a:r>
            <a:r>
              <a:rPr lang="en-US" sz="2800"/>
              <a:t> is a group of </a:t>
            </a:r>
            <a:r>
              <a:rPr lang="en-US" sz="2800" i="1"/>
              <a:t>cooperating classes</a:t>
            </a:r>
          </a:p>
          <a:p>
            <a:pPr eaLnBrk="1" hangingPunct="1">
              <a:lnSpc>
                <a:spcPct val="90000"/>
              </a:lnSpc>
            </a:pPr>
            <a:r>
              <a:rPr lang="en-US" sz="2800"/>
              <a:t>The Java API is organized as packages</a:t>
            </a:r>
          </a:p>
          <a:p>
            <a:pPr eaLnBrk="1" hangingPunct="1">
              <a:lnSpc>
                <a:spcPct val="90000"/>
              </a:lnSpc>
            </a:pPr>
            <a:r>
              <a:rPr lang="en-US" sz="2800"/>
              <a:t>Indicate the package of a class at the top of the file:</a:t>
            </a:r>
          </a:p>
          <a:p>
            <a:pPr lvl="1" eaLnBrk="1" hangingPunct="1">
              <a:lnSpc>
                <a:spcPct val="90000"/>
              </a:lnSpc>
              <a:buFontTx/>
              <a:buNone/>
            </a:pPr>
            <a:r>
              <a:rPr lang="en-US" b="1">
                <a:latin typeface="Courier New" pitchFamily="49" charset="0"/>
              </a:rPr>
              <a:t>package </a:t>
            </a:r>
            <a:r>
              <a:rPr lang="en-US" b="1" i="1">
                <a:latin typeface="Courier New" pitchFamily="49" charset="0"/>
              </a:rPr>
              <a:t>classPackage</a:t>
            </a:r>
            <a:r>
              <a:rPr lang="en-US" b="1">
                <a:latin typeface="Courier New" pitchFamily="49" charset="0"/>
              </a:rPr>
              <a:t>;</a:t>
            </a:r>
          </a:p>
          <a:p>
            <a:pPr eaLnBrk="1" hangingPunct="1">
              <a:lnSpc>
                <a:spcPct val="90000"/>
              </a:lnSpc>
            </a:pPr>
            <a:r>
              <a:rPr lang="en-US" sz="2800"/>
              <a:t>Classes in the </a:t>
            </a:r>
            <a:r>
              <a:rPr lang="en-US" sz="2800" i="1"/>
              <a:t>same package </a:t>
            </a:r>
            <a:r>
              <a:rPr lang="en-US" sz="2800"/>
              <a:t>should be in the </a:t>
            </a:r>
            <a:r>
              <a:rPr lang="en-US" sz="2800" i="1"/>
              <a:t>same directory</a:t>
            </a:r>
            <a:r>
              <a:rPr lang="en-US" sz="2800"/>
              <a:t> (folder)</a:t>
            </a:r>
          </a:p>
          <a:p>
            <a:pPr eaLnBrk="1" hangingPunct="1">
              <a:lnSpc>
                <a:spcPct val="90000"/>
              </a:lnSpc>
            </a:pPr>
            <a:r>
              <a:rPr lang="en-US" sz="2800"/>
              <a:t>The folder must have the same name as the package</a:t>
            </a:r>
          </a:p>
          <a:p>
            <a:pPr eaLnBrk="1" hangingPunct="1">
              <a:lnSpc>
                <a:spcPct val="90000"/>
              </a:lnSpc>
            </a:pPr>
            <a:r>
              <a:rPr lang="en-US" sz="2800"/>
              <a:t>Classes in the </a:t>
            </a:r>
            <a:r>
              <a:rPr lang="en-US" sz="2800" i="1"/>
              <a:t>same folder</a:t>
            </a:r>
            <a:r>
              <a:rPr lang="en-US" sz="2800"/>
              <a:t> must be</a:t>
            </a:r>
          </a:p>
          <a:p>
            <a:pPr lvl="1" eaLnBrk="1" hangingPunct="1">
              <a:lnSpc>
                <a:spcPct val="90000"/>
              </a:lnSpc>
              <a:buFontTx/>
              <a:buNone/>
            </a:pPr>
            <a:r>
              <a:rPr lang="en-US"/>
              <a:t>in the </a:t>
            </a:r>
            <a:r>
              <a:rPr lang="en-US" i="1"/>
              <a:t>same package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612775" y="228600"/>
            <a:ext cx="8153400" cy="990600"/>
          </a:xfrm>
        </p:spPr>
        <p:txBody>
          <a:bodyPr/>
          <a:lstStyle/>
          <a:p>
            <a:pPr eaLnBrk="1" hangingPunct="1"/>
            <a:r>
              <a:rPr lang="en-US" b="1"/>
              <a:t>Packages and Visibility</a:t>
            </a:r>
          </a:p>
        </p:txBody>
      </p:sp>
      <p:sp>
        <p:nvSpPr>
          <p:cNvPr id="115714" name="Rectangle 3"/>
          <p:cNvSpPr>
            <a:spLocks noGrp="1" noChangeArrowheads="1"/>
          </p:cNvSpPr>
          <p:nvPr>
            <p:ph sz="quarter" idx="1"/>
          </p:nvPr>
        </p:nvSpPr>
        <p:spPr>
          <a:xfrm>
            <a:off x="612775" y="1600200"/>
            <a:ext cx="8153400" cy="4495800"/>
          </a:xfrm>
        </p:spPr>
        <p:txBody>
          <a:bodyPr/>
          <a:lstStyle/>
          <a:p>
            <a:pPr eaLnBrk="1" hangingPunct="1">
              <a:lnSpc>
                <a:spcPct val="80000"/>
              </a:lnSpc>
            </a:pPr>
            <a:r>
              <a:rPr lang="en-US" sz="2800"/>
              <a:t>Classes </a:t>
            </a:r>
            <a:r>
              <a:rPr lang="en-US" sz="2800" i="1"/>
              <a:t>not</a:t>
            </a:r>
            <a:r>
              <a:rPr lang="en-US" sz="2800"/>
              <a:t> part of a package can only access </a:t>
            </a:r>
            <a:r>
              <a:rPr lang="en-US" sz="2000">
                <a:latin typeface="Courier New" pitchFamily="49" charset="0"/>
              </a:rPr>
              <a:t>public</a:t>
            </a:r>
            <a:r>
              <a:rPr lang="en-US" sz="2000"/>
              <a:t> </a:t>
            </a:r>
            <a:r>
              <a:rPr lang="en-US" sz="2800"/>
              <a:t>members of classes in the package</a:t>
            </a:r>
          </a:p>
          <a:p>
            <a:pPr eaLnBrk="1" hangingPunct="1">
              <a:lnSpc>
                <a:spcPct val="80000"/>
              </a:lnSpc>
            </a:pPr>
            <a:r>
              <a:rPr lang="en-US" sz="2800"/>
              <a:t>If a class is not part of the package, it must access the public classes by their complete name, which would be </a:t>
            </a:r>
            <a:r>
              <a:rPr lang="en-US" sz="2000">
                <a:latin typeface="Courier New" pitchFamily="49" charset="0"/>
                <a:cs typeface="Courier New" pitchFamily="49" charset="0"/>
              </a:rPr>
              <a:t>packagename.className</a:t>
            </a:r>
            <a:endParaRPr lang="en-US" sz="2800">
              <a:latin typeface="Courier New" pitchFamily="49" charset="0"/>
              <a:cs typeface="Courier New" pitchFamily="49" charset="0"/>
            </a:endParaRPr>
          </a:p>
          <a:p>
            <a:pPr eaLnBrk="1" hangingPunct="1">
              <a:lnSpc>
                <a:spcPct val="80000"/>
              </a:lnSpc>
            </a:pPr>
            <a:r>
              <a:rPr lang="en-US" sz="2800">
                <a:cs typeface="Courier New" pitchFamily="49" charset="0"/>
              </a:rPr>
              <a:t>For example, </a:t>
            </a:r>
          </a:p>
          <a:p>
            <a:pPr marL="800100" lvl="2" indent="0" eaLnBrk="1" hangingPunct="1">
              <a:lnSpc>
                <a:spcPct val="80000"/>
              </a:lnSpc>
              <a:buFont typeface="Arial" charset="0"/>
              <a:buNone/>
            </a:pPr>
            <a:r>
              <a:rPr lang="en-US" sz="1800">
                <a:latin typeface="Courier New" pitchFamily="49" charset="0"/>
                <a:cs typeface="Courier New" pitchFamily="49" charset="0"/>
              </a:rPr>
              <a:t>x = Java.awt.Color.GREEN;</a:t>
            </a:r>
          </a:p>
          <a:p>
            <a:pPr eaLnBrk="1" hangingPunct="1">
              <a:lnSpc>
                <a:spcPct val="80000"/>
              </a:lnSpc>
            </a:pPr>
            <a:r>
              <a:rPr lang="en-US" sz="2800"/>
              <a:t>If the package is imported, the </a:t>
            </a:r>
            <a:r>
              <a:rPr lang="en-US" sz="2000">
                <a:latin typeface="Courier New" pitchFamily="49" charset="0"/>
                <a:cs typeface="Courier New" pitchFamily="49" charset="0"/>
              </a:rPr>
              <a:t>packageName</a:t>
            </a:r>
            <a:r>
              <a:rPr lang="en-US" sz="2000"/>
              <a:t> </a:t>
            </a:r>
            <a:r>
              <a:rPr lang="en-US" sz="2800"/>
              <a:t>prefix is not required.</a:t>
            </a:r>
          </a:p>
          <a:p>
            <a:pPr marL="800100" lvl="2" indent="0" eaLnBrk="1" hangingPunct="1">
              <a:lnSpc>
                <a:spcPct val="80000"/>
              </a:lnSpc>
              <a:buFont typeface="Arial" charset="0"/>
              <a:buNone/>
            </a:pPr>
            <a:r>
              <a:rPr lang="en-US" sz="1800">
                <a:latin typeface="Courier New" pitchFamily="49" charset="0"/>
                <a:cs typeface="Courier New" pitchFamily="49" charset="0"/>
              </a:rPr>
              <a:t>import java.awt.Color;</a:t>
            </a:r>
          </a:p>
          <a:p>
            <a:pPr marL="800100" lvl="2" indent="0" eaLnBrk="1" hangingPunct="1">
              <a:lnSpc>
                <a:spcPct val="80000"/>
              </a:lnSpc>
              <a:buFont typeface="Arial" charset="0"/>
              <a:buNone/>
            </a:pPr>
            <a:r>
              <a:rPr lang="en-US" sz="1800">
                <a:latin typeface="Courier New" pitchFamily="49" charset="0"/>
                <a:cs typeface="Courier New" pitchFamily="49" charset="0"/>
              </a:rPr>
              <a:t>...</a:t>
            </a:r>
          </a:p>
          <a:p>
            <a:pPr marL="800100" lvl="2" indent="0" eaLnBrk="1" hangingPunct="1">
              <a:lnSpc>
                <a:spcPct val="80000"/>
              </a:lnSpc>
              <a:buFont typeface="Arial" charset="0"/>
              <a:buNone/>
            </a:pPr>
            <a:r>
              <a:rPr lang="en-US" sz="1800">
                <a:latin typeface="Courier New" pitchFamily="49" charset="0"/>
                <a:cs typeface="Courier New" pitchFamily="49" charset="0"/>
              </a:rPr>
              <a:t>x = Color.GREEN;</a:t>
            </a:r>
          </a:p>
          <a:p>
            <a:pPr eaLnBrk="1" hangingPunct="1">
              <a:lnSpc>
                <a:spcPct val="80000"/>
              </a:lnSpc>
            </a:pPr>
            <a:endParaRPr 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7" name="Title 1"/>
          <p:cNvSpPr>
            <a:spLocks noGrp="1"/>
          </p:cNvSpPr>
          <p:nvPr>
            <p:ph type="title"/>
          </p:nvPr>
        </p:nvSpPr>
        <p:spPr>
          <a:xfrm>
            <a:off x="612775" y="228600"/>
            <a:ext cx="8153400" cy="990600"/>
          </a:xfrm>
        </p:spPr>
        <p:txBody>
          <a:bodyPr/>
          <a:lstStyle/>
          <a:p>
            <a:pPr eaLnBrk="1" hangingPunct="1"/>
            <a:r>
              <a:rPr lang="en-US" b="1"/>
              <a:t>The Default Package</a:t>
            </a:r>
          </a:p>
        </p:txBody>
      </p:sp>
      <p:sp>
        <p:nvSpPr>
          <p:cNvPr id="116738" name="Content Placeholder 2"/>
          <p:cNvSpPr>
            <a:spLocks noGrp="1"/>
          </p:cNvSpPr>
          <p:nvPr>
            <p:ph sz="quarter" idx="1"/>
          </p:nvPr>
        </p:nvSpPr>
        <p:spPr>
          <a:xfrm>
            <a:off x="612775" y="1600200"/>
            <a:ext cx="8153400" cy="4495800"/>
          </a:xfrm>
        </p:spPr>
        <p:txBody>
          <a:bodyPr/>
          <a:lstStyle/>
          <a:p>
            <a:pPr eaLnBrk="1" hangingPunct="1">
              <a:lnSpc>
                <a:spcPct val="90000"/>
              </a:lnSpc>
            </a:pPr>
            <a:r>
              <a:rPr lang="en-US"/>
              <a:t>Files which do not specify a package are part of the default package</a:t>
            </a:r>
          </a:p>
          <a:p>
            <a:pPr eaLnBrk="1" hangingPunct="1">
              <a:lnSpc>
                <a:spcPct val="90000"/>
              </a:lnSpc>
            </a:pPr>
            <a:r>
              <a:rPr lang="en-US"/>
              <a:t>If you do not declare packages, all of your classes belong to the default package</a:t>
            </a:r>
          </a:p>
          <a:p>
            <a:pPr eaLnBrk="1" hangingPunct="1">
              <a:lnSpc>
                <a:spcPct val="90000"/>
              </a:lnSpc>
            </a:pPr>
            <a:r>
              <a:rPr lang="en-US"/>
              <a:t>The default package is intended for use during the early stages of implementation or for small prototypes</a:t>
            </a:r>
          </a:p>
          <a:p>
            <a:pPr eaLnBrk="1" hangingPunct="1">
              <a:lnSpc>
                <a:spcPct val="90000"/>
              </a:lnSpc>
            </a:pPr>
            <a:r>
              <a:rPr lang="en-US"/>
              <a:t>When you develop an application, declare its classes to be in the same package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a:xfrm>
            <a:off x="612775" y="228600"/>
            <a:ext cx="8153400" cy="990600"/>
          </a:xfrm>
        </p:spPr>
        <p:txBody>
          <a:bodyPr/>
          <a:lstStyle/>
          <a:p>
            <a:pPr eaLnBrk="1" hangingPunct="1"/>
            <a:r>
              <a:rPr lang="en-US" b="1"/>
              <a:t>Visibility</a:t>
            </a:r>
          </a:p>
        </p:txBody>
      </p:sp>
      <p:sp>
        <p:nvSpPr>
          <p:cNvPr id="116738" name="Rectangle 3"/>
          <p:cNvSpPr>
            <a:spLocks noGrp="1" noChangeArrowheads="1"/>
          </p:cNvSpPr>
          <p:nvPr>
            <p:ph sz="quarter" idx="1"/>
          </p:nvPr>
        </p:nvSpPr>
        <p:spPr>
          <a:xfrm>
            <a:off x="457200" y="1600200"/>
            <a:ext cx="8229600" cy="5029200"/>
          </a:xfrm>
        </p:spPr>
        <p:txBody>
          <a:bodyPr>
            <a:normAutofit lnSpcReduction="10000"/>
          </a:bodyPr>
          <a:lstStyle/>
          <a:p>
            <a:pPr marL="342900" lvl="1" indent="-342900" eaLnBrk="1" fontAlgn="auto" hangingPunct="1">
              <a:lnSpc>
                <a:spcPct val="90000"/>
              </a:lnSpc>
              <a:spcAft>
                <a:spcPts val="0"/>
              </a:spcAft>
              <a:buFont typeface="Arial" charset="0"/>
              <a:buChar char="•"/>
              <a:defRPr/>
            </a:pPr>
            <a:r>
              <a:rPr lang="en-US" sz="2400" dirty="0"/>
              <a:t>You know about three visibility layers, </a:t>
            </a:r>
            <a:r>
              <a:rPr lang="en-US" sz="2000" dirty="0">
                <a:latin typeface="Courier New" pitchFamily="49" charset="0"/>
              </a:rPr>
              <a:t>public</a:t>
            </a:r>
            <a:r>
              <a:rPr lang="en-US" sz="2000" dirty="0"/>
              <a:t>, </a:t>
            </a:r>
            <a:r>
              <a:rPr lang="en-US" sz="2000" dirty="0">
                <a:latin typeface="Courier New" pitchFamily="49" charset="0"/>
              </a:rPr>
              <a:t>protected</a:t>
            </a:r>
            <a:r>
              <a:rPr lang="en-US" sz="2000" dirty="0"/>
              <a:t>, </a:t>
            </a:r>
            <a:r>
              <a:rPr lang="en-US" sz="2000" dirty="0">
                <a:latin typeface="Courier New" pitchFamily="49" charset="0"/>
              </a:rPr>
              <a:t>private</a:t>
            </a:r>
          </a:p>
          <a:p>
            <a:pPr marL="320040" indent="-320040" eaLnBrk="1" fontAlgn="auto" hangingPunct="1">
              <a:lnSpc>
                <a:spcPct val="90000"/>
              </a:lnSpc>
              <a:spcAft>
                <a:spcPts val="0"/>
              </a:spcAft>
              <a:buFont typeface="Wingdings"/>
              <a:buChar char=""/>
              <a:defRPr/>
            </a:pPr>
            <a:r>
              <a:rPr lang="en-US" sz="2400" dirty="0"/>
              <a:t>A fourth layer, </a:t>
            </a:r>
            <a:r>
              <a:rPr lang="en-US" sz="2400" i="1" dirty="0"/>
              <a:t>package visibility</a:t>
            </a:r>
            <a:r>
              <a:rPr lang="en-US" sz="2400" dirty="0"/>
              <a:t>, lies between </a:t>
            </a:r>
            <a:r>
              <a:rPr lang="en-US" sz="2000" dirty="0">
                <a:latin typeface="Courier New" pitchFamily="49" charset="0"/>
              </a:rPr>
              <a:t>private</a:t>
            </a:r>
            <a:r>
              <a:rPr lang="en-US" sz="2000" dirty="0"/>
              <a:t> </a:t>
            </a:r>
            <a:r>
              <a:rPr lang="en-US" sz="2400" dirty="0"/>
              <a:t>and </a:t>
            </a:r>
            <a:r>
              <a:rPr lang="en-US" sz="2000" dirty="0">
                <a:latin typeface="Courier New" pitchFamily="49" charset="0"/>
              </a:rPr>
              <a:t>protected</a:t>
            </a:r>
            <a:endParaRPr lang="en-US" sz="2400" dirty="0">
              <a:latin typeface="Courier New" pitchFamily="49" charset="0"/>
            </a:endParaRPr>
          </a:p>
          <a:p>
            <a:pPr marL="320040" indent="-320040" eaLnBrk="1" fontAlgn="auto" hangingPunct="1">
              <a:lnSpc>
                <a:spcPct val="90000"/>
              </a:lnSpc>
              <a:spcAft>
                <a:spcPts val="0"/>
              </a:spcAft>
              <a:buFont typeface="Wingdings"/>
              <a:buChar char=""/>
              <a:defRPr/>
            </a:pPr>
            <a:r>
              <a:rPr lang="en-US" sz="2400" dirty="0"/>
              <a:t>Classes, data fields, and methods with package visibility are accessible to all other methods of the same package, but are not accessible to methods outside the package</a:t>
            </a:r>
          </a:p>
          <a:p>
            <a:pPr marL="320040" indent="-320040" eaLnBrk="1" fontAlgn="auto" hangingPunct="1">
              <a:lnSpc>
                <a:spcPct val="90000"/>
              </a:lnSpc>
              <a:spcAft>
                <a:spcPts val="0"/>
              </a:spcAft>
              <a:buFont typeface="Wingdings"/>
              <a:buChar char=""/>
              <a:defRPr/>
            </a:pPr>
            <a:r>
              <a:rPr lang="en-US" sz="2400" dirty="0"/>
              <a:t>Classes, data fields, and methods that are declared protected are visible within subclasses that are declared </a:t>
            </a:r>
            <a:r>
              <a:rPr lang="en-US" sz="2400" i="1" dirty="0"/>
              <a:t>outside</a:t>
            </a:r>
            <a:r>
              <a:rPr lang="en-US" sz="2400" dirty="0"/>
              <a:t> the package (in addition to being visible to all members </a:t>
            </a:r>
            <a:r>
              <a:rPr lang="en-US" sz="2400" i="1" dirty="0"/>
              <a:t>inside</a:t>
            </a:r>
            <a:r>
              <a:rPr lang="en-US" sz="2400" dirty="0"/>
              <a:t> the package)</a:t>
            </a:r>
          </a:p>
          <a:p>
            <a:pPr marL="320040" indent="-320040" eaLnBrk="1" fontAlgn="auto" hangingPunct="1">
              <a:lnSpc>
                <a:spcPct val="90000"/>
              </a:lnSpc>
              <a:spcAft>
                <a:spcPts val="0"/>
              </a:spcAft>
              <a:buFont typeface="Wingdings"/>
              <a:buChar char=""/>
              <a:defRPr/>
            </a:pPr>
            <a:r>
              <a:rPr lang="en-US" sz="2400" dirty="0"/>
              <a:t>There is no keyword to indicate package visibility</a:t>
            </a:r>
          </a:p>
          <a:p>
            <a:pPr marL="320040" indent="-320040" eaLnBrk="1" fontAlgn="auto" hangingPunct="1">
              <a:lnSpc>
                <a:spcPct val="90000"/>
              </a:lnSpc>
              <a:spcAft>
                <a:spcPts val="0"/>
              </a:spcAft>
              <a:buFont typeface="Wingdings"/>
              <a:buChar char=""/>
              <a:defRPr/>
            </a:pPr>
            <a:r>
              <a:rPr lang="en-US" sz="2400" dirty="0"/>
              <a:t>Package visibility is the default in a package if </a:t>
            </a:r>
            <a:r>
              <a:rPr lang="en-US" sz="2000" dirty="0">
                <a:latin typeface="Courier New" pitchFamily="49" charset="0"/>
              </a:rPr>
              <a:t>public</a:t>
            </a:r>
            <a:r>
              <a:rPr lang="en-US" sz="2000" dirty="0"/>
              <a:t>, </a:t>
            </a:r>
            <a:r>
              <a:rPr lang="en-US" sz="2000" dirty="0">
                <a:latin typeface="Courier New" pitchFamily="49" charset="0"/>
              </a:rPr>
              <a:t>protected</a:t>
            </a:r>
            <a:r>
              <a:rPr lang="en-US" sz="2000" dirty="0"/>
              <a:t>, </a:t>
            </a:r>
            <a:r>
              <a:rPr lang="en-US" sz="2000" dirty="0">
                <a:latin typeface="Courier New" pitchFamily="49" charset="0"/>
              </a:rPr>
              <a:t>private</a:t>
            </a:r>
            <a:r>
              <a:rPr lang="en-US" sz="2400" dirty="0"/>
              <a:t> are not used</a:t>
            </a:r>
            <a:endParaRPr lang="en-US" sz="2400" b="1" dirty="0">
              <a:latin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Types</a:t>
            </a:r>
          </a:p>
        </p:txBody>
      </p:sp>
      <p:sp>
        <p:nvSpPr>
          <p:cNvPr id="3" name="Content Placeholder 2"/>
          <p:cNvSpPr>
            <a:spLocks noGrp="1"/>
          </p:cNvSpPr>
          <p:nvPr>
            <p:ph sz="quarter" idx="1"/>
          </p:nvPr>
        </p:nvSpPr>
        <p:spPr/>
        <p:txBody>
          <a:bodyPr/>
          <a:lstStyle/>
          <a:p>
            <a:r>
              <a:rPr lang="en-US" dirty="0"/>
              <a:t>Multiple Choice and True False (30)</a:t>
            </a:r>
          </a:p>
          <a:p>
            <a:r>
              <a:rPr lang="en-US" dirty="0"/>
              <a:t>Flexible Format(2)</a:t>
            </a:r>
          </a:p>
          <a:p>
            <a:r>
              <a:rPr lang="en-US" dirty="0"/>
              <a:t>Programming Question (1)</a:t>
            </a:r>
          </a:p>
        </p:txBody>
      </p:sp>
      <p:sp>
        <p:nvSpPr>
          <p:cNvPr id="4" name="Slide Number Placeholder 3"/>
          <p:cNvSpPr>
            <a:spLocks noGrp="1"/>
          </p:cNvSpPr>
          <p:nvPr>
            <p:ph type="sldNum" sz="quarter" idx="15"/>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a:xfrm>
            <a:off x="612775" y="228600"/>
            <a:ext cx="8153400" cy="990600"/>
          </a:xfrm>
        </p:spPr>
        <p:txBody>
          <a:bodyPr/>
          <a:lstStyle/>
          <a:p>
            <a:pPr eaLnBrk="1" hangingPunct="1"/>
            <a:r>
              <a:rPr lang="en-US" b="1"/>
              <a:t>Visibility Supports Encapsulation</a:t>
            </a:r>
          </a:p>
        </p:txBody>
      </p:sp>
      <p:sp>
        <p:nvSpPr>
          <p:cNvPr id="118786" name="Rectangle 3"/>
          <p:cNvSpPr>
            <a:spLocks noGrp="1" noChangeArrowheads="1"/>
          </p:cNvSpPr>
          <p:nvPr>
            <p:ph sz="quarter" idx="1"/>
          </p:nvPr>
        </p:nvSpPr>
        <p:spPr>
          <a:xfrm>
            <a:off x="612775" y="1600200"/>
            <a:ext cx="8153400" cy="4495800"/>
          </a:xfrm>
        </p:spPr>
        <p:txBody>
          <a:bodyPr/>
          <a:lstStyle/>
          <a:p>
            <a:pPr eaLnBrk="1" hangingPunct="1"/>
            <a:r>
              <a:rPr lang="en-US" sz="2800"/>
              <a:t>Visibility rules enforce encapsulation in Java</a:t>
            </a:r>
          </a:p>
          <a:p>
            <a:pPr eaLnBrk="1" hangingPunct="1"/>
            <a:r>
              <a:rPr lang="en-US" sz="2800">
                <a:latin typeface="Courier New" pitchFamily="49" charset="0"/>
              </a:rPr>
              <a:t>private</a:t>
            </a:r>
            <a:r>
              <a:rPr lang="en-US" sz="2800"/>
              <a:t>: for members that should be invisible even in subclasses</a:t>
            </a:r>
          </a:p>
          <a:p>
            <a:pPr eaLnBrk="1" hangingPunct="1"/>
            <a:r>
              <a:rPr lang="en-US" sz="2800"/>
              <a:t>package: shields classes and members from classes outside the package</a:t>
            </a:r>
          </a:p>
          <a:p>
            <a:pPr eaLnBrk="1" hangingPunct="1"/>
            <a:r>
              <a:rPr lang="en-US" sz="2800">
                <a:latin typeface="Courier New" pitchFamily="49" charset="0"/>
              </a:rPr>
              <a:t>protected</a:t>
            </a:r>
            <a:r>
              <a:rPr lang="en-US" sz="2800"/>
              <a:t>: provides visibility to extenders of  classes in the package</a:t>
            </a:r>
          </a:p>
          <a:p>
            <a:pPr eaLnBrk="1" hangingPunct="1"/>
            <a:r>
              <a:rPr lang="en-US" sz="2800">
                <a:latin typeface="Courier New" pitchFamily="49" charset="0"/>
              </a:rPr>
              <a:t>public</a:t>
            </a:r>
            <a:r>
              <a:rPr lang="en-US" sz="2800"/>
              <a:t>: provides visibility to all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a:xfrm>
            <a:off x="612775" y="228600"/>
            <a:ext cx="8153400" cy="990600"/>
          </a:xfrm>
        </p:spPr>
        <p:txBody>
          <a:bodyPr/>
          <a:lstStyle/>
          <a:p>
            <a:pPr eaLnBrk="1" hangingPunct="1"/>
            <a:r>
              <a:rPr lang="en-US" b="1"/>
              <a:t>Packages</a:t>
            </a:r>
          </a:p>
        </p:txBody>
      </p:sp>
      <p:sp>
        <p:nvSpPr>
          <p:cNvPr id="114690" name="Rectangle 3"/>
          <p:cNvSpPr>
            <a:spLocks noGrp="1" noChangeArrowheads="1"/>
          </p:cNvSpPr>
          <p:nvPr>
            <p:ph sz="quarter" idx="1"/>
          </p:nvPr>
        </p:nvSpPr>
        <p:spPr>
          <a:xfrm>
            <a:off x="612775" y="1600200"/>
            <a:ext cx="8153400" cy="4495800"/>
          </a:xfrm>
        </p:spPr>
        <p:txBody>
          <a:bodyPr>
            <a:normAutofit fontScale="92500"/>
          </a:bodyPr>
          <a:lstStyle/>
          <a:p>
            <a:pPr eaLnBrk="1" hangingPunct="1">
              <a:lnSpc>
                <a:spcPct val="90000"/>
              </a:lnSpc>
            </a:pPr>
            <a:r>
              <a:rPr lang="en-US" sz="2800"/>
              <a:t>A Java </a:t>
            </a:r>
            <a:r>
              <a:rPr lang="en-US" sz="2800" i="1"/>
              <a:t>package</a:t>
            </a:r>
            <a:r>
              <a:rPr lang="en-US" sz="2800"/>
              <a:t> is a group of </a:t>
            </a:r>
            <a:r>
              <a:rPr lang="en-US" sz="2800" i="1"/>
              <a:t>cooperating classes</a:t>
            </a:r>
          </a:p>
          <a:p>
            <a:pPr eaLnBrk="1" hangingPunct="1">
              <a:lnSpc>
                <a:spcPct val="90000"/>
              </a:lnSpc>
            </a:pPr>
            <a:r>
              <a:rPr lang="en-US" sz="2800"/>
              <a:t>The Java API is organized as packages</a:t>
            </a:r>
          </a:p>
          <a:p>
            <a:pPr eaLnBrk="1" hangingPunct="1">
              <a:lnSpc>
                <a:spcPct val="90000"/>
              </a:lnSpc>
            </a:pPr>
            <a:r>
              <a:rPr lang="en-US" sz="2800"/>
              <a:t>Indicate the package of a class at the top of the file:</a:t>
            </a:r>
          </a:p>
          <a:p>
            <a:pPr lvl="1" eaLnBrk="1" hangingPunct="1">
              <a:lnSpc>
                <a:spcPct val="90000"/>
              </a:lnSpc>
              <a:buFontTx/>
              <a:buNone/>
            </a:pPr>
            <a:r>
              <a:rPr lang="en-US" b="1">
                <a:latin typeface="Courier New" pitchFamily="49" charset="0"/>
              </a:rPr>
              <a:t>package </a:t>
            </a:r>
            <a:r>
              <a:rPr lang="en-US" b="1" i="1">
                <a:latin typeface="Courier New" pitchFamily="49" charset="0"/>
              </a:rPr>
              <a:t>classPackage</a:t>
            </a:r>
            <a:r>
              <a:rPr lang="en-US" b="1">
                <a:latin typeface="Courier New" pitchFamily="49" charset="0"/>
              </a:rPr>
              <a:t>;</a:t>
            </a:r>
          </a:p>
          <a:p>
            <a:pPr eaLnBrk="1" hangingPunct="1">
              <a:lnSpc>
                <a:spcPct val="90000"/>
              </a:lnSpc>
            </a:pPr>
            <a:r>
              <a:rPr lang="en-US" sz="2800"/>
              <a:t>Classes in the </a:t>
            </a:r>
            <a:r>
              <a:rPr lang="en-US" sz="2800" i="1"/>
              <a:t>same package </a:t>
            </a:r>
            <a:r>
              <a:rPr lang="en-US" sz="2800"/>
              <a:t>should be in the </a:t>
            </a:r>
            <a:r>
              <a:rPr lang="en-US" sz="2800" i="1"/>
              <a:t>same directory</a:t>
            </a:r>
            <a:r>
              <a:rPr lang="en-US" sz="2800"/>
              <a:t> (folder)</a:t>
            </a:r>
          </a:p>
          <a:p>
            <a:pPr eaLnBrk="1" hangingPunct="1">
              <a:lnSpc>
                <a:spcPct val="90000"/>
              </a:lnSpc>
            </a:pPr>
            <a:r>
              <a:rPr lang="en-US" sz="2800"/>
              <a:t>The folder must have the same name as the package</a:t>
            </a:r>
          </a:p>
          <a:p>
            <a:pPr eaLnBrk="1" hangingPunct="1">
              <a:lnSpc>
                <a:spcPct val="90000"/>
              </a:lnSpc>
            </a:pPr>
            <a:r>
              <a:rPr lang="en-US" sz="2800"/>
              <a:t>Classes in the </a:t>
            </a:r>
            <a:r>
              <a:rPr lang="en-US" sz="2800" i="1"/>
              <a:t>same folder</a:t>
            </a:r>
            <a:r>
              <a:rPr lang="en-US" sz="2800"/>
              <a:t> must be</a:t>
            </a:r>
          </a:p>
          <a:p>
            <a:pPr lvl="1" eaLnBrk="1" hangingPunct="1">
              <a:lnSpc>
                <a:spcPct val="90000"/>
              </a:lnSpc>
              <a:buFontTx/>
              <a:buNone/>
            </a:pPr>
            <a:r>
              <a:rPr lang="en-US"/>
              <a:t>in the </a:t>
            </a:r>
            <a:r>
              <a:rPr lang="en-US" i="1"/>
              <a:t>same package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612775" y="228600"/>
            <a:ext cx="8153400" cy="990600"/>
          </a:xfrm>
        </p:spPr>
        <p:txBody>
          <a:bodyPr/>
          <a:lstStyle/>
          <a:p>
            <a:pPr eaLnBrk="1" hangingPunct="1"/>
            <a:r>
              <a:rPr lang="en-US" b="1"/>
              <a:t>Packages and Visibility</a:t>
            </a:r>
          </a:p>
        </p:txBody>
      </p:sp>
      <p:sp>
        <p:nvSpPr>
          <p:cNvPr id="115714" name="Rectangle 3"/>
          <p:cNvSpPr>
            <a:spLocks noGrp="1" noChangeArrowheads="1"/>
          </p:cNvSpPr>
          <p:nvPr>
            <p:ph sz="quarter" idx="1"/>
          </p:nvPr>
        </p:nvSpPr>
        <p:spPr>
          <a:xfrm>
            <a:off x="612775" y="1600200"/>
            <a:ext cx="8153400" cy="4495800"/>
          </a:xfrm>
        </p:spPr>
        <p:txBody>
          <a:bodyPr/>
          <a:lstStyle/>
          <a:p>
            <a:pPr eaLnBrk="1" hangingPunct="1">
              <a:lnSpc>
                <a:spcPct val="80000"/>
              </a:lnSpc>
            </a:pPr>
            <a:r>
              <a:rPr lang="en-US" sz="2800"/>
              <a:t>Classes </a:t>
            </a:r>
            <a:r>
              <a:rPr lang="en-US" sz="2800" i="1"/>
              <a:t>not</a:t>
            </a:r>
            <a:r>
              <a:rPr lang="en-US" sz="2800"/>
              <a:t> part of a package can only access </a:t>
            </a:r>
            <a:r>
              <a:rPr lang="en-US" sz="2000">
                <a:latin typeface="Courier New" pitchFamily="49" charset="0"/>
              </a:rPr>
              <a:t>public</a:t>
            </a:r>
            <a:r>
              <a:rPr lang="en-US" sz="2000"/>
              <a:t> </a:t>
            </a:r>
            <a:r>
              <a:rPr lang="en-US" sz="2800"/>
              <a:t>members of classes in the package</a:t>
            </a:r>
          </a:p>
          <a:p>
            <a:pPr eaLnBrk="1" hangingPunct="1">
              <a:lnSpc>
                <a:spcPct val="80000"/>
              </a:lnSpc>
            </a:pPr>
            <a:r>
              <a:rPr lang="en-US" sz="2800"/>
              <a:t>If a class is not part of the package, it must access the public classes by their complete name, which would be </a:t>
            </a:r>
            <a:r>
              <a:rPr lang="en-US" sz="2000">
                <a:latin typeface="Courier New" pitchFamily="49" charset="0"/>
                <a:cs typeface="Courier New" pitchFamily="49" charset="0"/>
              </a:rPr>
              <a:t>packagename.className</a:t>
            </a:r>
            <a:endParaRPr lang="en-US" sz="2800">
              <a:latin typeface="Courier New" pitchFamily="49" charset="0"/>
              <a:cs typeface="Courier New" pitchFamily="49" charset="0"/>
            </a:endParaRPr>
          </a:p>
          <a:p>
            <a:pPr eaLnBrk="1" hangingPunct="1">
              <a:lnSpc>
                <a:spcPct val="80000"/>
              </a:lnSpc>
            </a:pPr>
            <a:r>
              <a:rPr lang="en-US" sz="2800">
                <a:cs typeface="Courier New" pitchFamily="49" charset="0"/>
              </a:rPr>
              <a:t>For example, </a:t>
            </a:r>
          </a:p>
          <a:p>
            <a:pPr marL="800100" lvl="2" indent="0" eaLnBrk="1" hangingPunct="1">
              <a:lnSpc>
                <a:spcPct val="80000"/>
              </a:lnSpc>
              <a:buFont typeface="Arial" charset="0"/>
              <a:buNone/>
            </a:pPr>
            <a:r>
              <a:rPr lang="en-US" sz="1800">
                <a:latin typeface="Courier New" pitchFamily="49" charset="0"/>
                <a:cs typeface="Courier New" pitchFamily="49" charset="0"/>
              </a:rPr>
              <a:t>x = Java.awt.Color.GREEN;</a:t>
            </a:r>
          </a:p>
          <a:p>
            <a:pPr eaLnBrk="1" hangingPunct="1">
              <a:lnSpc>
                <a:spcPct val="80000"/>
              </a:lnSpc>
            </a:pPr>
            <a:r>
              <a:rPr lang="en-US" sz="2800"/>
              <a:t>If the package is imported, the </a:t>
            </a:r>
            <a:r>
              <a:rPr lang="en-US" sz="2000">
                <a:latin typeface="Courier New" pitchFamily="49" charset="0"/>
                <a:cs typeface="Courier New" pitchFamily="49" charset="0"/>
              </a:rPr>
              <a:t>packageName</a:t>
            </a:r>
            <a:r>
              <a:rPr lang="en-US" sz="2000"/>
              <a:t> </a:t>
            </a:r>
            <a:r>
              <a:rPr lang="en-US" sz="2800"/>
              <a:t>prefix is not required.</a:t>
            </a:r>
          </a:p>
          <a:p>
            <a:pPr marL="800100" lvl="2" indent="0" eaLnBrk="1" hangingPunct="1">
              <a:lnSpc>
                <a:spcPct val="80000"/>
              </a:lnSpc>
              <a:buFont typeface="Arial" charset="0"/>
              <a:buNone/>
            </a:pPr>
            <a:r>
              <a:rPr lang="en-US" sz="1800">
                <a:latin typeface="Courier New" pitchFamily="49" charset="0"/>
                <a:cs typeface="Courier New" pitchFamily="49" charset="0"/>
              </a:rPr>
              <a:t>import java.awt.Color;</a:t>
            </a:r>
          </a:p>
          <a:p>
            <a:pPr marL="800100" lvl="2" indent="0" eaLnBrk="1" hangingPunct="1">
              <a:lnSpc>
                <a:spcPct val="80000"/>
              </a:lnSpc>
              <a:buFont typeface="Arial" charset="0"/>
              <a:buNone/>
            </a:pPr>
            <a:r>
              <a:rPr lang="en-US" sz="1800">
                <a:latin typeface="Courier New" pitchFamily="49" charset="0"/>
                <a:cs typeface="Courier New" pitchFamily="49" charset="0"/>
              </a:rPr>
              <a:t>...</a:t>
            </a:r>
          </a:p>
          <a:p>
            <a:pPr marL="800100" lvl="2" indent="0" eaLnBrk="1" hangingPunct="1">
              <a:lnSpc>
                <a:spcPct val="80000"/>
              </a:lnSpc>
              <a:buFont typeface="Arial" charset="0"/>
              <a:buNone/>
            </a:pPr>
            <a:r>
              <a:rPr lang="en-US" sz="1800">
                <a:latin typeface="Courier New" pitchFamily="49" charset="0"/>
                <a:cs typeface="Courier New" pitchFamily="49" charset="0"/>
              </a:rPr>
              <a:t>x = Color.GREEN;</a:t>
            </a:r>
          </a:p>
          <a:p>
            <a:pPr eaLnBrk="1" hangingPunct="1">
              <a:lnSpc>
                <a:spcPct val="80000"/>
              </a:lnSpc>
            </a:pPr>
            <a:endParaRPr lang="en-US"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7" name="Title 1"/>
          <p:cNvSpPr>
            <a:spLocks noGrp="1"/>
          </p:cNvSpPr>
          <p:nvPr>
            <p:ph type="title"/>
          </p:nvPr>
        </p:nvSpPr>
        <p:spPr>
          <a:xfrm>
            <a:off x="612775" y="228600"/>
            <a:ext cx="8153400" cy="990600"/>
          </a:xfrm>
        </p:spPr>
        <p:txBody>
          <a:bodyPr/>
          <a:lstStyle/>
          <a:p>
            <a:pPr eaLnBrk="1" hangingPunct="1"/>
            <a:r>
              <a:rPr lang="en-US" b="1"/>
              <a:t>The Default Package</a:t>
            </a:r>
          </a:p>
        </p:txBody>
      </p:sp>
      <p:sp>
        <p:nvSpPr>
          <p:cNvPr id="116738" name="Content Placeholder 2"/>
          <p:cNvSpPr>
            <a:spLocks noGrp="1"/>
          </p:cNvSpPr>
          <p:nvPr>
            <p:ph sz="quarter" idx="1"/>
          </p:nvPr>
        </p:nvSpPr>
        <p:spPr>
          <a:xfrm>
            <a:off x="612775" y="1600200"/>
            <a:ext cx="8153400" cy="4495800"/>
          </a:xfrm>
        </p:spPr>
        <p:txBody>
          <a:bodyPr/>
          <a:lstStyle/>
          <a:p>
            <a:pPr eaLnBrk="1" hangingPunct="1">
              <a:lnSpc>
                <a:spcPct val="90000"/>
              </a:lnSpc>
            </a:pPr>
            <a:r>
              <a:rPr lang="en-US"/>
              <a:t>Files which do not specify a package are part of the default package</a:t>
            </a:r>
          </a:p>
          <a:p>
            <a:pPr eaLnBrk="1" hangingPunct="1">
              <a:lnSpc>
                <a:spcPct val="90000"/>
              </a:lnSpc>
            </a:pPr>
            <a:r>
              <a:rPr lang="en-US"/>
              <a:t>If you do not declare packages, all of your classes belong to the default package</a:t>
            </a:r>
          </a:p>
          <a:p>
            <a:pPr eaLnBrk="1" hangingPunct="1">
              <a:lnSpc>
                <a:spcPct val="90000"/>
              </a:lnSpc>
            </a:pPr>
            <a:r>
              <a:rPr lang="en-US"/>
              <a:t>The default package is intended for use during the early stages of implementation or for small prototypes</a:t>
            </a:r>
          </a:p>
          <a:p>
            <a:pPr eaLnBrk="1" hangingPunct="1">
              <a:lnSpc>
                <a:spcPct val="90000"/>
              </a:lnSpc>
            </a:pPr>
            <a:r>
              <a:rPr lang="en-US"/>
              <a:t>When you develop an application, declare its classes to be in the same package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a:xfrm>
            <a:off x="612775" y="228600"/>
            <a:ext cx="8153400" cy="990600"/>
          </a:xfrm>
        </p:spPr>
        <p:txBody>
          <a:bodyPr/>
          <a:lstStyle/>
          <a:p>
            <a:pPr eaLnBrk="1" hangingPunct="1"/>
            <a:r>
              <a:rPr lang="en-US" b="1"/>
              <a:t>Visibility</a:t>
            </a:r>
          </a:p>
        </p:txBody>
      </p:sp>
      <p:sp>
        <p:nvSpPr>
          <p:cNvPr id="116738" name="Rectangle 3"/>
          <p:cNvSpPr>
            <a:spLocks noGrp="1" noChangeArrowheads="1"/>
          </p:cNvSpPr>
          <p:nvPr>
            <p:ph sz="quarter" idx="1"/>
          </p:nvPr>
        </p:nvSpPr>
        <p:spPr>
          <a:xfrm>
            <a:off x="457200" y="1600200"/>
            <a:ext cx="8229600" cy="5029200"/>
          </a:xfrm>
        </p:spPr>
        <p:txBody>
          <a:bodyPr>
            <a:normAutofit lnSpcReduction="10000"/>
          </a:bodyPr>
          <a:lstStyle/>
          <a:p>
            <a:pPr marL="342900" lvl="1" indent="-342900" eaLnBrk="1" fontAlgn="auto" hangingPunct="1">
              <a:lnSpc>
                <a:spcPct val="90000"/>
              </a:lnSpc>
              <a:spcAft>
                <a:spcPts val="0"/>
              </a:spcAft>
              <a:buFont typeface="Arial" charset="0"/>
              <a:buChar char="•"/>
              <a:defRPr/>
            </a:pPr>
            <a:r>
              <a:rPr lang="en-US" sz="2400" dirty="0"/>
              <a:t>You know about three visibility layers, </a:t>
            </a:r>
            <a:r>
              <a:rPr lang="en-US" sz="2000" dirty="0">
                <a:latin typeface="Courier New" pitchFamily="49" charset="0"/>
              </a:rPr>
              <a:t>public</a:t>
            </a:r>
            <a:r>
              <a:rPr lang="en-US" sz="2000" dirty="0"/>
              <a:t>, </a:t>
            </a:r>
            <a:r>
              <a:rPr lang="en-US" sz="2000" dirty="0">
                <a:latin typeface="Courier New" pitchFamily="49" charset="0"/>
              </a:rPr>
              <a:t>protected</a:t>
            </a:r>
            <a:r>
              <a:rPr lang="en-US" sz="2000" dirty="0"/>
              <a:t>, </a:t>
            </a:r>
            <a:r>
              <a:rPr lang="en-US" sz="2000" dirty="0">
                <a:latin typeface="Courier New" pitchFamily="49" charset="0"/>
              </a:rPr>
              <a:t>private</a:t>
            </a:r>
          </a:p>
          <a:p>
            <a:pPr marL="320040" indent="-320040" eaLnBrk="1" fontAlgn="auto" hangingPunct="1">
              <a:lnSpc>
                <a:spcPct val="90000"/>
              </a:lnSpc>
              <a:spcAft>
                <a:spcPts val="0"/>
              </a:spcAft>
              <a:buFont typeface="Wingdings"/>
              <a:buChar char=""/>
              <a:defRPr/>
            </a:pPr>
            <a:r>
              <a:rPr lang="en-US" sz="2400" dirty="0"/>
              <a:t>A fourth layer, </a:t>
            </a:r>
            <a:r>
              <a:rPr lang="en-US" sz="2400" i="1" dirty="0"/>
              <a:t>package visibility</a:t>
            </a:r>
            <a:r>
              <a:rPr lang="en-US" sz="2400" dirty="0"/>
              <a:t>, lies between </a:t>
            </a:r>
            <a:r>
              <a:rPr lang="en-US" sz="2000" dirty="0">
                <a:latin typeface="Courier New" pitchFamily="49" charset="0"/>
              </a:rPr>
              <a:t>private</a:t>
            </a:r>
            <a:r>
              <a:rPr lang="en-US" sz="2000" dirty="0"/>
              <a:t> </a:t>
            </a:r>
            <a:r>
              <a:rPr lang="en-US" sz="2400" dirty="0"/>
              <a:t>and </a:t>
            </a:r>
            <a:r>
              <a:rPr lang="en-US" sz="2000" dirty="0">
                <a:latin typeface="Courier New" pitchFamily="49" charset="0"/>
              </a:rPr>
              <a:t>protected</a:t>
            </a:r>
            <a:endParaRPr lang="en-US" sz="2400" dirty="0">
              <a:latin typeface="Courier New" pitchFamily="49" charset="0"/>
            </a:endParaRPr>
          </a:p>
          <a:p>
            <a:pPr marL="320040" indent="-320040" eaLnBrk="1" fontAlgn="auto" hangingPunct="1">
              <a:lnSpc>
                <a:spcPct val="90000"/>
              </a:lnSpc>
              <a:spcAft>
                <a:spcPts val="0"/>
              </a:spcAft>
              <a:buFont typeface="Wingdings"/>
              <a:buChar char=""/>
              <a:defRPr/>
            </a:pPr>
            <a:r>
              <a:rPr lang="en-US" sz="2400" dirty="0"/>
              <a:t>Classes, data fields, and methods with package visibility are accessible to all other methods of the same package, but are not accessible to methods outside the package</a:t>
            </a:r>
          </a:p>
          <a:p>
            <a:pPr marL="320040" indent="-320040" eaLnBrk="1" fontAlgn="auto" hangingPunct="1">
              <a:lnSpc>
                <a:spcPct val="90000"/>
              </a:lnSpc>
              <a:spcAft>
                <a:spcPts val="0"/>
              </a:spcAft>
              <a:buFont typeface="Wingdings"/>
              <a:buChar char=""/>
              <a:defRPr/>
            </a:pPr>
            <a:r>
              <a:rPr lang="en-US" sz="2400" dirty="0"/>
              <a:t>Classes, data fields, and methods that are declared protected are visible within subclasses that are declared </a:t>
            </a:r>
            <a:r>
              <a:rPr lang="en-US" sz="2400" i="1" dirty="0"/>
              <a:t>outside</a:t>
            </a:r>
            <a:r>
              <a:rPr lang="en-US" sz="2400" dirty="0"/>
              <a:t> the package (in addition to being visible to all members </a:t>
            </a:r>
            <a:r>
              <a:rPr lang="en-US" sz="2400" i="1" dirty="0"/>
              <a:t>inside</a:t>
            </a:r>
            <a:r>
              <a:rPr lang="en-US" sz="2400" dirty="0"/>
              <a:t> the package)</a:t>
            </a:r>
          </a:p>
          <a:p>
            <a:pPr marL="320040" indent="-320040" eaLnBrk="1" fontAlgn="auto" hangingPunct="1">
              <a:lnSpc>
                <a:spcPct val="90000"/>
              </a:lnSpc>
              <a:spcAft>
                <a:spcPts val="0"/>
              </a:spcAft>
              <a:buFont typeface="Wingdings"/>
              <a:buChar char=""/>
              <a:defRPr/>
            </a:pPr>
            <a:r>
              <a:rPr lang="en-US" sz="2400" dirty="0"/>
              <a:t>There is no keyword to indicate package visibility</a:t>
            </a:r>
          </a:p>
          <a:p>
            <a:pPr marL="320040" indent="-320040" eaLnBrk="1" fontAlgn="auto" hangingPunct="1">
              <a:lnSpc>
                <a:spcPct val="90000"/>
              </a:lnSpc>
              <a:spcAft>
                <a:spcPts val="0"/>
              </a:spcAft>
              <a:buFont typeface="Wingdings"/>
              <a:buChar char=""/>
              <a:defRPr/>
            </a:pPr>
            <a:r>
              <a:rPr lang="en-US" sz="2400" dirty="0"/>
              <a:t>Package visibility is the default in a package if </a:t>
            </a:r>
            <a:r>
              <a:rPr lang="en-US" sz="2000" dirty="0">
                <a:latin typeface="Courier New" pitchFamily="49" charset="0"/>
              </a:rPr>
              <a:t>public</a:t>
            </a:r>
            <a:r>
              <a:rPr lang="en-US" sz="2000" dirty="0"/>
              <a:t>, </a:t>
            </a:r>
            <a:r>
              <a:rPr lang="en-US" sz="2000" dirty="0">
                <a:latin typeface="Courier New" pitchFamily="49" charset="0"/>
              </a:rPr>
              <a:t>protected</a:t>
            </a:r>
            <a:r>
              <a:rPr lang="en-US" sz="2000" dirty="0"/>
              <a:t>, </a:t>
            </a:r>
            <a:r>
              <a:rPr lang="en-US" sz="2000" dirty="0">
                <a:latin typeface="Courier New" pitchFamily="49" charset="0"/>
              </a:rPr>
              <a:t>private</a:t>
            </a:r>
            <a:r>
              <a:rPr lang="en-US" sz="2400" dirty="0"/>
              <a:t> are not used</a:t>
            </a:r>
            <a:endParaRPr lang="en-US" sz="2400" b="1" dirty="0">
              <a:latin typeface="Courier New"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a:xfrm>
            <a:off x="612775" y="228600"/>
            <a:ext cx="8153400" cy="990600"/>
          </a:xfrm>
        </p:spPr>
        <p:txBody>
          <a:bodyPr/>
          <a:lstStyle/>
          <a:p>
            <a:pPr eaLnBrk="1" hangingPunct="1"/>
            <a:r>
              <a:rPr lang="en-US" b="1"/>
              <a:t>Visibility Supports Encapsulation</a:t>
            </a:r>
          </a:p>
        </p:txBody>
      </p:sp>
      <p:sp>
        <p:nvSpPr>
          <p:cNvPr id="118786" name="Rectangle 3"/>
          <p:cNvSpPr>
            <a:spLocks noGrp="1" noChangeArrowheads="1"/>
          </p:cNvSpPr>
          <p:nvPr>
            <p:ph sz="quarter" idx="1"/>
          </p:nvPr>
        </p:nvSpPr>
        <p:spPr>
          <a:xfrm>
            <a:off x="612775" y="1600200"/>
            <a:ext cx="8153400" cy="4495800"/>
          </a:xfrm>
        </p:spPr>
        <p:txBody>
          <a:bodyPr/>
          <a:lstStyle/>
          <a:p>
            <a:pPr eaLnBrk="1" hangingPunct="1"/>
            <a:r>
              <a:rPr lang="en-US" sz="2800"/>
              <a:t>Visibility rules enforce encapsulation in Java</a:t>
            </a:r>
          </a:p>
          <a:p>
            <a:pPr eaLnBrk="1" hangingPunct="1"/>
            <a:r>
              <a:rPr lang="en-US" sz="2800">
                <a:latin typeface="Courier New" pitchFamily="49" charset="0"/>
              </a:rPr>
              <a:t>private</a:t>
            </a:r>
            <a:r>
              <a:rPr lang="en-US" sz="2800"/>
              <a:t>: for members that should be invisible even in subclasses</a:t>
            </a:r>
          </a:p>
          <a:p>
            <a:pPr eaLnBrk="1" hangingPunct="1"/>
            <a:r>
              <a:rPr lang="en-US" sz="2800"/>
              <a:t>package: shields classes and members from classes outside the package</a:t>
            </a:r>
          </a:p>
          <a:p>
            <a:pPr eaLnBrk="1" hangingPunct="1"/>
            <a:r>
              <a:rPr lang="en-US" sz="2800">
                <a:latin typeface="Courier New" pitchFamily="49" charset="0"/>
              </a:rPr>
              <a:t>protected</a:t>
            </a:r>
            <a:r>
              <a:rPr lang="en-US" sz="2800"/>
              <a:t>: provides visibility to extenders of  classes in the package</a:t>
            </a:r>
          </a:p>
          <a:p>
            <a:pPr eaLnBrk="1" hangingPunct="1"/>
            <a:r>
              <a:rPr lang="en-US" sz="2800">
                <a:latin typeface="Courier New" pitchFamily="49" charset="0"/>
              </a:rPr>
              <a:t>public</a:t>
            </a:r>
            <a:r>
              <a:rPr lang="en-US" sz="2800"/>
              <a:t>: provides visibility to all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Visibility Supports Encapsulation </a:t>
            </a:r>
            <a:r>
              <a:rPr lang="en-US" dirty="0"/>
              <a:t>(cont.)</a:t>
            </a:r>
          </a:p>
        </p:txBody>
      </p:sp>
      <p:pic>
        <p:nvPicPr>
          <p:cNvPr id="119810" name="Picture 1" descr="C:\Documents and Settings\Administrator\My Documents\Koffman\PPTs\Koffman_Digital Request 150 DPI JPEG\Ch01\Table_1.6.jpg"/>
          <p:cNvPicPr>
            <a:picLocks noChangeAspect="1" noChangeArrowheads="1"/>
          </p:cNvPicPr>
          <p:nvPr/>
        </p:nvPicPr>
        <p:blipFill>
          <a:blip r:embed="rId2" cstate="print"/>
          <a:srcRect/>
          <a:stretch>
            <a:fillRect/>
          </a:stretch>
        </p:blipFill>
        <p:spPr bwMode="auto">
          <a:xfrm>
            <a:off x="381000" y="2362200"/>
            <a:ext cx="8075613" cy="25146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a:t>Visibility Supports Encapsulation </a:t>
            </a:r>
            <a:r>
              <a:rPr lang="en-US" dirty="0"/>
              <a:t>(cont.)</a:t>
            </a:r>
          </a:p>
        </p:txBody>
      </p:sp>
      <p:sp>
        <p:nvSpPr>
          <p:cNvPr id="120834" name="Rectangle 3"/>
          <p:cNvSpPr>
            <a:spLocks noGrp="1" noChangeArrowheads="1"/>
          </p:cNvSpPr>
          <p:nvPr>
            <p:ph sz="quarter" idx="1"/>
          </p:nvPr>
        </p:nvSpPr>
        <p:spPr>
          <a:xfrm>
            <a:off x="152400" y="1600200"/>
            <a:ext cx="8839200" cy="4525963"/>
          </a:xfrm>
        </p:spPr>
        <p:txBody>
          <a:bodyPr/>
          <a:lstStyle/>
          <a:p>
            <a:pPr eaLnBrk="1" hangingPunct="1"/>
            <a:r>
              <a:rPr lang="en-US" sz="2800"/>
              <a:t>Encapsulation insulates against change</a:t>
            </a:r>
          </a:p>
          <a:p>
            <a:pPr eaLnBrk="1" hangingPunct="1"/>
            <a:r>
              <a:rPr lang="en-US" sz="2800"/>
              <a:t>Greater visibility means less encapsulation</a:t>
            </a:r>
          </a:p>
          <a:p>
            <a:pPr eaLnBrk="1" hangingPunct="1"/>
            <a:endParaRPr lang="en-US" sz="2800"/>
          </a:p>
          <a:p>
            <a:pPr eaLnBrk="1" hangingPunct="1"/>
            <a:r>
              <a:rPr lang="en-US" sz="2800" i="1"/>
              <a:t>So…</a:t>
            </a:r>
            <a:r>
              <a:rPr lang="en-US" sz="2800"/>
              <a:t> use the most restrictive visibility possible to get the job done!</a:t>
            </a:r>
            <a:endParaRPr lang="en-US" sz="2800" b="1" i="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612775" y="228600"/>
            <a:ext cx="8153400" cy="990600"/>
          </a:xfrm>
        </p:spPr>
        <p:txBody>
          <a:bodyPr/>
          <a:lstStyle/>
          <a:p>
            <a:r>
              <a:rPr lang="en-US" b="1"/>
              <a:t>Generic Collections</a:t>
            </a:r>
          </a:p>
        </p:txBody>
      </p:sp>
      <p:sp>
        <p:nvSpPr>
          <p:cNvPr id="135171" name="Rectangle 3"/>
          <p:cNvSpPr>
            <a:spLocks noGrp="1" noChangeArrowheads="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a:t>The statement</a:t>
            </a:r>
          </a:p>
          <a:p>
            <a:pPr marL="0" indent="0" algn="ctr" fontAlgn="auto">
              <a:spcAft>
                <a:spcPts val="0"/>
              </a:spcAft>
              <a:buFont typeface="Wingdings"/>
              <a:buNone/>
              <a:defRPr/>
            </a:pPr>
            <a:r>
              <a:rPr lang="en-US" sz="2600" dirty="0">
                <a:latin typeface="Courier New" pitchFamily="49" charset="0"/>
                <a:cs typeface="Courier New" pitchFamily="49" charset="0"/>
              </a:rPr>
              <a:t>List&lt;String&gt; myList = new ArrayList&lt;String&gt;();</a:t>
            </a:r>
          </a:p>
          <a:p>
            <a:pPr marL="320040" indent="-320040" fontAlgn="auto">
              <a:spcAft>
                <a:spcPts val="0"/>
              </a:spcAft>
              <a:buNone/>
              <a:defRPr/>
            </a:pPr>
            <a:r>
              <a:rPr lang="en-US" dirty="0"/>
              <a:t>	uses a language feature called </a:t>
            </a:r>
            <a:r>
              <a:rPr lang="en-US" i="1" dirty="0"/>
              <a:t>generic collections</a:t>
            </a:r>
            <a:r>
              <a:rPr lang="en-US" dirty="0"/>
              <a:t> or </a:t>
            </a:r>
            <a:r>
              <a:rPr lang="en-US" i="1" dirty="0"/>
              <a:t>generics</a:t>
            </a:r>
          </a:p>
          <a:p>
            <a:pPr marL="320040" indent="-320040" fontAlgn="auto">
              <a:spcAft>
                <a:spcPts val="0"/>
              </a:spcAft>
              <a:buFont typeface="Wingdings"/>
              <a:buChar char=""/>
              <a:defRPr/>
            </a:pPr>
            <a:r>
              <a:rPr lang="en-US" dirty="0"/>
              <a:t>The statement creates a </a:t>
            </a:r>
            <a:r>
              <a:rPr lang="en-US" sz="2600" dirty="0">
                <a:latin typeface="Courier New" pitchFamily="49" charset="0"/>
                <a:cs typeface="Courier New" pitchFamily="49" charset="0"/>
              </a:rPr>
              <a:t>List</a:t>
            </a:r>
            <a:r>
              <a:rPr lang="en-US" sz="2600" dirty="0"/>
              <a:t> </a:t>
            </a:r>
            <a:r>
              <a:rPr lang="en-US" dirty="0"/>
              <a:t>of </a:t>
            </a:r>
            <a:r>
              <a:rPr lang="en-US" sz="2600" dirty="0">
                <a:latin typeface="Courier New" pitchFamily="49" charset="0"/>
                <a:cs typeface="Courier New" pitchFamily="49" charset="0"/>
              </a:rPr>
              <a:t>String</a:t>
            </a:r>
            <a:r>
              <a:rPr lang="en-US" dirty="0"/>
              <a:t>; only references of type </a:t>
            </a:r>
            <a:r>
              <a:rPr lang="en-US" sz="2600" dirty="0">
                <a:latin typeface="Courier New" pitchFamily="49" charset="0"/>
                <a:cs typeface="Courier New" pitchFamily="49" charset="0"/>
              </a:rPr>
              <a:t>String </a:t>
            </a:r>
            <a:r>
              <a:rPr lang="en-US" dirty="0">
                <a:cs typeface="Courier New" pitchFamily="49" charset="0"/>
              </a:rPr>
              <a:t>can be stored in the list</a:t>
            </a:r>
            <a:endParaRPr lang="en-US" dirty="0"/>
          </a:p>
          <a:p>
            <a:pPr marL="320040" indent="-320040" fontAlgn="auto">
              <a:spcAft>
                <a:spcPts val="0"/>
              </a:spcAft>
              <a:buFont typeface="Wingdings"/>
              <a:buChar char=""/>
              <a:defRPr/>
            </a:pPr>
            <a:r>
              <a:rPr lang="en-US" sz="2600" dirty="0">
                <a:latin typeface="Courier New" pitchFamily="49" charset="0"/>
                <a:cs typeface="Courier New" pitchFamily="49" charset="0"/>
              </a:rPr>
              <a:t>String</a:t>
            </a:r>
            <a:r>
              <a:rPr lang="en-US" dirty="0"/>
              <a:t> in this statement is called a </a:t>
            </a:r>
            <a:r>
              <a:rPr lang="en-US" i="1" dirty="0"/>
              <a:t>type parameter</a:t>
            </a:r>
          </a:p>
          <a:p>
            <a:pPr marL="320040" indent="-320040" fontAlgn="auto">
              <a:spcAft>
                <a:spcPts val="0"/>
              </a:spcAft>
              <a:buFont typeface="Wingdings"/>
              <a:buChar char=""/>
              <a:defRPr/>
            </a:pPr>
            <a:r>
              <a:rPr lang="en-US" dirty="0"/>
              <a:t>The type parameter sets the data type of all objects stored in a collection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612775" y="228600"/>
            <a:ext cx="8153400" cy="990600"/>
          </a:xfrm>
        </p:spPr>
        <p:txBody>
          <a:bodyPr/>
          <a:lstStyle/>
          <a:p>
            <a:r>
              <a:rPr lang="en-US" b="1"/>
              <a:t>Generic Collections </a:t>
            </a:r>
            <a:r>
              <a:rPr lang="en-US"/>
              <a:t>(cont.)</a:t>
            </a:r>
          </a:p>
        </p:txBody>
      </p:sp>
      <p:sp>
        <p:nvSpPr>
          <p:cNvPr id="135171" name="Rectangle 3"/>
          <p:cNvSpPr>
            <a:spLocks noGrp="1" noChangeArrowheads="1"/>
          </p:cNvSpPr>
          <p:nvPr>
            <p:ph sz="quarter" idx="1"/>
          </p:nvPr>
        </p:nvSpPr>
        <p:spPr>
          <a:xfrm>
            <a:off x="612775" y="1600200"/>
            <a:ext cx="8153400" cy="4495800"/>
          </a:xfrm>
        </p:spPr>
        <p:txBody>
          <a:bodyPr>
            <a:normAutofit fontScale="92500" lnSpcReduction="10000"/>
          </a:bodyPr>
          <a:lstStyle/>
          <a:p>
            <a:pPr marL="320040" indent="-320040" fontAlgn="auto">
              <a:spcAft>
                <a:spcPts val="0"/>
              </a:spcAft>
              <a:buFont typeface="Wingdings"/>
              <a:buChar char=""/>
              <a:defRPr/>
            </a:pPr>
            <a:r>
              <a:rPr lang="en-US" dirty="0"/>
              <a:t>The general declaration for generic collection is</a:t>
            </a:r>
          </a:p>
          <a:p>
            <a:pPr marL="0" indent="0" algn="ctr" fontAlgn="auto">
              <a:spcAft>
                <a:spcPts val="0"/>
              </a:spcAft>
              <a:buFont typeface="Wingdings"/>
              <a:buNone/>
              <a:defRPr/>
            </a:pPr>
            <a:r>
              <a:rPr lang="en-US" sz="2200" i="1" dirty="0">
                <a:latin typeface="Courier New" pitchFamily="49" charset="0"/>
                <a:cs typeface="Courier New" pitchFamily="49" charset="0"/>
              </a:rPr>
              <a:t>CollectionClassName</a:t>
            </a:r>
            <a:r>
              <a:rPr lang="en-US" sz="2200" dirty="0">
                <a:latin typeface="Courier New" pitchFamily="49" charset="0"/>
                <a:cs typeface="Courier New" pitchFamily="49" charset="0"/>
              </a:rPr>
              <a:t>&lt;E&gt; </a:t>
            </a:r>
            <a:r>
              <a:rPr lang="en-US" sz="2200" i="1" dirty="0">
                <a:latin typeface="Courier New" pitchFamily="49" charset="0"/>
                <a:cs typeface="Courier New" pitchFamily="49" charset="0"/>
              </a:rPr>
              <a:t>variable</a:t>
            </a:r>
            <a:r>
              <a:rPr lang="en-US" sz="2200" dirty="0">
                <a:latin typeface="Courier New" pitchFamily="49" charset="0"/>
                <a:cs typeface="Courier New" pitchFamily="49" charset="0"/>
              </a:rPr>
              <a:t> = </a:t>
            </a:r>
            <a:br>
              <a:rPr lang="en-US" sz="2200" dirty="0">
                <a:latin typeface="Courier New" pitchFamily="49" charset="0"/>
                <a:cs typeface="Courier New" pitchFamily="49" charset="0"/>
              </a:rPr>
            </a:br>
            <a:r>
              <a:rPr lang="en-US" sz="2200" dirty="0">
                <a:latin typeface="Courier New" pitchFamily="49" charset="0"/>
                <a:cs typeface="Courier New" pitchFamily="49" charset="0"/>
              </a:rPr>
              <a:t>                    new </a:t>
            </a:r>
            <a:r>
              <a:rPr lang="en-US" sz="2200" i="1" dirty="0">
                <a:latin typeface="Courier New" pitchFamily="49" charset="0"/>
                <a:cs typeface="Courier New" pitchFamily="49" charset="0"/>
              </a:rPr>
              <a:t>CollectionClassName</a:t>
            </a:r>
            <a:r>
              <a:rPr lang="en-US" sz="2200" dirty="0">
                <a:latin typeface="Courier New" pitchFamily="49" charset="0"/>
                <a:cs typeface="Courier New" pitchFamily="49" charset="0"/>
              </a:rPr>
              <a:t>&lt;E&gt;();</a:t>
            </a:r>
          </a:p>
          <a:p>
            <a:pPr marL="320040" indent="-320040" fontAlgn="auto">
              <a:spcAft>
                <a:spcPts val="0"/>
              </a:spcAft>
              <a:buFont typeface="Wingdings"/>
              <a:buChar char=""/>
              <a:defRPr/>
            </a:pPr>
            <a:r>
              <a:rPr lang="en-US" dirty="0"/>
              <a:t>The </a:t>
            </a:r>
            <a:r>
              <a:rPr lang="en-US" dirty="0">
                <a:latin typeface="Courier New" pitchFamily="49" charset="0"/>
                <a:cs typeface="Courier New" pitchFamily="49" charset="0"/>
              </a:rPr>
              <a:t>&lt;E&gt; </a:t>
            </a:r>
            <a:r>
              <a:rPr lang="en-US" dirty="0"/>
              <a:t>indicates a type parameter</a:t>
            </a:r>
          </a:p>
          <a:p>
            <a:pPr marL="320040" indent="-320040" fontAlgn="auto">
              <a:spcAft>
                <a:spcPts val="0"/>
              </a:spcAft>
              <a:buFont typeface="Wingdings"/>
              <a:buChar char=""/>
              <a:defRPr/>
            </a:pPr>
            <a:r>
              <a:rPr lang="en-US" dirty="0"/>
              <a:t>Adding a noncompatible type to a generic collection will generate an error during compile time</a:t>
            </a:r>
          </a:p>
          <a:p>
            <a:pPr marL="320040" indent="-320040" fontAlgn="auto">
              <a:spcAft>
                <a:spcPts val="0"/>
              </a:spcAft>
              <a:buFont typeface="Wingdings"/>
              <a:buChar char=""/>
              <a:defRPr/>
            </a:pPr>
            <a:r>
              <a:rPr lang="en-US" dirty="0"/>
              <a:t>However, primitive types will be autoboxed:</a:t>
            </a:r>
          </a:p>
          <a:p>
            <a:pPr marL="400050" lvl="1" indent="0" fontAlgn="auto">
              <a:spcAft>
                <a:spcPts val="0"/>
              </a:spcAft>
              <a:buFont typeface="Wingdings 2"/>
              <a:buNone/>
              <a:defRPr/>
            </a:pPr>
            <a:r>
              <a:rPr lang="en-US" sz="1900" dirty="0">
                <a:latin typeface="Courier New" pitchFamily="49" charset="0"/>
                <a:cs typeface="Courier New" pitchFamily="49" charset="0"/>
              </a:rPr>
              <a:t>ArrayList&lt;Integer&gt; myList = new ArrayList&lt;Integer&gt;(); </a:t>
            </a:r>
          </a:p>
          <a:p>
            <a:pPr marL="400050" lvl="1" indent="0" fontAlgn="auto">
              <a:spcAft>
                <a:spcPts val="0"/>
              </a:spcAft>
              <a:buFont typeface="Wingdings 2"/>
              <a:buNone/>
              <a:defRPr/>
            </a:pPr>
            <a:r>
              <a:rPr lang="en-US" sz="1900" dirty="0">
                <a:latin typeface="Courier New" pitchFamily="49" charset="0"/>
                <a:cs typeface="Courier New" pitchFamily="49" charset="0"/>
              </a:rPr>
              <a:t>myList.add(new Integer(3)); // ok</a:t>
            </a:r>
          </a:p>
          <a:p>
            <a:pPr marL="400050" lvl="1" indent="0" fontAlgn="auto">
              <a:spcAft>
                <a:spcPts val="0"/>
              </a:spcAft>
              <a:buFont typeface="Wingdings 2"/>
              <a:buNone/>
              <a:defRPr/>
            </a:pPr>
            <a:r>
              <a:rPr lang="en-US" sz="1900" dirty="0">
                <a:latin typeface="Courier New" pitchFamily="49" charset="0"/>
                <a:cs typeface="Courier New" pitchFamily="49" charset="0"/>
              </a:rPr>
              <a:t>myList.add(3); // also ok! 3 is automatically wrapped </a:t>
            </a:r>
          </a:p>
          <a:p>
            <a:pPr marL="400050" lvl="1" indent="0" fontAlgn="auto">
              <a:spcAft>
                <a:spcPts val="0"/>
              </a:spcAft>
              <a:buFont typeface="Wingdings 2"/>
              <a:buNone/>
              <a:defRPr/>
            </a:pPr>
            <a:r>
              <a:rPr lang="en-US" sz="1900" dirty="0">
                <a:latin typeface="Courier New" pitchFamily="49" charset="0"/>
                <a:cs typeface="Courier New" pitchFamily="49" charset="0"/>
              </a:rPr>
              <a:t>                  in an Integer object</a:t>
            </a:r>
          </a:p>
          <a:p>
            <a:pPr marL="400050" lvl="1" indent="0" fontAlgn="auto">
              <a:spcAft>
                <a:spcPts val="0"/>
              </a:spcAft>
              <a:buFont typeface="Wingdings 2"/>
              <a:buNone/>
              <a:defRPr/>
            </a:pPr>
            <a:r>
              <a:rPr lang="en-US" sz="1900" dirty="0">
                <a:latin typeface="Courier New" pitchFamily="49" charset="0"/>
                <a:cs typeface="Courier New" pitchFamily="49" charset="0"/>
              </a:rPr>
              <a:t>myList.add(new String("Hello")); // generates a type</a:t>
            </a:r>
            <a:br>
              <a:rPr lang="en-US" sz="1900" dirty="0">
                <a:latin typeface="Courier New" pitchFamily="49" charset="0"/>
                <a:cs typeface="Courier New" pitchFamily="49" charset="0"/>
              </a:rPr>
            </a:br>
            <a:r>
              <a:rPr lang="en-US" sz="1900" dirty="0">
                <a:latin typeface="Courier New" pitchFamily="49" charset="0"/>
                <a:cs typeface="Courier New" pitchFamily="49" charset="0"/>
              </a:rPr>
              <a:t>                                   incompatability error</a:t>
            </a:r>
          </a:p>
          <a:p>
            <a:pPr marL="320040" indent="-320040" fontAlgn="auto">
              <a:spcAft>
                <a:spcPts val="0"/>
              </a:spcAft>
              <a:buFont typeface="Wingdings"/>
              <a:buChar char=""/>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Coverage</a:t>
            </a:r>
          </a:p>
        </p:txBody>
      </p:sp>
      <p:sp>
        <p:nvSpPr>
          <p:cNvPr id="3" name="Content Placeholder 2"/>
          <p:cNvSpPr>
            <a:spLocks noGrp="1"/>
          </p:cNvSpPr>
          <p:nvPr>
            <p:ph sz="quarter" idx="1"/>
          </p:nvPr>
        </p:nvSpPr>
        <p:spPr/>
        <p:txBody>
          <a:bodyPr/>
          <a:lstStyle/>
          <a:p>
            <a:r>
              <a:rPr lang="en-US" dirty="0"/>
              <a:t>Object Oriented Concepts (Appendix a)– very small portion 5%</a:t>
            </a:r>
          </a:p>
          <a:p>
            <a:r>
              <a:rPr lang="en-US" dirty="0"/>
              <a:t>Chapter 1 ADT, Java Collections Framework, Generics – 30%</a:t>
            </a:r>
          </a:p>
          <a:p>
            <a:r>
              <a:rPr lang="en-US" dirty="0"/>
              <a:t>Chapter 2 Time Complexity, Big-O Notation, </a:t>
            </a:r>
            <a:r>
              <a:rPr lang="en-US" dirty="0" err="1"/>
              <a:t>ArrayList</a:t>
            </a:r>
            <a:r>
              <a:rPr lang="en-US" dirty="0"/>
              <a:t> and LinkedList– 65%</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612775" y="228600"/>
            <a:ext cx="8153400" cy="990600"/>
          </a:xfrm>
        </p:spPr>
        <p:txBody>
          <a:bodyPr/>
          <a:lstStyle/>
          <a:p>
            <a:r>
              <a:rPr lang="en-US" b="1"/>
              <a:t>Why Use Generic Collections?</a:t>
            </a:r>
          </a:p>
        </p:txBody>
      </p:sp>
      <p:sp>
        <p:nvSpPr>
          <p:cNvPr id="32770" name="Rectangle 3"/>
          <p:cNvSpPr>
            <a:spLocks noGrp="1" noChangeArrowheads="1"/>
          </p:cNvSpPr>
          <p:nvPr>
            <p:ph sz="quarter" idx="1"/>
          </p:nvPr>
        </p:nvSpPr>
        <p:spPr>
          <a:xfrm>
            <a:off x="612775" y="1600200"/>
            <a:ext cx="8153400" cy="4495800"/>
          </a:xfrm>
        </p:spPr>
        <p:txBody>
          <a:bodyPr/>
          <a:lstStyle/>
          <a:p>
            <a:r>
              <a:rPr lang="en-US"/>
              <a:t>Better type-checking: catch more errors, catch them earlier</a:t>
            </a:r>
          </a:p>
          <a:p>
            <a:r>
              <a:rPr lang="en-US"/>
              <a:t>Documents intent</a:t>
            </a:r>
          </a:p>
          <a:p>
            <a:r>
              <a:rPr lang="en-US"/>
              <a:t>Avoids the need to downcast from </a:t>
            </a:r>
            <a:r>
              <a:rPr lang="en-US">
                <a:latin typeface="Courier New" pitchFamily="49" charset="0"/>
                <a:cs typeface="Courier New" pitchFamily="49" charset="0"/>
              </a:rPr>
              <a:t>Object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2</a:t>
            </a:r>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B6F15528-21DE-4FAA-801E-634DDDAF4B2B}"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3"/>
          <p:cNvSpPr>
            <a:spLocks noGrp="1"/>
          </p:cNvSpPr>
          <p:nvPr>
            <p:ph type="title"/>
          </p:nvPr>
        </p:nvSpPr>
        <p:spPr>
          <a:xfrm>
            <a:off x="612775" y="228600"/>
            <a:ext cx="8153400" cy="990600"/>
          </a:xfrm>
        </p:spPr>
        <p:txBody>
          <a:bodyPr/>
          <a:lstStyle/>
          <a:p>
            <a:r>
              <a:rPr lang="en-US" b="1"/>
              <a:t>Algorithm Efficiency and Big-O</a:t>
            </a:r>
          </a:p>
        </p:txBody>
      </p:sp>
      <p:sp>
        <p:nvSpPr>
          <p:cNvPr id="59394" name="Content Placeholder 4"/>
          <p:cNvSpPr>
            <a:spLocks noGrp="1"/>
          </p:cNvSpPr>
          <p:nvPr>
            <p:ph sz="quarter" idx="1"/>
          </p:nvPr>
        </p:nvSpPr>
        <p:spPr>
          <a:xfrm>
            <a:off x="612775" y="1600200"/>
            <a:ext cx="8153400" cy="4495800"/>
          </a:xfrm>
        </p:spPr>
        <p:txBody>
          <a:bodyPr/>
          <a:lstStyle/>
          <a:p>
            <a:r>
              <a:rPr lang="en-US"/>
              <a:t>Getting a precise measure of the performance of an algorithm is difficult</a:t>
            </a:r>
          </a:p>
          <a:p>
            <a:r>
              <a:rPr lang="en-US"/>
              <a:t>Big-O notation expresses the performance of an algorithm as a function of the number of items to be processed</a:t>
            </a:r>
          </a:p>
          <a:p>
            <a:r>
              <a:rPr lang="en-US"/>
              <a:t>This permits algorithms to be compared for efficiency</a:t>
            </a:r>
          </a:p>
          <a:p>
            <a:r>
              <a:rPr lang="en-US"/>
              <a:t>For more than a certain number of data items, some problems cannot be solved by any computer</a:t>
            </a:r>
          </a:p>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612775" y="228600"/>
            <a:ext cx="8153400" cy="990600"/>
          </a:xfrm>
        </p:spPr>
        <p:txBody>
          <a:bodyPr/>
          <a:lstStyle/>
          <a:p>
            <a:r>
              <a:rPr lang="en-US" b="1"/>
              <a:t>Big-O Notation</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a:t>The O() in the previous examples can be thought of as an abbreviation of "order of magnitude"</a:t>
            </a:r>
          </a:p>
          <a:p>
            <a:pPr marL="320040" indent="-320040" fontAlgn="auto">
              <a:spcAft>
                <a:spcPts val="0"/>
              </a:spcAft>
              <a:buFont typeface="Wingdings"/>
              <a:buChar char=""/>
              <a:defRPr/>
            </a:pPr>
            <a:r>
              <a:rPr lang="en-US" dirty="0"/>
              <a:t>A simple way to determine the big-O notation of an algorithm is to look at the loops and to see whether the loops are nested</a:t>
            </a:r>
          </a:p>
          <a:p>
            <a:pPr marL="320040" indent="-320040" fontAlgn="auto">
              <a:spcAft>
                <a:spcPts val="0"/>
              </a:spcAft>
              <a:buFont typeface="Wingdings"/>
              <a:buChar char=""/>
              <a:defRPr/>
            </a:pPr>
            <a:r>
              <a:rPr lang="en-US" dirty="0"/>
              <a:t>Assuming a loop body consists only of simple statements,</a:t>
            </a:r>
          </a:p>
          <a:p>
            <a:pPr marL="640080" lvl="1" indent="-274320" fontAlgn="auto">
              <a:spcAft>
                <a:spcPts val="0"/>
              </a:spcAft>
              <a:buFont typeface="Wingdings 2"/>
              <a:buChar char=""/>
              <a:defRPr/>
            </a:pPr>
            <a:r>
              <a:rPr lang="en-US" dirty="0"/>
              <a:t>a single loop is O(n)</a:t>
            </a:r>
          </a:p>
          <a:p>
            <a:pPr marL="640080" lvl="1" indent="-274320" fontAlgn="auto">
              <a:spcAft>
                <a:spcPts val="0"/>
              </a:spcAft>
              <a:buFont typeface="Wingdings 2"/>
              <a:buChar char=""/>
              <a:defRPr/>
            </a:pPr>
            <a:r>
              <a:rPr lang="en-US" dirty="0"/>
              <a:t>a pair of nested loops is O(n</a:t>
            </a:r>
            <a:r>
              <a:rPr lang="en-US" baseline="30000" dirty="0"/>
              <a:t>2</a:t>
            </a:r>
            <a:r>
              <a:rPr lang="en-US" dirty="0"/>
              <a:t>)</a:t>
            </a:r>
          </a:p>
          <a:p>
            <a:pPr marL="640080" lvl="1" indent="-274320" fontAlgn="auto">
              <a:spcAft>
                <a:spcPts val="0"/>
              </a:spcAft>
              <a:buFont typeface="Wingdings 2"/>
              <a:buChar char=""/>
              <a:defRPr/>
            </a:pPr>
            <a:r>
              <a:rPr lang="en-US" dirty="0"/>
              <a:t>a nested pair of loops inside another is O(n</a:t>
            </a:r>
            <a:r>
              <a:rPr lang="en-US" baseline="30000" dirty="0"/>
              <a:t>3</a:t>
            </a:r>
            <a:r>
              <a:rPr lang="en-US" dirty="0"/>
              <a:t>)</a:t>
            </a:r>
          </a:p>
          <a:p>
            <a:pPr marL="640080" lvl="1" indent="-274320" fontAlgn="auto">
              <a:spcAft>
                <a:spcPts val="0"/>
              </a:spcAft>
              <a:buFont typeface="Wingdings 2"/>
              <a:buChar char=""/>
              <a:defRPr/>
            </a:pPr>
            <a:r>
              <a:rPr lang="en-US" dirty="0"/>
              <a:t>and so on . . .</a:t>
            </a:r>
          </a:p>
          <a:p>
            <a:pPr marL="320040" indent="-320040" fontAlgn="auto">
              <a:spcAft>
                <a:spcPts val="0"/>
              </a:spcAft>
              <a:buFont typeface="Wingdings"/>
              <a:buChar char=""/>
              <a:defRPr/>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612775" y="228600"/>
            <a:ext cx="8153400" cy="990600"/>
          </a:xfrm>
        </p:spPr>
        <p:txBody>
          <a:bodyPr/>
          <a:lstStyle/>
          <a:p>
            <a:r>
              <a:rPr lang="en-US" b="1"/>
              <a:t>Big-O Notation </a:t>
            </a:r>
            <a:r>
              <a:rPr lang="en-US"/>
              <a:t>(cont.)</a:t>
            </a:r>
          </a:p>
        </p:txBody>
      </p:sp>
      <p:sp>
        <p:nvSpPr>
          <p:cNvPr id="3" name="Content Placeholder 2"/>
          <p:cNvSpPr>
            <a:spLocks noGrp="1"/>
          </p:cNvSpPr>
          <p:nvPr>
            <p:ph sz="quarter" idx="1"/>
          </p:nvPr>
        </p:nvSpPr>
        <p:spPr>
          <a:xfrm>
            <a:off x="612775" y="1600200"/>
            <a:ext cx="8153400" cy="4495800"/>
          </a:xfrm>
        </p:spPr>
        <p:txBody>
          <a:bodyPr>
            <a:normAutofit fontScale="92500" lnSpcReduction="20000"/>
          </a:bodyPr>
          <a:lstStyle/>
          <a:p>
            <a:pPr marL="320040" indent="-320040" fontAlgn="auto">
              <a:spcAft>
                <a:spcPts val="0"/>
              </a:spcAft>
              <a:buFont typeface="Wingdings"/>
              <a:buChar char=""/>
              <a:defRPr/>
            </a:pPr>
            <a:r>
              <a:rPr lang="en-US" dirty="0"/>
              <a:t>You must also examine the </a:t>
            </a:r>
            <a:r>
              <a:rPr lang="en-US" i="1" dirty="0"/>
              <a:t>number of times</a:t>
            </a:r>
            <a:r>
              <a:rPr lang="en-US" dirty="0"/>
              <a:t> a loop is executed</a:t>
            </a:r>
          </a:p>
          <a:p>
            <a:pPr marL="400050" lvl="1" indent="0" fontAlgn="auto">
              <a:spcAft>
                <a:spcPts val="0"/>
              </a:spcAft>
              <a:buFont typeface="Wingdings 2"/>
              <a:buNone/>
              <a:defRPr/>
            </a:pPr>
            <a:r>
              <a:rPr lang="en-US" sz="2000" dirty="0">
                <a:latin typeface="Courier New" pitchFamily="49" charset="0"/>
                <a:cs typeface="Courier New" pitchFamily="49" charset="0"/>
              </a:rPr>
              <a:t>for(i=1; i &lt; x.length; i *= 2) {</a:t>
            </a:r>
          </a:p>
          <a:p>
            <a:pPr marL="400050" lvl="1" indent="0" fontAlgn="auto">
              <a:spcAft>
                <a:spcPts val="0"/>
              </a:spcAft>
              <a:buFont typeface="Wingdings 2"/>
              <a:buNone/>
              <a:defRPr/>
            </a:pPr>
            <a:r>
              <a:rPr lang="en-US" sz="2000" dirty="0">
                <a:latin typeface="Courier New" pitchFamily="49" charset="0"/>
                <a:cs typeface="Courier New" pitchFamily="49" charset="0"/>
              </a:rPr>
              <a:t>   // Do something with x[i]</a:t>
            </a:r>
          </a:p>
          <a:p>
            <a:pPr marL="400050" lvl="1" indent="0" fontAlgn="auto">
              <a:spcAft>
                <a:spcPts val="0"/>
              </a:spcAft>
              <a:buFont typeface="Wingdings 2"/>
              <a:buNone/>
              <a:defRPr/>
            </a:pPr>
            <a:r>
              <a:rPr lang="en-US" sz="2000" dirty="0">
                <a:latin typeface="Courier New" pitchFamily="49" charset="0"/>
                <a:cs typeface="Courier New" pitchFamily="49" charset="0"/>
              </a:rPr>
              <a:t>}</a:t>
            </a:r>
          </a:p>
          <a:p>
            <a:pPr marL="320040" indent="-320040" fontAlgn="auto">
              <a:spcAft>
                <a:spcPts val="0"/>
              </a:spcAft>
              <a:buFont typeface="Wingdings"/>
              <a:buChar char=""/>
              <a:defRPr/>
            </a:pPr>
            <a:r>
              <a:rPr lang="en-US" dirty="0"/>
              <a:t>The loop body will execute </a:t>
            </a:r>
            <a:r>
              <a:rPr lang="en-US" i="1" dirty="0"/>
              <a:t>k</a:t>
            </a:r>
            <a:r>
              <a:rPr lang="en-US" dirty="0"/>
              <a:t>-1 times, with </a:t>
            </a:r>
            <a:r>
              <a:rPr lang="en-US" sz="2400" dirty="0">
                <a:latin typeface="Courier New" pitchFamily="49" charset="0"/>
                <a:cs typeface="Courier New" pitchFamily="49" charset="0"/>
              </a:rPr>
              <a:t>i</a:t>
            </a:r>
            <a:r>
              <a:rPr lang="en-US" dirty="0"/>
              <a:t> having the following values: </a:t>
            </a:r>
            <a:br>
              <a:rPr lang="en-US" dirty="0"/>
            </a:br>
            <a:r>
              <a:rPr lang="en-US" dirty="0"/>
              <a:t>            1, 2, 4, 8, 16, . . ., 2</a:t>
            </a:r>
            <a:r>
              <a:rPr lang="en-US" i="1" baseline="30000" dirty="0"/>
              <a:t>k</a:t>
            </a:r>
            <a:r>
              <a:rPr lang="en-US" dirty="0"/>
              <a:t> </a:t>
            </a:r>
            <a:br>
              <a:rPr lang="en-US" dirty="0"/>
            </a:br>
            <a:r>
              <a:rPr lang="en-US" dirty="0"/>
              <a:t>until 2</a:t>
            </a:r>
            <a:r>
              <a:rPr lang="en-US" i="1" baseline="30000" dirty="0"/>
              <a:t>k</a:t>
            </a:r>
            <a:r>
              <a:rPr lang="en-US" dirty="0"/>
              <a:t> is greater than </a:t>
            </a:r>
            <a:r>
              <a:rPr lang="en-US" sz="2400" dirty="0">
                <a:latin typeface="Courier New" pitchFamily="49" charset="0"/>
                <a:cs typeface="Courier New" pitchFamily="49" charset="0"/>
              </a:rPr>
              <a:t>x.length</a:t>
            </a:r>
          </a:p>
          <a:p>
            <a:pPr marL="320040" indent="-320040" fontAlgn="auto">
              <a:spcAft>
                <a:spcPts val="0"/>
              </a:spcAft>
              <a:buFont typeface="Wingdings"/>
              <a:buChar char=""/>
              <a:defRPr/>
            </a:pPr>
            <a:r>
              <a:rPr lang="en-US" dirty="0"/>
              <a:t>Since 2</a:t>
            </a:r>
            <a:r>
              <a:rPr lang="en-US" i="1" baseline="30000" dirty="0"/>
              <a:t>k</a:t>
            </a:r>
            <a:r>
              <a:rPr lang="en-US" baseline="30000" dirty="0"/>
              <a:t>-1</a:t>
            </a:r>
            <a:r>
              <a:rPr lang="en-US" dirty="0"/>
              <a:t> = </a:t>
            </a:r>
            <a:r>
              <a:rPr lang="en-US" sz="2400" dirty="0">
                <a:latin typeface="Courier New" pitchFamily="49" charset="0"/>
                <a:cs typeface="Courier New" pitchFamily="49" charset="0"/>
              </a:rPr>
              <a:t>x.length</a:t>
            </a:r>
            <a:r>
              <a:rPr lang="en-US" dirty="0"/>
              <a:t> &lt; 2</a:t>
            </a:r>
            <a:r>
              <a:rPr lang="en-US" i="1" baseline="30000" dirty="0"/>
              <a:t>k</a:t>
            </a:r>
            <a:r>
              <a:rPr lang="en-US" baseline="30000" dirty="0"/>
              <a:t> </a:t>
            </a:r>
            <a:r>
              <a:rPr lang="en-US" dirty="0"/>
              <a:t>and log</a:t>
            </a:r>
            <a:r>
              <a:rPr lang="en-US" baseline="-25000" dirty="0"/>
              <a:t>2</a:t>
            </a:r>
            <a:r>
              <a:rPr lang="en-US" dirty="0"/>
              <a:t>2</a:t>
            </a:r>
            <a:r>
              <a:rPr lang="en-US" i="1" baseline="30000" dirty="0"/>
              <a:t>k</a:t>
            </a:r>
            <a:r>
              <a:rPr lang="en-US" dirty="0"/>
              <a:t> is </a:t>
            </a:r>
            <a:r>
              <a:rPr lang="en-US" i="1" dirty="0"/>
              <a:t>k</a:t>
            </a:r>
            <a:r>
              <a:rPr lang="en-US" dirty="0"/>
              <a:t>, we know that </a:t>
            </a:r>
            <a:r>
              <a:rPr lang="en-US" i="1" dirty="0"/>
              <a:t>k</a:t>
            </a:r>
            <a:r>
              <a:rPr lang="en-US" dirty="0"/>
              <a:t>-1 = log</a:t>
            </a:r>
            <a:r>
              <a:rPr lang="en-US" baseline="-25000" dirty="0"/>
              <a:t>2</a:t>
            </a:r>
            <a:r>
              <a:rPr lang="en-US" dirty="0"/>
              <a:t>(</a:t>
            </a:r>
            <a:r>
              <a:rPr lang="en-US" sz="2400" dirty="0">
                <a:solidFill>
                  <a:prstClr val="black"/>
                </a:solidFill>
                <a:latin typeface="Courier New" pitchFamily="49" charset="0"/>
                <a:cs typeface="Courier New" pitchFamily="49" charset="0"/>
              </a:rPr>
              <a:t>x.length</a:t>
            </a:r>
            <a:r>
              <a:rPr lang="en-US" dirty="0"/>
              <a:t>) &lt; </a:t>
            </a:r>
            <a:r>
              <a:rPr lang="en-US" i="1" dirty="0"/>
              <a:t>k</a:t>
            </a:r>
          </a:p>
          <a:p>
            <a:pPr marL="320040" indent="-320040" fontAlgn="auto">
              <a:spcAft>
                <a:spcPts val="0"/>
              </a:spcAft>
              <a:buFont typeface="Wingdings"/>
              <a:buChar char=""/>
              <a:defRPr/>
            </a:pPr>
            <a:r>
              <a:rPr lang="en-US" dirty="0"/>
              <a:t>Thus we say the loop is O(log </a:t>
            </a:r>
            <a:r>
              <a:rPr lang="en-US" i="1" dirty="0"/>
              <a:t>n</a:t>
            </a:r>
            <a:r>
              <a:rPr lang="en-US" dirty="0"/>
              <a:t>)  (in analyzing algorithms, we use logarithms to the base 2)</a:t>
            </a:r>
          </a:p>
          <a:p>
            <a:pPr marL="320040" indent="-320040" fontAlgn="auto">
              <a:spcAft>
                <a:spcPts val="0"/>
              </a:spcAft>
              <a:buFont typeface="Wingdings"/>
              <a:buChar char=""/>
              <a:defRPr/>
            </a:pPr>
            <a:r>
              <a:rPr lang="en-US" dirty="0"/>
              <a:t>Logarithmic functions grow slowly as the number of data items n increases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612775" y="228600"/>
            <a:ext cx="8153400" cy="990600"/>
          </a:xfrm>
        </p:spPr>
        <p:txBody>
          <a:bodyPr/>
          <a:lstStyle/>
          <a:p>
            <a:r>
              <a:rPr lang="en-US" b="1" dirty="0"/>
              <a:t>Formal Definition of Big-O </a:t>
            </a:r>
            <a:r>
              <a:rPr lang="en-US" dirty="0"/>
              <a:t>(cont.)</a:t>
            </a:r>
          </a:p>
        </p:txBody>
      </p:sp>
      <p:sp>
        <p:nvSpPr>
          <p:cNvPr id="3" name="Content Placeholder 2"/>
          <p:cNvSpPr>
            <a:spLocks noGrp="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r>
              <a:rPr lang="en-US" dirty="0"/>
              <a:t>In terms of T(</a:t>
            </a:r>
            <a:r>
              <a:rPr lang="en-US" i="1" dirty="0"/>
              <a:t>n</a:t>
            </a:r>
            <a:r>
              <a:rPr lang="en-US" dirty="0"/>
              <a:t>),</a:t>
            </a:r>
          </a:p>
          <a:p>
            <a:pPr marL="0" indent="0" algn="ctr" fontAlgn="auto">
              <a:spcAft>
                <a:spcPts val="0"/>
              </a:spcAft>
              <a:buFont typeface="Wingdings"/>
              <a:buNone/>
              <a:defRPr/>
            </a:pPr>
            <a:r>
              <a:rPr lang="en-US" dirty="0"/>
              <a:t>T(</a:t>
            </a:r>
            <a:r>
              <a:rPr lang="en-US" i="1" dirty="0"/>
              <a:t>n</a:t>
            </a:r>
            <a:r>
              <a:rPr lang="en-US" dirty="0"/>
              <a:t>) = O(f(</a:t>
            </a:r>
            <a:r>
              <a:rPr lang="en-US" i="1" dirty="0"/>
              <a:t>n</a:t>
            </a:r>
            <a:r>
              <a:rPr lang="en-US" dirty="0"/>
              <a:t>))</a:t>
            </a:r>
          </a:p>
          <a:p>
            <a:pPr marL="320040" indent="-320040" fontAlgn="auto">
              <a:spcAft>
                <a:spcPts val="0"/>
              </a:spcAft>
              <a:buFont typeface="Wingdings"/>
              <a:buChar char=""/>
              <a:defRPr/>
            </a:pPr>
            <a:r>
              <a:rPr lang="en-US" dirty="0"/>
              <a:t>There exist </a:t>
            </a:r>
          </a:p>
          <a:p>
            <a:pPr marL="640080" lvl="1" indent="-274320" fontAlgn="auto">
              <a:spcAft>
                <a:spcPts val="0"/>
              </a:spcAft>
              <a:buFont typeface="Wingdings 2"/>
              <a:buChar char=""/>
              <a:defRPr/>
            </a:pPr>
            <a:r>
              <a:rPr lang="en-US" dirty="0"/>
              <a:t>two constants, </a:t>
            </a:r>
            <a:r>
              <a:rPr lang="en-US" i="1" dirty="0"/>
              <a:t>n</a:t>
            </a:r>
            <a:r>
              <a:rPr lang="en-US" baseline="-25000" dirty="0"/>
              <a:t>0</a:t>
            </a:r>
            <a:r>
              <a:rPr lang="en-US" dirty="0"/>
              <a:t> and </a:t>
            </a:r>
            <a:r>
              <a:rPr lang="en-US" i="1" dirty="0"/>
              <a:t>c</a:t>
            </a:r>
            <a:r>
              <a:rPr lang="en-US" dirty="0"/>
              <a:t>, greater than zero, and</a:t>
            </a:r>
          </a:p>
          <a:p>
            <a:pPr marL="640080" lvl="1" indent="-274320" fontAlgn="auto">
              <a:spcAft>
                <a:spcPts val="0"/>
              </a:spcAft>
              <a:buFont typeface="Wingdings 2"/>
              <a:buChar char=""/>
              <a:defRPr/>
            </a:pPr>
            <a:r>
              <a:rPr lang="en-US" dirty="0"/>
              <a:t>a function, f(</a:t>
            </a:r>
            <a:r>
              <a:rPr lang="en-US" i="1" dirty="0"/>
              <a:t>n</a:t>
            </a:r>
            <a:r>
              <a:rPr lang="en-US" dirty="0"/>
              <a:t>), </a:t>
            </a:r>
          </a:p>
          <a:p>
            <a:pPr marL="320040" indent="-320040" fontAlgn="auto">
              <a:spcAft>
                <a:spcPts val="0"/>
              </a:spcAft>
              <a:buFont typeface="Wingdings"/>
              <a:buChar char=""/>
              <a:defRPr/>
            </a:pPr>
            <a:r>
              <a:rPr lang="en-US" dirty="0"/>
              <a:t>such that for all </a:t>
            </a:r>
            <a:r>
              <a:rPr lang="en-US" i="1" dirty="0"/>
              <a:t>n &gt; n</a:t>
            </a:r>
            <a:r>
              <a:rPr lang="en-US" baseline="-25000" dirty="0"/>
              <a:t>0</a:t>
            </a:r>
            <a:r>
              <a:rPr lang="en-US" dirty="0"/>
              <a:t>, </a:t>
            </a:r>
            <a:r>
              <a:rPr lang="en-US" i="1" dirty="0"/>
              <a:t>c</a:t>
            </a:r>
            <a:r>
              <a:rPr lang="en-US" dirty="0"/>
              <a:t>f(</a:t>
            </a:r>
            <a:r>
              <a:rPr lang="en-US" i="1" dirty="0"/>
              <a:t>n</a:t>
            </a:r>
            <a:r>
              <a:rPr lang="en-US" dirty="0"/>
              <a:t>) = T(</a:t>
            </a:r>
            <a:r>
              <a:rPr lang="en-US" i="1" dirty="0"/>
              <a:t>n</a:t>
            </a:r>
            <a:r>
              <a:rPr lang="en-US" dirty="0"/>
              <a:t>)</a:t>
            </a:r>
          </a:p>
          <a:p>
            <a:pPr marL="320040" indent="-320040" fontAlgn="auto">
              <a:spcAft>
                <a:spcPts val="0"/>
              </a:spcAft>
              <a:buFont typeface="Wingdings"/>
              <a:buChar char=""/>
              <a:defRPr/>
            </a:pPr>
            <a:r>
              <a:rPr lang="en-US" dirty="0"/>
              <a:t>In other words, as </a:t>
            </a:r>
            <a:r>
              <a:rPr lang="en-US" i="1" dirty="0"/>
              <a:t>n</a:t>
            </a:r>
            <a:r>
              <a:rPr lang="en-US" dirty="0"/>
              <a:t> gets sufficiently large (larger than </a:t>
            </a:r>
            <a:r>
              <a:rPr lang="en-US" i="1" dirty="0"/>
              <a:t>n</a:t>
            </a:r>
            <a:r>
              <a:rPr lang="en-US" baseline="-25000" dirty="0"/>
              <a:t>0</a:t>
            </a:r>
            <a:r>
              <a:rPr lang="en-US" dirty="0"/>
              <a:t>), there is some constant </a:t>
            </a:r>
            <a:r>
              <a:rPr lang="en-US" i="1" dirty="0"/>
              <a:t>c</a:t>
            </a:r>
            <a:r>
              <a:rPr lang="en-US" dirty="0"/>
              <a:t> for which the processing time will always be less than or equal to </a:t>
            </a:r>
            <a:r>
              <a:rPr lang="en-US" i="1" dirty="0"/>
              <a:t>c</a:t>
            </a:r>
            <a:r>
              <a:rPr lang="en-US" dirty="0"/>
              <a:t>f(</a:t>
            </a:r>
            <a:r>
              <a:rPr lang="en-US" i="1" dirty="0"/>
              <a:t>n</a:t>
            </a:r>
            <a:r>
              <a:rPr lang="en-US" dirty="0"/>
              <a:t>)</a:t>
            </a:r>
          </a:p>
          <a:p>
            <a:pPr marL="320040" indent="-320040" fontAlgn="auto">
              <a:spcAft>
                <a:spcPts val="0"/>
              </a:spcAft>
              <a:buFont typeface="Wingdings"/>
              <a:buChar char=""/>
              <a:defRPr/>
            </a:pPr>
            <a:r>
              <a:rPr lang="en-US" i="1" dirty="0"/>
              <a:t>c</a:t>
            </a:r>
            <a:r>
              <a:rPr lang="en-US" dirty="0"/>
              <a:t>f(</a:t>
            </a:r>
            <a:r>
              <a:rPr lang="en-US" i="1" dirty="0"/>
              <a:t>n</a:t>
            </a:r>
            <a:r>
              <a:rPr lang="en-US" dirty="0"/>
              <a:t>) is an upper bound on performance</a:t>
            </a:r>
            <a:endParaRPr lang="en-US" i="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612775" y="228600"/>
            <a:ext cx="8153400" cy="990600"/>
          </a:xfrm>
        </p:spPr>
        <p:txBody>
          <a:bodyPr/>
          <a:lstStyle/>
          <a:p>
            <a:r>
              <a:rPr lang="en-US" b="1"/>
              <a:t>Formal Definition of Big-O </a:t>
            </a:r>
            <a:r>
              <a:rPr lang="en-US"/>
              <a:t>(cont.)</a:t>
            </a: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a:t>The growth rate of f(</a:t>
            </a:r>
            <a:r>
              <a:rPr lang="en-US" i="1" dirty="0"/>
              <a:t>n</a:t>
            </a:r>
            <a:r>
              <a:rPr lang="en-US" dirty="0"/>
              <a:t>) will be determined by the fastest growing term, which is the one with the largest exponent</a:t>
            </a:r>
          </a:p>
          <a:p>
            <a:pPr marL="320040" indent="-320040" fontAlgn="auto">
              <a:spcAft>
                <a:spcPts val="0"/>
              </a:spcAft>
              <a:buFont typeface="Wingdings"/>
              <a:buChar char=""/>
              <a:defRPr/>
            </a:pPr>
            <a:r>
              <a:rPr lang="en-US" dirty="0"/>
              <a:t>In the example, an algorithm of </a:t>
            </a:r>
          </a:p>
          <a:p>
            <a:pPr marL="0" indent="0" algn="ctr" fontAlgn="auto">
              <a:spcAft>
                <a:spcPts val="0"/>
              </a:spcAft>
              <a:buFont typeface="Wingdings"/>
              <a:buNone/>
              <a:defRPr/>
            </a:pPr>
            <a:r>
              <a:rPr lang="en-US" dirty="0"/>
              <a:t>O(</a:t>
            </a:r>
            <a:r>
              <a:rPr lang="en-US" i="1" dirty="0"/>
              <a:t>n</a:t>
            </a:r>
            <a:r>
              <a:rPr lang="en-US" baseline="30000" dirty="0"/>
              <a:t>2</a:t>
            </a:r>
            <a:r>
              <a:rPr lang="en-US" dirty="0"/>
              <a:t> + 5</a:t>
            </a:r>
            <a:r>
              <a:rPr lang="en-US" i="1" dirty="0"/>
              <a:t>n</a:t>
            </a:r>
            <a:r>
              <a:rPr lang="en-US" dirty="0"/>
              <a:t> + 25) </a:t>
            </a:r>
          </a:p>
          <a:p>
            <a:pPr marL="0" indent="0" fontAlgn="auto">
              <a:spcAft>
                <a:spcPts val="0"/>
              </a:spcAft>
              <a:buFont typeface="Wingdings"/>
              <a:buNone/>
              <a:tabLst>
                <a:tab pos="347663" algn="l"/>
              </a:tabLst>
              <a:defRPr/>
            </a:pPr>
            <a:r>
              <a:rPr lang="en-US" dirty="0"/>
              <a:t>	is more simply expressed as </a:t>
            </a:r>
          </a:p>
          <a:p>
            <a:pPr marL="0" indent="0" algn="ctr" fontAlgn="auto">
              <a:spcAft>
                <a:spcPts val="0"/>
              </a:spcAft>
              <a:buFont typeface="Wingdings"/>
              <a:buNone/>
              <a:defRPr/>
            </a:pPr>
            <a:r>
              <a:rPr lang="en-US" dirty="0"/>
              <a:t>O(</a:t>
            </a:r>
            <a:r>
              <a:rPr lang="en-US" i="1" dirty="0"/>
              <a:t>n</a:t>
            </a:r>
            <a:r>
              <a:rPr lang="en-US" baseline="30000" dirty="0"/>
              <a:t>2</a:t>
            </a:r>
            <a:r>
              <a:rPr lang="en-US" dirty="0"/>
              <a:t>)</a:t>
            </a:r>
          </a:p>
          <a:p>
            <a:pPr marL="320040" indent="-320040" fontAlgn="auto">
              <a:spcAft>
                <a:spcPts val="0"/>
              </a:spcAft>
              <a:buFont typeface="Wingdings"/>
              <a:buChar char=""/>
              <a:defRPr/>
            </a:pPr>
            <a:r>
              <a:rPr lang="en-US" dirty="0"/>
              <a:t>In general, it is safe to ignore all constants and to drop the lower-order terms when determining the order of magnitude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612775" y="228600"/>
            <a:ext cx="8153400" cy="990600"/>
          </a:xfrm>
        </p:spPr>
        <p:txBody>
          <a:bodyPr/>
          <a:lstStyle/>
          <a:p>
            <a:r>
              <a:rPr lang="en-US" b="1"/>
              <a:t>Big-O Example 1</a:t>
            </a:r>
          </a:p>
        </p:txBody>
      </p:sp>
      <p:sp>
        <p:nvSpPr>
          <p:cNvPr id="75778" name="Content Placeholder 2"/>
          <p:cNvSpPr>
            <a:spLocks noGrp="1"/>
          </p:cNvSpPr>
          <p:nvPr>
            <p:ph sz="quarter" idx="1"/>
          </p:nvPr>
        </p:nvSpPr>
        <p:spPr>
          <a:xfrm>
            <a:off x="612775" y="1600200"/>
            <a:ext cx="8153400" cy="4495800"/>
          </a:xfrm>
        </p:spPr>
        <p:txBody>
          <a:bodyPr/>
          <a:lstStyle/>
          <a:p>
            <a:r>
              <a:rPr lang="en-US" dirty="0"/>
              <a:t>Given T(n) = </a:t>
            </a:r>
            <a:r>
              <a:rPr lang="en-US" i="1" dirty="0"/>
              <a:t>n</a:t>
            </a:r>
            <a:r>
              <a:rPr lang="en-US" baseline="30000" dirty="0"/>
              <a:t>2</a:t>
            </a:r>
            <a:r>
              <a:rPr lang="en-US" dirty="0"/>
              <a:t> + 5</a:t>
            </a:r>
            <a:r>
              <a:rPr lang="en-US" i="1" dirty="0"/>
              <a:t>n</a:t>
            </a:r>
            <a:r>
              <a:rPr lang="en-US" dirty="0"/>
              <a:t> + 25, show that this is O(</a:t>
            </a:r>
            <a:r>
              <a:rPr lang="en-US" i="1" dirty="0"/>
              <a:t>n</a:t>
            </a:r>
            <a:r>
              <a:rPr lang="en-US" baseline="30000" dirty="0"/>
              <a:t>2</a:t>
            </a:r>
            <a:r>
              <a:rPr lang="en-US" dirty="0"/>
              <a:t>)</a:t>
            </a:r>
          </a:p>
          <a:p>
            <a:r>
              <a:rPr lang="en-US" dirty="0"/>
              <a:t>Find constants </a:t>
            </a:r>
            <a:r>
              <a:rPr lang="en-US" i="1" dirty="0"/>
              <a:t>n</a:t>
            </a:r>
            <a:r>
              <a:rPr lang="en-US" baseline="-25000" dirty="0"/>
              <a:t>0</a:t>
            </a:r>
            <a:r>
              <a:rPr lang="en-US" dirty="0"/>
              <a:t> and c so that, for all </a:t>
            </a:r>
            <a:r>
              <a:rPr lang="en-US" i="1" dirty="0"/>
              <a:t>n</a:t>
            </a:r>
            <a:r>
              <a:rPr lang="en-US" dirty="0"/>
              <a:t> &gt; </a:t>
            </a:r>
            <a:r>
              <a:rPr lang="en-US" i="1" dirty="0"/>
              <a:t>n</a:t>
            </a:r>
            <a:r>
              <a:rPr lang="en-US" baseline="-25000" dirty="0"/>
              <a:t>0</a:t>
            </a:r>
            <a:r>
              <a:rPr lang="en-US" dirty="0"/>
              <a:t>, c</a:t>
            </a:r>
            <a:r>
              <a:rPr lang="en-US" i="1" dirty="0"/>
              <a:t>n</a:t>
            </a:r>
            <a:r>
              <a:rPr lang="en-US" baseline="30000" dirty="0"/>
              <a:t>2  </a:t>
            </a:r>
            <a:r>
              <a:rPr lang="en-US" i="1" dirty="0"/>
              <a:t>&gt; n</a:t>
            </a:r>
            <a:r>
              <a:rPr lang="en-US" baseline="30000" dirty="0"/>
              <a:t>2</a:t>
            </a:r>
            <a:r>
              <a:rPr lang="en-US" dirty="0"/>
              <a:t> + 5</a:t>
            </a:r>
            <a:r>
              <a:rPr lang="en-US" i="1" dirty="0"/>
              <a:t>n</a:t>
            </a:r>
            <a:r>
              <a:rPr lang="en-US" dirty="0"/>
              <a:t> + 25</a:t>
            </a:r>
          </a:p>
          <a:p>
            <a:pPr lvl="1"/>
            <a:r>
              <a:rPr lang="en-US" dirty="0"/>
              <a:t>Find the point where c</a:t>
            </a:r>
            <a:r>
              <a:rPr lang="en-US" i="1" dirty="0"/>
              <a:t>n</a:t>
            </a:r>
            <a:r>
              <a:rPr lang="en-US" baseline="30000" dirty="0"/>
              <a:t>2  </a:t>
            </a:r>
            <a:r>
              <a:rPr lang="en-US" i="1" dirty="0"/>
              <a:t>= n</a:t>
            </a:r>
            <a:r>
              <a:rPr lang="en-US" baseline="30000" dirty="0"/>
              <a:t>2</a:t>
            </a:r>
            <a:r>
              <a:rPr lang="en-US" dirty="0"/>
              <a:t> + 5</a:t>
            </a:r>
            <a:r>
              <a:rPr lang="en-US" i="1" dirty="0"/>
              <a:t>n</a:t>
            </a:r>
            <a:r>
              <a:rPr lang="en-US" dirty="0"/>
              <a:t> + 25</a:t>
            </a:r>
          </a:p>
          <a:p>
            <a:pPr lvl="1"/>
            <a:r>
              <a:rPr lang="en-US" dirty="0"/>
              <a:t>Let </a:t>
            </a:r>
            <a:r>
              <a:rPr lang="en-US" i="1" dirty="0"/>
              <a:t>n</a:t>
            </a:r>
            <a:r>
              <a:rPr lang="en-US" dirty="0"/>
              <a:t> = </a:t>
            </a:r>
            <a:r>
              <a:rPr lang="en-US" i="1" dirty="0"/>
              <a:t>n</a:t>
            </a:r>
            <a:r>
              <a:rPr lang="en-US" baseline="-25000" dirty="0"/>
              <a:t>0</a:t>
            </a:r>
            <a:r>
              <a:rPr lang="en-US" dirty="0"/>
              <a:t>, and solve for c</a:t>
            </a:r>
          </a:p>
          <a:p>
            <a:pPr lvl="2">
              <a:buFont typeface="Wingdings" pitchFamily="2" charset="2"/>
              <a:buNone/>
            </a:pPr>
            <a:r>
              <a:rPr lang="en-US" dirty="0"/>
              <a:t>c = 1 + 5/</a:t>
            </a:r>
            <a:r>
              <a:rPr lang="en-US" i="1" dirty="0"/>
              <a:t> n</a:t>
            </a:r>
            <a:r>
              <a:rPr lang="en-US" baseline="-25000" dirty="0"/>
              <a:t>0</a:t>
            </a:r>
            <a:r>
              <a:rPr lang="en-US" dirty="0"/>
              <a:t>, + 25/</a:t>
            </a:r>
            <a:r>
              <a:rPr lang="en-US" i="1" dirty="0"/>
              <a:t> n</a:t>
            </a:r>
            <a:r>
              <a:rPr lang="en-US" baseline="-25000" dirty="0"/>
              <a:t>0</a:t>
            </a:r>
            <a:r>
              <a:rPr lang="en-US" baseline="30000" dirty="0"/>
              <a:t> 2</a:t>
            </a:r>
            <a:r>
              <a:rPr lang="en-US" dirty="0"/>
              <a:t> </a:t>
            </a:r>
          </a:p>
          <a:p>
            <a:r>
              <a:rPr lang="en-US" dirty="0"/>
              <a:t>When </a:t>
            </a:r>
            <a:r>
              <a:rPr lang="en-US" i="1" dirty="0"/>
              <a:t>n</a:t>
            </a:r>
            <a:r>
              <a:rPr lang="en-US" baseline="-25000" dirty="0"/>
              <a:t>0</a:t>
            </a:r>
            <a:r>
              <a:rPr lang="en-US" dirty="0"/>
              <a:t> is 5(1 + 5/5 + 25/25), c is 3</a:t>
            </a:r>
          </a:p>
          <a:p>
            <a:r>
              <a:rPr lang="en-US" dirty="0"/>
              <a:t>So, 3</a:t>
            </a:r>
            <a:r>
              <a:rPr lang="en-US" i="1" dirty="0"/>
              <a:t>n</a:t>
            </a:r>
            <a:r>
              <a:rPr lang="en-US" baseline="30000" dirty="0"/>
              <a:t>2</a:t>
            </a:r>
            <a:r>
              <a:rPr lang="en-US" dirty="0"/>
              <a:t> &gt; </a:t>
            </a:r>
            <a:r>
              <a:rPr lang="en-US" i="1" dirty="0"/>
              <a:t>n</a:t>
            </a:r>
            <a:r>
              <a:rPr lang="en-US" baseline="30000" dirty="0"/>
              <a:t>2</a:t>
            </a:r>
            <a:r>
              <a:rPr lang="en-US" dirty="0"/>
              <a:t> + 5</a:t>
            </a:r>
            <a:r>
              <a:rPr lang="en-US" i="1" dirty="0"/>
              <a:t>n</a:t>
            </a:r>
            <a:r>
              <a:rPr lang="en-US" dirty="0"/>
              <a:t> + 25 for all </a:t>
            </a:r>
            <a:r>
              <a:rPr lang="en-US" i="1" dirty="0"/>
              <a:t>n</a:t>
            </a:r>
            <a:r>
              <a:rPr lang="en-US" dirty="0"/>
              <a:t> &gt; 5</a:t>
            </a:r>
          </a:p>
          <a:p>
            <a:r>
              <a:rPr lang="en-US" dirty="0"/>
              <a:t>Other values of </a:t>
            </a:r>
            <a:r>
              <a:rPr lang="en-US" i="1" dirty="0"/>
              <a:t>n</a:t>
            </a:r>
            <a:r>
              <a:rPr lang="en-US" baseline="-25000" dirty="0"/>
              <a:t>0</a:t>
            </a:r>
            <a:r>
              <a:rPr lang="en-US" dirty="0"/>
              <a:t> and </a:t>
            </a:r>
            <a:r>
              <a:rPr lang="en-US"/>
              <a:t>c also work</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612775" y="228600"/>
            <a:ext cx="8153400" cy="990600"/>
          </a:xfrm>
        </p:spPr>
        <p:txBody>
          <a:bodyPr/>
          <a:lstStyle/>
          <a:p>
            <a:r>
              <a:rPr lang="en-US" b="1"/>
              <a:t>Big-O Example 1 </a:t>
            </a:r>
            <a:r>
              <a:rPr lang="en-US"/>
              <a:t>(cont.)</a:t>
            </a:r>
          </a:p>
        </p:txBody>
      </p:sp>
      <p:pic>
        <p:nvPicPr>
          <p:cNvPr id="76802" name="Picture 2" descr="C:\Documents and Settings\Administrator\My Documents\Koffman\PPTs\JPEGS\JWCL233_Koffman JPG files\ch02\w0021-nn.jpg"/>
          <p:cNvPicPr>
            <a:picLocks noChangeAspect="1" noChangeArrowheads="1"/>
          </p:cNvPicPr>
          <p:nvPr/>
        </p:nvPicPr>
        <p:blipFill>
          <a:blip r:embed="rId2" cstate="print"/>
          <a:srcRect/>
          <a:stretch>
            <a:fillRect/>
          </a:stretch>
        </p:blipFill>
        <p:spPr bwMode="auto">
          <a:xfrm>
            <a:off x="1066800" y="1709738"/>
            <a:ext cx="6934200" cy="5148262"/>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612775" y="228600"/>
            <a:ext cx="8153400" cy="990600"/>
          </a:xfrm>
        </p:spPr>
        <p:txBody>
          <a:bodyPr/>
          <a:lstStyle/>
          <a:p>
            <a:r>
              <a:rPr lang="en-US" b="1"/>
              <a:t>Big-O Example 2</a:t>
            </a:r>
          </a:p>
        </p:txBody>
      </p:sp>
      <p:sp>
        <p:nvSpPr>
          <p:cNvPr id="77826" name="Content Placeholder 2"/>
          <p:cNvSpPr>
            <a:spLocks noGrp="1"/>
          </p:cNvSpPr>
          <p:nvPr>
            <p:ph sz="quarter" idx="1"/>
          </p:nvPr>
        </p:nvSpPr>
        <p:spPr>
          <a:xfrm>
            <a:off x="612775" y="1600200"/>
            <a:ext cx="8153400" cy="4495800"/>
          </a:xfrm>
        </p:spPr>
        <p:txBody>
          <a:bodyPr/>
          <a:lstStyle/>
          <a:p>
            <a:r>
              <a:rPr lang="en-US" dirty="0"/>
              <a:t>Consider the following loop</a:t>
            </a:r>
          </a:p>
          <a:p>
            <a:pPr marL="400050" lvl="1" indent="0">
              <a:buFont typeface="Wingdings 2" pitchFamily="18" charset="2"/>
              <a:buNone/>
            </a:pPr>
            <a:r>
              <a:rPr lang="en-US" sz="1800" dirty="0">
                <a:latin typeface="Courier New" pitchFamily="49" charset="0"/>
                <a:cs typeface="Courier New" pitchFamily="49" charset="0"/>
              </a:rPr>
              <a:t>for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0;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&lt; n;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a:t>
            </a:r>
          </a:p>
          <a:p>
            <a:pPr marL="400050" lvl="1" indent="0">
              <a:buFont typeface="Wingdings 2" pitchFamily="18" charset="2"/>
              <a:buNone/>
            </a:pPr>
            <a:r>
              <a:rPr lang="en-US" sz="1800" dirty="0">
                <a:latin typeface="Courier New" pitchFamily="49" charset="0"/>
                <a:cs typeface="Courier New" pitchFamily="49" charset="0"/>
              </a:rPr>
              <a:t>  for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j =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+ 1; j &lt; n; j++) {</a:t>
            </a:r>
          </a:p>
          <a:p>
            <a:pPr marL="400050" lvl="1" indent="0">
              <a:buFont typeface="Wingdings 2" pitchFamily="18" charset="2"/>
              <a:buNone/>
            </a:pPr>
            <a:r>
              <a:rPr lang="en-US" sz="1800" dirty="0">
                <a:cs typeface="Courier New" pitchFamily="49" charset="0"/>
              </a:rPr>
              <a:t>           </a:t>
            </a:r>
            <a:r>
              <a:rPr lang="en-US" sz="1800" i="1" dirty="0">
                <a:cs typeface="Courier New" pitchFamily="49" charset="0"/>
              </a:rPr>
              <a:t>3 simple statements</a:t>
            </a:r>
            <a:endParaRPr lang="en-US" sz="1800" dirty="0">
              <a:cs typeface="Courier New" pitchFamily="49" charset="0"/>
            </a:endParaRPr>
          </a:p>
          <a:p>
            <a:pPr marL="400050" lvl="1" indent="0">
              <a:buFont typeface="Wingdings 2" pitchFamily="18" charset="2"/>
              <a:buNone/>
            </a:pPr>
            <a:r>
              <a:rPr lang="en-US" sz="1800" dirty="0">
                <a:latin typeface="Courier New" pitchFamily="49" charset="0"/>
                <a:cs typeface="Courier New" pitchFamily="49" charset="0"/>
              </a:rPr>
              <a:t>  }</a:t>
            </a:r>
          </a:p>
          <a:p>
            <a:pPr marL="400050" lvl="1" indent="0">
              <a:buFont typeface="Wingdings 2" pitchFamily="18" charset="2"/>
              <a:buNone/>
            </a:pPr>
            <a:r>
              <a:rPr lang="en-US" sz="1800" dirty="0">
                <a:latin typeface="Courier New" pitchFamily="49" charset="0"/>
                <a:cs typeface="Courier New" pitchFamily="49" charset="0"/>
              </a:rPr>
              <a:t>}</a:t>
            </a:r>
            <a:endParaRPr lang="en-US" sz="1800" dirty="0"/>
          </a:p>
          <a:p>
            <a:r>
              <a:rPr lang="en-US" dirty="0"/>
              <a:t>T(</a:t>
            </a:r>
            <a:r>
              <a:rPr lang="en-US" i="1" dirty="0"/>
              <a:t>n</a:t>
            </a:r>
            <a:r>
              <a:rPr lang="en-US" dirty="0"/>
              <a:t>) = 3(</a:t>
            </a:r>
            <a:r>
              <a:rPr lang="en-US" i="1" dirty="0"/>
              <a:t>n</a:t>
            </a:r>
            <a:r>
              <a:rPr lang="en-US" dirty="0"/>
              <a:t> – 1) + 3 (</a:t>
            </a:r>
            <a:r>
              <a:rPr lang="en-US" i="1" dirty="0"/>
              <a:t>n</a:t>
            </a:r>
            <a:r>
              <a:rPr lang="en-US" dirty="0"/>
              <a:t> – 2) + … + 3</a:t>
            </a:r>
          </a:p>
          <a:p>
            <a:r>
              <a:rPr lang="en-US" dirty="0"/>
              <a:t>Factoring out the 3, </a:t>
            </a:r>
          </a:p>
          <a:p>
            <a:pPr>
              <a:buNone/>
            </a:pPr>
            <a:r>
              <a:rPr lang="en-US" dirty="0"/>
              <a:t>	3(</a:t>
            </a:r>
            <a:r>
              <a:rPr lang="en-US" i="1" dirty="0"/>
              <a:t>n</a:t>
            </a:r>
            <a:r>
              <a:rPr lang="en-US" dirty="0"/>
              <a:t> – 1 + </a:t>
            </a:r>
            <a:r>
              <a:rPr lang="en-US" i="1" dirty="0"/>
              <a:t>n</a:t>
            </a:r>
            <a:r>
              <a:rPr lang="en-US" dirty="0"/>
              <a:t> – 2  + </a:t>
            </a:r>
            <a:r>
              <a:rPr lang="en-US" i="1" dirty="0"/>
              <a:t>n </a:t>
            </a:r>
            <a:r>
              <a:rPr lang="en-US" dirty="0"/>
              <a:t>–</a:t>
            </a:r>
            <a:r>
              <a:rPr lang="en-US" i="1" dirty="0"/>
              <a:t> 3</a:t>
            </a:r>
            <a:r>
              <a:rPr lang="en-US" dirty="0"/>
              <a:t> + … + 1)</a:t>
            </a:r>
          </a:p>
          <a:p>
            <a:r>
              <a:rPr lang="en-US" dirty="0"/>
              <a:t>1 + 2 + … + </a:t>
            </a:r>
            <a:r>
              <a:rPr lang="en-US" i="1" dirty="0"/>
              <a:t>n</a:t>
            </a:r>
            <a:r>
              <a:rPr lang="en-US" dirty="0"/>
              <a:t> – 1 = (</a:t>
            </a:r>
            <a:r>
              <a:rPr lang="en-US" i="1" dirty="0"/>
              <a:t>n</a:t>
            </a:r>
            <a:r>
              <a:rPr lang="en-US" dirty="0"/>
              <a:t> x (</a:t>
            </a:r>
            <a:r>
              <a:rPr lang="en-US" i="1" dirty="0"/>
              <a:t>n</a:t>
            </a:r>
            <a:r>
              <a:rPr lang="en-US" dirty="0"/>
              <a:t>-1))/2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the exam</a:t>
            </a:r>
          </a:p>
        </p:txBody>
      </p:sp>
      <p:sp>
        <p:nvSpPr>
          <p:cNvPr id="3" name="Content Placeholder 2"/>
          <p:cNvSpPr>
            <a:spLocks noGrp="1"/>
          </p:cNvSpPr>
          <p:nvPr>
            <p:ph sz="quarter" idx="1"/>
          </p:nvPr>
        </p:nvSpPr>
        <p:spPr/>
        <p:txBody>
          <a:bodyPr/>
          <a:lstStyle/>
          <a:p>
            <a:r>
              <a:rPr lang="en-US" dirty="0"/>
              <a:t>Go over the two course slides posted on the Blackboard </a:t>
            </a:r>
            <a:r>
              <a:rPr lang="en-US" dirty="0">
                <a:sym typeface="Wingdings" pitchFamily="2" charset="2"/>
              </a:rPr>
              <a:t> Course slides  ch01/ch02</a:t>
            </a:r>
          </a:p>
          <a:p>
            <a:r>
              <a:rPr lang="en-US" dirty="0">
                <a:sym typeface="Wingdings" pitchFamily="2" charset="2"/>
              </a:rPr>
              <a:t>Go over the three lab assignments, Understand what is the time complexity (big-O) notation for each algorithm</a:t>
            </a:r>
          </a:p>
          <a:p>
            <a:endParaRPr lang="en-US" dirty="0"/>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612775" y="228600"/>
            <a:ext cx="8153400" cy="990600"/>
          </a:xfrm>
        </p:spPr>
        <p:txBody>
          <a:bodyPr/>
          <a:lstStyle/>
          <a:p>
            <a:r>
              <a:rPr lang="en-US" b="1"/>
              <a:t>Big-O Example 2 </a:t>
            </a:r>
            <a:r>
              <a:rPr lang="en-US"/>
              <a:t>(cont.)</a:t>
            </a:r>
          </a:p>
        </p:txBody>
      </p:sp>
      <p:sp>
        <p:nvSpPr>
          <p:cNvPr id="78850" name="Content Placeholder 2"/>
          <p:cNvSpPr>
            <a:spLocks noGrp="1"/>
          </p:cNvSpPr>
          <p:nvPr>
            <p:ph sz="quarter" idx="1"/>
          </p:nvPr>
        </p:nvSpPr>
        <p:spPr>
          <a:xfrm>
            <a:off x="612775" y="1600200"/>
            <a:ext cx="8153400" cy="4495800"/>
          </a:xfrm>
        </p:spPr>
        <p:txBody>
          <a:bodyPr/>
          <a:lstStyle/>
          <a:p>
            <a:r>
              <a:rPr lang="en-US"/>
              <a:t>Therefore T(</a:t>
            </a:r>
            <a:r>
              <a:rPr lang="en-US" i="1"/>
              <a:t>n</a:t>
            </a:r>
            <a:r>
              <a:rPr lang="en-US"/>
              <a:t>) = 1.5</a:t>
            </a:r>
            <a:r>
              <a:rPr lang="en-US" i="1"/>
              <a:t>n</a:t>
            </a:r>
            <a:r>
              <a:rPr lang="en-US" baseline="30000"/>
              <a:t>2</a:t>
            </a:r>
            <a:r>
              <a:rPr lang="en-US"/>
              <a:t> – 1.5</a:t>
            </a:r>
            <a:r>
              <a:rPr lang="en-US" i="1"/>
              <a:t>n</a:t>
            </a:r>
          </a:p>
          <a:p>
            <a:r>
              <a:rPr lang="en-US"/>
              <a:t>When </a:t>
            </a:r>
            <a:r>
              <a:rPr lang="en-US" i="1"/>
              <a:t>n</a:t>
            </a:r>
            <a:r>
              <a:rPr lang="en-US"/>
              <a:t> = 0, the polynomial has the value 0</a:t>
            </a:r>
          </a:p>
          <a:p>
            <a:r>
              <a:rPr lang="en-US"/>
              <a:t>For values of </a:t>
            </a:r>
            <a:r>
              <a:rPr lang="en-US" i="1"/>
              <a:t>n</a:t>
            </a:r>
            <a:r>
              <a:rPr lang="en-US"/>
              <a:t> &gt; 1, 1.5</a:t>
            </a:r>
            <a:r>
              <a:rPr lang="en-US" i="1"/>
              <a:t>n</a:t>
            </a:r>
            <a:r>
              <a:rPr lang="en-US" baseline="30000"/>
              <a:t>2</a:t>
            </a:r>
            <a:r>
              <a:rPr lang="en-US"/>
              <a:t> &gt; 1.5</a:t>
            </a:r>
            <a:r>
              <a:rPr lang="en-US" i="1"/>
              <a:t>n</a:t>
            </a:r>
            <a:r>
              <a:rPr lang="en-US" baseline="30000"/>
              <a:t>2</a:t>
            </a:r>
            <a:r>
              <a:rPr lang="en-US"/>
              <a:t> – 1.5</a:t>
            </a:r>
            <a:r>
              <a:rPr lang="en-US" i="1"/>
              <a:t>n</a:t>
            </a:r>
          </a:p>
          <a:p>
            <a:r>
              <a:rPr lang="en-US"/>
              <a:t>Therefore T(</a:t>
            </a:r>
            <a:r>
              <a:rPr lang="en-US" i="1"/>
              <a:t>n</a:t>
            </a:r>
            <a:r>
              <a:rPr lang="en-US"/>
              <a:t>)  is O(</a:t>
            </a:r>
            <a:r>
              <a:rPr lang="en-US" i="1"/>
              <a:t>n</a:t>
            </a:r>
            <a:r>
              <a:rPr lang="en-US" baseline="30000"/>
              <a:t>2</a:t>
            </a:r>
            <a:r>
              <a:rPr lang="en-US"/>
              <a:t>) when </a:t>
            </a:r>
            <a:r>
              <a:rPr lang="en-US" i="1"/>
              <a:t>n</a:t>
            </a:r>
            <a:r>
              <a:rPr lang="en-US" baseline="-25000"/>
              <a:t>0</a:t>
            </a:r>
            <a:r>
              <a:rPr lang="en-US"/>
              <a:t> is 1 and c is 1.5</a:t>
            </a:r>
          </a:p>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612775" y="228600"/>
            <a:ext cx="8153400" cy="990600"/>
          </a:xfrm>
        </p:spPr>
        <p:txBody>
          <a:bodyPr/>
          <a:lstStyle/>
          <a:p>
            <a:r>
              <a:rPr lang="en-US" b="1"/>
              <a:t>Big-O Example 2 </a:t>
            </a:r>
            <a:r>
              <a:rPr lang="en-US"/>
              <a:t>(cont.)</a:t>
            </a:r>
          </a:p>
        </p:txBody>
      </p:sp>
      <p:pic>
        <p:nvPicPr>
          <p:cNvPr id="79874" name="Picture 2" descr="C:\Documents and Settings\Administrator\My Documents\Koffman\PPTs\JPEGS\JWCL233_Koffman JPG files\ch02\w0022-nn.jpg"/>
          <p:cNvPicPr>
            <a:picLocks noChangeAspect="1" noChangeArrowheads="1"/>
          </p:cNvPicPr>
          <p:nvPr/>
        </p:nvPicPr>
        <p:blipFill>
          <a:blip r:embed="rId2" cstate="print"/>
          <a:srcRect/>
          <a:stretch>
            <a:fillRect/>
          </a:stretch>
        </p:blipFill>
        <p:spPr bwMode="auto">
          <a:xfrm>
            <a:off x="457200" y="1752600"/>
            <a:ext cx="7974013" cy="44958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fontAlgn="auto">
              <a:spcAft>
                <a:spcPts val="0"/>
              </a:spcAft>
              <a:defRPr/>
            </a:pPr>
            <a:r>
              <a:rPr lang="en-US" b="1" dirty="0"/>
              <a:t>Symbols Used in Quantifying Performance</a:t>
            </a:r>
          </a:p>
        </p:txBody>
      </p:sp>
      <p:pic>
        <p:nvPicPr>
          <p:cNvPr id="80898" name="Picture 2" descr="C:\Documents and Settings\Administrator\My Documents\Koffman\PPTs\Koffman_Digital Request 150 DPI JPEG\Ch02\Table_2.2.jpg"/>
          <p:cNvPicPr>
            <a:picLocks noChangeAspect="1" noChangeArrowheads="1"/>
          </p:cNvPicPr>
          <p:nvPr/>
        </p:nvPicPr>
        <p:blipFill>
          <a:blip r:embed="rId2" cstate="print"/>
          <a:srcRect/>
          <a:stretch>
            <a:fillRect/>
          </a:stretch>
        </p:blipFill>
        <p:spPr bwMode="auto">
          <a:xfrm>
            <a:off x="304800" y="2362200"/>
            <a:ext cx="8615363" cy="27432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612775" y="228600"/>
            <a:ext cx="8153400" cy="990600"/>
          </a:xfrm>
        </p:spPr>
        <p:txBody>
          <a:bodyPr/>
          <a:lstStyle/>
          <a:p>
            <a:r>
              <a:rPr lang="en-US" b="1"/>
              <a:t>Common Growth Rates</a:t>
            </a:r>
          </a:p>
        </p:txBody>
      </p:sp>
      <p:pic>
        <p:nvPicPr>
          <p:cNvPr id="81922" name="Picture 2" descr="C:\Documents and Settings\Administrator\My Documents\Koffman\PPTs\Koffman_Digital Request 150 DPI JPEG\Ch02\Table_2.3.jpg"/>
          <p:cNvPicPr>
            <a:picLocks noChangeAspect="1" noChangeArrowheads="1"/>
          </p:cNvPicPr>
          <p:nvPr/>
        </p:nvPicPr>
        <p:blipFill>
          <a:blip r:embed="rId2" cstate="print"/>
          <a:srcRect/>
          <a:stretch>
            <a:fillRect/>
          </a:stretch>
        </p:blipFill>
        <p:spPr bwMode="auto">
          <a:xfrm>
            <a:off x="2209800" y="1828800"/>
            <a:ext cx="4465638" cy="41910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612775" y="228600"/>
            <a:ext cx="8153400" cy="990600"/>
          </a:xfrm>
        </p:spPr>
        <p:txBody>
          <a:bodyPr/>
          <a:lstStyle/>
          <a:p>
            <a:r>
              <a:rPr lang="en-US" b="1"/>
              <a:t>Different Growth Rates</a:t>
            </a:r>
          </a:p>
        </p:txBody>
      </p:sp>
      <p:pic>
        <p:nvPicPr>
          <p:cNvPr id="82946" name="Picture 2" descr="C:\Documents and Settings\Administrator\My Documents\Koffman\PPTs\JPEGS\JWCL233_Koffman JPG files\ch02\w0023-nn.jpg"/>
          <p:cNvPicPr>
            <a:picLocks noChangeAspect="1" noChangeArrowheads="1"/>
          </p:cNvPicPr>
          <p:nvPr/>
        </p:nvPicPr>
        <p:blipFill>
          <a:blip r:embed="rId2" cstate="print"/>
          <a:srcRect/>
          <a:stretch>
            <a:fillRect/>
          </a:stretch>
        </p:blipFill>
        <p:spPr bwMode="auto">
          <a:xfrm>
            <a:off x="685800" y="1676400"/>
            <a:ext cx="7712075" cy="44196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ArrayList</a:t>
            </a:r>
            <a:r>
              <a:rPr lang="en-US"/>
              <a:t> </a:t>
            </a:r>
            <a:r>
              <a:rPr lang="en-US" b="1"/>
              <a:t>Class</a:t>
            </a:r>
          </a:p>
        </p:txBody>
      </p:sp>
      <p:sp>
        <p:nvSpPr>
          <p:cNvPr id="22530" name="Rectangle 3"/>
          <p:cNvSpPr>
            <a:spLocks noGrp="1" noChangeArrowheads="1"/>
          </p:cNvSpPr>
          <p:nvPr>
            <p:ph sz="quarter" idx="1"/>
          </p:nvPr>
        </p:nvSpPr>
        <p:spPr>
          <a:xfrm>
            <a:off x="612775" y="1600200"/>
            <a:ext cx="8153400" cy="4495800"/>
          </a:xfrm>
        </p:spPr>
        <p:txBody>
          <a:bodyPr/>
          <a:lstStyle/>
          <a:p>
            <a:r>
              <a:rPr lang="en-US" dirty="0"/>
              <a:t>The simplest class that implements the List interface</a:t>
            </a:r>
          </a:p>
          <a:p>
            <a:r>
              <a:rPr lang="en-US" dirty="0"/>
              <a:t>An improvement over an array object</a:t>
            </a:r>
          </a:p>
          <a:p>
            <a:r>
              <a:rPr lang="en-US" dirty="0"/>
              <a:t>Use when:</a:t>
            </a:r>
          </a:p>
          <a:p>
            <a:pPr lvl="1"/>
            <a:r>
              <a:rPr lang="en-US" dirty="0"/>
              <a:t>you will be adding new elements to the end of a list</a:t>
            </a:r>
          </a:p>
          <a:p>
            <a:pPr lvl="1"/>
            <a:r>
              <a:rPr lang="en-US" dirty="0"/>
              <a:t>you need to access elements quickly in any order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ArrayList</a:t>
            </a:r>
            <a:r>
              <a:rPr lang="en-US"/>
              <a:t> </a:t>
            </a:r>
            <a:r>
              <a:rPr lang="en-US" b="1"/>
              <a:t>Class</a:t>
            </a:r>
            <a:r>
              <a:rPr lang="en-US"/>
              <a:t> (cont.)</a:t>
            </a:r>
          </a:p>
        </p:txBody>
      </p:sp>
      <p:sp>
        <p:nvSpPr>
          <p:cNvPr id="96259" name="Rectangle 3"/>
          <p:cNvSpPr>
            <a:spLocks noGrp="1" noChangeArrowheads="1"/>
          </p:cNvSpPr>
          <p:nvPr>
            <p:ph sz="quarter" idx="1"/>
          </p:nvPr>
        </p:nvSpPr>
        <p:spPr>
          <a:xfrm>
            <a:off x="612775" y="1600200"/>
            <a:ext cx="8153400" cy="4495800"/>
          </a:xfrm>
        </p:spPr>
        <p:txBody>
          <a:bodyPr>
            <a:normAutofit lnSpcReduction="10000"/>
          </a:bodyPr>
          <a:lstStyle/>
          <a:p>
            <a:pPr marL="320040" indent="-320040" fontAlgn="auto">
              <a:spcAft>
                <a:spcPts val="0"/>
              </a:spcAft>
              <a:buFont typeface="Wingdings"/>
              <a:buChar char=""/>
              <a:defRPr/>
            </a:pPr>
            <a:r>
              <a:rPr lang="en-US" sz="3000" dirty="0"/>
              <a:t>To declare a </a:t>
            </a:r>
            <a:r>
              <a:rPr lang="en-US" sz="3000" dirty="0">
                <a:latin typeface="Courier New" pitchFamily="49" charset="0"/>
                <a:cs typeface="Courier New" pitchFamily="49" charset="0"/>
              </a:rPr>
              <a:t>List</a:t>
            </a:r>
            <a:r>
              <a:rPr lang="en-US" sz="3000" dirty="0"/>
              <a:t> “object” whose elements will reference </a:t>
            </a:r>
            <a:r>
              <a:rPr lang="en-US" sz="3000" dirty="0">
                <a:latin typeface="Courier New" pitchFamily="49" charset="0"/>
                <a:cs typeface="Courier New" pitchFamily="49" charset="0"/>
              </a:rPr>
              <a:t>String</a:t>
            </a:r>
            <a:r>
              <a:rPr lang="en-US" sz="3000" dirty="0"/>
              <a:t> objects:</a:t>
            </a: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400050" lvl="1" indent="0" fontAlgn="auto">
              <a:spcAft>
                <a:spcPts val="0"/>
              </a:spcAft>
              <a:buFont typeface="Wingdings 2"/>
              <a:buNone/>
              <a:defRPr/>
            </a:pPr>
            <a:r>
              <a:rPr lang="en-US" sz="1800" dirty="0">
                <a:latin typeface="Courier New" pitchFamily="49" charset="0"/>
                <a:cs typeface="Courier New" pitchFamily="49" charset="0"/>
              </a:rPr>
              <a:t>List&lt;String&gt; myList = new ArrayList&lt;String&gt;();</a:t>
            </a:r>
          </a:p>
          <a:p>
            <a:pPr marL="400050" lvl="1" indent="0" fontAlgn="auto">
              <a:spcAft>
                <a:spcPts val="0"/>
              </a:spcAft>
              <a:buFont typeface="Wingdings 2"/>
              <a:buNone/>
              <a:defRPr/>
            </a:pPr>
            <a:endParaRPr lang="en-US" sz="1000" dirty="0">
              <a:latin typeface="Courier New" pitchFamily="49" charset="0"/>
              <a:cs typeface="Courier New" pitchFamily="49" charset="0"/>
            </a:endParaRPr>
          </a:p>
          <a:p>
            <a:pPr marL="320040" indent="-320040" fontAlgn="auto">
              <a:spcAft>
                <a:spcPts val="0"/>
              </a:spcAft>
              <a:buFont typeface="Wingdings"/>
              <a:buChar char=""/>
              <a:defRPr/>
            </a:pPr>
            <a:r>
              <a:rPr lang="en-US" sz="3000" dirty="0">
                <a:solidFill>
                  <a:prstClr val="black"/>
                </a:solidFill>
              </a:rPr>
              <a:t>The initial List is empty and has a default initial capacity of 10 elements</a:t>
            </a:r>
          </a:p>
          <a:p>
            <a:pPr marL="320040" indent="-320040" fontAlgn="auto">
              <a:spcAft>
                <a:spcPts val="0"/>
              </a:spcAft>
              <a:buFont typeface="Wingdings"/>
              <a:buChar char=""/>
              <a:defRPr/>
            </a:pPr>
            <a:r>
              <a:rPr lang="en-US" sz="3000" dirty="0">
                <a:solidFill>
                  <a:prstClr val="black"/>
                </a:solidFill>
              </a:rPr>
              <a:t>To add strings to the list,</a:t>
            </a:r>
          </a:p>
          <a:p>
            <a:pPr marL="400050" lvl="1" indent="0" fontAlgn="auto">
              <a:spcAft>
                <a:spcPts val="0"/>
              </a:spcAft>
              <a:buFont typeface="Wingdings 2"/>
              <a:buNone/>
              <a:defRPr/>
            </a:pPr>
            <a:r>
              <a:rPr lang="en-US" sz="1800" dirty="0">
                <a:latin typeface="Courier New" pitchFamily="49" charset="0"/>
                <a:cs typeface="Courier New" pitchFamily="49" charset="0"/>
              </a:rPr>
              <a:t>myList.add("Bashful");</a:t>
            </a:r>
          </a:p>
          <a:p>
            <a:pPr marL="400050" lvl="1" indent="0" fontAlgn="auto">
              <a:spcAft>
                <a:spcPts val="0"/>
              </a:spcAft>
              <a:buFont typeface="Wingdings 2"/>
              <a:buNone/>
              <a:defRPr/>
            </a:pPr>
            <a:r>
              <a:rPr lang="en-US" sz="1800" dirty="0">
                <a:latin typeface="Courier New" pitchFamily="49" charset="0"/>
                <a:cs typeface="Courier New" pitchFamily="49" charset="0"/>
              </a:rPr>
              <a:t>myList.add("Awful");</a:t>
            </a:r>
          </a:p>
          <a:p>
            <a:pPr marL="400050" lvl="1" indent="0" fontAlgn="auto">
              <a:spcAft>
                <a:spcPts val="0"/>
              </a:spcAft>
              <a:buFont typeface="Wingdings 2"/>
              <a:buNone/>
              <a:defRPr/>
            </a:pPr>
            <a:r>
              <a:rPr lang="en-US" sz="1800" dirty="0">
                <a:latin typeface="Courier New" pitchFamily="49" charset="0"/>
                <a:cs typeface="Courier New" pitchFamily="49" charset="0"/>
              </a:rPr>
              <a:t>myList.add("Jumpy");</a:t>
            </a:r>
          </a:p>
          <a:p>
            <a:pPr marL="400050" lvl="1" indent="0" fontAlgn="auto">
              <a:spcAft>
                <a:spcPts val="0"/>
              </a:spcAft>
              <a:buFont typeface="Wingdings 2"/>
              <a:buNone/>
              <a:defRPr/>
            </a:pPr>
            <a:r>
              <a:rPr lang="en-US" sz="1800" dirty="0">
                <a:latin typeface="Courier New" pitchFamily="49" charset="0"/>
                <a:cs typeface="Courier New" pitchFamily="49" charset="0"/>
              </a:rPr>
              <a:t>myList.add("Happy");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fontAlgn="auto">
              <a:spcAft>
                <a:spcPts val="0"/>
              </a:spcAft>
              <a:defRPr/>
            </a:pPr>
            <a:r>
              <a:rPr lang="en-US" b="1" dirty="0"/>
              <a:t>Specification of the </a:t>
            </a:r>
            <a:r>
              <a:rPr lang="en-US" sz="3600" dirty="0">
                <a:latin typeface="Courier New" pitchFamily="49" charset="0"/>
                <a:cs typeface="Courier New" pitchFamily="49" charset="0"/>
              </a:rPr>
              <a:t>ArrayList</a:t>
            </a:r>
            <a:r>
              <a:rPr lang="en-US" sz="3600" dirty="0"/>
              <a:t> </a:t>
            </a:r>
            <a:r>
              <a:rPr lang="en-US" b="1" dirty="0"/>
              <a:t>Class</a:t>
            </a:r>
          </a:p>
        </p:txBody>
      </p:sp>
      <p:pic>
        <p:nvPicPr>
          <p:cNvPr id="33794" name="Picture 2" descr="C:\Documents and Settings\Administrator\My Documents\Koffman\PPTs\Koffman_Digital Request 150 DPI JPEG\Ch02\Table_2.1.jpg"/>
          <p:cNvPicPr>
            <a:picLocks noChangeAspect="1" noChangeArrowheads="1"/>
          </p:cNvPicPr>
          <p:nvPr/>
        </p:nvPicPr>
        <p:blipFill>
          <a:blip r:embed="rId2" cstate="print"/>
          <a:srcRect/>
          <a:stretch>
            <a:fillRect/>
          </a:stretch>
        </p:blipFill>
        <p:spPr bwMode="auto">
          <a:xfrm>
            <a:off x="304800" y="1905000"/>
            <a:ext cx="8594725" cy="37338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612775" y="228600"/>
            <a:ext cx="8153400" cy="990600"/>
          </a:xfrm>
        </p:spPr>
        <p:txBody>
          <a:bodyPr/>
          <a:lstStyle/>
          <a:p>
            <a:r>
              <a:rPr lang="en-US" sz="3200" b="1"/>
              <a:t>Implementing</a:t>
            </a:r>
            <a:r>
              <a:rPr lang="en-US" sz="3200"/>
              <a:t> </a:t>
            </a:r>
            <a:r>
              <a:rPr lang="en-US" sz="3200">
                <a:latin typeface="Courier New" pitchFamily="49" charset="0"/>
                <a:cs typeface="Courier New" pitchFamily="49" charset="0"/>
              </a:rPr>
              <a:t>ArrayList.add(E)</a:t>
            </a:r>
            <a:r>
              <a:rPr lang="en-US" sz="3200">
                <a:cs typeface="Courier New" pitchFamily="49" charset="0"/>
              </a:rPr>
              <a:t>(cont.)</a:t>
            </a:r>
          </a:p>
        </p:txBody>
      </p:sp>
      <p:sp>
        <p:nvSpPr>
          <p:cNvPr id="3" name="Content Placeholder 2"/>
          <p:cNvSpPr>
            <a:spLocks noGrp="1"/>
          </p:cNvSpPr>
          <p:nvPr>
            <p:ph sz="quarter" idx="1"/>
          </p:nvPr>
        </p:nvSpPr>
        <p:spPr>
          <a:xfrm>
            <a:off x="457200" y="1600200"/>
            <a:ext cx="8229600" cy="1981200"/>
          </a:xfrm>
        </p:spPr>
        <p:txBody>
          <a:bodyPr>
            <a:normAutofit fontScale="92500"/>
          </a:bodyPr>
          <a:lstStyle/>
          <a:p>
            <a:pPr marL="320040" indent="-320040" fontAlgn="auto">
              <a:spcAft>
                <a:spcPts val="0"/>
              </a:spcAft>
              <a:buFont typeface="Wingdings"/>
              <a:buChar char=""/>
              <a:defRPr/>
            </a:pPr>
            <a:r>
              <a:rPr lang="en-US" dirty="0"/>
              <a:t>If </a:t>
            </a:r>
            <a:r>
              <a:rPr lang="en-US" sz="2600" dirty="0">
                <a:latin typeface="Courier New" pitchFamily="49" charset="0"/>
                <a:cs typeface="Courier New" pitchFamily="49" charset="0"/>
              </a:rPr>
              <a:t>size</a:t>
            </a:r>
            <a:r>
              <a:rPr lang="en-US" sz="2600" dirty="0"/>
              <a:t> </a:t>
            </a:r>
            <a:r>
              <a:rPr lang="en-US" dirty="0"/>
              <a:t>is less than capacity, then to append a new item </a:t>
            </a:r>
          </a:p>
          <a:p>
            <a:pPr marL="914400" lvl="1" indent="-514350" fontAlgn="auto">
              <a:spcAft>
                <a:spcPts val="0"/>
              </a:spcAft>
              <a:buFont typeface="+mj-lt"/>
              <a:buAutoNum type="arabicPeriod"/>
              <a:defRPr/>
            </a:pPr>
            <a:r>
              <a:rPr lang="en-US" dirty="0"/>
              <a:t>insert the new item at the position indicated by the value of </a:t>
            </a:r>
            <a:r>
              <a:rPr lang="en-US" dirty="0">
                <a:latin typeface="Courier New" pitchFamily="49" charset="0"/>
                <a:cs typeface="Courier New" pitchFamily="49" charset="0"/>
              </a:rPr>
              <a:t>size</a:t>
            </a:r>
          </a:p>
          <a:p>
            <a:pPr marL="914400" lvl="1" indent="-514350" fontAlgn="auto">
              <a:spcAft>
                <a:spcPts val="0"/>
              </a:spcAft>
              <a:buFont typeface="+mj-lt"/>
              <a:buAutoNum type="arabicPeriod"/>
              <a:defRPr/>
            </a:pPr>
            <a:r>
              <a:rPr lang="en-US" dirty="0"/>
              <a:t>increment the value of </a:t>
            </a:r>
            <a:r>
              <a:rPr lang="en-US" dirty="0">
                <a:latin typeface="Courier New" pitchFamily="49" charset="0"/>
                <a:cs typeface="Courier New" pitchFamily="49" charset="0"/>
              </a:rPr>
              <a:t>size</a:t>
            </a:r>
          </a:p>
          <a:p>
            <a:pPr marL="914400" lvl="1" indent="-514350" fontAlgn="auto">
              <a:spcAft>
                <a:spcPts val="0"/>
              </a:spcAft>
              <a:buFont typeface="+mj-lt"/>
              <a:buAutoNum type="arabicPeriod"/>
              <a:defRPr/>
            </a:pPr>
            <a:r>
              <a:rPr lang="en-US" dirty="0"/>
              <a:t>return </a:t>
            </a:r>
            <a:r>
              <a:rPr lang="en-US" dirty="0">
                <a:latin typeface="Courier New" pitchFamily="49" charset="0"/>
                <a:cs typeface="Courier New" pitchFamily="49" charset="0"/>
              </a:rPr>
              <a:t>true</a:t>
            </a:r>
            <a:r>
              <a:rPr lang="en-US" dirty="0"/>
              <a:t> to indicate successful insertion</a:t>
            </a:r>
          </a:p>
        </p:txBody>
      </p:sp>
      <p:pic>
        <p:nvPicPr>
          <p:cNvPr id="48131" name="Picture 3" descr="C:\Documents and Settings\Administrator\My Documents\Koffman\PPTs\JPEGS\JWCL233_Koffman JPG files\ch02\w0018-nn.jpg"/>
          <p:cNvPicPr>
            <a:picLocks noChangeAspect="1" noChangeArrowheads="1"/>
          </p:cNvPicPr>
          <p:nvPr/>
        </p:nvPicPr>
        <p:blipFill>
          <a:blip r:embed="rId2" cstate="print"/>
          <a:srcRect/>
          <a:stretch>
            <a:fillRect/>
          </a:stretch>
        </p:blipFill>
        <p:spPr bwMode="auto">
          <a:xfrm>
            <a:off x="762000" y="3505200"/>
            <a:ext cx="7543800" cy="3074988"/>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612775" y="228600"/>
            <a:ext cx="8153400" cy="990600"/>
          </a:xfrm>
        </p:spPr>
        <p:txBody>
          <a:bodyPr>
            <a:normAutofit fontScale="90000"/>
          </a:bodyPr>
          <a:lstStyle/>
          <a:p>
            <a:r>
              <a:rPr lang="en-US" sz="3200" b="1"/>
              <a:t>Implementing</a:t>
            </a:r>
            <a:r>
              <a:rPr lang="en-US" sz="3200"/>
              <a:t> </a:t>
            </a:r>
            <a:r>
              <a:rPr lang="en-US" sz="3200">
                <a:latin typeface="Courier New" pitchFamily="49" charset="0"/>
                <a:cs typeface="Courier New" pitchFamily="49" charset="0"/>
              </a:rPr>
              <a:t>ArrayList.add(int index,E anEntry)</a:t>
            </a:r>
            <a:endParaRPr lang="en-US" sz="3200">
              <a:cs typeface="Courier New" pitchFamily="49" charset="0"/>
            </a:endParaRPr>
          </a:p>
        </p:txBody>
      </p:sp>
      <p:sp>
        <p:nvSpPr>
          <p:cNvPr id="49154" name="Content Placeholder 2"/>
          <p:cNvSpPr>
            <a:spLocks noGrp="1"/>
          </p:cNvSpPr>
          <p:nvPr>
            <p:ph sz="quarter" idx="1"/>
          </p:nvPr>
        </p:nvSpPr>
        <p:spPr>
          <a:xfrm>
            <a:off x="457200" y="1600200"/>
            <a:ext cx="8229600" cy="3048000"/>
          </a:xfrm>
        </p:spPr>
        <p:txBody>
          <a:bodyPr/>
          <a:lstStyle/>
          <a:p>
            <a:r>
              <a:rPr lang="en-US" dirty="0"/>
              <a:t>To insert into the middle of the array, the values at the insertion point are shifted over to make room, beginning at the end of the array and proceeding in the indicated order</a:t>
            </a:r>
          </a:p>
          <a:p>
            <a:endParaRPr lang="en-US" dirty="0"/>
          </a:p>
        </p:txBody>
      </p:sp>
      <p:pic>
        <p:nvPicPr>
          <p:cNvPr id="49155" name="Picture 2" descr="C:\Documents and Settings\Administrator\My Documents\Koffman\PPTs\JPEGS\JWCL233_Koffman JPG files\ch02\w0019-nn.jpg"/>
          <p:cNvPicPr>
            <a:picLocks noChangeAspect="1" noChangeArrowheads="1"/>
          </p:cNvPicPr>
          <p:nvPr/>
        </p:nvPicPr>
        <p:blipFill>
          <a:blip r:embed="rId2" cstate="print"/>
          <a:srcRect/>
          <a:stretch>
            <a:fillRect/>
          </a:stretch>
        </p:blipFill>
        <p:spPr bwMode="auto">
          <a:xfrm>
            <a:off x="609600" y="3810000"/>
            <a:ext cx="8153400" cy="168751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 Object Oriented Concepts</a:t>
            </a:r>
          </a:p>
        </p:txBody>
      </p:sp>
      <p:sp>
        <p:nvSpPr>
          <p:cNvPr id="3" name="Content Placeholder 2"/>
          <p:cNvSpPr>
            <a:spLocks noGrp="1"/>
          </p:cNvSpPr>
          <p:nvPr>
            <p:ph sz="quarter" idx="1"/>
          </p:nvPr>
        </p:nvSpPr>
        <p:spPr/>
        <p:txBody>
          <a:bodyPr/>
          <a:lstStyle/>
          <a:p>
            <a:r>
              <a:rPr lang="en-US" dirty="0"/>
              <a:t>ADT</a:t>
            </a:r>
          </a:p>
          <a:p>
            <a:r>
              <a:rPr lang="en-US" dirty="0"/>
              <a:t>Data Structure</a:t>
            </a:r>
          </a:p>
          <a:p>
            <a:r>
              <a:rPr lang="en-US" dirty="0"/>
              <a:t>Abstract Data Type</a:t>
            </a:r>
          </a:p>
          <a:p>
            <a:r>
              <a:rPr lang="en-US" dirty="0"/>
              <a:t>Abstract Class</a:t>
            </a:r>
          </a:p>
          <a:p>
            <a:r>
              <a:rPr lang="en-US" dirty="0"/>
              <a:t>Interface</a:t>
            </a:r>
          </a:p>
          <a:p>
            <a:r>
              <a:rPr lang="en-US" dirty="0"/>
              <a:t>Generic Types</a:t>
            </a:r>
          </a:p>
          <a:p>
            <a:r>
              <a:rPr lang="en-US" dirty="0"/>
              <a:t>Java Collections Framework</a:t>
            </a:r>
          </a:p>
          <a:p>
            <a:r>
              <a:rPr lang="en-US" dirty="0"/>
              <a:t>Sub-Super class</a:t>
            </a:r>
          </a:p>
          <a:p>
            <a:r>
              <a:rPr lang="en-US" dirty="0"/>
              <a:t>Checked and unchecked exceptions</a:t>
            </a:r>
          </a:p>
          <a:p>
            <a:r>
              <a:rPr lang="en-US" dirty="0"/>
              <a:t>Etc.</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612775" y="228600"/>
            <a:ext cx="8153400" cy="990600"/>
          </a:xfrm>
        </p:spPr>
        <p:txBody>
          <a:bodyPr/>
          <a:lstStyle/>
          <a:p>
            <a:r>
              <a:rPr lang="en-US" sz="3200" b="1"/>
              <a:t>Implementing</a:t>
            </a:r>
            <a:r>
              <a:rPr lang="en-US" sz="3200"/>
              <a:t> </a:t>
            </a:r>
            <a:r>
              <a:rPr lang="en-US" sz="3200">
                <a:latin typeface="Courier New" pitchFamily="49" charset="0"/>
                <a:cs typeface="Courier New" pitchFamily="49" charset="0"/>
              </a:rPr>
              <a:t>ArrayList.add(index,E)</a:t>
            </a:r>
            <a:endParaRPr lang="en-US" sz="3200">
              <a:cs typeface="Courier New" pitchFamily="49" charset="0"/>
            </a:endParaRPr>
          </a:p>
        </p:txBody>
      </p:sp>
      <p:sp>
        <p:nvSpPr>
          <p:cNvPr id="3" name="Content Placeholder 2"/>
          <p:cNvSpPr>
            <a:spLocks noGrp="1"/>
          </p:cNvSpPr>
          <p:nvPr>
            <p:ph sz="quarter" idx="1"/>
          </p:nvPr>
        </p:nvSpPr>
        <p:spPr>
          <a:xfrm>
            <a:off x="457200" y="1600200"/>
            <a:ext cx="8229600" cy="4724400"/>
          </a:xfrm>
        </p:spPr>
        <p:txBody>
          <a:bodyPr>
            <a:normAutofit fontScale="77500" lnSpcReduction="20000"/>
          </a:bodyPr>
          <a:lstStyle/>
          <a:p>
            <a:pPr marL="320040" indent="-320040" fontAlgn="auto">
              <a:lnSpc>
                <a:spcPct val="90000"/>
              </a:lnSpc>
              <a:spcBef>
                <a:spcPct val="0"/>
              </a:spcBef>
              <a:spcAft>
                <a:spcPts val="0"/>
              </a:spcAft>
              <a:buFontTx/>
              <a:buNone/>
              <a:defRPr/>
            </a:pPr>
            <a:r>
              <a:rPr lang="en-US" sz="2600" dirty="0">
                <a:latin typeface="Courier New" pitchFamily="49" charset="0"/>
              </a:rPr>
              <a:t>public void add (int index, E anEntry) {</a:t>
            </a:r>
          </a:p>
          <a:p>
            <a:pPr marL="320040" indent="-320040" fontAlgn="auto">
              <a:lnSpc>
                <a:spcPct val="90000"/>
              </a:lnSpc>
              <a:spcBef>
                <a:spcPct val="0"/>
              </a:spcBef>
              <a:spcAft>
                <a:spcPts val="0"/>
              </a:spcAft>
              <a:buFontTx/>
              <a:buNone/>
              <a:defRPr/>
            </a:pPr>
            <a:endParaRPr lang="en-US" sz="2600" i="1" dirty="0">
              <a:latin typeface="Courier New" pitchFamily="49" charset="0"/>
            </a:endParaRPr>
          </a:p>
          <a:p>
            <a:pPr marL="320040" indent="-320040" fontAlgn="auto">
              <a:lnSpc>
                <a:spcPct val="90000"/>
              </a:lnSpc>
              <a:spcBef>
                <a:spcPct val="0"/>
              </a:spcBef>
              <a:spcAft>
                <a:spcPts val="0"/>
              </a:spcAft>
              <a:buFontTx/>
              <a:buNone/>
              <a:defRPr/>
            </a:pPr>
            <a:r>
              <a:rPr lang="en-US" sz="2600" i="1" dirty="0">
                <a:latin typeface="Courier New" pitchFamily="49" charset="0"/>
              </a:rPr>
              <a:t>  // check bounds</a:t>
            </a:r>
          </a:p>
          <a:p>
            <a:pPr marL="320040" indent="-320040" fontAlgn="auto">
              <a:lnSpc>
                <a:spcPct val="90000"/>
              </a:lnSpc>
              <a:spcBef>
                <a:spcPct val="0"/>
              </a:spcBef>
              <a:spcAft>
                <a:spcPts val="0"/>
              </a:spcAft>
              <a:buFontTx/>
              <a:buNone/>
              <a:defRPr/>
            </a:pPr>
            <a:r>
              <a:rPr lang="en-US" sz="2600" dirty="0">
                <a:latin typeface="Courier New" pitchFamily="49" charset="0"/>
              </a:rPr>
              <a:t>  if (index &lt; 0 || index &gt; size) {</a:t>
            </a:r>
          </a:p>
          <a:p>
            <a:pPr marL="320040" indent="-320040" fontAlgn="auto">
              <a:lnSpc>
                <a:spcPct val="90000"/>
              </a:lnSpc>
              <a:spcBef>
                <a:spcPct val="0"/>
              </a:spcBef>
              <a:spcAft>
                <a:spcPts val="0"/>
              </a:spcAft>
              <a:buFontTx/>
              <a:buNone/>
              <a:defRPr/>
            </a:pPr>
            <a:r>
              <a:rPr lang="en-US" sz="2600" dirty="0">
                <a:latin typeface="Courier New" pitchFamily="49" charset="0"/>
              </a:rPr>
              <a:t>    throw new ArrayIndexOutOfBoundsException(index); </a:t>
            </a:r>
          </a:p>
          <a:p>
            <a:pPr marL="320040" indent="-320040" fontAlgn="auto">
              <a:lnSpc>
                <a:spcPct val="90000"/>
              </a:lnSpc>
              <a:spcBef>
                <a:spcPct val="0"/>
              </a:spcBef>
              <a:spcAft>
                <a:spcPts val="0"/>
              </a:spcAft>
              <a:buFontTx/>
              <a:buNone/>
              <a:defRPr/>
            </a:pPr>
            <a:r>
              <a:rPr lang="en-US" sz="2600" dirty="0">
                <a:latin typeface="Courier New" pitchFamily="49" charset="0"/>
              </a:rPr>
              <a:t>  }</a:t>
            </a:r>
          </a:p>
          <a:p>
            <a:pPr marL="320040" indent="-320040" fontAlgn="auto">
              <a:lnSpc>
                <a:spcPct val="90000"/>
              </a:lnSpc>
              <a:spcBef>
                <a:spcPct val="0"/>
              </a:spcBef>
              <a:spcAft>
                <a:spcPts val="0"/>
              </a:spcAft>
              <a:buFontTx/>
              <a:buNone/>
              <a:defRPr/>
            </a:pPr>
            <a:endParaRPr lang="en-US" sz="2600" dirty="0">
              <a:latin typeface="Courier New" pitchFamily="49" charset="0"/>
            </a:endParaRPr>
          </a:p>
          <a:p>
            <a:pPr marL="320040" indent="-320040" fontAlgn="auto">
              <a:lnSpc>
                <a:spcPct val="90000"/>
              </a:lnSpc>
              <a:spcBef>
                <a:spcPct val="0"/>
              </a:spcBef>
              <a:spcAft>
                <a:spcPts val="0"/>
              </a:spcAft>
              <a:buFontTx/>
              <a:buNone/>
              <a:defRPr/>
            </a:pPr>
            <a:r>
              <a:rPr lang="en-US" sz="2600" i="1" dirty="0">
                <a:latin typeface="Courier New" pitchFamily="49" charset="0"/>
              </a:rPr>
              <a:t>  // Make sure there is room</a:t>
            </a:r>
          </a:p>
          <a:p>
            <a:pPr marL="320040" indent="-320040" fontAlgn="auto">
              <a:lnSpc>
                <a:spcPct val="90000"/>
              </a:lnSpc>
              <a:spcBef>
                <a:spcPct val="0"/>
              </a:spcBef>
              <a:spcAft>
                <a:spcPts val="0"/>
              </a:spcAft>
              <a:buFontTx/>
              <a:buNone/>
              <a:defRPr/>
            </a:pPr>
            <a:r>
              <a:rPr lang="en-US" sz="2600" dirty="0">
                <a:latin typeface="Courier New" pitchFamily="49" charset="0"/>
              </a:rPr>
              <a:t>  if (size &gt;= capacity) { </a:t>
            </a:r>
          </a:p>
          <a:p>
            <a:pPr marL="320040" indent="-320040" fontAlgn="auto">
              <a:lnSpc>
                <a:spcPct val="90000"/>
              </a:lnSpc>
              <a:spcBef>
                <a:spcPct val="0"/>
              </a:spcBef>
              <a:spcAft>
                <a:spcPts val="0"/>
              </a:spcAft>
              <a:buFontTx/>
              <a:buNone/>
              <a:defRPr/>
            </a:pPr>
            <a:r>
              <a:rPr lang="en-US" sz="2600" dirty="0">
                <a:latin typeface="Courier New" pitchFamily="49" charset="0"/>
              </a:rPr>
              <a:t>    reallocate(); </a:t>
            </a:r>
          </a:p>
          <a:p>
            <a:pPr marL="320040" indent="-320040" fontAlgn="auto">
              <a:lnSpc>
                <a:spcPct val="90000"/>
              </a:lnSpc>
              <a:spcBef>
                <a:spcPct val="0"/>
              </a:spcBef>
              <a:spcAft>
                <a:spcPts val="0"/>
              </a:spcAft>
              <a:buFontTx/>
              <a:buNone/>
              <a:defRPr/>
            </a:pPr>
            <a:r>
              <a:rPr lang="en-US" sz="2600" dirty="0">
                <a:latin typeface="Courier New" pitchFamily="49" charset="0"/>
              </a:rPr>
              <a:t>  }</a:t>
            </a:r>
          </a:p>
          <a:p>
            <a:pPr marL="320040" indent="-320040" fontAlgn="auto">
              <a:lnSpc>
                <a:spcPct val="90000"/>
              </a:lnSpc>
              <a:spcBef>
                <a:spcPct val="0"/>
              </a:spcBef>
              <a:spcAft>
                <a:spcPts val="0"/>
              </a:spcAft>
              <a:buFontTx/>
              <a:buNone/>
              <a:defRPr/>
            </a:pPr>
            <a:endParaRPr lang="en-US" sz="2600" dirty="0">
              <a:latin typeface="Courier New" pitchFamily="49" charset="0"/>
            </a:endParaRPr>
          </a:p>
          <a:p>
            <a:pPr marL="320040" indent="-320040" fontAlgn="auto">
              <a:lnSpc>
                <a:spcPct val="90000"/>
              </a:lnSpc>
              <a:spcBef>
                <a:spcPct val="0"/>
              </a:spcBef>
              <a:spcAft>
                <a:spcPts val="0"/>
              </a:spcAft>
              <a:buFontTx/>
              <a:buNone/>
              <a:defRPr/>
            </a:pPr>
            <a:r>
              <a:rPr lang="en-US" sz="2600" i="1" dirty="0">
                <a:latin typeface="Courier New" pitchFamily="49" charset="0"/>
              </a:rPr>
              <a:t>  // shift data</a:t>
            </a:r>
          </a:p>
          <a:p>
            <a:pPr marL="320040" indent="-320040" fontAlgn="auto">
              <a:lnSpc>
                <a:spcPct val="90000"/>
              </a:lnSpc>
              <a:spcBef>
                <a:spcPct val="0"/>
              </a:spcBef>
              <a:spcAft>
                <a:spcPts val="0"/>
              </a:spcAft>
              <a:buFontTx/>
              <a:buNone/>
              <a:defRPr/>
            </a:pPr>
            <a:r>
              <a:rPr lang="en-US" sz="2600" dirty="0">
                <a:latin typeface="Courier New" pitchFamily="49" charset="0"/>
              </a:rPr>
              <a:t>  for (int i = size; i &gt; index; i--) {</a:t>
            </a:r>
          </a:p>
          <a:p>
            <a:pPr marL="320040" indent="-320040" fontAlgn="auto">
              <a:lnSpc>
                <a:spcPct val="90000"/>
              </a:lnSpc>
              <a:spcBef>
                <a:spcPct val="0"/>
              </a:spcBef>
              <a:spcAft>
                <a:spcPts val="0"/>
              </a:spcAft>
              <a:buFontTx/>
              <a:buNone/>
              <a:defRPr/>
            </a:pPr>
            <a:r>
              <a:rPr lang="en-US" sz="2600" dirty="0">
                <a:latin typeface="Courier New" pitchFamily="49" charset="0"/>
              </a:rPr>
              <a:t>    theData[i] = theData[i-1];</a:t>
            </a:r>
          </a:p>
          <a:p>
            <a:pPr marL="320040" indent="-320040" fontAlgn="auto">
              <a:lnSpc>
                <a:spcPct val="90000"/>
              </a:lnSpc>
              <a:spcBef>
                <a:spcPct val="0"/>
              </a:spcBef>
              <a:spcAft>
                <a:spcPts val="0"/>
              </a:spcAft>
              <a:buFontTx/>
              <a:buNone/>
              <a:defRPr/>
            </a:pPr>
            <a:r>
              <a:rPr lang="en-US" sz="2600" dirty="0">
                <a:latin typeface="Courier New" pitchFamily="49" charset="0"/>
              </a:rPr>
              <a:t>  }</a:t>
            </a:r>
          </a:p>
          <a:p>
            <a:pPr marL="320040" indent="-320040" fontAlgn="auto">
              <a:lnSpc>
                <a:spcPct val="90000"/>
              </a:lnSpc>
              <a:spcBef>
                <a:spcPct val="0"/>
              </a:spcBef>
              <a:spcAft>
                <a:spcPts val="0"/>
              </a:spcAft>
              <a:buFontTx/>
              <a:buNone/>
              <a:defRPr/>
            </a:pPr>
            <a:endParaRPr lang="en-US" sz="2600" dirty="0">
              <a:latin typeface="Courier New" pitchFamily="49" charset="0"/>
            </a:endParaRPr>
          </a:p>
          <a:p>
            <a:pPr marL="320040" indent="-320040" fontAlgn="auto">
              <a:lnSpc>
                <a:spcPct val="90000"/>
              </a:lnSpc>
              <a:spcBef>
                <a:spcPct val="0"/>
              </a:spcBef>
              <a:spcAft>
                <a:spcPts val="0"/>
              </a:spcAft>
              <a:buFontTx/>
              <a:buNone/>
              <a:defRPr/>
            </a:pPr>
            <a:r>
              <a:rPr lang="en-US" sz="2600" i="1" dirty="0">
                <a:latin typeface="Courier New" pitchFamily="49" charset="0"/>
              </a:rPr>
              <a:t>  // insert item</a:t>
            </a:r>
          </a:p>
          <a:p>
            <a:pPr marL="320040" indent="-320040" fontAlgn="auto">
              <a:lnSpc>
                <a:spcPct val="90000"/>
              </a:lnSpc>
              <a:spcBef>
                <a:spcPct val="0"/>
              </a:spcBef>
              <a:spcAft>
                <a:spcPts val="0"/>
              </a:spcAft>
              <a:buFontTx/>
              <a:buNone/>
              <a:defRPr/>
            </a:pPr>
            <a:r>
              <a:rPr lang="en-US" sz="2600" dirty="0">
                <a:latin typeface="Courier New" pitchFamily="49" charset="0"/>
              </a:rPr>
              <a:t>  theData[index] = anEntry;</a:t>
            </a:r>
          </a:p>
          <a:p>
            <a:pPr marL="320040" indent="-320040" fontAlgn="auto">
              <a:lnSpc>
                <a:spcPct val="90000"/>
              </a:lnSpc>
              <a:spcBef>
                <a:spcPct val="0"/>
              </a:spcBef>
              <a:spcAft>
                <a:spcPts val="0"/>
              </a:spcAft>
              <a:buFontTx/>
              <a:buNone/>
              <a:defRPr/>
            </a:pPr>
            <a:r>
              <a:rPr lang="en-US" sz="2600" dirty="0">
                <a:latin typeface="Courier New" pitchFamily="49" charset="0"/>
              </a:rPr>
              <a:t>  size++;</a:t>
            </a:r>
          </a:p>
          <a:p>
            <a:pPr marL="320040" indent="-320040" fontAlgn="auto">
              <a:lnSpc>
                <a:spcPct val="90000"/>
              </a:lnSpc>
              <a:spcBef>
                <a:spcPct val="0"/>
              </a:spcBef>
              <a:spcAft>
                <a:spcPts val="0"/>
              </a:spcAft>
              <a:buFontTx/>
              <a:buNone/>
              <a:defRPr/>
            </a:pPr>
            <a:r>
              <a:rPr lang="en-US" sz="2600" dirty="0">
                <a:latin typeface="Courier New" pitchFamily="49" charset="0"/>
              </a:rPr>
              <a:t>}</a:t>
            </a:r>
          </a:p>
          <a:p>
            <a:pPr marL="320040" indent="-320040" fontAlgn="auto">
              <a:spcAft>
                <a:spcPts val="0"/>
              </a:spcAft>
              <a:buFont typeface="Wingdings"/>
              <a:buChar char=""/>
              <a:defRPr/>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remove</a:t>
            </a:r>
            <a:r>
              <a:rPr lang="en-US"/>
              <a:t> </a:t>
            </a:r>
            <a:r>
              <a:rPr lang="en-US" b="1"/>
              <a:t>Method</a:t>
            </a:r>
          </a:p>
        </p:txBody>
      </p:sp>
      <p:sp>
        <p:nvSpPr>
          <p:cNvPr id="52226" name="Content Placeholder 2"/>
          <p:cNvSpPr>
            <a:spLocks noGrp="1"/>
          </p:cNvSpPr>
          <p:nvPr>
            <p:ph sz="quarter" idx="1"/>
          </p:nvPr>
        </p:nvSpPr>
        <p:spPr>
          <a:xfrm>
            <a:off x="457200" y="3505200"/>
            <a:ext cx="8229600" cy="2620963"/>
          </a:xfrm>
        </p:spPr>
        <p:txBody>
          <a:bodyPr/>
          <a:lstStyle/>
          <a:p>
            <a:r>
              <a:rPr lang="en-US" dirty="0"/>
              <a:t>When an item is removed, the items that follow it must be moved forward to close the gap</a:t>
            </a:r>
          </a:p>
          <a:p>
            <a:r>
              <a:rPr lang="en-US" dirty="0"/>
              <a:t>Begin with the item closest to the removed element and proceed in the indicated order</a:t>
            </a:r>
          </a:p>
        </p:txBody>
      </p:sp>
      <p:pic>
        <p:nvPicPr>
          <p:cNvPr id="52227" name="Picture 2" descr="C:\Documents and Settings\Administrator\My Documents\Koffman\PPTs\JPEGS\JWCL233_Koffman JPG files\ch02\w0020-nn.jpg"/>
          <p:cNvPicPr>
            <a:picLocks noChangeAspect="1" noChangeArrowheads="1"/>
          </p:cNvPicPr>
          <p:nvPr/>
        </p:nvPicPr>
        <p:blipFill>
          <a:blip r:embed="rId2" cstate="print"/>
          <a:srcRect/>
          <a:stretch>
            <a:fillRect/>
          </a:stretch>
        </p:blipFill>
        <p:spPr bwMode="auto">
          <a:xfrm>
            <a:off x="228600" y="1752600"/>
            <a:ext cx="8534400" cy="1757363"/>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remove</a:t>
            </a:r>
            <a:r>
              <a:rPr lang="en-US"/>
              <a:t> </a:t>
            </a:r>
            <a:r>
              <a:rPr lang="en-US" b="1"/>
              <a:t>Method</a:t>
            </a:r>
            <a:r>
              <a:rPr lang="en-US"/>
              <a:t> (cont.)</a:t>
            </a:r>
          </a:p>
        </p:txBody>
      </p:sp>
      <p:sp>
        <p:nvSpPr>
          <p:cNvPr id="53250" name="Content Placeholder 2"/>
          <p:cNvSpPr>
            <a:spLocks noGrp="1"/>
          </p:cNvSpPr>
          <p:nvPr>
            <p:ph sz="quarter" idx="1"/>
          </p:nvPr>
        </p:nvSpPr>
        <p:spPr>
          <a:xfrm>
            <a:off x="612775" y="1600200"/>
            <a:ext cx="8153400" cy="4495800"/>
          </a:xfrm>
        </p:spPr>
        <p:txBody>
          <a:bodyPr/>
          <a:lstStyle/>
          <a:p>
            <a:pPr>
              <a:lnSpc>
                <a:spcPct val="90000"/>
              </a:lnSpc>
              <a:spcBef>
                <a:spcPct val="0"/>
              </a:spcBef>
              <a:buFontTx/>
              <a:buNone/>
            </a:pPr>
            <a:r>
              <a:rPr lang="en-US" sz="1800" dirty="0">
                <a:latin typeface="Courier New" pitchFamily="49" charset="0"/>
              </a:rPr>
              <a:t>public E remove (int index) {</a:t>
            </a:r>
          </a:p>
          <a:p>
            <a:pPr>
              <a:lnSpc>
                <a:spcPct val="90000"/>
              </a:lnSpc>
              <a:spcBef>
                <a:spcPct val="0"/>
              </a:spcBef>
              <a:buFontTx/>
              <a:buNone/>
            </a:pPr>
            <a:endParaRPr lang="en-US" sz="1800" dirty="0">
              <a:latin typeface="Courier New" pitchFamily="49" charset="0"/>
            </a:endParaRPr>
          </a:p>
          <a:p>
            <a:pPr>
              <a:lnSpc>
                <a:spcPct val="90000"/>
              </a:lnSpc>
              <a:spcBef>
                <a:spcPct val="0"/>
              </a:spcBef>
              <a:buFontTx/>
              <a:buNone/>
            </a:pPr>
            <a:r>
              <a:rPr lang="en-US" sz="1800" dirty="0">
                <a:latin typeface="Courier New" pitchFamily="49" charset="0"/>
              </a:rPr>
              <a:t>  if (index &lt; 0 || index &gt;= size) {</a:t>
            </a:r>
          </a:p>
          <a:p>
            <a:pPr>
              <a:lnSpc>
                <a:spcPct val="90000"/>
              </a:lnSpc>
              <a:spcBef>
                <a:spcPct val="0"/>
              </a:spcBef>
              <a:buFontTx/>
              <a:buNone/>
            </a:pPr>
            <a:r>
              <a:rPr lang="en-US" sz="1800" dirty="0">
                <a:latin typeface="Courier New" pitchFamily="49" charset="0"/>
              </a:rPr>
              <a:t>    throw new </a:t>
            </a:r>
            <a:r>
              <a:rPr lang="en-US" sz="1800" dirty="0" err="1">
                <a:latin typeface="Courier New" pitchFamily="49" charset="0"/>
              </a:rPr>
              <a:t>ArrayIndexOutOfBoundsException</a:t>
            </a:r>
            <a:r>
              <a:rPr lang="en-US" sz="1800" dirty="0">
                <a:latin typeface="Courier New" pitchFamily="49" charset="0"/>
              </a:rPr>
              <a:t>(index);</a:t>
            </a:r>
          </a:p>
          <a:p>
            <a:pPr>
              <a:lnSpc>
                <a:spcPct val="90000"/>
              </a:lnSpc>
              <a:spcBef>
                <a:spcPct val="0"/>
              </a:spcBef>
              <a:buFontTx/>
              <a:buNone/>
            </a:pPr>
            <a:r>
              <a:rPr lang="en-US" sz="1800" dirty="0">
                <a:latin typeface="Courier New" pitchFamily="49" charset="0"/>
              </a:rPr>
              <a:t>  }</a:t>
            </a:r>
          </a:p>
          <a:p>
            <a:pPr>
              <a:lnSpc>
                <a:spcPct val="90000"/>
              </a:lnSpc>
              <a:spcBef>
                <a:spcPct val="0"/>
              </a:spcBef>
              <a:buFontTx/>
              <a:buNone/>
            </a:pPr>
            <a:endParaRPr lang="en-US" sz="1800" dirty="0">
              <a:latin typeface="Courier New" pitchFamily="49" charset="0"/>
            </a:endParaRPr>
          </a:p>
          <a:p>
            <a:pPr>
              <a:lnSpc>
                <a:spcPct val="90000"/>
              </a:lnSpc>
              <a:spcBef>
                <a:spcPct val="0"/>
              </a:spcBef>
              <a:buFontTx/>
              <a:buNone/>
            </a:pPr>
            <a:r>
              <a:rPr lang="en-US" sz="1800" dirty="0">
                <a:latin typeface="Courier New" pitchFamily="49" charset="0"/>
              </a:rPr>
              <a:t>  E </a:t>
            </a:r>
            <a:r>
              <a:rPr lang="en-US" sz="1800" dirty="0" err="1">
                <a:latin typeface="Courier New" pitchFamily="49" charset="0"/>
              </a:rPr>
              <a:t>returnValue</a:t>
            </a:r>
            <a:r>
              <a:rPr lang="en-US" sz="1800" dirty="0">
                <a:latin typeface="Courier New" pitchFamily="49" charset="0"/>
              </a:rPr>
              <a:t> = </a:t>
            </a:r>
            <a:r>
              <a:rPr lang="en-US" sz="1800" dirty="0" err="1">
                <a:latin typeface="Courier New" pitchFamily="49" charset="0"/>
              </a:rPr>
              <a:t>theData</a:t>
            </a:r>
            <a:r>
              <a:rPr lang="en-US" sz="1800" dirty="0">
                <a:latin typeface="Courier New" pitchFamily="49" charset="0"/>
              </a:rPr>
              <a:t>[index];</a:t>
            </a:r>
          </a:p>
          <a:p>
            <a:pPr>
              <a:lnSpc>
                <a:spcPct val="90000"/>
              </a:lnSpc>
              <a:spcBef>
                <a:spcPct val="0"/>
              </a:spcBef>
              <a:buFontTx/>
              <a:buNone/>
            </a:pPr>
            <a:endParaRPr lang="en-US" sz="1800" dirty="0">
              <a:latin typeface="Courier New" pitchFamily="49" charset="0"/>
            </a:endParaRPr>
          </a:p>
          <a:p>
            <a:pPr>
              <a:lnSpc>
                <a:spcPct val="90000"/>
              </a:lnSpc>
              <a:spcBef>
                <a:spcPct val="0"/>
              </a:spcBef>
              <a:buFontTx/>
              <a:buNone/>
            </a:pPr>
            <a:r>
              <a:rPr lang="en-US" sz="1800" dirty="0">
                <a:latin typeface="Courier New" pitchFamily="49" charset="0"/>
              </a:rPr>
              <a:t>  for (int </a:t>
            </a:r>
            <a:r>
              <a:rPr lang="en-US" sz="1800" dirty="0" err="1">
                <a:latin typeface="Courier New" pitchFamily="49" charset="0"/>
              </a:rPr>
              <a:t>i</a:t>
            </a:r>
            <a:r>
              <a:rPr lang="en-US" sz="1800" dirty="0">
                <a:latin typeface="Courier New" pitchFamily="49" charset="0"/>
              </a:rPr>
              <a:t> = index + 1; </a:t>
            </a:r>
            <a:r>
              <a:rPr lang="en-US" sz="1800" dirty="0" err="1">
                <a:latin typeface="Courier New" pitchFamily="49" charset="0"/>
              </a:rPr>
              <a:t>i</a:t>
            </a:r>
            <a:r>
              <a:rPr lang="en-US" sz="1800" dirty="0">
                <a:latin typeface="Courier New" pitchFamily="49" charset="0"/>
              </a:rPr>
              <a:t> &lt; size; </a:t>
            </a:r>
            <a:r>
              <a:rPr lang="en-US" sz="1800" dirty="0" err="1">
                <a:latin typeface="Courier New" pitchFamily="49" charset="0"/>
              </a:rPr>
              <a:t>i</a:t>
            </a:r>
            <a:r>
              <a:rPr lang="en-US" sz="1800" dirty="0">
                <a:latin typeface="Courier New" pitchFamily="49" charset="0"/>
              </a:rPr>
              <a:t>++) {</a:t>
            </a:r>
          </a:p>
          <a:p>
            <a:pPr>
              <a:lnSpc>
                <a:spcPct val="90000"/>
              </a:lnSpc>
              <a:spcBef>
                <a:spcPct val="0"/>
              </a:spcBef>
              <a:buFontTx/>
              <a:buNone/>
            </a:pPr>
            <a:r>
              <a:rPr lang="en-US" sz="1800" dirty="0">
                <a:latin typeface="Courier New" pitchFamily="49" charset="0"/>
              </a:rPr>
              <a:t>    </a:t>
            </a:r>
            <a:r>
              <a:rPr lang="en-US" sz="1800" dirty="0" err="1">
                <a:latin typeface="Courier New" pitchFamily="49" charset="0"/>
              </a:rPr>
              <a:t>theData</a:t>
            </a:r>
            <a:r>
              <a:rPr lang="en-US" sz="1800" dirty="0">
                <a:latin typeface="Courier New" pitchFamily="49" charset="0"/>
              </a:rPr>
              <a:t>[i-1] = </a:t>
            </a:r>
            <a:r>
              <a:rPr lang="en-US" sz="1800" dirty="0" err="1">
                <a:latin typeface="Courier New" pitchFamily="49" charset="0"/>
              </a:rPr>
              <a:t>theData</a:t>
            </a:r>
            <a:r>
              <a:rPr lang="en-US" sz="1800" dirty="0">
                <a:latin typeface="Courier New" pitchFamily="49" charset="0"/>
              </a:rPr>
              <a:t>[</a:t>
            </a:r>
            <a:r>
              <a:rPr lang="en-US" sz="1800" dirty="0" err="1">
                <a:latin typeface="Courier New" pitchFamily="49" charset="0"/>
              </a:rPr>
              <a:t>i</a:t>
            </a:r>
            <a:r>
              <a:rPr lang="en-US" sz="1800" dirty="0">
                <a:latin typeface="Courier New" pitchFamily="49" charset="0"/>
              </a:rPr>
              <a:t>];</a:t>
            </a:r>
          </a:p>
          <a:p>
            <a:pPr>
              <a:lnSpc>
                <a:spcPct val="90000"/>
              </a:lnSpc>
              <a:spcBef>
                <a:spcPct val="0"/>
              </a:spcBef>
              <a:buFontTx/>
              <a:buNone/>
            </a:pPr>
            <a:r>
              <a:rPr lang="en-US" sz="1800" dirty="0">
                <a:latin typeface="Courier New" pitchFamily="49" charset="0"/>
              </a:rPr>
              <a:t>  }</a:t>
            </a:r>
          </a:p>
          <a:p>
            <a:pPr>
              <a:lnSpc>
                <a:spcPct val="90000"/>
              </a:lnSpc>
              <a:spcBef>
                <a:spcPct val="0"/>
              </a:spcBef>
              <a:buFontTx/>
              <a:buNone/>
            </a:pPr>
            <a:endParaRPr lang="en-US" sz="1800" dirty="0">
              <a:latin typeface="Courier New" pitchFamily="49" charset="0"/>
            </a:endParaRPr>
          </a:p>
          <a:p>
            <a:pPr>
              <a:lnSpc>
                <a:spcPct val="90000"/>
              </a:lnSpc>
              <a:spcBef>
                <a:spcPct val="0"/>
              </a:spcBef>
              <a:buFontTx/>
              <a:buNone/>
            </a:pPr>
            <a:r>
              <a:rPr lang="en-US" sz="1800" dirty="0">
                <a:latin typeface="Courier New" pitchFamily="49" charset="0"/>
              </a:rPr>
              <a:t>  size--;</a:t>
            </a:r>
          </a:p>
          <a:p>
            <a:pPr>
              <a:lnSpc>
                <a:spcPct val="90000"/>
              </a:lnSpc>
              <a:spcBef>
                <a:spcPct val="0"/>
              </a:spcBef>
              <a:buFontTx/>
              <a:buNone/>
            </a:pPr>
            <a:r>
              <a:rPr lang="en-US" sz="1800" dirty="0">
                <a:latin typeface="Courier New" pitchFamily="49" charset="0"/>
              </a:rPr>
              <a:t>  return </a:t>
            </a:r>
            <a:r>
              <a:rPr lang="en-US" sz="1800" dirty="0" err="1">
                <a:latin typeface="Courier New" pitchFamily="49" charset="0"/>
              </a:rPr>
              <a:t>returnValue</a:t>
            </a:r>
            <a:r>
              <a:rPr lang="en-US" sz="1800" dirty="0">
                <a:latin typeface="Courier New" pitchFamily="49" charset="0"/>
              </a:rPr>
              <a:t>;</a:t>
            </a:r>
          </a:p>
          <a:p>
            <a:pPr>
              <a:lnSpc>
                <a:spcPct val="90000"/>
              </a:lnSpc>
              <a:spcBef>
                <a:spcPct val="0"/>
              </a:spcBef>
              <a:buFontTx/>
              <a:buNone/>
            </a:pPr>
            <a:r>
              <a:rPr lang="en-US" sz="1800" dirty="0">
                <a:latin typeface="Courier New" pitchFamily="49" charset="0"/>
              </a:rPr>
              <a:t>}</a:t>
            </a:r>
          </a:p>
          <a:p>
            <a:pPr>
              <a:lnSpc>
                <a:spcPct val="90000"/>
              </a:lnSpc>
              <a:spcBef>
                <a:spcPct val="0"/>
              </a:spcBef>
              <a:buFontTx/>
              <a:buNone/>
            </a:pPr>
            <a:endParaRPr lang="en-US" b="1" dirty="0">
              <a:latin typeface="Courier New"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reallocate</a:t>
            </a:r>
            <a:r>
              <a:rPr lang="en-US"/>
              <a:t> </a:t>
            </a:r>
            <a:r>
              <a:rPr lang="en-US" b="1"/>
              <a:t>Method</a:t>
            </a:r>
          </a:p>
        </p:txBody>
      </p:sp>
      <p:sp>
        <p:nvSpPr>
          <p:cNvPr id="54274" name="Content Placeholder 2"/>
          <p:cNvSpPr>
            <a:spLocks noGrp="1"/>
          </p:cNvSpPr>
          <p:nvPr>
            <p:ph sz="quarter" idx="1"/>
          </p:nvPr>
        </p:nvSpPr>
        <p:spPr>
          <a:xfrm>
            <a:off x="612775" y="1600200"/>
            <a:ext cx="8153400" cy="4495800"/>
          </a:xfrm>
        </p:spPr>
        <p:txBody>
          <a:bodyPr/>
          <a:lstStyle/>
          <a:p>
            <a:pPr>
              <a:lnSpc>
                <a:spcPct val="90000"/>
              </a:lnSpc>
              <a:spcBef>
                <a:spcPct val="0"/>
              </a:spcBef>
            </a:pPr>
            <a:r>
              <a:rPr lang="en-US"/>
              <a:t>Create a new array that is twice the size of the current array and then copy the contents of the new array</a:t>
            </a:r>
            <a:endParaRPr lang="en-US">
              <a:latin typeface="Courier New" pitchFamily="49" charset="0"/>
            </a:endParaRPr>
          </a:p>
          <a:p>
            <a:pPr>
              <a:lnSpc>
                <a:spcPct val="90000"/>
              </a:lnSpc>
              <a:spcBef>
                <a:spcPct val="0"/>
              </a:spcBef>
              <a:buFontTx/>
              <a:buNone/>
            </a:pPr>
            <a:endParaRPr lang="en-US" sz="2000">
              <a:latin typeface="Courier New" pitchFamily="49" charset="0"/>
            </a:endParaRPr>
          </a:p>
          <a:p>
            <a:pPr lvl="1">
              <a:lnSpc>
                <a:spcPct val="90000"/>
              </a:lnSpc>
              <a:spcBef>
                <a:spcPct val="0"/>
              </a:spcBef>
              <a:buFontTx/>
              <a:buNone/>
            </a:pPr>
            <a:r>
              <a:rPr lang="en-US" sz="1800">
                <a:latin typeface="Courier New" pitchFamily="49" charset="0"/>
              </a:rPr>
              <a:t>private void reallocate () {</a:t>
            </a:r>
          </a:p>
          <a:p>
            <a:pPr lvl="1">
              <a:lnSpc>
                <a:spcPct val="90000"/>
              </a:lnSpc>
              <a:spcBef>
                <a:spcPct val="0"/>
              </a:spcBef>
              <a:buFontTx/>
              <a:buNone/>
            </a:pPr>
            <a:r>
              <a:rPr lang="en-US" sz="1800">
                <a:latin typeface="Courier New" pitchFamily="49" charset="0"/>
              </a:rPr>
              <a:t>  capacity *= 2; </a:t>
            </a:r>
          </a:p>
          <a:p>
            <a:pPr lvl="1">
              <a:lnSpc>
                <a:spcPct val="90000"/>
              </a:lnSpc>
              <a:spcBef>
                <a:spcPct val="0"/>
              </a:spcBef>
              <a:buFontTx/>
              <a:buNone/>
            </a:pPr>
            <a:r>
              <a:rPr lang="en-US" sz="1800">
                <a:latin typeface="Courier New" pitchFamily="49" charset="0"/>
              </a:rPr>
              <a:t>  theData = Arrays.copyOf(theData, capacity);</a:t>
            </a:r>
          </a:p>
          <a:p>
            <a:pPr lvl="1">
              <a:lnSpc>
                <a:spcPct val="90000"/>
              </a:lnSpc>
              <a:spcBef>
                <a:spcPct val="0"/>
              </a:spcBef>
              <a:buFontTx/>
              <a:buNone/>
            </a:pPr>
            <a:r>
              <a:rPr lang="en-US" sz="1800">
                <a:latin typeface="Courier New" pitchFamily="49" charset="0"/>
              </a:rPr>
              <a:t>}</a:t>
            </a:r>
          </a:p>
          <a:p>
            <a:pPr>
              <a:lnSpc>
                <a:spcPct val="90000"/>
              </a:lnSpc>
              <a:spcBef>
                <a:spcPct val="0"/>
              </a:spcBef>
              <a:buFontTx/>
              <a:buNone/>
            </a:pPr>
            <a:endParaRPr lang="en-US" b="1">
              <a:latin typeface="Courier New"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3"/>
          <p:cNvSpPr>
            <a:spLocks noGrp="1"/>
          </p:cNvSpPr>
          <p:nvPr>
            <p:ph type="title"/>
          </p:nvPr>
        </p:nvSpPr>
        <p:spPr>
          <a:xfrm>
            <a:off x="612775" y="228600"/>
            <a:ext cx="8153400" cy="990600"/>
          </a:xfrm>
        </p:spPr>
        <p:txBody>
          <a:bodyPr/>
          <a:lstStyle/>
          <a:p>
            <a:r>
              <a:rPr lang="en-US" b="1"/>
              <a:t>Single-Linked Lists</a:t>
            </a:r>
          </a:p>
        </p:txBody>
      </p:sp>
      <p:sp>
        <p:nvSpPr>
          <p:cNvPr id="89090" name="Content Placeholder 4"/>
          <p:cNvSpPr>
            <a:spLocks noGrp="1"/>
          </p:cNvSpPr>
          <p:nvPr>
            <p:ph sz="quarter" idx="1"/>
          </p:nvPr>
        </p:nvSpPr>
        <p:spPr>
          <a:xfrm>
            <a:off x="612775" y="1600200"/>
            <a:ext cx="8153400" cy="4495800"/>
          </a:xfrm>
        </p:spPr>
        <p:txBody>
          <a:bodyPr/>
          <a:lstStyle/>
          <a:p>
            <a:r>
              <a:rPr lang="en-US" dirty="0"/>
              <a:t>A linked list is useful for inserting and removing at arbitrary locations</a:t>
            </a:r>
          </a:p>
          <a:p>
            <a:r>
              <a:rPr lang="en-US" dirty="0"/>
              <a:t>The </a:t>
            </a:r>
            <a:r>
              <a:rPr lang="en-US" dirty="0" err="1">
                <a:latin typeface="Courier New" pitchFamily="49" charset="0"/>
                <a:cs typeface="Courier New" pitchFamily="49" charset="0"/>
              </a:rPr>
              <a:t>ArrayList</a:t>
            </a:r>
            <a:r>
              <a:rPr lang="en-US" dirty="0"/>
              <a:t> is limited because its </a:t>
            </a:r>
            <a:r>
              <a:rPr lang="en-US" dirty="0">
                <a:latin typeface="Courier New" pitchFamily="49" charset="0"/>
                <a:cs typeface="Courier New" pitchFamily="49" charset="0"/>
              </a:rPr>
              <a:t>add</a:t>
            </a:r>
            <a:r>
              <a:rPr lang="en-US" dirty="0"/>
              <a:t> and </a:t>
            </a:r>
            <a:r>
              <a:rPr lang="en-US" dirty="0">
                <a:latin typeface="Courier New" pitchFamily="49" charset="0"/>
                <a:cs typeface="Courier New" pitchFamily="49" charset="0"/>
              </a:rPr>
              <a:t>remove</a:t>
            </a:r>
            <a:r>
              <a:rPr lang="en-US" dirty="0"/>
              <a:t> methods operate in linear (O(</a:t>
            </a:r>
            <a:r>
              <a:rPr lang="en-US" i="1" dirty="0"/>
              <a:t>n</a:t>
            </a:r>
            <a:r>
              <a:rPr lang="en-US" dirty="0"/>
              <a:t>)) time—requiring a loop to shift elements</a:t>
            </a:r>
          </a:p>
          <a:p>
            <a:r>
              <a:rPr lang="en-US" dirty="0"/>
              <a:t>A linked list can add and remove elements at a known location in O(1) time</a:t>
            </a:r>
          </a:p>
          <a:p>
            <a:r>
              <a:rPr lang="en-US" dirty="0"/>
              <a:t>In a linked list, instead of an index, each element is linked to the following element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12775" y="228600"/>
            <a:ext cx="8153400" cy="990600"/>
          </a:xfrm>
        </p:spPr>
        <p:txBody>
          <a:bodyPr/>
          <a:lstStyle/>
          <a:p>
            <a:r>
              <a:rPr lang="en-US" b="1"/>
              <a:t>A List Node</a:t>
            </a:r>
          </a:p>
        </p:txBody>
      </p:sp>
      <p:sp>
        <p:nvSpPr>
          <p:cNvPr id="90114" name="Rectangle 3"/>
          <p:cNvSpPr>
            <a:spLocks noGrp="1" noChangeArrowheads="1"/>
          </p:cNvSpPr>
          <p:nvPr>
            <p:ph sz="quarter" idx="1"/>
          </p:nvPr>
        </p:nvSpPr>
        <p:spPr>
          <a:xfrm>
            <a:off x="457200" y="1600200"/>
            <a:ext cx="6477000" cy="4525963"/>
          </a:xfrm>
        </p:spPr>
        <p:txBody>
          <a:bodyPr/>
          <a:lstStyle/>
          <a:p>
            <a:r>
              <a:rPr lang="en-US" dirty="0"/>
              <a:t>A node can contain:</a:t>
            </a:r>
          </a:p>
          <a:p>
            <a:pPr lvl="1"/>
            <a:r>
              <a:rPr lang="en-US" dirty="0"/>
              <a:t>a data item</a:t>
            </a:r>
          </a:p>
          <a:p>
            <a:pPr lvl="1"/>
            <a:r>
              <a:rPr lang="en-US" dirty="0"/>
              <a:t>one or more links</a:t>
            </a:r>
          </a:p>
          <a:p>
            <a:r>
              <a:rPr lang="en-US" dirty="0"/>
              <a:t>A link is a reference to a list node</a:t>
            </a:r>
          </a:p>
          <a:p>
            <a:r>
              <a:rPr lang="en-US" dirty="0"/>
              <a:t>In our structure, the node contains a data field named </a:t>
            </a:r>
            <a:r>
              <a:rPr lang="en-US" sz="2400" dirty="0">
                <a:latin typeface="Courier New" pitchFamily="49" charset="0"/>
                <a:cs typeface="Courier New" pitchFamily="49" charset="0"/>
              </a:rPr>
              <a:t>data</a:t>
            </a:r>
            <a:r>
              <a:rPr lang="en-US" sz="2400" dirty="0"/>
              <a:t> </a:t>
            </a:r>
            <a:r>
              <a:rPr lang="en-US" dirty="0"/>
              <a:t>of type </a:t>
            </a:r>
            <a:r>
              <a:rPr lang="en-US" sz="2400" dirty="0">
                <a:latin typeface="Courier New" pitchFamily="49" charset="0"/>
                <a:cs typeface="Courier New" pitchFamily="49" charset="0"/>
              </a:rPr>
              <a:t>E</a:t>
            </a:r>
          </a:p>
          <a:p>
            <a:r>
              <a:rPr lang="en-US" dirty="0"/>
              <a:t>and a reference to the next node, named </a:t>
            </a:r>
            <a:r>
              <a:rPr lang="en-US" sz="2400" dirty="0">
                <a:latin typeface="Courier New" pitchFamily="49" charset="0"/>
                <a:cs typeface="Courier New" pitchFamily="49" charset="0"/>
              </a:rPr>
              <a:t>next</a:t>
            </a:r>
            <a:endParaRPr lang="en-US" dirty="0">
              <a:latin typeface="Courier New" pitchFamily="49" charset="0"/>
              <a:cs typeface="Courier New" pitchFamily="49" charset="0"/>
            </a:endParaRPr>
          </a:p>
          <a:p>
            <a:endParaRPr lang="en-US" dirty="0"/>
          </a:p>
        </p:txBody>
      </p:sp>
      <p:pic>
        <p:nvPicPr>
          <p:cNvPr id="90115" name="Picture 2" descr="C:\Documents and Settings\Administrator\My Documents\Koffman\PPTs\JPEGS\JWCL233_Koffman JPG files\ch02\w0029-nn.jpg"/>
          <p:cNvPicPr>
            <a:picLocks noChangeAspect="1" noChangeArrowheads="1"/>
          </p:cNvPicPr>
          <p:nvPr/>
        </p:nvPicPr>
        <p:blipFill>
          <a:blip r:embed="rId2" cstate="print"/>
          <a:srcRect/>
          <a:stretch>
            <a:fillRect/>
          </a:stretch>
        </p:blipFill>
        <p:spPr bwMode="auto">
          <a:xfrm>
            <a:off x="6324600" y="1676400"/>
            <a:ext cx="2667000" cy="17653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a:xfrm>
            <a:off x="612775" y="228600"/>
            <a:ext cx="8153400" cy="990600"/>
          </a:xfrm>
        </p:spPr>
        <p:txBody>
          <a:bodyPr/>
          <a:lstStyle/>
          <a:p>
            <a:r>
              <a:rPr lang="en-US" b="1"/>
              <a:t>List Nodes for Single-Linked Lists</a:t>
            </a:r>
          </a:p>
        </p:txBody>
      </p:sp>
      <p:sp>
        <p:nvSpPr>
          <p:cNvPr id="91138" name="Rectangle 5"/>
          <p:cNvSpPr>
            <a:spLocks noGrp="1" noChangeArrowheads="1"/>
          </p:cNvSpPr>
          <p:nvPr>
            <p:ph sz="quarter" idx="1"/>
          </p:nvPr>
        </p:nvSpPr>
        <p:spPr>
          <a:xfrm>
            <a:off x="457200" y="1600200"/>
            <a:ext cx="8229600" cy="4876800"/>
          </a:xfrm>
        </p:spPr>
        <p:txBody>
          <a:bodyPr/>
          <a:lstStyle/>
          <a:p>
            <a:pPr marL="0" indent="0">
              <a:buFont typeface="Wingdings" pitchFamily="2" charset="2"/>
              <a:buNone/>
            </a:pPr>
            <a:r>
              <a:rPr lang="en-US" sz="1000" dirty="0">
                <a:latin typeface="Courier New" pitchFamily="49" charset="0"/>
                <a:cs typeface="Courier New" pitchFamily="49" charset="0"/>
              </a:rPr>
              <a:t>private static class Node&lt;E&gt; {</a:t>
            </a:r>
          </a:p>
          <a:p>
            <a:pPr marL="0" indent="0">
              <a:buFont typeface="Wingdings" pitchFamily="2" charset="2"/>
              <a:buNone/>
            </a:pPr>
            <a:r>
              <a:rPr lang="en-US" sz="1000" dirty="0">
                <a:latin typeface="Courier New" pitchFamily="49" charset="0"/>
                <a:cs typeface="Courier New" pitchFamily="49" charset="0"/>
              </a:rPr>
              <a:t>  private E data;</a:t>
            </a:r>
          </a:p>
          <a:p>
            <a:pPr marL="0" indent="0">
              <a:buFont typeface="Wingdings" pitchFamily="2" charset="2"/>
              <a:buNone/>
            </a:pPr>
            <a:r>
              <a:rPr lang="en-US" sz="1000" dirty="0">
                <a:latin typeface="Courier New" pitchFamily="49" charset="0"/>
                <a:cs typeface="Courier New" pitchFamily="49" charset="0"/>
              </a:rPr>
              <a:t>  private Node&lt;E&gt; next;</a:t>
            </a:r>
          </a:p>
          <a:p>
            <a:pPr marL="0" indent="0">
              <a:buFont typeface="Wingdings" pitchFamily="2" charset="2"/>
              <a:buNone/>
            </a:pPr>
            <a:endParaRPr lang="en-US" sz="1000" dirty="0">
              <a:latin typeface="Courier New" pitchFamily="49" charset="0"/>
              <a:cs typeface="Courier New" pitchFamily="49" charset="0"/>
            </a:endParaRPr>
          </a:p>
          <a:p>
            <a:pPr marL="0" indent="0">
              <a:buFont typeface="Wingdings" pitchFamily="2" charset="2"/>
              <a:buNone/>
            </a:pPr>
            <a:r>
              <a:rPr lang="en-US" sz="1000" dirty="0">
                <a:latin typeface="Courier New" pitchFamily="49" charset="0"/>
                <a:cs typeface="Courier New" pitchFamily="49" charset="0"/>
              </a:rPr>
              <a:t>  /** Creates a new node with a null next field</a:t>
            </a:r>
          </a:p>
          <a:p>
            <a:pPr marL="0" indent="0">
              <a:buFont typeface="Wingdings" pitchFamily="2" charset="2"/>
              <a:buNone/>
            </a:pP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param</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  The data stored</a:t>
            </a:r>
          </a:p>
          <a:p>
            <a:pPr marL="0" indent="0">
              <a:buFont typeface="Wingdings" pitchFamily="2" charset="2"/>
              <a:buNone/>
            </a:pP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  private Node(E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    data =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a:t>
            </a:r>
          </a:p>
          <a:p>
            <a:pPr marL="0" indent="0">
              <a:buFont typeface="Wingdings" pitchFamily="2" charset="2"/>
              <a:buNone/>
            </a:pPr>
            <a:r>
              <a:rPr lang="en-US" sz="1000" dirty="0">
                <a:latin typeface="Courier New" pitchFamily="49" charset="0"/>
                <a:cs typeface="Courier New" pitchFamily="49" charset="0"/>
              </a:rPr>
              <a:t>    next = null;</a:t>
            </a:r>
          </a:p>
          <a:p>
            <a:pPr marL="0" indent="0">
              <a:buFont typeface="Wingdings" pitchFamily="2" charset="2"/>
              <a:buNone/>
            </a:pPr>
            <a:r>
              <a:rPr lang="en-US" sz="1000" dirty="0">
                <a:latin typeface="Courier New" pitchFamily="49" charset="0"/>
                <a:cs typeface="Courier New" pitchFamily="49" charset="0"/>
              </a:rPr>
              <a:t>  }</a:t>
            </a:r>
          </a:p>
          <a:p>
            <a:pPr marL="0" indent="0">
              <a:buFont typeface="Wingdings" pitchFamily="2" charset="2"/>
              <a:buNone/>
            </a:pPr>
            <a:endParaRPr lang="en-US" sz="1000" dirty="0">
              <a:latin typeface="Courier New" pitchFamily="49" charset="0"/>
              <a:cs typeface="Courier New" pitchFamily="49" charset="0"/>
            </a:endParaRPr>
          </a:p>
          <a:p>
            <a:pPr marL="0" indent="0">
              <a:buFont typeface="Wingdings" pitchFamily="2" charset="2"/>
              <a:buNone/>
            </a:pPr>
            <a:r>
              <a:rPr lang="en-US" sz="1000" dirty="0">
                <a:latin typeface="Courier New" pitchFamily="49" charset="0"/>
                <a:cs typeface="Courier New" pitchFamily="49" charset="0"/>
              </a:rPr>
              <a:t> /** Creates a new node that references another node</a:t>
            </a:r>
          </a:p>
          <a:p>
            <a:pPr marL="0" indent="0">
              <a:buFont typeface="Wingdings" pitchFamily="2" charset="2"/>
              <a:buNone/>
            </a:pP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param</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  The data stored</a:t>
            </a:r>
          </a:p>
          <a:p>
            <a:pPr marL="0" indent="0">
              <a:buFont typeface="Wingdings" pitchFamily="2" charset="2"/>
              <a:buNone/>
            </a:pP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param</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nodeRef</a:t>
            </a:r>
            <a:r>
              <a:rPr lang="en-US" sz="1000" dirty="0">
                <a:latin typeface="Courier New" pitchFamily="49" charset="0"/>
                <a:cs typeface="Courier New" pitchFamily="49" charset="0"/>
              </a:rPr>
              <a:t>  The node referenced by new node</a:t>
            </a:r>
          </a:p>
          <a:p>
            <a:pPr marL="0" indent="0">
              <a:buFont typeface="Wingdings" pitchFamily="2" charset="2"/>
              <a:buNone/>
            </a:pP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  private Node(E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 Node&lt;E&gt; </a:t>
            </a:r>
            <a:r>
              <a:rPr lang="en-US" sz="1000" dirty="0" err="1">
                <a:latin typeface="Courier New" pitchFamily="49" charset="0"/>
                <a:cs typeface="Courier New" pitchFamily="49" charset="0"/>
              </a:rPr>
              <a:t>nodeRef</a:t>
            </a: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    data =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a:t>
            </a:r>
          </a:p>
          <a:p>
            <a:pPr marL="0" indent="0">
              <a:buFont typeface="Wingdings" pitchFamily="2" charset="2"/>
              <a:buNone/>
            </a:pPr>
            <a:r>
              <a:rPr lang="en-US" sz="1000" dirty="0">
                <a:latin typeface="Courier New" pitchFamily="49" charset="0"/>
                <a:cs typeface="Courier New" pitchFamily="49" charset="0"/>
              </a:rPr>
              <a:t>    next = </a:t>
            </a:r>
            <a:r>
              <a:rPr lang="en-US" sz="1000" dirty="0" err="1">
                <a:latin typeface="Courier New" pitchFamily="49" charset="0"/>
                <a:cs typeface="Courier New" pitchFamily="49" charset="0"/>
              </a:rPr>
              <a:t>nodeRef</a:t>
            </a:r>
            <a:r>
              <a:rPr lang="en-US" sz="1000" dirty="0">
                <a:latin typeface="Courier New" pitchFamily="49" charset="0"/>
                <a:cs typeface="Courier New" pitchFamily="49" charset="0"/>
              </a:rPr>
              <a:t>;</a:t>
            </a:r>
          </a:p>
          <a:p>
            <a:pPr marL="0" indent="0">
              <a:buFont typeface="Wingdings" pitchFamily="2" charset="2"/>
              <a:buNone/>
            </a:pP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List Nodes for Single-Linked Lists </a:t>
            </a:r>
            <a:r>
              <a:rPr lang="en-US" dirty="0"/>
              <a:t>(cont.)</a:t>
            </a:r>
          </a:p>
        </p:txBody>
      </p:sp>
      <p:sp>
        <p:nvSpPr>
          <p:cNvPr id="159749" name="Rectangle 5"/>
          <p:cNvSpPr>
            <a:spLocks noGrp="1" noChangeArrowheads="1"/>
          </p:cNvSpPr>
          <p:nvPr>
            <p:ph sz="quarter" idx="1"/>
          </p:nvPr>
        </p:nvSpPr>
        <p:spPr>
          <a:xfrm>
            <a:off x="457200" y="1600200"/>
            <a:ext cx="8229600" cy="4876800"/>
          </a:xfrm>
        </p:spPr>
        <p:txBody>
          <a:bodyPr>
            <a:normAutofit/>
          </a:bodyPr>
          <a:lstStyle/>
          <a:p>
            <a:pPr marL="0" indent="0" fontAlgn="auto">
              <a:spcAft>
                <a:spcPts val="0"/>
              </a:spcAft>
              <a:buFont typeface="Wingdings"/>
              <a:buNone/>
              <a:defRPr/>
            </a:pPr>
            <a:r>
              <a:rPr lang="en-US" sz="1000" dirty="0">
                <a:latin typeface="Courier New" pitchFamily="49" charset="0"/>
                <a:cs typeface="Courier New" pitchFamily="49" charset="0"/>
              </a:rPr>
              <a:t>private static class Node&lt;E&gt; {</a:t>
            </a:r>
          </a:p>
          <a:p>
            <a:pPr marL="0" indent="0" fontAlgn="auto">
              <a:spcAft>
                <a:spcPts val="0"/>
              </a:spcAft>
              <a:buFont typeface="Wingdings"/>
              <a:buNone/>
              <a:defRPr/>
            </a:pPr>
            <a:r>
              <a:rPr lang="en-US" sz="1000" dirty="0">
                <a:latin typeface="Courier New" pitchFamily="49" charset="0"/>
                <a:cs typeface="Courier New" pitchFamily="49" charset="0"/>
              </a:rPr>
              <a:t>  private E data;</a:t>
            </a:r>
          </a:p>
          <a:p>
            <a:pPr marL="0" indent="0" fontAlgn="auto">
              <a:spcAft>
                <a:spcPts val="0"/>
              </a:spcAft>
              <a:buFont typeface="Wingdings"/>
              <a:buNone/>
              <a:defRPr/>
            </a:pPr>
            <a:r>
              <a:rPr lang="en-US" sz="1000" dirty="0">
                <a:latin typeface="Courier New" pitchFamily="49" charset="0"/>
                <a:cs typeface="Courier New" pitchFamily="49" charset="0"/>
              </a:rPr>
              <a:t>  private Node&lt;E&gt; next;</a:t>
            </a:r>
          </a:p>
          <a:p>
            <a:pPr marL="0" indent="0" fontAlgn="auto">
              <a:spcAft>
                <a:spcPts val="0"/>
              </a:spcAft>
              <a:buFont typeface="Wingdings"/>
              <a:buNone/>
              <a:defRPr/>
            </a:pPr>
            <a:endParaRPr lang="en-US" sz="1000" dirty="0">
              <a:latin typeface="Courier New" pitchFamily="49" charset="0"/>
              <a:cs typeface="Courier New" pitchFamily="49" charset="0"/>
            </a:endParaRPr>
          </a:p>
          <a:p>
            <a:pPr marL="0" indent="0" fontAlgn="auto">
              <a:spcAft>
                <a:spcPts val="0"/>
              </a:spcAft>
              <a:buFont typeface="Wingdings"/>
              <a:buNone/>
              <a:defRPr/>
            </a:pPr>
            <a:r>
              <a:rPr lang="en-US" sz="1000" dirty="0">
                <a:latin typeface="Courier New" pitchFamily="49" charset="0"/>
                <a:cs typeface="Courier New" pitchFamily="49" charset="0"/>
              </a:rPr>
              <a:t>  /** Creates a new node with a null next field</a:t>
            </a:r>
          </a:p>
          <a:p>
            <a:pPr marL="0" indent="0" fontAlgn="auto">
              <a:spcAft>
                <a:spcPts val="0"/>
              </a:spcAft>
              <a:buFont typeface="Wingdings"/>
              <a:buNone/>
              <a:defRPr/>
            </a:pPr>
            <a:r>
              <a:rPr lang="en-US" sz="1000" dirty="0">
                <a:latin typeface="Courier New" pitchFamily="49" charset="0"/>
                <a:cs typeface="Courier New" pitchFamily="49" charset="0"/>
              </a:rPr>
              <a:t>      @param dataItem  The data stored</a:t>
            </a:r>
          </a:p>
          <a:p>
            <a:pPr marL="0" indent="0" fontAlgn="auto">
              <a:spcAft>
                <a:spcPts val="0"/>
              </a:spcAft>
              <a:buFont typeface="Wingdings"/>
              <a:buNone/>
              <a:defRPr/>
            </a:pPr>
            <a:r>
              <a:rPr lang="en-US" sz="1000" dirty="0">
                <a:latin typeface="Courier New" pitchFamily="49" charset="0"/>
                <a:cs typeface="Courier New" pitchFamily="49" charset="0"/>
              </a:rPr>
              <a:t>  */</a:t>
            </a:r>
          </a:p>
          <a:p>
            <a:pPr marL="0" indent="0" fontAlgn="auto">
              <a:spcAft>
                <a:spcPts val="0"/>
              </a:spcAft>
              <a:buFont typeface="Wingdings"/>
              <a:buNone/>
              <a:defRPr/>
            </a:pPr>
            <a:r>
              <a:rPr lang="en-US" sz="1000" dirty="0">
                <a:latin typeface="Courier New" pitchFamily="49" charset="0"/>
                <a:cs typeface="Courier New" pitchFamily="49" charset="0"/>
              </a:rPr>
              <a:t>  private Node(E data) {</a:t>
            </a:r>
          </a:p>
          <a:p>
            <a:pPr marL="0" indent="0" fontAlgn="auto">
              <a:spcAft>
                <a:spcPts val="0"/>
              </a:spcAft>
              <a:buFont typeface="Wingdings"/>
              <a:buNone/>
              <a:defRPr/>
            </a:pPr>
            <a:r>
              <a:rPr lang="en-US" sz="1000" dirty="0">
                <a:latin typeface="Courier New" pitchFamily="49" charset="0"/>
                <a:cs typeface="Courier New" pitchFamily="49" charset="0"/>
              </a:rPr>
              <a:t>    data = dataItem;</a:t>
            </a:r>
          </a:p>
          <a:p>
            <a:pPr marL="0" indent="0" fontAlgn="auto">
              <a:spcAft>
                <a:spcPts val="0"/>
              </a:spcAft>
              <a:buFont typeface="Wingdings"/>
              <a:buNone/>
              <a:defRPr/>
            </a:pPr>
            <a:r>
              <a:rPr lang="en-US" sz="1000" dirty="0">
                <a:latin typeface="Courier New" pitchFamily="49" charset="0"/>
                <a:cs typeface="Courier New" pitchFamily="49" charset="0"/>
              </a:rPr>
              <a:t>    next = null;</a:t>
            </a:r>
          </a:p>
          <a:p>
            <a:pPr marL="0" indent="0" fontAlgn="auto">
              <a:spcAft>
                <a:spcPts val="0"/>
              </a:spcAft>
              <a:buFont typeface="Wingdings"/>
              <a:buNone/>
              <a:defRPr/>
            </a:pPr>
            <a:r>
              <a:rPr lang="en-US" sz="1000" dirty="0">
                <a:latin typeface="Courier New" pitchFamily="49" charset="0"/>
                <a:cs typeface="Courier New" pitchFamily="49" charset="0"/>
              </a:rPr>
              <a:t>  }</a:t>
            </a:r>
          </a:p>
          <a:p>
            <a:pPr marL="0" indent="0" fontAlgn="auto">
              <a:spcAft>
                <a:spcPts val="0"/>
              </a:spcAft>
              <a:buFont typeface="Wingdings"/>
              <a:buNone/>
              <a:defRPr/>
            </a:pPr>
            <a:endParaRPr lang="en-US" sz="1000" dirty="0">
              <a:latin typeface="Courier New" pitchFamily="49" charset="0"/>
              <a:cs typeface="Courier New" pitchFamily="49" charset="0"/>
            </a:endParaRPr>
          </a:p>
          <a:p>
            <a:pPr marL="0" indent="0" fontAlgn="auto">
              <a:spcAft>
                <a:spcPts val="0"/>
              </a:spcAft>
              <a:buFont typeface="Wingdings"/>
              <a:buNone/>
              <a:defRPr/>
            </a:pPr>
            <a:r>
              <a:rPr lang="en-US" sz="1000" dirty="0">
                <a:latin typeface="Courier New" pitchFamily="49" charset="0"/>
                <a:cs typeface="Courier New" pitchFamily="49" charset="0"/>
              </a:rPr>
              <a:t> /** Creates a new node that references another node</a:t>
            </a:r>
          </a:p>
          <a:p>
            <a:pPr marL="0" indent="0" fontAlgn="auto">
              <a:spcAft>
                <a:spcPts val="0"/>
              </a:spcAft>
              <a:buFont typeface="Wingdings"/>
              <a:buNone/>
              <a:defRPr/>
            </a:pPr>
            <a:r>
              <a:rPr lang="en-US" sz="1000" dirty="0">
                <a:latin typeface="Courier New" pitchFamily="49" charset="0"/>
                <a:cs typeface="Courier New" pitchFamily="49" charset="0"/>
              </a:rPr>
              <a:t>      @param dataItem  The data stored</a:t>
            </a:r>
          </a:p>
          <a:p>
            <a:pPr marL="0" indent="0" fontAlgn="auto">
              <a:spcAft>
                <a:spcPts val="0"/>
              </a:spcAft>
              <a:buFont typeface="Wingdings"/>
              <a:buNone/>
              <a:defRPr/>
            </a:pPr>
            <a:r>
              <a:rPr lang="en-US" sz="1000" dirty="0">
                <a:latin typeface="Courier New" pitchFamily="49" charset="0"/>
                <a:cs typeface="Courier New" pitchFamily="49" charset="0"/>
              </a:rPr>
              <a:t>      @param nodeRef  The node referenced by new node</a:t>
            </a:r>
          </a:p>
          <a:p>
            <a:pPr marL="0" indent="0" fontAlgn="auto">
              <a:spcAft>
                <a:spcPts val="0"/>
              </a:spcAft>
              <a:buFont typeface="Wingdings"/>
              <a:buNone/>
              <a:defRPr/>
            </a:pPr>
            <a:r>
              <a:rPr lang="en-US" sz="1000" dirty="0">
                <a:latin typeface="Courier New" pitchFamily="49" charset="0"/>
                <a:cs typeface="Courier New" pitchFamily="49" charset="0"/>
              </a:rPr>
              <a:t>  */</a:t>
            </a:r>
          </a:p>
          <a:p>
            <a:pPr marL="0" indent="0" fontAlgn="auto">
              <a:spcAft>
                <a:spcPts val="0"/>
              </a:spcAft>
              <a:buFont typeface="Wingdings"/>
              <a:buNone/>
              <a:defRPr/>
            </a:pPr>
            <a:r>
              <a:rPr lang="en-US" sz="1000" dirty="0">
                <a:latin typeface="Courier New" pitchFamily="49" charset="0"/>
                <a:cs typeface="Courier New" pitchFamily="49" charset="0"/>
              </a:rPr>
              <a:t>  private Node(E dataItem, Node&lt;E&gt; nodeRef) {</a:t>
            </a:r>
          </a:p>
          <a:p>
            <a:pPr marL="0" indent="0" fontAlgn="auto">
              <a:spcAft>
                <a:spcPts val="0"/>
              </a:spcAft>
              <a:buFont typeface="Wingdings"/>
              <a:buNone/>
              <a:defRPr/>
            </a:pPr>
            <a:r>
              <a:rPr lang="en-US" sz="1000" dirty="0">
                <a:latin typeface="Courier New" pitchFamily="49" charset="0"/>
                <a:cs typeface="Courier New" pitchFamily="49" charset="0"/>
              </a:rPr>
              <a:t>    data = dataItem;</a:t>
            </a:r>
          </a:p>
          <a:p>
            <a:pPr marL="0" indent="0" fontAlgn="auto">
              <a:spcAft>
                <a:spcPts val="0"/>
              </a:spcAft>
              <a:buFont typeface="Wingdings"/>
              <a:buNone/>
              <a:defRPr/>
            </a:pPr>
            <a:r>
              <a:rPr lang="en-US" sz="1000" dirty="0">
                <a:latin typeface="Courier New" pitchFamily="49" charset="0"/>
                <a:cs typeface="Courier New" pitchFamily="49" charset="0"/>
              </a:rPr>
              <a:t>    next = nodeRef;</a:t>
            </a:r>
          </a:p>
          <a:p>
            <a:pPr marL="0" indent="0" fontAlgn="auto">
              <a:spcAft>
                <a:spcPts val="0"/>
              </a:spcAft>
              <a:buFont typeface="Wingdings"/>
              <a:buNone/>
              <a:defRPr/>
            </a:pPr>
            <a:r>
              <a:rPr lang="en-US" sz="1000" dirty="0">
                <a:latin typeface="Courier New" pitchFamily="49" charset="0"/>
                <a:cs typeface="Courier New" pitchFamily="49" charset="0"/>
              </a:rPr>
              <a:t>  }</a:t>
            </a:r>
          </a:p>
          <a:p>
            <a:pPr marL="0" indent="0" fontAlgn="auto">
              <a:spcAft>
                <a:spcPts val="0"/>
              </a:spcAft>
              <a:buFont typeface="Wingdings"/>
              <a:buNone/>
              <a:defRPr/>
            </a:pPr>
            <a:r>
              <a:rPr lang="en-US" sz="1000" dirty="0">
                <a:latin typeface="Courier New" pitchFamily="49" charset="0"/>
                <a:cs typeface="Courier New" pitchFamily="49" charset="0"/>
              </a:rPr>
              <a:t>}</a:t>
            </a:r>
          </a:p>
        </p:txBody>
      </p:sp>
      <p:sp>
        <p:nvSpPr>
          <p:cNvPr id="2" name="Line Callout 1 1"/>
          <p:cNvSpPr/>
          <p:nvPr/>
        </p:nvSpPr>
        <p:spPr>
          <a:xfrm>
            <a:off x="5486400" y="1752600"/>
            <a:ext cx="3124200" cy="1981200"/>
          </a:xfrm>
          <a:prstGeom prst="borderCallout1">
            <a:avLst>
              <a:gd name="adj1" fmla="val 18750"/>
              <a:gd name="adj2" fmla="val -8333"/>
              <a:gd name="adj3" fmla="val 2641"/>
              <a:gd name="adj4" fmla="val -10676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The keyword </a:t>
            </a:r>
            <a:r>
              <a:rPr lang="en-US" dirty="0">
                <a:latin typeface="Courier New" pitchFamily="49" charset="0"/>
                <a:cs typeface="Courier New" pitchFamily="49" charset="0"/>
              </a:rPr>
              <a:t>static</a:t>
            </a:r>
            <a:r>
              <a:rPr lang="en-US" dirty="0"/>
              <a:t> indicates that the </a:t>
            </a:r>
            <a:r>
              <a:rPr lang="en-US" dirty="0">
                <a:latin typeface="Courier New" pitchFamily="49" charset="0"/>
                <a:cs typeface="Courier New" pitchFamily="49" charset="0"/>
              </a:rPr>
              <a:t>Node&lt;E&gt; </a:t>
            </a:r>
            <a:r>
              <a:rPr lang="en-US" dirty="0"/>
              <a:t>class will not reference its outer class</a:t>
            </a:r>
          </a:p>
          <a:p>
            <a:pPr algn="ctr">
              <a:defRPr/>
            </a:pPr>
            <a:endParaRPr lang="en-US" dirty="0"/>
          </a:p>
          <a:p>
            <a:pPr algn="ctr">
              <a:defRPr/>
            </a:pPr>
            <a:r>
              <a:rPr lang="en-US" dirty="0"/>
              <a:t>Static inner classes are also called </a:t>
            </a:r>
            <a:r>
              <a:rPr lang="en-US" i="1" dirty="0"/>
              <a:t>nested classes</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List Nodes for Single-Linked Lists </a:t>
            </a:r>
            <a:r>
              <a:rPr lang="en-US" dirty="0"/>
              <a:t>(cont.)</a:t>
            </a:r>
          </a:p>
        </p:txBody>
      </p:sp>
      <p:sp>
        <p:nvSpPr>
          <p:cNvPr id="93186" name="Rectangle 5"/>
          <p:cNvSpPr>
            <a:spLocks noGrp="1" noChangeArrowheads="1"/>
          </p:cNvSpPr>
          <p:nvPr>
            <p:ph sz="quarter" idx="1"/>
          </p:nvPr>
        </p:nvSpPr>
        <p:spPr>
          <a:xfrm>
            <a:off x="457200" y="1600200"/>
            <a:ext cx="8229600" cy="4876800"/>
          </a:xfrm>
        </p:spPr>
        <p:txBody>
          <a:bodyPr/>
          <a:lstStyle/>
          <a:p>
            <a:pPr marL="0" indent="0">
              <a:buFont typeface="Wingdings" pitchFamily="2" charset="2"/>
              <a:buNone/>
            </a:pPr>
            <a:r>
              <a:rPr lang="en-US" sz="1000" dirty="0">
                <a:latin typeface="Courier New" pitchFamily="49" charset="0"/>
                <a:cs typeface="Courier New" pitchFamily="49" charset="0"/>
              </a:rPr>
              <a:t>private static class Node&lt;E&gt; {</a:t>
            </a:r>
          </a:p>
          <a:p>
            <a:pPr marL="0" indent="0">
              <a:buFont typeface="Wingdings" pitchFamily="2" charset="2"/>
              <a:buNone/>
            </a:pPr>
            <a:r>
              <a:rPr lang="en-US" sz="1000" dirty="0">
                <a:latin typeface="Courier New" pitchFamily="49" charset="0"/>
                <a:cs typeface="Courier New" pitchFamily="49" charset="0"/>
              </a:rPr>
              <a:t>  private E data;</a:t>
            </a:r>
          </a:p>
          <a:p>
            <a:pPr marL="0" indent="0">
              <a:buFont typeface="Wingdings" pitchFamily="2" charset="2"/>
              <a:buNone/>
            </a:pPr>
            <a:r>
              <a:rPr lang="en-US" sz="1000" dirty="0">
                <a:latin typeface="Courier New" pitchFamily="49" charset="0"/>
                <a:cs typeface="Courier New" pitchFamily="49" charset="0"/>
              </a:rPr>
              <a:t>  private Node&lt;E&gt; next;</a:t>
            </a:r>
          </a:p>
          <a:p>
            <a:pPr marL="0" indent="0">
              <a:buFont typeface="Wingdings" pitchFamily="2" charset="2"/>
              <a:buNone/>
            </a:pPr>
            <a:endParaRPr lang="en-US" sz="1000" dirty="0">
              <a:latin typeface="Courier New" pitchFamily="49" charset="0"/>
              <a:cs typeface="Courier New" pitchFamily="49" charset="0"/>
            </a:endParaRPr>
          </a:p>
          <a:p>
            <a:pPr marL="0" indent="0">
              <a:buFont typeface="Wingdings" pitchFamily="2" charset="2"/>
              <a:buNone/>
            </a:pPr>
            <a:r>
              <a:rPr lang="en-US" sz="1000" dirty="0">
                <a:latin typeface="Courier New" pitchFamily="49" charset="0"/>
                <a:cs typeface="Courier New" pitchFamily="49" charset="0"/>
              </a:rPr>
              <a:t>  /** Creates a new node with a null next field</a:t>
            </a:r>
          </a:p>
          <a:p>
            <a:pPr marL="0" indent="0">
              <a:buFont typeface="Wingdings" pitchFamily="2" charset="2"/>
              <a:buNone/>
            </a:pP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param</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  The data stored</a:t>
            </a:r>
          </a:p>
          <a:p>
            <a:pPr marL="0" indent="0">
              <a:buFont typeface="Wingdings" pitchFamily="2" charset="2"/>
              <a:buNone/>
            </a:pP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  private Node(E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    data =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a:t>
            </a:r>
          </a:p>
          <a:p>
            <a:pPr marL="0" indent="0">
              <a:buFont typeface="Wingdings" pitchFamily="2" charset="2"/>
              <a:buNone/>
            </a:pPr>
            <a:r>
              <a:rPr lang="en-US" sz="1000" dirty="0">
                <a:latin typeface="Courier New" pitchFamily="49" charset="0"/>
                <a:cs typeface="Courier New" pitchFamily="49" charset="0"/>
              </a:rPr>
              <a:t>    next = null;</a:t>
            </a:r>
          </a:p>
          <a:p>
            <a:pPr marL="0" indent="0">
              <a:buFont typeface="Wingdings" pitchFamily="2" charset="2"/>
              <a:buNone/>
            </a:pPr>
            <a:r>
              <a:rPr lang="en-US" sz="1000" dirty="0">
                <a:latin typeface="Courier New" pitchFamily="49" charset="0"/>
                <a:cs typeface="Courier New" pitchFamily="49" charset="0"/>
              </a:rPr>
              <a:t>  }</a:t>
            </a:r>
          </a:p>
          <a:p>
            <a:pPr marL="0" indent="0">
              <a:buFont typeface="Wingdings" pitchFamily="2" charset="2"/>
              <a:buNone/>
            </a:pPr>
            <a:endParaRPr lang="en-US" sz="1000" dirty="0">
              <a:latin typeface="Courier New" pitchFamily="49" charset="0"/>
              <a:cs typeface="Courier New" pitchFamily="49" charset="0"/>
            </a:endParaRPr>
          </a:p>
          <a:p>
            <a:pPr marL="0" indent="0">
              <a:buFont typeface="Wingdings" pitchFamily="2" charset="2"/>
              <a:buNone/>
            </a:pPr>
            <a:r>
              <a:rPr lang="en-US" sz="1000" dirty="0">
                <a:latin typeface="Courier New" pitchFamily="49" charset="0"/>
                <a:cs typeface="Courier New" pitchFamily="49" charset="0"/>
              </a:rPr>
              <a:t> /** Creates a new node that references another node</a:t>
            </a:r>
          </a:p>
          <a:p>
            <a:pPr marL="0" indent="0">
              <a:buFont typeface="Wingdings" pitchFamily="2" charset="2"/>
              <a:buNone/>
            </a:pP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param</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  The data stored</a:t>
            </a:r>
          </a:p>
          <a:p>
            <a:pPr marL="0" indent="0">
              <a:buFont typeface="Wingdings" pitchFamily="2" charset="2"/>
              <a:buNone/>
            </a:pP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param</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nodeRef</a:t>
            </a:r>
            <a:r>
              <a:rPr lang="en-US" sz="1000" dirty="0">
                <a:latin typeface="Courier New" pitchFamily="49" charset="0"/>
                <a:cs typeface="Courier New" pitchFamily="49" charset="0"/>
              </a:rPr>
              <a:t>  The node referenced by new node</a:t>
            </a:r>
          </a:p>
          <a:p>
            <a:pPr marL="0" indent="0">
              <a:buFont typeface="Wingdings" pitchFamily="2" charset="2"/>
              <a:buNone/>
            </a:pP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  private Node(E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 Node&lt;E&gt; </a:t>
            </a:r>
            <a:r>
              <a:rPr lang="en-US" sz="1000" dirty="0" err="1">
                <a:latin typeface="Courier New" pitchFamily="49" charset="0"/>
                <a:cs typeface="Courier New" pitchFamily="49" charset="0"/>
              </a:rPr>
              <a:t>nodeRef</a:t>
            </a: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    data = </a:t>
            </a:r>
            <a:r>
              <a:rPr lang="en-US" sz="1000" dirty="0" err="1">
                <a:latin typeface="Courier New" pitchFamily="49" charset="0"/>
                <a:cs typeface="Courier New" pitchFamily="49" charset="0"/>
              </a:rPr>
              <a:t>dataItem</a:t>
            </a:r>
            <a:r>
              <a:rPr lang="en-US" sz="1000" dirty="0">
                <a:latin typeface="Courier New" pitchFamily="49" charset="0"/>
                <a:cs typeface="Courier New" pitchFamily="49" charset="0"/>
              </a:rPr>
              <a:t>;</a:t>
            </a:r>
          </a:p>
          <a:p>
            <a:pPr marL="0" indent="0">
              <a:buFont typeface="Wingdings" pitchFamily="2" charset="2"/>
              <a:buNone/>
            </a:pPr>
            <a:r>
              <a:rPr lang="en-US" sz="1000" dirty="0">
                <a:latin typeface="Courier New" pitchFamily="49" charset="0"/>
                <a:cs typeface="Courier New" pitchFamily="49" charset="0"/>
              </a:rPr>
              <a:t>    next = </a:t>
            </a:r>
            <a:r>
              <a:rPr lang="en-US" sz="1000" dirty="0" err="1">
                <a:latin typeface="Courier New" pitchFamily="49" charset="0"/>
                <a:cs typeface="Courier New" pitchFamily="49" charset="0"/>
              </a:rPr>
              <a:t>nodeRef</a:t>
            </a:r>
            <a:r>
              <a:rPr lang="en-US" sz="1000" dirty="0">
                <a:latin typeface="Courier New" pitchFamily="49" charset="0"/>
                <a:cs typeface="Courier New" pitchFamily="49" charset="0"/>
              </a:rPr>
              <a:t>;</a:t>
            </a:r>
          </a:p>
          <a:p>
            <a:pPr marL="0" indent="0">
              <a:buFont typeface="Wingdings" pitchFamily="2" charset="2"/>
              <a:buNone/>
            </a:pPr>
            <a:r>
              <a:rPr lang="en-US" sz="1000" dirty="0">
                <a:latin typeface="Courier New" pitchFamily="49" charset="0"/>
                <a:cs typeface="Courier New" pitchFamily="49" charset="0"/>
              </a:rPr>
              <a:t>  }</a:t>
            </a:r>
          </a:p>
          <a:p>
            <a:pPr marL="0" indent="0">
              <a:buFont typeface="Wingdings" pitchFamily="2" charset="2"/>
              <a:buNone/>
            </a:pPr>
            <a:r>
              <a:rPr lang="en-US" sz="1000" dirty="0">
                <a:latin typeface="Courier New" pitchFamily="49" charset="0"/>
                <a:cs typeface="Courier New" pitchFamily="49" charset="0"/>
              </a:rPr>
              <a:t>}</a:t>
            </a:r>
          </a:p>
        </p:txBody>
      </p:sp>
      <p:sp>
        <p:nvSpPr>
          <p:cNvPr id="2" name="Line Callout 1 1"/>
          <p:cNvSpPr/>
          <p:nvPr/>
        </p:nvSpPr>
        <p:spPr>
          <a:xfrm>
            <a:off x="5334000" y="2743200"/>
            <a:ext cx="3124200" cy="1981200"/>
          </a:xfrm>
          <a:prstGeom prst="borderCallout1">
            <a:avLst>
              <a:gd name="adj1" fmla="val 18750"/>
              <a:gd name="adj2" fmla="val -8333"/>
              <a:gd name="adj3" fmla="val -45463"/>
              <a:gd name="adj4" fmla="val -13314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Generally, all details of the </a:t>
            </a:r>
            <a:r>
              <a:rPr lang="en-US" dirty="0">
                <a:latin typeface="Courier New" pitchFamily="49" charset="0"/>
                <a:cs typeface="Courier New" pitchFamily="49" charset="0"/>
              </a:rPr>
              <a:t>Node</a:t>
            </a:r>
            <a:r>
              <a:rPr lang="en-US" dirty="0"/>
              <a:t> class should be private.  This applies also to the data fields and constructors.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612775" y="228600"/>
            <a:ext cx="8153400" cy="990600"/>
          </a:xfrm>
        </p:spPr>
        <p:txBody>
          <a:bodyPr/>
          <a:lstStyle/>
          <a:p>
            <a:r>
              <a:rPr lang="en-US" b="1"/>
              <a:t>Connecting Nodes </a:t>
            </a:r>
            <a:r>
              <a:rPr lang="en-US"/>
              <a:t>(cont.)</a:t>
            </a:r>
          </a:p>
        </p:txBody>
      </p:sp>
      <p:sp>
        <p:nvSpPr>
          <p:cNvPr id="95234" name="Content Placeholder 2"/>
          <p:cNvSpPr>
            <a:spLocks noGrp="1"/>
          </p:cNvSpPr>
          <p:nvPr>
            <p:ph sz="quarter" idx="1"/>
          </p:nvPr>
        </p:nvSpPr>
        <p:spPr>
          <a:xfrm>
            <a:off x="612775" y="1600200"/>
            <a:ext cx="8153400" cy="4495800"/>
          </a:xfrm>
        </p:spPr>
        <p:txBody>
          <a:bodyPr/>
          <a:lstStyle/>
          <a:p>
            <a:pPr marL="0" indent="0">
              <a:buFont typeface="Wingdings" pitchFamily="2" charset="2"/>
              <a:buNone/>
            </a:pPr>
            <a:r>
              <a:rPr lang="en-US" sz="1800">
                <a:latin typeface="Courier New" pitchFamily="49" charset="0"/>
                <a:cs typeface="Courier New" pitchFamily="49" charset="0"/>
              </a:rPr>
              <a:t>Node&lt;String&gt; tom = new Node&lt;String&gt;("Tom");</a:t>
            </a:r>
          </a:p>
          <a:p>
            <a:pPr marL="0" indent="0">
              <a:buFont typeface="Wingdings" pitchFamily="2" charset="2"/>
              <a:buNone/>
            </a:pPr>
            <a:r>
              <a:rPr lang="en-US" sz="1800">
                <a:latin typeface="Courier New" pitchFamily="49" charset="0"/>
                <a:cs typeface="Courier New" pitchFamily="49" charset="0"/>
              </a:rPr>
              <a:t>Node&lt;String&gt; dick = new Node&lt;String&gt;("Dick");</a:t>
            </a:r>
          </a:p>
          <a:p>
            <a:pPr marL="0" indent="0">
              <a:buFont typeface="Wingdings" pitchFamily="2" charset="2"/>
              <a:buNone/>
            </a:pPr>
            <a:r>
              <a:rPr lang="en-US" sz="1800">
                <a:latin typeface="Courier New" pitchFamily="49" charset="0"/>
                <a:cs typeface="Courier New" pitchFamily="49" charset="0"/>
              </a:rPr>
              <a:t>Node&lt;String&gt; harry = new Node&lt;String&gt;("Harry");</a:t>
            </a:r>
          </a:p>
          <a:p>
            <a:pPr marL="0" indent="0">
              <a:buFont typeface="Wingdings" pitchFamily="2" charset="2"/>
              <a:buNone/>
            </a:pPr>
            <a:r>
              <a:rPr lang="en-US" sz="1800">
                <a:latin typeface="Courier New" pitchFamily="49" charset="0"/>
                <a:cs typeface="Courier New" pitchFamily="49" charset="0"/>
              </a:rPr>
              <a:t>Node&lt;String&gt; sam = new Node&lt;String&gt;("Sam");</a:t>
            </a:r>
          </a:p>
          <a:p>
            <a:pPr marL="0" indent="0">
              <a:buFont typeface="Wingdings" pitchFamily="2" charset="2"/>
              <a:buNone/>
            </a:pPr>
            <a:endParaRPr lang="en-US" sz="1800">
              <a:latin typeface="Courier New" pitchFamily="49" charset="0"/>
              <a:cs typeface="Courier New" pitchFamily="49" charset="0"/>
            </a:endParaRPr>
          </a:p>
          <a:p>
            <a:pPr marL="0" indent="0">
              <a:buFont typeface="Wingdings" pitchFamily="2" charset="2"/>
              <a:buNone/>
            </a:pPr>
            <a:r>
              <a:rPr lang="en-US" sz="1800">
                <a:latin typeface="Courier New" pitchFamily="49" charset="0"/>
                <a:cs typeface="Courier New" pitchFamily="49" charset="0"/>
              </a:rPr>
              <a:t>tom.next = dick;</a:t>
            </a:r>
          </a:p>
          <a:p>
            <a:pPr marL="0" indent="0">
              <a:buFont typeface="Wingdings" pitchFamily="2" charset="2"/>
              <a:buNone/>
            </a:pPr>
            <a:r>
              <a:rPr lang="en-US" sz="1800">
                <a:latin typeface="Courier New" pitchFamily="49" charset="0"/>
                <a:cs typeface="Courier New" pitchFamily="49" charset="0"/>
              </a:rPr>
              <a:t>dick.next = harry;</a:t>
            </a:r>
          </a:p>
          <a:p>
            <a:pPr marL="0" indent="0">
              <a:buFont typeface="Wingdings" pitchFamily="2" charset="2"/>
              <a:buNone/>
            </a:pPr>
            <a:r>
              <a:rPr lang="en-US" sz="1800">
                <a:latin typeface="Courier New" pitchFamily="49" charset="0"/>
                <a:cs typeface="Courier New" pitchFamily="49" charset="0"/>
              </a:rPr>
              <a:t>harry.next = sam;</a:t>
            </a:r>
          </a:p>
          <a:p>
            <a:pPr marL="0" indent="0">
              <a:buFont typeface="Wingdings" pitchFamily="2" charset="2"/>
              <a:buNone/>
            </a:pPr>
            <a:endParaRPr lang="en-US">
              <a:latin typeface="Courier New" pitchFamily="49" charset="0"/>
              <a:cs typeface="Courier New"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a:t>
            </a:r>
          </a:p>
        </p:txBody>
      </p:sp>
      <p:sp>
        <p:nvSpPr>
          <p:cNvPr id="3" name="Content Placeholder 2"/>
          <p:cNvSpPr>
            <a:spLocks noGrp="1"/>
          </p:cNvSpPr>
          <p:nvPr>
            <p:ph sz="quarter" idx="1"/>
          </p:nvPr>
        </p:nvSpPr>
        <p:spPr/>
        <p:txBody>
          <a:bodyPr/>
          <a:lstStyle/>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a:xfrm>
            <a:off x="612775" y="228600"/>
            <a:ext cx="8153400" cy="990600"/>
          </a:xfrm>
        </p:spPr>
        <p:txBody>
          <a:bodyPr/>
          <a:lstStyle/>
          <a:p>
            <a:r>
              <a:rPr lang="en-US" b="1"/>
              <a:t>A Single-Linked List Class</a:t>
            </a:r>
          </a:p>
        </p:txBody>
      </p:sp>
      <p:sp>
        <p:nvSpPr>
          <p:cNvPr id="162819" name="Rectangle 3"/>
          <p:cNvSpPr>
            <a:spLocks noGrp="1" noChangeArrowheads="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a:t>Generally, we do not have individual references to each node.</a:t>
            </a:r>
          </a:p>
          <a:p>
            <a:pPr marL="320040" indent="-320040" fontAlgn="auto">
              <a:spcAft>
                <a:spcPts val="0"/>
              </a:spcAft>
              <a:buFont typeface="Wingdings"/>
              <a:buChar char=""/>
              <a:defRPr/>
            </a:pPr>
            <a:r>
              <a:rPr lang="en-US" dirty="0"/>
              <a:t>A </a:t>
            </a:r>
            <a:r>
              <a:rPr lang="en-US" dirty="0">
                <a:latin typeface="Courier New" pitchFamily="49" charset="0"/>
                <a:cs typeface="Courier New" pitchFamily="49" charset="0"/>
              </a:rPr>
              <a:t>SingleLinkedList</a:t>
            </a:r>
            <a:r>
              <a:rPr lang="en-US" dirty="0"/>
              <a:t> object has a data field </a:t>
            </a:r>
            <a:r>
              <a:rPr lang="en-US" dirty="0">
                <a:latin typeface="Courier New" pitchFamily="49" charset="0"/>
                <a:cs typeface="Courier New" pitchFamily="49" charset="0"/>
              </a:rPr>
              <a:t>head</a:t>
            </a:r>
            <a:r>
              <a:rPr lang="en-US" dirty="0"/>
              <a:t>, the </a:t>
            </a:r>
            <a:r>
              <a:rPr lang="en-US" i="1" dirty="0"/>
              <a:t>list head</a:t>
            </a:r>
            <a:r>
              <a:rPr lang="en-US" dirty="0"/>
              <a:t>,  which references the first list node</a:t>
            </a:r>
          </a:p>
          <a:p>
            <a:pPr marL="320040" indent="-320040" fontAlgn="auto">
              <a:spcAft>
                <a:spcPts val="0"/>
              </a:spcAft>
              <a:buFont typeface="Wingdings"/>
              <a:buChar char=""/>
              <a:defRPr/>
            </a:pPr>
            <a:endParaRPr lang="en-US" dirty="0"/>
          </a:p>
          <a:p>
            <a:pPr marL="400050" lvl="1" indent="0" fontAlgn="auto">
              <a:spcAft>
                <a:spcPts val="0"/>
              </a:spcAft>
              <a:buFont typeface="Wingdings 2"/>
              <a:buNone/>
              <a:defRPr/>
            </a:pPr>
            <a:r>
              <a:rPr lang="en-US" sz="1800" dirty="0">
                <a:latin typeface="Courier New" pitchFamily="49" charset="0"/>
                <a:cs typeface="Courier New" pitchFamily="49" charset="0"/>
              </a:rPr>
              <a:t>public class SingleLinkedList&lt;E&gt; {</a:t>
            </a:r>
          </a:p>
          <a:p>
            <a:pPr marL="400050" lvl="1" indent="0" fontAlgn="auto">
              <a:spcAft>
                <a:spcPts val="0"/>
              </a:spcAft>
              <a:buFont typeface="Wingdings 2"/>
              <a:buNone/>
              <a:defRPr/>
            </a:pPr>
            <a:r>
              <a:rPr lang="en-US" sz="1800" dirty="0">
                <a:latin typeface="Courier New" pitchFamily="49" charset="0"/>
                <a:cs typeface="Courier New" pitchFamily="49" charset="0"/>
              </a:rPr>
              <a:t>  private Node&lt;E&gt; head = null;</a:t>
            </a:r>
          </a:p>
          <a:p>
            <a:pPr marL="400050" lvl="1" indent="0" fontAlgn="auto">
              <a:spcAft>
                <a:spcPts val="0"/>
              </a:spcAft>
              <a:buFont typeface="Wingdings 2"/>
              <a:buNone/>
              <a:defRPr/>
            </a:pPr>
            <a:r>
              <a:rPr lang="en-US" sz="1800" dirty="0">
                <a:latin typeface="Courier New" pitchFamily="49" charset="0"/>
                <a:cs typeface="Courier New" pitchFamily="49" charset="0"/>
              </a:rPr>
              <a:t>  private int size = 0;</a:t>
            </a:r>
          </a:p>
          <a:p>
            <a:pPr marL="400050" lvl="1" indent="0" fontAlgn="auto">
              <a:spcAft>
                <a:spcPts val="0"/>
              </a:spcAft>
              <a:buFont typeface="Wingdings 2"/>
              <a:buNone/>
              <a:defRPr/>
            </a:pPr>
            <a:r>
              <a:rPr lang="en-US" sz="1800" dirty="0">
                <a:latin typeface="Courier New" pitchFamily="49" charset="0"/>
                <a:cs typeface="Courier New" pitchFamily="49" charset="0"/>
              </a:rPr>
              <a:t>  ...</a:t>
            </a:r>
          </a:p>
          <a:p>
            <a:pPr marL="400050" lvl="1" indent="0" fontAlgn="auto">
              <a:spcAft>
                <a:spcPts val="0"/>
              </a:spcAft>
              <a:buFont typeface="Wingdings 2"/>
              <a:buNone/>
              <a:defRPr/>
            </a:pPr>
            <a:r>
              <a:rPr lang="en-US" sz="1800" dirty="0">
                <a:latin typeface="Courier New" pitchFamily="49" charset="0"/>
                <a:cs typeface="Courier New" pitchFamily="49" charset="0"/>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612775" y="228600"/>
            <a:ext cx="8153400" cy="990600"/>
          </a:xfrm>
        </p:spPr>
        <p:txBody>
          <a:bodyPr/>
          <a:lstStyle/>
          <a:p>
            <a:r>
              <a:rPr lang="en-US">
                <a:latin typeface="Courier New" pitchFamily="49" charset="0"/>
              </a:rPr>
              <a:t>SLList</a:t>
            </a:r>
            <a:r>
              <a:rPr lang="en-US" b="1"/>
              <a:t>: An Example List</a:t>
            </a:r>
            <a:endParaRPr lang="en-US" b="1">
              <a:latin typeface="Courier New" pitchFamily="49" charset="0"/>
            </a:endParaRPr>
          </a:p>
        </p:txBody>
      </p:sp>
      <p:grpSp>
        <p:nvGrpSpPr>
          <p:cNvPr id="2" name="Group 12"/>
          <p:cNvGrpSpPr>
            <a:grpSpLocks/>
          </p:cNvGrpSpPr>
          <p:nvPr/>
        </p:nvGrpSpPr>
        <p:grpSpPr bwMode="auto">
          <a:xfrm>
            <a:off x="685800" y="2362200"/>
            <a:ext cx="1828800" cy="1066800"/>
            <a:chOff x="432" y="1488"/>
            <a:chExt cx="1152" cy="672"/>
          </a:xfrm>
        </p:grpSpPr>
        <p:grpSp>
          <p:nvGrpSpPr>
            <p:cNvPr id="3" name="Group 7"/>
            <p:cNvGrpSpPr>
              <a:grpSpLocks/>
            </p:cNvGrpSpPr>
            <p:nvPr/>
          </p:nvGrpSpPr>
          <p:grpSpPr bwMode="auto">
            <a:xfrm>
              <a:off x="432" y="1824"/>
              <a:ext cx="1152" cy="336"/>
              <a:chOff x="432" y="1824"/>
              <a:chExt cx="1152" cy="336"/>
            </a:xfrm>
          </p:grpSpPr>
          <p:sp>
            <p:nvSpPr>
              <p:cNvPr id="97297"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97298"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7296" name="Rectangle 10"/>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4" name="Group 24"/>
          <p:cNvGrpSpPr>
            <a:grpSpLocks/>
          </p:cNvGrpSpPr>
          <p:nvPr/>
        </p:nvGrpSpPr>
        <p:grpSpPr bwMode="auto">
          <a:xfrm>
            <a:off x="3276600" y="2362200"/>
            <a:ext cx="1828800" cy="1295400"/>
            <a:chOff x="2064" y="1488"/>
            <a:chExt cx="1152" cy="816"/>
          </a:xfrm>
        </p:grpSpPr>
        <p:grpSp>
          <p:nvGrpSpPr>
            <p:cNvPr id="5" name="Group 23"/>
            <p:cNvGrpSpPr>
              <a:grpSpLocks/>
            </p:cNvGrpSpPr>
            <p:nvPr/>
          </p:nvGrpSpPr>
          <p:grpSpPr bwMode="auto">
            <a:xfrm>
              <a:off x="2064" y="1824"/>
              <a:ext cx="1152" cy="480"/>
              <a:chOff x="2064" y="1824"/>
              <a:chExt cx="1152" cy="480"/>
            </a:xfrm>
          </p:grpSpPr>
          <p:sp>
            <p:nvSpPr>
              <p:cNvPr id="97293" name="Rectangle 2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97294" name="Rectangle 2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7292" name="Rectangle 2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6" name="Group 25"/>
          <p:cNvGrpSpPr>
            <a:grpSpLocks/>
          </p:cNvGrpSpPr>
          <p:nvPr/>
        </p:nvGrpSpPr>
        <p:grpSpPr bwMode="auto">
          <a:xfrm>
            <a:off x="5715000" y="2362200"/>
            <a:ext cx="1828800" cy="1295400"/>
            <a:chOff x="2064" y="1488"/>
            <a:chExt cx="1152" cy="816"/>
          </a:xfrm>
        </p:grpSpPr>
        <p:grpSp>
          <p:nvGrpSpPr>
            <p:cNvPr id="7" name="Group 26"/>
            <p:cNvGrpSpPr>
              <a:grpSpLocks/>
            </p:cNvGrpSpPr>
            <p:nvPr/>
          </p:nvGrpSpPr>
          <p:grpSpPr bwMode="auto">
            <a:xfrm>
              <a:off x="2064" y="1824"/>
              <a:ext cx="1152" cy="480"/>
              <a:chOff x="2064" y="1824"/>
              <a:chExt cx="1152" cy="480"/>
            </a:xfrm>
          </p:grpSpPr>
          <p:sp>
            <p:nvSpPr>
              <p:cNvPr id="97289" name="Rectangle 27"/>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97290" name="Rectangle 28"/>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7288" name="Rectangle 29"/>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97285" name="AutoShape 35"/>
          <p:cNvCxnSpPr>
            <a:cxnSpLocks noChangeShapeType="1"/>
          </p:cNvCxnSpPr>
          <p:nvPr/>
        </p:nvCxnSpPr>
        <p:spPr bwMode="auto">
          <a:xfrm rot="5400000" flipH="1" flipV="1">
            <a:off x="2362200" y="2260600"/>
            <a:ext cx="609600" cy="1219200"/>
          </a:xfrm>
          <a:prstGeom prst="curvedConnector4">
            <a:avLst>
              <a:gd name="adj1" fmla="val 1560"/>
              <a:gd name="adj2" fmla="val 65625"/>
            </a:avLst>
          </a:prstGeom>
          <a:noFill/>
          <a:ln w="9525">
            <a:solidFill>
              <a:schemeClr val="tx1"/>
            </a:solidFill>
            <a:round/>
            <a:headEnd/>
            <a:tailEnd type="triangle" w="lg" len="lg"/>
          </a:ln>
        </p:spPr>
      </p:cxnSp>
      <p:cxnSp>
        <p:nvCxnSpPr>
          <p:cNvPr id="97286" name="AutoShape 36"/>
          <p:cNvCxnSpPr>
            <a:cxnSpLocks noChangeShapeType="1"/>
          </p:cNvCxnSpPr>
          <p:nvPr/>
        </p:nvCxnSpPr>
        <p:spPr bwMode="auto">
          <a:xfrm rot="5400000" flipH="1" flipV="1">
            <a:off x="4876800" y="2324100"/>
            <a:ext cx="609600" cy="1066800"/>
          </a:xfrm>
          <a:prstGeom prst="curvedConnector4">
            <a:avLst>
              <a:gd name="adj1" fmla="val 1560"/>
              <a:gd name="adj2" fmla="val 67856"/>
            </a:avLst>
          </a:prstGeom>
          <a:noFill/>
          <a:ln w="9525">
            <a:solidFill>
              <a:schemeClr val="tx1"/>
            </a:solidFill>
            <a:round/>
            <a:headEnd/>
            <a:tailEnd type="triangle" w="lg" len="lg"/>
          </a:ln>
        </p:spPr>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612775" y="228600"/>
            <a:ext cx="8153400" cy="990600"/>
          </a:xfrm>
        </p:spPr>
        <p:txBody>
          <a:bodyPr>
            <a:normAutofit/>
          </a:bodyPr>
          <a:lstStyle/>
          <a:p>
            <a:pPr fontAlgn="auto">
              <a:spcAft>
                <a:spcPts val="0"/>
              </a:spcAft>
              <a:defRPr/>
            </a:pPr>
            <a:r>
              <a:rPr lang="en-US" b="1" dirty="0"/>
              <a:t>Implementing</a:t>
            </a:r>
            <a:r>
              <a:rPr lang="en-US" dirty="0"/>
              <a:t> </a:t>
            </a:r>
            <a:r>
              <a:rPr lang="en-US" sz="2700" dirty="0" err="1">
                <a:latin typeface="Courier New" pitchFamily="49" charset="0"/>
              </a:rPr>
              <a:t>SLList.addFirst</a:t>
            </a:r>
            <a:r>
              <a:rPr lang="en-US" sz="2700" dirty="0">
                <a:latin typeface="Courier New" pitchFamily="49" charset="0"/>
              </a:rPr>
              <a:t>(E item)</a:t>
            </a:r>
          </a:p>
        </p:txBody>
      </p:sp>
      <p:grpSp>
        <p:nvGrpSpPr>
          <p:cNvPr id="2" name="Group 3"/>
          <p:cNvGrpSpPr>
            <a:grpSpLocks/>
          </p:cNvGrpSpPr>
          <p:nvPr/>
        </p:nvGrpSpPr>
        <p:grpSpPr bwMode="auto">
          <a:xfrm>
            <a:off x="685800" y="2362200"/>
            <a:ext cx="1828800" cy="1066800"/>
            <a:chOff x="432" y="1488"/>
            <a:chExt cx="1152" cy="672"/>
          </a:xfrm>
        </p:grpSpPr>
        <p:grpSp>
          <p:nvGrpSpPr>
            <p:cNvPr id="3" name="Group 4"/>
            <p:cNvGrpSpPr>
              <a:grpSpLocks/>
            </p:cNvGrpSpPr>
            <p:nvPr/>
          </p:nvGrpSpPr>
          <p:grpSpPr bwMode="auto">
            <a:xfrm>
              <a:off x="432" y="1824"/>
              <a:ext cx="1152" cy="336"/>
              <a:chOff x="432" y="1824"/>
              <a:chExt cx="1152" cy="336"/>
            </a:xfrm>
          </p:grpSpPr>
          <p:sp>
            <p:nvSpPr>
              <p:cNvPr id="98329"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98330"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8328" name="Rectangle 7"/>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4" name="Group 8"/>
          <p:cNvGrpSpPr>
            <a:grpSpLocks/>
          </p:cNvGrpSpPr>
          <p:nvPr/>
        </p:nvGrpSpPr>
        <p:grpSpPr bwMode="auto">
          <a:xfrm>
            <a:off x="3276600" y="2362200"/>
            <a:ext cx="1828800" cy="1295400"/>
            <a:chOff x="2064" y="1488"/>
            <a:chExt cx="1152" cy="816"/>
          </a:xfrm>
        </p:grpSpPr>
        <p:grpSp>
          <p:nvGrpSpPr>
            <p:cNvPr id="5" name="Group 9"/>
            <p:cNvGrpSpPr>
              <a:grpSpLocks/>
            </p:cNvGrpSpPr>
            <p:nvPr/>
          </p:nvGrpSpPr>
          <p:grpSpPr bwMode="auto">
            <a:xfrm>
              <a:off x="2064" y="1824"/>
              <a:ext cx="1152" cy="480"/>
              <a:chOff x="2064" y="1824"/>
              <a:chExt cx="1152" cy="480"/>
            </a:xfrm>
          </p:grpSpPr>
          <p:sp>
            <p:nvSpPr>
              <p:cNvPr id="98325" name="Rectangle 1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98326" name="Rectangle 1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8324" name="Rectangle 1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6" name="Group 13"/>
          <p:cNvGrpSpPr>
            <a:grpSpLocks/>
          </p:cNvGrpSpPr>
          <p:nvPr/>
        </p:nvGrpSpPr>
        <p:grpSpPr bwMode="auto">
          <a:xfrm>
            <a:off x="5715000" y="2362200"/>
            <a:ext cx="1828800" cy="1295400"/>
            <a:chOff x="2064" y="1488"/>
            <a:chExt cx="1152" cy="816"/>
          </a:xfrm>
        </p:grpSpPr>
        <p:grpSp>
          <p:nvGrpSpPr>
            <p:cNvPr id="7" name="Group 14"/>
            <p:cNvGrpSpPr>
              <a:grpSpLocks/>
            </p:cNvGrpSpPr>
            <p:nvPr/>
          </p:nvGrpSpPr>
          <p:grpSpPr bwMode="auto">
            <a:xfrm>
              <a:off x="2064" y="1824"/>
              <a:ext cx="1152" cy="480"/>
              <a:chOff x="2064" y="1824"/>
              <a:chExt cx="1152" cy="480"/>
            </a:xfrm>
          </p:grpSpPr>
          <p:sp>
            <p:nvSpPr>
              <p:cNvPr id="98321" name="Rectangle 15"/>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98322" name="Rectangle 16"/>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8320" name="Rectangle 17"/>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65906" name="AutoShape 18"/>
          <p:cNvCxnSpPr>
            <a:cxnSpLocks noChangeShapeType="1"/>
          </p:cNvCxnSpPr>
          <p:nvPr/>
        </p:nvCxnSpPr>
        <p:spPr bwMode="auto">
          <a:xfrm rot="5400000" flipH="1" flipV="1">
            <a:off x="2362200" y="2260600"/>
            <a:ext cx="609600" cy="1219200"/>
          </a:xfrm>
          <a:prstGeom prst="curvedConnector4">
            <a:avLst>
              <a:gd name="adj1" fmla="val 1560"/>
              <a:gd name="adj2" fmla="val 65625"/>
            </a:avLst>
          </a:prstGeom>
          <a:noFill/>
          <a:ln w="9525">
            <a:solidFill>
              <a:schemeClr val="tx1"/>
            </a:solidFill>
            <a:round/>
            <a:headEnd/>
            <a:tailEnd type="triangle" w="lg" len="lg"/>
          </a:ln>
        </p:spPr>
      </p:cxnSp>
      <p:cxnSp>
        <p:nvCxnSpPr>
          <p:cNvPr id="98310" name="AutoShape 19"/>
          <p:cNvCxnSpPr>
            <a:cxnSpLocks noChangeShapeType="1"/>
          </p:cNvCxnSpPr>
          <p:nvPr/>
        </p:nvCxnSpPr>
        <p:spPr bwMode="auto">
          <a:xfrm rot="5400000" flipH="1" flipV="1">
            <a:off x="4876800" y="2324100"/>
            <a:ext cx="609600" cy="1066800"/>
          </a:xfrm>
          <a:prstGeom prst="curvedConnector4">
            <a:avLst>
              <a:gd name="adj1" fmla="val 1560"/>
              <a:gd name="adj2" fmla="val 67856"/>
            </a:avLst>
          </a:prstGeom>
          <a:noFill/>
          <a:ln w="9525">
            <a:solidFill>
              <a:schemeClr val="tx1"/>
            </a:solidFill>
            <a:round/>
            <a:headEnd/>
            <a:tailEnd type="triangle" w="lg" len="lg"/>
          </a:ln>
        </p:spPr>
      </p:cxnSp>
      <p:grpSp>
        <p:nvGrpSpPr>
          <p:cNvPr id="8" name="Group 20"/>
          <p:cNvGrpSpPr>
            <a:grpSpLocks/>
          </p:cNvGrpSpPr>
          <p:nvPr/>
        </p:nvGrpSpPr>
        <p:grpSpPr bwMode="auto">
          <a:xfrm>
            <a:off x="927100" y="4221163"/>
            <a:ext cx="1828800" cy="1295400"/>
            <a:chOff x="2064" y="1488"/>
            <a:chExt cx="1152" cy="816"/>
          </a:xfrm>
        </p:grpSpPr>
        <p:grpSp>
          <p:nvGrpSpPr>
            <p:cNvPr id="9" name="Group 21"/>
            <p:cNvGrpSpPr>
              <a:grpSpLocks/>
            </p:cNvGrpSpPr>
            <p:nvPr/>
          </p:nvGrpSpPr>
          <p:grpSpPr bwMode="auto">
            <a:xfrm>
              <a:off x="2064" y="1824"/>
              <a:ext cx="1152" cy="480"/>
              <a:chOff x="2064" y="1824"/>
              <a:chExt cx="1152" cy="480"/>
            </a:xfrm>
          </p:grpSpPr>
          <p:sp>
            <p:nvSpPr>
              <p:cNvPr id="98317" name="Rectangle 22"/>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"Ann"</a:t>
                </a:r>
              </a:p>
            </p:txBody>
          </p:sp>
          <p:sp>
            <p:nvSpPr>
              <p:cNvPr id="98318" name="Rectangle 23"/>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98316" name="Rectangle 24"/>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65913" name="AutoShape 25"/>
          <p:cNvCxnSpPr>
            <a:cxnSpLocks noChangeShapeType="1"/>
            <a:stCxn id="98318" idx="3"/>
            <a:endCxn id="98324" idx="1"/>
          </p:cNvCxnSpPr>
          <p:nvPr/>
        </p:nvCxnSpPr>
        <p:spPr bwMode="auto">
          <a:xfrm flipV="1">
            <a:off x="2679700" y="2628900"/>
            <a:ext cx="596900" cy="2392363"/>
          </a:xfrm>
          <a:prstGeom prst="curvedConnector3">
            <a:avLst>
              <a:gd name="adj1" fmla="val 50000"/>
            </a:avLst>
          </a:prstGeom>
          <a:noFill/>
          <a:ln w="9525">
            <a:solidFill>
              <a:schemeClr val="tx1"/>
            </a:solidFill>
            <a:round/>
            <a:headEnd/>
            <a:tailEnd type="triangle" w="lg" len="lg"/>
          </a:ln>
        </p:spPr>
      </p:cxnSp>
      <p:cxnSp>
        <p:nvCxnSpPr>
          <p:cNvPr id="165914" name="AutoShape 26"/>
          <p:cNvCxnSpPr>
            <a:cxnSpLocks noChangeShapeType="1"/>
            <a:endCxn id="98316" idx="1"/>
          </p:cNvCxnSpPr>
          <p:nvPr/>
        </p:nvCxnSpPr>
        <p:spPr bwMode="auto">
          <a:xfrm rot="5400000">
            <a:off x="835818" y="3266282"/>
            <a:ext cx="1312863" cy="1130300"/>
          </a:xfrm>
          <a:prstGeom prst="curvedConnector4">
            <a:avLst>
              <a:gd name="adj1" fmla="val 39782"/>
              <a:gd name="adj2" fmla="val 120227"/>
            </a:avLst>
          </a:prstGeom>
          <a:noFill/>
          <a:ln w="9525">
            <a:solidFill>
              <a:schemeClr val="tx1"/>
            </a:solidFill>
            <a:round/>
            <a:headEnd/>
            <a:tailEnd type="triangle" w="lg" len="lg"/>
          </a:ln>
        </p:spPr>
      </p:cxnSp>
      <p:sp>
        <p:nvSpPr>
          <p:cNvPr id="165915" name="AutoShape 27"/>
          <p:cNvSpPr>
            <a:spLocks/>
          </p:cNvSpPr>
          <p:nvPr/>
        </p:nvSpPr>
        <p:spPr bwMode="auto">
          <a:xfrm>
            <a:off x="4114800" y="5524500"/>
            <a:ext cx="1905000" cy="647700"/>
          </a:xfrm>
          <a:prstGeom prst="borderCallout1">
            <a:avLst>
              <a:gd name="adj1" fmla="val 17648"/>
              <a:gd name="adj2" fmla="val -4000"/>
              <a:gd name="adj3" fmla="val -17648"/>
              <a:gd name="adj4" fmla="val -100000"/>
            </a:avLst>
          </a:prstGeom>
          <a:solidFill>
            <a:srgbClr val="CC99FF"/>
          </a:solidFill>
          <a:ln w="9525">
            <a:solidFill>
              <a:schemeClr val="tx1"/>
            </a:solidFill>
            <a:miter lim="800000"/>
            <a:headEnd/>
            <a:tailEnd/>
          </a:ln>
        </p:spPr>
        <p:txBody>
          <a:bodyPr/>
          <a:lstStyle/>
          <a:p>
            <a:pPr algn="ctr"/>
            <a:r>
              <a:rPr lang="en-US" b="0"/>
              <a:t>The element added to the 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5915"/>
                                        </p:tgtEl>
                                        <p:attrNameLst>
                                          <p:attrName>style.visibility</p:attrName>
                                        </p:attrNameLst>
                                      </p:cBhvr>
                                      <p:to>
                                        <p:strVal val="visible"/>
                                      </p:to>
                                    </p:set>
                                    <p:animEffect transition="in" filter="fade">
                                      <p:cBhvr>
                                        <p:cTn id="10" dur="2000"/>
                                        <p:tgtEl>
                                          <p:spTgt spid="165915"/>
                                        </p:tgtEl>
                                      </p:cBhvr>
                                    </p:animEffect>
                                  </p:childTnLst>
                                </p:cTn>
                              </p:par>
                              <p:par>
                                <p:cTn id="11" presetID="10" presetClass="entr" presetSubtype="0" fill="hold" nodeType="withEffect">
                                  <p:stCondLst>
                                    <p:cond delay="0"/>
                                  </p:stCondLst>
                                  <p:childTnLst>
                                    <p:set>
                                      <p:cBhvr>
                                        <p:cTn id="12" dur="1" fill="hold">
                                          <p:stCondLst>
                                            <p:cond delay="0"/>
                                          </p:stCondLst>
                                        </p:cTn>
                                        <p:tgtEl>
                                          <p:spTgt spid="165913"/>
                                        </p:tgtEl>
                                        <p:attrNameLst>
                                          <p:attrName>style.visibility</p:attrName>
                                        </p:attrNameLst>
                                      </p:cBhvr>
                                      <p:to>
                                        <p:strVal val="visible"/>
                                      </p:to>
                                    </p:set>
                                    <p:animEffect transition="in" filter="fade">
                                      <p:cBhvr>
                                        <p:cTn id="13" dur="2000"/>
                                        <p:tgtEl>
                                          <p:spTgt spid="1659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xit" presetSubtype="0" fill="hold" nodeType="clickEffect">
                                  <p:stCondLst>
                                    <p:cond delay="0"/>
                                  </p:stCondLst>
                                  <p:childTnLst>
                                    <p:animEffect transition="out" filter="fade">
                                      <p:cBhvr>
                                        <p:cTn id="17" dur="2000"/>
                                        <p:tgtEl>
                                          <p:spTgt spid="165906"/>
                                        </p:tgtEl>
                                      </p:cBhvr>
                                    </p:animEffect>
                                    <p:set>
                                      <p:cBhvr>
                                        <p:cTn id="18" dur="1" fill="hold">
                                          <p:stCondLst>
                                            <p:cond delay="1999"/>
                                          </p:stCondLst>
                                        </p:cTn>
                                        <p:tgtEl>
                                          <p:spTgt spid="165906"/>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65914"/>
                                        </p:tgtEl>
                                        <p:attrNameLst>
                                          <p:attrName>style.visibility</p:attrName>
                                        </p:attrNameLst>
                                      </p:cBhvr>
                                      <p:to>
                                        <p:strVal val="visible"/>
                                      </p:to>
                                    </p:set>
                                    <p:animEffect transition="in" filter="fade">
                                      <p:cBhvr>
                                        <p:cTn id="21" dur="2000"/>
                                        <p:tgtEl>
                                          <p:spTgt spid="165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1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a:t>
            </a:r>
            <a:r>
              <a:rPr lang="en-US" dirty="0"/>
              <a:t> </a:t>
            </a:r>
            <a:r>
              <a:rPr lang="en-US" sz="2700" dirty="0" err="1">
                <a:latin typeface="Courier New" pitchFamily="49" charset="0"/>
              </a:rPr>
              <a:t>SLList.addFirst</a:t>
            </a:r>
            <a:r>
              <a:rPr lang="en-US" sz="2700" dirty="0">
                <a:latin typeface="Courier New" pitchFamily="49" charset="0"/>
              </a:rPr>
              <a:t>(E item) </a:t>
            </a:r>
            <a:r>
              <a:rPr lang="en-US" dirty="0">
                <a:latin typeface="+mn-lt"/>
              </a:rPr>
              <a:t>(cont.)</a:t>
            </a:r>
          </a:p>
        </p:txBody>
      </p:sp>
      <p:sp>
        <p:nvSpPr>
          <p:cNvPr id="166939" name="Rectangle 27"/>
          <p:cNvSpPr>
            <a:spLocks noGrp="1" noChangeArrowheads="1"/>
          </p:cNvSpPr>
          <p:nvPr>
            <p:ph sz="quarter" idx="1"/>
          </p:nvPr>
        </p:nvSpPr>
        <p:spPr>
          <a:xfrm>
            <a:off x="457200" y="1600200"/>
            <a:ext cx="8229600" cy="4800600"/>
          </a:xfrm>
        </p:spPr>
        <p:txBody>
          <a:bodyPr>
            <a:normAutofit fontScale="85000" lnSpcReduction="20000"/>
          </a:bodyPr>
          <a:lstStyle/>
          <a:p>
            <a:pPr marL="0" indent="0" fontAlgn="auto">
              <a:spcAft>
                <a:spcPts val="0"/>
              </a:spcAft>
              <a:buFont typeface="Wingdings"/>
              <a:buNone/>
              <a:defRPr/>
            </a:pPr>
            <a:r>
              <a:rPr lang="en-US" sz="2300" dirty="0">
                <a:latin typeface="Courier New" pitchFamily="49" charset="0"/>
                <a:cs typeface="Courier New" pitchFamily="49" charset="0"/>
              </a:rPr>
              <a:t>private void addFirst (E item) {</a:t>
            </a:r>
          </a:p>
          <a:p>
            <a:pPr marL="0" indent="0" fontAlgn="auto">
              <a:spcAft>
                <a:spcPts val="0"/>
              </a:spcAft>
              <a:buFont typeface="Wingdings"/>
              <a:buNone/>
              <a:defRPr/>
            </a:pPr>
            <a:r>
              <a:rPr lang="en-US" sz="2300" dirty="0">
                <a:latin typeface="Courier New" pitchFamily="49" charset="0"/>
                <a:cs typeface="Courier New" pitchFamily="49" charset="0"/>
              </a:rPr>
              <a:t>  Node&lt;E&gt; temp = new Node&lt;E&gt;(item, head);</a:t>
            </a:r>
          </a:p>
          <a:p>
            <a:pPr marL="0" indent="0" fontAlgn="auto">
              <a:spcAft>
                <a:spcPts val="0"/>
              </a:spcAft>
              <a:buFont typeface="Wingdings"/>
              <a:buNone/>
              <a:defRPr/>
            </a:pPr>
            <a:r>
              <a:rPr lang="en-US" sz="2300" dirty="0">
                <a:latin typeface="Courier New" pitchFamily="49" charset="0"/>
                <a:cs typeface="Courier New" pitchFamily="49" charset="0"/>
              </a:rPr>
              <a:t>  head = temp;</a:t>
            </a:r>
          </a:p>
          <a:p>
            <a:pPr marL="0" indent="0" fontAlgn="auto">
              <a:spcAft>
                <a:spcPts val="0"/>
              </a:spcAft>
              <a:buFont typeface="Wingdings"/>
              <a:buNone/>
              <a:defRPr/>
            </a:pPr>
            <a:r>
              <a:rPr lang="en-US" sz="2300" dirty="0">
                <a:latin typeface="Courier New" pitchFamily="49" charset="0"/>
                <a:cs typeface="Courier New" pitchFamily="49" charset="0"/>
              </a:rPr>
              <a:t>  size++;</a:t>
            </a:r>
          </a:p>
          <a:p>
            <a:pPr marL="0" indent="0" fontAlgn="auto">
              <a:spcAft>
                <a:spcPts val="0"/>
              </a:spcAft>
              <a:buFont typeface="Wingdings"/>
              <a:buNone/>
              <a:defRPr/>
            </a:pPr>
            <a:r>
              <a:rPr lang="en-US" sz="2600" dirty="0">
                <a:latin typeface="Courier New" pitchFamily="49" charset="0"/>
                <a:cs typeface="Courier New" pitchFamily="49" charset="0"/>
              </a:rPr>
              <a:t>}</a:t>
            </a:r>
          </a:p>
          <a:p>
            <a:pPr marL="320040" indent="-320040" fontAlgn="auto">
              <a:spcAft>
                <a:spcPts val="0"/>
              </a:spcAft>
              <a:buFont typeface="Wingdings"/>
              <a:buChar char=""/>
              <a:defRPr/>
            </a:pPr>
            <a:endParaRPr lang="en-US" dirty="0"/>
          </a:p>
          <a:p>
            <a:pPr marL="0" indent="0" fontAlgn="auto">
              <a:spcAft>
                <a:spcPts val="0"/>
              </a:spcAft>
              <a:buFont typeface="Wingdings"/>
              <a:buNone/>
              <a:defRPr/>
            </a:pPr>
            <a:r>
              <a:rPr lang="en-US" dirty="0"/>
              <a:t>or, more simply ...</a:t>
            </a:r>
          </a:p>
          <a:p>
            <a:pPr marL="320040" indent="-320040" fontAlgn="auto">
              <a:spcAft>
                <a:spcPts val="0"/>
              </a:spcAft>
              <a:buFont typeface="Wingdings"/>
              <a:buChar char=""/>
              <a:defRPr/>
            </a:pPr>
            <a:endParaRPr lang="en-US" dirty="0"/>
          </a:p>
          <a:p>
            <a:pPr marL="0" indent="0" fontAlgn="auto">
              <a:spcAft>
                <a:spcPts val="0"/>
              </a:spcAft>
              <a:buFont typeface="Wingdings"/>
              <a:buNone/>
              <a:defRPr/>
            </a:pPr>
            <a:r>
              <a:rPr lang="en-US" sz="2300" dirty="0">
                <a:latin typeface="Courier New" pitchFamily="49" charset="0"/>
                <a:cs typeface="Courier New" pitchFamily="49" charset="0"/>
              </a:rPr>
              <a:t>private void addFirst (E item) {</a:t>
            </a:r>
          </a:p>
          <a:p>
            <a:pPr marL="0" indent="0" fontAlgn="auto">
              <a:spcAft>
                <a:spcPts val="0"/>
              </a:spcAft>
              <a:buFont typeface="Wingdings"/>
              <a:buNone/>
              <a:defRPr/>
            </a:pPr>
            <a:r>
              <a:rPr lang="en-US" sz="2300" dirty="0">
                <a:latin typeface="Courier New" pitchFamily="49" charset="0"/>
                <a:cs typeface="Courier New" pitchFamily="49" charset="0"/>
              </a:rPr>
              <a:t>  head = new Node&lt;E&gt;(item, head);</a:t>
            </a:r>
          </a:p>
          <a:p>
            <a:pPr marL="0" indent="0" fontAlgn="auto">
              <a:spcAft>
                <a:spcPts val="0"/>
              </a:spcAft>
              <a:buFont typeface="Wingdings"/>
              <a:buNone/>
              <a:defRPr/>
            </a:pPr>
            <a:r>
              <a:rPr lang="en-US" sz="2300" dirty="0">
                <a:latin typeface="Courier New" pitchFamily="49" charset="0"/>
                <a:cs typeface="Courier New" pitchFamily="49" charset="0"/>
              </a:rPr>
              <a:t>  size++;</a:t>
            </a:r>
          </a:p>
          <a:p>
            <a:pPr marL="0" indent="0" fontAlgn="auto">
              <a:spcAft>
                <a:spcPts val="0"/>
              </a:spcAft>
              <a:buFont typeface="Wingdings"/>
              <a:buNone/>
              <a:defRPr/>
            </a:pPr>
            <a:r>
              <a:rPr lang="en-US" sz="2300" dirty="0">
                <a:latin typeface="Courier New" pitchFamily="49" charset="0"/>
                <a:cs typeface="Courier New" pitchFamily="49" charset="0"/>
              </a:rPr>
              <a:t>}</a:t>
            </a:r>
          </a:p>
          <a:p>
            <a:pPr marL="320040" indent="-320040" fontAlgn="auto">
              <a:spcAft>
                <a:spcPts val="0"/>
              </a:spcAft>
              <a:buFont typeface="Wingdings"/>
              <a:buChar char=""/>
              <a:defRPr/>
            </a:pPr>
            <a:endParaRPr lang="en-US" dirty="0"/>
          </a:p>
          <a:p>
            <a:pPr marL="0" indent="0" fontAlgn="auto">
              <a:spcAft>
                <a:spcPts val="0"/>
              </a:spcAft>
              <a:buFont typeface="Wingdings"/>
              <a:buNone/>
              <a:defRPr/>
            </a:pPr>
            <a:r>
              <a:rPr lang="en-US" dirty="0"/>
              <a:t>This works even if </a:t>
            </a:r>
            <a:r>
              <a:rPr lang="en-US" dirty="0">
                <a:latin typeface="Courier New" pitchFamily="49" charset="0"/>
                <a:cs typeface="Courier New" pitchFamily="49" charset="0"/>
              </a:rPr>
              <a:t>head</a:t>
            </a:r>
            <a:r>
              <a:rPr lang="en-US" dirty="0"/>
              <a:t> is null</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612775" y="228600"/>
            <a:ext cx="8153400" cy="990600"/>
          </a:xfrm>
        </p:spPr>
        <p:txBody>
          <a:bodyPr>
            <a:normAutofit/>
          </a:bodyPr>
          <a:lstStyle/>
          <a:p>
            <a:pPr fontAlgn="auto">
              <a:spcAft>
                <a:spcPts val="0"/>
              </a:spcAft>
              <a:defRPr/>
            </a:pPr>
            <a:r>
              <a:rPr lang="en-US" b="1" dirty="0"/>
              <a:t>Implementing</a:t>
            </a:r>
            <a:r>
              <a:rPr lang="en-US" dirty="0"/>
              <a:t> </a:t>
            </a:r>
            <a:r>
              <a:rPr lang="en-US" sz="2700" dirty="0" err="1">
                <a:latin typeface="Courier New" pitchFamily="49" charset="0"/>
              </a:rPr>
              <a:t>addAfter</a:t>
            </a:r>
            <a:r>
              <a:rPr lang="en-US" sz="2700" dirty="0">
                <a:latin typeface="Courier New" pitchFamily="49" charset="0"/>
              </a:rPr>
              <a:t>(Node&lt;E&gt; node, E item)</a:t>
            </a:r>
          </a:p>
        </p:txBody>
      </p:sp>
      <p:grpSp>
        <p:nvGrpSpPr>
          <p:cNvPr id="2" name="Group 3"/>
          <p:cNvGrpSpPr>
            <a:grpSpLocks/>
          </p:cNvGrpSpPr>
          <p:nvPr/>
        </p:nvGrpSpPr>
        <p:grpSpPr bwMode="auto">
          <a:xfrm>
            <a:off x="685800" y="2362200"/>
            <a:ext cx="1828800" cy="1066800"/>
            <a:chOff x="432" y="1488"/>
            <a:chExt cx="1152" cy="672"/>
          </a:xfrm>
        </p:grpSpPr>
        <p:grpSp>
          <p:nvGrpSpPr>
            <p:cNvPr id="3" name="Group 4"/>
            <p:cNvGrpSpPr>
              <a:grpSpLocks/>
            </p:cNvGrpSpPr>
            <p:nvPr/>
          </p:nvGrpSpPr>
          <p:grpSpPr bwMode="auto">
            <a:xfrm>
              <a:off x="432" y="1824"/>
              <a:ext cx="1152" cy="336"/>
              <a:chOff x="432" y="1824"/>
              <a:chExt cx="1152" cy="336"/>
            </a:xfrm>
          </p:grpSpPr>
          <p:sp>
            <p:nvSpPr>
              <p:cNvPr id="100377"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100378"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0376" name="Rectangle 7"/>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4" name="Group 8"/>
          <p:cNvGrpSpPr>
            <a:grpSpLocks/>
          </p:cNvGrpSpPr>
          <p:nvPr/>
        </p:nvGrpSpPr>
        <p:grpSpPr bwMode="auto">
          <a:xfrm>
            <a:off x="3276600" y="2362200"/>
            <a:ext cx="1828800" cy="1295400"/>
            <a:chOff x="2064" y="1488"/>
            <a:chExt cx="1152" cy="816"/>
          </a:xfrm>
        </p:grpSpPr>
        <p:grpSp>
          <p:nvGrpSpPr>
            <p:cNvPr id="5" name="Group 9"/>
            <p:cNvGrpSpPr>
              <a:grpSpLocks/>
            </p:cNvGrpSpPr>
            <p:nvPr/>
          </p:nvGrpSpPr>
          <p:grpSpPr bwMode="auto">
            <a:xfrm>
              <a:off x="2064" y="1824"/>
              <a:ext cx="1152" cy="480"/>
              <a:chOff x="2064" y="1824"/>
              <a:chExt cx="1152" cy="480"/>
            </a:xfrm>
          </p:grpSpPr>
          <p:sp>
            <p:nvSpPr>
              <p:cNvPr id="100373" name="Rectangle 1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100374" name="Rectangle 1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0372" name="Rectangle 1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6" name="Group 13"/>
          <p:cNvGrpSpPr>
            <a:grpSpLocks/>
          </p:cNvGrpSpPr>
          <p:nvPr/>
        </p:nvGrpSpPr>
        <p:grpSpPr bwMode="auto">
          <a:xfrm>
            <a:off x="5715000" y="2362200"/>
            <a:ext cx="1828800" cy="1295400"/>
            <a:chOff x="2064" y="1488"/>
            <a:chExt cx="1152" cy="816"/>
          </a:xfrm>
        </p:grpSpPr>
        <p:grpSp>
          <p:nvGrpSpPr>
            <p:cNvPr id="7" name="Group 14"/>
            <p:cNvGrpSpPr>
              <a:grpSpLocks/>
            </p:cNvGrpSpPr>
            <p:nvPr/>
          </p:nvGrpSpPr>
          <p:grpSpPr bwMode="auto">
            <a:xfrm>
              <a:off x="2064" y="1824"/>
              <a:ext cx="1152" cy="480"/>
              <a:chOff x="2064" y="1824"/>
              <a:chExt cx="1152" cy="480"/>
            </a:xfrm>
          </p:grpSpPr>
          <p:sp>
            <p:nvSpPr>
              <p:cNvPr id="100369" name="Rectangle 15"/>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100370" name="Rectangle 16"/>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0368" name="Rectangle 17"/>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00357" name="AutoShape 18"/>
          <p:cNvCxnSpPr>
            <a:cxnSpLocks noChangeShapeType="1"/>
          </p:cNvCxnSpPr>
          <p:nvPr/>
        </p:nvCxnSpPr>
        <p:spPr bwMode="auto">
          <a:xfrm rot="5400000" flipH="1" flipV="1">
            <a:off x="2362200" y="2260600"/>
            <a:ext cx="609600" cy="1219200"/>
          </a:xfrm>
          <a:prstGeom prst="curvedConnector4">
            <a:avLst>
              <a:gd name="adj1" fmla="val 1560"/>
              <a:gd name="adj2" fmla="val 65625"/>
            </a:avLst>
          </a:prstGeom>
          <a:noFill/>
          <a:ln w="9525">
            <a:solidFill>
              <a:schemeClr val="tx1"/>
            </a:solidFill>
            <a:round/>
            <a:headEnd/>
            <a:tailEnd type="triangle" w="lg" len="lg"/>
          </a:ln>
        </p:spPr>
      </p:cxnSp>
      <p:cxnSp>
        <p:nvCxnSpPr>
          <p:cNvPr id="168979" name="AutoShape 19"/>
          <p:cNvCxnSpPr>
            <a:cxnSpLocks noChangeShapeType="1"/>
          </p:cNvCxnSpPr>
          <p:nvPr/>
        </p:nvCxnSpPr>
        <p:spPr bwMode="auto">
          <a:xfrm rot="5400000" flipH="1" flipV="1">
            <a:off x="4876800" y="2324100"/>
            <a:ext cx="609600" cy="1066800"/>
          </a:xfrm>
          <a:prstGeom prst="curvedConnector4">
            <a:avLst>
              <a:gd name="adj1" fmla="val 1560"/>
              <a:gd name="adj2" fmla="val 67856"/>
            </a:avLst>
          </a:prstGeom>
          <a:noFill/>
          <a:ln w="9525">
            <a:solidFill>
              <a:schemeClr val="tx1"/>
            </a:solidFill>
            <a:round/>
            <a:headEnd/>
            <a:tailEnd type="triangle" w="lg" len="lg"/>
          </a:ln>
        </p:spPr>
      </p:cxnSp>
      <p:grpSp>
        <p:nvGrpSpPr>
          <p:cNvPr id="8" name="Group 20"/>
          <p:cNvGrpSpPr>
            <a:grpSpLocks/>
          </p:cNvGrpSpPr>
          <p:nvPr/>
        </p:nvGrpSpPr>
        <p:grpSpPr bwMode="auto">
          <a:xfrm>
            <a:off x="4495800" y="4221163"/>
            <a:ext cx="1828800" cy="1295400"/>
            <a:chOff x="2064" y="1488"/>
            <a:chExt cx="1152" cy="816"/>
          </a:xfrm>
        </p:grpSpPr>
        <p:grpSp>
          <p:nvGrpSpPr>
            <p:cNvPr id="9" name="Group 21"/>
            <p:cNvGrpSpPr>
              <a:grpSpLocks/>
            </p:cNvGrpSpPr>
            <p:nvPr/>
          </p:nvGrpSpPr>
          <p:grpSpPr bwMode="auto">
            <a:xfrm>
              <a:off x="2064" y="1824"/>
              <a:ext cx="1152" cy="480"/>
              <a:chOff x="2064" y="1824"/>
              <a:chExt cx="1152" cy="480"/>
            </a:xfrm>
          </p:grpSpPr>
          <p:sp>
            <p:nvSpPr>
              <p:cNvPr id="100365" name="Rectangle 22"/>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"Ann"</a:t>
                </a:r>
              </a:p>
            </p:txBody>
          </p:sp>
          <p:sp>
            <p:nvSpPr>
              <p:cNvPr id="100366" name="Rectangle 23"/>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0364" name="Rectangle 24"/>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sp>
        <p:nvSpPr>
          <p:cNvPr id="168988" name="AutoShape 28"/>
          <p:cNvSpPr>
            <a:spLocks/>
          </p:cNvSpPr>
          <p:nvPr/>
        </p:nvSpPr>
        <p:spPr bwMode="auto">
          <a:xfrm>
            <a:off x="1295400" y="5410200"/>
            <a:ext cx="1905000" cy="647700"/>
          </a:xfrm>
          <a:prstGeom prst="borderCallout1">
            <a:avLst>
              <a:gd name="adj1" fmla="val 17648"/>
              <a:gd name="adj2" fmla="val 104000"/>
              <a:gd name="adj3" fmla="val -3921"/>
              <a:gd name="adj4" fmla="val 233417"/>
            </a:avLst>
          </a:prstGeom>
          <a:solidFill>
            <a:srgbClr val="CC99FF"/>
          </a:solidFill>
          <a:ln w="9525">
            <a:solidFill>
              <a:schemeClr val="tx1"/>
            </a:solidFill>
            <a:miter lim="800000"/>
            <a:headEnd/>
            <a:tailEnd/>
          </a:ln>
        </p:spPr>
        <p:txBody>
          <a:bodyPr/>
          <a:lstStyle/>
          <a:p>
            <a:pPr algn="ctr"/>
            <a:r>
              <a:rPr lang="en-US" b="0"/>
              <a:t>The element added to the list</a:t>
            </a:r>
          </a:p>
        </p:txBody>
      </p:sp>
      <p:cxnSp>
        <p:nvCxnSpPr>
          <p:cNvPr id="168989" name="AutoShape 29"/>
          <p:cNvCxnSpPr>
            <a:cxnSpLocks noChangeShapeType="1"/>
            <a:stCxn id="100366" idx="3"/>
            <a:endCxn id="100368" idx="1"/>
          </p:cNvCxnSpPr>
          <p:nvPr/>
        </p:nvCxnSpPr>
        <p:spPr bwMode="auto">
          <a:xfrm flipH="1" flipV="1">
            <a:off x="5715000" y="2628900"/>
            <a:ext cx="533400" cy="2392363"/>
          </a:xfrm>
          <a:prstGeom prst="curvedConnector5">
            <a:avLst>
              <a:gd name="adj1" fmla="val -70833"/>
              <a:gd name="adj2" fmla="val 46051"/>
              <a:gd name="adj3" fmla="val 170833"/>
            </a:avLst>
          </a:prstGeom>
          <a:noFill/>
          <a:ln w="9525">
            <a:solidFill>
              <a:schemeClr val="tx1"/>
            </a:solidFill>
            <a:round/>
            <a:headEnd/>
            <a:tailEnd type="triangle" w="lg" len="lg"/>
          </a:ln>
        </p:spPr>
      </p:cxnSp>
      <p:cxnSp>
        <p:nvCxnSpPr>
          <p:cNvPr id="168990" name="AutoShape 30"/>
          <p:cNvCxnSpPr>
            <a:cxnSpLocks noChangeShapeType="1"/>
            <a:stCxn id="100374" idx="3"/>
            <a:endCxn id="100364" idx="1"/>
          </p:cNvCxnSpPr>
          <p:nvPr/>
        </p:nvCxnSpPr>
        <p:spPr bwMode="auto">
          <a:xfrm flipH="1">
            <a:off x="4495800" y="3162300"/>
            <a:ext cx="533400" cy="1325563"/>
          </a:xfrm>
          <a:prstGeom prst="curvedConnector5">
            <a:avLst>
              <a:gd name="adj1" fmla="val -42856"/>
              <a:gd name="adj2" fmla="val 53171"/>
              <a:gd name="adj3" fmla="val 142856"/>
            </a:avLst>
          </a:prstGeom>
          <a:noFill/>
          <a:ln w="9525">
            <a:solidFill>
              <a:schemeClr val="tx1"/>
            </a:solidFill>
            <a:round/>
            <a:headEn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8988"/>
                                        </p:tgtEl>
                                        <p:attrNameLst>
                                          <p:attrName>style.visibility</p:attrName>
                                        </p:attrNameLst>
                                      </p:cBhvr>
                                      <p:to>
                                        <p:strVal val="visible"/>
                                      </p:to>
                                    </p:set>
                                    <p:animEffect transition="in" filter="fade">
                                      <p:cBhvr>
                                        <p:cTn id="10" dur="2000"/>
                                        <p:tgtEl>
                                          <p:spTgt spid="168988"/>
                                        </p:tgtEl>
                                      </p:cBhvr>
                                    </p:animEffect>
                                  </p:childTnLst>
                                </p:cTn>
                              </p:par>
                              <p:par>
                                <p:cTn id="11" presetID="10" presetClass="entr" presetSubtype="0" fill="hold" nodeType="withEffect">
                                  <p:stCondLst>
                                    <p:cond delay="0"/>
                                  </p:stCondLst>
                                  <p:childTnLst>
                                    <p:set>
                                      <p:cBhvr>
                                        <p:cTn id="12" dur="1" fill="hold">
                                          <p:stCondLst>
                                            <p:cond delay="0"/>
                                          </p:stCondLst>
                                        </p:cTn>
                                        <p:tgtEl>
                                          <p:spTgt spid="168989"/>
                                        </p:tgtEl>
                                        <p:attrNameLst>
                                          <p:attrName>style.visibility</p:attrName>
                                        </p:attrNameLst>
                                      </p:cBhvr>
                                      <p:to>
                                        <p:strVal val="visible"/>
                                      </p:to>
                                    </p:set>
                                    <p:animEffect transition="in" filter="fade">
                                      <p:cBhvr>
                                        <p:cTn id="13" dur="2000"/>
                                        <p:tgtEl>
                                          <p:spTgt spid="16898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xit" presetSubtype="0" fill="hold" nodeType="clickEffect">
                                  <p:stCondLst>
                                    <p:cond delay="0"/>
                                  </p:stCondLst>
                                  <p:childTnLst>
                                    <p:animEffect transition="out" filter="fade">
                                      <p:cBhvr>
                                        <p:cTn id="17" dur="2000"/>
                                        <p:tgtEl>
                                          <p:spTgt spid="168979"/>
                                        </p:tgtEl>
                                      </p:cBhvr>
                                    </p:animEffect>
                                    <p:set>
                                      <p:cBhvr>
                                        <p:cTn id="18" dur="1" fill="hold">
                                          <p:stCondLst>
                                            <p:cond delay="1999"/>
                                          </p:stCondLst>
                                        </p:cTn>
                                        <p:tgtEl>
                                          <p:spTgt spid="168979"/>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68990"/>
                                        </p:tgtEl>
                                        <p:attrNameLst>
                                          <p:attrName>style.visibility</p:attrName>
                                        </p:attrNameLst>
                                      </p:cBhvr>
                                      <p:to>
                                        <p:strVal val="visible"/>
                                      </p:to>
                                    </p:set>
                                    <p:animEffect transition="in" filter="fade">
                                      <p:cBhvr>
                                        <p:cTn id="21" dur="2000"/>
                                        <p:tgtEl>
                                          <p:spTgt spid="168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8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a:t>
            </a:r>
            <a:r>
              <a:rPr lang="en-US" dirty="0"/>
              <a:t> </a:t>
            </a:r>
            <a:r>
              <a:rPr lang="en-US" dirty="0">
                <a:latin typeface="Courier New" pitchFamily="49" charset="0"/>
              </a:rPr>
              <a:t> </a:t>
            </a:r>
            <a:r>
              <a:rPr lang="en-US" sz="2700" dirty="0" err="1">
                <a:latin typeface="Courier New" pitchFamily="49" charset="0"/>
              </a:rPr>
              <a:t>addAfter</a:t>
            </a:r>
            <a:r>
              <a:rPr lang="en-US" sz="2700" dirty="0">
                <a:latin typeface="Courier New" pitchFamily="49" charset="0"/>
              </a:rPr>
              <a:t>(Node&lt;E&gt; node, E item)</a:t>
            </a:r>
            <a:r>
              <a:rPr lang="en-US" sz="2700" dirty="0">
                <a:latin typeface="Courier New" pitchFamily="49" charset="0"/>
                <a:cs typeface="Courier New" pitchFamily="49" charset="0"/>
              </a:rPr>
              <a:t> </a:t>
            </a:r>
            <a:r>
              <a:rPr lang="en-US" dirty="0"/>
              <a:t>(cont.)</a:t>
            </a:r>
          </a:p>
        </p:txBody>
      </p:sp>
      <p:sp>
        <p:nvSpPr>
          <p:cNvPr id="170012" name="Rectangle 28"/>
          <p:cNvSpPr>
            <a:spLocks noGrp="1" noChangeArrowheads="1"/>
          </p:cNvSpPr>
          <p:nvPr>
            <p:ph sz="quarter" idx="1"/>
          </p:nvPr>
        </p:nvSpPr>
        <p:spPr>
          <a:xfrm>
            <a:off x="612775" y="1600200"/>
            <a:ext cx="8153400" cy="4495800"/>
          </a:xfrm>
        </p:spPr>
        <p:txBody>
          <a:bodyPr>
            <a:normAutofit lnSpcReduction="10000"/>
          </a:bodyPr>
          <a:lstStyle/>
          <a:p>
            <a:pPr marL="0" indent="0" fontAlgn="auto">
              <a:spcAft>
                <a:spcPts val="0"/>
              </a:spcAft>
              <a:buFont typeface="Wingdings"/>
              <a:buNone/>
              <a:defRPr/>
            </a:pPr>
            <a:r>
              <a:rPr lang="en-US" sz="1900" dirty="0">
                <a:latin typeface="Courier New" pitchFamily="49" charset="0"/>
                <a:cs typeface="Courier New" pitchFamily="49" charset="0"/>
              </a:rPr>
              <a:t>private void addAfter (Node&lt;E&gt; node, E item) {</a:t>
            </a:r>
          </a:p>
          <a:p>
            <a:pPr marL="0" indent="0" fontAlgn="auto">
              <a:spcAft>
                <a:spcPts val="0"/>
              </a:spcAft>
              <a:buFont typeface="Wingdings"/>
              <a:buNone/>
              <a:defRPr/>
            </a:pPr>
            <a:r>
              <a:rPr lang="en-US" sz="1900" dirty="0">
                <a:latin typeface="Courier New" pitchFamily="49" charset="0"/>
                <a:cs typeface="Courier New" pitchFamily="49" charset="0"/>
              </a:rPr>
              <a:t>  Node&lt;E&gt; temp = new Node&lt;E&gt;(item, node.next);</a:t>
            </a:r>
          </a:p>
          <a:p>
            <a:pPr marL="0" indent="0" fontAlgn="auto">
              <a:spcAft>
                <a:spcPts val="0"/>
              </a:spcAft>
              <a:buFont typeface="Wingdings"/>
              <a:buNone/>
              <a:defRPr/>
            </a:pPr>
            <a:r>
              <a:rPr lang="en-US" sz="1900" dirty="0">
                <a:latin typeface="Courier New" pitchFamily="49" charset="0"/>
                <a:cs typeface="Courier New" pitchFamily="49" charset="0"/>
              </a:rPr>
              <a:t>  node.next = temp;</a:t>
            </a:r>
          </a:p>
          <a:p>
            <a:pPr marL="0" indent="0" fontAlgn="auto">
              <a:spcAft>
                <a:spcPts val="0"/>
              </a:spcAft>
              <a:buFont typeface="Wingdings"/>
              <a:buNone/>
              <a:defRPr/>
            </a:pPr>
            <a:r>
              <a:rPr lang="en-US" sz="1900" dirty="0">
                <a:latin typeface="Courier New" pitchFamily="49" charset="0"/>
                <a:cs typeface="Courier New" pitchFamily="49" charset="0"/>
              </a:rPr>
              <a:t>  size++;</a:t>
            </a:r>
          </a:p>
          <a:p>
            <a:pPr marL="0" indent="0" fontAlgn="auto">
              <a:spcAft>
                <a:spcPts val="0"/>
              </a:spcAft>
              <a:buFont typeface="Wingdings"/>
              <a:buNone/>
              <a:defRPr/>
            </a:pPr>
            <a:r>
              <a:rPr lang="en-US" sz="2200" dirty="0">
                <a:latin typeface="Courier New" pitchFamily="49" charset="0"/>
                <a:cs typeface="Courier New" pitchFamily="49" charset="0"/>
              </a:rPr>
              <a:t>}</a:t>
            </a:r>
          </a:p>
          <a:p>
            <a:pPr marL="320040" indent="-320040" fontAlgn="auto">
              <a:spcAft>
                <a:spcPts val="0"/>
              </a:spcAft>
              <a:buFont typeface="Wingdings"/>
              <a:buChar char=""/>
              <a:defRPr/>
            </a:pPr>
            <a:endParaRPr lang="en-US" dirty="0"/>
          </a:p>
          <a:p>
            <a:pPr marL="0" indent="0" fontAlgn="auto">
              <a:spcAft>
                <a:spcPts val="0"/>
              </a:spcAft>
              <a:buFont typeface="Wingdings"/>
              <a:buNone/>
              <a:defRPr/>
            </a:pPr>
            <a:r>
              <a:rPr lang="en-US" sz="2600" dirty="0"/>
              <a:t>or, more simply  ...</a:t>
            </a:r>
          </a:p>
          <a:p>
            <a:pPr marL="320040" indent="-320040" fontAlgn="auto">
              <a:spcAft>
                <a:spcPts val="0"/>
              </a:spcAft>
              <a:buFont typeface="Wingdings"/>
              <a:buChar char=""/>
              <a:defRPr/>
            </a:pPr>
            <a:endParaRPr lang="en-US" dirty="0"/>
          </a:p>
          <a:p>
            <a:pPr marL="0" indent="0" fontAlgn="auto">
              <a:spcAft>
                <a:spcPts val="0"/>
              </a:spcAft>
              <a:buFont typeface="Wingdings"/>
              <a:buNone/>
              <a:defRPr/>
            </a:pPr>
            <a:r>
              <a:rPr lang="en-US" sz="1900" dirty="0">
                <a:latin typeface="Courier New" pitchFamily="49" charset="0"/>
                <a:cs typeface="Courier New" pitchFamily="49" charset="0"/>
              </a:rPr>
              <a:t>private void addAfter (Node&lt;E&gt; node, E item) {</a:t>
            </a:r>
          </a:p>
          <a:p>
            <a:pPr marL="0" indent="0" fontAlgn="auto">
              <a:spcAft>
                <a:spcPts val="0"/>
              </a:spcAft>
              <a:buFont typeface="Wingdings"/>
              <a:buNone/>
              <a:defRPr/>
            </a:pPr>
            <a:r>
              <a:rPr lang="en-US" sz="1900" dirty="0">
                <a:latin typeface="Courier New" pitchFamily="49" charset="0"/>
                <a:cs typeface="Courier New" pitchFamily="49" charset="0"/>
              </a:rPr>
              <a:t>  node.next = new Node&lt;E&gt;(item, node.next);</a:t>
            </a:r>
          </a:p>
          <a:p>
            <a:pPr marL="0" indent="0" fontAlgn="auto">
              <a:spcAft>
                <a:spcPts val="0"/>
              </a:spcAft>
              <a:buFont typeface="Wingdings"/>
              <a:buNone/>
              <a:defRPr/>
            </a:pPr>
            <a:r>
              <a:rPr lang="en-US" sz="1900" dirty="0">
                <a:latin typeface="Courier New" pitchFamily="49" charset="0"/>
                <a:cs typeface="Courier New" pitchFamily="49" charset="0"/>
              </a:rPr>
              <a:t>  size++;</a:t>
            </a:r>
          </a:p>
          <a:p>
            <a:pPr marL="0" indent="0" fontAlgn="auto">
              <a:spcAft>
                <a:spcPts val="0"/>
              </a:spcAft>
              <a:buFont typeface="Wingdings"/>
              <a:buNone/>
              <a:defRPr/>
            </a:pPr>
            <a:r>
              <a:rPr lang="en-US" sz="2200" dirty="0">
                <a:latin typeface="Courier New" pitchFamily="49" charset="0"/>
                <a:cs typeface="Courier New" pitchFamily="49" charset="0"/>
              </a:rPr>
              <a:t>}</a:t>
            </a:r>
          </a:p>
        </p:txBody>
      </p:sp>
      <p:sp>
        <p:nvSpPr>
          <p:cNvPr id="4" name="Line Callout 1 3"/>
          <p:cNvSpPr/>
          <p:nvPr/>
        </p:nvSpPr>
        <p:spPr>
          <a:xfrm>
            <a:off x="4419600" y="2362200"/>
            <a:ext cx="3810000" cy="1828800"/>
          </a:xfrm>
          <a:prstGeom prst="borderCallout1">
            <a:avLst>
              <a:gd name="adj1" fmla="val 18750"/>
              <a:gd name="adj2" fmla="val -8333"/>
              <a:gd name="adj3" fmla="val 127993"/>
              <a:gd name="adj4" fmla="val -7754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We declare this method </a:t>
            </a:r>
            <a:r>
              <a:rPr lang="en-US" dirty="0">
                <a:latin typeface="Courier New" pitchFamily="49" charset="0"/>
                <a:cs typeface="Courier New" pitchFamily="49" charset="0"/>
              </a:rPr>
              <a:t>private</a:t>
            </a:r>
            <a:r>
              <a:rPr lang="en-US" dirty="0"/>
              <a:t> since it should not be called from outside the class.  Later we will see how this method is used to implement the public add 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a:xfrm>
            <a:off x="0" y="274638"/>
            <a:ext cx="9144000" cy="1143000"/>
          </a:xfrm>
        </p:spPr>
        <p:txBody>
          <a:bodyPr>
            <a:normAutofit/>
          </a:bodyPr>
          <a:lstStyle/>
          <a:p>
            <a:pPr fontAlgn="auto">
              <a:spcAft>
                <a:spcPts val="0"/>
              </a:spcAft>
              <a:defRPr/>
            </a:pPr>
            <a:r>
              <a:rPr lang="en-US" b="1" dirty="0"/>
              <a:t>Implementing</a:t>
            </a:r>
            <a:r>
              <a:rPr lang="en-US" dirty="0"/>
              <a:t> </a:t>
            </a:r>
            <a:r>
              <a:rPr lang="en-US" dirty="0" err="1">
                <a:latin typeface="Courier New" pitchFamily="49" charset="0"/>
              </a:rPr>
              <a:t>removeAfter</a:t>
            </a:r>
            <a:r>
              <a:rPr lang="en-US" dirty="0">
                <a:latin typeface="Courier New" pitchFamily="49" charset="0"/>
              </a:rPr>
              <a:t>(Node&lt;E&gt; node)</a:t>
            </a:r>
          </a:p>
        </p:txBody>
      </p:sp>
      <p:grpSp>
        <p:nvGrpSpPr>
          <p:cNvPr id="4" name="Group 3"/>
          <p:cNvGrpSpPr>
            <a:grpSpLocks/>
          </p:cNvGrpSpPr>
          <p:nvPr/>
        </p:nvGrpSpPr>
        <p:grpSpPr bwMode="auto">
          <a:xfrm>
            <a:off x="685800" y="2362200"/>
            <a:ext cx="1828800" cy="1066800"/>
            <a:chOff x="432" y="1488"/>
            <a:chExt cx="1152" cy="672"/>
          </a:xfrm>
        </p:grpSpPr>
        <p:grpSp>
          <p:nvGrpSpPr>
            <p:cNvPr id="5" name="Group 4"/>
            <p:cNvGrpSpPr>
              <a:grpSpLocks/>
            </p:cNvGrpSpPr>
            <p:nvPr/>
          </p:nvGrpSpPr>
          <p:grpSpPr bwMode="auto">
            <a:xfrm>
              <a:off x="432" y="1824"/>
              <a:ext cx="1152" cy="336"/>
              <a:chOff x="432" y="1824"/>
              <a:chExt cx="1152" cy="336"/>
            </a:xfrm>
          </p:grpSpPr>
          <p:sp>
            <p:nvSpPr>
              <p:cNvPr id="102428"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102429"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2427" name="Rectangle 7"/>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6" name="Group 8"/>
          <p:cNvGrpSpPr>
            <a:grpSpLocks/>
          </p:cNvGrpSpPr>
          <p:nvPr/>
        </p:nvGrpSpPr>
        <p:grpSpPr bwMode="auto">
          <a:xfrm>
            <a:off x="3276600" y="2362200"/>
            <a:ext cx="1828800" cy="1295400"/>
            <a:chOff x="2064" y="1488"/>
            <a:chExt cx="1152" cy="816"/>
          </a:xfrm>
        </p:grpSpPr>
        <p:grpSp>
          <p:nvGrpSpPr>
            <p:cNvPr id="7" name="Group 9"/>
            <p:cNvGrpSpPr>
              <a:grpSpLocks/>
            </p:cNvGrpSpPr>
            <p:nvPr/>
          </p:nvGrpSpPr>
          <p:grpSpPr bwMode="auto">
            <a:xfrm>
              <a:off x="2064" y="1824"/>
              <a:ext cx="1152" cy="480"/>
              <a:chOff x="2064" y="1824"/>
              <a:chExt cx="1152" cy="480"/>
            </a:xfrm>
          </p:grpSpPr>
          <p:sp>
            <p:nvSpPr>
              <p:cNvPr id="102424" name="Rectangle 1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102425" name="Rectangle 1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2423" name="Rectangle 1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8" name="Group 13"/>
          <p:cNvGrpSpPr>
            <a:grpSpLocks/>
          </p:cNvGrpSpPr>
          <p:nvPr/>
        </p:nvGrpSpPr>
        <p:grpSpPr bwMode="auto">
          <a:xfrm>
            <a:off x="5715000" y="2362200"/>
            <a:ext cx="1828800" cy="1295400"/>
            <a:chOff x="2064" y="1488"/>
            <a:chExt cx="1152" cy="816"/>
          </a:xfrm>
        </p:grpSpPr>
        <p:grpSp>
          <p:nvGrpSpPr>
            <p:cNvPr id="9" name="Group 14"/>
            <p:cNvGrpSpPr>
              <a:grpSpLocks/>
            </p:cNvGrpSpPr>
            <p:nvPr/>
          </p:nvGrpSpPr>
          <p:grpSpPr bwMode="auto">
            <a:xfrm>
              <a:off x="2064" y="1824"/>
              <a:ext cx="1152" cy="480"/>
              <a:chOff x="2064" y="1824"/>
              <a:chExt cx="1152" cy="480"/>
            </a:xfrm>
          </p:grpSpPr>
          <p:sp>
            <p:nvSpPr>
              <p:cNvPr id="102420" name="Rectangle 15"/>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102421" name="Rectangle 16"/>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2419" name="Rectangle 17"/>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02405" name="AutoShape 18"/>
          <p:cNvCxnSpPr>
            <a:cxnSpLocks noChangeShapeType="1"/>
          </p:cNvCxnSpPr>
          <p:nvPr/>
        </p:nvCxnSpPr>
        <p:spPr bwMode="auto">
          <a:xfrm rot="5400000" flipH="1" flipV="1">
            <a:off x="2362200" y="2260600"/>
            <a:ext cx="609600" cy="1219200"/>
          </a:xfrm>
          <a:prstGeom prst="curvedConnector4">
            <a:avLst>
              <a:gd name="adj1" fmla="val 1560"/>
              <a:gd name="adj2" fmla="val 65625"/>
            </a:avLst>
          </a:prstGeom>
          <a:noFill/>
          <a:ln w="9525">
            <a:solidFill>
              <a:schemeClr val="tx1"/>
            </a:solidFill>
            <a:round/>
            <a:headEnd/>
            <a:tailEnd type="triangle" w="lg" len="lg"/>
          </a:ln>
        </p:spPr>
      </p:cxnSp>
      <p:cxnSp>
        <p:nvCxnSpPr>
          <p:cNvPr id="176147" name="AutoShape 19"/>
          <p:cNvCxnSpPr>
            <a:cxnSpLocks noChangeShapeType="1"/>
          </p:cNvCxnSpPr>
          <p:nvPr/>
        </p:nvCxnSpPr>
        <p:spPr bwMode="auto">
          <a:xfrm rot="5400000" flipH="1" flipV="1">
            <a:off x="4876800" y="2324100"/>
            <a:ext cx="609600" cy="1066800"/>
          </a:xfrm>
          <a:prstGeom prst="curvedConnector4">
            <a:avLst>
              <a:gd name="adj1" fmla="val 1560"/>
              <a:gd name="adj2" fmla="val 67856"/>
            </a:avLst>
          </a:prstGeom>
          <a:noFill/>
          <a:ln w="9525">
            <a:solidFill>
              <a:schemeClr val="tx1"/>
            </a:solidFill>
            <a:round/>
            <a:headEnd/>
            <a:tailEnd type="triangle" w="lg" len="lg"/>
          </a:ln>
        </p:spPr>
      </p:cxnSp>
      <p:grpSp>
        <p:nvGrpSpPr>
          <p:cNvPr id="10" name="Group 20"/>
          <p:cNvGrpSpPr>
            <a:grpSpLocks/>
          </p:cNvGrpSpPr>
          <p:nvPr/>
        </p:nvGrpSpPr>
        <p:grpSpPr bwMode="auto">
          <a:xfrm>
            <a:off x="6629400" y="4343400"/>
            <a:ext cx="1828800" cy="1295400"/>
            <a:chOff x="2064" y="1488"/>
            <a:chExt cx="1152" cy="816"/>
          </a:xfrm>
        </p:grpSpPr>
        <p:grpSp>
          <p:nvGrpSpPr>
            <p:cNvPr id="11" name="Group 21"/>
            <p:cNvGrpSpPr>
              <a:grpSpLocks/>
            </p:cNvGrpSpPr>
            <p:nvPr/>
          </p:nvGrpSpPr>
          <p:grpSpPr bwMode="auto">
            <a:xfrm>
              <a:off x="2064" y="1824"/>
              <a:ext cx="1152" cy="480"/>
              <a:chOff x="2064" y="1824"/>
              <a:chExt cx="1152" cy="480"/>
            </a:xfrm>
          </p:grpSpPr>
          <p:sp>
            <p:nvSpPr>
              <p:cNvPr id="102416" name="Rectangle 22"/>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"Ann"</a:t>
                </a:r>
              </a:p>
            </p:txBody>
          </p:sp>
          <p:sp>
            <p:nvSpPr>
              <p:cNvPr id="102417" name="Rectangle 23"/>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2415" name="Rectangle 24"/>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02408" name="AutoShape 28"/>
          <p:cNvCxnSpPr>
            <a:cxnSpLocks noChangeShapeType="1"/>
            <a:stCxn id="102421" idx="3"/>
            <a:endCxn id="102415" idx="1"/>
          </p:cNvCxnSpPr>
          <p:nvPr/>
        </p:nvCxnSpPr>
        <p:spPr bwMode="auto">
          <a:xfrm flipH="1">
            <a:off x="6629400" y="3162300"/>
            <a:ext cx="838200" cy="1447800"/>
          </a:xfrm>
          <a:prstGeom prst="curvedConnector5">
            <a:avLst>
              <a:gd name="adj1" fmla="val -27273"/>
              <a:gd name="adj2" fmla="val 54602"/>
              <a:gd name="adj3" fmla="val 127273"/>
            </a:avLst>
          </a:prstGeom>
          <a:noFill/>
          <a:ln w="9525">
            <a:solidFill>
              <a:schemeClr val="tx1"/>
            </a:solidFill>
            <a:round/>
            <a:headEnd/>
            <a:tailEnd type="triangle" w="lg" len="lg"/>
          </a:ln>
        </p:spPr>
      </p:cxnSp>
      <p:sp>
        <p:nvSpPr>
          <p:cNvPr id="176157" name="Rectangle 29"/>
          <p:cNvSpPr>
            <a:spLocks noChangeArrowheads="1"/>
          </p:cNvSpPr>
          <p:nvPr/>
        </p:nvSpPr>
        <p:spPr bwMode="auto">
          <a:xfrm>
            <a:off x="3581400" y="1524000"/>
            <a:ext cx="1143000" cy="304800"/>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temp</a:t>
            </a:r>
          </a:p>
        </p:txBody>
      </p:sp>
      <p:cxnSp>
        <p:nvCxnSpPr>
          <p:cNvPr id="176158" name="AutoShape 30"/>
          <p:cNvCxnSpPr>
            <a:cxnSpLocks noChangeShapeType="1"/>
            <a:stCxn id="176157" idx="3"/>
            <a:endCxn id="102419" idx="0"/>
          </p:cNvCxnSpPr>
          <p:nvPr/>
        </p:nvCxnSpPr>
        <p:spPr bwMode="auto">
          <a:xfrm>
            <a:off x="4724400" y="1676400"/>
            <a:ext cx="1905000" cy="685800"/>
          </a:xfrm>
          <a:prstGeom prst="curvedConnector2">
            <a:avLst/>
          </a:prstGeom>
          <a:noFill/>
          <a:ln w="9525">
            <a:solidFill>
              <a:schemeClr val="tx1"/>
            </a:solidFill>
            <a:round/>
            <a:headEnd/>
            <a:tailEnd type="triangle" w="lg" len="lg"/>
          </a:ln>
        </p:spPr>
      </p:cxnSp>
      <p:cxnSp>
        <p:nvCxnSpPr>
          <p:cNvPr id="176159" name="AutoShape 31"/>
          <p:cNvCxnSpPr>
            <a:cxnSpLocks noChangeShapeType="1"/>
            <a:stCxn id="102425" idx="3"/>
            <a:endCxn id="102415" idx="1"/>
          </p:cNvCxnSpPr>
          <p:nvPr/>
        </p:nvCxnSpPr>
        <p:spPr bwMode="auto">
          <a:xfrm>
            <a:off x="5029200" y="3162300"/>
            <a:ext cx="1600200" cy="1447800"/>
          </a:xfrm>
          <a:prstGeom prst="curvedConnector3">
            <a:avLst>
              <a:gd name="adj1" fmla="val 36708"/>
            </a:avLst>
          </a:prstGeom>
          <a:noFill/>
          <a:ln w="9525">
            <a:solidFill>
              <a:schemeClr val="tx1"/>
            </a:solidFill>
            <a:round/>
            <a:headEnd/>
            <a:tailEnd type="triangle" w="lg" len="lg"/>
          </a:ln>
        </p:spPr>
      </p:cxnSp>
      <p:sp>
        <p:nvSpPr>
          <p:cNvPr id="2" name="Down Arrow 1"/>
          <p:cNvSpPr/>
          <p:nvPr/>
        </p:nvSpPr>
        <p:spPr>
          <a:xfrm rot="10800000">
            <a:off x="3981450" y="3848100"/>
            <a:ext cx="304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 name="TextBox 2"/>
          <p:cNvSpPr txBox="1"/>
          <p:nvPr/>
        </p:nvSpPr>
        <p:spPr>
          <a:xfrm>
            <a:off x="3048000" y="4610100"/>
            <a:ext cx="2362200" cy="369888"/>
          </a:xfrm>
          <a:prstGeom prst="rect">
            <a:avLst/>
          </a:prstGeom>
          <a:noFill/>
        </p:spPr>
        <p:txBody>
          <a:bodyPr>
            <a:spAutoFit/>
          </a:bodyPr>
          <a:lstStyle/>
          <a:p>
            <a:pPr>
              <a:defRPr/>
            </a:pPr>
            <a:r>
              <a:rPr lang="en-US" dirty="0">
                <a:latin typeface="+mn-lt"/>
                <a:cs typeface="Courier New" pitchFamily="49" charset="0"/>
              </a:rPr>
              <a:t>The </a:t>
            </a:r>
            <a:r>
              <a:rPr lang="en-US" dirty="0">
                <a:latin typeface="Courier New" pitchFamily="49" charset="0"/>
                <a:cs typeface="Courier New" pitchFamily="49" charset="0"/>
              </a:rPr>
              <a:t>Node</a:t>
            </a:r>
            <a:r>
              <a:rPr lang="en-US" dirty="0">
                <a:latin typeface="+mn-lt"/>
                <a:cs typeface="Courier New" pitchFamily="49" charset="0"/>
              </a:rPr>
              <a:t> parameter</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6157"/>
                                        </p:tgtEl>
                                        <p:attrNameLst>
                                          <p:attrName>style.visibility</p:attrName>
                                        </p:attrNameLst>
                                      </p:cBhvr>
                                      <p:to>
                                        <p:strVal val="visible"/>
                                      </p:to>
                                    </p:set>
                                    <p:animEffect transition="in" filter="fade">
                                      <p:cBhvr>
                                        <p:cTn id="7" dur="2000"/>
                                        <p:tgtEl>
                                          <p:spTgt spid="176157"/>
                                        </p:tgtEl>
                                      </p:cBhvr>
                                    </p:animEffect>
                                  </p:childTnLst>
                                </p:cTn>
                              </p:par>
                              <p:par>
                                <p:cTn id="8" presetID="10" presetClass="entr" presetSubtype="0" fill="hold" nodeType="withEffect">
                                  <p:stCondLst>
                                    <p:cond delay="0"/>
                                  </p:stCondLst>
                                  <p:childTnLst>
                                    <p:set>
                                      <p:cBhvr>
                                        <p:cTn id="9" dur="1" fill="hold">
                                          <p:stCondLst>
                                            <p:cond delay="0"/>
                                          </p:stCondLst>
                                        </p:cTn>
                                        <p:tgtEl>
                                          <p:spTgt spid="176158"/>
                                        </p:tgtEl>
                                        <p:attrNameLst>
                                          <p:attrName>style.visibility</p:attrName>
                                        </p:attrNameLst>
                                      </p:cBhvr>
                                      <p:to>
                                        <p:strVal val="visible"/>
                                      </p:to>
                                    </p:set>
                                    <p:animEffect transition="in" filter="fade">
                                      <p:cBhvr>
                                        <p:cTn id="10" dur="2000"/>
                                        <p:tgtEl>
                                          <p:spTgt spid="17615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nodeType="clickEffect">
                                  <p:stCondLst>
                                    <p:cond delay="0"/>
                                  </p:stCondLst>
                                  <p:childTnLst>
                                    <p:animEffect transition="out" filter="fade">
                                      <p:cBhvr>
                                        <p:cTn id="14" dur="2000"/>
                                        <p:tgtEl>
                                          <p:spTgt spid="176147"/>
                                        </p:tgtEl>
                                      </p:cBhvr>
                                    </p:animEffect>
                                    <p:set>
                                      <p:cBhvr>
                                        <p:cTn id="15" dur="1" fill="hold">
                                          <p:stCondLst>
                                            <p:cond delay="1999"/>
                                          </p:stCondLst>
                                        </p:cTn>
                                        <p:tgtEl>
                                          <p:spTgt spid="176147"/>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76159"/>
                                        </p:tgtEl>
                                        <p:attrNameLst>
                                          <p:attrName>style.visibility</p:attrName>
                                        </p:attrNameLst>
                                      </p:cBhvr>
                                      <p:to>
                                        <p:strVal val="visible"/>
                                      </p:to>
                                    </p:set>
                                    <p:animEffect transition="in" filter="fade">
                                      <p:cBhvr>
                                        <p:cTn id="18" dur="2000"/>
                                        <p:tgtEl>
                                          <p:spTgt spid="176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5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a:t>
            </a:r>
            <a:r>
              <a:rPr lang="en-US" dirty="0"/>
              <a:t> </a:t>
            </a:r>
            <a:r>
              <a:rPr lang="en-US" sz="2700" dirty="0" err="1">
                <a:latin typeface="Courier New" pitchFamily="49" charset="0"/>
              </a:rPr>
              <a:t>removeAfter</a:t>
            </a:r>
            <a:r>
              <a:rPr lang="en-US" sz="2700" dirty="0">
                <a:latin typeface="Courier New" pitchFamily="49" charset="0"/>
              </a:rPr>
              <a:t>(Node&lt;E&gt; node) </a:t>
            </a:r>
            <a:r>
              <a:rPr lang="en-US" dirty="0">
                <a:latin typeface="+mn-lt"/>
              </a:rPr>
              <a:t>(cont.)</a:t>
            </a:r>
            <a:endParaRPr lang="en-US" b="1" dirty="0">
              <a:latin typeface="+mn-lt"/>
            </a:endParaRPr>
          </a:p>
        </p:txBody>
      </p:sp>
      <p:sp>
        <p:nvSpPr>
          <p:cNvPr id="177181" name="Rectangle 29"/>
          <p:cNvSpPr>
            <a:spLocks noGrp="1" noChangeArrowheads="1"/>
          </p:cNvSpPr>
          <p:nvPr>
            <p:ph sz="quarter" idx="1"/>
          </p:nvPr>
        </p:nvSpPr>
        <p:spPr>
          <a:xfrm>
            <a:off x="612775" y="1600200"/>
            <a:ext cx="8153400" cy="4495800"/>
          </a:xfrm>
        </p:spPr>
        <p:txBody>
          <a:bodyPr>
            <a:normAutofit/>
          </a:bodyPr>
          <a:lstStyle/>
          <a:p>
            <a:pPr marL="0" indent="0" fontAlgn="auto">
              <a:lnSpc>
                <a:spcPct val="90000"/>
              </a:lnSpc>
              <a:spcAft>
                <a:spcPts val="0"/>
              </a:spcAft>
              <a:buFont typeface="Wingdings"/>
              <a:buNone/>
              <a:defRPr/>
            </a:pPr>
            <a:r>
              <a:rPr lang="en-US" sz="1800" dirty="0">
                <a:latin typeface="Courier New" pitchFamily="49" charset="0"/>
                <a:cs typeface="Courier New" pitchFamily="49" charset="0"/>
              </a:rPr>
              <a:t>private E removeAfter (Node&lt;E&gt; node) {</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Node&lt;E&gt; temp = node.next;</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if (temp != null) {</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node.next = temp.next;</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size--;</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return temp.data;</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 else {</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return null;</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  }</a:t>
            </a:r>
          </a:p>
          <a:p>
            <a:pPr marL="0" indent="0" fontAlgn="auto">
              <a:lnSpc>
                <a:spcPct val="90000"/>
              </a:lnSpc>
              <a:spcAft>
                <a:spcPts val="0"/>
              </a:spcAft>
              <a:buFont typeface="Wingdings"/>
              <a:buNone/>
              <a:defRPr/>
            </a:pPr>
            <a:r>
              <a:rPr lang="en-US" sz="1800" dirty="0">
                <a:latin typeface="Courier New" pitchFamily="49" charset="0"/>
                <a:cs typeface="Courier New" pitchFamily="49" charset="0"/>
              </a:rPr>
              <a:t>}</a:t>
            </a:r>
          </a:p>
          <a:p>
            <a:pPr marL="320040" indent="-320040" fontAlgn="auto">
              <a:lnSpc>
                <a:spcPct val="90000"/>
              </a:lnSpc>
              <a:spcBef>
                <a:spcPct val="0"/>
              </a:spcBef>
              <a:spcAft>
                <a:spcPts val="0"/>
              </a:spcAft>
              <a:buFontTx/>
              <a:buNone/>
              <a:defRPr/>
            </a:pPr>
            <a:endParaRPr lang="en-US" b="1" dirty="0">
              <a:latin typeface="Courier New" pitchFamily="49" charset="0"/>
            </a:endParaRPr>
          </a:p>
          <a:p>
            <a:pPr marL="320040" indent="-320040" fontAlgn="auto">
              <a:lnSpc>
                <a:spcPct val="90000"/>
              </a:lnSpc>
              <a:spcBef>
                <a:spcPct val="0"/>
              </a:spcBef>
              <a:spcAft>
                <a:spcPts val="0"/>
              </a:spcAft>
              <a:buFontTx/>
              <a:buNone/>
              <a:defRPr/>
            </a:pPr>
            <a:endParaRPr lang="en-US" b="1" dirty="0">
              <a:latin typeface="Courier New" pitchFamily="49"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idx="4294967295"/>
          </p:nvPr>
        </p:nvSpPr>
        <p:spPr>
          <a:xfrm>
            <a:off x="0" y="274638"/>
            <a:ext cx="8686800" cy="1143000"/>
          </a:xfrm>
        </p:spPr>
        <p:txBody>
          <a:bodyPr>
            <a:normAutofit/>
          </a:bodyPr>
          <a:lstStyle/>
          <a:p>
            <a:pPr fontAlgn="auto">
              <a:spcAft>
                <a:spcPts val="0"/>
              </a:spcAft>
              <a:defRPr/>
            </a:pPr>
            <a:r>
              <a:rPr lang="en-US" b="1" dirty="0"/>
              <a:t>Implementing </a:t>
            </a:r>
            <a:r>
              <a:rPr lang="en-US" dirty="0">
                <a:latin typeface="Courier New" pitchFamily="49" charset="0"/>
              </a:rPr>
              <a:t>SLList.removeFirst()</a:t>
            </a:r>
          </a:p>
        </p:txBody>
      </p:sp>
      <p:grpSp>
        <p:nvGrpSpPr>
          <p:cNvPr id="2" name="Group 3"/>
          <p:cNvGrpSpPr>
            <a:grpSpLocks/>
          </p:cNvGrpSpPr>
          <p:nvPr/>
        </p:nvGrpSpPr>
        <p:grpSpPr bwMode="auto">
          <a:xfrm>
            <a:off x="685800" y="2362200"/>
            <a:ext cx="1828800" cy="1066800"/>
            <a:chOff x="432" y="1488"/>
            <a:chExt cx="1152" cy="672"/>
          </a:xfrm>
        </p:grpSpPr>
        <p:grpSp>
          <p:nvGrpSpPr>
            <p:cNvPr id="3" name="Group 4"/>
            <p:cNvGrpSpPr>
              <a:grpSpLocks/>
            </p:cNvGrpSpPr>
            <p:nvPr/>
          </p:nvGrpSpPr>
          <p:grpSpPr bwMode="auto">
            <a:xfrm>
              <a:off x="432" y="1824"/>
              <a:ext cx="1152" cy="336"/>
              <a:chOff x="432" y="1824"/>
              <a:chExt cx="1152" cy="336"/>
            </a:xfrm>
          </p:grpSpPr>
          <p:sp>
            <p:nvSpPr>
              <p:cNvPr id="104468"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104469"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4467" name="Rectangle 7"/>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4" name="Group 8"/>
          <p:cNvGrpSpPr>
            <a:grpSpLocks/>
          </p:cNvGrpSpPr>
          <p:nvPr/>
        </p:nvGrpSpPr>
        <p:grpSpPr bwMode="auto">
          <a:xfrm>
            <a:off x="3276600" y="3429000"/>
            <a:ext cx="1828800" cy="1295400"/>
            <a:chOff x="2064" y="1488"/>
            <a:chExt cx="1152" cy="816"/>
          </a:xfrm>
        </p:grpSpPr>
        <p:grpSp>
          <p:nvGrpSpPr>
            <p:cNvPr id="5" name="Group 9"/>
            <p:cNvGrpSpPr>
              <a:grpSpLocks/>
            </p:cNvGrpSpPr>
            <p:nvPr/>
          </p:nvGrpSpPr>
          <p:grpSpPr bwMode="auto">
            <a:xfrm>
              <a:off x="2064" y="1824"/>
              <a:ext cx="1152" cy="480"/>
              <a:chOff x="2064" y="1824"/>
              <a:chExt cx="1152" cy="480"/>
            </a:xfrm>
          </p:grpSpPr>
          <p:sp>
            <p:nvSpPr>
              <p:cNvPr id="104464" name="Rectangle 1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104465" name="Rectangle 1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4463" name="Rectangle 1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6" name="Group 13"/>
          <p:cNvGrpSpPr>
            <a:grpSpLocks/>
          </p:cNvGrpSpPr>
          <p:nvPr/>
        </p:nvGrpSpPr>
        <p:grpSpPr bwMode="auto">
          <a:xfrm>
            <a:off x="5715000" y="2362200"/>
            <a:ext cx="1828800" cy="1295400"/>
            <a:chOff x="2064" y="1488"/>
            <a:chExt cx="1152" cy="816"/>
          </a:xfrm>
        </p:grpSpPr>
        <p:grpSp>
          <p:nvGrpSpPr>
            <p:cNvPr id="7" name="Group 14"/>
            <p:cNvGrpSpPr>
              <a:grpSpLocks/>
            </p:cNvGrpSpPr>
            <p:nvPr/>
          </p:nvGrpSpPr>
          <p:grpSpPr bwMode="auto">
            <a:xfrm>
              <a:off x="2064" y="1824"/>
              <a:ext cx="1152" cy="480"/>
              <a:chOff x="2064" y="1824"/>
              <a:chExt cx="1152" cy="480"/>
            </a:xfrm>
          </p:grpSpPr>
          <p:sp>
            <p:nvSpPr>
              <p:cNvPr id="104460" name="Rectangle 15"/>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104461" name="Rectangle 16"/>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4459" name="Rectangle 17"/>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72050" name="AutoShape 18"/>
          <p:cNvCxnSpPr>
            <a:cxnSpLocks noChangeShapeType="1"/>
            <a:stCxn id="104469" idx="3"/>
            <a:endCxn id="104463" idx="1"/>
          </p:cNvCxnSpPr>
          <p:nvPr/>
        </p:nvCxnSpPr>
        <p:spPr bwMode="auto">
          <a:xfrm>
            <a:off x="2438400" y="3162300"/>
            <a:ext cx="838200" cy="533400"/>
          </a:xfrm>
          <a:prstGeom prst="curvedConnector3">
            <a:avLst>
              <a:gd name="adj1" fmla="val 50000"/>
            </a:avLst>
          </a:prstGeom>
          <a:noFill/>
          <a:ln w="9525">
            <a:solidFill>
              <a:schemeClr val="tx1"/>
            </a:solidFill>
            <a:round/>
            <a:headEnd/>
            <a:tailEnd type="triangle" w="lg" len="lg"/>
          </a:ln>
        </p:spPr>
      </p:cxnSp>
      <p:cxnSp>
        <p:nvCxnSpPr>
          <p:cNvPr id="104454" name="AutoShape 19"/>
          <p:cNvCxnSpPr>
            <a:cxnSpLocks noChangeShapeType="1"/>
            <a:stCxn id="104465" idx="3"/>
            <a:endCxn id="104459" idx="1"/>
          </p:cNvCxnSpPr>
          <p:nvPr/>
        </p:nvCxnSpPr>
        <p:spPr bwMode="auto">
          <a:xfrm flipV="1">
            <a:off x="5029200" y="2628900"/>
            <a:ext cx="685800" cy="1600200"/>
          </a:xfrm>
          <a:prstGeom prst="curvedConnector3">
            <a:avLst>
              <a:gd name="adj1" fmla="val 50000"/>
            </a:avLst>
          </a:prstGeom>
          <a:noFill/>
          <a:ln w="9525">
            <a:solidFill>
              <a:schemeClr val="tx1"/>
            </a:solidFill>
            <a:round/>
            <a:headEnd/>
            <a:tailEnd type="triangle" w="lg" len="lg"/>
          </a:ln>
        </p:spPr>
      </p:cxnSp>
      <p:cxnSp>
        <p:nvCxnSpPr>
          <p:cNvPr id="172061" name="AutoShape 29"/>
          <p:cNvCxnSpPr>
            <a:cxnSpLocks noChangeShapeType="1"/>
            <a:stCxn id="104469" idx="3"/>
            <a:endCxn id="104459" idx="1"/>
          </p:cNvCxnSpPr>
          <p:nvPr/>
        </p:nvCxnSpPr>
        <p:spPr bwMode="auto">
          <a:xfrm flipV="1">
            <a:off x="2438400" y="2628900"/>
            <a:ext cx="3276600" cy="533400"/>
          </a:xfrm>
          <a:prstGeom prst="curvedConnector3">
            <a:avLst>
              <a:gd name="adj1" fmla="val 50000"/>
            </a:avLst>
          </a:prstGeom>
          <a:noFill/>
          <a:ln w="9525">
            <a:solidFill>
              <a:schemeClr val="tx1"/>
            </a:solidFill>
            <a:round/>
            <a:headEnd/>
            <a:tailEnd type="triangle" w="lg" len="lg"/>
          </a:ln>
        </p:spPr>
      </p:cxnSp>
      <p:sp>
        <p:nvSpPr>
          <p:cNvPr id="172063" name="Rectangle 31"/>
          <p:cNvSpPr>
            <a:spLocks noChangeArrowheads="1"/>
          </p:cNvSpPr>
          <p:nvPr/>
        </p:nvSpPr>
        <p:spPr bwMode="auto">
          <a:xfrm>
            <a:off x="1219200" y="4343400"/>
            <a:ext cx="1143000" cy="304800"/>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temp</a:t>
            </a:r>
          </a:p>
        </p:txBody>
      </p:sp>
      <p:cxnSp>
        <p:nvCxnSpPr>
          <p:cNvPr id="172064" name="AutoShape 32"/>
          <p:cNvCxnSpPr>
            <a:cxnSpLocks noChangeShapeType="1"/>
            <a:stCxn id="172063" idx="3"/>
            <a:endCxn id="104463" idx="1"/>
          </p:cNvCxnSpPr>
          <p:nvPr/>
        </p:nvCxnSpPr>
        <p:spPr bwMode="auto">
          <a:xfrm flipV="1">
            <a:off x="2362200" y="3695700"/>
            <a:ext cx="914400" cy="800100"/>
          </a:xfrm>
          <a:prstGeom prst="curvedConnector3">
            <a:avLst>
              <a:gd name="adj1" fmla="val 50000"/>
            </a:avLst>
          </a:prstGeom>
          <a:noFill/>
          <a:ln w="9525">
            <a:solidFill>
              <a:schemeClr val="tx1"/>
            </a:solidFill>
            <a:round/>
            <a:headEn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2063"/>
                                        </p:tgtEl>
                                        <p:attrNameLst>
                                          <p:attrName>style.visibility</p:attrName>
                                        </p:attrNameLst>
                                      </p:cBhvr>
                                      <p:to>
                                        <p:strVal val="visible"/>
                                      </p:to>
                                    </p:set>
                                    <p:animEffect transition="in" filter="fade">
                                      <p:cBhvr>
                                        <p:cTn id="7" dur="2000"/>
                                        <p:tgtEl>
                                          <p:spTgt spid="172063"/>
                                        </p:tgtEl>
                                      </p:cBhvr>
                                    </p:animEffect>
                                  </p:childTnLst>
                                </p:cTn>
                              </p:par>
                              <p:par>
                                <p:cTn id="8" presetID="10" presetClass="entr" presetSubtype="0" fill="hold" nodeType="withEffect">
                                  <p:stCondLst>
                                    <p:cond delay="0"/>
                                  </p:stCondLst>
                                  <p:childTnLst>
                                    <p:set>
                                      <p:cBhvr>
                                        <p:cTn id="9" dur="1" fill="hold">
                                          <p:stCondLst>
                                            <p:cond delay="0"/>
                                          </p:stCondLst>
                                        </p:cTn>
                                        <p:tgtEl>
                                          <p:spTgt spid="172064"/>
                                        </p:tgtEl>
                                        <p:attrNameLst>
                                          <p:attrName>style.visibility</p:attrName>
                                        </p:attrNameLst>
                                      </p:cBhvr>
                                      <p:to>
                                        <p:strVal val="visible"/>
                                      </p:to>
                                    </p:set>
                                    <p:animEffect transition="in" filter="fade">
                                      <p:cBhvr>
                                        <p:cTn id="10" dur="2000"/>
                                        <p:tgtEl>
                                          <p:spTgt spid="17206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nodeType="clickEffect">
                                  <p:stCondLst>
                                    <p:cond delay="0"/>
                                  </p:stCondLst>
                                  <p:childTnLst>
                                    <p:animEffect transition="out" filter="fade">
                                      <p:cBhvr>
                                        <p:cTn id="14" dur="2000"/>
                                        <p:tgtEl>
                                          <p:spTgt spid="172050"/>
                                        </p:tgtEl>
                                      </p:cBhvr>
                                    </p:animEffect>
                                    <p:set>
                                      <p:cBhvr>
                                        <p:cTn id="15" dur="1" fill="hold">
                                          <p:stCondLst>
                                            <p:cond delay="1999"/>
                                          </p:stCondLst>
                                        </p:cTn>
                                        <p:tgtEl>
                                          <p:spTgt spid="17205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72061"/>
                                        </p:tgtEl>
                                        <p:attrNameLst>
                                          <p:attrName>style.visibility</p:attrName>
                                        </p:attrNameLst>
                                      </p:cBhvr>
                                      <p:to>
                                        <p:strVal val="visible"/>
                                      </p:to>
                                    </p:set>
                                    <p:animEffect transition="in" filter="fade">
                                      <p:cBhvr>
                                        <p:cTn id="18" dur="2000"/>
                                        <p:tgtEl>
                                          <p:spTgt spid="172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6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Implementing </a:t>
            </a:r>
            <a:r>
              <a:rPr lang="en-US" dirty="0">
                <a:latin typeface="Courier New" pitchFamily="49" charset="0"/>
                <a:cs typeface="Courier New" pitchFamily="49" charset="0"/>
              </a:rPr>
              <a:t>SLList.removeFirst() </a:t>
            </a:r>
            <a:r>
              <a:rPr lang="en-US" dirty="0"/>
              <a:t>(cont.)</a:t>
            </a:r>
          </a:p>
        </p:txBody>
      </p:sp>
      <p:sp>
        <p:nvSpPr>
          <p:cNvPr id="173078" name="Rectangle 22"/>
          <p:cNvSpPr>
            <a:spLocks noGrp="1" noChangeArrowheads="1"/>
          </p:cNvSpPr>
          <p:nvPr>
            <p:ph sz="quarter" idx="1"/>
          </p:nvPr>
        </p:nvSpPr>
        <p:spPr>
          <a:xfrm>
            <a:off x="612775" y="1600200"/>
            <a:ext cx="8153400" cy="4495800"/>
          </a:xfrm>
        </p:spPr>
        <p:txBody>
          <a:bodyPr>
            <a:normAutofit/>
          </a:bodyPr>
          <a:lstStyle/>
          <a:p>
            <a:pPr marL="0" indent="0" fontAlgn="auto">
              <a:spcAft>
                <a:spcPts val="0"/>
              </a:spcAft>
              <a:buFont typeface="Wingdings"/>
              <a:buNone/>
              <a:defRPr/>
            </a:pPr>
            <a:r>
              <a:rPr lang="en-US" sz="1800" dirty="0">
                <a:latin typeface="Courier New" pitchFamily="49" charset="0"/>
                <a:cs typeface="Courier New" pitchFamily="49" charset="0"/>
              </a:rPr>
              <a:t>private E removeFirst () {</a:t>
            </a:r>
          </a:p>
          <a:p>
            <a:pPr marL="0" indent="0" fontAlgn="auto">
              <a:spcAft>
                <a:spcPts val="0"/>
              </a:spcAft>
              <a:buFont typeface="Wingdings"/>
              <a:buNone/>
              <a:defRPr/>
            </a:pPr>
            <a:r>
              <a:rPr lang="en-US" sz="1800" dirty="0">
                <a:latin typeface="Courier New" pitchFamily="49" charset="0"/>
                <a:cs typeface="Courier New" pitchFamily="49" charset="0"/>
              </a:rPr>
              <a:t>  Node&lt;E&gt; temp = head;</a:t>
            </a:r>
          </a:p>
          <a:p>
            <a:pPr marL="0" indent="0" fontAlgn="auto">
              <a:spcAft>
                <a:spcPts val="0"/>
              </a:spcAft>
              <a:buFont typeface="Wingdings"/>
              <a:buNone/>
              <a:defRPr/>
            </a:pPr>
            <a:r>
              <a:rPr lang="en-US" sz="1800" dirty="0">
                <a:latin typeface="Courier New" pitchFamily="49" charset="0"/>
                <a:cs typeface="Courier New" pitchFamily="49" charset="0"/>
              </a:rPr>
              <a:t>  if (head != null) {</a:t>
            </a:r>
          </a:p>
          <a:p>
            <a:pPr marL="0" indent="0" fontAlgn="auto">
              <a:spcAft>
                <a:spcPts val="0"/>
              </a:spcAft>
              <a:buFont typeface="Wingdings"/>
              <a:buNone/>
              <a:defRPr/>
            </a:pPr>
            <a:r>
              <a:rPr lang="en-US" sz="1800" dirty="0">
                <a:latin typeface="Courier New" pitchFamily="49" charset="0"/>
                <a:cs typeface="Courier New" pitchFamily="49" charset="0"/>
              </a:rPr>
              <a:t>    head = head.next;</a:t>
            </a:r>
          </a:p>
          <a:p>
            <a:pPr marL="0" indent="0" fontAlgn="auto">
              <a:spcAft>
                <a:spcPts val="0"/>
              </a:spcAft>
              <a:buFont typeface="Wingdings"/>
              <a:buNone/>
              <a:defRPr/>
            </a:pPr>
            <a:r>
              <a:rPr lang="en-US" sz="1800" dirty="0">
                <a:latin typeface="Courier New" pitchFamily="49" charset="0"/>
                <a:cs typeface="Courier New" pitchFamily="49" charset="0"/>
              </a:rPr>
              <a:t>  }</a:t>
            </a:r>
          </a:p>
          <a:p>
            <a:pPr marL="0" indent="0" fontAlgn="auto">
              <a:spcAft>
                <a:spcPts val="0"/>
              </a:spcAft>
              <a:buFont typeface="Wingdings"/>
              <a:buNone/>
              <a:defRPr/>
            </a:pPr>
            <a:r>
              <a:rPr lang="en-US" sz="1800" dirty="0">
                <a:latin typeface="Courier New" pitchFamily="49" charset="0"/>
                <a:cs typeface="Courier New" pitchFamily="49" charset="0"/>
              </a:rPr>
              <a:t>  if (temp != null) {</a:t>
            </a:r>
          </a:p>
          <a:p>
            <a:pPr marL="0" indent="0" fontAlgn="auto">
              <a:spcAft>
                <a:spcPts val="0"/>
              </a:spcAft>
              <a:buFont typeface="Wingdings"/>
              <a:buNone/>
              <a:defRPr/>
            </a:pPr>
            <a:r>
              <a:rPr lang="en-US" sz="1800" dirty="0">
                <a:latin typeface="Courier New" pitchFamily="49" charset="0"/>
                <a:cs typeface="Courier New" pitchFamily="49" charset="0"/>
              </a:rPr>
              <a:t>    size--;</a:t>
            </a:r>
          </a:p>
          <a:p>
            <a:pPr marL="0" indent="0" fontAlgn="auto">
              <a:spcAft>
                <a:spcPts val="0"/>
              </a:spcAft>
              <a:buFont typeface="Wingdings"/>
              <a:buNone/>
              <a:defRPr/>
            </a:pPr>
            <a:r>
              <a:rPr lang="en-US" sz="1800" dirty="0">
                <a:latin typeface="Courier New" pitchFamily="49" charset="0"/>
                <a:cs typeface="Courier New" pitchFamily="49" charset="0"/>
              </a:rPr>
              <a:t>    return temp.data</a:t>
            </a:r>
          </a:p>
          <a:p>
            <a:pPr marL="0" indent="0" fontAlgn="auto">
              <a:spcAft>
                <a:spcPts val="0"/>
              </a:spcAft>
              <a:buFont typeface="Wingdings"/>
              <a:buNone/>
              <a:defRPr/>
            </a:pPr>
            <a:r>
              <a:rPr lang="en-US" sz="1800" dirty="0">
                <a:latin typeface="Courier New" pitchFamily="49" charset="0"/>
                <a:cs typeface="Courier New" pitchFamily="49" charset="0"/>
              </a:rPr>
              <a:t>  } else {</a:t>
            </a:r>
          </a:p>
          <a:p>
            <a:pPr marL="0" indent="0" fontAlgn="auto">
              <a:spcAft>
                <a:spcPts val="0"/>
              </a:spcAft>
              <a:buFont typeface="Wingdings"/>
              <a:buNone/>
              <a:defRPr/>
            </a:pPr>
            <a:r>
              <a:rPr lang="en-US" sz="1800" dirty="0">
                <a:latin typeface="Courier New" pitchFamily="49" charset="0"/>
                <a:cs typeface="Courier New" pitchFamily="49" charset="0"/>
              </a:rPr>
              <a:t>    return null;</a:t>
            </a:r>
          </a:p>
          <a:p>
            <a:pPr marL="0" indent="0" fontAlgn="auto">
              <a:spcAft>
                <a:spcPts val="0"/>
              </a:spcAft>
              <a:buFont typeface="Wingdings"/>
              <a:buNone/>
              <a:defRPr/>
            </a:pPr>
            <a:r>
              <a:rPr lang="en-US" sz="1800" dirty="0">
                <a:latin typeface="Courier New" pitchFamily="49" charset="0"/>
                <a:cs typeface="Courier New" pitchFamily="49" charset="0"/>
              </a:rPr>
              <a:t>  }</a:t>
            </a:r>
          </a:p>
          <a:p>
            <a:pPr marL="0" indent="0" fontAlgn="auto">
              <a:spcAft>
                <a:spcPts val="0"/>
              </a:spcAft>
              <a:buFont typeface="Wingdings"/>
              <a:buNone/>
              <a:defRPr/>
            </a:pPr>
            <a:r>
              <a:rPr lang="en-US" sz="1800" dirty="0">
                <a:latin typeface="Courier New" pitchFamily="49" charset="0"/>
                <a:cs typeface="Courier New" pitchFamily="49" charset="0"/>
              </a:rPr>
              <a:t>}</a:t>
            </a:r>
          </a:p>
          <a:p>
            <a:pPr marL="320040" indent="-320040" fontAlgn="auto">
              <a:spcAft>
                <a:spcPts val="0"/>
              </a:spcAft>
              <a:buFont typeface="Wingdings"/>
              <a:buChar char=""/>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b="1"/>
              <a:t>ADTs</a:t>
            </a:r>
            <a:endParaRPr lang="en-US"/>
          </a:p>
        </p:txBody>
      </p:sp>
      <p:sp>
        <p:nvSpPr>
          <p:cNvPr id="17410" name="Content Placeholder 2"/>
          <p:cNvSpPr>
            <a:spLocks noGrp="1"/>
          </p:cNvSpPr>
          <p:nvPr>
            <p:ph sz="quarter" idx="1"/>
          </p:nvPr>
        </p:nvSpPr>
        <p:spPr>
          <a:xfrm>
            <a:off x="609600" y="1589088"/>
            <a:ext cx="3886200" cy="4572000"/>
          </a:xfrm>
        </p:spPr>
        <p:txBody>
          <a:bodyPr>
            <a:normAutofit lnSpcReduction="10000"/>
          </a:bodyPr>
          <a:lstStyle/>
          <a:p>
            <a:pPr eaLnBrk="1" hangingPunct="1">
              <a:lnSpc>
                <a:spcPct val="90000"/>
              </a:lnSpc>
            </a:pPr>
            <a:r>
              <a:rPr lang="en-US" sz="2600" dirty="0"/>
              <a:t>Abstract Date Type (ADT)</a:t>
            </a:r>
          </a:p>
          <a:p>
            <a:pPr eaLnBrk="1" hangingPunct="1">
              <a:lnSpc>
                <a:spcPct val="90000"/>
              </a:lnSpc>
            </a:pPr>
            <a:r>
              <a:rPr lang="en-US" sz="2600" dirty="0"/>
              <a:t>An encapsulation of data and methods </a:t>
            </a:r>
          </a:p>
          <a:p>
            <a:pPr eaLnBrk="1" hangingPunct="1">
              <a:lnSpc>
                <a:spcPct val="90000"/>
              </a:lnSpc>
            </a:pPr>
            <a:r>
              <a:rPr lang="en-US" sz="2600" dirty="0"/>
              <a:t>Allows for reusable code</a:t>
            </a:r>
          </a:p>
          <a:p>
            <a:pPr eaLnBrk="1" hangingPunct="1">
              <a:lnSpc>
                <a:spcPct val="90000"/>
              </a:lnSpc>
            </a:pPr>
            <a:r>
              <a:rPr lang="en-US" sz="2600" dirty="0"/>
              <a:t>The user need not know about the implementation of the ADT</a:t>
            </a:r>
          </a:p>
          <a:p>
            <a:pPr eaLnBrk="1" hangingPunct="1">
              <a:lnSpc>
                <a:spcPct val="90000"/>
              </a:lnSpc>
            </a:pPr>
            <a:r>
              <a:rPr lang="en-US" sz="2600" dirty="0"/>
              <a:t>A user interacts with the ADT using only public methods</a:t>
            </a:r>
          </a:p>
          <a:p>
            <a:pPr eaLnBrk="1" hangingPunct="1">
              <a:lnSpc>
                <a:spcPct val="90000"/>
              </a:lnSpc>
            </a:pPr>
            <a:endParaRPr lang="en-US" sz="2600" dirty="0"/>
          </a:p>
          <a:p>
            <a:pPr eaLnBrk="1" hangingPunct="1">
              <a:lnSpc>
                <a:spcPct val="90000"/>
              </a:lnSpc>
              <a:buFont typeface="Arial" charset="0"/>
              <a:buNone/>
            </a:pPr>
            <a:endParaRPr lang="en-US" sz="2600" dirty="0"/>
          </a:p>
        </p:txBody>
      </p:sp>
      <p:pic>
        <p:nvPicPr>
          <p:cNvPr id="17411" name="Picture 2" descr="C:\Documents and Settings\Administrator\My Documents\Koffman\PPTs\JPEGS\JWCL233_Koffman JPG files\ch01\w0001-nn.jpg"/>
          <p:cNvPicPr>
            <a:picLocks noChangeAspect="1" noChangeArrowheads="1"/>
          </p:cNvPicPr>
          <p:nvPr/>
        </p:nvPicPr>
        <p:blipFill>
          <a:blip r:embed="rId3" cstate="print"/>
          <a:srcRect/>
          <a:stretch>
            <a:fillRect/>
          </a:stretch>
        </p:blipFill>
        <p:spPr bwMode="auto">
          <a:xfrm>
            <a:off x="5029200" y="1905000"/>
            <a:ext cx="2743200" cy="4598988"/>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a:xfrm>
            <a:off x="612775" y="228600"/>
            <a:ext cx="8153400" cy="990600"/>
          </a:xfrm>
        </p:spPr>
        <p:txBody>
          <a:bodyPr/>
          <a:lstStyle/>
          <a:p>
            <a:r>
              <a:rPr lang="en-US" b="1"/>
              <a:t>Traversing a Single-Linked List</a:t>
            </a:r>
          </a:p>
        </p:txBody>
      </p:sp>
      <p:grpSp>
        <p:nvGrpSpPr>
          <p:cNvPr id="2" name="Group 3"/>
          <p:cNvGrpSpPr>
            <a:grpSpLocks/>
          </p:cNvGrpSpPr>
          <p:nvPr/>
        </p:nvGrpSpPr>
        <p:grpSpPr bwMode="auto">
          <a:xfrm>
            <a:off x="685800" y="2362200"/>
            <a:ext cx="1828800" cy="1066800"/>
            <a:chOff x="432" y="1488"/>
            <a:chExt cx="1152" cy="672"/>
          </a:xfrm>
        </p:grpSpPr>
        <p:grpSp>
          <p:nvGrpSpPr>
            <p:cNvPr id="3" name="Group 4"/>
            <p:cNvGrpSpPr>
              <a:grpSpLocks/>
            </p:cNvGrpSpPr>
            <p:nvPr/>
          </p:nvGrpSpPr>
          <p:grpSpPr bwMode="auto">
            <a:xfrm>
              <a:off x="432" y="1824"/>
              <a:ext cx="1152" cy="336"/>
              <a:chOff x="432" y="1824"/>
              <a:chExt cx="1152" cy="336"/>
            </a:xfrm>
          </p:grpSpPr>
          <p:sp>
            <p:nvSpPr>
              <p:cNvPr id="106526" name="Rectangle 5"/>
              <p:cNvSpPr>
                <a:spLocks noChangeArrowheads="1"/>
              </p:cNvSpPr>
              <p:nvPr/>
            </p:nvSpPr>
            <p:spPr bwMode="auto">
              <a:xfrm>
                <a:off x="432" y="1824"/>
                <a:ext cx="1152" cy="336"/>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head =       </a:t>
                </a:r>
              </a:p>
            </p:txBody>
          </p:sp>
          <p:sp>
            <p:nvSpPr>
              <p:cNvPr id="106527" name="Rectangle 6"/>
              <p:cNvSpPr>
                <a:spLocks noChangeArrowheads="1"/>
              </p:cNvSpPr>
              <p:nvPr/>
            </p:nvSpPr>
            <p:spPr bwMode="auto">
              <a:xfrm>
                <a:off x="1056"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6525" name="Rectangle 7"/>
            <p:cNvSpPr>
              <a:spLocks noChangeArrowheads="1"/>
            </p:cNvSpPr>
            <p:nvPr/>
          </p:nvSpPr>
          <p:spPr bwMode="auto">
            <a:xfrm>
              <a:off x="432"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SLList&lt;String&gt;</a:t>
              </a:r>
            </a:p>
          </p:txBody>
        </p:sp>
      </p:grpSp>
      <p:grpSp>
        <p:nvGrpSpPr>
          <p:cNvPr id="4" name="Group 8"/>
          <p:cNvGrpSpPr>
            <a:grpSpLocks/>
          </p:cNvGrpSpPr>
          <p:nvPr/>
        </p:nvGrpSpPr>
        <p:grpSpPr bwMode="auto">
          <a:xfrm>
            <a:off x="3276600" y="2362200"/>
            <a:ext cx="1828800" cy="1295400"/>
            <a:chOff x="2064" y="1488"/>
            <a:chExt cx="1152" cy="816"/>
          </a:xfrm>
        </p:grpSpPr>
        <p:grpSp>
          <p:nvGrpSpPr>
            <p:cNvPr id="5" name="Group 9"/>
            <p:cNvGrpSpPr>
              <a:grpSpLocks/>
            </p:cNvGrpSpPr>
            <p:nvPr/>
          </p:nvGrpSpPr>
          <p:grpSpPr bwMode="auto">
            <a:xfrm>
              <a:off x="2064" y="1824"/>
              <a:ext cx="1152" cy="480"/>
              <a:chOff x="2064" y="1824"/>
              <a:chExt cx="1152" cy="480"/>
            </a:xfrm>
          </p:grpSpPr>
          <p:sp>
            <p:nvSpPr>
              <p:cNvPr id="106522" name="Rectangle 10"/>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"Tom"</a:t>
                </a:r>
              </a:p>
            </p:txBody>
          </p:sp>
          <p:sp>
            <p:nvSpPr>
              <p:cNvPr id="106523" name="Rectangle 11"/>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6521" name="Rectangle 12"/>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grpSp>
        <p:nvGrpSpPr>
          <p:cNvPr id="6" name="Group 13"/>
          <p:cNvGrpSpPr>
            <a:grpSpLocks/>
          </p:cNvGrpSpPr>
          <p:nvPr/>
        </p:nvGrpSpPr>
        <p:grpSpPr bwMode="auto">
          <a:xfrm>
            <a:off x="5715000" y="2362200"/>
            <a:ext cx="1828800" cy="1295400"/>
            <a:chOff x="2064" y="1488"/>
            <a:chExt cx="1152" cy="816"/>
          </a:xfrm>
        </p:grpSpPr>
        <p:grpSp>
          <p:nvGrpSpPr>
            <p:cNvPr id="7" name="Group 14"/>
            <p:cNvGrpSpPr>
              <a:grpSpLocks/>
            </p:cNvGrpSpPr>
            <p:nvPr/>
          </p:nvGrpSpPr>
          <p:grpSpPr bwMode="auto">
            <a:xfrm>
              <a:off x="2064" y="1824"/>
              <a:ext cx="1152" cy="480"/>
              <a:chOff x="2064" y="1824"/>
              <a:chExt cx="1152" cy="480"/>
            </a:xfrm>
          </p:grpSpPr>
          <p:sp>
            <p:nvSpPr>
              <p:cNvPr id="106518" name="Rectangle 15"/>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"Dick"</a:t>
                </a:r>
              </a:p>
            </p:txBody>
          </p:sp>
          <p:sp>
            <p:nvSpPr>
              <p:cNvPr id="106519" name="Rectangle 16"/>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106517" name="Rectangle 17"/>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06501" name="AutoShape 18"/>
          <p:cNvCxnSpPr>
            <a:cxnSpLocks noChangeShapeType="1"/>
          </p:cNvCxnSpPr>
          <p:nvPr/>
        </p:nvCxnSpPr>
        <p:spPr bwMode="auto">
          <a:xfrm rot="5400000" flipH="1" flipV="1">
            <a:off x="2362200" y="2260600"/>
            <a:ext cx="609600" cy="1219200"/>
          </a:xfrm>
          <a:prstGeom prst="curvedConnector4">
            <a:avLst>
              <a:gd name="adj1" fmla="val 1560"/>
              <a:gd name="adj2" fmla="val 65625"/>
            </a:avLst>
          </a:prstGeom>
          <a:noFill/>
          <a:ln w="9525">
            <a:solidFill>
              <a:schemeClr val="tx1"/>
            </a:solidFill>
            <a:round/>
            <a:headEnd/>
            <a:tailEnd type="triangle" w="lg" len="lg"/>
          </a:ln>
        </p:spPr>
      </p:cxnSp>
      <p:cxnSp>
        <p:nvCxnSpPr>
          <p:cNvPr id="106502" name="AutoShape 19"/>
          <p:cNvCxnSpPr>
            <a:cxnSpLocks noChangeShapeType="1"/>
          </p:cNvCxnSpPr>
          <p:nvPr/>
        </p:nvCxnSpPr>
        <p:spPr bwMode="auto">
          <a:xfrm rot="5400000" flipH="1" flipV="1">
            <a:off x="4876800" y="2324100"/>
            <a:ext cx="609600" cy="1066800"/>
          </a:xfrm>
          <a:prstGeom prst="curvedConnector4">
            <a:avLst>
              <a:gd name="adj1" fmla="val 1560"/>
              <a:gd name="adj2" fmla="val 67856"/>
            </a:avLst>
          </a:prstGeom>
          <a:noFill/>
          <a:ln w="9525">
            <a:solidFill>
              <a:schemeClr val="tx1"/>
            </a:solidFill>
            <a:round/>
            <a:headEnd/>
            <a:tailEnd type="triangle" w="lg" len="lg"/>
          </a:ln>
        </p:spPr>
      </p:cxnSp>
      <p:grpSp>
        <p:nvGrpSpPr>
          <p:cNvPr id="8" name="Group 20"/>
          <p:cNvGrpSpPr>
            <a:grpSpLocks/>
          </p:cNvGrpSpPr>
          <p:nvPr/>
        </p:nvGrpSpPr>
        <p:grpSpPr bwMode="auto">
          <a:xfrm>
            <a:off x="6629400" y="4343400"/>
            <a:ext cx="1828800" cy="1295400"/>
            <a:chOff x="2064" y="1488"/>
            <a:chExt cx="1152" cy="816"/>
          </a:xfrm>
        </p:grpSpPr>
        <p:grpSp>
          <p:nvGrpSpPr>
            <p:cNvPr id="9" name="Group 21"/>
            <p:cNvGrpSpPr>
              <a:grpSpLocks/>
            </p:cNvGrpSpPr>
            <p:nvPr/>
          </p:nvGrpSpPr>
          <p:grpSpPr bwMode="auto">
            <a:xfrm>
              <a:off x="2064" y="1824"/>
              <a:ext cx="1152" cy="480"/>
              <a:chOff x="2064" y="1824"/>
              <a:chExt cx="1152" cy="480"/>
            </a:xfrm>
          </p:grpSpPr>
          <p:sp>
            <p:nvSpPr>
              <p:cNvPr id="106514" name="Rectangle 22"/>
              <p:cNvSpPr>
                <a:spLocks noChangeArrowheads="1"/>
              </p:cNvSpPr>
              <p:nvPr/>
            </p:nvSpPr>
            <p:spPr bwMode="auto">
              <a:xfrm>
                <a:off x="2064" y="1824"/>
                <a:ext cx="1152" cy="480"/>
              </a:xfrm>
              <a:prstGeom prst="rect">
                <a:avLst/>
              </a:prstGeom>
              <a:solidFill>
                <a:schemeClr val="accent1"/>
              </a:solidFill>
              <a:ln w="9525">
                <a:solidFill>
                  <a:schemeClr val="tx1"/>
                </a:solidFill>
                <a:miter lim="800000"/>
                <a:headEnd/>
                <a:tailEnd/>
              </a:ln>
            </p:spPr>
            <p:txBody>
              <a:bodyPr wrap="none" anchor="ctr"/>
              <a:lstStyle/>
              <a:p>
                <a:r>
                  <a:rPr lang="en-US" sz="1600">
                    <a:latin typeface="Courier New" pitchFamily="49" charset="0"/>
                  </a:rPr>
                  <a:t>next =</a:t>
                </a:r>
              </a:p>
              <a:p>
                <a:r>
                  <a:rPr lang="en-US" sz="1600">
                    <a:latin typeface="Courier New" pitchFamily="49" charset="0"/>
                  </a:rPr>
                  <a:t>data = "Ann"</a:t>
                </a:r>
              </a:p>
            </p:txBody>
          </p:sp>
          <p:sp>
            <p:nvSpPr>
              <p:cNvPr id="106515" name="Rectangle 23"/>
              <p:cNvSpPr>
                <a:spLocks noChangeArrowheads="1"/>
              </p:cNvSpPr>
              <p:nvPr/>
            </p:nvSpPr>
            <p:spPr bwMode="auto">
              <a:xfrm>
                <a:off x="2688" y="1944"/>
                <a:ext cx="480" cy="96"/>
              </a:xfrm>
              <a:prstGeom prst="rect">
                <a:avLst/>
              </a:prstGeom>
              <a:solidFill>
                <a:schemeClr val="bg1"/>
              </a:solidFill>
              <a:ln w="9525">
                <a:solidFill>
                  <a:schemeClr val="tx1"/>
                </a:solidFill>
                <a:miter lim="800000"/>
                <a:headEnd/>
                <a:tailEnd/>
              </a:ln>
            </p:spPr>
            <p:txBody>
              <a:bodyPr wrap="none" anchor="ctr"/>
              <a:lstStyle/>
              <a:p>
                <a:r>
                  <a:rPr lang="en-US" sz="1400">
                    <a:latin typeface="Courier New" pitchFamily="49" charset="0"/>
                    <a:cs typeface="Courier New" pitchFamily="49" charset="0"/>
                  </a:rPr>
                  <a:t>null</a:t>
                </a:r>
              </a:p>
            </p:txBody>
          </p:sp>
        </p:grpSp>
        <p:sp>
          <p:nvSpPr>
            <p:cNvPr id="106513" name="Rectangle 24"/>
            <p:cNvSpPr>
              <a:spLocks noChangeArrowheads="1"/>
            </p:cNvSpPr>
            <p:nvPr/>
          </p:nvSpPr>
          <p:spPr bwMode="auto">
            <a:xfrm>
              <a:off x="2064" y="1488"/>
              <a:ext cx="1152" cy="336"/>
            </a:xfrm>
            <a:prstGeom prst="rect">
              <a:avLst/>
            </a:prstGeom>
            <a:noFill/>
            <a:ln w="9525">
              <a:solidFill>
                <a:schemeClr val="tx1"/>
              </a:solidFill>
              <a:miter lim="800000"/>
              <a:headEnd/>
              <a:tailEnd/>
            </a:ln>
          </p:spPr>
          <p:txBody>
            <a:bodyPr wrap="none" anchor="ctr"/>
            <a:lstStyle/>
            <a:p>
              <a:pPr algn="ctr"/>
              <a:r>
                <a:rPr lang="en-US" sz="1600" u="sng">
                  <a:solidFill>
                    <a:schemeClr val="accent2"/>
                  </a:solidFill>
                  <a:latin typeface="Courier New" pitchFamily="49" charset="0"/>
                </a:rPr>
                <a:t>Node&lt;String&gt;</a:t>
              </a:r>
            </a:p>
          </p:txBody>
        </p:sp>
      </p:grpSp>
      <p:cxnSp>
        <p:nvCxnSpPr>
          <p:cNvPr id="106504" name="AutoShape 28"/>
          <p:cNvCxnSpPr>
            <a:cxnSpLocks noChangeShapeType="1"/>
            <a:stCxn id="106519" idx="3"/>
            <a:endCxn id="106513" idx="1"/>
          </p:cNvCxnSpPr>
          <p:nvPr/>
        </p:nvCxnSpPr>
        <p:spPr bwMode="auto">
          <a:xfrm flipH="1">
            <a:off x="6629400" y="3162300"/>
            <a:ext cx="838200" cy="1447800"/>
          </a:xfrm>
          <a:prstGeom prst="curvedConnector5">
            <a:avLst>
              <a:gd name="adj1" fmla="val -27273"/>
              <a:gd name="adj2" fmla="val 54602"/>
              <a:gd name="adj3" fmla="val 127273"/>
            </a:avLst>
          </a:prstGeom>
          <a:noFill/>
          <a:ln w="9525">
            <a:solidFill>
              <a:schemeClr val="tx1"/>
            </a:solidFill>
            <a:round/>
            <a:headEnd/>
            <a:tailEnd type="triangle" w="lg" len="lg"/>
          </a:ln>
        </p:spPr>
      </p:cxnSp>
      <p:sp>
        <p:nvSpPr>
          <p:cNvPr id="28" name="Rectangle 29"/>
          <p:cNvSpPr>
            <a:spLocks noChangeArrowheads="1"/>
          </p:cNvSpPr>
          <p:nvPr/>
        </p:nvSpPr>
        <p:spPr bwMode="auto">
          <a:xfrm>
            <a:off x="2628900" y="4791075"/>
            <a:ext cx="1143000" cy="304800"/>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Courier New" pitchFamily="49" charset="0"/>
              </a:rPr>
              <a:t>nodeRef</a:t>
            </a:r>
          </a:p>
        </p:txBody>
      </p:sp>
      <p:cxnSp>
        <p:nvCxnSpPr>
          <p:cNvPr id="29" name="AutoShape 30"/>
          <p:cNvCxnSpPr>
            <a:cxnSpLocks noChangeShapeType="1"/>
            <a:stCxn id="28" idx="3"/>
            <a:endCxn id="106522" idx="2"/>
          </p:cNvCxnSpPr>
          <p:nvPr/>
        </p:nvCxnSpPr>
        <p:spPr bwMode="auto">
          <a:xfrm flipV="1">
            <a:off x="3771900" y="3657600"/>
            <a:ext cx="419100" cy="1285875"/>
          </a:xfrm>
          <a:prstGeom prst="curvedConnector2">
            <a:avLst/>
          </a:prstGeom>
          <a:noFill/>
          <a:ln w="9525">
            <a:solidFill>
              <a:schemeClr val="tx1"/>
            </a:solidFill>
            <a:round/>
            <a:headEnd/>
            <a:tailEnd type="triangle" w="lg" len="lg"/>
          </a:ln>
        </p:spPr>
      </p:cxnSp>
      <p:sp>
        <p:nvSpPr>
          <p:cNvPr id="34" name="Rectangle 33"/>
          <p:cNvSpPr/>
          <p:nvPr/>
        </p:nvSpPr>
        <p:spPr>
          <a:xfrm>
            <a:off x="4300538" y="4000500"/>
            <a:ext cx="18288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t>Do something with </a:t>
            </a:r>
            <a:r>
              <a:rPr lang="en-US" dirty="0">
                <a:latin typeface="Courier New" pitchFamily="49" charset="0"/>
                <a:cs typeface="Courier New" pitchFamily="49" charset="0"/>
              </a:rPr>
              <a:t>nodeRef</a:t>
            </a:r>
          </a:p>
        </p:txBody>
      </p:sp>
      <p:cxnSp>
        <p:nvCxnSpPr>
          <p:cNvPr id="35" name="AutoShape 30"/>
          <p:cNvCxnSpPr>
            <a:cxnSpLocks noChangeShapeType="1"/>
          </p:cNvCxnSpPr>
          <p:nvPr/>
        </p:nvCxnSpPr>
        <p:spPr bwMode="auto">
          <a:xfrm flipV="1">
            <a:off x="3784600" y="3733800"/>
            <a:ext cx="2616200" cy="1209675"/>
          </a:xfrm>
          <a:prstGeom prst="curvedConnector3">
            <a:avLst>
              <a:gd name="adj1" fmla="val 95301"/>
            </a:avLst>
          </a:prstGeom>
          <a:noFill/>
          <a:ln w="9525">
            <a:solidFill>
              <a:schemeClr val="tx1"/>
            </a:solidFill>
            <a:round/>
            <a:headEnd/>
            <a:tailEnd type="triangle" w="lg" len="lg"/>
          </a:ln>
        </p:spPr>
      </p:cxnSp>
      <p:sp>
        <p:nvSpPr>
          <p:cNvPr id="47" name="Rectangle 46"/>
          <p:cNvSpPr/>
          <p:nvPr/>
        </p:nvSpPr>
        <p:spPr>
          <a:xfrm>
            <a:off x="4300538" y="4000500"/>
            <a:ext cx="18288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t>Do something with </a:t>
            </a:r>
            <a:r>
              <a:rPr lang="en-US" dirty="0">
                <a:latin typeface="Courier New" pitchFamily="49" charset="0"/>
                <a:cs typeface="Courier New" pitchFamily="49" charset="0"/>
              </a:rPr>
              <a:t>nodeRef</a:t>
            </a:r>
          </a:p>
        </p:txBody>
      </p:sp>
      <p:cxnSp>
        <p:nvCxnSpPr>
          <p:cNvPr id="48" name="AutoShape 30"/>
          <p:cNvCxnSpPr>
            <a:cxnSpLocks noChangeShapeType="1"/>
            <a:stCxn id="28" idx="3"/>
          </p:cNvCxnSpPr>
          <p:nvPr/>
        </p:nvCxnSpPr>
        <p:spPr bwMode="auto">
          <a:xfrm>
            <a:off x="3771900" y="4943475"/>
            <a:ext cx="2781300" cy="0"/>
          </a:xfrm>
          <a:prstGeom prst="curvedConnector3">
            <a:avLst>
              <a:gd name="adj1" fmla="val 50000"/>
            </a:avLst>
          </a:prstGeom>
          <a:noFill/>
          <a:ln w="9525">
            <a:solidFill>
              <a:schemeClr val="tx1"/>
            </a:solidFill>
            <a:round/>
            <a:headEnd/>
            <a:tailEnd type="triangle" w="lg" len="lg"/>
          </a:ln>
        </p:spPr>
      </p:cxnSp>
      <p:sp>
        <p:nvSpPr>
          <p:cNvPr id="52" name="Rectangle 51"/>
          <p:cNvSpPr/>
          <p:nvPr/>
        </p:nvSpPr>
        <p:spPr>
          <a:xfrm>
            <a:off x="4300538" y="4000500"/>
            <a:ext cx="18288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t>Do something with </a:t>
            </a:r>
            <a:r>
              <a:rPr lang="en-US" dirty="0">
                <a:latin typeface="Courier New" pitchFamily="49" charset="0"/>
                <a:cs typeface="Courier New" pitchFamily="49" charset="0"/>
              </a:rPr>
              <a:t>nodeRef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4" grpId="0" animBg="1"/>
      <p:bldP spid="34" grpId="1" animBg="1"/>
      <p:bldP spid="47" grpId="0" animBg="1"/>
      <p:bldP spid="47" grpId="1" animBg="1"/>
      <p:bldP spid="52" grpId="0" animBg="1"/>
      <p:bldP spid="52" grpId="1"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fontAlgn="auto">
              <a:spcAft>
                <a:spcPts val="0"/>
              </a:spcAft>
              <a:defRPr/>
            </a:pPr>
            <a:r>
              <a:rPr lang="en-US" b="1" dirty="0"/>
              <a:t>Traversing a Single-Linked List </a:t>
            </a:r>
            <a:r>
              <a:rPr lang="en-US" dirty="0"/>
              <a:t>(cont.)</a:t>
            </a:r>
          </a:p>
        </p:txBody>
      </p:sp>
      <p:sp>
        <p:nvSpPr>
          <p:cNvPr id="3" name="Content Placeholder 2"/>
          <p:cNvSpPr>
            <a:spLocks noGrp="1"/>
          </p:cNvSpPr>
          <p:nvPr>
            <p:ph sz="quarter" idx="1"/>
          </p:nvPr>
        </p:nvSpPr>
        <p:spPr>
          <a:xfrm>
            <a:off x="612775" y="1600200"/>
            <a:ext cx="8153400" cy="4495800"/>
          </a:xfrm>
        </p:spPr>
        <p:txBody>
          <a:bodyPr>
            <a:normAutofit fontScale="85000" lnSpcReduction="20000"/>
          </a:bodyPr>
          <a:lstStyle/>
          <a:p>
            <a:pPr marL="320040" indent="-320040" fontAlgn="auto">
              <a:spcAft>
                <a:spcPts val="0"/>
              </a:spcAft>
              <a:buFont typeface="Wingdings"/>
              <a:buChar char=""/>
              <a:defRPr/>
            </a:pPr>
            <a:r>
              <a:rPr lang="en-US" sz="2400" dirty="0">
                <a:latin typeface="Courier New" pitchFamily="49" charset="0"/>
                <a:cs typeface="Courier New" pitchFamily="49" charset="0"/>
              </a:rPr>
              <a:t>toString()</a:t>
            </a:r>
            <a:r>
              <a:rPr lang="en-US" dirty="0">
                <a:cs typeface="Courier New" pitchFamily="49" charset="0"/>
              </a:rPr>
              <a:t>can be implemented with a traversal:</a:t>
            </a:r>
          </a:p>
          <a:p>
            <a:pPr marL="0" indent="0" fontAlgn="auto">
              <a:spcAft>
                <a:spcPts val="0"/>
              </a:spcAft>
              <a:buFont typeface="Wingdings"/>
              <a:buNone/>
              <a:defRPr/>
            </a:pPr>
            <a:endParaRPr lang="en-US" sz="2000" dirty="0">
              <a:latin typeface="Courier New" pitchFamily="49" charset="0"/>
              <a:cs typeface="Courier New" pitchFamily="49" charset="0"/>
            </a:endParaRPr>
          </a:p>
          <a:p>
            <a:pPr marL="0" indent="0" fontAlgn="auto">
              <a:spcAft>
                <a:spcPts val="0"/>
              </a:spcAft>
              <a:buFont typeface="Wingdings"/>
              <a:buNone/>
              <a:defRPr/>
            </a:pPr>
            <a:r>
              <a:rPr lang="en-US" sz="2100" dirty="0">
                <a:latin typeface="Courier New" pitchFamily="49" charset="0"/>
                <a:cs typeface="Courier New" pitchFamily="49" charset="0"/>
              </a:rPr>
              <a:t>public String toString() {</a:t>
            </a:r>
          </a:p>
          <a:p>
            <a:pPr marL="0" indent="0" fontAlgn="auto">
              <a:spcAft>
                <a:spcPts val="0"/>
              </a:spcAft>
              <a:buFont typeface="Wingdings"/>
              <a:buNone/>
              <a:defRPr/>
            </a:pPr>
            <a:r>
              <a:rPr lang="en-US" sz="2100" dirty="0">
                <a:latin typeface="Courier New" pitchFamily="49" charset="0"/>
                <a:cs typeface="Courier New" pitchFamily="49" charset="0"/>
              </a:rPr>
              <a:t>  Node&lt;String&gt; nodeRef = head;</a:t>
            </a:r>
          </a:p>
          <a:p>
            <a:pPr marL="0" indent="0" fontAlgn="auto">
              <a:spcAft>
                <a:spcPts val="0"/>
              </a:spcAft>
              <a:buFont typeface="Wingdings"/>
              <a:buNone/>
              <a:defRPr/>
            </a:pPr>
            <a:r>
              <a:rPr lang="en-US" sz="2100" dirty="0">
                <a:latin typeface="Courier New" pitchFamily="49" charset="0"/>
                <a:cs typeface="Courier New" pitchFamily="49" charset="0"/>
              </a:rPr>
              <a:t>  StringBuilder result = new StringBuilder();</a:t>
            </a:r>
          </a:p>
          <a:p>
            <a:pPr marL="0" indent="0" fontAlgn="auto">
              <a:spcAft>
                <a:spcPts val="0"/>
              </a:spcAft>
              <a:buFont typeface="Wingdings"/>
              <a:buNone/>
              <a:defRPr/>
            </a:pPr>
            <a:r>
              <a:rPr lang="en-US" sz="2100" dirty="0">
                <a:latin typeface="Courier New" pitchFamily="49" charset="0"/>
                <a:cs typeface="Courier New" pitchFamily="49" charset="0"/>
              </a:rPr>
              <a:t>  while (nodeRef != null) {</a:t>
            </a:r>
          </a:p>
          <a:p>
            <a:pPr marL="0" indent="0" fontAlgn="auto">
              <a:spcAft>
                <a:spcPts val="0"/>
              </a:spcAft>
              <a:buFont typeface="Wingdings"/>
              <a:buNone/>
              <a:defRPr/>
            </a:pPr>
            <a:r>
              <a:rPr lang="en-US" sz="2100" dirty="0">
                <a:latin typeface="Courier New" pitchFamily="49" charset="0"/>
                <a:cs typeface="Courier New" pitchFamily="49" charset="0"/>
              </a:rPr>
              <a:t>    result.append(nodeRef.data);</a:t>
            </a:r>
          </a:p>
          <a:p>
            <a:pPr marL="0" indent="0" fontAlgn="auto">
              <a:spcAft>
                <a:spcPts val="0"/>
              </a:spcAft>
              <a:buFont typeface="Wingdings"/>
              <a:buNone/>
              <a:defRPr/>
            </a:pPr>
            <a:r>
              <a:rPr lang="en-US" sz="2100" dirty="0">
                <a:latin typeface="Courier New" pitchFamily="49" charset="0"/>
                <a:cs typeface="Courier New" pitchFamily="49" charset="0"/>
              </a:rPr>
              <a:t>    if (nodeRef.next != null) {</a:t>
            </a:r>
          </a:p>
          <a:p>
            <a:pPr marL="0" indent="0" fontAlgn="auto">
              <a:spcAft>
                <a:spcPts val="0"/>
              </a:spcAft>
              <a:buFont typeface="Wingdings"/>
              <a:buNone/>
              <a:defRPr/>
            </a:pPr>
            <a:r>
              <a:rPr lang="en-US" sz="2100" dirty="0">
                <a:latin typeface="Courier New" pitchFamily="49" charset="0"/>
                <a:cs typeface="Courier New" pitchFamily="49" charset="0"/>
              </a:rPr>
              <a:t>      result.append(" </a:t>
            </a:r>
            <a:r>
              <a:rPr lang="en-US" sz="2100" dirty="0">
                <a:latin typeface="Courier New" pitchFamily="49" charset="0"/>
                <a:cs typeface="Courier New" pitchFamily="49" charset="0"/>
                <a:sym typeface="Wingdings" pitchFamily="2" charset="2"/>
              </a:rPr>
              <a:t>==&gt; </a:t>
            </a:r>
            <a:r>
              <a:rPr lang="en-US" sz="2100" dirty="0">
                <a:latin typeface="Courier New" pitchFamily="49" charset="0"/>
                <a:cs typeface="Courier New" pitchFamily="49" charset="0"/>
              </a:rPr>
              <a:t>");</a:t>
            </a:r>
          </a:p>
          <a:p>
            <a:pPr marL="0" indent="0" fontAlgn="auto">
              <a:spcAft>
                <a:spcPts val="0"/>
              </a:spcAft>
              <a:buFont typeface="Wingdings"/>
              <a:buNone/>
              <a:defRPr/>
            </a:pPr>
            <a:r>
              <a:rPr lang="en-US" sz="2100" dirty="0">
                <a:latin typeface="Courier New" pitchFamily="49" charset="0"/>
                <a:cs typeface="Courier New" pitchFamily="49" charset="0"/>
              </a:rPr>
              <a:t>    }</a:t>
            </a:r>
          </a:p>
          <a:p>
            <a:pPr marL="0" indent="0" fontAlgn="auto">
              <a:spcAft>
                <a:spcPts val="0"/>
              </a:spcAft>
              <a:buFont typeface="Wingdings"/>
              <a:buNone/>
              <a:defRPr/>
            </a:pPr>
            <a:r>
              <a:rPr lang="en-US" sz="2100" dirty="0">
                <a:latin typeface="Courier New" pitchFamily="49" charset="0"/>
                <a:cs typeface="Courier New" pitchFamily="49" charset="0"/>
              </a:rPr>
              <a:t>    nodeRef = nodeRef.next;</a:t>
            </a:r>
          </a:p>
          <a:p>
            <a:pPr marL="0" indent="0" fontAlgn="auto">
              <a:spcAft>
                <a:spcPts val="0"/>
              </a:spcAft>
              <a:buFont typeface="Wingdings"/>
              <a:buNone/>
              <a:defRPr/>
            </a:pPr>
            <a:r>
              <a:rPr lang="en-US" sz="2100" dirty="0">
                <a:latin typeface="Courier New" pitchFamily="49" charset="0"/>
                <a:cs typeface="Courier New" pitchFamily="49" charset="0"/>
              </a:rPr>
              <a:t>  }</a:t>
            </a:r>
          </a:p>
          <a:p>
            <a:pPr marL="0" indent="0" fontAlgn="auto">
              <a:spcAft>
                <a:spcPts val="0"/>
              </a:spcAft>
              <a:buFont typeface="Wingdings"/>
              <a:buNone/>
              <a:defRPr/>
            </a:pPr>
            <a:r>
              <a:rPr lang="en-US" sz="2100" dirty="0">
                <a:latin typeface="Courier New" pitchFamily="49" charset="0"/>
                <a:cs typeface="Courier New" pitchFamily="49" charset="0"/>
              </a:rPr>
              <a:t>  return result.toString();</a:t>
            </a:r>
          </a:p>
          <a:p>
            <a:pPr marL="0" indent="0" fontAlgn="auto">
              <a:spcAft>
                <a:spcPts val="0"/>
              </a:spcAft>
              <a:buFont typeface="Wingdings"/>
              <a:buNone/>
              <a:defRPr/>
            </a:pPr>
            <a:r>
              <a:rPr lang="en-US" sz="2100" dirty="0">
                <a:latin typeface="Courier New" pitchFamily="49" charset="0"/>
                <a:cs typeface="Courier New" pitchFamily="49" charset="0"/>
              </a:rPr>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612775" y="228600"/>
            <a:ext cx="8153400" cy="990600"/>
          </a:xfrm>
        </p:spPr>
        <p:txBody>
          <a:bodyPr/>
          <a:lstStyle/>
          <a:p>
            <a:r>
              <a:rPr lang="en-US">
                <a:latin typeface="Courier New" pitchFamily="49" charset="0"/>
                <a:cs typeface="Courier New" pitchFamily="49" charset="0"/>
              </a:rPr>
              <a:t>SLList.getNode(int)</a:t>
            </a:r>
          </a:p>
        </p:txBody>
      </p:sp>
      <p:sp>
        <p:nvSpPr>
          <p:cNvPr id="180227" name="Rectangle 3"/>
          <p:cNvSpPr>
            <a:spLocks noGrp="1" noChangeArrowheads="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a:t>In order to implement methods required by the List interface, we need an additional helper method:</a:t>
            </a:r>
          </a:p>
          <a:p>
            <a:pPr marL="0" indent="0" fontAlgn="auto">
              <a:spcAft>
                <a:spcPts val="0"/>
              </a:spcAft>
              <a:buFont typeface="Wingdings"/>
              <a:buNone/>
              <a:defRPr/>
            </a:pPr>
            <a:endParaRPr lang="en-US" sz="2000" dirty="0">
              <a:latin typeface="Courier New" pitchFamily="49" charset="0"/>
              <a:cs typeface="Courier New" pitchFamily="49" charset="0"/>
            </a:endParaRPr>
          </a:p>
          <a:p>
            <a:pPr marL="0" indent="0" fontAlgn="auto">
              <a:spcAft>
                <a:spcPts val="0"/>
              </a:spcAft>
              <a:buFont typeface="Wingdings"/>
              <a:buNone/>
              <a:defRPr/>
            </a:pPr>
            <a:r>
              <a:rPr lang="en-US" sz="1800" dirty="0">
                <a:latin typeface="Courier New" pitchFamily="49" charset="0"/>
                <a:cs typeface="Courier New" pitchFamily="49" charset="0"/>
              </a:rPr>
              <a:t>private Node&lt;E&gt; getNode(int index) {</a:t>
            </a:r>
          </a:p>
          <a:p>
            <a:pPr marL="0" indent="0" fontAlgn="auto">
              <a:spcAft>
                <a:spcPts val="0"/>
              </a:spcAft>
              <a:buFont typeface="Wingdings"/>
              <a:buNone/>
              <a:defRPr/>
            </a:pPr>
            <a:r>
              <a:rPr lang="en-US" sz="1800" dirty="0">
                <a:latin typeface="Courier New" pitchFamily="49" charset="0"/>
                <a:cs typeface="Courier New" pitchFamily="49" charset="0"/>
              </a:rPr>
              <a:t>  Node&lt;E&gt; node = head;</a:t>
            </a:r>
          </a:p>
          <a:p>
            <a:pPr marL="0" indent="0" fontAlgn="auto">
              <a:spcAft>
                <a:spcPts val="0"/>
              </a:spcAft>
              <a:buFont typeface="Wingdings"/>
              <a:buNone/>
              <a:defRPr/>
            </a:pPr>
            <a:r>
              <a:rPr lang="en-US" sz="1800" dirty="0">
                <a:latin typeface="Courier New" pitchFamily="49" charset="0"/>
                <a:cs typeface="Courier New" pitchFamily="49" charset="0"/>
              </a:rPr>
              <a:t>  for (int i=0; i&lt;index &amp;&amp; node != null; i++) {</a:t>
            </a:r>
          </a:p>
          <a:p>
            <a:pPr marL="0" indent="0" fontAlgn="auto">
              <a:spcAft>
                <a:spcPts val="0"/>
              </a:spcAft>
              <a:buFont typeface="Wingdings"/>
              <a:buNone/>
              <a:defRPr/>
            </a:pPr>
            <a:r>
              <a:rPr lang="en-US" sz="1800" dirty="0">
                <a:latin typeface="Courier New" pitchFamily="49" charset="0"/>
                <a:cs typeface="Courier New" pitchFamily="49" charset="0"/>
              </a:rPr>
              <a:t>    node = node.next;</a:t>
            </a:r>
          </a:p>
          <a:p>
            <a:pPr marL="0" indent="0" fontAlgn="auto">
              <a:spcAft>
                <a:spcPts val="0"/>
              </a:spcAft>
              <a:buFont typeface="Wingdings"/>
              <a:buNone/>
              <a:defRPr/>
            </a:pPr>
            <a:r>
              <a:rPr lang="en-US" sz="1800" dirty="0">
                <a:latin typeface="Courier New" pitchFamily="49" charset="0"/>
                <a:cs typeface="Courier New" pitchFamily="49" charset="0"/>
              </a:rPr>
              <a:t>  }</a:t>
            </a:r>
          </a:p>
          <a:p>
            <a:pPr marL="0" indent="0" fontAlgn="auto">
              <a:spcAft>
                <a:spcPts val="0"/>
              </a:spcAft>
              <a:buFont typeface="Wingdings"/>
              <a:buNone/>
              <a:defRPr/>
            </a:pPr>
            <a:r>
              <a:rPr lang="en-US" sz="1800" dirty="0">
                <a:latin typeface="Courier New" pitchFamily="49" charset="0"/>
                <a:cs typeface="Courier New" pitchFamily="49" charset="0"/>
              </a:rPr>
              <a:t>  return node;</a:t>
            </a:r>
          </a:p>
          <a:p>
            <a:pPr marL="0" indent="0" fontAlgn="auto">
              <a:spcAft>
                <a:spcPts val="0"/>
              </a:spcAft>
              <a:buFont typeface="Wingdings"/>
              <a:buNone/>
              <a:defRPr/>
            </a:pPr>
            <a:r>
              <a:rPr lang="en-US" sz="1800" dirty="0">
                <a:latin typeface="Courier New" pitchFamily="49" charset="0"/>
                <a:cs typeface="Courier New" pitchFamily="49" charset="0"/>
              </a:rPr>
              <a:t>}</a:t>
            </a:r>
          </a:p>
          <a:p>
            <a:pPr marL="320040" indent="-320040" fontAlgn="auto">
              <a:spcAft>
                <a:spcPts val="0"/>
              </a:spcAft>
              <a:buFont typeface="Wingdings"/>
              <a:buChar char=""/>
              <a:defRPr/>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a:bodyPr>
          <a:lstStyle/>
          <a:p>
            <a:pPr fontAlgn="auto">
              <a:spcAft>
                <a:spcPts val="0"/>
              </a:spcAft>
              <a:defRPr/>
            </a:pPr>
            <a:r>
              <a:rPr lang="en-US" b="1" dirty="0"/>
              <a:t>Completing the </a:t>
            </a:r>
            <a:r>
              <a:rPr lang="en-US" dirty="0">
                <a:latin typeface="Courier New" pitchFamily="49" charset="0"/>
                <a:cs typeface="Courier New" pitchFamily="49" charset="0"/>
              </a:rPr>
              <a:t>SingleLinkedList</a:t>
            </a:r>
            <a:r>
              <a:rPr lang="en-US" dirty="0"/>
              <a:t> </a:t>
            </a:r>
            <a:r>
              <a:rPr lang="en-US" b="1" dirty="0"/>
              <a:t>Class</a:t>
            </a:r>
          </a:p>
        </p:txBody>
      </p:sp>
      <p:pic>
        <p:nvPicPr>
          <p:cNvPr id="109570" name="Picture 2" descr="C:\Documents and Settings\Administrator\My Documents\Koffman\PPTs\Koffman_Digital Request 150 DPI JPEG\Ch02\Table_2.5.jpg"/>
          <p:cNvPicPr>
            <a:picLocks noChangeAspect="1" noChangeArrowheads="1"/>
          </p:cNvPicPr>
          <p:nvPr/>
        </p:nvPicPr>
        <p:blipFill>
          <a:blip r:embed="rId2" cstate="print"/>
          <a:srcRect/>
          <a:stretch>
            <a:fillRect/>
          </a:stretch>
        </p:blipFill>
        <p:spPr bwMode="auto">
          <a:xfrm>
            <a:off x="304800" y="2133600"/>
            <a:ext cx="8515350" cy="3200400"/>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a:xfrm>
            <a:off x="612775" y="228600"/>
            <a:ext cx="8153400" cy="990600"/>
          </a:xfrm>
        </p:spPr>
        <p:txBody>
          <a:bodyPr/>
          <a:lstStyle/>
          <a:p>
            <a:r>
              <a:rPr lang="en-US" sz="3600">
                <a:latin typeface="Courier New" pitchFamily="49" charset="0"/>
                <a:cs typeface="Courier New" pitchFamily="49" charset="0"/>
              </a:rPr>
              <a:t>Iterator</a:t>
            </a:r>
            <a:r>
              <a:rPr lang="en-US" sz="5400"/>
              <a:t> </a:t>
            </a:r>
            <a:r>
              <a:rPr lang="en-US" b="1"/>
              <a:t>Interface</a:t>
            </a:r>
            <a:r>
              <a:rPr lang="en-US"/>
              <a:t> (cont.)</a:t>
            </a:r>
          </a:p>
        </p:txBody>
      </p:sp>
      <p:sp>
        <p:nvSpPr>
          <p:cNvPr id="210948" name="Rectangle 4"/>
          <p:cNvSpPr>
            <a:spLocks noGrp="1" noChangeArrowheads="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dirty="0"/>
              <a:t>In the following loop, we process all items in </a:t>
            </a:r>
            <a:r>
              <a:rPr lang="en-US" sz="3000" dirty="0">
                <a:latin typeface="Courier New" pitchFamily="49" charset="0"/>
                <a:cs typeface="Courier New" pitchFamily="49" charset="0"/>
              </a:rPr>
              <a:t>List&lt;Integer&gt; </a:t>
            </a:r>
            <a:r>
              <a:rPr lang="en-US" dirty="0"/>
              <a:t>through an </a:t>
            </a:r>
            <a:r>
              <a:rPr lang="en-US" sz="3000" dirty="0">
                <a:latin typeface="Courier New" pitchFamily="49" charset="0"/>
                <a:cs typeface="Courier New" pitchFamily="49" charset="0"/>
              </a:rPr>
              <a:t>Iterator</a:t>
            </a:r>
          </a:p>
          <a:p>
            <a:pPr marL="0" indent="0" fontAlgn="auto">
              <a:spcAft>
                <a:spcPts val="0"/>
              </a:spcAft>
              <a:buFont typeface="Wingdings"/>
              <a:buNone/>
              <a:defRPr/>
            </a:pPr>
            <a:endParaRPr lang="en-US" sz="2000" dirty="0">
              <a:latin typeface="Courier New" pitchFamily="49" charset="0"/>
              <a:cs typeface="Courier New" pitchFamily="49" charset="0"/>
            </a:endParaRPr>
          </a:p>
          <a:p>
            <a:pPr marL="0" indent="0" fontAlgn="auto">
              <a:spcAft>
                <a:spcPts val="0"/>
              </a:spcAft>
              <a:buFont typeface="Wingdings"/>
              <a:buNone/>
              <a:defRPr/>
            </a:pPr>
            <a:r>
              <a:rPr lang="en-US" sz="2000" dirty="0">
                <a:latin typeface="Courier New" pitchFamily="49" charset="0"/>
                <a:cs typeface="Courier New" pitchFamily="49" charset="0"/>
              </a:rPr>
              <a:t>Iterator&lt;Integer&gt; iter = </a:t>
            </a:r>
            <a:r>
              <a:rPr lang="en-US" sz="2000" dirty="0" err="1">
                <a:latin typeface="Courier New" pitchFamily="49" charset="0"/>
                <a:cs typeface="Courier New" pitchFamily="49" charset="0"/>
              </a:rPr>
              <a:t>aList.iterator</a:t>
            </a:r>
            <a:r>
              <a:rPr lang="en-US" sz="2000" dirty="0">
                <a:latin typeface="Courier New" pitchFamily="49" charset="0"/>
                <a:cs typeface="Courier New" pitchFamily="49" charset="0"/>
              </a:rPr>
              <a:t>();</a:t>
            </a:r>
          </a:p>
          <a:p>
            <a:pPr marL="0" indent="0" fontAlgn="auto">
              <a:spcAft>
                <a:spcPts val="0"/>
              </a:spcAft>
              <a:buFont typeface="Wingdings"/>
              <a:buNone/>
              <a:defRPr/>
            </a:pPr>
            <a:r>
              <a:rPr lang="en-US" sz="2000" dirty="0">
                <a:latin typeface="Courier New" pitchFamily="49" charset="0"/>
                <a:cs typeface="Courier New" pitchFamily="49" charset="0"/>
              </a:rPr>
              <a:t>while (iter.hasNext()) {</a:t>
            </a:r>
          </a:p>
          <a:p>
            <a:pPr marL="0" indent="0" fontAlgn="auto">
              <a:spcAft>
                <a:spcPts val="0"/>
              </a:spcAft>
              <a:buFont typeface="Wingdings"/>
              <a:buNone/>
              <a:defRPr/>
            </a:pPr>
            <a:r>
              <a:rPr lang="en-US" sz="2000" dirty="0">
                <a:latin typeface="Courier New" pitchFamily="49" charset="0"/>
                <a:cs typeface="Courier New" pitchFamily="49" charset="0"/>
              </a:rPr>
              <a:t>  int value = </a:t>
            </a:r>
            <a:r>
              <a:rPr lang="en-US" sz="2000" dirty="0" err="1">
                <a:latin typeface="Courier New" pitchFamily="49" charset="0"/>
                <a:cs typeface="Courier New" pitchFamily="49" charset="0"/>
              </a:rPr>
              <a:t>iter.next</a:t>
            </a:r>
            <a:r>
              <a:rPr lang="en-US" sz="2000" dirty="0">
                <a:latin typeface="Courier New" pitchFamily="49" charset="0"/>
                <a:cs typeface="Courier New" pitchFamily="49" charset="0"/>
              </a:rPr>
              <a:t>();</a:t>
            </a:r>
          </a:p>
          <a:p>
            <a:pPr marL="0" indent="0" fontAlgn="auto">
              <a:spcAft>
                <a:spcPts val="0"/>
              </a:spcAft>
              <a:buFont typeface="Wingdings"/>
              <a:buNone/>
              <a:defRPr/>
            </a:pPr>
            <a:r>
              <a:rPr lang="en-US" sz="2000" dirty="0">
                <a:latin typeface="Courier New" pitchFamily="49" charset="0"/>
                <a:cs typeface="Courier New" pitchFamily="49" charset="0"/>
              </a:rPr>
              <a:t>  // Do something with value</a:t>
            </a:r>
          </a:p>
          <a:p>
            <a:pPr marL="0" indent="0" fontAlgn="auto">
              <a:spcAft>
                <a:spcPts val="0"/>
              </a:spcAft>
              <a:buFont typeface="Wingdings"/>
              <a:buNone/>
              <a:defRPr/>
            </a:pPr>
            <a:r>
              <a:rPr lang="en-US" sz="2000" dirty="0">
                <a:latin typeface="Courier New" pitchFamily="49" charset="0"/>
                <a:cs typeface="Courier New" pitchFamily="49" charset="0"/>
              </a:rPr>
              <a:t>  ...</a:t>
            </a:r>
          </a:p>
          <a:p>
            <a:pPr marL="0" indent="0" fontAlgn="auto">
              <a:spcAft>
                <a:spcPts val="0"/>
              </a:spcAft>
              <a:buFont typeface="Wingdings"/>
              <a:buNone/>
              <a:defRPr/>
            </a:pPr>
            <a:r>
              <a:rPr lang="en-US" sz="2000" dirty="0">
                <a:latin typeface="Courier New" pitchFamily="49" charset="0"/>
                <a:cs typeface="Courier New" pitchFamily="49" charset="0"/>
              </a:rPr>
              <a:t>}</a:t>
            </a:r>
          </a:p>
          <a:p>
            <a:pPr marL="0" indent="0" fontAlgn="auto">
              <a:spcAft>
                <a:spcPts val="0"/>
              </a:spcAft>
              <a:buFont typeface="Wingdings"/>
              <a:buNone/>
              <a:defRPr/>
            </a:pPr>
            <a:endParaRPr lang="en-US" sz="2000" dirty="0">
              <a:latin typeface="Courier New" pitchFamily="49" charset="0"/>
              <a:cs typeface="Courier New" pitchFamily="49"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612775" y="228600"/>
            <a:ext cx="8153400" cy="990600"/>
          </a:xfrm>
        </p:spPr>
        <p:txBody>
          <a:bodyPr/>
          <a:lstStyle/>
          <a:p>
            <a:r>
              <a:rPr lang="en-US" b="1"/>
              <a:t>Iterators and Removing Elements</a:t>
            </a:r>
          </a:p>
        </p:txBody>
      </p:sp>
      <p:sp>
        <p:nvSpPr>
          <p:cNvPr id="238595" name="Rectangle 3"/>
          <p:cNvSpPr>
            <a:spLocks noGrp="1" noChangeArrowheads="1"/>
          </p:cNvSpPr>
          <p:nvPr>
            <p:ph sz="quarter" idx="1"/>
          </p:nvPr>
        </p:nvSpPr>
        <p:spPr>
          <a:xfrm>
            <a:off x="612775" y="1600200"/>
            <a:ext cx="8153400" cy="4495800"/>
          </a:xfrm>
        </p:spPr>
        <p:txBody>
          <a:bodyPr>
            <a:normAutofit fontScale="92500"/>
          </a:bodyPr>
          <a:lstStyle/>
          <a:p>
            <a:pPr marL="320040" indent="-320040" fontAlgn="auto">
              <a:spcAft>
                <a:spcPts val="0"/>
              </a:spcAft>
              <a:buFont typeface="Wingdings"/>
              <a:buChar char=""/>
              <a:defRPr/>
            </a:pPr>
            <a:r>
              <a:rPr lang="en-US" dirty="0"/>
              <a:t>You can use the  </a:t>
            </a:r>
            <a:r>
              <a:rPr lang="en-US" sz="2800" dirty="0">
                <a:latin typeface="Courier New" pitchFamily="49" charset="0"/>
                <a:cs typeface="Courier New" pitchFamily="49" charset="0"/>
              </a:rPr>
              <a:t>Iterator</a:t>
            </a:r>
            <a:r>
              <a:rPr lang="en-US" sz="2800" dirty="0"/>
              <a:t>  </a:t>
            </a:r>
            <a:r>
              <a:rPr lang="en-US" sz="2800" dirty="0">
                <a:latin typeface="Courier New" pitchFamily="49" charset="0"/>
                <a:cs typeface="Courier New" pitchFamily="49" charset="0"/>
              </a:rPr>
              <a:t>remove()</a:t>
            </a:r>
            <a:r>
              <a:rPr lang="en-US" dirty="0"/>
              <a:t>method to remove items from a list as you access them</a:t>
            </a:r>
          </a:p>
          <a:p>
            <a:pPr marL="320040" indent="-320040" fontAlgn="auto">
              <a:spcAft>
                <a:spcPts val="0"/>
              </a:spcAft>
              <a:buFont typeface="Wingdings"/>
              <a:buChar char=""/>
              <a:defRPr/>
            </a:pPr>
            <a:r>
              <a:rPr lang="en-US" sz="3300" dirty="0">
                <a:latin typeface="Courier New" pitchFamily="49" charset="0"/>
                <a:cs typeface="Courier New" pitchFamily="49" charset="0"/>
              </a:rPr>
              <a:t>remove()</a:t>
            </a:r>
            <a:r>
              <a:rPr lang="en-US" dirty="0"/>
              <a:t> deletes the most recent element returned</a:t>
            </a:r>
          </a:p>
          <a:p>
            <a:pPr marL="320040" indent="-320040" fontAlgn="auto">
              <a:spcAft>
                <a:spcPts val="0"/>
              </a:spcAft>
              <a:buFont typeface="Wingdings"/>
              <a:buChar char=""/>
              <a:defRPr/>
            </a:pPr>
            <a:r>
              <a:rPr lang="en-US" dirty="0"/>
              <a:t>You must call </a:t>
            </a:r>
            <a:r>
              <a:rPr lang="en-US" sz="2800" dirty="0">
                <a:latin typeface="Courier New" pitchFamily="49" charset="0"/>
                <a:cs typeface="Courier New" pitchFamily="49" charset="0"/>
              </a:rPr>
              <a:t>next()</a:t>
            </a:r>
            <a:r>
              <a:rPr lang="en-US" dirty="0"/>
              <a:t>before each </a:t>
            </a:r>
            <a:r>
              <a:rPr lang="en-US" sz="2800" dirty="0">
                <a:latin typeface="Courier New" pitchFamily="49" charset="0"/>
                <a:cs typeface="Courier New" pitchFamily="49" charset="0"/>
              </a:rPr>
              <a:t>remove();</a:t>
            </a:r>
            <a:r>
              <a:rPr lang="en-US" dirty="0"/>
              <a:t> otherwise, an </a:t>
            </a:r>
            <a:r>
              <a:rPr lang="en-US" sz="2800" dirty="0">
                <a:latin typeface="Courier New" pitchFamily="49" charset="0"/>
                <a:cs typeface="Courier New" pitchFamily="49" charset="0"/>
              </a:rPr>
              <a:t>IllegalStateException</a:t>
            </a:r>
            <a:r>
              <a:rPr lang="en-US" sz="3300" dirty="0">
                <a:latin typeface="Courier New" pitchFamily="49" charset="0"/>
                <a:cs typeface="Courier New" pitchFamily="49" charset="0"/>
              </a:rPr>
              <a:t> </a:t>
            </a:r>
            <a:r>
              <a:rPr lang="en-US" dirty="0"/>
              <a:t>will be thrown</a:t>
            </a:r>
          </a:p>
          <a:p>
            <a:pPr marL="320040" indent="-320040" fontAlgn="auto">
              <a:spcAft>
                <a:spcPts val="0"/>
              </a:spcAft>
              <a:buFont typeface="Wingdings"/>
              <a:buChar char=""/>
              <a:defRPr/>
            </a:pPr>
            <a:r>
              <a:rPr lang="en-US" sz="2800" dirty="0">
                <a:latin typeface="Courier New" pitchFamily="49" charset="0"/>
                <a:cs typeface="Courier New" pitchFamily="49" charset="0"/>
              </a:rPr>
              <a:t>LinkedList.remove</a:t>
            </a:r>
            <a:r>
              <a:rPr lang="en-US" dirty="0"/>
              <a:t> vs. </a:t>
            </a:r>
            <a:r>
              <a:rPr lang="en-US" sz="2800" dirty="0">
                <a:latin typeface="Courier New" pitchFamily="49" charset="0"/>
                <a:cs typeface="Courier New" pitchFamily="49" charset="0"/>
              </a:rPr>
              <a:t>Iterator.remove</a:t>
            </a:r>
            <a:r>
              <a:rPr lang="en-US" dirty="0"/>
              <a:t>:</a:t>
            </a:r>
          </a:p>
          <a:p>
            <a:pPr marL="640080" lvl="1" indent="-274320" fontAlgn="auto">
              <a:spcAft>
                <a:spcPts val="0"/>
              </a:spcAft>
              <a:buFont typeface="Wingdings 2"/>
              <a:buChar char=""/>
              <a:defRPr/>
            </a:pPr>
            <a:r>
              <a:rPr lang="en-US" dirty="0">
                <a:latin typeface="Courier New" pitchFamily="49" charset="0"/>
                <a:cs typeface="Courier New" pitchFamily="49" charset="0"/>
              </a:rPr>
              <a:t>LinkedList.remove</a:t>
            </a:r>
            <a:r>
              <a:rPr lang="en-US" dirty="0"/>
              <a:t> must walk down the list each time, then remove, so in general it is O(</a:t>
            </a:r>
            <a:r>
              <a:rPr lang="en-US" i="1" dirty="0"/>
              <a:t>n</a:t>
            </a:r>
            <a:r>
              <a:rPr lang="en-US" i="1" baseline="30000" dirty="0"/>
              <a:t>2</a:t>
            </a:r>
            <a:r>
              <a:rPr lang="en-US" dirty="0"/>
              <a:t>)</a:t>
            </a:r>
          </a:p>
          <a:p>
            <a:pPr marL="640080" lvl="1" indent="-274320" fontAlgn="auto">
              <a:spcAft>
                <a:spcPts val="0"/>
              </a:spcAft>
              <a:buFont typeface="Wingdings 2"/>
              <a:buChar char=""/>
              <a:defRPr/>
            </a:pPr>
            <a:r>
              <a:rPr lang="en-US" dirty="0">
                <a:latin typeface="Courier New" pitchFamily="49" charset="0"/>
                <a:cs typeface="Courier New" pitchFamily="49" charset="0"/>
              </a:rPr>
              <a:t>Iterator.remove</a:t>
            </a:r>
            <a:r>
              <a:rPr lang="en-US" dirty="0"/>
              <a:t> removes items without starting over at the beginning, so in general it is O(n)</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b="1" dirty="0"/>
              <a:t>Iterators and Removing Elements </a:t>
            </a:r>
            <a:r>
              <a:rPr lang="en-US" dirty="0"/>
              <a:t>(cont.)</a:t>
            </a:r>
          </a:p>
        </p:txBody>
      </p:sp>
      <p:sp>
        <p:nvSpPr>
          <p:cNvPr id="238595" name="Rectangle 3"/>
          <p:cNvSpPr>
            <a:spLocks noGrp="1" noChangeArrowheads="1"/>
          </p:cNvSpPr>
          <p:nvPr>
            <p:ph sz="quarter" idx="1"/>
          </p:nvPr>
        </p:nvSpPr>
        <p:spPr>
          <a:xfrm>
            <a:off x="457200" y="1600200"/>
            <a:ext cx="8610600" cy="4525963"/>
          </a:xfrm>
        </p:spPr>
        <p:txBody>
          <a:bodyPr>
            <a:normAutofit fontScale="92500" lnSpcReduction="10000"/>
          </a:bodyPr>
          <a:lstStyle/>
          <a:p>
            <a:pPr marL="320040" indent="-320040" fontAlgn="auto">
              <a:spcAft>
                <a:spcPts val="0"/>
              </a:spcAft>
              <a:buFont typeface="Wingdings"/>
              <a:buChar char=""/>
              <a:defRPr/>
            </a:pPr>
            <a:r>
              <a:rPr lang="en-US" dirty="0"/>
              <a:t>To remove all elements from a list of type </a:t>
            </a:r>
            <a:r>
              <a:rPr lang="en-US" sz="2400" dirty="0">
                <a:latin typeface="Courier New" pitchFamily="49" charset="0"/>
                <a:cs typeface="Courier New" pitchFamily="49" charset="0"/>
              </a:rPr>
              <a:t>Integer</a:t>
            </a:r>
            <a:r>
              <a:rPr lang="en-US" dirty="0"/>
              <a:t> that are divisible by a particular value:</a:t>
            </a:r>
          </a:p>
          <a:p>
            <a:pPr marL="0" indent="0" fontAlgn="auto">
              <a:spcAft>
                <a:spcPts val="0"/>
              </a:spcAft>
              <a:buFont typeface="Wingdings"/>
              <a:buNone/>
              <a:defRPr/>
            </a:pPr>
            <a:endParaRPr lang="en-US" sz="2400" dirty="0">
              <a:latin typeface="Courier New" pitchFamily="49" charset="0"/>
              <a:cs typeface="Courier New" pitchFamily="49" charset="0"/>
            </a:endParaRPr>
          </a:p>
          <a:p>
            <a:pPr marL="0" indent="0" fontAlgn="auto">
              <a:spcAft>
                <a:spcPts val="0"/>
              </a:spcAft>
              <a:buFont typeface="Wingdings"/>
              <a:buNone/>
              <a:defRPr/>
            </a:pPr>
            <a:r>
              <a:rPr lang="en-US" sz="1900" dirty="0">
                <a:latin typeface="Courier New" pitchFamily="49" charset="0"/>
                <a:cs typeface="Courier New" pitchFamily="49" charset="0"/>
              </a:rPr>
              <a:t>public static void </a:t>
            </a:r>
            <a:r>
              <a:rPr lang="en-US" sz="1900" dirty="0" err="1">
                <a:latin typeface="Courier New" pitchFamily="49" charset="0"/>
                <a:cs typeface="Courier New" pitchFamily="49" charset="0"/>
              </a:rPr>
              <a:t>removeDivisibleBy</a:t>
            </a:r>
            <a:r>
              <a:rPr lang="en-US" sz="1900" dirty="0">
                <a:latin typeface="Courier New" pitchFamily="49" charset="0"/>
                <a:cs typeface="Courier New" pitchFamily="49" charset="0"/>
              </a:rPr>
              <a:t>(</a:t>
            </a:r>
            <a:r>
              <a:rPr lang="en-US" sz="1900" dirty="0" err="1">
                <a:latin typeface="Courier New" pitchFamily="49" charset="0"/>
                <a:cs typeface="Courier New" pitchFamily="49" charset="0"/>
              </a:rPr>
              <a:t>LinkedList</a:t>
            </a:r>
            <a:r>
              <a:rPr lang="en-US" sz="1900" dirty="0">
                <a:latin typeface="Courier New" pitchFamily="49" charset="0"/>
                <a:cs typeface="Courier New" pitchFamily="49" charset="0"/>
              </a:rPr>
              <a:t>&lt;Integer&gt;</a:t>
            </a:r>
            <a:br>
              <a:rPr lang="en-US" sz="1900" dirty="0">
                <a:latin typeface="Courier New" pitchFamily="49" charset="0"/>
                <a:cs typeface="Courier New" pitchFamily="49" charset="0"/>
              </a:rPr>
            </a:br>
            <a:r>
              <a:rPr lang="en-US" sz="1900" dirty="0">
                <a:latin typeface="Courier New" pitchFamily="49" charset="0"/>
                <a:cs typeface="Courier New" pitchFamily="49" charset="0"/>
              </a:rPr>
              <a:t>                                           aList, int div) {</a:t>
            </a:r>
          </a:p>
          <a:p>
            <a:pPr marL="0" indent="0" fontAlgn="auto">
              <a:spcAft>
                <a:spcPts val="0"/>
              </a:spcAft>
              <a:buFont typeface="Wingdings"/>
              <a:buNone/>
              <a:defRPr/>
            </a:pPr>
            <a:r>
              <a:rPr lang="en-US" sz="1900" dirty="0">
                <a:latin typeface="Courier New" pitchFamily="49" charset="0"/>
                <a:cs typeface="Courier New" pitchFamily="49" charset="0"/>
              </a:rPr>
              <a:t>  Iterator&lt;Integer&gt; iter = aList.iterator();</a:t>
            </a:r>
          </a:p>
          <a:p>
            <a:pPr marL="0" indent="0" fontAlgn="auto">
              <a:spcAft>
                <a:spcPts val="0"/>
              </a:spcAft>
              <a:buFont typeface="Wingdings"/>
              <a:buNone/>
              <a:defRPr/>
            </a:pPr>
            <a:r>
              <a:rPr lang="en-US" sz="1900" dirty="0">
                <a:latin typeface="Courier New" pitchFamily="49" charset="0"/>
                <a:cs typeface="Courier New" pitchFamily="49" charset="0"/>
              </a:rPr>
              <a:t>  while (iter.hasNext()) {</a:t>
            </a:r>
          </a:p>
          <a:p>
            <a:pPr marL="0" indent="0" fontAlgn="auto">
              <a:spcAft>
                <a:spcPts val="0"/>
              </a:spcAft>
              <a:buFont typeface="Wingdings"/>
              <a:buNone/>
              <a:defRPr/>
            </a:pPr>
            <a:r>
              <a:rPr lang="en-US" sz="1900" dirty="0">
                <a:latin typeface="Courier New" pitchFamily="49" charset="0"/>
                <a:cs typeface="Courier New" pitchFamily="49" charset="0"/>
              </a:rPr>
              <a:t>    int nextInt = </a:t>
            </a:r>
            <a:r>
              <a:rPr lang="en-US" sz="1900" dirty="0" err="1">
                <a:latin typeface="Courier New" pitchFamily="49" charset="0"/>
                <a:cs typeface="Courier New" pitchFamily="49" charset="0"/>
              </a:rPr>
              <a:t>iter.next</a:t>
            </a:r>
            <a:r>
              <a:rPr lang="en-US" sz="1900" dirty="0">
                <a:latin typeface="Courier New" pitchFamily="49" charset="0"/>
                <a:cs typeface="Courier New" pitchFamily="49" charset="0"/>
              </a:rPr>
              <a:t>();</a:t>
            </a:r>
          </a:p>
          <a:p>
            <a:pPr marL="0" indent="0" fontAlgn="auto">
              <a:spcAft>
                <a:spcPts val="0"/>
              </a:spcAft>
              <a:buFont typeface="Wingdings"/>
              <a:buNone/>
              <a:defRPr/>
            </a:pPr>
            <a:r>
              <a:rPr lang="en-US" sz="1900" dirty="0">
                <a:latin typeface="Courier New" pitchFamily="49" charset="0"/>
                <a:cs typeface="Courier New" pitchFamily="49" charset="0"/>
              </a:rPr>
              <a:t>    if (nextInt % div == 0) {</a:t>
            </a:r>
          </a:p>
          <a:p>
            <a:pPr marL="0" indent="0" fontAlgn="auto">
              <a:spcAft>
                <a:spcPts val="0"/>
              </a:spcAft>
              <a:buFont typeface="Wingdings"/>
              <a:buNone/>
              <a:defRPr/>
            </a:pPr>
            <a:r>
              <a:rPr lang="en-US" sz="1900" dirty="0">
                <a:latin typeface="Courier New" pitchFamily="49" charset="0"/>
                <a:cs typeface="Courier New" pitchFamily="49" charset="0"/>
              </a:rPr>
              <a:t>      iter.remove();</a:t>
            </a:r>
          </a:p>
          <a:p>
            <a:pPr marL="0" indent="0" fontAlgn="auto">
              <a:spcAft>
                <a:spcPts val="0"/>
              </a:spcAft>
              <a:buFont typeface="Wingdings"/>
              <a:buNone/>
              <a:defRPr/>
            </a:pPr>
            <a:r>
              <a:rPr lang="en-US" sz="1900" dirty="0">
                <a:latin typeface="Courier New" pitchFamily="49" charset="0"/>
                <a:cs typeface="Courier New" pitchFamily="49" charset="0"/>
              </a:rPr>
              <a:t>    }</a:t>
            </a:r>
          </a:p>
          <a:p>
            <a:pPr marL="0" indent="0" fontAlgn="auto">
              <a:spcAft>
                <a:spcPts val="0"/>
              </a:spcAft>
              <a:buFont typeface="Wingdings"/>
              <a:buNone/>
              <a:defRPr/>
            </a:pPr>
            <a:r>
              <a:rPr lang="en-US" sz="1900" dirty="0">
                <a:latin typeface="Courier New" pitchFamily="49" charset="0"/>
                <a:cs typeface="Courier New" pitchFamily="49" charset="0"/>
              </a:rPr>
              <a:t>  }</a:t>
            </a:r>
          </a:p>
          <a:p>
            <a:pPr marL="0" indent="0" fontAlgn="auto">
              <a:spcAft>
                <a:spcPts val="0"/>
              </a:spcAft>
              <a:buFont typeface="Wingdings"/>
              <a:buNone/>
              <a:defRPr/>
            </a:pPr>
            <a:r>
              <a:rPr lang="en-US" sz="1900" dirty="0">
                <a:latin typeface="Courier New" pitchFamily="49" charset="0"/>
                <a:cs typeface="Courier New" pitchFamily="49" charset="0"/>
              </a:rPr>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a:xfrm>
            <a:off x="612775" y="228600"/>
            <a:ext cx="8153400" cy="990600"/>
          </a:xfrm>
        </p:spPr>
        <p:txBody>
          <a:bodyPr/>
          <a:lstStyle/>
          <a:p>
            <a:r>
              <a:rPr lang="en-US" sz="3600">
                <a:latin typeface="Courier New" pitchFamily="49" charset="0"/>
                <a:cs typeface="Courier New" pitchFamily="49" charset="0"/>
              </a:rPr>
              <a:t>ListIterator</a:t>
            </a:r>
            <a:r>
              <a:rPr lang="en-US"/>
              <a:t> </a:t>
            </a:r>
            <a:r>
              <a:rPr lang="en-US" b="1"/>
              <a:t>Interface</a:t>
            </a:r>
          </a:p>
        </p:txBody>
      </p:sp>
      <p:sp>
        <p:nvSpPr>
          <p:cNvPr id="132098" name="Rectangle 3"/>
          <p:cNvSpPr>
            <a:spLocks noGrp="1" noChangeArrowheads="1"/>
          </p:cNvSpPr>
          <p:nvPr>
            <p:ph sz="quarter" idx="1"/>
          </p:nvPr>
        </p:nvSpPr>
        <p:spPr>
          <a:xfrm>
            <a:off x="612775" y="1600200"/>
            <a:ext cx="8153400" cy="4495800"/>
          </a:xfrm>
        </p:spPr>
        <p:txBody>
          <a:bodyPr/>
          <a:lstStyle/>
          <a:p>
            <a:r>
              <a:rPr lang="en-US" sz="2600" dirty="0" err="1">
                <a:latin typeface="Courier New" pitchFamily="49" charset="0"/>
                <a:cs typeface="Courier New" pitchFamily="49" charset="0"/>
              </a:rPr>
              <a:t>Iterator</a:t>
            </a:r>
            <a:r>
              <a:rPr lang="en-US" sz="3500" dirty="0"/>
              <a:t> </a:t>
            </a:r>
            <a:r>
              <a:rPr lang="en-US" dirty="0"/>
              <a:t>limitations</a:t>
            </a:r>
          </a:p>
          <a:p>
            <a:pPr lvl="1"/>
            <a:r>
              <a:rPr lang="en-US" dirty="0"/>
              <a:t>Traverses </a:t>
            </a:r>
            <a:r>
              <a:rPr lang="en-US" dirty="0">
                <a:latin typeface="Courier New" pitchFamily="49" charset="0"/>
                <a:cs typeface="Courier New" pitchFamily="49" charset="0"/>
              </a:rPr>
              <a:t>List</a:t>
            </a:r>
            <a:r>
              <a:rPr lang="en-US" sz="3000" dirty="0"/>
              <a:t> </a:t>
            </a:r>
            <a:r>
              <a:rPr lang="en-US" dirty="0"/>
              <a:t>only in the forward direction</a:t>
            </a:r>
          </a:p>
          <a:p>
            <a:pPr lvl="1"/>
            <a:r>
              <a:rPr lang="en-US" dirty="0"/>
              <a:t>Provides a </a:t>
            </a:r>
            <a:r>
              <a:rPr lang="en-US" dirty="0">
                <a:latin typeface="Courier New" pitchFamily="49" charset="0"/>
                <a:cs typeface="Courier New" pitchFamily="49" charset="0"/>
              </a:rPr>
              <a:t>remove</a:t>
            </a:r>
            <a:r>
              <a:rPr lang="en-US" sz="3000" dirty="0"/>
              <a:t> </a:t>
            </a:r>
            <a:r>
              <a:rPr lang="en-US" dirty="0"/>
              <a:t>method, but no </a:t>
            </a:r>
            <a:r>
              <a:rPr lang="en-US" dirty="0">
                <a:latin typeface="Courier New" pitchFamily="49" charset="0"/>
                <a:cs typeface="Courier New" pitchFamily="49" charset="0"/>
              </a:rPr>
              <a:t>add</a:t>
            </a:r>
            <a:r>
              <a:rPr lang="en-US" dirty="0"/>
              <a:t> method</a:t>
            </a:r>
          </a:p>
          <a:p>
            <a:pPr lvl="1"/>
            <a:r>
              <a:rPr lang="en-US" dirty="0"/>
              <a:t>You must advance the </a:t>
            </a:r>
            <a:r>
              <a:rPr lang="en-US" sz="2200" dirty="0" err="1">
                <a:latin typeface="Courier New" pitchFamily="49" charset="0"/>
                <a:cs typeface="Courier New" pitchFamily="49" charset="0"/>
              </a:rPr>
              <a:t>Iterator</a:t>
            </a:r>
            <a:r>
              <a:rPr lang="en-US" dirty="0"/>
              <a:t> using your own loop if you do not start from the beginning of the list</a:t>
            </a:r>
          </a:p>
          <a:p>
            <a:r>
              <a:rPr lang="en-US" sz="2600" dirty="0" err="1">
                <a:latin typeface="Courier New" pitchFamily="49" charset="0"/>
                <a:cs typeface="Courier New" pitchFamily="49" charset="0"/>
              </a:rPr>
              <a:t>ListIterator</a:t>
            </a:r>
            <a:r>
              <a:rPr lang="en-US" sz="3500" dirty="0"/>
              <a:t> </a:t>
            </a:r>
            <a:r>
              <a:rPr lang="en-US" dirty="0"/>
              <a:t>extends </a:t>
            </a:r>
            <a:r>
              <a:rPr lang="en-US" sz="2600" dirty="0" err="1">
                <a:latin typeface="Courier New" pitchFamily="49" charset="0"/>
                <a:cs typeface="Courier New" pitchFamily="49" charset="0"/>
              </a:rPr>
              <a:t>Iterator</a:t>
            </a:r>
            <a:r>
              <a:rPr lang="en-US" dirty="0"/>
              <a:t>, overcoming these limitations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Good Luck!</a:t>
            </a:r>
          </a:p>
        </p:txBody>
      </p:sp>
      <p:sp>
        <p:nvSpPr>
          <p:cNvPr id="3" name="Content Placeholder 2"/>
          <p:cNvSpPr>
            <a:spLocks noGrp="1"/>
          </p:cNvSpPr>
          <p:nvPr>
            <p:ph sz="quarter" idx="1"/>
          </p:nvPr>
        </p:nvSpPr>
        <p:spPr/>
        <p:txBody>
          <a:bodyPr/>
          <a:lstStyle/>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98</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1702</TotalTime>
  <Words>5493</Words>
  <Application>Microsoft Macintosh PowerPoint</Application>
  <PresentationFormat>On-screen Show (4:3)</PresentationFormat>
  <Paragraphs>753</Paragraphs>
  <Slides>98</Slides>
  <Notes>1</Notes>
  <HiddenSlides>37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98</vt:i4>
      </vt:variant>
    </vt:vector>
  </HeadingPairs>
  <TitlesOfParts>
    <vt:vector size="105" baseType="lpstr">
      <vt:lpstr>Arial</vt:lpstr>
      <vt:lpstr>Calibri</vt:lpstr>
      <vt:lpstr>Century Schoolbook</vt:lpstr>
      <vt:lpstr>Courier New</vt:lpstr>
      <vt:lpstr>Wingdings</vt:lpstr>
      <vt:lpstr>Wingdings 2</vt:lpstr>
      <vt:lpstr>Oriel</vt:lpstr>
      <vt:lpstr>Exam One Study Guide</vt:lpstr>
      <vt:lpstr>Date and Time and Place</vt:lpstr>
      <vt:lpstr>Exam Format</vt:lpstr>
      <vt:lpstr>Question Types</vt:lpstr>
      <vt:lpstr>Knowledge Coverage</vt:lpstr>
      <vt:lpstr>How to prepare for the exam</vt:lpstr>
      <vt:lpstr>Appendix a Object Oriented Concepts</vt:lpstr>
      <vt:lpstr>Chapter 1</vt:lpstr>
      <vt:lpstr>ADTs</vt:lpstr>
      <vt:lpstr>ADTs (cont.)</vt:lpstr>
      <vt:lpstr>Interfaces</vt:lpstr>
      <vt:lpstr>Interfaces (cont.)</vt:lpstr>
      <vt:lpstr>Object-Oriented Programming</vt:lpstr>
      <vt:lpstr>Inheritance</vt:lpstr>
      <vt:lpstr>Inheritance (cont.)</vt:lpstr>
      <vt:lpstr>A Superclass and Subclass Example</vt:lpstr>
      <vt:lpstr>A Superclass and Subclass Example (cont.)</vt:lpstr>
      <vt:lpstr>A Superclass and Subclass Example (cont.)</vt:lpstr>
      <vt:lpstr>The No-Parameter Constructor</vt:lpstr>
      <vt:lpstr>Protected Visibility for Superclass Data Fields</vt:lpstr>
      <vt:lpstr>Abstract Classes</vt:lpstr>
      <vt:lpstr>Abstract Classes (cont.)</vt:lpstr>
      <vt:lpstr>Example of an Abstract Class</vt:lpstr>
      <vt:lpstr>Interfaces, Abstract Classes, and Concrete Classes</vt:lpstr>
      <vt:lpstr>Abstract Classes and Interfaces</vt:lpstr>
      <vt:lpstr>Inheriting from Interfaces vs Classes</vt:lpstr>
      <vt:lpstr>Summary of Features of Actual Classes, Abstract Classes, and Interfaces</vt:lpstr>
      <vt:lpstr>Run-time Errors or Exceptions</vt:lpstr>
      <vt:lpstr>Run-time Errors or Exceptions (cont.)</vt:lpstr>
      <vt:lpstr>Class Throwable</vt:lpstr>
      <vt:lpstr>Class Throwable (cont.)</vt:lpstr>
      <vt:lpstr>Checked and Unchecked Exceptions</vt:lpstr>
      <vt:lpstr>Checked and Unchecked Exceptions (cont.)</vt:lpstr>
      <vt:lpstr>Checked and Unchecked Exceptions (cont.)</vt:lpstr>
      <vt:lpstr>Some Common Unchecked Exceptions</vt:lpstr>
      <vt:lpstr>Packages</vt:lpstr>
      <vt:lpstr>Packages and Visibility</vt:lpstr>
      <vt:lpstr>The Default Package</vt:lpstr>
      <vt:lpstr>Visibility</vt:lpstr>
      <vt:lpstr>Visibility Supports Encapsulation</vt:lpstr>
      <vt:lpstr>Packages</vt:lpstr>
      <vt:lpstr>Packages and Visibility</vt:lpstr>
      <vt:lpstr>The Default Package</vt:lpstr>
      <vt:lpstr>Visibility</vt:lpstr>
      <vt:lpstr>Visibility Supports Encapsulation</vt:lpstr>
      <vt:lpstr>Visibility Supports Encapsulation (cont.)</vt:lpstr>
      <vt:lpstr>Visibility Supports Encapsulation (cont.)</vt:lpstr>
      <vt:lpstr>Generic Collections</vt:lpstr>
      <vt:lpstr>Generic Collections (cont.)</vt:lpstr>
      <vt:lpstr>Why Use Generic Collections?</vt:lpstr>
      <vt:lpstr>Chapter 2</vt:lpstr>
      <vt:lpstr>Algorithm Efficiency and Big-O</vt:lpstr>
      <vt:lpstr>Big-O Notation</vt:lpstr>
      <vt:lpstr>Big-O Notation (cont.)</vt:lpstr>
      <vt:lpstr>Formal Definition of Big-O (cont.)</vt:lpstr>
      <vt:lpstr>Formal Definition of Big-O (cont.)</vt:lpstr>
      <vt:lpstr>Big-O Example 1</vt:lpstr>
      <vt:lpstr>Big-O Example 1 (cont.)</vt:lpstr>
      <vt:lpstr>Big-O Example 2</vt:lpstr>
      <vt:lpstr>Big-O Example 2 (cont.)</vt:lpstr>
      <vt:lpstr>Big-O Example 2 (cont.)</vt:lpstr>
      <vt:lpstr>Symbols Used in Quantifying Performance</vt:lpstr>
      <vt:lpstr>Common Growth Rates</vt:lpstr>
      <vt:lpstr>Different Growth Rates</vt:lpstr>
      <vt:lpstr>ArrayList Class</vt:lpstr>
      <vt:lpstr>ArrayList Class (cont.)</vt:lpstr>
      <vt:lpstr>Specification of the ArrayList Class</vt:lpstr>
      <vt:lpstr>Implementing ArrayList.add(E)(cont.)</vt:lpstr>
      <vt:lpstr>Implementing ArrayList.add(int index,E anEntry)</vt:lpstr>
      <vt:lpstr>Implementing ArrayList.add(index,E)</vt:lpstr>
      <vt:lpstr>remove Method</vt:lpstr>
      <vt:lpstr>remove Method (cont.)</vt:lpstr>
      <vt:lpstr>reallocate Method</vt:lpstr>
      <vt:lpstr>Single-Linked Lists</vt:lpstr>
      <vt:lpstr>A List Node</vt:lpstr>
      <vt:lpstr>List Nodes for Single-Linked Lists</vt:lpstr>
      <vt:lpstr>List Nodes for Single-Linked Lists (cont.)</vt:lpstr>
      <vt:lpstr>List Nodes for Single-Linked Lists (cont.)</vt:lpstr>
      <vt:lpstr>Connecting Nodes (cont.)</vt:lpstr>
      <vt:lpstr>A Single-Linked List Class</vt:lpstr>
      <vt:lpstr>SLList: An Example List</vt:lpstr>
      <vt:lpstr>Implementing SLList.addFirst(E item)</vt:lpstr>
      <vt:lpstr>Implementing SLList.addFirst(E item) (cont.)</vt:lpstr>
      <vt:lpstr>Implementing addAfter(Node&lt;E&gt; node, E item)</vt:lpstr>
      <vt:lpstr>Implementing  addAfter(Node&lt;E&gt; node, E item) (cont.)</vt:lpstr>
      <vt:lpstr>Implementing removeAfter(Node&lt;E&gt; node)</vt:lpstr>
      <vt:lpstr>Implementing removeAfter(Node&lt;E&gt; node) (cont.)</vt:lpstr>
      <vt:lpstr>Implementing SLList.removeFirst()</vt:lpstr>
      <vt:lpstr>Implementing SLList.removeFirst() (cont.)</vt:lpstr>
      <vt:lpstr>Traversing a Single-Linked List</vt:lpstr>
      <vt:lpstr>Traversing a Single-Linked List (cont.)</vt:lpstr>
      <vt:lpstr>SLList.getNode(int)</vt:lpstr>
      <vt:lpstr>Completing the SingleLinkedList Class</vt:lpstr>
      <vt:lpstr>Iterator Interface (cont.)</vt:lpstr>
      <vt:lpstr>Iterators and Removing Elements</vt:lpstr>
      <vt:lpstr>Iterators and Removing Elements (cont.)</vt:lpstr>
      <vt:lpstr>ListIterator Interface</vt:lpstr>
      <vt:lpstr>Good Luck!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One Study Guide</dc:title>
  <dc:creator>Helen</dc:creator>
  <cp:lastModifiedBy>duofly2008@163.com</cp:lastModifiedBy>
  <cp:revision>10</cp:revision>
  <dcterms:created xsi:type="dcterms:W3CDTF">2006-08-16T00:00:00Z</dcterms:created>
  <dcterms:modified xsi:type="dcterms:W3CDTF">2021-03-02T03:49:21Z</dcterms:modified>
</cp:coreProperties>
</file>