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66" r:id="rId31"/>
    <p:sldId id="265" r:id="rId32"/>
    <p:sldId id="315" r:id="rId33"/>
    <p:sldId id="292" r:id="rId34"/>
    <p:sldId id="312" r:id="rId35"/>
    <p:sldId id="313" r:id="rId36"/>
    <p:sldId id="314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6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8A651-4FA0-432A-BC9C-5AF33E8F3CDE}" type="datetimeFigureOut">
              <a:rPr lang="en-US" smtClean="0"/>
              <a:pPr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0B315-AB93-4679-A8D1-18A31B9D4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9FF3C1-210E-4C02-B713-954CE4A013AA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B0E-CB89-4D3C-BF77-24F0DBECD28F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40D0-82A8-4301-80A8-99EA442CB7C3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EB5786-9FDD-4B38-B8EE-C5636E32648E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8973B4-6063-4C64-B1A9-DC170A1F8E2B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BAFC-A72E-4944-8C4D-AFC793A3D11D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4EA2-D80D-47C3-8D67-2AF691D258CF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8D90DC-F2F4-4E6A-BECD-57201ACA460A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453-FC91-4684-B5E1-9D21EABF6474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483C8E-803E-4F9F-98C6-39437DDEDF2B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240E9-C7CA-4C52-9334-497F1F2BFE13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BC42CF-8149-4D47-BD92-38D45431F676}" type="datetime1">
              <a:rPr lang="en-US" smtClean="0"/>
              <a:pPr/>
              <a:t>3/30/21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Two Study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Helen Wei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Finding Palindromes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/>
              <a:t>Palindrome: a string that reads identically in either direction, letter by letter (ignoring case)</a:t>
            </a:r>
          </a:p>
          <a:p>
            <a:pPr lvl="1" eaLnBrk="1" hangingPunct="1"/>
            <a:r>
              <a:rPr lang="en-US" altLang="en-US"/>
              <a:t>kayak</a:t>
            </a:r>
          </a:p>
          <a:p>
            <a:pPr lvl="1" eaLnBrk="1" hangingPunct="1"/>
            <a:r>
              <a:rPr lang="en-US" altLang="en-US"/>
              <a:t>"I saw I was I"</a:t>
            </a:r>
          </a:p>
          <a:p>
            <a:pPr lvl="1" eaLnBrk="1" hangingPunct="1"/>
            <a:r>
              <a:rPr lang="en-US" altLang="en-US"/>
              <a:t>“Able was I ere I saw Elba”</a:t>
            </a:r>
          </a:p>
          <a:p>
            <a:pPr lvl="1" eaLnBrk="1" hangingPunct="1"/>
            <a:r>
              <a:rPr lang="en-US" altLang="en-US"/>
              <a:t>"Level madam level"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Problem: Write a program that reads a string and determines whether it is a palindrome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Finding Palindromes </a:t>
            </a:r>
            <a:r>
              <a:rPr lang="en-US" altLang="en-US"/>
              <a:t>(cont.)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PalindromeFinder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Stack&lt;Character&gt;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charStack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          Stack&lt;Character&gt;();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PalindromeFinder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fillStack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// fills the stack with the characters in 		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inputString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...</a:t>
            </a:r>
            <a:endParaRPr lang="en-US" dirty="0">
              <a:solidFill>
                <a:schemeClr val="accent2"/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71538" y="3360738"/>
            <a:ext cx="500062" cy="2362200"/>
            <a:chOff x="1337511" y="4953000"/>
            <a:chExt cx="533400" cy="1371600"/>
          </a:xfrm>
        </p:grpSpPr>
        <p:sp>
          <p:nvSpPr>
            <p:cNvPr id="3" name="Rectangle 2"/>
            <p:cNvSpPr/>
            <p:nvPr/>
          </p:nvSpPr>
          <p:spPr>
            <a:xfrm>
              <a:off x="1337511" y="4953000"/>
              <a:ext cx="533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337511" y="5213862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37511" y="5482098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37511" y="5751256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337511" y="6019492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Finding Palindromes </a:t>
            </a:r>
            <a:r>
              <a:rPr lang="en-US" altLang="en-US"/>
              <a:t>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/>
            <a:r>
              <a:rPr lang="en-US" altLang="en-US"/>
              <a:t>Solving using a stack:</a:t>
            </a:r>
          </a:p>
          <a:p>
            <a:pPr lvl="1" eaLnBrk="1" hangingPunct="1"/>
            <a:r>
              <a:rPr lang="en-US" altLang="en-US"/>
              <a:t>Push each string character, from left to right, onto a stack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08063" y="4349750"/>
            <a:ext cx="22860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008063" y="4349750"/>
            <a:ext cx="22860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08063" y="4829175"/>
            <a:ext cx="22860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08063" y="4829175"/>
            <a:ext cx="22860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8063" y="367506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70313" y="367506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92563" y="367506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14813" y="367506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27400" y="3675063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08063" y="5354638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08063" y="4365625"/>
            <a:ext cx="228600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327400" y="3675063"/>
            <a:ext cx="1116013" cy="369887"/>
            <a:chOff x="3978442" y="4581111"/>
            <a:chExt cx="1116932" cy="369332"/>
          </a:xfrm>
        </p:grpSpPr>
        <p:sp>
          <p:nvSpPr>
            <p:cNvPr id="22555" name="TextBox 44"/>
            <p:cNvSpPr txBox="1">
              <a:spLocks noChangeArrowheads="1"/>
            </p:cNvSpPr>
            <p:nvPr/>
          </p:nvSpPr>
          <p:spPr bwMode="auto">
            <a:xfrm>
              <a:off x="4200525" y="4581111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2556" name="TextBox 45"/>
            <p:cNvSpPr txBox="1">
              <a:spLocks noChangeArrowheads="1"/>
            </p:cNvSpPr>
            <p:nvPr/>
          </p:nvSpPr>
          <p:spPr bwMode="auto">
            <a:xfrm>
              <a:off x="4422608" y="4581111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22557" name="TextBox 46"/>
            <p:cNvSpPr txBox="1">
              <a:spLocks noChangeArrowheads="1"/>
            </p:cNvSpPr>
            <p:nvPr/>
          </p:nvSpPr>
          <p:spPr bwMode="auto">
            <a:xfrm>
              <a:off x="4644691" y="4581111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2558" name="TextBox 47"/>
            <p:cNvSpPr txBox="1">
              <a:spLocks noChangeArrowheads="1"/>
            </p:cNvSpPr>
            <p:nvPr/>
          </p:nvSpPr>
          <p:spPr bwMode="auto">
            <a:xfrm>
              <a:off x="4866774" y="4581111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k</a:t>
              </a:r>
            </a:p>
          </p:txBody>
        </p:sp>
        <p:sp>
          <p:nvSpPr>
            <p:cNvPr id="22559" name="TextBox 48"/>
            <p:cNvSpPr txBox="1">
              <a:spLocks noChangeArrowheads="1"/>
            </p:cNvSpPr>
            <p:nvPr/>
          </p:nvSpPr>
          <p:spPr bwMode="auto">
            <a:xfrm>
              <a:off x="3978442" y="4581111"/>
              <a:ext cx="228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k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71800" y="4475163"/>
            <a:ext cx="54864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private void fillStack() {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for(int i = 0; i &lt; inputString.length(); i++) {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  charStack.push(inputString.charAt(i));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3797 L -0.06909 -0.10533 C -0.08368 -0.11945 -0.10503 -0.12686 -0.12777 -0.12686 C -0.15347 -0.12686 -0.17378 -0.11945 -0.18836 -0.10533 L -0.25694 -0.03797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-4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0.04908 L -0.07569 -0.09051 C -0.09167 -0.10024 -0.11528 -0.10463 -0.13993 -0.10463 C -0.16788 -0.10463 -0.19028 -0.10024 -0.20625 -0.09051 L -0.28125 -0.04908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2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426 L -0.07379 -0.13866 C -0.09098 -0.16042 -0.1165 -0.1713 -0.14341 -0.1713 C -0.17379 -0.1713 -0.19827 -0.16042 -0.21546 -0.13866 L -0.29723 -0.0426 " pathEditMode="relative" rAng="0" ptsTypes="FffFF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-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4908 L -0.08628 -0.11644 C -0.10434 -0.13079 -0.13142 -0.13797 -0.15955 -0.13797 C -0.19167 -0.13797 -0.21736 -0.13079 -0.23542 -0.11644 L -0.32153 -0.04908 " pathEditMode="relative" rAng="0" ptsTypes="FffFF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1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4445 L -0.09271 -0.12246 C -0.11233 -0.13982 -0.14132 -0.14908 -0.17153 -0.14908 C -0.20608 -0.14908 -0.23368 -0.13982 -0.2533 -0.12246 L -0.34584 -0.04445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-5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40" grpId="0" animBg="1"/>
      <p:bldP spid="38" grpId="0" animBg="1"/>
      <p:bldP spid="39" grpId="0" animBg="1"/>
      <p:bldP spid="41" grpId="0" animBg="1"/>
      <p:bldP spid="37" grpId="0" animBg="1"/>
      <p:bldP spid="6" grpId="0"/>
      <p:bldP spid="7" grpId="0"/>
      <p:bldP spid="8" grpId="0"/>
      <p:bldP spid="9" grpId="0"/>
      <p:bldP spid="2" grpId="0"/>
      <p:bldP spid="42" grpId="0" animBg="1"/>
      <p:bldP spid="35" grpId="0" animBg="1"/>
      <p:bldP spid="43" grpId="0" animBg="1"/>
      <p:bldP spid="4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6613" y="3279775"/>
            <a:ext cx="500062" cy="2362200"/>
            <a:chOff x="1337511" y="4953000"/>
            <a:chExt cx="533400" cy="1371600"/>
          </a:xfrm>
        </p:grpSpPr>
        <p:sp>
          <p:nvSpPr>
            <p:cNvPr id="3" name="Rectangle 2"/>
            <p:cNvSpPr/>
            <p:nvPr/>
          </p:nvSpPr>
          <p:spPr>
            <a:xfrm>
              <a:off x="1337511" y="4953000"/>
              <a:ext cx="533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337511" y="5213862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37511" y="5482098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37511" y="5751256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337511" y="6019493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23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Finding Palindromes </a:t>
            </a:r>
            <a:r>
              <a:rPr lang="en-US" altLang="en-US"/>
              <a:t>(cont.)</a:t>
            </a:r>
          </a:p>
        </p:txBody>
      </p:sp>
      <p:sp>
        <p:nvSpPr>
          <p:cNvPr id="235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/>
              <a:t>Solving using a stack:</a:t>
            </a:r>
          </a:p>
          <a:p>
            <a:pPr lvl="1" eaLnBrk="1" hangingPunct="1"/>
            <a:r>
              <a:rPr lang="en-US" altLang="en-US"/>
              <a:t>Pop each character off the stack, appending each to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StringBuilder result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71550" y="3821113"/>
            <a:ext cx="228600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71550" y="3821113"/>
            <a:ext cx="228600" cy="815975"/>
            <a:chOff x="3124200" y="4657403"/>
            <a:chExt cx="228600" cy="816046"/>
          </a:xfrm>
        </p:grpSpPr>
        <p:sp>
          <p:nvSpPr>
            <p:cNvPr id="23584" name="TextBox 33"/>
            <p:cNvSpPr txBox="1">
              <a:spLocks noChangeArrowheads="1"/>
            </p:cNvSpPr>
            <p:nvPr/>
          </p:nvSpPr>
          <p:spPr bwMode="auto">
            <a:xfrm>
              <a:off x="3124200" y="5104117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k</a:t>
              </a:r>
            </a:p>
          </p:txBody>
        </p:sp>
        <p:sp>
          <p:nvSpPr>
            <p:cNvPr id="23585" name="TextBox 40"/>
            <p:cNvSpPr txBox="1">
              <a:spLocks noChangeArrowheads="1"/>
            </p:cNvSpPr>
            <p:nvPr/>
          </p:nvSpPr>
          <p:spPr bwMode="auto">
            <a:xfrm>
              <a:off x="3124200" y="4657403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a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971550" y="3821113"/>
            <a:ext cx="228600" cy="1295400"/>
            <a:chOff x="2743200" y="4657403"/>
            <a:chExt cx="228600" cy="1294663"/>
          </a:xfrm>
        </p:grpSpPr>
        <p:sp>
          <p:nvSpPr>
            <p:cNvPr id="23581" name="TextBox 35"/>
            <p:cNvSpPr txBox="1">
              <a:spLocks noChangeArrowheads="1"/>
            </p:cNvSpPr>
            <p:nvPr/>
          </p:nvSpPr>
          <p:spPr bwMode="auto">
            <a:xfrm>
              <a:off x="2743200" y="5104117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3582" name="TextBox 39"/>
            <p:cNvSpPr txBox="1">
              <a:spLocks noChangeArrowheads="1"/>
            </p:cNvSpPr>
            <p:nvPr/>
          </p:nvSpPr>
          <p:spPr bwMode="auto">
            <a:xfrm>
              <a:off x="2743200" y="5582734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k</a:t>
              </a:r>
            </a:p>
          </p:txBody>
        </p:sp>
        <p:sp>
          <p:nvSpPr>
            <p:cNvPr id="23583" name="TextBox 36"/>
            <p:cNvSpPr txBox="1">
              <a:spLocks noChangeArrowheads="1"/>
            </p:cNvSpPr>
            <p:nvPr/>
          </p:nvSpPr>
          <p:spPr bwMode="auto">
            <a:xfrm>
              <a:off x="2743200" y="4657403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y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971550" y="3786188"/>
            <a:ext cx="228600" cy="1819275"/>
            <a:chOff x="2209800" y="4621670"/>
            <a:chExt cx="228600" cy="1819596"/>
          </a:xfrm>
        </p:grpSpPr>
        <p:sp>
          <p:nvSpPr>
            <p:cNvPr id="23577" name="TextBox 37"/>
            <p:cNvSpPr txBox="1">
              <a:spLocks noChangeArrowheads="1"/>
            </p:cNvSpPr>
            <p:nvPr/>
          </p:nvSpPr>
          <p:spPr bwMode="auto">
            <a:xfrm>
              <a:off x="2209800" y="5547001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23578" name="TextBox 41"/>
            <p:cNvSpPr txBox="1">
              <a:spLocks noChangeArrowheads="1"/>
            </p:cNvSpPr>
            <p:nvPr/>
          </p:nvSpPr>
          <p:spPr bwMode="auto">
            <a:xfrm>
              <a:off x="2209800" y="6071934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k</a:t>
              </a:r>
            </a:p>
          </p:txBody>
        </p:sp>
        <p:sp>
          <p:nvSpPr>
            <p:cNvPr id="23579" name="TextBox 34"/>
            <p:cNvSpPr txBox="1">
              <a:spLocks noChangeArrowheads="1"/>
            </p:cNvSpPr>
            <p:nvPr/>
          </p:nvSpPr>
          <p:spPr bwMode="auto">
            <a:xfrm>
              <a:off x="2209800" y="5084336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23580" name="TextBox 42"/>
            <p:cNvSpPr txBox="1">
              <a:spLocks noChangeArrowheads="1"/>
            </p:cNvSpPr>
            <p:nvPr/>
          </p:nvSpPr>
          <p:spPr bwMode="auto">
            <a:xfrm>
              <a:off x="2209800" y="4621670"/>
              <a:ext cx="228600" cy="3693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/>
                <a:t>a</a:t>
              </a:r>
            </a:p>
          </p:txBody>
        </p:sp>
      </p:grp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97350" y="424815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508375" y="424815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38563" y="424815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967163" y="424815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78188" y="424815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/>
              <a:t>k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976438" y="4810125"/>
            <a:ext cx="6029325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private String buildReverse(){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StringBuilder result = new StringBuilder();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while(!charStack.empty()) {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result.append(charStack.pop());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 return result.toString();</a:t>
            </a:r>
          </a:p>
          <a:p>
            <a:pPr eaLnBrk="1" hangingPunct="1"/>
            <a:r>
              <a:rPr lang="en-US" alt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08125 -0.00648 C 0.09827 -0.00833 0.12205 -0.00185 0.14532 0.00879 C 0.17205 0.02153 0.19219 0.03565 0.20487 0.05162 L 0.26615 0.12523 " pathEditMode="relative" rAng="1163790" ptsTypes="FffFF">
                                      <p:cBhvr>
                                        <p:cTn id="1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361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09844 -0.06273 C 0.11944 -0.07615 0.14583 -0.07708 0.17066 -0.06643 C 0.19878 -0.05416 0.21892 -0.03402 0.22986 -0.00601 L 0.28298 0.12107 " pathEditMode="relative" rAng="1072506" ptsTypes="FffFF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2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10312 -0.05833 C 0.12517 -0.07129 0.15399 -0.07153 0.18125 -0.06157 C 0.21337 -0.04907 0.23611 -0.02893 0.24948 -0.00324 L 0.31528 0.11783 " pathEditMode="relative" rAng="954090" ptsTypes="FffFF"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24 L 0.10052 -0.02014 C 0.12187 -0.02547 0.15121 -0.02107 0.18055 -0.01019 C 0.21423 0.00208 0.23993 0.01782 0.25625 0.03634 L 0.33559 0.12222 " pathEditMode="relative" rAng="916117" ptsTypes="FffFF">
                                      <p:cBhvr>
                                        <p:cTn id="4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25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417 L 0.11146 -0.07269 C 0.13541 -0.08889 0.16718 -0.09098 0.19878 -0.08195 C 0.23489 -0.07199 0.26215 -0.05324 0.27916 -0.0257 L 0.3618 0.09768 " pathEditMode="relative" rAng="714413" ptsTypes="FffFF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97" y="-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8" grpId="0"/>
      <p:bldP spid="57" grpId="0"/>
      <p:bldP spid="24" grpId="0" animBg="1"/>
      <p:bldP spid="31" grpId="0" animBg="1"/>
      <p:bldP spid="33" grpId="0" animBg="1"/>
      <p:bldP spid="55" grpId="0"/>
      <p:bldP spid="39" grpId="0" animBg="1"/>
      <p:bldP spid="56" grpId="0"/>
      <p:bldP spid="32" grpId="0" animBg="1"/>
      <p:bldP spid="63" grpId="0"/>
      <p:bldP spid="65" grpId="0"/>
      <p:bldP spid="66" grpId="0"/>
      <p:bldP spid="67" grpId="0"/>
      <p:bldP spid="69" grpId="0"/>
      <p:bldP spid="44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Finding Palindromes </a:t>
            </a:r>
            <a:r>
              <a:rPr lang="en-US" altLang="en-US"/>
              <a:t>(cont.)</a:t>
            </a:r>
          </a:p>
        </p:txBody>
      </p:sp>
      <p:sp>
        <p:nvSpPr>
          <p:cNvPr id="24579" name="Content Placeholder 1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public boolean isPalindrome() {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  return inputString.equalsIgnoreCase(buildReverse());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Finding Palindromes </a:t>
            </a:r>
            <a:r>
              <a:rPr lang="en-US" altLang="en-US"/>
              <a:t>(cont.)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D61A783E-DDE0-4BED-A261-6CE9AC4E190D}" type="slidenum">
              <a:rPr lang="en-US" altLang="en-US" sz="1200"/>
              <a:pPr>
                <a:lnSpc>
                  <a:spcPct val="80000"/>
                </a:lnSpc>
              </a:pPr>
              <a:t>15</a:t>
            </a:fld>
            <a:endParaRPr lang="en-US" altLang="en-US" sz="1200"/>
          </a:p>
        </p:txBody>
      </p:sp>
      <p:sp>
        <p:nvSpPr>
          <p:cNvPr id="2560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Listing 4.2 (</a:t>
            </a:r>
            <a:r>
              <a:rPr lang="en-US" altLang="en-US" sz="2500">
                <a:solidFill>
                  <a:srgbClr val="0070C0"/>
                </a:solidFill>
                <a:latin typeface="Courier New" pitchFamily="49" charset="0"/>
              </a:rPr>
              <a:t>PalindromeFinder.java</a:t>
            </a:r>
            <a:r>
              <a:rPr lang="en-US" altLang="en-US">
                <a:solidFill>
                  <a:srgbClr val="0070C0"/>
                </a:solidFill>
              </a:rPr>
              <a:t>, page?)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Testing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/>
              <a:t>To test this class using the following inputs:</a:t>
            </a:r>
          </a:p>
          <a:p>
            <a:pPr lvl="1" eaLnBrk="1" hangingPunct="1"/>
            <a:r>
              <a:rPr lang="en-US" altLang="en-US"/>
              <a:t>a single character (always a palindrome)</a:t>
            </a:r>
          </a:p>
          <a:p>
            <a:pPr lvl="1" eaLnBrk="1" hangingPunct="1"/>
            <a:r>
              <a:rPr lang="en-US" altLang="en-US"/>
              <a:t>multiple characters in a word</a:t>
            </a:r>
          </a:p>
          <a:p>
            <a:pPr lvl="1" eaLnBrk="1" hangingPunct="1"/>
            <a:r>
              <a:rPr lang="en-US" altLang="en-US"/>
              <a:t>multiple words</a:t>
            </a:r>
          </a:p>
          <a:p>
            <a:pPr lvl="1" eaLnBrk="1" hangingPunct="1"/>
            <a:r>
              <a:rPr lang="en-US" altLang="en-US"/>
              <a:t>different cases</a:t>
            </a:r>
          </a:p>
          <a:p>
            <a:pPr lvl="1" eaLnBrk="1" hangingPunct="1"/>
            <a:r>
              <a:rPr lang="en-US" altLang="en-US"/>
              <a:t>even-length strings</a:t>
            </a:r>
          </a:p>
          <a:p>
            <a:pPr lvl="1" eaLnBrk="1" hangingPunct="1"/>
            <a:r>
              <a:rPr lang="en-US" altLang="en-US"/>
              <a:t>odd-length strings</a:t>
            </a:r>
          </a:p>
          <a:p>
            <a:pPr lvl="1" eaLnBrk="1" hangingPunct="1"/>
            <a:r>
              <a:rPr lang="en-US" altLang="en-US"/>
              <a:t>the empty string (considered a palindrome)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Balanced Parentheses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/>
              <a:t>When analyzing arithmetic expressions, it is important to determine whether an expression is balanced with respect to parentheses</a:t>
            </a:r>
          </a:p>
          <a:p>
            <a:pPr marL="457200" lvl="1" indent="0" algn="ctr" eaLnBrk="1" hangingPunct="1"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marL="457200" lvl="1" indent="0" algn="ctr" eaLnBrk="1" hangingPunct="1"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( a + b * ( c / ( d – e ) ) ) + ( d / e )</a:t>
            </a:r>
          </a:p>
          <a:p>
            <a:pPr marL="457200" lvl="1" indent="0" algn="ctr" eaLnBrk="1" hangingPunct="1"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/>
              <a:t>The problem is further complicated if braces or brackets are used in conjunction with parentheses</a:t>
            </a:r>
          </a:p>
          <a:p>
            <a:pPr eaLnBrk="1" hangingPunct="1"/>
            <a:r>
              <a:rPr lang="en-US" altLang="en-US"/>
              <a:t>The solution is to use stacks!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1600200"/>
            <a:ext cx="7467600" cy="4776788"/>
            <a:chOff x="1056" y="1056"/>
            <a:chExt cx="3528" cy="2256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56" y="1056"/>
              <a:ext cx="3109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" y="2516"/>
              <a:ext cx="3441" cy="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Balanced Parentheses </a:t>
            </a:r>
            <a:r>
              <a:rPr lang="en-US" altLang="en-US"/>
              <a:t>(cont.)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Testing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/>
              <a:t>Provide a variety of input expressions displaying the result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500"/>
              <a:t> or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Try several levels of nested parentheses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Try nested parentheses where corresponding parentheses are not of the same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Try unbalanced parentheses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No parentheses at all!</a:t>
            </a:r>
          </a:p>
          <a:p>
            <a:pPr eaLnBrk="1" hangingPunct="1">
              <a:lnSpc>
                <a:spcPct val="90000"/>
              </a:lnSpc>
            </a:pPr>
            <a:endParaRPr lang="en-US" sz="2500"/>
          </a:p>
          <a:p>
            <a:pPr eaLnBrk="1" hangingPunct="1">
              <a:lnSpc>
                <a:spcPct val="90000"/>
              </a:lnSpc>
            </a:pPr>
            <a:r>
              <a:rPr lang="en-US" sz="2500"/>
              <a:t>PITFALL: attempting to pop an empty stack will throw an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2500"/>
              <a:t>.  You can guard against this by either testing for an empty stack or catching the exception</a:t>
            </a:r>
          </a:p>
          <a:p>
            <a:pPr eaLnBrk="1" hangingPunct="1">
              <a:lnSpc>
                <a:spcPct val="90000"/>
              </a:lnSpc>
            </a:pPr>
            <a:endParaRPr lang="en-US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Date: April 5th, 2021</a:t>
            </a:r>
          </a:p>
          <a:p>
            <a:r>
              <a:rPr lang="en-US" dirty="0"/>
              <a:t>Time: Any time during the day on April 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r>
              <a:rPr lang="en-US" dirty="0"/>
              <a:t>Part I: 60 minutes and Part II 45 minutes</a:t>
            </a:r>
          </a:p>
          <a:p>
            <a:r>
              <a:rPr lang="en-US" dirty="0"/>
              <a:t>As it may exceed the class time slots, please plan ahead before you start your exam</a:t>
            </a:r>
          </a:p>
          <a:p>
            <a:r>
              <a:rPr lang="en-US" dirty="0"/>
              <a:t>I will be in class during your class time</a:t>
            </a:r>
          </a:p>
          <a:p>
            <a:r>
              <a:rPr lang="en-US" dirty="0"/>
              <a:t>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a Stack Using an Array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400050" eaLnBrk="1" hangingPunct="1">
              <a:lnSpc>
                <a:spcPct val="90000"/>
              </a:lnSpc>
            </a:pPr>
            <a:r>
              <a:rPr lang="en-US"/>
              <a:t>If we implement a stack as an array, </a:t>
            </a:r>
            <a:br>
              <a:rPr lang="en-US"/>
            </a:br>
            <a:r>
              <a:rPr lang="en-US"/>
              <a:t>we would need . . .</a:t>
            </a:r>
          </a:p>
          <a:p>
            <a:pPr marL="400050" eaLnBrk="1" hangingPunct="1">
              <a:lnSpc>
                <a:spcPct val="90000"/>
              </a:lnSpc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class ArrayStack&lt;E&gt; implements StackInt&lt;E&gt; {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private E[] theData;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int topOfStack = -1;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private static final int INITIAL_CAPACITY = 10;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@SupressWarnings("unchecked")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public ArrayStack() {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theData = (E[])new Object[INITIAL_CAPACITY];</a:t>
            </a:r>
          </a:p>
          <a:p>
            <a:pPr marL="400050" eaLnBrk="1" hangingPunct="1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400050"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2" name="Line Callout 1 1"/>
          <p:cNvSpPr/>
          <p:nvPr/>
        </p:nvSpPr>
        <p:spPr>
          <a:xfrm>
            <a:off x="6019800" y="1600200"/>
            <a:ext cx="2819400" cy="1905000"/>
          </a:xfrm>
          <a:prstGeom prst="borderCallout1">
            <a:avLst>
              <a:gd name="adj1" fmla="val 49697"/>
              <a:gd name="adj2" fmla="val -2359"/>
              <a:gd name="adj3" fmla="val 180079"/>
              <a:gd name="adj4" fmla="val -498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Allocate storage for an array with a default capacity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91200" y="2667000"/>
            <a:ext cx="3048000" cy="1905000"/>
          </a:xfrm>
          <a:prstGeom prst="borderCallout1">
            <a:avLst>
              <a:gd name="adj1" fmla="val 47171"/>
              <a:gd name="adj2" fmla="val -5346"/>
              <a:gd name="adj3" fmla="val 49974"/>
              <a:gd name="adj4" fmla="val -639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Keep track of the top of the stack (subscript of the element at the top of the stack; for empty stack = -1)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953000"/>
            <a:ext cx="41910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There is 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variable or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a Stack Using an Array </a:t>
            </a:r>
            <a:r>
              <a:rPr lang="en-US" dirty="0"/>
              <a:t>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05013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ArrayStack</a:t>
            </a:r>
            <a:endParaRPr lang="en-US" sz="1400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538413"/>
            <a:ext cx="1981200" cy="762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1" hangingPunct="1">
              <a:defRPr/>
            </a:pP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27525" y="1447800"/>
            <a:ext cx="1981200" cy="3060700"/>
            <a:chOff x="3733800" y="2045369"/>
            <a:chExt cx="1981200" cy="3060031"/>
          </a:xfrm>
        </p:grpSpPr>
        <p:sp>
          <p:nvSpPr>
            <p:cNvPr id="11" name="Rectangle 10"/>
            <p:cNvSpPr/>
            <p:nvPr/>
          </p:nvSpPr>
          <p:spPr>
            <a:xfrm>
              <a:off x="3733800" y="2045369"/>
              <a:ext cx="1981200" cy="5332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2578652"/>
              <a:ext cx="1981200" cy="252674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[0]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[1]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[2]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[3]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[4]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[5]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[6]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[7]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[8] = null</a:t>
              </a:r>
            </a:p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[9] = null</a:t>
              </a:r>
            </a:p>
          </p:txBody>
        </p:sp>
      </p:grpSp>
      <p:cxnSp>
        <p:nvCxnSpPr>
          <p:cNvPr id="8" name="Curved Connector 7"/>
          <p:cNvCxnSpPr>
            <a:stCxn id="5" idx="3"/>
            <a:endCxn id="11" idx="1"/>
          </p:cNvCxnSpPr>
          <p:nvPr/>
        </p:nvCxnSpPr>
        <p:spPr>
          <a:xfrm flipV="1">
            <a:off x="2755900" y="1714500"/>
            <a:ext cx="1571625" cy="108902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5900" y="4508500"/>
            <a:ext cx="53467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public E push(E obj) {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if (topOfStack == theData.length - 1){   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topOfStack++;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theData[topOfStack] = obj;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  return obj;</a:t>
            </a:r>
          </a:p>
          <a:p>
            <a:pPr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8063" y="286385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86600" y="1179513"/>
            <a:ext cx="1371600" cy="1055687"/>
            <a:chOff x="6781800" y="1203158"/>
            <a:chExt cx="1371600" cy="1055771"/>
          </a:xfrm>
        </p:grpSpPr>
        <p:sp>
          <p:nvSpPr>
            <p:cNvPr id="22" name="Rectangle 21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'J'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30838" y="2195513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8" name="Curved Connector 27"/>
          <p:cNvCxnSpPr>
            <a:endCxn id="22" idx="1"/>
          </p:cNvCxnSpPr>
          <p:nvPr/>
        </p:nvCxnSpPr>
        <p:spPr>
          <a:xfrm flipV="1">
            <a:off x="5822950" y="1446213"/>
            <a:ext cx="1263650" cy="839787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92350" y="286385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0838" y="2420938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37" name="Curved Connector 36"/>
          <p:cNvCxnSpPr>
            <a:stCxn id="36" idx="3"/>
            <a:endCxn id="40" idx="1"/>
          </p:cNvCxnSpPr>
          <p:nvPr/>
        </p:nvCxnSpPr>
        <p:spPr>
          <a:xfrm>
            <a:off x="5822950" y="2497138"/>
            <a:ext cx="1263650" cy="158750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86600" y="2389188"/>
            <a:ext cx="1371600" cy="1055687"/>
            <a:chOff x="6781800" y="1203158"/>
            <a:chExt cx="1371600" cy="1055771"/>
          </a:xfrm>
        </p:grpSpPr>
        <p:sp>
          <p:nvSpPr>
            <p:cNvPr id="40" name="Rectangle 39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086600" y="3598863"/>
            <a:ext cx="1371600" cy="1055687"/>
            <a:chOff x="6781800" y="1203158"/>
            <a:chExt cx="1371600" cy="1055771"/>
          </a:xfrm>
        </p:grpSpPr>
        <p:sp>
          <p:nvSpPr>
            <p:cNvPr id="45" name="Rectangle 44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'v'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292350" y="286385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30838" y="2647950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2" name="Curved Connector 51"/>
          <p:cNvCxnSpPr>
            <a:stCxn id="51" idx="3"/>
            <a:endCxn id="45" idx="1"/>
          </p:cNvCxnSpPr>
          <p:nvPr/>
        </p:nvCxnSpPr>
        <p:spPr>
          <a:xfrm>
            <a:off x="5822950" y="2724150"/>
            <a:ext cx="1263650" cy="114141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7086600" y="4808538"/>
            <a:ext cx="1371600" cy="1055687"/>
            <a:chOff x="6781800" y="1203158"/>
            <a:chExt cx="1371600" cy="1055771"/>
          </a:xfrm>
        </p:grpSpPr>
        <p:sp>
          <p:nvSpPr>
            <p:cNvPr id="55" name="Rectangle 54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2262188" y="2863850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30838" y="2873375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9" name="Curved Connector 58"/>
          <p:cNvCxnSpPr>
            <a:stCxn id="58" idx="3"/>
            <a:endCxn id="55" idx="1"/>
          </p:cNvCxnSpPr>
          <p:nvPr/>
        </p:nvCxnSpPr>
        <p:spPr>
          <a:xfrm>
            <a:off x="5822950" y="2949575"/>
            <a:ext cx="1263650" cy="212566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62200" y="2727325"/>
            <a:ext cx="3937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7" grpId="0" animBg="1"/>
      <p:bldP spid="34" grpId="0" animBg="1"/>
      <p:bldP spid="36" grpId="0" animBg="1"/>
      <p:bldP spid="50" grpId="0" animBg="1"/>
      <p:bldP spid="51" grpId="0" animBg="1"/>
      <p:bldP spid="57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a Stack Using an Array </a:t>
            </a:r>
            <a:r>
              <a:rPr lang="en-US" dirty="0"/>
              <a:t>(cont.)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E pop() {</a:t>
            </a:r>
          </a:p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if (empty()) {</a:t>
            </a:r>
          </a:p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throw new EmptyStackException();</a:t>
            </a:r>
          </a:p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return theData[topOfStack--];</a:t>
            </a:r>
          </a:p>
          <a:p>
            <a:pPr marL="57150" indent="0" eaLnBrk="1" hangingPunct="1"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 eaLnBrk="1" hangingPunct="1"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57150" indent="0" eaLnBrk="1" hangingPunct="1"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57150" indent="0"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a Stack Using an Array </a:t>
            </a:r>
            <a:r>
              <a:rPr lang="en-US" dirty="0"/>
              <a:t>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 eaLnBrk="1" hangingPunct="1"/>
            <a:r>
              <a:rPr lang="en-US" altLang="en-US"/>
              <a:t>This implementation is O(1), in contrast to the Pez analogy and the “kayak” example, which are both O(n)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Evaluating Postfix Expressions </a:t>
            </a:r>
            <a:r>
              <a:rPr lang="en-US" dirty="0"/>
              <a:t>(cont.)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/>
              <a:t>Testing: write a driver which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creates a 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PostfixEvaluator</a:t>
            </a:r>
            <a:r>
              <a:rPr lang="en-US" sz="2200"/>
              <a:t>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reads one or more expressions and report the result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catches </a:t>
            </a:r>
            <a:r>
              <a:rPr lang="en-US" sz="1900">
                <a:latin typeface="Courier New" pitchFamily="49" charset="0"/>
                <a:cs typeface="Courier New" pitchFamily="49" charset="0"/>
              </a:rPr>
              <a:t>PostfixEvaluator.SyntaxErrorException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exercises each path by using each 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exercises each path through the method by trying different orderings and multiple occurrences of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tests for syntax errors: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an operator without any operands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a single operand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an extra operand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an extra operator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a variable name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/>
              <a:t>the empty string</a:t>
            </a:r>
          </a:p>
          <a:p>
            <a:pPr lvl="1" eaLnBrk="1" hangingPunct="1">
              <a:lnSpc>
                <a:spcPct val="80000"/>
              </a:lnSpc>
            </a:pPr>
            <a:endParaRPr lang="en-US" sz="2200"/>
          </a:p>
          <a:p>
            <a:pPr lvl="1" eaLnBrk="1" hangingPunct="1">
              <a:lnSpc>
                <a:spcPct val="80000"/>
              </a:lnSpc>
            </a:pPr>
            <a:endParaRPr lang="en-US"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b="1"/>
              <a:t>Converting from Infix to Postfix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209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Convert infix expressions to postfix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Assume: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expressions consists of only spaces, operands, and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space is a delimiter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all operands that are identifiers begin with a letter or underscore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all operands that are numbers begin with a digit</a:t>
            </a:r>
          </a:p>
        </p:txBody>
      </p:sp>
      <p:pic>
        <p:nvPicPr>
          <p:cNvPr id="70660" name="Picture 2" descr="C:\Documents and Settings\Administrator\My Documents\Koffman\PPTs\Koffman_Digital Request 150 DPI JPEG\Ch03\Table 3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733800"/>
            <a:ext cx="86106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Converting from Infix to Postfix </a:t>
            </a:r>
            <a:r>
              <a:rPr lang="en-US" dirty="0"/>
              <a:t>(cont.)</a:t>
            </a:r>
          </a:p>
        </p:txBody>
      </p:sp>
      <p:sp>
        <p:nvSpPr>
          <p:cNvPr id="71683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519D0440-FCFA-4561-B4FD-DB58877C31F5}" type="slidenum">
              <a:rPr lang="en-US" altLang="en-US" sz="1200"/>
              <a:pPr>
                <a:lnSpc>
                  <a:spcPct val="80000"/>
                </a:lnSpc>
              </a:pPr>
              <a:t>26</a:t>
            </a:fld>
            <a:endParaRPr lang="en-US" altLang="en-US" sz="1200"/>
          </a:p>
        </p:txBody>
      </p:sp>
      <p:sp>
        <p:nvSpPr>
          <p:cNvPr id="7168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/>
              <a:t>Example: convert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	w – 5.1 / sum *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to its postfix form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	w 5.1 sum / 2 * 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Converting from Infix to Postfix </a:t>
            </a:r>
            <a:r>
              <a:rPr lang="en-US" dirty="0"/>
              <a:t>(cont.)</a:t>
            </a:r>
          </a:p>
        </p:txBody>
      </p:sp>
      <p:pic>
        <p:nvPicPr>
          <p:cNvPr id="72707" name="Picture 2" descr="C:\Documents and Settings\Administrator\My Documents\Koffman\PPTs\Koffman_Digital Request 150 DPI JPEG\Ch03\Table 3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3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Converting from Infix to Postfix </a:t>
            </a:r>
            <a:r>
              <a:rPr lang="en-US" dirty="0"/>
              <a:t>(cont.)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1447800"/>
            <a:ext cx="7543800" cy="4419600"/>
            <a:chOff x="1404" y="1452"/>
            <a:chExt cx="2952" cy="1524"/>
          </a:xfrm>
        </p:grpSpPr>
        <p:pic>
          <p:nvPicPr>
            <p:cNvPr id="7475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4" y="1452"/>
              <a:ext cx="2952" cy="1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5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2874"/>
              <a:ext cx="480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Converting from Infix to Postfix </a:t>
            </a:r>
            <a:r>
              <a:rPr lang="en-US" dirty="0"/>
              <a:t>(cont.)</a:t>
            </a:r>
          </a:p>
        </p:txBody>
      </p:sp>
      <p:pic>
        <p:nvPicPr>
          <p:cNvPr id="7577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52575"/>
            <a:ext cx="77724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Online Exam</a:t>
            </a:r>
          </a:p>
          <a:p>
            <a:r>
              <a:rPr lang="en-US" dirty="0"/>
              <a:t>Open book, open notes, close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Queue storage policy and application</a:t>
            </a:r>
          </a:p>
          <a:p>
            <a:r>
              <a:rPr lang="en-US" dirty="0"/>
              <a:t>Queue implementation (array queue and list 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Using a Queue for Traversing a Multi-Branch Data Structure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 graph models a network of nodes, </a:t>
            </a:r>
            <a:br>
              <a:rPr lang="en-US" dirty="0"/>
            </a:br>
            <a:r>
              <a:rPr lang="en-US" dirty="0"/>
              <a:t>with links connecting nodes</a:t>
            </a:r>
            <a:br>
              <a:rPr lang="en-US" dirty="0"/>
            </a:br>
            <a:r>
              <a:rPr lang="en-US" dirty="0"/>
              <a:t>to other nodes in the network</a:t>
            </a:r>
          </a:p>
          <a:p>
            <a:pPr eaLnBrk="1" hangingPunct="1">
              <a:defRPr/>
            </a:pPr>
            <a:r>
              <a:rPr lang="en-US" dirty="0"/>
              <a:t>A node in a graph may have several </a:t>
            </a:r>
            <a:br>
              <a:rPr lang="en-US" dirty="0"/>
            </a:br>
            <a:r>
              <a:rPr lang="en-US" dirty="0"/>
              <a:t>neighbors</a:t>
            </a:r>
          </a:p>
          <a:p>
            <a:pPr eaLnBrk="1" hangingPunct="1">
              <a:defRPr/>
            </a:pPr>
            <a:r>
              <a:rPr lang="en-US" dirty="0"/>
              <a:t>Programmers doing a </a:t>
            </a:r>
            <a:r>
              <a:rPr lang="en-US" i="1" dirty="0"/>
              <a:t>breadth-first traversal </a:t>
            </a:r>
            <a:r>
              <a:rPr lang="en-US" dirty="0"/>
              <a:t>often use a queue to ensure that nodes closer to the starting point are visited before nodes that are farther away</a:t>
            </a:r>
          </a:p>
          <a:p>
            <a:pPr eaLnBrk="1" hangingPunct="1">
              <a:defRPr/>
            </a:pPr>
            <a:r>
              <a:rPr lang="en-US" dirty="0"/>
              <a:t>You can learn more about graph traversal in Chapter 10</a:t>
            </a:r>
          </a:p>
        </p:txBody>
      </p:sp>
      <p:pic>
        <p:nvPicPr>
          <p:cNvPr id="82948" name="Picture 2" descr="C:\Documents and Settings\Administrator\My Documents\Koffman\PPTs\JPEGS\JWCL233_Koffman JPG files\ch04\w008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676400"/>
            <a:ext cx="2057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Queue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The queue, like the stack, is a widely used data structure</a:t>
            </a:r>
          </a:p>
          <a:p>
            <a:pPr eaLnBrk="1" hangingPunct="1"/>
            <a:r>
              <a:rPr lang="en-US"/>
              <a:t>A queue differs from a stack in one important way</a:t>
            </a:r>
          </a:p>
          <a:p>
            <a:pPr lvl="1" eaLnBrk="1" hangingPunct="1"/>
            <a:r>
              <a:rPr lang="en-US"/>
              <a:t>A stack is LIFO list – </a:t>
            </a:r>
            <a:r>
              <a:rPr lang="en-US" i="1"/>
              <a:t>Last-In, First-Out</a:t>
            </a:r>
            <a:endParaRPr lang="en-US"/>
          </a:p>
          <a:p>
            <a:pPr lvl="1" eaLnBrk="1" hangingPunct="1"/>
            <a:r>
              <a:rPr lang="en-US"/>
              <a:t>while a queue is FIFO list, </a:t>
            </a:r>
            <a:r>
              <a:rPr lang="en-US" i="1"/>
              <a:t>First-In, First-Out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a Stack with a List Component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We can write a class,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ListStack</a:t>
            </a:r>
            <a:r>
              <a:rPr lang="en-US" sz="2000"/>
              <a:t>, that has a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/>
              <a:t> component (in the example below,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20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We can use either the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/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000"/>
              <a:t>, or the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000"/>
              <a:t> classes, as all implement the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/>
              <a:t> interface.  The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000"/>
              <a:t> method, for example, can be coded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/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public E push(E obj) {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theData.add(obj);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return obj;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/>
              <a:t>A class which adapts methods of another class by giving different names to essentially the same methods (</a:t>
            </a:r>
            <a:r>
              <a:rPr lang="en-US" sz="190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000"/>
              <a:t> instead of </a:t>
            </a:r>
            <a:r>
              <a:rPr lang="en-US" sz="190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/>
              <a:t>) is called an </a:t>
            </a:r>
            <a:r>
              <a:rPr lang="en-US" sz="2000" i="1"/>
              <a:t>adapter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Writing methods in this way is called </a:t>
            </a:r>
            <a:r>
              <a:rPr lang="en-US" sz="2000" i="1"/>
              <a:t>method delegation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Implementing a Stack with a List Component </a:t>
            </a:r>
            <a:r>
              <a:rPr lang="en-US" dirty="0"/>
              <a:t>(cont.)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0F502ABF-657E-4B83-AC4F-7BF84FD51EDC}" type="slidenum">
              <a:rPr lang="en-US" altLang="en-US" sz="1200"/>
              <a:pPr>
                <a:lnSpc>
                  <a:spcPct val="80000"/>
                </a:lnSpc>
              </a:pPr>
              <a:t>35</a:t>
            </a:fld>
            <a:endParaRPr lang="en-US" altLang="en-US" sz="1200"/>
          </a:p>
        </p:txBody>
      </p:sp>
      <p:sp>
        <p:nvSpPr>
          <p:cNvPr id="47109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Listing 4.4 (</a:t>
            </a:r>
            <a:r>
              <a:rPr lang="en-US" altLang="en-US" sz="2500">
                <a:solidFill>
                  <a:srgbClr val="0070C0"/>
                </a:solidFill>
                <a:latin typeface="Courier New" pitchFamily="49" charset="0"/>
              </a:rPr>
              <a:t>ListStack.java</a:t>
            </a:r>
            <a:r>
              <a:rPr lang="en-US" altLang="en-US">
                <a:solidFill>
                  <a:srgbClr val="0070C0"/>
                </a:solidFill>
              </a:rPr>
              <a:t>, pages ?)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Using a Queue for Traversing a Multi-Branch Data Structure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 graph models a network of nodes, </a:t>
            </a:r>
            <a:br>
              <a:rPr lang="en-US" dirty="0"/>
            </a:br>
            <a:r>
              <a:rPr lang="en-US" dirty="0"/>
              <a:t>with links connecting nodes</a:t>
            </a:r>
            <a:br>
              <a:rPr lang="en-US" dirty="0"/>
            </a:br>
            <a:r>
              <a:rPr lang="en-US" dirty="0"/>
              <a:t>to other nodes in the network</a:t>
            </a:r>
          </a:p>
          <a:p>
            <a:pPr eaLnBrk="1" hangingPunct="1">
              <a:defRPr/>
            </a:pPr>
            <a:r>
              <a:rPr lang="en-US" dirty="0"/>
              <a:t>A node in a graph may have several </a:t>
            </a:r>
            <a:br>
              <a:rPr lang="en-US" dirty="0"/>
            </a:br>
            <a:r>
              <a:rPr lang="en-US" dirty="0"/>
              <a:t>neighbors</a:t>
            </a:r>
          </a:p>
          <a:p>
            <a:pPr eaLnBrk="1" hangingPunct="1">
              <a:defRPr/>
            </a:pPr>
            <a:r>
              <a:rPr lang="en-US" dirty="0"/>
              <a:t>Programmers doing a </a:t>
            </a:r>
            <a:r>
              <a:rPr lang="en-US" i="1" dirty="0"/>
              <a:t>breadth-first traversal </a:t>
            </a:r>
            <a:r>
              <a:rPr lang="en-US" dirty="0"/>
              <a:t>often use a queue to ensure that nodes closer to the starting point are visited before nodes that are farther away</a:t>
            </a:r>
          </a:p>
          <a:p>
            <a:pPr eaLnBrk="1" hangingPunct="1">
              <a:defRPr/>
            </a:pPr>
            <a:r>
              <a:rPr lang="en-US" dirty="0"/>
              <a:t>You can learn more about graph traversal in Chapter 10</a:t>
            </a:r>
          </a:p>
        </p:txBody>
      </p:sp>
      <p:pic>
        <p:nvPicPr>
          <p:cNvPr id="82948" name="Picture 2" descr="C:\Documents and Settings\Administrator\My Documents\Koffman\PPTs\JPEGS\JWCL233_Koffman JPG files\ch04\w008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676400"/>
            <a:ext cx="20574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dirty="0"/>
              <a:t> Implements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Queue </a:t>
            </a:r>
            <a:r>
              <a:rPr lang="en-US" b="1" dirty="0"/>
              <a:t>Interface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500"/>
              <a:t>The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 LinkedList</a:t>
            </a:r>
            <a:r>
              <a:rPr lang="en-US" sz="2500"/>
              <a:t> class provides methods for inserting and removing elements at either end of a double-linked list, which means all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500"/>
              <a:t> methods can be implemented easily</a:t>
            </a:r>
          </a:p>
          <a:p>
            <a:pPr eaLnBrk="1" hangingPunct="1">
              <a:lnSpc>
                <a:spcPct val="90000"/>
              </a:lnSpc>
            </a:pPr>
            <a:r>
              <a:rPr lang="en-US" sz="2500"/>
              <a:t>The Java 5.0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500"/>
              <a:t> class implements the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500"/>
              <a:t> interface</a:t>
            </a: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Queue&lt;String&gt; names = new LinkedList&lt;String&gt;();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creates a new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200"/>
              <a:t> reference,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names</a:t>
            </a:r>
            <a:r>
              <a:rPr lang="en-US" sz="2200"/>
              <a:t>, that stores references to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/>
              <a:t>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The actual object referenced by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names</a:t>
            </a:r>
            <a:r>
              <a:rPr lang="en-US" sz="2200"/>
              <a:t> is of type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LinkedList&lt;String&gt;</a:t>
            </a:r>
            <a:r>
              <a:rPr lang="en-US" sz="2200"/>
              <a:t>, but because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names</a:t>
            </a:r>
            <a:r>
              <a:rPr lang="en-US" sz="2200"/>
              <a:t> is a type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Queue&lt;String&gt; </a:t>
            </a:r>
            <a:r>
              <a:rPr lang="en-US" sz="2200"/>
              <a:t>reference, you can apply only the 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200"/>
              <a:t> methods to it</a:t>
            </a:r>
          </a:p>
          <a:p>
            <a:pPr eaLnBrk="1" hangingPunct="1">
              <a:lnSpc>
                <a:spcPct val="90000"/>
              </a:lnSpc>
            </a:pPr>
            <a:endParaRPr lang="en-US" sz="2500"/>
          </a:p>
          <a:p>
            <a:pPr eaLnBrk="1" hangingPunct="1">
              <a:lnSpc>
                <a:spcPct val="90000"/>
              </a:lnSpc>
            </a:pPr>
            <a:endParaRPr lang="en-US" sz="2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Implementing a Queue Using a Circular Array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The time efficiency of using a single- or double-linked list to implement a queue is acceptable</a:t>
            </a:r>
          </a:p>
          <a:p>
            <a:pPr eaLnBrk="1" hangingPunct="1">
              <a:defRPr/>
            </a:pPr>
            <a:r>
              <a:rPr lang="en-US" dirty="0"/>
              <a:t>However, there are some space inefficiencies</a:t>
            </a:r>
          </a:p>
          <a:p>
            <a:pPr eaLnBrk="1" hangingPunct="1">
              <a:defRPr/>
            </a:pPr>
            <a:r>
              <a:rPr lang="en-US" dirty="0"/>
              <a:t>Storage space is increased when using a linked list due to references stored in the nodes</a:t>
            </a:r>
          </a:p>
          <a:p>
            <a:pPr eaLnBrk="1" hangingPunct="1">
              <a:defRPr/>
            </a:pPr>
            <a:r>
              <a:rPr lang="en-US" dirty="0"/>
              <a:t>Array Implementation</a:t>
            </a:r>
          </a:p>
          <a:p>
            <a:pPr lvl="1" eaLnBrk="1" hangingPunct="1">
              <a:defRPr/>
            </a:pPr>
            <a:r>
              <a:rPr lang="en-US" dirty="0"/>
              <a:t>Insertion at rear of array is constant time O(1)</a:t>
            </a:r>
          </a:p>
          <a:p>
            <a:pPr lvl="1" eaLnBrk="1" hangingPunct="1">
              <a:defRPr/>
            </a:pPr>
            <a:r>
              <a:rPr lang="en-US" dirty="0"/>
              <a:t>Removal from the front is linear time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Removal from rear of array is constant time O(1)</a:t>
            </a:r>
          </a:p>
          <a:p>
            <a:pPr lvl="1" eaLnBrk="1" hangingPunct="1">
              <a:defRPr/>
            </a:pPr>
            <a:r>
              <a:rPr lang="en-US" dirty="0"/>
              <a:t>Insertion at the front is linear time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We now discuss how to avoid these inefficiencies in an array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Implementing a Queue Using a Circular Array </a:t>
            </a:r>
            <a:r>
              <a:rPr lang="en-US" dirty="0"/>
              <a:t>(cont.)</a:t>
            </a:r>
          </a:p>
        </p:txBody>
      </p:sp>
      <p:pic>
        <p:nvPicPr>
          <p:cNvPr id="97283" name="Picture 2" descr="C:\Documents and Settings\Administrator\My Documents\Koffman\PPTs\JPEGS\JWCL233_Koffman JPG files\ch04\w0085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7848600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3" descr="C:\Documents and Settings\Administrator\My Documents\Koffman\PPTs\JPEGS\JWCL233_Koffman JPG files\ch04\w0086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24400"/>
            <a:ext cx="77724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Multiple Choice (~20)</a:t>
            </a:r>
          </a:p>
          <a:p>
            <a:r>
              <a:rPr lang="en-US" dirty="0"/>
              <a:t>True/False (~10)</a:t>
            </a:r>
          </a:p>
          <a:p>
            <a:r>
              <a:rPr lang="en-US" dirty="0"/>
              <a:t>Free format(2)</a:t>
            </a:r>
          </a:p>
          <a:p>
            <a:r>
              <a:rPr lang="en-US" dirty="0"/>
              <a:t>Programming Question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Implementing a Queue Using a Circular Array </a:t>
            </a:r>
            <a:r>
              <a:rPr lang="en-US" dirty="0"/>
              <a:t>(cont.)</a:t>
            </a:r>
          </a:p>
        </p:txBody>
      </p:sp>
      <p:pic>
        <p:nvPicPr>
          <p:cNvPr id="98307" name="Picture 2" descr="C:\Documents and Settings\Administrator\My Documents\Koffman\PPTs\JPEGS\JWCL233_Koffman JPG files\ch04\w0087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67000"/>
            <a:ext cx="7623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Implementing a Queue Using a Circular Array </a:t>
            </a:r>
            <a:r>
              <a:rPr lang="en-US" dirty="0"/>
              <a:t>(cont.)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size     = 0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99341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81000" y="4114800"/>
            <a:ext cx="1724025" cy="338138"/>
            <a:chOff x="381000" y="4114800"/>
            <a:chExt cx="1724673" cy="338554"/>
          </a:xfrm>
        </p:grpSpPr>
        <p:sp>
          <p:nvSpPr>
            <p:cNvPr id="99339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public ArrayQueue(int initCapacity)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capacity = initCapacity;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theData = (E[])new Object[capacity];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front = 0;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rear = capacity – 1;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size = 0;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ArrayQueue q = new ArrayQueue(5);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Implementing a Queue Using a Circular Array </a:t>
            </a:r>
            <a:r>
              <a:rPr lang="en-US" dirty="0"/>
              <a:t>(cont.)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05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size     = 2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81000" y="2135188"/>
            <a:ext cx="1752600" cy="338137"/>
            <a:chOff x="381000" y="2134394"/>
            <a:chExt cx="1752600" cy="338554"/>
          </a:xfrm>
        </p:grpSpPr>
        <p:sp>
          <p:nvSpPr>
            <p:cNvPr id="102429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81000" y="2654300"/>
            <a:ext cx="1724025" cy="338138"/>
            <a:chOff x="381000" y="4114800"/>
            <a:chExt cx="1724673" cy="338554"/>
          </a:xfrm>
        </p:grpSpPr>
        <p:sp>
          <p:nvSpPr>
            <p:cNvPr id="102427" name="TextBox 32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public boolean offer(E item)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if (size == capacity)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size++;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rear = (rear + 1) % capacity;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theData[rear] = item;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q.offer('/');</a:t>
            </a:r>
          </a:p>
        </p:txBody>
      </p:sp>
      <p:sp>
        <p:nvSpPr>
          <p:cNvPr id="102410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72088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02418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422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+</a:t>
            </a: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09575" y="3182938"/>
            <a:ext cx="1724025" cy="339725"/>
            <a:chOff x="381000" y="4114800"/>
            <a:chExt cx="1724673" cy="338554"/>
          </a:xfrm>
        </p:grpSpPr>
        <p:sp>
          <p:nvSpPr>
            <p:cNvPr id="102425" name="TextBox 43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648301" y="4284077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Implementing a Queue Using a Circular Array </a:t>
            </a:r>
            <a:r>
              <a:rPr lang="en-US" dirty="0"/>
              <a:t>(cont.)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33600" y="2133600"/>
            <a:ext cx="914400" cy="2438400"/>
            <a:chOff x="2133600" y="2133600"/>
            <a:chExt cx="914400" cy="2438400"/>
          </a:xfrm>
        </p:grpSpPr>
        <p:sp>
          <p:nvSpPr>
            <p:cNvPr id="2" name="Rectangle 1"/>
            <p:cNvSpPr/>
            <p:nvPr/>
          </p:nvSpPr>
          <p:spPr>
            <a:xfrm>
              <a:off x="2133600" y="2133600"/>
              <a:ext cx="914400" cy="2438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33600" y="2590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33600" y="3098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33600" y="3606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33600" y="4114800"/>
              <a:ext cx="914400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Elbow Connector 8"/>
          <p:cNvCxnSpPr>
            <a:stCxn id="2" idx="2"/>
            <a:endCxn id="2" idx="0"/>
          </p:cNvCxnSpPr>
          <p:nvPr/>
        </p:nvCxnSpPr>
        <p:spPr>
          <a:xfrm rot="5400000" flipH="1">
            <a:off x="1371601" y="3352800"/>
            <a:ext cx="2438400" cy="3175"/>
          </a:xfrm>
          <a:prstGeom prst="bentConnector5">
            <a:avLst>
              <a:gd name="adj1" fmla="val -9375"/>
              <a:gd name="adj2" fmla="val -52278275"/>
              <a:gd name="adj3" fmla="val 109374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1" name="TextBox 27"/>
          <p:cNvSpPr txBox="1">
            <a:spLocks noChangeArrowheads="1"/>
          </p:cNvSpPr>
          <p:nvPr/>
        </p:nvSpPr>
        <p:spPr bwMode="auto">
          <a:xfrm>
            <a:off x="3962400" y="2133600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size     = 4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81000" y="2687638"/>
            <a:ext cx="1752600" cy="338137"/>
            <a:chOff x="381000" y="2134394"/>
            <a:chExt cx="1752600" cy="338554"/>
          </a:xfrm>
        </p:grpSpPr>
        <p:sp>
          <p:nvSpPr>
            <p:cNvPr id="106528" name="TextBox 33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62400" y="3606800"/>
            <a:ext cx="4876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public E poll()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if (size == 0)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 return null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E result = theData[front];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front = (front + 1) % capacity;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size--;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62400" y="159385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next = q.poll();</a:t>
            </a:r>
          </a:p>
        </p:txBody>
      </p:sp>
      <p:sp>
        <p:nvSpPr>
          <p:cNvPr id="106505" name="TextBox 42"/>
          <p:cNvSpPr txBox="1">
            <a:spLocks noChangeArrowheads="1"/>
          </p:cNvSpPr>
          <p:nvPr/>
        </p:nvSpPr>
        <p:spPr bwMode="auto">
          <a:xfrm>
            <a:off x="3962400" y="2479675"/>
            <a:ext cx="16652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capacity = 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644900" y="37195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644900" y="5181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44900" y="3871913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644900" y="45466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644900" y="4740275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44900" y="4953000"/>
            <a:ext cx="304800" cy="152400"/>
          </a:xfrm>
          <a:prstGeom prst="rightArrow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19713" y="2133600"/>
            <a:ext cx="307975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06513" name="TextBox 6"/>
          <p:cNvSpPr txBox="1">
            <a:spLocks noChangeArrowheads="1"/>
          </p:cNvSpPr>
          <p:nvPr/>
        </p:nvSpPr>
        <p:spPr bwMode="auto">
          <a:xfrm>
            <a:off x="2438400" y="2135188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*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3587750" y="4546600"/>
            <a:ext cx="3746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3632200" y="4722813"/>
            <a:ext cx="374650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 flipV="1">
            <a:off x="3644900" y="4953000"/>
            <a:ext cx="376238" cy="18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517" name="TextBox 40"/>
          <p:cNvSpPr txBox="1">
            <a:spLocks noChangeArrowheads="1"/>
          </p:cNvSpPr>
          <p:nvPr/>
        </p:nvSpPr>
        <p:spPr bwMode="auto">
          <a:xfrm>
            <a:off x="2438400" y="26558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+</a:t>
            </a:r>
          </a:p>
        </p:txBody>
      </p:sp>
      <p:sp>
        <p:nvSpPr>
          <p:cNvPr id="106518" name="TextBox 45"/>
          <p:cNvSpPr txBox="1">
            <a:spLocks noChangeArrowheads="1"/>
          </p:cNvSpPr>
          <p:nvPr/>
        </p:nvSpPr>
        <p:spPr bwMode="auto">
          <a:xfrm>
            <a:off x="24384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/</a:t>
            </a:r>
          </a:p>
        </p:txBody>
      </p:sp>
      <p:sp>
        <p:nvSpPr>
          <p:cNvPr id="106519" name="TextBox 37"/>
          <p:cNvSpPr txBox="1">
            <a:spLocks noChangeArrowheads="1"/>
          </p:cNvSpPr>
          <p:nvPr/>
        </p:nvSpPr>
        <p:spPr bwMode="auto">
          <a:xfrm>
            <a:off x="2438400" y="3719513"/>
            <a:ext cx="381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-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5268913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>
                <a:latin typeface="Courier New" pitchFamily="49" charset="0"/>
                <a:cs typeface="Courier New" pitchFamily="49" charset="0"/>
              </a:rPr>
              <a:t> = '+'</a:t>
            </a:r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381000" y="3240088"/>
            <a:ext cx="1752600" cy="338137"/>
            <a:chOff x="381000" y="2134394"/>
            <a:chExt cx="1752600" cy="338554"/>
          </a:xfrm>
        </p:grpSpPr>
        <p:sp>
          <p:nvSpPr>
            <p:cNvPr id="106526" name="TextBox 47"/>
            <p:cNvSpPr txBox="1">
              <a:spLocks noChangeArrowheads="1"/>
            </p:cNvSpPr>
            <p:nvPr/>
          </p:nvSpPr>
          <p:spPr bwMode="auto">
            <a:xfrm>
              <a:off x="381000" y="2134394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front = 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676400" y="2304465"/>
              <a:ext cx="45720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522" name="TextBox 49"/>
          <p:cNvSpPr txBox="1">
            <a:spLocks noChangeArrowheads="1"/>
          </p:cNvSpPr>
          <p:nvPr/>
        </p:nvSpPr>
        <p:spPr bwMode="auto">
          <a:xfrm>
            <a:off x="2438400" y="41275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381000" y="4222750"/>
            <a:ext cx="1724025" cy="338138"/>
            <a:chOff x="381000" y="4114800"/>
            <a:chExt cx="1724673" cy="338554"/>
          </a:xfrm>
        </p:grpSpPr>
        <p:sp>
          <p:nvSpPr>
            <p:cNvPr id="106524" name="TextBox 51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29554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rear  = 4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48301" y="4284872"/>
              <a:ext cx="457372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8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3 - Stack</a:t>
            </a:r>
          </a:p>
          <a:p>
            <a:r>
              <a:rPr lang="en-US" dirty="0"/>
              <a:t>Chapter 4 - Queue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Coverage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Stack storage policy and application</a:t>
            </a:r>
          </a:p>
          <a:p>
            <a:r>
              <a:rPr lang="en-US" dirty="0"/>
              <a:t>Stack implementation (array stack)</a:t>
            </a:r>
          </a:p>
          <a:p>
            <a:r>
              <a:rPr lang="en-US" dirty="0"/>
              <a:t>Queue storage policy and application</a:t>
            </a:r>
          </a:p>
          <a:p>
            <a:r>
              <a:rPr lang="en-US" dirty="0"/>
              <a:t>Queue implementation (array queue and list 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 for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over the three course slides posted on the Blackboard </a:t>
            </a:r>
            <a:r>
              <a:rPr lang="en-US" dirty="0">
                <a:sym typeface="Wingdings" pitchFamily="2" charset="2"/>
              </a:rPr>
              <a:t> Course slides  ch03, ch04 Go over homework </a:t>
            </a:r>
          </a:p>
          <a:p>
            <a:r>
              <a:rPr lang="en-US" dirty="0">
                <a:sym typeface="Wingdings" pitchFamily="2" charset="2"/>
              </a:rPr>
              <a:t>Go over the three lab assignments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Stack storage policy and application</a:t>
            </a:r>
          </a:p>
          <a:p>
            <a:r>
              <a:rPr lang="en-US" dirty="0"/>
              <a:t>Stack implementation (array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Specification of the Stack Abstract Data Type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Only the top element of a stack is visible; therefore the number of operations performed by a stack are few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We need the ability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test for an empty stack (empty)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inspect the top element (peek)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retrieve the top element (pop)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put a new element on the stack (push)</a:t>
            </a:r>
          </a:p>
        </p:txBody>
      </p:sp>
      <p:pic>
        <p:nvPicPr>
          <p:cNvPr id="15364" name="Picture 2" descr="C:\Documents and Settings\Administrator\My Documents\Koffman\PPTs\Koffman_Digital Request 150 DPI JPEG\Ch03\Table 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343400"/>
            <a:ext cx="887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1030</TotalTime>
  <Words>2094</Words>
  <Application>Microsoft Macintosh PowerPoint</Application>
  <PresentationFormat>On-screen Show (4:3)</PresentationFormat>
  <Paragraphs>371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Century Schoolbook</vt:lpstr>
      <vt:lpstr>Courier New</vt:lpstr>
      <vt:lpstr>Wingdings</vt:lpstr>
      <vt:lpstr>Wingdings 2</vt:lpstr>
      <vt:lpstr>Oriel</vt:lpstr>
      <vt:lpstr>Exam Two Study Guide</vt:lpstr>
      <vt:lpstr>Date and Time</vt:lpstr>
      <vt:lpstr>Exam Format</vt:lpstr>
      <vt:lpstr>Question Types</vt:lpstr>
      <vt:lpstr>Knowledge Coverage</vt:lpstr>
      <vt:lpstr>Knowledge Coverage in Detail</vt:lpstr>
      <vt:lpstr>How to prepare for the example</vt:lpstr>
      <vt:lpstr>Chapter 3</vt:lpstr>
      <vt:lpstr>Specification of the Stack Abstract Data Type</vt:lpstr>
      <vt:lpstr>Finding Palindromes</vt:lpstr>
      <vt:lpstr>Finding Palindromes (cont.)</vt:lpstr>
      <vt:lpstr>Finding Palindromes (cont.)</vt:lpstr>
      <vt:lpstr>Finding Palindromes (cont.)</vt:lpstr>
      <vt:lpstr>Finding Palindromes (cont.)</vt:lpstr>
      <vt:lpstr>Finding Palindromes (cont.)</vt:lpstr>
      <vt:lpstr>Testing</vt:lpstr>
      <vt:lpstr>Balanced Parentheses</vt:lpstr>
      <vt:lpstr>Balanced Parentheses (cont.)</vt:lpstr>
      <vt:lpstr>Testing</vt:lpstr>
      <vt:lpstr>Implementing a Stack Using an Array</vt:lpstr>
      <vt:lpstr>Implementing a Stack Using an Array (cont.)</vt:lpstr>
      <vt:lpstr>Implementing a Stack Using an Array (cont.)</vt:lpstr>
      <vt:lpstr>Implementing a Stack Using an Array (cont.)</vt:lpstr>
      <vt:lpstr>Evaluating Postfix Expressions (cont.)</vt:lpstr>
      <vt:lpstr>Converting from Infix to Postfix</vt:lpstr>
      <vt:lpstr>Converting from Infix to Postfix (cont.)</vt:lpstr>
      <vt:lpstr>Converting from Infix to Postfix (cont.)</vt:lpstr>
      <vt:lpstr>Converting from Infix to Postfix (cont.)</vt:lpstr>
      <vt:lpstr>Converting from Infix to Postfix (cont.)</vt:lpstr>
      <vt:lpstr>PowerPoint Presentation</vt:lpstr>
      <vt:lpstr>Chapter 4</vt:lpstr>
      <vt:lpstr>Using a Queue for Traversing a Multi-Branch Data Structure</vt:lpstr>
      <vt:lpstr>Queue</vt:lpstr>
      <vt:lpstr>Implementing a Stack with a List Component</vt:lpstr>
      <vt:lpstr>Implementing a Stack with a List Component (cont.)</vt:lpstr>
      <vt:lpstr>Using a Queue for Traversing a Multi-Branch Data Structure</vt:lpstr>
      <vt:lpstr>Class LinkedList Implements the Queue Interface</vt:lpstr>
      <vt:lpstr>Implementing a Queue Using a Circular Array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Implementing a Queue Using a Circular Array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One Study Guide</dc:title>
  <dc:creator>Helen</dc:creator>
  <cp:lastModifiedBy>duofly2008@163.com</cp:lastModifiedBy>
  <cp:revision>10</cp:revision>
  <dcterms:created xsi:type="dcterms:W3CDTF">2006-08-16T00:00:00Z</dcterms:created>
  <dcterms:modified xsi:type="dcterms:W3CDTF">2021-03-30T20:44:39Z</dcterms:modified>
</cp:coreProperties>
</file>