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455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F22FF-6295-4A56-B284-C79A0B6B0487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3E6D-A6ED-4574-A386-4CC39351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93735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1847886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魔兽争霸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zh-CN" altLang="en-US" dirty="0" smtClean="0"/>
              <a:t>暗黑破坏神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zh-CN" altLang="en-US" dirty="0" smtClean="0"/>
              <a:t>魔兽世界：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3E6D-A6ED-4574-A386-4CC393515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Allen </a:t>
            </a:r>
            <a:r>
              <a:rPr lang="en-US" altLang="zh-CN" dirty="0" err="1" smtClean="0"/>
              <a:t>Adham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Mike </a:t>
            </a:r>
            <a:r>
              <a:rPr lang="en-US" altLang="zh-CN" dirty="0" err="1" smtClean="0"/>
              <a:t>Morhaime</a:t>
            </a:r>
            <a:r>
              <a:rPr lang="zh-CN" altLang="en-US" dirty="0" smtClean="0"/>
              <a:t>毕业于</a:t>
            </a:r>
            <a:r>
              <a:rPr lang="en-US" altLang="zh-CN" dirty="0" smtClean="0"/>
              <a:t>UCLA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Allen</a:t>
            </a:r>
            <a:r>
              <a:rPr lang="zh-CN" altLang="en-US" dirty="0" smtClean="0"/>
              <a:t>毕业以后父母给了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万美元去欧洲，</a:t>
            </a:r>
            <a:r>
              <a:rPr lang="en-US" altLang="zh-CN" dirty="0" smtClean="0"/>
              <a:t>Mike</a:t>
            </a:r>
            <a:r>
              <a:rPr lang="zh-CN" altLang="en-US" dirty="0" smtClean="0"/>
              <a:t>就职于西部数据，存款</a:t>
            </a:r>
            <a:r>
              <a:rPr lang="en-US" altLang="zh-CN" dirty="0" smtClean="0"/>
              <a:t>5</a:t>
            </a:r>
            <a:r>
              <a:rPr lang="zh-CN" altLang="en-US" dirty="0" smtClean="0"/>
              <a:t>千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《</a:t>
            </a:r>
            <a:r>
              <a:rPr lang="en-US" dirty="0" smtClean="0"/>
              <a:t>RPM</a:t>
            </a:r>
            <a:r>
              <a:rPr lang="zh-CN" altLang="en-US" dirty="0" smtClean="0"/>
              <a:t>赛车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带来第一桶金</a:t>
            </a:r>
            <a:r>
              <a:rPr lang="en-US" altLang="zh-CN" dirty="0" smtClean="0"/>
              <a:t>40000</a:t>
            </a:r>
            <a:r>
              <a:rPr lang="zh-CN" altLang="en-US" dirty="0" smtClean="0"/>
              <a:t>美元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Interplay</a:t>
            </a:r>
            <a:r>
              <a:rPr lang="zh-CN" altLang="en-US" dirty="0" smtClean="0"/>
              <a:t>老大</a:t>
            </a:r>
            <a:r>
              <a:rPr lang="en-US" altLang="zh-CN" dirty="0" smtClean="0"/>
              <a:t>Fargo</a:t>
            </a:r>
            <a:r>
              <a:rPr lang="zh-CN" altLang="en-US" dirty="0" smtClean="0"/>
              <a:t>借钱给工作室修正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失落的维京人</a:t>
            </a:r>
            <a:r>
              <a:rPr lang="en-US" altLang="zh-CN" dirty="0" smtClean="0"/>
              <a:t>》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我怀念暴雪（当时的硅与神经键）的一个因素就是他们会抓住游戏的一个核心概念，并把这一个部分推进到比当初设计时更进一步的地步。他们永远不会接受最低限度的标准。他们总是接受意见，寻求解决问题就像一个科学家一样寻求更多的测试结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3E6D-A6ED-4574-A386-4CC393515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1.1993</a:t>
            </a:r>
            <a:r>
              <a:rPr lang="zh-CN" altLang="en-US" dirty="0" smtClean="0"/>
              <a:t>年依靠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摇滚赛车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失落的维京人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《Video Game》</a:t>
            </a:r>
            <a:r>
              <a:rPr lang="zh-CN" altLang="en-US" dirty="0" smtClean="0"/>
              <a:t>杂志当年最佳游戏开发商奖并改名。</a:t>
            </a:r>
            <a:endParaRPr 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替</a:t>
            </a:r>
            <a:r>
              <a:rPr lang="en-US" altLang="zh-CN" dirty="0" smtClean="0"/>
              <a:t>SFC</a:t>
            </a:r>
            <a:r>
              <a:rPr lang="zh-CN" altLang="en-US" dirty="0" smtClean="0"/>
              <a:t>做了多年游戏以后，工作室想做一款“充满激情、手心出汗”的游戏。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两家公司同时有兴趣收购混沌工作室，为保自主开发权，选择了“菜鸟”公司。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魔兽争霸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与沙丘魔堡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魔幻的故事背景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外星背景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鲜亮的颜色风格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沙漠颜色风格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大量快捷键设定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随机地图生成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魔兽争霸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特色：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高分辨率图形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支持最多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名玩家局域网对战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战争迷雾系统；左键选择单位，右键移动。 成为今后即时战略游戏的通用标准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魔兽争霸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Ⅱ》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Game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杂志评为当年最佳多人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联机游戏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C|Net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评为当年最佳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在线游戏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3E6D-A6ED-4574-A386-4CC393515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暴雪负责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正义联盟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平台开发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秃鹫负责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正义联盟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平台开发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为保证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魔兽争霸</a:t>
            </a:r>
            <a:r>
              <a:rPr lang="en-US" altLang="zh-CN" dirty="0" smtClean="0"/>
              <a:t>2》</a:t>
            </a:r>
            <a:r>
              <a:rPr lang="zh-CN" altLang="en-US" dirty="0" smtClean="0"/>
              <a:t>的开发，仅出资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万美元用于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暗黑破坏神</a:t>
            </a:r>
            <a:r>
              <a:rPr lang="en-US" altLang="zh-CN" dirty="0" smtClean="0"/>
              <a:t>》</a:t>
            </a:r>
            <a:r>
              <a:rPr lang="zh-CN" altLang="en-US" baseline="0" dirty="0" smtClean="0"/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秃鹫挪用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位游戏主机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游戏公司的项目经费。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由回合制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即时制改为纯即时制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因“战网”系统未完善，推迟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暗黑破坏神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3E6D-A6ED-4574-A386-4CC393515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受到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命令与征服：红色警戒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的启发，准备做一款“科幻背景”的</a:t>
            </a:r>
            <a:r>
              <a:rPr lang="en-US" altLang="zh-CN" dirty="0" smtClean="0"/>
              <a:t>RTS</a:t>
            </a:r>
            <a:endParaRPr lang="en-US" dirty="0" smtClean="0"/>
          </a:p>
          <a:p>
            <a:r>
              <a:rPr lang="en-US" dirty="0" smtClean="0"/>
              <a:t>2. 1996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EA</a:t>
            </a:r>
            <a:r>
              <a:rPr lang="zh-CN" altLang="en-US" dirty="0" smtClean="0"/>
              <a:t>大展上，玩家对暗黑的热情高涨，对星际争霸兴趣不大。原因是“和魔兽争霸没多大区别”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zh-CN" altLang="en-US" dirty="0" smtClean="0"/>
              <a:t>尝试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中不同引擎，最后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个月还开发了一套引擎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最终只保留了原设计的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种族设定，其它均推倒重来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3E6D-A6ED-4574-A386-4CC393515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3E6D-A6ED-4574-A386-4CC393515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229" y="3733800"/>
            <a:ext cx="7772400" cy="14478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暴雪二十五年传奇历程（上）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--1991~1999</a:t>
            </a:r>
            <a:endParaRPr lang="en-US" sz="2800" dirty="0"/>
          </a:p>
        </p:txBody>
      </p:sp>
      <p:pic>
        <p:nvPicPr>
          <p:cNvPr id="7170" name="Picture 2" descr="http://n1.itc.cn/img8/wb/recom/2016/02/11/14552059804329646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5154"/>
            <a:ext cx="6172200" cy="33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49530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800" dirty="0" smtClean="0"/>
              <a:t>By Kael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196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群組 23"/>
          <p:cNvGrpSpPr>
            <a:grpSpLocks/>
          </p:cNvGrpSpPr>
          <p:nvPr/>
        </p:nvGrpSpPr>
        <p:grpSpPr bwMode="auto">
          <a:xfrm>
            <a:off x="1824831" y="3581400"/>
            <a:ext cx="3030537" cy="533400"/>
            <a:chOff x="997317" y="1556792"/>
            <a:chExt cx="7895163" cy="1080120"/>
          </a:xfrm>
        </p:grpSpPr>
        <p:sp>
          <p:nvSpPr>
            <p:cNvPr id="9" name="＞形箭號 8"/>
            <p:cNvSpPr/>
            <p:nvPr/>
          </p:nvSpPr>
          <p:spPr>
            <a:xfrm>
              <a:off x="997317" y="1556792"/>
              <a:ext cx="1728563" cy="1080120"/>
            </a:xfrm>
            <a:prstGeom prst="chevron">
              <a:avLst>
                <a:gd name="adj" fmla="val 16137"/>
              </a:avLst>
            </a:prstGeom>
            <a:solidFill>
              <a:srgbClr val="EAEA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2515795" y="1556792"/>
              <a:ext cx="1727019" cy="1080120"/>
            </a:xfrm>
            <a:prstGeom prst="chevron">
              <a:avLst>
                <a:gd name="adj" fmla="val 16137"/>
              </a:avLst>
            </a:prstGeom>
            <a:gradFill>
              <a:gsLst>
                <a:gs pos="0">
                  <a:srgbClr val="C4E30B"/>
                </a:gs>
                <a:gs pos="60000">
                  <a:srgbClr val="FFDC97"/>
                </a:gs>
                <a:gs pos="100000">
                  <a:srgbClr val="EBFFBD"/>
                </a:gs>
              </a:gsLst>
              <a:lin ang="36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4082161" y="1556792"/>
              <a:ext cx="1657506" cy="1080120"/>
            </a:xfrm>
            <a:prstGeom prst="chevron">
              <a:avLst>
                <a:gd name="adj" fmla="val 16137"/>
              </a:avLst>
            </a:prstGeom>
            <a:solidFill>
              <a:srgbClr val="EAEA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5599095" y="1556792"/>
              <a:ext cx="1655961" cy="1080120"/>
            </a:xfrm>
            <a:prstGeom prst="chevron">
              <a:avLst>
                <a:gd name="adj" fmla="val 16137"/>
              </a:avLst>
            </a:prstGeom>
            <a:gradFill>
              <a:gsLst>
                <a:gs pos="0">
                  <a:srgbClr val="C4E30B"/>
                </a:gs>
                <a:gs pos="60000">
                  <a:srgbClr val="FFDC97"/>
                </a:gs>
                <a:gs pos="100000">
                  <a:srgbClr val="EBFFBD"/>
                </a:gs>
              </a:gsLst>
              <a:lin ang="36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>
              <a:off x="7092859" y="1556792"/>
              <a:ext cx="1799621" cy="1080120"/>
            </a:xfrm>
            <a:prstGeom prst="chevron">
              <a:avLst>
                <a:gd name="adj" fmla="val 16137"/>
              </a:avLst>
            </a:prstGeom>
            <a:solidFill>
              <a:srgbClr val="EAEA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</p:grp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FFA347"/>
          </a:solidFill>
          <a:ln>
            <a:noFill/>
          </a:ln>
          <a:effectLst>
            <a:prstShdw prst="shdw17" dist="17961" dir="2700000">
              <a:srgbClr val="99622B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10251" name="Line 4"/>
          <p:cNvSpPr>
            <a:spLocks noChangeShapeType="1"/>
          </p:cNvSpPr>
          <p:nvPr/>
        </p:nvSpPr>
        <p:spPr bwMode="auto">
          <a:xfrm>
            <a:off x="179388" y="981075"/>
            <a:ext cx="8856662" cy="0"/>
          </a:xfrm>
          <a:prstGeom prst="line">
            <a:avLst/>
          </a:prstGeom>
          <a:noFill/>
          <a:ln w="47625">
            <a:solidFill>
              <a:srgbClr val="FF9933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95365" y="427038"/>
            <a:ext cx="210827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r>
              <a:rPr lang="zh-CN" altLang="en-US" sz="3000" b="1" dirty="0" smtClean="0">
                <a:solidFill>
                  <a:srgbClr val="99CC00"/>
                </a:solidFill>
                <a:ea typeface="新細明體" pitchFamily="18" charset="-120"/>
              </a:rPr>
              <a:t>暴雪编年史</a:t>
            </a:r>
            <a:endParaRPr lang="en-US" altLang="zh-TW" sz="3000" b="1" dirty="0">
              <a:solidFill>
                <a:srgbClr val="99CC00"/>
              </a:solidFill>
              <a:ea typeface="新細明體" pitchFamily="18" charset="-12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785686" y="3657600"/>
            <a:ext cx="805114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038600" y="4521284"/>
            <a:ext cx="37853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主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机游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戏 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《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摇滚赛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车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》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《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失落的维京人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》</a:t>
            </a:r>
            <a:endParaRPr lang="en-US" altLang="zh-TW" sz="1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03144" y="4508500"/>
            <a:ext cx="1754456" cy="2159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C66"/>
              </a:gs>
              <a:gs pos="50000">
                <a:srgbClr val="EBFFBD"/>
              </a:gs>
              <a:gs pos="75000">
                <a:srgbClr val="FFCC66"/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endParaRPr lang="zh-TW" altLang="en-US" sz="1600" b="1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5200" y="4836319"/>
            <a:ext cx="659388" cy="192881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C66"/>
              </a:gs>
              <a:gs pos="50000">
                <a:srgbClr val="EBFFBD"/>
              </a:gs>
              <a:gs pos="75000">
                <a:srgbClr val="FFCC66"/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endParaRPr lang="zh-TW" altLang="en-US" sz="1600" b="1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2445" y="5422900"/>
            <a:ext cx="1008593" cy="2159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C66"/>
              </a:gs>
              <a:gs pos="50000">
                <a:srgbClr val="EBFFBD"/>
              </a:gs>
              <a:gs pos="75000">
                <a:srgbClr val="FFCC66"/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endParaRPr lang="zh-TW" altLang="en-US" sz="1600" b="1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14800" y="5105400"/>
            <a:ext cx="575291" cy="210451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C66"/>
              </a:gs>
              <a:gs pos="50000">
                <a:srgbClr val="EBFFBD"/>
              </a:gs>
              <a:gs pos="75000">
                <a:srgbClr val="FFCC66"/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endParaRPr lang="zh-TW" altLang="en-US" sz="1600" b="1">
              <a:solidFill>
                <a:srgbClr val="FFFFFF"/>
              </a:solidFill>
              <a:ea typeface="新細明體" pitchFamily="18" charset="-120"/>
            </a:endParaRPr>
          </a:p>
        </p:txBody>
      </p:sp>
      <p:grpSp>
        <p:nvGrpSpPr>
          <p:cNvPr id="34" name="群組 23"/>
          <p:cNvGrpSpPr>
            <a:grpSpLocks/>
          </p:cNvGrpSpPr>
          <p:nvPr/>
        </p:nvGrpSpPr>
        <p:grpSpPr bwMode="auto">
          <a:xfrm>
            <a:off x="4143375" y="3590925"/>
            <a:ext cx="3030537" cy="533400"/>
            <a:chOff x="997317" y="1556792"/>
            <a:chExt cx="7895163" cy="1080120"/>
          </a:xfrm>
        </p:grpSpPr>
        <p:sp>
          <p:nvSpPr>
            <p:cNvPr id="35" name="＞形箭號 8"/>
            <p:cNvSpPr/>
            <p:nvPr/>
          </p:nvSpPr>
          <p:spPr>
            <a:xfrm>
              <a:off x="997317" y="1556792"/>
              <a:ext cx="1728563" cy="1080120"/>
            </a:xfrm>
            <a:prstGeom prst="chevron">
              <a:avLst>
                <a:gd name="adj" fmla="val 16137"/>
              </a:avLst>
            </a:prstGeom>
            <a:solidFill>
              <a:srgbClr val="EAEA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6" name="＞形箭號 9"/>
            <p:cNvSpPr/>
            <p:nvPr/>
          </p:nvSpPr>
          <p:spPr>
            <a:xfrm>
              <a:off x="2515795" y="1556792"/>
              <a:ext cx="1727019" cy="1080120"/>
            </a:xfrm>
            <a:prstGeom prst="chevron">
              <a:avLst>
                <a:gd name="adj" fmla="val 16137"/>
              </a:avLst>
            </a:prstGeom>
            <a:gradFill>
              <a:gsLst>
                <a:gs pos="0">
                  <a:srgbClr val="C4E30B"/>
                </a:gs>
                <a:gs pos="60000">
                  <a:srgbClr val="FFDC97"/>
                </a:gs>
                <a:gs pos="100000">
                  <a:srgbClr val="EBFFBD"/>
                </a:gs>
              </a:gsLst>
              <a:lin ang="36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7" name="＞形箭號 10"/>
            <p:cNvSpPr/>
            <p:nvPr/>
          </p:nvSpPr>
          <p:spPr>
            <a:xfrm>
              <a:off x="4082161" y="1556792"/>
              <a:ext cx="1657506" cy="1080120"/>
            </a:xfrm>
            <a:prstGeom prst="chevron">
              <a:avLst>
                <a:gd name="adj" fmla="val 16137"/>
              </a:avLst>
            </a:prstGeom>
            <a:solidFill>
              <a:srgbClr val="EAEA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" name="＞形箭號 11"/>
            <p:cNvSpPr/>
            <p:nvPr/>
          </p:nvSpPr>
          <p:spPr>
            <a:xfrm>
              <a:off x="5599095" y="1556792"/>
              <a:ext cx="1655961" cy="1080120"/>
            </a:xfrm>
            <a:prstGeom prst="chevron">
              <a:avLst>
                <a:gd name="adj" fmla="val 16137"/>
              </a:avLst>
            </a:prstGeom>
            <a:gradFill>
              <a:gsLst>
                <a:gs pos="0">
                  <a:srgbClr val="C4E30B"/>
                </a:gs>
                <a:gs pos="60000">
                  <a:srgbClr val="FFDC97"/>
                </a:gs>
                <a:gs pos="100000">
                  <a:srgbClr val="EBFFBD"/>
                </a:gs>
              </a:gsLst>
              <a:lin ang="36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9" name="＞形箭號 18"/>
            <p:cNvSpPr/>
            <p:nvPr/>
          </p:nvSpPr>
          <p:spPr>
            <a:xfrm>
              <a:off x="7092859" y="1556792"/>
              <a:ext cx="1799621" cy="1080120"/>
            </a:xfrm>
            <a:prstGeom prst="chevron">
              <a:avLst>
                <a:gd name="adj" fmla="val 16137"/>
              </a:avLst>
            </a:prstGeom>
            <a:solidFill>
              <a:srgbClr val="EAEA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defRPr/>
              </a:pPr>
              <a:endParaRPr lang="zh-TW" altLang="en-US" sz="16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</p:grp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362200" y="3657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1992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971800" y="3657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1993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505200" y="3657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1994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71686" y="3657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1995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681286" y="3657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1996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257800" y="3657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1997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824286" y="3657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1998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433886" y="3657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1999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3014246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硅与神经</a:t>
            </a:r>
            <a:r>
              <a:rPr lang="zh-CN" altLang="en-US" sz="1200" b="1" dirty="0" smtClean="0"/>
              <a:t>键</a:t>
            </a:r>
            <a:endParaRPr lang="en-US" altLang="zh-CN" sz="1200" b="1" dirty="0" smtClean="0"/>
          </a:p>
          <a:p>
            <a:pPr algn="ctr"/>
            <a:r>
              <a:rPr lang="en-US" sz="1200" b="1" dirty="0"/>
              <a:t>Silicon &amp; Synapse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4800600" y="4826000"/>
            <a:ext cx="3124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《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魔兽争霸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》</a:t>
            </a:r>
            <a:endParaRPr lang="en-US" altLang="zh-TW" sz="1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2071" y="3014246"/>
            <a:ext cx="125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混沌工作室</a:t>
            </a:r>
            <a:endParaRPr lang="en-US" altLang="zh-CN" sz="1200" b="1" dirty="0" smtClean="0"/>
          </a:p>
          <a:p>
            <a:pPr algn="ctr"/>
            <a:r>
              <a:rPr lang="en-US" altLang="zh-CN" sz="1200" b="1" dirty="0" smtClean="0"/>
              <a:t>Chaos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56926" y="2971800"/>
            <a:ext cx="142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暴</a:t>
            </a:r>
            <a:r>
              <a:rPr lang="zh-CN" altLang="en-US" sz="1200" b="1" dirty="0" smtClean="0"/>
              <a:t>雪娱乐</a:t>
            </a:r>
            <a:endParaRPr lang="en-US" altLang="zh-CN" sz="1200" b="1" dirty="0" smtClean="0"/>
          </a:p>
          <a:p>
            <a:pPr algn="ctr"/>
            <a:r>
              <a:rPr lang="en-US" altLang="zh-CN" sz="1200" b="1" dirty="0" smtClean="0"/>
              <a:t>Blizzard Entertainment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68807" y="2967335"/>
            <a:ext cx="137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暴</a:t>
            </a:r>
            <a:r>
              <a:rPr lang="zh-CN" altLang="en-US" sz="1200" b="1" dirty="0" smtClean="0"/>
              <a:t>雪北方</a:t>
            </a:r>
            <a:endParaRPr lang="en-US" altLang="zh-CN" sz="1200" b="1" dirty="0" smtClean="0"/>
          </a:p>
          <a:p>
            <a:pPr algn="ctr"/>
            <a:r>
              <a:rPr lang="en-US" altLang="zh-CN" sz="1200" b="1" dirty="0" smtClean="0"/>
              <a:t>Blizzard North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25060" y="4038600"/>
            <a:ext cx="149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动</a:t>
            </a:r>
            <a:r>
              <a:rPr lang="zh-CN" altLang="en-US" sz="1200" b="1" dirty="0" smtClean="0"/>
              <a:t>视暴</a:t>
            </a:r>
            <a:r>
              <a:rPr lang="zh-CN" altLang="en-US" sz="1200" b="1" dirty="0" smtClean="0"/>
              <a:t>雪</a:t>
            </a:r>
            <a:endParaRPr lang="en-US" altLang="zh-CN" sz="1200" b="1" dirty="0" smtClean="0"/>
          </a:p>
          <a:p>
            <a:pPr algn="ctr"/>
            <a:r>
              <a:rPr lang="en-US" altLang="zh-CN" sz="1200" b="1" dirty="0" smtClean="0"/>
              <a:t>Activision Blizzard</a:t>
            </a:r>
            <a:endParaRPr lang="en-US" altLang="zh-CN" sz="1200" b="1" dirty="0" smtClean="0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5181600" y="5092784"/>
            <a:ext cx="2362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《</a:t>
            </a:r>
            <a:r>
              <a:rPr lang="zh-CN" altLang="en-US" sz="11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魔兽争霸</a:t>
            </a:r>
            <a:r>
              <a:rPr lang="en-US" altLang="zh-CN" sz="11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r>
              <a:rPr lang="en-US" altLang="zh-CN" sz="11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》</a:t>
            </a:r>
            <a:endParaRPr lang="en-US" altLang="zh-TW" sz="11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2895600" y="5422900"/>
            <a:ext cx="1567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《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暗黑破坏神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》</a:t>
            </a:r>
            <a:endParaRPr lang="en-US" altLang="zh-TW" sz="1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5" name="矩形 27"/>
          <p:cNvSpPr/>
          <p:nvPr/>
        </p:nvSpPr>
        <p:spPr>
          <a:xfrm>
            <a:off x="4887423" y="5767775"/>
            <a:ext cx="1657968" cy="1905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C66"/>
              </a:gs>
              <a:gs pos="50000">
                <a:srgbClr val="EBFFBD"/>
              </a:gs>
              <a:gs pos="75000">
                <a:srgbClr val="FFCC66"/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endParaRPr lang="zh-TW" altLang="en-US" sz="1600" b="1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429000" y="5740400"/>
            <a:ext cx="19565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《</a:t>
            </a:r>
            <a:r>
              <a:rPr lang="zh-CN" altLang="en-US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星际争霸</a:t>
            </a:r>
            <a:r>
              <a:rPr lang="en-US" altLang="zh-CN" sz="1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1》</a:t>
            </a:r>
            <a:endParaRPr lang="en-US" altLang="zh-TW" sz="1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6" name="Picture 2" descr="http://img3.cache.netease.com/photo/0031/2011-03-08/6UJDV5NL2OT200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58" y="1913172"/>
            <a:ext cx="1774167" cy="94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src.baidu.com/forum/pic/item/f6c93cc79f3df8dc9c995e05c811728b461028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25" y="1468744"/>
            <a:ext cx="13716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rc.baidu.com/forum/pic/item/4f11783e6709c93d3956df639a3df8dcd00054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55" y="1978460"/>
            <a:ext cx="1642421" cy="88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src.baidu.com/forum/pic/item/34fd44166d224f4ae1efa1870cf790529822d13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598" y="1678294"/>
            <a:ext cx="2047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http://img0.imgtn.bdimg.com/it/u=2744894977,30607750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http://img0.imgtn.bdimg.com/it/u=2744894977,306077503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zhuayoukong.com/wp-content/uploads/bendi/2014/05/045057cV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860" y="2880502"/>
            <a:ext cx="1687190" cy="108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890258" y="4800600"/>
            <a:ext cx="703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97878" y="5059680"/>
            <a:ext cx="703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14400" y="5372100"/>
            <a:ext cx="703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97878" y="5715000"/>
            <a:ext cx="703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14400" y="6019800"/>
            <a:ext cx="703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FFA347"/>
          </a:solidFill>
          <a:ln>
            <a:noFill/>
          </a:ln>
          <a:effectLst>
            <a:prstShdw prst="shdw17" dist="17961" dir="2700000">
              <a:srgbClr val="99622B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10251" name="Line 4"/>
          <p:cNvSpPr>
            <a:spLocks noChangeShapeType="1"/>
          </p:cNvSpPr>
          <p:nvPr/>
        </p:nvSpPr>
        <p:spPr bwMode="auto">
          <a:xfrm>
            <a:off x="179388" y="981075"/>
            <a:ext cx="8856662" cy="0"/>
          </a:xfrm>
          <a:prstGeom prst="line">
            <a:avLst/>
          </a:prstGeom>
          <a:noFill/>
          <a:ln w="47625">
            <a:solidFill>
              <a:srgbClr val="FF9933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95365" y="427038"/>
            <a:ext cx="210827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r>
              <a:rPr lang="zh-CN" altLang="en-US" sz="3000" b="1" dirty="0" smtClean="0">
                <a:solidFill>
                  <a:srgbClr val="99CC00"/>
                </a:solidFill>
                <a:ea typeface="新細明體" pitchFamily="18" charset="-120"/>
              </a:rPr>
              <a:t>硅与神经键</a:t>
            </a:r>
            <a:endParaRPr lang="en-US" altLang="zh-TW" sz="3000" b="1" dirty="0">
              <a:solidFill>
                <a:srgbClr val="99CC00"/>
              </a:solidFill>
              <a:ea typeface="新細明體" pitchFamily="18" charset="-12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480886" y="1371600"/>
            <a:ext cx="805114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0031" y="1295400"/>
            <a:ext cx="5349081" cy="542925"/>
            <a:chOff x="834231" y="2209800"/>
            <a:chExt cx="5349081" cy="542925"/>
          </a:xfrm>
        </p:grpSpPr>
        <p:grpSp>
          <p:nvGrpSpPr>
            <p:cNvPr id="10242" name="群組 23"/>
            <p:cNvGrpSpPr>
              <a:grpSpLocks/>
            </p:cNvGrpSpPr>
            <p:nvPr/>
          </p:nvGrpSpPr>
          <p:grpSpPr bwMode="auto">
            <a:xfrm>
              <a:off x="834231" y="2209800"/>
              <a:ext cx="3030537" cy="533400"/>
              <a:chOff x="997317" y="1556792"/>
              <a:chExt cx="7895163" cy="1080120"/>
            </a:xfrm>
          </p:grpSpPr>
          <p:sp>
            <p:nvSpPr>
              <p:cNvPr id="9" name="＞形箭號 8"/>
              <p:cNvSpPr/>
              <p:nvPr/>
            </p:nvSpPr>
            <p:spPr>
              <a:xfrm>
                <a:off x="997317" y="1556792"/>
                <a:ext cx="1728563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0" name="＞形箭號 9"/>
              <p:cNvSpPr/>
              <p:nvPr/>
            </p:nvSpPr>
            <p:spPr>
              <a:xfrm>
                <a:off x="2515795" y="1556792"/>
                <a:ext cx="1727019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1" name="＞形箭號 10"/>
              <p:cNvSpPr/>
              <p:nvPr/>
            </p:nvSpPr>
            <p:spPr>
              <a:xfrm>
                <a:off x="4082161" y="1556792"/>
                <a:ext cx="1657506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2" name="＞形箭號 11"/>
              <p:cNvSpPr/>
              <p:nvPr/>
            </p:nvSpPr>
            <p:spPr>
              <a:xfrm>
                <a:off x="5599095" y="1556792"/>
                <a:ext cx="1655961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9" name="＞形箭號 18"/>
              <p:cNvSpPr/>
              <p:nvPr/>
            </p:nvSpPr>
            <p:spPr>
              <a:xfrm>
                <a:off x="7092859" y="1556792"/>
                <a:ext cx="1799621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p:grpSp>
        <p:grpSp>
          <p:nvGrpSpPr>
            <p:cNvPr id="34" name="群組 23"/>
            <p:cNvGrpSpPr>
              <a:grpSpLocks/>
            </p:cNvGrpSpPr>
            <p:nvPr/>
          </p:nvGrpSpPr>
          <p:grpSpPr bwMode="auto">
            <a:xfrm>
              <a:off x="3152775" y="2219325"/>
              <a:ext cx="3030537" cy="533400"/>
              <a:chOff x="997317" y="1556792"/>
              <a:chExt cx="7895163" cy="1080120"/>
            </a:xfrm>
          </p:grpSpPr>
          <p:sp>
            <p:nvSpPr>
              <p:cNvPr id="35" name="＞形箭號 8"/>
              <p:cNvSpPr/>
              <p:nvPr/>
            </p:nvSpPr>
            <p:spPr>
              <a:xfrm>
                <a:off x="997317" y="1556792"/>
                <a:ext cx="1728563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6" name="＞形箭號 9"/>
              <p:cNvSpPr/>
              <p:nvPr/>
            </p:nvSpPr>
            <p:spPr>
              <a:xfrm>
                <a:off x="2515795" y="1556792"/>
                <a:ext cx="1727019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7" name="＞形箭號 10"/>
              <p:cNvSpPr/>
              <p:nvPr/>
            </p:nvSpPr>
            <p:spPr>
              <a:xfrm>
                <a:off x="4082161" y="1556792"/>
                <a:ext cx="1657506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8" name="＞形箭號 11"/>
              <p:cNvSpPr/>
              <p:nvPr/>
            </p:nvSpPr>
            <p:spPr>
              <a:xfrm>
                <a:off x="5599095" y="1556792"/>
                <a:ext cx="1655961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9" name="＞形箭號 18"/>
              <p:cNvSpPr/>
              <p:nvPr/>
            </p:nvSpPr>
            <p:spPr>
              <a:xfrm>
                <a:off x="7092859" y="1556792"/>
                <a:ext cx="1799621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p:grpSp>
      </p:grp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0574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1992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6670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1993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2004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1994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37668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1995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3764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1996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9530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1997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5194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1998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1290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1999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1447800" y="1373211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447" y="1314449"/>
            <a:ext cx="3568665" cy="542925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2286000"/>
            <a:ext cx="6248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/>
              <a:t>相同密码的好基友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初</a:t>
            </a:r>
            <a:r>
              <a:rPr lang="zh-CN" altLang="en-US" dirty="0" smtClean="0"/>
              <a:t>创资金来自父母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smtClean="0"/>
              <a:t>SFC</a:t>
            </a:r>
            <a:r>
              <a:rPr lang="zh-CN" altLang="en-US" dirty="0" smtClean="0"/>
              <a:t>游戏开发与移植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追</a:t>
            </a:r>
            <a:r>
              <a:rPr lang="zh-CN" altLang="en-US" dirty="0" smtClean="0"/>
              <a:t>求游戏品质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公</a:t>
            </a:r>
            <a:r>
              <a:rPr lang="zh-CN" altLang="en-US" dirty="0" smtClean="0"/>
              <a:t>司运营困难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://imgsrc.baidu.com/forum/w%3D580/sign=f88254f5fd1986184147ef8c7aec2e69/e10fce3d70cf3bc7d4a41c78d400baa1cc112a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057400"/>
            <a:ext cx="2252914" cy="168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src.baidu.com/forum/w%3D580/sign=fcc81cbd8318367aad897fd51e728b68/4f3b77cf3bc79f3db44535a4bfa1cd11738b29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98062"/>
            <a:ext cx="2295524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FFA347"/>
          </a:solidFill>
          <a:ln>
            <a:noFill/>
          </a:ln>
          <a:effectLst>
            <a:prstShdw prst="shdw17" dist="17961" dir="2700000">
              <a:srgbClr val="99622B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10251" name="Line 4"/>
          <p:cNvSpPr>
            <a:spLocks noChangeShapeType="1"/>
          </p:cNvSpPr>
          <p:nvPr/>
        </p:nvSpPr>
        <p:spPr bwMode="auto">
          <a:xfrm>
            <a:off x="179388" y="981075"/>
            <a:ext cx="8856662" cy="0"/>
          </a:xfrm>
          <a:prstGeom prst="line">
            <a:avLst/>
          </a:prstGeom>
          <a:noFill/>
          <a:ln w="47625">
            <a:solidFill>
              <a:srgbClr val="FF9933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9639" y="427038"/>
            <a:ext cx="437972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r>
              <a:rPr lang="zh-CN" altLang="en-US" sz="3000" b="1" dirty="0" smtClean="0">
                <a:solidFill>
                  <a:srgbClr val="99CC00"/>
                </a:solidFill>
                <a:ea typeface="新細明體" pitchFamily="18" charset="-120"/>
              </a:rPr>
              <a:t>梦想中的游戏</a:t>
            </a:r>
            <a:r>
              <a:rPr lang="en-US" altLang="zh-CN" sz="3000" b="1" dirty="0" smtClean="0">
                <a:solidFill>
                  <a:srgbClr val="99CC00"/>
                </a:solidFill>
                <a:ea typeface="新細明體" pitchFamily="18" charset="-120"/>
              </a:rPr>
              <a:t>—</a:t>
            </a:r>
            <a:r>
              <a:rPr lang="zh-CN" altLang="en-US" sz="3000" b="1" dirty="0" smtClean="0">
                <a:solidFill>
                  <a:srgbClr val="99CC00"/>
                </a:solidFill>
                <a:ea typeface="新細明體" pitchFamily="18" charset="-120"/>
              </a:rPr>
              <a:t>魔兽争霸</a:t>
            </a:r>
            <a:endParaRPr lang="en-US" altLang="zh-TW" sz="3000" b="1" dirty="0">
              <a:solidFill>
                <a:srgbClr val="99CC00"/>
              </a:solidFill>
              <a:ea typeface="新細明體" pitchFamily="18" charset="-12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57086" y="1371600"/>
            <a:ext cx="805114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96231" y="1295400"/>
            <a:ext cx="5349081" cy="542925"/>
            <a:chOff x="834231" y="2209800"/>
            <a:chExt cx="5349081" cy="542925"/>
          </a:xfrm>
        </p:grpSpPr>
        <p:grpSp>
          <p:nvGrpSpPr>
            <p:cNvPr id="10242" name="群組 23"/>
            <p:cNvGrpSpPr>
              <a:grpSpLocks/>
            </p:cNvGrpSpPr>
            <p:nvPr/>
          </p:nvGrpSpPr>
          <p:grpSpPr bwMode="auto">
            <a:xfrm>
              <a:off x="834231" y="2209800"/>
              <a:ext cx="3030537" cy="533400"/>
              <a:chOff x="997317" y="1556792"/>
              <a:chExt cx="7895163" cy="1080120"/>
            </a:xfrm>
          </p:grpSpPr>
          <p:sp>
            <p:nvSpPr>
              <p:cNvPr id="9" name="＞形箭號 8"/>
              <p:cNvSpPr/>
              <p:nvPr/>
            </p:nvSpPr>
            <p:spPr>
              <a:xfrm>
                <a:off x="997317" y="1556792"/>
                <a:ext cx="1728563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0" name="＞形箭號 9"/>
              <p:cNvSpPr/>
              <p:nvPr/>
            </p:nvSpPr>
            <p:spPr>
              <a:xfrm>
                <a:off x="2515795" y="1556792"/>
                <a:ext cx="1727019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1" name="＞形箭號 10"/>
              <p:cNvSpPr/>
              <p:nvPr/>
            </p:nvSpPr>
            <p:spPr>
              <a:xfrm>
                <a:off x="4082161" y="1556792"/>
                <a:ext cx="1657506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2" name="＞形箭號 11"/>
              <p:cNvSpPr/>
              <p:nvPr/>
            </p:nvSpPr>
            <p:spPr>
              <a:xfrm>
                <a:off x="5599095" y="1556792"/>
                <a:ext cx="1655961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9" name="＞形箭號 18"/>
              <p:cNvSpPr/>
              <p:nvPr/>
            </p:nvSpPr>
            <p:spPr>
              <a:xfrm>
                <a:off x="7092859" y="1556792"/>
                <a:ext cx="1799621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p:grpSp>
        <p:grpSp>
          <p:nvGrpSpPr>
            <p:cNvPr id="34" name="群組 23"/>
            <p:cNvGrpSpPr>
              <a:grpSpLocks/>
            </p:cNvGrpSpPr>
            <p:nvPr/>
          </p:nvGrpSpPr>
          <p:grpSpPr bwMode="auto">
            <a:xfrm>
              <a:off x="3152775" y="2219325"/>
              <a:ext cx="3030537" cy="533400"/>
              <a:chOff x="997317" y="1556792"/>
              <a:chExt cx="7895163" cy="1080120"/>
            </a:xfrm>
          </p:grpSpPr>
          <p:sp>
            <p:nvSpPr>
              <p:cNvPr id="35" name="＞形箭號 8"/>
              <p:cNvSpPr/>
              <p:nvPr/>
            </p:nvSpPr>
            <p:spPr>
              <a:xfrm>
                <a:off x="997317" y="1556792"/>
                <a:ext cx="1728563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6" name="＞形箭號 9"/>
              <p:cNvSpPr/>
              <p:nvPr/>
            </p:nvSpPr>
            <p:spPr>
              <a:xfrm>
                <a:off x="2515795" y="1556792"/>
                <a:ext cx="1727019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7" name="＞形箭號 10"/>
              <p:cNvSpPr/>
              <p:nvPr/>
            </p:nvSpPr>
            <p:spPr>
              <a:xfrm>
                <a:off x="4082161" y="1556792"/>
                <a:ext cx="1657506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8" name="＞形箭號 11"/>
              <p:cNvSpPr/>
              <p:nvPr/>
            </p:nvSpPr>
            <p:spPr>
              <a:xfrm>
                <a:off x="5599095" y="1556792"/>
                <a:ext cx="1655961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9" name="＞形箭號 18"/>
              <p:cNvSpPr/>
              <p:nvPr/>
            </p:nvSpPr>
            <p:spPr>
              <a:xfrm>
                <a:off x="7092859" y="1556792"/>
                <a:ext cx="1799621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p:grpSp>
      </p:grp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336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1992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7432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1993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2766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1994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38430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1995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4526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1996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0292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1997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5956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1998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2052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1999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1524000" y="1373211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6231" y="1295401"/>
            <a:ext cx="1680369" cy="573064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62484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出</a:t>
            </a:r>
            <a:r>
              <a:rPr lang="zh-CN" altLang="en-US" dirty="0" smtClean="0"/>
              <a:t>名的游戏 不出名的公司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改名“</a:t>
            </a:r>
            <a:r>
              <a:rPr lang="en-US" altLang="zh-CN" dirty="0" smtClean="0"/>
              <a:t>CHAOS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沙丘魔堡</a:t>
            </a:r>
            <a:r>
              <a:rPr lang="en-US" altLang="zh-CN" dirty="0" smtClean="0"/>
              <a:t>II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Westwood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被</a:t>
            </a:r>
            <a:r>
              <a:rPr lang="en-US" dirty="0"/>
              <a:t>Davidson &amp; </a:t>
            </a:r>
            <a:r>
              <a:rPr lang="en-US" dirty="0" smtClean="0"/>
              <a:t>Associates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675</a:t>
            </a:r>
            <a:r>
              <a:rPr lang="zh-CN" altLang="en-US" dirty="0" smtClean="0"/>
              <a:t>万美元收购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并改名“暴雪娱乐</a:t>
            </a:r>
            <a:r>
              <a:rPr lang="zh-CN" altLang="en-US" dirty="0"/>
              <a:t>”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抄袭作品令竞争对手大吃一</a:t>
            </a:r>
            <a:r>
              <a:rPr lang="zh-CN" altLang="en-US" dirty="0" smtClean="0"/>
              <a:t>惊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10</a:t>
            </a:r>
            <a:r>
              <a:rPr lang="zh-CN" altLang="en-US" dirty="0" smtClean="0"/>
              <a:t>个月完成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魔兽争霸</a:t>
            </a:r>
            <a:r>
              <a:rPr lang="en-US" altLang="zh-CN" dirty="0" smtClean="0"/>
              <a:t>2》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“暴雪”深入人心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648200" y="1295400"/>
            <a:ext cx="2362200" cy="573064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imgsrc.baidu.com/forum/w%3D580/sign=d5cd5f05c811728b302d8c2af8fdc3b3/a8dba4cc7cd98d100524dca5243fb80e7aec90b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654" y="1981200"/>
            <a:ext cx="2957512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src.baidu.com/forum/w%3D580/sign=bf6c28b5778b4710ce2ffdc4f3cfc3b2/25ca7bd98d1001e93cccc49bbd0e7bec55e797b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797" y="3350532"/>
            <a:ext cx="30194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gsrc.baidu.com/forum/w%3D580/sign=cbdc972f4210b912bfc1f6f6f3fcfcb5/fadf8a1001e9390127f25daa7eec54e737d196b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40" y="4705350"/>
            <a:ext cx="3048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FFA347"/>
          </a:solidFill>
          <a:ln>
            <a:noFill/>
          </a:ln>
          <a:effectLst>
            <a:prstShdw prst="shdw17" dist="17961" dir="2700000">
              <a:srgbClr val="99622B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10251" name="Line 4"/>
          <p:cNvSpPr>
            <a:spLocks noChangeShapeType="1"/>
          </p:cNvSpPr>
          <p:nvPr/>
        </p:nvSpPr>
        <p:spPr bwMode="auto">
          <a:xfrm>
            <a:off x="179388" y="981075"/>
            <a:ext cx="8856662" cy="0"/>
          </a:xfrm>
          <a:prstGeom prst="line">
            <a:avLst/>
          </a:prstGeom>
          <a:noFill/>
          <a:ln w="47625">
            <a:solidFill>
              <a:srgbClr val="FF9933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3005" y="427038"/>
            <a:ext cx="249299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r>
              <a:rPr lang="zh-CN" altLang="en-US" sz="3000" b="1" dirty="0" smtClean="0">
                <a:solidFill>
                  <a:srgbClr val="99CC00"/>
                </a:solidFill>
                <a:ea typeface="新細明體" pitchFamily="18" charset="-120"/>
              </a:rPr>
              <a:t>暴雪遇到秃鹫</a:t>
            </a:r>
            <a:endParaRPr lang="en-US" altLang="zh-TW" sz="3000" b="1" dirty="0">
              <a:solidFill>
                <a:srgbClr val="99CC00"/>
              </a:solidFill>
              <a:ea typeface="新細明體" pitchFamily="18" charset="-12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785686" y="1371600"/>
            <a:ext cx="805114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24831" y="1295400"/>
            <a:ext cx="5349081" cy="542925"/>
            <a:chOff x="834231" y="2209800"/>
            <a:chExt cx="5349081" cy="542925"/>
          </a:xfrm>
        </p:grpSpPr>
        <p:grpSp>
          <p:nvGrpSpPr>
            <p:cNvPr id="10242" name="群組 23"/>
            <p:cNvGrpSpPr>
              <a:grpSpLocks/>
            </p:cNvGrpSpPr>
            <p:nvPr/>
          </p:nvGrpSpPr>
          <p:grpSpPr bwMode="auto">
            <a:xfrm>
              <a:off x="834231" y="2209800"/>
              <a:ext cx="3030537" cy="533400"/>
              <a:chOff x="997317" y="1556792"/>
              <a:chExt cx="7895163" cy="1080120"/>
            </a:xfrm>
          </p:grpSpPr>
          <p:sp>
            <p:nvSpPr>
              <p:cNvPr id="9" name="＞形箭號 8"/>
              <p:cNvSpPr/>
              <p:nvPr/>
            </p:nvSpPr>
            <p:spPr>
              <a:xfrm>
                <a:off x="997317" y="1556792"/>
                <a:ext cx="1728563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0" name="＞形箭號 9"/>
              <p:cNvSpPr/>
              <p:nvPr/>
            </p:nvSpPr>
            <p:spPr>
              <a:xfrm>
                <a:off x="2515795" y="1556792"/>
                <a:ext cx="1727019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1" name="＞形箭號 10"/>
              <p:cNvSpPr/>
              <p:nvPr/>
            </p:nvSpPr>
            <p:spPr>
              <a:xfrm>
                <a:off x="4082161" y="1556792"/>
                <a:ext cx="1657506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2" name="＞形箭號 11"/>
              <p:cNvSpPr/>
              <p:nvPr/>
            </p:nvSpPr>
            <p:spPr>
              <a:xfrm>
                <a:off x="5599095" y="1556792"/>
                <a:ext cx="1655961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9" name="＞形箭號 18"/>
              <p:cNvSpPr/>
              <p:nvPr/>
            </p:nvSpPr>
            <p:spPr>
              <a:xfrm>
                <a:off x="7092859" y="1556792"/>
                <a:ext cx="1799621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p:grpSp>
        <p:grpSp>
          <p:nvGrpSpPr>
            <p:cNvPr id="34" name="群組 23"/>
            <p:cNvGrpSpPr>
              <a:grpSpLocks/>
            </p:cNvGrpSpPr>
            <p:nvPr/>
          </p:nvGrpSpPr>
          <p:grpSpPr bwMode="auto">
            <a:xfrm>
              <a:off x="3152775" y="2219325"/>
              <a:ext cx="3030537" cy="533400"/>
              <a:chOff x="997317" y="1556792"/>
              <a:chExt cx="7895163" cy="1080120"/>
            </a:xfrm>
          </p:grpSpPr>
          <p:sp>
            <p:nvSpPr>
              <p:cNvPr id="35" name="＞形箭號 8"/>
              <p:cNvSpPr/>
              <p:nvPr/>
            </p:nvSpPr>
            <p:spPr>
              <a:xfrm>
                <a:off x="997317" y="1556792"/>
                <a:ext cx="1728563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6" name="＞形箭號 9"/>
              <p:cNvSpPr/>
              <p:nvPr/>
            </p:nvSpPr>
            <p:spPr>
              <a:xfrm>
                <a:off x="2515795" y="1556792"/>
                <a:ext cx="1727019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7" name="＞形箭號 10"/>
              <p:cNvSpPr/>
              <p:nvPr/>
            </p:nvSpPr>
            <p:spPr>
              <a:xfrm>
                <a:off x="4082161" y="1556792"/>
                <a:ext cx="1657506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8" name="＞形箭號 11"/>
              <p:cNvSpPr/>
              <p:nvPr/>
            </p:nvSpPr>
            <p:spPr>
              <a:xfrm>
                <a:off x="5599095" y="1556792"/>
                <a:ext cx="1655961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9" name="＞形箭號 18"/>
              <p:cNvSpPr/>
              <p:nvPr/>
            </p:nvSpPr>
            <p:spPr>
              <a:xfrm>
                <a:off x="7092859" y="1556792"/>
                <a:ext cx="1799621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p:grpSp>
      </p:grp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3622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1992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9718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1993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5052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1994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716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1995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6812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1996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2578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1997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8242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1998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4338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1999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1752600" y="1373211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4831" y="1295401"/>
            <a:ext cx="2685147" cy="573064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365" y="2286000"/>
            <a:ext cx="62484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跨平台合作开发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正义联盟</a:t>
            </a:r>
            <a:r>
              <a:rPr lang="en-US" altLang="zh-CN" dirty="0" smtClean="0"/>
              <a:t>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“持剑砍死一只骷髅，拿到宝藏”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收</a:t>
            </a:r>
            <a:r>
              <a:rPr lang="zh-CN" altLang="en-US" dirty="0" smtClean="0"/>
              <a:t>购“秃鹫”改名“暴雪北方”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并出资开发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暗黑破坏神</a:t>
            </a:r>
            <a:r>
              <a:rPr lang="en-US" altLang="zh-CN" dirty="0" smtClean="0"/>
              <a:t>》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《</a:t>
            </a:r>
            <a:r>
              <a:rPr lang="zh-CN" altLang="en-US" dirty="0" smtClean="0"/>
              <a:t>暗</a:t>
            </a:r>
            <a:r>
              <a:rPr lang="zh-CN" altLang="en-US" dirty="0"/>
              <a:t>黑破坏</a:t>
            </a:r>
            <a:r>
              <a:rPr lang="zh-CN" altLang="en-US" dirty="0" smtClean="0"/>
              <a:t>神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的设计改动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《</a:t>
            </a:r>
            <a:r>
              <a:rPr lang="zh-CN" altLang="en-US" dirty="0" smtClean="0"/>
              <a:t>暗黑破坏神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的延迟上市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战网</a:t>
            </a:r>
            <a:r>
              <a:rPr lang="en-US" altLang="zh-CN" dirty="0" smtClean="0"/>
              <a:t>”Battle Net”</a:t>
            </a:r>
            <a:r>
              <a:rPr lang="zh-CN" altLang="en-US" dirty="0" smtClean="0"/>
              <a:t>奠定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魔兽世界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5963713" y="1295400"/>
            <a:ext cx="1275287" cy="573064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imgsrc.baidu.com/forum/w%3D580/sign=fba94aefd41373f0f53f6f97940d4b8b/4d154e540923dd547ca475fcd409b3de9d8248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51" y="2514600"/>
            <a:ext cx="28003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gsrc.baidu.com/forum/w%3D580/sign=86a136b776f082022d9291377bf9fb8a/cf520e23dd54564eb9b236adb6de9c82d0584f5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51" y="3961729"/>
            <a:ext cx="2761261" cy="5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FFA347"/>
          </a:solidFill>
          <a:ln>
            <a:noFill/>
          </a:ln>
          <a:effectLst>
            <a:prstShdw prst="shdw17" dist="17961" dir="2700000">
              <a:srgbClr val="99622B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10251" name="Line 4"/>
          <p:cNvSpPr>
            <a:spLocks noChangeShapeType="1"/>
          </p:cNvSpPr>
          <p:nvPr/>
        </p:nvSpPr>
        <p:spPr bwMode="auto">
          <a:xfrm>
            <a:off x="179388" y="981075"/>
            <a:ext cx="8856662" cy="0"/>
          </a:xfrm>
          <a:prstGeom prst="line">
            <a:avLst/>
          </a:prstGeom>
          <a:noFill/>
          <a:ln w="47625">
            <a:solidFill>
              <a:srgbClr val="FF9933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10646" y="427038"/>
            <a:ext cx="2877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r>
              <a:rPr lang="zh-CN" altLang="en-US" sz="3000" b="1" dirty="0" smtClean="0">
                <a:solidFill>
                  <a:srgbClr val="99CC00"/>
                </a:solidFill>
                <a:ea typeface="新細明體" pitchFamily="18" charset="-120"/>
              </a:rPr>
              <a:t>重生的星际争霸</a:t>
            </a:r>
            <a:endParaRPr lang="en-US" altLang="zh-TW" sz="3000" b="1" dirty="0">
              <a:solidFill>
                <a:srgbClr val="99CC00"/>
              </a:solidFill>
              <a:ea typeface="新細明體" pitchFamily="18" charset="-12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90486" y="1371600"/>
            <a:ext cx="805114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29631" y="1295400"/>
            <a:ext cx="5349081" cy="542925"/>
            <a:chOff x="834231" y="2209800"/>
            <a:chExt cx="5349081" cy="542925"/>
          </a:xfrm>
        </p:grpSpPr>
        <p:grpSp>
          <p:nvGrpSpPr>
            <p:cNvPr id="10242" name="群組 23"/>
            <p:cNvGrpSpPr>
              <a:grpSpLocks/>
            </p:cNvGrpSpPr>
            <p:nvPr/>
          </p:nvGrpSpPr>
          <p:grpSpPr bwMode="auto">
            <a:xfrm>
              <a:off x="834231" y="2209800"/>
              <a:ext cx="3030537" cy="533400"/>
              <a:chOff x="997317" y="1556792"/>
              <a:chExt cx="7895163" cy="1080120"/>
            </a:xfrm>
          </p:grpSpPr>
          <p:sp>
            <p:nvSpPr>
              <p:cNvPr id="9" name="＞形箭號 8"/>
              <p:cNvSpPr/>
              <p:nvPr/>
            </p:nvSpPr>
            <p:spPr>
              <a:xfrm>
                <a:off x="997317" y="1556792"/>
                <a:ext cx="1728563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0" name="＞形箭號 9"/>
              <p:cNvSpPr/>
              <p:nvPr/>
            </p:nvSpPr>
            <p:spPr>
              <a:xfrm>
                <a:off x="2515795" y="1556792"/>
                <a:ext cx="1727019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1" name="＞形箭號 10"/>
              <p:cNvSpPr/>
              <p:nvPr/>
            </p:nvSpPr>
            <p:spPr>
              <a:xfrm>
                <a:off x="4082161" y="1556792"/>
                <a:ext cx="1657506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2" name="＞形箭號 11"/>
              <p:cNvSpPr/>
              <p:nvPr/>
            </p:nvSpPr>
            <p:spPr>
              <a:xfrm>
                <a:off x="5599095" y="1556792"/>
                <a:ext cx="1655961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9" name="＞形箭號 18"/>
              <p:cNvSpPr/>
              <p:nvPr/>
            </p:nvSpPr>
            <p:spPr>
              <a:xfrm>
                <a:off x="7092859" y="1556792"/>
                <a:ext cx="1799621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p:grpSp>
        <p:grpSp>
          <p:nvGrpSpPr>
            <p:cNvPr id="34" name="群組 23"/>
            <p:cNvGrpSpPr>
              <a:grpSpLocks/>
            </p:cNvGrpSpPr>
            <p:nvPr/>
          </p:nvGrpSpPr>
          <p:grpSpPr bwMode="auto">
            <a:xfrm>
              <a:off x="3152775" y="2219325"/>
              <a:ext cx="3030537" cy="533400"/>
              <a:chOff x="997317" y="1556792"/>
              <a:chExt cx="7895163" cy="1080120"/>
            </a:xfrm>
          </p:grpSpPr>
          <p:sp>
            <p:nvSpPr>
              <p:cNvPr id="35" name="＞形箭號 8"/>
              <p:cNvSpPr/>
              <p:nvPr/>
            </p:nvSpPr>
            <p:spPr>
              <a:xfrm>
                <a:off x="997317" y="1556792"/>
                <a:ext cx="1728563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6" name="＞形箭號 9"/>
              <p:cNvSpPr/>
              <p:nvPr/>
            </p:nvSpPr>
            <p:spPr>
              <a:xfrm>
                <a:off x="2515795" y="1556792"/>
                <a:ext cx="1727019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7" name="＞形箭號 10"/>
              <p:cNvSpPr/>
              <p:nvPr/>
            </p:nvSpPr>
            <p:spPr>
              <a:xfrm>
                <a:off x="4082161" y="1556792"/>
                <a:ext cx="1657506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8" name="＞形箭號 11"/>
              <p:cNvSpPr/>
              <p:nvPr/>
            </p:nvSpPr>
            <p:spPr>
              <a:xfrm>
                <a:off x="5599095" y="1556792"/>
                <a:ext cx="1655961" cy="1080120"/>
              </a:xfrm>
              <a:prstGeom prst="chevron">
                <a:avLst>
                  <a:gd name="adj" fmla="val 16137"/>
                </a:avLst>
              </a:prstGeom>
              <a:gradFill>
                <a:gsLst>
                  <a:gs pos="0">
                    <a:srgbClr val="C4E30B"/>
                  </a:gs>
                  <a:gs pos="60000">
                    <a:srgbClr val="FFDC97"/>
                  </a:gs>
                  <a:gs pos="100000">
                    <a:srgbClr val="EBFFBD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39" name="＞形箭號 18"/>
              <p:cNvSpPr/>
              <p:nvPr/>
            </p:nvSpPr>
            <p:spPr>
              <a:xfrm>
                <a:off x="7092859" y="1556792"/>
                <a:ext cx="1799621" cy="1080120"/>
              </a:xfrm>
              <a:prstGeom prst="chevron">
                <a:avLst>
                  <a:gd name="adj" fmla="val 16137"/>
                </a:avLst>
              </a:prstGeom>
              <a:solidFill>
                <a:srgbClr val="EAEA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zh-TW" altLang="en-US" sz="1600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p:grpSp>
      </p:grp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6670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1992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32766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1993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8100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1994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3764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1995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9860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1996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562600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1997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61290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1998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738686" y="1371600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1999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057400" y="1373211"/>
            <a:ext cx="805114" cy="3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1991</a:t>
            </a:r>
            <a:endParaRPr lang="en-US" altLang="zh-TW" sz="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9631" y="1295401"/>
            <a:ext cx="2901408" cy="573064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365" y="2286000"/>
            <a:ext cx="6248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dirty="0" smtClean="0"/>
              <a:t>科幻背景的</a:t>
            </a:r>
            <a:r>
              <a:rPr lang="en-US" altLang="zh-CN" dirty="0" smtClean="0"/>
              <a:t>RTS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dirty="0" smtClean="0"/>
              <a:t>与暗黑同台遭冷遇</a:t>
            </a:r>
            <a:endParaRPr lang="en-US" altLang="zh-CN" dirty="0" smtClean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dirty="0"/>
              <a:t>回</a:t>
            </a:r>
            <a:r>
              <a:rPr lang="zh-CN" altLang="en-US" dirty="0" smtClean="0"/>
              <a:t>炉重做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dirty="0" smtClean="0"/>
              <a:t>“耗时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年半完成开发，靠最后半年的冲刺”</a:t>
            </a:r>
            <a:endParaRPr lang="en-US" altLang="zh-CN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934200" y="1295400"/>
            <a:ext cx="609600" cy="573064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mgsrc.baidu.com/forum/w%3D580/sign=9f8ce5eb7df0f736d8fe4c093a57b382/575ecbbf6c81800a2d305a9ab43533fa838b47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63" y="2057400"/>
            <a:ext cx="50673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src.baidu.com/forum/w%3D580/sign=36a79e54f236afc30e0c3f6d831beb85/4ab96b81800a19d889d6579136fa828ba71e46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28" y="3407505"/>
            <a:ext cx="55245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FFA347"/>
          </a:solidFill>
          <a:ln>
            <a:noFill/>
          </a:ln>
          <a:effectLst>
            <a:prstShdw prst="shdw17" dist="17961" dir="2700000">
              <a:srgbClr val="99622B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10251" name="Line 4"/>
          <p:cNvSpPr>
            <a:spLocks noChangeShapeType="1"/>
          </p:cNvSpPr>
          <p:nvPr/>
        </p:nvSpPr>
        <p:spPr bwMode="auto">
          <a:xfrm>
            <a:off x="179388" y="981075"/>
            <a:ext cx="8856662" cy="0"/>
          </a:xfrm>
          <a:prstGeom prst="line">
            <a:avLst/>
          </a:prstGeom>
          <a:noFill/>
          <a:ln w="47625">
            <a:solidFill>
              <a:srgbClr val="FF9933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1724" y="427038"/>
            <a:ext cx="343555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r>
              <a:rPr lang="zh-CN" altLang="en-US" sz="3000" b="1" dirty="0">
                <a:solidFill>
                  <a:srgbClr val="99CC00"/>
                </a:solidFill>
                <a:ea typeface="新細明體" pitchFamily="18" charset="-120"/>
              </a:rPr>
              <a:t>暴雪出</a:t>
            </a:r>
            <a:r>
              <a:rPr lang="zh-CN" altLang="en-US" sz="3000" b="1" dirty="0" smtClean="0">
                <a:solidFill>
                  <a:srgbClr val="99CC00"/>
                </a:solidFill>
                <a:ea typeface="新細明體" pitchFamily="18" charset="-120"/>
              </a:rPr>
              <a:t>品  必属精品</a:t>
            </a:r>
            <a:endParaRPr lang="en-US" altLang="zh-TW" sz="3000" b="1" dirty="0">
              <a:solidFill>
                <a:srgbClr val="99CC00"/>
              </a:solidFill>
              <a:ea typeface="新細明體" pitchFamily="18" charset="-12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1000"/>
            <a:ext cx="3514725" cy="157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173389" y="1295400"/>
            <a:ext cx="6248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被暴雪取消的大型项目：</a:t>
            </a:r>
            <a:endParaRPr lang="en-US" altLang="zh-CN" b="1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浪</a:t>
            </a:r>
            <a:r>
              <a:rPr lang="zh-CN" altLang="en-US" dirty="0"/>
              <a:t>迹天</a:t>
            </a:r>
            <a:r>
              <a:rPr lang="zh-CN" altLang="en-US" dirty="0" smtClean="0"/>
              <a:t>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/>
              <a:t>Nomad</a:t>
            </a:r>
            <a:r>
              <a:rPr lang="en-US" dirty="0" smtClean="0"/>
              <a:t>），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航迹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 err="1"/>
              <a:t>Raiko</a:t>
            </a:r>
            <a:r>
              <a:rPr lang="en-US" dirty="0" smtClean="0"/>
              <a:t>），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魔</a:t>
            </a:r>
            <a:r>
              <a:rPr lang="zh-CN" altLang="en-US" dirty="0"/>
              <a:t>兽大冒</a:t>
            </a:r>
            <a:r>
              <a:rPr lang="zh-CN" altLang="en-US" dirty="0" smtClean="0"/>
              <a:t>险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 err="1"/>
              <a:t>Warcraft</a:t>
            </a:r>
            <a:r>
              <a:rPr lang="en-US" dirty="0"/>
              <a:t> Adventures</a:t>
            </a:r>
            <a:r>
              <a:rPr lang="en-US" dirty="0" smtClean="0"/>
              <a:t>），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游</a:t>
            </a:r>
            <a:r>
              <a:rPr lang="zh-CN" altLang="en-US" dirty="0"/>
              <a:t>戏</a:t>
            </a:r>
            <a:r>
              <a:rPr lang="zh-CN" altLang="en-US" dirty="0" smtClean="0"/>
              <a:t>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/>
              <a:t>Games People Play</a:t>
            </a:r>
            <a:r>
              <a:rPr lang="en-US" dirty="0" smtClean="0"/>
              <a:t>），</a:t>
            </a:r>
            <a:r>
              <a:rPr lang="en-US" altLang="zh-CN" dirty="0" smtClean="0"/>
              <a:t>《</a:t>
            </a:r>
            <a:r>
              <a:rPr lang="en-US" dirty="0" err="1" smtClean="0"/>
              <a:t>Crixa</a:t>
            </a:r>
            <a:r>
              <a:rPr lang="en-US" altLang="zh-CN" dirty="0" smtClean="0"/>
              <a:t>》</a:t>
            </a:r>
            <a:r>
              <a:rPr lang="en-US" dirty="0" smtClean="0"/>
              <a:t>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破</a:t>
            </a:r>
            <a:r>
              <a:rPr lang="zh-CN" altLang="en-US" dirty="0"/>
              <a:t>碎国</a:t>
            </a:r>
            <a:r>
              <a:rPr lang="zh-CN" altLang="en-US" dirty="0" smtClean="0"/>
              <a:t>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/>
              <a:t>Shattered Nations</a:t>
            </a:r>
            <a:r>
              <a:rPr lang="en-US" dirty="0" smtClean="0"/>
              <a:t>），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帝</a:t>
            </a:r>
            <a:r>
              <a:rPr lang="zh-CN" altLang="en-US" dirty="0"/>
              <a:t>国和</a:t>
            </a:r>
            <a:r>
              <a:rPr lang="zh-CN" altLang="en-US" dirty="0" smtClean="0"/>
              <a:t>平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 err="1"/>
              <a:t>Pax</a:t>
            </a:r>
            <a:r>
              <a:rPr lang="en-US" dirty="0"/>
              <a:t> Imperia</a:t>
            </a:r>
            <a:r>
              <a:rPr lang="en-US" dirty="0" smtClean="0"/>
              <a:t>），</a:t>
            </a:r>
            <a:r>
              <a:rPr lang="en-US" altLang="zh-CN" dirty="0" smtClean="0"/>
              <a:t>《</a:t>
            </a:r>
            <a:r>
              <a:rPr lang="en-US" dirty="0" smtClean="0"/>
              <a:t>Denizen</a:t>
            </a:r>
            <a:r>
              <a:rPr lang="en-US" altLang="zh-CN" dirty="0" smtClean="0"/>
              <a:t>》</a:t>
            </a:r>
            <a:r>
              <a:rPr lang="en-US" dirty="0" smtClean="0"/>
              <a:t>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星</a:t>
            </a:r>
            <a:r>
              <a:rPr lang="zh-CN" altLang="en-US" dirty="0"/>
              <a:t>际争霸：幽</a:t>
            </a:r>
            <a:r>
              <a:rPr lang="zh-CN" altLang="en-US" dirty="0" smtClean="0"/>
              <a:t>灵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/>
              <a:t>StarCraft: Ghost</a:t>
            </a:r>
            <a:r>
              <a:rPr lang="en-US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泰坦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 smtClean="0"/>
              <a:t>Titan）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回炉作品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部分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失落的维京人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暗黑破坏神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星际争霸</a:t>
            </a:r>
            <a:r>
              <a:rPr lang="en-US" altLang="zh-CN" dirty="0" smtClean="0"/>
              <a:t>1》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跳票</a:t>
            </a:r>
            <a:r>
              <a:rPr lang="zh-CN" altLang="en-US" dirty="0" smtClean="0"/>
              <a:t>史：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7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1303</Words>
  <Application>Microsoft Office PowerPoint</Application>
  <PresentationFormat>On-screen Show (4:3)</PresentationFormat>
  <Paragraphs>140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暴雪二十五年传奇历程（上） --1991~1999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二十五年</dc:title>
  <dc:creator>kael Chi</dc:creator>
  <cp:lastModifiedBy>kael Chi</cp:lastModifiedBy>
  <cp:revision>33</cp:revision>
  <dcterms:created xsi:type="dcterms:W3CDTF">2006-08-16T00:00:00Z</dcterms:created>
  <dcterms:modified xsi:type="dcterms:W3CDTF">2016-07-02T07:32:36Z</dcterms:modified>
</cp:coreProperties>
</file>