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9C05AF-0236-40F3-87FF-7B2FF339624E}">
  <a:tblStyle styleId="{699C05AF-0236-40F3-87FF-7B2FF3396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93789eb7_0_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ca93789eb7_0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a93789eb7_0_10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ca93789eb7_0_1013:notes"/>
          <p:cNvSpPr/>
          <p:nvPr>
            <p:ph idx="2" type="sldImg"/>
          </p:nvPr>
        </p:nvSpPr>
        <p:spPr>
          <a:xfrm>
            <a:off x="685802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bdf02a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bdf02a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NOTES: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Over the month of December, Paris can be seen to provide the most number of successful deliveries in relation to the other zones with also a large sum of deliveries flowing through. Though Paris has a high rate of deliveries, the overall success rate of deliveries that are on time is just above 50% and therefore could be improved 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93789eb7_0_2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a93789eb7_0_2713:notes"/>
          <p:cNvSpPr/>
          <p:nvPr>
            <p:ph idx="2" type="sldImg"/>
          </p:nvPr>
        </p:nvSpPr>
        <p:spPr>
          <a:xfrm>
            <a:off x="685802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bdf02a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bdf02a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 NOTES: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There has been substantial growth of drivers over the last 4 years in Paris . This is critical to match the increase in flow of inventory currently seen within this zone throughout the years and is currently where a large number of drivers are joining followed by Manchester.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Cover" showMasterSp="0">
  <p:cSld name="Title Slide 1">
    <p:bg>
      <p:bgPr>
        <a:solidFill>
          <a:srgbClr val="EFEF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7942" l="18404" r="18416" t="7925"/>
          <a:stretch/>
        </p:blipFill>
        <p:spPr>
          <a:xfrm rot="-5400000">
            <a:off x="1997775" y="-1997776"/>
            <a:ext cx="5146145" cy="914169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-6" y="284588"/>
            <a:ext cx="3921000" cy="4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266900" y="1071100"/>
            <a:ext cx="36543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Program Management Services for</a:t>
            </a:r>
            <a:br>
              <a:rPr lang="en" sz="2500">
                <a:latin typeface="Georgia"/>
                <a:ea typeface="Georgia"/>
                <a:cs typeface="Georgia"/>
                <a:sym typeface="Georgia"/>
              </a:rPr>
            </a:b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'Enterprise Adoption of Tenders &amp; Contracts Capabilities' program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24050" y="474188"/>
            <a:ext cx="3789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600">
                <a:latin typeface="Helvetica Neue"/>
                <a:ea typeface="Helvetica Neue"/>
                <a:cs typeface="Helvetica Neue"/>
                <a:sym typeface="Helvetica Neue"/>
              </a:rPr>
              <a:t>Confidential information for the sole benefit and use of PwC’s client</a:t>
            </a:r>
            <a:endParaRPr i="0" sz="6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4050" y="3161763"/>
            <a:ext cx="1200000" cy="2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November 17, 2020</a:t>
            </a:r>
            <a:endParaRPr b="1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0" y="4151599"/>
            <a:ext cx="552112" cy="41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ines 2" showMasterSp="0">
  <p:cSld name="Title Slide Lines 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59" name="Google Shape;59;p14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6858000" w="1219200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5139" y="5330952"/>
              <a:ext cx="1636775" cy="1351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32185" y="2785205"/>
            <a:ext cx="4105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332184" y="321467"/>
            <a:ext cx="55638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: Hub 5">
  <p:cSld name="1_Cover Slide: Hub 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20356" t="0"/>
          <a:stretch/>
        </p:blipFill>
        <p:spPr>
          <a:xfrm>
            <a:off x="1" y="1"/>
            <a:ext cx="9143994" cy="51423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3" y="0"/>
            <a:ext cx="3569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790369" y="495302"/>
            <a:ext cx="26187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None/>
              <a:defRPr b="1" i="0" sz="2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90369" y="1929803"/>
            <a:ext cx="26187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eorgia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Georgia"/>
              <a:buNone/>
              <a:defRPr b="0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8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790369" y="290552"/>
            <a:ext cx="2630400" cy="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eorgia"/>
              <a:buNone/>
              <a:defRPr b="0" i="0" sz="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6035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6035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eorgia"/>
              <a:buChar char="–"/>
              <a:defRPr b="0" i="0" sz="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6035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Georgia"/>
              <a:buChar char="›"/>
              <a:defRPr b="0" i="0" sz="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rabi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alpha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AutoNum type="romanLcPeriod"/>
              <a:defRPr b="0" i="0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2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  <p:transition spd="slow">
    <p:push/>
  </p:transition>
  <p:extLst>
    <p:ext uri="{DCECCB84-F9BA-43D5-87BE-67443E8EF086}">
      <p15:sldGuideLst>
        <p15:guide id="1" pos="1411">
          <p15:clr>
            <a:srgbClr val="5ACBF0"/>
          </p15:clr>
        </p15:guide>
        <p15:guide id="2" orient="horz" pos="1994">
          <p15:clr>
            <a:srgbClr val="5ACBF0"/>
          </p15:clr>
        </p15:guide>
        <p15:guide id="3" pos="327">
          <p15:clr>
            <a:srgbClr val="5ACBF0"/>
          </p15:clr>
        </p15:guide>
        <p15:guide id="4" pos="26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ntent slide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266913" y="400050"/>
            <a:ext cx="8610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653160" y="4869180"/>
            <a:ext cx="2238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i="0" sz="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Blank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ontent - Subtitle">
  <p:cSld name="Five Content -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32185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2" type="body"/>
          </p:nvPr>
        </p:nvSpPr>
        <p:spPr>
          <a:xfrm>
            <a:off x="2082784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body"/>
          </p:nvPr>
        </p:nvSpPr>
        <p:spPr>
          <a:xfrm>
            <a:off x="3833383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4" type="body"/>
          </p:nvPr>
        </p:nvSpPr>
        <p:spPr>
          <a:xfrm>
            <a:off x="5583982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5" type="body"/>
          </p:nvPr>
        </p:nvSpPr>
        <p:spPr>
          <a:xfrm>
            <a:off x="7334582" y="1577579"/>
            <a:ext cx="1479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332185" y="322886"/>
            <a:ext cx="8479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7488222" y="486918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9"/>
          <p:cNvSpPr txBox="1"/>
          <p:nvPr>
            <p:ph idx="6" type="subTitle"/>
          </p:nvPr>
        </p:nvSpPr>
        <p:spPr>
          <a:xfrm>
            <a:off x="332184" y="700075"/>
            <a:ext cx="84795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7488222" y="4766310"/>
            <a:ext cx="13236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32184" y="4766310"/>
            <a:ext cx="4105200" cy="1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66913" y="400051"/>
            <a:ext cx="8610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66912" y="1577336"/>
            <a:ext cx="86100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–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–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–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•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Helvetica Neue"/>
              <a:buChar char="–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700"/>
              <a:buFont typeface="Helvetica Neue"/>
              <a:buChar char="•"/>
              <a:defRPr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pos="168">
          <p15:clr>
            <a:srgbClr val="F26B43"/>
          </p15:clr>
        </p15:guide>
        <p15:guide id="3" pos="5592">
          <p15:clr>
            <a:srgbClr val="F26B43"/>
          </p15:clr>
        </p15:guide>
        <p15:guide id="4" orient="horz" pos="2945">
          <p15:clr>
            <a:srgbClr val="F26B43"/>
          </p15:clr>
        </p15:guide>
        <p15:guide id="5" orient="horz" pos="552">
          <p15:clr>
            <a:srgbClr val="F26B43"/>
          </p15:clr>
        </p15:guide>
        <p15:guide id="6" orient="horz" pos="252">
          <p15:clr>
            <a:srgbClr val="F26B43"/>
          </p15:clr>
        </p15:guide>
        <p15:guide id="7" pos="2726">
          <p15:clr>
            <a:srgbClr val="EA4335"/>
          </p15:clr>
        </p15:guide>
        <p15:guide id="8" pos="303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32185" y="2785205"/>
            <a:ext cx="4105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24/10/2021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3525000"/>
            <a:ext cx="1618500" cy="16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9144000" y="0"/>
                </a:moveTo>
                <a:lnTo>
                  <a:pt x="9450000" y="0"/>
                </a:lnTo>
                <a:lnTo>
                  <a:pt x="9450000" y="3309692"/>
                </a:lnTo>
                <a:lnTo>
                  <a:pt x="12192000" y="3309692"/>
                </a:lnTo>
                <a:lnTo>
                  <a:pt x="12192000" y="3615692"/>
                </a:lnTo>
                <a:lnTo>
                  <a:pt x="9450000" y="3615692"/>
                </a:lnTo>
                <a:lnTo>
                  <a:pt x="9450000" y="4394836"/>
                </a:lnTo>
                <a:lnTo>
                  <a:pt x="12192000" y="4394836"/>
                </a:lnTo>
                <a:lnTo>
                  <a:pt x="12192000" y="4700836"/>
                </a:lnTo>
                <a:lnTo>
                  <a:pt x="9450000" y="4700836"/>
                </a:lnTo>
                <a:lnTo>
                  <a:pt x="9450000" y="6858000"/>
                </a:lnTo>
                <a:lnTo>
                  <a:pt x="9144000" y="6858000"/>
                </a:lnTo>
                <a:lnTo>
                  <a:pt x="9144000" y="4700836"/>
                </a:lnTo>
                <a:lnTo>
                  <a:pt x="0" y="4700836"/>
                </a:lnTo>
                <a:lnTo>
                  <a:pt x="0" y="4394836"/>
                </a:lnTo>
                <a:lnTo>
                  <a:pt x="9144000" y="4394836"/>
                </a:lnTo>
                <a:lnTo>
                  <a:pt x="9144000" y="3615692"/>
                </a:lnTo>
                <a:lnTo>
                  <a:pt x="0" y="3615692"/>
                </a:lnTo>
                <a:lnTo>
                  <a:pt x="0" y="3309692"/>
                </a:lnTo>
                <a:lnTo>
                  <a:pt x="9144000" y="330969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>
            <p:ph type="ctrTitle"/>
          </p:nvPr>
        </p:nvSpPr>
        <p:spPr>
          <a:xfrm>
            <a:off x="160750" y="384652"/>
            <a:ext cx="26574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</a:pPr>
            <a:r>
              <a:rPr lang="en"/>
              <a:t>Paris Performance Review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975" y="0"/>
            <a:ext cx="59400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266906" y="672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{699C05AF-0236-40F3-87FF-7B2FF339624E}</a:tableStyleId>
              </a:tblPr>
              <a:tblGrid>
                <a:gridCol w="383600"/>
                <a:gridCol w="2387800"/>
              </a:tblGrid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Delivery</a:t>
                      </a:r>
                      <a:r>
                        <a:rPr lang="en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Performance</a:t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Growth</a:t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653160" y="4869180"/>
            <a:ext cx="223800" cy="1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775" y="0"/>
            <a:ext cx="601722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3525000"/>
            <a:ext cx="1618500" cy="1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3705225"/>
            <a:ext cx="2061900" cy="125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200" y="595413"/>
            <a:ext cx="4321650" cy="27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732917" y="400050"/>
            <a:ext cx="31278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Performance</a:t>
            </a:r>
            <a:endParaRPr sz="25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775" y="0"/>
            <a:ext cx="532650" cy="5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925" y="1002975"/>
            <a:ext cx="4174075" cy="14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323125" y="1082900"/>
            <a:ext cx="40818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Paris can be seen to provide the most number of </a:t>
            </a:r>
            <a:r>
              <a:rPr lang="en" sz="1200"/>
              <a:t>successful</a:t>
            </a:r>
            <a:r>
              <a:rPr lang="en" sz="1200"/>
              <a:t> </a:t>
            </a:r>
            <a:r>
              <a:rPr lang="en" sz="1200"/>
              <a:t>deliveries</a:t>
            </a:r>
            <a:r>
              <a:rPr lang="en" sz="1200"/>
              <a:t> 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Largest sum of deliveries occur in Paris. 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Success rate of deliveries are just above average.</a:t>
            </a:r>
            <a:endParaRPr/>
          </a:p>
        </p:txBody>
      </p:sp>
      <p:cxnSp>
        <p:nvCxnSpPr>
          <p:cNvPr id="114" name="Google Shape;114;p22"/>
          <p:cNvCxnSpPr/>
          <p:nvPr/>
        </p:nvCxnSpPr>
        <p:spPr>
          <a:xfrm>
            <a:off x="6067425" y="2571750"/>
            <a:ext cx="762000" cy="22290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2"/>
          <p:cNvCxnSpPr/>
          <p:nvPr/>
        </p:nvCxnSpPr>
        <p:spPr>
          <a:xfrm flipH="1">
            <a:off x="7601100" y="2105025"/>
            <a:ext cx="361800" cy="1962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6" name="Google Shape;116;p22"/>
          <p:cNvSpPr txBox="1"/>
          <p:nvPr>
            <p:ph type="title"/>
          </p:nvPr>
        </p:nvSpPr>
        <p:spPr>
          <a:xfrm>
            <a:off x="5957822" y="337900"/>
            <a:ext cx="20619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Total Deliveries Across Region</a:t>
            </a:r>
            <a:endParaRPr sz="12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7649" y="3925838"/>
            <a:ext cx="1846950" cy="80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2"/>
          <p:cNvGrpSpPr/>
          <p:nvPr/>
        </p:nvGrpSpPr>
        <p:grpSpPr>
          <a:xfrm>
            <a:off x="233883" y="397998"/>
            <a:ext cx="343894" cy="299590"/>
            <a:chOff x="9629396" y="4455744"/>
            <a:chExt cx="343894" cy="445354"/>
          </a:xfrm>
        </p:grpSpPr>
        <p:grpSp>
          <p:nvGrpSpPr>
            <p:cNvPr id="119" name="Google Shape;119;p22"/>
            <p:cNvGrpSpPr/>
            <p:nvPr/>
          </p:nvGrpSpPr>
          <p:grpSpPr>
            <a:xfrm>
              <a:off x="9717587" y="4637368"/>
              <a:ext cx="208892" cy="82200"/>
              <a:chOff x="9717587" y="4670835"/>
              <a:chExt cx="208892" cy="82200"/>
            </a:xfrm>
          </p:grpSpPr>
          <p:sp>
            <p:nvSpPr>
              <p:cNvPr id="120" name="Google Shape;120;p22"/>
              <p:cNvSpPr/>
              <p:nvPr/>
            </p:nvSpPr>
            <p:spPr>
              <a:xfrm>
                <a:off x="9778879" y="4670835"/>
                <a:ext cx="147600" cy="822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>
                <a:off x="9717587" y="4670835"/>
                <a:ext cx="91800" cy="822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2"/>
            <p:cNvGrpSpPr/>
            <p:nvPr/>
          </p:nvGrpSpPr>
          <p:grpSpPr>
            <a:xfrm>
              <a:off x="9717587" y="4728132"/>
              <a:ext cx="255695" cy="82200"/>
              <a:chOff x="9717587" y="4774862"/>
              <a:chExt cx="255695" cy="82200"/>
            </a:xfrm>
          </p:grpSpPr>
          <p:sp>
            <p:nvSpPr>
              <p:cNvPr id="123" name="Google Shape;123;p22"/>
              <p:cNvSpPr/>
              <p:nvPr/>
            </p:nvSpPr>
            <p:spPr>
              <a:xfrm>
                <a:off x="9778882" y="4774862"/>
                <a:ext cx="194400" cy="822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9717587" y="4774862"/>
                <a:ext cx="91800" cy="822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22"/>
            <p:cNvGrpSpPr/>
            <p:nvPr/>
          </p:nvGrpSpPr>
          <p:grpSpPr>
            <a:xfrm>
              <a:off x="9629396" y="4818898"/>
              <a:ext cx="343894" cy="82200"/>
              <a:chOff x="9629396" y="4857028"/>
              <a:chExt cx="343894" cy="82200"/>
            </a:xfrm>
          </p:grpSpPr>
          <p:sp>
            <p:nvSpPr>
              <p:cNvPr id="126" name="Google Shape;126;p22"/>
              <p:cNvSpPr/>
              <p:nvPr/>
            </p:nvSpPr>
            <p:spPr>
              <a:xfrm>
                <a:off x="9690690" y="4857028"/>
                <a:ext cx="282600" cy="822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9629396" y="4857028"/>
                <a:ext cx="91800" cy="822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22"/>
            <p:cNvGrpSpPr/>
            <p:nvPr/>
          </p:nvGrpSpPr>
          <p:grpSpPr>
            <a:xfrm>
              <a:off x="9686496" y="4546502"/>
              <a:ext cx="188826" cy="82157"/>
              <a:chOff x="7343364" y="2536600"/>
              <a:chExt cx="371997" cy="116700"/>
            </a:xfrm>
          </p:grpSpPr>
          <p:sp>
            <p:nvSpPr>
              <p:cNvPr id="129" name="Google Shape;129;p22"/>
              <p:cNvSpPr/>
              <p:nvPr/>
            </p:nvSpPr>
            <p:spPr>
              <a:xfrm>
                <a:off x="7380261" y="2536600"/>
                <a:ext cx="335100" cy="1167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2"/>
              <p:cNvSpPr/>
              <p:nvPr/>
            </p:nvSpPr>
            <p:spPr>
              <a:xfrm>
                <a:off x="7343364" y="2536600"/>
                <a:ext cx="171900" cy="1167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22"/>
            <p:cNvGrpSpPr/>
            <p:nvPr/>
          </p:nvGrpSpPr>
          <p:grpSpPr>
            <a:xfrm>
              <a:off x="9629427" y="4455744"/>
              <a:ext cx="276255" cy="82157"/>
              <a:chOff x="7249320" y="2397398"/>
              <a:chExt cx="544237" cy="116700"/>
            </a:xfrm>
          </p:grpSpPr>
          <p:sp>
            <p:nvSpPr>
              <p:cNvPr id="132" name="Google Shape;132;p22"/>
              <p:cNvSpPr/>
              <p:nvPr/>
            </p:nvSpPr>
            <p:spPr>
              <a:xfrm>
                <a:off x="7270357" y="2397398"/>
                <a:ext cx="523200" cy="1167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2"/>
              <p:cNvSpPr/>
              <p:nvPr/>
            </p:nvSpPr>
            <p:spPr>
              <a:xfrm>
                <a:off x="7249320" y="2397398"/>
                <a:ext cx="188100" cy="116700"/>
              </a:xfrm>
              <a:prstGeom prst="homePlate">
                <a:avLst>
                  <a:gd fmla="val 31716" name="adj"/>
                </a:avLst>
              </a:prstGeom>
              <a:solidFill>
                <a:srgbClr val="3C78D8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22"/>
          <p:cNvSpPr txBox="1"/>
          <p:nvPr>
            <p:ph type="title"/>
          </p:nvPr>
        </p:nvSpPr>
        <p:spPr>
          <a:xfrm>
            <a:off x="634472" y="2720950"/>
            <a:ext cx="20619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Successful deliveries by zone</a:t>
            </a:r>
            <a:endParaRPr sz="1200"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8">
            <a:alphaModFix/>
          </a:blip>
          <a:srcRect b="2635" l="0" r="0" t="9814"/>
          <a:stretch/>
        </p:blipFill>
        <p:spPr>
          <a:xfrm>
            <a:off x="323125" y="3016450"/>
            <a:ext cx="2931050" cy="190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3"/>
          <p:cNvGraphicFramePr/>
          <p:nvPr/>
        </p:nvGraphicFramePr>
        <p:xfrm>
          <a:off x="266906" y="672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{699C05AF-0236-40F3-87FF-7B2FF339624E}</a:tableStyleId>
              </a:tblPr>
              <a:tblGrid>
                <a:gridCol w="383600"/>
                <a:gridCol w="2387800"/>
              </a:tblGrid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700">
                          <a:solidFill>
                            <a:srgbClr val="D9D9D9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Delivery Performance</a:t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3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Growth</a:t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D9D9D9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8575" marB="68575" marR="68575" marL="6857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653160" y="4869180"/>
            <a:ext cx="223800" cy="1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775" y="0"/>
            <a:ext cx="601722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3525000"/>
            <a:ext cx="1618500" cy="1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1193463" y="339275"/>
            <a:ext cx="8610000" cy="2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Growth</a:t>
            </a:r>
            <a:endParaRPr sz="2500"/>
          </a:p>
        </p:txBody>
      </p:sp>
      <p:cxnSp>
        <p:nvCxnSpPr>
          <p:cNvPr id="149" name="Google Shape;149;p24"/>
          <p:cNvCxnSpPr/>
          <p:nvPr/>
        </p:nvCxnSpPr>
        <p:spPr>
          <a:xfrm flipH="1" rot="10800000">
            <a:off x="435625" y="1023700"/>
            <a:ext cx="6900" cy="3465600"/>
          </a:xfrm>
          <a:prstGeom prst="straightConnector1">
            <a:avLst/>
          </a:prstGeom>
          <a:noFill/>
          <a:ln cap="flat" cmpd="sng" w="57150">
            <a:solidFill>
              <a:srgbClr val="C9DAF8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5" y="2020601"/>
            <a:ext cx="3598450" cy="246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775" y="0"/>
            <a:ext cx="532650" cy="5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680875" y="1013750"/>
            <a:ext cx="8029200" cy="8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108000" spcFirstLastPara="1" rIns="91425" wrap="square" tIns="72000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Substantial growth of drivers can be seen in Paris . 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Large number of drivers are joining Paris followed by Manchester.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9850" y="1966925"/>
            <a:ext cx="3406450" cy="252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4" name="Google Shape;154;p24"/>
          <p:cNvGrpSpPr/>
          <p:nvPr/>
        </p:nvGrpSpPr>
        <p:grpSpPr>
          <a:xfrm>
            <a:off x="557079" y="339287"/>
            <a:ext cx="264965" cy="399119"/>
            <a:chOff x="9318220" y="3632852"/>
            <a:chExt cx="287100" cy="432462"/>
          </a:xfrm>
        </p:grpSpPr>
        <p:sp>
          <p:nvSpPr>
            <p:cNvPr id="155" name="Google Shape;155;p24"/>
            <p:cNvSpPr/>
            <p:nvPr/>
          </p:nvSpPr>
          <p:spPr>
            <a:xfrm>
              <a:off x="9394158" y="3632852"/>
              <a:ext cx="135300" cy="138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45"/>
                <a:buFont typeface="Arial"/>
                <a:buNone/>
              </a:pPr>
              <a:r>
                <a:t/>
              </a:r>
              <a:endParaRPr b="0" i="0" sz="1945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9318220" y="3771314"/>
              <a:ext cx="287100" cy="294000"/>
            </a:xfrm>
            <a:prstGeom prst="pie">
              <a:avLst>
                <a:gd fmla="val 10800006" name="adj1"/>
                <a:gd fmla="val 21593516" name="adj2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45"/>
                <a:buFont typeface="Arial"/>
                <a:buNone/>
              </a:pPr>
              <a:r>
                <a:t/>
              </a:r>
              <a:endParaRPr b="0" i="0" sz="1945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57" name="Google Shape;157;p24"/>
          <p:cNvGrpSpPr/>
          <p:nvPr/>
        </p:nvGrpSpPr>
        <p:grpSpPr>
          <a:xfrm>
            <a:off x="822054" y="339287"/>
            <a:ext cx="264965" cy="399119"/>
            <a:chOff x="9318220" y="3632852"/>
            <a:chExt cx="287100" cy="432462"/>
          </a:xfrm>
        </p:grpSpPr>
        <p:sp>
          <p:nvSpPr>
            <p:cNvPr id="158" name="Google Shape;158;p24"/>
            <p:cNvSpPr/>
            <p:nvPr/>
          </p:nvSpPr>
          <p:spPr>
            <a:xfrm>
              <a:off x="9394158" y="3632852"/>
              <a:ext cx="135300" cy="138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45"/>
                <a:buFont typeface="Arial"/>
                <a:buNone/>
              </a:pPr>
              <a:r>
                <a:t/>
              </a:r>
              <a:endParaRPr b="0" i="0" sz="1945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9318220" y="3771314"/>
              <a:ext cx="287100" cy="294000"/>
            </a:xfrm>
            <a:prstGeom prst="pie">
              <a:avLst>
                <a:gd fmla="val 10800006" name="adj1"/>
                <a:gd fmla="val 21593516" name="adj2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45"/>
                <a:buFont typeface="Arial"/>
                <a:buNone/>
              </a:pPr>
              <a:r>
                <a:t/>
              </a:r>
              <a:endParaRPr b="0" i="0" sz="1945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60" name="Google Shape;160;p24"/>
          <p:cNvGrpSpPr/>
          <p:nvPr/>
        </p:nvGrpSpPr>
        <p:grpSpPr>
          <a:xfrm>
            <a:off x="680879" y="339287"/>
            <a:ext cx="264965" cy="399119"/>
            <a:chOff x="9318220" y="3632852"/>
            <a:chExt cx="287100" cy="432462"/>
          </a:xfrm>
        </p:grpSpPr>
        <p:sp>
          <p:nvSpPr>
            <p:cNvPr id="161" name="Google Shape;161;p24"/>
            <p:cNvSpPr/>
            <p:nvPr/>
          </p:nvSpPr>
          <p:spPr>
            <a:xfrm>
              <a:off x="9394158" y="3632852"/>
              <a:ext cx="135300" cy="1386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45"/>
                <a:buFont typeface="Arial"/>
                <a:buNone/>
              </a:pPr>
              <a:r>
                <a:t/>
              </a:r>
              <a:endParaRPr b="0" i="0" sz="1945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9318220" y="3771314"/>
              <a:ext cx="287100" cy="294000"/>
            </a:xfrm>
            <a:prstGeom prst="pie">
              <a:avLst>
                <a:gd fmla="val 10800006" name="adj1"/>
                <a:gd fmla="val 21593516" name="adj2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45"/>
                <a:buFont typeface="Arial"/>
                <a:buNone/>
              </a:pPr>
              <a:r>
                <a:t/>
              </a:r>
              <a:endParaRPr b="0" i="0" sz="1945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93954"/>
      </a:accent5>
      <a:accent6>
        <a:srgbClr val="464646"/>
      </a:accent6>
      <a:hlink>
        <a:srgbClr val="D04A02"/>
      </a:hlink>
      <a:folHlink>
        <a:srgbClr val="D939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