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62" r:id="rId2"/>
    <p:sldId id="266" r:id="rId3"/>
    <p:sldId id="269" r:id="rId4"/>
    <p:sldId id="270" r:id="rId5"/>
    <p:sldId id="271" r:id="rId6"/>
    <p:sldId id="272" r:id="rId7"/>
    <p:sldId id="273" r:id="rId8"/>
    <p:sldId id="286" r:id="rId9"/>
    <p:sldId id="274" r:id="rId10"/>
    <p:sldId id="275" r:id="rId11"/>
    <p:sldId id="27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0066"/>
    <a:srgbClr val="FF99CC"/>
    <a:srgbClr val="FF66FF"/>
    <a:srgbClr val="00CC66"/>
    <a:srgbClr val="B1EBF1"/>
    <a:srgbClr val="6699FF"/>
    <a:srgbClr val="B1F1BD"/>
    <a:srgbClr val="99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p:cViewPr varScale="1">
        <p:scale>
          <a:sx n="109" d="100"/>
          <a:sy n="109" d="100"/>
        </p:scale>
        <p:origin x="55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yan Chilla" userId="9f8866e84f1c63f3" providerId="LiveId" clId="{ED2F1FA3-EAB0-4E26-92DF-FC03EA433512}"/>
    <pc:docChg chg="custSel modSld">
      <pc:chgData name="Kalyan Chilla" userId="9f8866e84f1c63f3" providerId="LiveId" clId="{ED2F1FA3-EAB0-4E26-92DF-FC03EA433512}" dt="2024-02-15T21:04:55.074" v="113" actId="20577"/>
      <pc:docMkLst>
        <pc:docMk/>
      </pc:docMkLst>
      <pc:sldChg chg="modSp mod">
        <pc:chgData name="Kalyan Chilla" userId="9f8866e84f1c63f3" providerId="LiveId" clId="{ED2F1FA3-EAB0-4E26-92DF-FC03EA433512}" dt="2024-02-15T21:04:55.074" v="113" actId="20577"/>
        <pc:sldMkLst>
          <pc:docMk/>
          <pc:sldMk cId="0" sldId="271"/>
        </pc:sldMkLst>
        <pc:spChg chg="mod">
          <ac:chgData name="Kalyan Chilla" userId="9f8866e84f1c63f3" providerId="LiveId" clId="{ED2F1FA3-EAB0-4E26-92DF-FC03EA433512}" dt="2024-02-15T21:04:55.074" v="113" actId="20577"/>
          <ac:spMkLst>
            <pc:docMk/>
            <pc:sldMk cId="0" sldId="271"/>
            <ac:spMk id="8" creationId="{00000000-0000-0000-0000-000000000000}"/>
          </ac:spMkLst>
        </pc:spChg>
      </pc:sldChg>
      <pc:sldChg chg="modSp mod">
        <pc:chgData name="Kalyan Chilla" userId="9f8866e84f1c63f3" providerId="LiveId" clId="{ED2F1FA3-EAB0-4E26-92DF-FC03EA433512}" dt="2024-02-15T20:59:50.926" v="13" actId="13926"/>
        <pc:sldMkLst>
          <pc:docMk/>
          <pc:sldMk cId="0" sldId="273"/>
        </pc:sldMkLst>
        <pc:graphicFrameChg chg="modGraphic">
          <ac:chgData name="Kalyan Chilla" userId="9f8866e84f1c63f3" providerId="LiveId" clId="{ED2F1FA3-EAB0-4E26-92DF-FC03EA433512}" dt="2024-02-15T20:59:50.926" v="13" actId="13926"/>
          <ac:graphicFrameMkLst>
            <pc:docMk/>
            <pc:sldMk cId="0" sldId="273"/>
            <ac:graphicFrameMk id="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7426D-B9BE-4BEB-9BE4-209FDF385E3F}" type="datetimeFigureOut">
              <a:rPr lang="en-US" smtClean="0"/>
              <a:t>2/16/2024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9F71A-1B75-46CF-8FDB-004BB35B7C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516D8431-FEFB-4A1B-A6BD-9CEEA1058CF9}" type="slidenum">
              <a:rPr lang="en-US" smtClean="0"/>
              <a:t>1</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ln>
        </p:spPr>
      </p:sp>
      <p:sp>
        <p:nvSpPr>
          <p:cNvPr id="53252" name="Rectangle 3"/>
          <p:cNvSpPr>
            <a:spLocks noGrp="1" noChangeArrowheads="1"/>
          </p:cNvSpPr>
          <p:nvPr>
            <p:ph type="body" idx="1"/>
          </p:nvPr>
        </p:nvSpPr>
        <p:spPr bwMode="auto">
          <a:noFill/>
        </p:spPr>
        <p:txBody>
          <a:bodyPr wrap="square" numCol="1" anchor="t" anchorCtr="0" compatLnSpc="1"/>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63F6F8-0049-4A70-ACF4-3F2C6992FD13}"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158AE-FB2F-4DE0-BCCC-8DEE96469AD3}"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FAA9BC-2004-4E04-B511-EF1364D65FF8}"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5738" cy="36988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5" name="Text Box 7"/>
          <p:cNvSpPr txBox="1">
            <a:spLocks noChangeArrowheads="1"/>
          </p:cNvSpPr>
          <p:nvPr/>
        </p:nvSpPr>
        <p:spPr bwMode="auto">
          <a:xfrm>
            <a:off x="1431925" y="265113"/>
            <a:ext cx="185738" cy="36988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endParaRPr lang="en-US">
              <a:latin typeface="Berlin Sans FB" pitchFamily="34" charset="0"/>
            </a:endParaRPr>
          </a:p>
        </p:txBody>
      </p:sp>
    </p:spTree>
  </p:cSld>
  <p:clrMapOvr>
    <a:masterClrMapping/>
  </p:clrMapOvr>
  <p:transition/>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3900A9-49C0-40A4-80BC-13A18D2C3B2D}"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E4338B-8F77-4E10-9CAA-686ACAF1A3DF}"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4FF05-4785-4640-A6C9-EBF1F8968716}" type="datetime1">
              <a:rPr lang="en-US" smtClean="0"/>
              <a:t>2/16/2024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B58CF6-F8A9-4CF7-80C2-946501FA167A}" type="datetime1">
              <a:rPr lang="en-US" smtClean="0"/>
              <a:t>2/16/2024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E8C27-AD71-4BC7-89F3-D9F53D53F1F5}" type="datetime1">
              <a:rPr lang="en-US" smtClean="0"/>
              <a:t>2/16/2024</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01C04-452B-49EB-BBD7-C888589E0D69}"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BAE1-99FC-4702-8C63-CB5048577C71}"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333DD-E2CA-4997-A500-A81AEC093F07}" type="datetime1">
              <a:rPr lang="en-US" smtClean="0"/>
              <a:t>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69"/>
          <p:cNvSpPr>
            <a:spLocks noChangeArrowheads="1"/>
          </p:cNvSpPr>
          <p:nvPr/>
        </p:nvSpPr>
        <p:spPr bwMode="auto">
          <a:xfrm>
            <a:off x="533400" y="5334000"/>
            <a:ext cx="8610600" cy="1219200"/>
          </a:xfrm>
          <a:prstGeom prst="rect">
            <a:avLst/>
          </a:prstGeom>
          <a:noFill/>
          <a:ln w="9525">
            <a:noFill/>
            <a:miter lim="800000"/>
          </a:ln>
        </p:spPr>
        <p:txBody>
          <a:bodyPr/>
          <a:lstStyle/>
          <a:p>
            <a:pPr algn="ctr">
              <a:lnSpc>
                <a:spcPct val="80000"/>
              </a:lnSpc>
              <a:spcBef>
                <a:spcPct val="20000"/>
              </a:spcBef>
              <a:defRPr/>
            </a:pPr>
            <a:endParaRPr lang="en-US" sz="4000" b="1" dirty="0">
              <a:solidFill>
                <a:srgbClr val="000099"/>
              </a:solidFill>
              <a:latin typeface="Tahoma" panose="020B0604030504040204" pitchFamily="34" charset="0"/>
              <a:cs typeface="Tahoma" panose="020B0604030504040204" pitchFamily="34" charset="0"/>
            </a:endParaRPr>
          </a:p>
        </p:txBody>
      </p:sp>
      <p:sp>
        <p:nvSpPr>
          <p:cNvPr id="7170" name="AutoShape 2"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7172" name="AutoShape 4"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7174" name="AutoShape 6"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5" descr="F:\To CEO Sir\MBU FINAL DOCUMENT-Sept 2021\MBU Logo.jpg"/>
          <p:cNvPicPr>
            <a:picLocks noChangeAspect="1" noChangeArrowheads="1"/>
          </p:cNvPicPr>
          <p:nvPr/>
        </p:nvPicPr>
        <p:blipFill>
          <a:blip r:embed="rId3"/>
          <a:srcRect t="24304" b="23544"/>
          <a:stretch>
            <a:fillRect/>
          </a:stretch>
        </p:blipFill>
        <p:spPr bwMode="auto">
          <a:xfrm>
            <a:off x="7696200" y="6172200"/>
            <a:ext cx="990601" cy="609600"/>
          </a:xfrm>
          <a:prstGeom prst="rect">
            <a:avLst/>
          </a:prstGeom>
          <a:noFill/>
          <a:ln w="9525">
            <a:noFill/>
            <a:miter lim="800000"/>
            <a:headEnd/>
            <a:tailEnd/>
          </a:ln>
        </p:spPr>
      </p:pic>
      <p:sp>
        <p:nvSpPr>
          <p:cNvPr id="5" name="Rectangle 4"/>
          <p:cNvSpPr/>
          <p:nvPr/>
        </p:nvSpPr>
        <p:spPr>
          <a:xfrm>
            <a:off x="125095" y="566003"/>
            <a:ext cx="8759824" cy="1752600"/>
          </a:xfrm>
          <a:prstGeom prst="rect">
            <a:avLst/>
          </a:prstGeom>
          <a:solidFill>
            <a:srgbClr val="FF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kern="0" dirty="0">
                <a:solidFill>
                  <a:srgbClr val="374151"/>
                </a:solidFill>
                <a:latin typeface="Segoe UI" panose="020B0502040204020203" pitchFamily="34" charset="0"/>
                <a:ea typeface="Georgia" panose="02040502050405020303" pitchFamily="18" charset="0"/>
                <a:cs typeface="Georgia" panose="02040502050405020303" pitchFamily="18" charset="0"/>
              </a:rPr>
              <a:t>Mini Project Title: IBM-AIML</a:t>
            </a:r>
            <a:r>
              <a:rPr lang="en-US" sz="2400" b="1" kern="0" dirty="0">
                <a:solidFill>
                  <a:srgbClr val="374151"/>
                </a:solidFill>
                <a:effectLst/>
                <a:latin typeface="Segoe UI" panose="020B0502040204020203" pitchFamily="34" charset="0"/>
                <a:ea typeface="Georgia" panose="02040502050405020303" pitchFamily="18" charset="0"/>
                <a:cs typeface="Georgia" panose="02040502050405020303" pitchFamily="18" charset="0"/>
              </a:rPr>
              <a:t> </a:t>
            </a:r>
          </a:p>
          <a:p>
            <a:pPr algn="ctr"/>
            <a:endParaRPr lang="en-IN" dirty="0"/>
          </a:p>
        </p:txBody>
      </p:sp>
      <p:sp>
        <p:nvSpPr>
          <p:cNvPr id="11" name="TextBox 10"/>
          <p:cNvSpPr txBox="1"/>
          <p:nvPr/>
        </p:nvSpPr>
        <p:spPr>
          <a:xfrm>
            <a:off x="184478" y="2545728"/>
            <a:ext cx="8729344" cy="2667397"/>
          </a:xfrm>
          <a:prstGeom prst="rect">
            <a:avLst/>
          </a:prstGeom>
          <a:solidFill>
            <a:srgbClr val="B1EBF1"/>
          </a:solidFill>
        </p:spPr>
        <p:txBody>
          <a:bodyPr wrap="square">
            <a:spAutoFit/>
          </a:bodyPr>
          <a:lstStyle/>
          <a:p>
            <a:pPr marL="63500" marR="0">
              <a:spcBef>
                <a:spcPts val="370"/>
              </a:spcBef>
              <a:spcAft>
                <a:spcPts val="0"/>
              </a:spcAft>
            </a:pPr>
            <a:r>
              <a:rPr lang="en-IN" sz="1800" b="1" kern="0" dirty="0">
                <a:effectLst/>
                <a:latin typeface="Georgia" panose="02040502050405020303" pitchFamily="18" charset="0"/>
                <a:ea typeface="Georgia" panose="02040502050405020303" pitchFamily="18" charset="0"/>
                <a:cs typeface="Georgia" panose="02040502050405020303" pitchFamily="18" charset="0"/>
              </a:rPr>
              <a:t>Team Details:</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J.S.S.ABHILASH (22101A010429)</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C.KALYAN (22102A040722)</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MAHAMMAD SIDDIQ (22101A010241)</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U.SAI ROHITH (22101A010596)</a:t>
            </a:r>
          </a:p>
          <a:p>
            <a:pPr marL="63500" marR="0">
              <a:spcBef>
                <a:spcPts val="370"/>
              </a:spcBef>
              <a:spcAft>
                <a:spcPts val="0"/>
              </a:spcAft>
            </a:pPr>
            <a:endParaRPr lang="en-IN" b="1" kern="0" dirty="0">
              <a:latin typeface="Georgia" panose="02040502050405020303" pitchFamily="18" charset="0"/>
              <a:ea typeface="Georgia" panose="02040502050405020303" pitchFamily="18" charset="0"/>
              <a:cs typeface="Georgia" panose="02040502050405020303" pitchFamily="18" charset="0"/>
            </a:endParaRPr>
          </a:p>
          <a:p>
            <a:pPr marL="406400" marR="0" indent="-342900">
              <a:spcBef>
                <a:spcPts val="370"/>
              </a:spcBef>
              <a:spcAft>
                <a:spcPts val="0"/>
              </a:spcAft>
              <a:buAutoNum type="arabicPeriod"/>
            </a:pPr>
            <a:endParaRPr lang="en-IN" b="1" kern="0" dirty="0">
              <a:latin typeface="Georgia" panose="02040502050405020303" pitchFamily="18" charset="0"/>
              <a:ea typeface="Georgia" panose="02040502050405020303" pitchFamily="18" charset="0"/>
              <a:cs typeface="Georgia" panose="02040502050405020303" pitchFamily="18" charset="0"/>
            </a:endParaRPr>
          </a:p>
          <a:p>
            <a:pPr marL="63500" marR="0">
              <a:spcBef>
                <a:spcPts val="370"/>
              </a:spcBef>
              <a:spcAft>
                <a:spcPts val="0"/>
              </a:spcAft>
            </a:pPr>
            <a:endParaRPr lang="en-IN" b="1" kern="0" dirty="0">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WORKFLOW OF PROPOSED SYSTEM</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p:cNvSpPr txBox="1"/>
          <p:nvPr/>
        </p:nvSpPr>
        <p:spPr>
          <a:xfrm>
            <a:off x="342900" y="685800"/>
            <a:ext cx="8458200" cy="1302921"/>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Include workflow diagram.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1" dirty="0">
                <a:solidFill>
                  <a:srgbClr val="FF0066"/>
                </a:solidFill>
                <a:latin typeface="Times New Roman" panose="02020603050405020304" pitchFamily="18" charset="0"/>
                <a:ea typeface="Arial" panose="020B0604020202020204" pitchFamily="34" charset="0"/>
              </a:rPr>
              <a:t>Use draw.io</a:t>
            </a: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p:cNvSpPr>
            <a:spLocks noGrp="1"/>
          </p:cNvSpPr>
          <p:nvPr>
            <p:ph type="dt" sz="half" idx="10"/>
          </p:nvPr>
        </p:nvSpPr>
        <p:spPr/>
        <p:txBody>
          <a:bodyPr/>
          <a:lstStyle/>
          <a:p>
            <a:fld id="{1DA7F79B-9EC0-4645-9D1B-90D189154EB4}"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REFERENCES</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p:cNvSpPr txBox="1"/>
          <p:nvPr/>
        </p:nvSpPr>
        <p:spPr>
          <a:xfrm>
            <a:off x="342900" y="666433"/>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IN" b="1" dirty="0">
                <a:highlight>
                  <a:srgbClr val="FFFF00"/>
                </a:highlight>
                <a:latin typeface="Times New Roman" panose="02020603050405020304" pitchFamily="18" charset="0"/>
                <a:cs typeface="Times New Roman" panose="02020603050405020304" pitchFamily="18" charset="0"/>
              </a:rPr>
              <a:t>Use APA style for references and number the references.</a:t>
            </a:r>
          </a:p>
        </p:txBody>
      </p:sp>
      <p:sp>
        <p:nvSpPr>
          <p:cNvPr id="5" name="Date Placeholder 4"/>
          <p:cNvSpPr>
            <a:spLocks noGrp="1"/>
          </p:cNvSpPr>
          <p:nvPr>
            <p:ph type="dt" sz="half" idx="10"/>
          </p:nvPr>
        </p:nvSpPr>
        <p:spPr/>
        <p:txBody>
          <a:bodyPr/>
          <a:lstStyle/>
          <a:p>
            <a:fld id="{327E2ED7-B805-4A94-8355-26318B1C7741}"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p:cNvPicPr>
          <p:nvPr/>
        </p:nvPicPr>
        <p:blipFill>
          <a:blip r:embed="rId2"/>
          <a:srcRect/>
          <a:stretch>
            <a:fillRect/>
          </a:stretch>
        </p:blipFill>
        <p:spPr bwMode="auto">
          <a:xfrm>
            <a:off x="742950" y="1196975"/>
            <a:ext cx="8020050" cy="451802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C186D303-E7A5-4E7F-82EE-9A1CB80E64AD}" type="datetime1">
              <a:rPr lang="en-US" smtClean="0"/>
              <a:t>2/16/2024</a:t>
            </a:fld>
            <a:endParaRPr lang="en-US"/>
          </a:p>
        </p:txBody>
      </p:sp>
      <p:sp>
        <p:nvSpPr>
          <p:cNvPr id="4" name="Footer Placeholder 3"/>
          <p:cNvSpPr>
            <a:spLocks noGrp="1"/>
          </p:cNvSpPr>
          <p:nvPr>
            <p:ph type="ftr" sz="quarter" idx="11"/>
          </p:nvPr>
        </p:nvSpPr>
        <p:spPr/>
        <p:txBody>
          <a:bodyPr/>
          <a:lstStyle/>
          <a:p>
            <a:r>
              <a:rPr lang="en-US"/>
              <a:t>School of Computing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AGENDA-REVIEW 1 (12.02.2024)</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p:cNvSpPr txBox="1"/>
          <p:nvPr/>
        </p:nvSpPr>
        <p:spPr>
          <a:xfrm>
            <a:off x="342900" y="666433"/>
            <a:ext cx="8458200" cy="4570482"/>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Abstract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Introduction</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Problem Statement</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Objectives</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Literature Survey</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Limitations of Existing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Workflow of the Proposed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References</a:t>
            </a:r>
            <a:endParaRPr lang="en-US" sz="1800" dirty="0">
              <a:effectLst/>
              <a:latin typeface="Times New Roman" panose="02020603050405020304" pitchFamily="18" charset="0"/>
              <a:ea typeface="Arial" panose="020B0604020202020204" pitchFamily="34" charset="0"/>
            </a:endParaRPr>
          </a:p>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p:cNvSpPr>
            <a:spLocks noGrp="1"/>
          </p:cNvSpPr>
          <p:nvPr>
            <p:ph type="dt" sz="half" idx="10"/>
          </p:nvPr>
        </p:nvSpPr>
        <p:spPr/>
        <p:txBody>
          <a:bodyPr/>
          <a:lstStyle/>
          <a:p>
            <a:fld id="{9E538314-4196-4499-83A2-1F45C9AAC61A}" type="datetime1">
              <a:rPr lang="en-US" smtClean="0"/>
              <a:t>2/16/2024</a:t>
            </a:fld>
            <a:endParaRPr lang="en-US"/>
          </a:p>
        </p:txBody>
      </p:sp>
      <p:sp>
        <p:nvSpPr>
          <p:cNvPr id="6" name="Footer Placeholder 5"/>
          <p:cNvSpPr>
            <a:spLocks noGrp="1"/>
          </p:cNvSpPr>
          <p:nvPr>
            <p:ph type="ftr" sz="quarter" idx="11"/>
          </p:nvPr>
        </p:nvSpPr>
        <p:spPr/>
        <p:txBody>
          <a:bodyPr/>
          <a:lstStyle/>
          <a:p>
            <a:r>
              <a:rPr lang="en-US" dirty="0"/>
              <a:t>School of Computing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ABSTRACT</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4EBD132E-3FD4-4A54-AA88-DD6BBE63C42C}"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TextBox 6"/>
          <p:cNvSpPr txBox="1"/>
          <p:nvPr/>
        </p:nvSpPr>
        <p:spPr>
          <a:xfrm>
            <a:off x="753533" y="1048331"/>
            <a:ext cx="7361767"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explosive population growth and health is an extremely crucial matter worldwide. Many harmful diseases are causing threats at high  peak in recent years.</a:t>
            </a:r>
          </a:p>
          <a:p>
            <a:pPr algn="just"/>
            <a:r>
              <a:rPr lang="en-IN"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Introducing Machine learning techniques  into healthcare for early prognosis and diagnosis need to be more accurate based on the parameters and phrases selected from the available clinical databases.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The objective of this paper is to analyse, and explore various research outcomes of machine learning methods used in diabetes and how the efficiencies obtained could be helpful in future perspective of predictive diabetes model designing.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INTRODUCTION</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p:cNvSpPr txBox="1"/>
          <p:nvPr/>
        </p:nvSpPr>
        <p:spPr>
          <a:xfrm>
            <a:off x="342900" y="666433"/>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p:cNvSpPr>
            <a:spLocks noGrp="1"/>
          </p:cNvSpPr>
          <p:nvPr>
            <p:ph type="dt" sz="half" idx="10"/>
          </p:nvPr>
        </p:nvSpPr>
        <p:spPr/>
        <p:txBody>
          <a:bodyPr/>
          <a:lstStyle/>
          <a:p>
            <a:fld id="{8D7F1BCB-5AB8-4BC2-ACB3-F6800F007033}"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TextBox 6">
            <a:extLst>
              <a:ext uri="{FF2B5EF4-FFF2-40B4-BE49-F238E27FC236}">
                <a16:creationId xmlns:a16="http://schemas.microsoft.com/office/drawing/2014/main" id="{374A8B77-1F75-5DCE-E315-C501E24D9790}"/>
              </a:ext>
            </a:extLst>
          </p:cNvPr>
          <p:cNvSpPr txBox="1"/>
          <p:nvPr/>
        </p:nvSpPr>
        <p:spPr>
          <a:xfrm>
            <a:off x="152400" y="1080779"/>
            <a:ext cx="8534400" cy="4252383"/>
          </a:xfrm>
          <a:prstGeom prst="rect">
            <a:avLst/>
          </a:prstGeom>
          <a:noFill/>
        </p:spPr>
        <p:txBody>
          <a:bodyPr wrap="square">
            <a:spAutoFit/>
          </a:bodyPr>
          <a:lstStyle/>
          <a:p>
            <a:pPr algn="just"/>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Diabetes Mellitus is among critical diseases and many people are affected by this disease. Age, obesity, negligence, hereditary diabetes, living style, bad diet, high blood pressure, etc can cause Diabetes Mellitus. This diabetes Mellitus is also called simply as Diabetes. People who are affected by Diabetes they have high risk of getting affected by other health problems like Heart diseases, Kidney diseases, stroke, eye related problems and nerve damage, etc.  Current practice in hospital is to collect required information for diabetes diagnosis through many tests and suitable treatment is provided based on result. In recent times, Big data Analytics plays an important role in healthcare Industries. </a:t>
            </a:r>
          </a:p>
          <a:p>
            <a:pPr algn="just"/>
            <a:endPar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u="sng"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Types of Diabetes </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There are mainly 3 types of Diabetes: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Clr>
                <a:srgbClr val="1F1F1F"/>
              </a:buClr>
              <a:buFont typeface="Georgia" panose="02040502050405020303" pitchFamily="18" charset="0"/>
              <a:buAutoNum type="arabicParen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Type 1</a:t>
            </a:r>
          </a:p>
          <a:p>
            <a:pPr marL="342900" lvl="0" indent="-342900" algn="just">
              <a:lnSpc>
                <a:spcPct val="107000"/>
              </a:lnSpc>
              <a:buClr>
                <a:srgbClr val="1F1F1F"/>
              </a:buClr>
              <a:buFont typeface="Georgia" panose="02040502050405020303" pitchFamily="18" charset="0"/>
              <a:buAutoNum type="arabicParen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Type 2</a:t>
            </a:r>
          </a:p>
          <a:p>
            <a:pPr marL="342900" lvl="0" indent="-342900" algn="just">
              <a:lnSpc>
                <a:spcPct val="107000"/>
              </a:lnSpc>
              <a:spcAft>
                <a:spcPts val="800"/>
              </a:spcAft>
              <a:buClr>
                <a:srgbClr val="1F1F1F"/>
              </a:buClr>
              <a:buFont typeface="Georgia" panose="02040502050405020303" pitchFamily="18" charset="0"/>
              <a:buAutoNum type="arabicParen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Gestational Diabetes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PROBLEM STATEMENT</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p:cNvSpPr txBox="1"/>
          <p:nvPr/>
        </p:nvSpPr>
        <p:spPr>
          <a:xfrm>
            <a:off x="342900" y="666433"/>
            <a:ext cx="8458200" cy="1302921"/>
          </a:xfrm>
          <a:prstGeom prst="rect">
            <a:avLst/>
          </a:prstGeom>
          <a:noFill/>
        </p:spPr>
        <p:txBody>
          <a:bodyPr wrap="square">
            <a:spAutoFit/>
          </a:bodyPr>
          <a:lstStyle/>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US" dirty="0"/>
              <a:t> </a:t>
            </a:r>
            <a:r>
              <a:rPr lang="en-US" b="1" u="sng" dirty="0">
                <a:latin typeface="Times New Roman" panose="02020603050405020304" pitchFamily="18" charset="0"/>
                <a:cs typeface="Times New Roman" panose="02020603050405020304" pitchFamily="18" charset="0"/>
              </a:rPr>
              <a:t>Diabetes Risk Prediction :</a:t>
            </a:r>
          </a:p>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Use patient data to predict the risk of developing diabetes, assisting in preventive healthcare and early intervention.</a:t>
            </a:r>
          </a:p>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Based on this by developing a machine learning model we can predict diabetes.</a:t>
            </a:r>
            <a:endParaRPr lang="en-IN"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8DB97203-8CEB-4B0A-B4A7-E31E6FC339CE}" type="datetime1">
              <a:rPr lang="en-US" smtClean="0"/>
              <a:t>2/16/2024</a:t>
            </a:fld>
            <a:endParaRPr lang="en-US" dirty="0"/>
          </a:p>
        </p:txBody>
      </p:sp>
      <p:sp>
        <p:nvSpPr>
          <p:cNvPr id="6" name="Footer Placeholder 5"/>
          <p:cNvSpPr>
            <a:spLocks noGrp="1"/>
          </p:cNvSpPr>
          <p:nvPr>
            <p:ph type="ftr" sz="quarter" idx="11"/>
          </p:nvPr>
        </p:nvSpPr>
        <p:spPr/>
        <p:txBody>
          <a:bodyPr/>
          <a:lstStyle/>
          <a:p>
            <a:r>
              <a:rPr lang="en-US"/>
              <a:t>School of Computing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OBJECTIVES</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1A263B89-FC14-4914-B86E-C9D147DA4C63}"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TextBox 6">
            <a:extLst>
              <a:ext uri="{FF2B5EF4-FFF2-40B4-BE49-F238E27FC236}">
                <a16:creationId xmlns:a16="http://schemas.microsoft.com/office/drawing/2014/main" id="{38404D0E-5F30-B238-77D6-8F872B1BFDFB}"/>
              </a:ext>
            </a:extLst>
          </p:cNvPr>
          <p:cNvSpPr txBox="1"/>
          <p:nvPr/>
        </p:nvSpPr>
        <p:spPr>
          <a:xfrm>
            <a:off x="152400" y="892990"/>
            <a:ext cx="8763000" cy="38453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Early Detection: </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Detecting the individuals by identifying the factors and symptoms, which allows us to take preventive measures. Detection at the early stage of diabetes leads to better management and improved outcomes.</a:t>
            </a:r>
          </a:p>
          <a:p>
            <a:pPr marL="285750" indent="-285750" algn="just">
              <a:lnSpc>
                <a:spcPct val="107000"/>
              </a:lnSpc>
              <a:spcAft>
                <a:spcPts val="800"/>
              </a:spcAft>
              <a:buFont typeface="Wingdings" panose="05000000000000000000" pitchFamily="2" charset="2"/>
              <a:buChar char="Ø"/>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Customized Health Plans: </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type of predictive models helps in developing personalized health plans for each individual based on their specific risk factors. This approach allows for the best outcomes and targeted interventions.</a:t>
            </a:r>
          </a:p>
          <a:p>
            <a:pPr marL="285750" indent="-285750" algn="just">
              <a:lnSpc>
                <a:spcPct val="107000"/>
              </a:lnSpc>
              <a:spcAft>
                <a:spcPts val="800"/>
              </a:spcAft>
              <a:buFont typeface="Wingdings" panose="05000000000000000000" pitchFamily="2" charset="2"/>
              <a:buChar char="Ø"/>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Healthcare Cost Reduction: </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Detecting diabetes at an early stage can lead to cost decreases and decrease the complications in that stage. By focusing on prevention, resources can be saved.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9010650" cy="491490"/>
          </a:xfrm>
          <a:prstGeom prst="rect">
            <a:avLst/>
          </a:prstGeom>
          <a:solidFill>
            <a:srgbClr val="FF99CC"/>
          </a:solidFill>
          <a:ln w="9525">
            <a:solidFill>
              <a:schemeClr val="tx1"/>
            </a:solidFill>
            <a:miter lim="800000"/>
          </a:ln>
        </p:spPr>
        <p:txBody>
          <a:bodyPr wrap="square">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p:cNvSpPr txBox="1"/>
          <p:nvPr/>
        </p:nvSpPr>
        <p:spPr>
          <a:xfrm>
            <a:off x="342900" y="666433"/>
            <a:ext cx="8458200" cy="1908215"/>
          </a:xfrm>
          <a:prstGeom prst="rect">
            <a:avLst/>
          </a:prstGeom>
          <a:noFill/>
        </p:spPr>
        <p:txBody>
          <a:bodyPr wrap="square">
            <a:spAutoFit/>
          </a:bodyPr>
          <a:lstStyle/>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IN" dirty="0">
                <a:highlight>
                  <a:srgbClr val="FFFF00"/>
                </a:highlight>
              </a:rPr>
              <a:t>Note: Specify links for datasets if available. Mention </a:t>
            </a:r>
            <a:r>
              <a:rPr lang="en-IN" dirty="0" err="1">
                <a:highlight>
                  <a:srgbClr val="FFFF00"/>
                </a:highlight>
              </a:rPr>
              <a:t>atleast</a:t>
            </a:r>
            <a:r>
              <a:rPr lang="en-IN" dirty="0">
                <a:highlight>
                  <a:srgbClr val="FFFF00"/>
                </a:highlight>
              </a:rPr>
              <a:t> 10 references. First reference should be your base paper. You can include more than 1 base paper as reference)</a:t>
            </a: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p:cNvSpPr>
            <a:spLocks noGrp="1"/>
          </p:cNvSpPr>
          <p:nvPr>
            <p:ph type="dt" sz="half" idx="10"/>
          </p:nvPr>
        </p:nvSpPr>
        <p:spPr/>
        <p:txBody>
          <a:bodyPr/>
          <a:lstStyle/>
          <a:p>
            <a:fld id="{85CE2D40-CD06-4545-8548-B9F0BAD04A4D}" type="datetime1">
              <a:rPr lang="en-US" smtClean="0"/>
              <a:t>2/16/2024</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946988518"/>
              </p:ext>
            </p:extLst>
          </p:nvPr>
        </p:nvGraphicFramePr>
        <p:xfrm>
          <a:off x="76200" y="533400"/>
          <a:ext cx="9084310" cy="5852944"/>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20000"/>
                    </a:ext>
                  </a:extLst>
                </a:gridCol>
                <a:gridCol w="2145665">
                  <a:extLst>
                    <a:ext uri="{9D8B030D-6E8A-4147-A177-3AD203B41FA5}">
                      <a16:colId xmlns:a16="http://schemas.microsoft.com/office/drawing/2014/main" val="20001"/>
                    </a:ext>
                  </a:extLst>
                </a:gridCol>
                <a:gridCol w="1326515">
                  <a:extLst>
                    <a:ext uri="{9D8B030D-6E8A-4147-A177-3AD203B41FA5}">
                      <a16:colId xmlns:a16="http://schemas.microsoft.com/office/drawing/2014/main" val="20002"/>
                    </a:ext>
                  </a:extLst>
                </a:gridCol>
                <a:gridCol w="1657985">
                  <a:extLst>
                    <a:ext uri="{9D8B030D-6E8A-4147-A177-3AD203B41FA5}">
                      <a16:colId xmlns:a16="http://schemas.microsoft.com/office/drawing/2014/main" val="20003"/>
                    </a:ext>
                  </a:extLst>
                </a:gridCol>
                <a:gridCol w="913765">
                  <a:extLst>
                    <a:ext uri="{9D8B030D-6E8A-4147-A177-3AD203B41FA5}">
                      <a16:colId xmlns:a16="http://schemas.microsoft.com/office/drawing/2014/main" val="20004"/>
                    </a:ext>
                  </a:extLst>
                </a:gridCol>
                <a:gridCol w="2647950">
                  <a:extLst>
                    <a:ext uri="{9D8B030D-6E8A-4147-A177-3AD203B41FA5}">
                      <a16:colId xmlns:a16="http://schemas.microsoft.com/office/drawing/2014/main" val="20005"/>
                    </a:ext>
                  </a:extLst>
                </a:gridCol>
              </a:tblGrid>
              <a:tr h="1311424">
                <a:tc>
                  <a:txBody>
                    <a:bodyPr/>
                    <a:lstStyle/>
                    <a:p>
                      <a:endParaRPr lang="en-IN" dirty="0" err="1"/>
                    </a:p>
                  </a:txBody>
                  <a:tcPr/>
                </a:tc>
                <a:tc>
                  <a:txBody>
                    <a:bodyPr/>
                    <a:lstStyle/>
                    <a:p>
                      <a:r>
                        <a:rPr lang="en-IN" dirty="0"/>
                        <a:t>Paper Title</a:t>
                      </a:r>
                    </a:p>
                  </a:txBody>
                  <a:tcPr/>
                </a:tc>
                <a:tc>
                  <a:txBody>
                    <a:bodyPr/>
                    <a:lstStyle/>
                    <a:p>
                      <a:r>
                        <a:rPr lang="en-IN" dirty="0"/>
                        <a:t>Journal / Conference details</a:t>
                      </a:r>
                    </a:p>
                  </a:txBody>
                  <a:tcPr/>
                </a:tc>
                <a:tc>
                  <a:txBody>
                    <a:bodyPr/>
                    <a:lstStyle/>
                    <a:p>
                      <a:r>
                        <a:rPr lang="en-IN"/>
                        <a:t>Methods Proposed</a:t>
                      </a:r>
                      <a:endParaRPr lang="en-IN" dirty="0"/>
                    </a:p>
                  </a:txBody>
                  <a:tcPr/>
                </a:tc>
                <a:tc>
                  <a:txBody>
                    <a:bodyPr/>
                    <a:lstStyle/>
                    <a:p>
                      <a:r>
                        <a:rPr lang="en-IN"/>
                        <a:t>Datasets Used</a:t>
                      </a:r>
                      <a:endParaRPr lang="en-IN" dirty="0"/>
                    </a:p>
                  </a:txBody>
                  <a:tcPr/>
                </a:tc>
                <a:tc>
                  <a:txBody>
                    <a:bodyPr/>
                    <a:lstStyle/>
                    <a:p>
                      <a:r>
                        <a:rPr lang="en-IN" dirty="0"/>
                        <a:t>Limitations</a:t>
                      </a:r>
                    </a:p>
                  </a:txBody>
                  <a:tcPr/>
                </a:tc>
                <a:extLst>
                  <a:ext uri="{0D108BD9-81ED-4DB2-BD59-A6C34878D82A}">
                    <a16:rowId xmlns:a16="http://schemas.microsoft.com/office/drawing/2014/main" val="10000"/>
                  </a:ext>
                </a:extLst>
              </a:tr>
              <a:tr h="1141095">
                <a:tc>
                  <a:txBody>
                    <a:bodyPr/>
                    <a:lstStyle/>
                    <a:p>
                      <a:r>
                        <a:rPr lang="en-IN" dirty="0"/>
                        <a:t>1.</a:t>
                      </a:r>
                    </a:p>
                  </a:txBody>
                  <a:tcPr/>
                </a:tc>
                <a:tc>
                  <a:txBody>
                    <a:bodyPr/>
                    <a:lstStyle/>
                    <a:p>
                      <a:r>
                        <a:rPr lang="en-US" altLang="en-IN" sz="1400" dirty="0">
                          <a:latin typeface="Times New Roman" panose="02020603050405020304" pitchFamily="18" charset="0"/>
                          <a:cs typeface="Times New Roman" panose="02020603050405020304" pitchFamily="18" charset="0"/>
                        </a:rPr>
                        <a:t>Predictive analysis of diabetic patient data using machine learning and Hadoop</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2017 international conference on i-SMAC </a:t>
                      </a:r>
                    </a:p>
                  </a:txBody>
                  <a:tcPr/>
                </a:tc>
                <a:tc>
                  <a:txBody>
                    <a:bodyPr/>
                    <a:lstStyle/>
                    <a:p>
                      <a:r>
                        <a:rPr lang="en-US" altLang="en-IN" sz="1400" dirty="0">
                          <a:latin typeface="Times New Roman" panose="02020603050405020304" pitchFamily="18" charset="0"/>
                          <a:cs typeface="Times New Roman" panose="02020603050405020304" pitchFamily="18" charset="0"/>
                        </a:rPr>
                        <a:t>1.predictive analysis.machine leaning algorithm in Hadoop MapReduce environment </a:t>
                      </a:r>
                    </a:p>
                  </a:txBody>
                  <a:tcPr/>
                </a:tc>
                <a:tc>
                  <a:txBody>
                    <a:bodyPr/>
                    <a:lstStyle/>
                    <a:p>
                      <a:r>
                        <a:rPr lang="en-US" altLang="en-IN" sz="1400" dirty="0">
                          <a:latin typeface="Times New Roman" panose="02020603050405020304" pitchFamily="18" charset="0"/>
                          <a:cs typeface="Times New Roman" panose="02020603050405020304" pitchFamily="18" charset="0"/>
                        </a:rPr>
                        <a:t>Pima Indaian Diabetes dataset</a:t>
                      </a:r>
                    </a:p>
                  </a:txBody>
                  <a:tcPr/>
                </a:tc>
                <a:tc>
                  <a:txBody>
                    <a:bodyPr/>
                    <a:lstStyle/>
                    <a:p>
                      <a:r>
                        <a:rPr lang="en-US" altLang="en-IN" sz="1400" dirty="0">
                          <a:latin typeface="Times New Roman" panose="02020603050405020304" pitchFamily="18" charset="0"/>
                          <a:cs typeface="Times New Roman" panose="02020603050405020304" pitchFamily="18" charset="0"/>
                        </a:rPr>
                        <a:t>Data Quality and Completeness</a:t>
                      </a:r>
                    </a:p>
                    <a:p>
                      <a:r>
                        <a:rPr lang="en-US" altLang="en-IN" sz="1400" dirty="0">
                          <a:latin typeface="Times New Roman" panose="02020603050405020304" pitchFamily="18" charset="0"/>
                          <a:cs typeface="Times New Roman" panose="02020603050405020304" pitchFamily="18" charset="0"/>
                        </a:rPr>
                        <a:t>Bias and Fairness,Model Complexity and Interpretability</a:t>
                      </a:r>
                    </a:p>
                    <a:p>
                      <a:endParaRPr lang="en-US" alt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90600">
                <a:tc>
                  <a:txBody>
                    <a:bodyPr/>
                    <a:lstStyle/>
                    <a:p>
                      <a:pPr>
                        <a:buNone/>
                      </a:pPr>
                      <a:r>
                        <a:rPr lang="en-US" altLang="en-IN" dirty="0"/>
                        <a:t>2.</a:t>
                      </a: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predictive analytics in health care using machine learning tools  and techniques</a:t>
                      </a:r>
                      <a:endParaRPr lang="en-US" sz="1400" dirty="0">
                        <a:latin typeface="Times New Roman" panose="02020603050405020304" pitchFamily="18" charset="0"/>
                        <a:cs typeface="Times New Roman" panose="02020603050405020304" pitchFamily="18" charset="0"/>
                      </a:endParaRPr>
                    </a:p>
                    <a:p>
                      <a:pPr>
                        <a:buNone/>
                      </a:pPr>
                      <a:endParaRPr lang="en-US" sz="1400" dirty="0">
                        <a:highlight>
                          <a:srgbClr val="FFFF00"/>
                        </a:highlight>
                        <a:latin typeface="Times New Roman" panose="02020603050405020304" pitchFamily="18" charset="0"/>
                        <a:cs typeface="Times New Roman" panose="02020603050405020304" pitchFamily="18" charset="0"/>
                      </a:endParaRPr>
                    </a:p>
                    <a:p>
                      <a:pPr>
                        <a:buNone/>
                      </a:pPr>
                      <a:endParaRPr lang="en-US" altLang="en-IN" sz="1400" dirty="0">
                        <a:highlight>
                          <a:srgbClr val="FFFF00"/>
                        </a:highlight>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2017 international conference on </a:t>
                      </a:r>
                      <a:endParaRPr lang="en-US" sz="1400" dirty="0">
                        <a:latin typeface="Times New Roman" panose="02020603050405020304" pitchFamily="18" charset="0"/>
                        <a:cs typeface="Times New Roman" panose="02020603050405020304" pitchFamily="18" charset="0"/>
                      </a:endParaRPr>
                    </a:p>
                    <a:p>
                      <a:pPr>
                        <a:buNone/>
                      </a:pPr>
                      <a:r>
                        <a:rPr lang="en-IN" sz="1400" dirty="0">
                          <a:latin typeface="Times New Roman" panose="02020603050405020304" pitchFamily="18" charset="0"/>
                          <a:cs typeface="Times New Roman" panose="02020603050405020304" pitchFamily="18" charset="0"/>
                          <a:sym typeface="+mn-ea"/>
                        </a:rPr>
                        <a:t>(ICICCS)</a:t>
                      </a:r>
                      <a:endParaRPr lang="en-IN" sz="1400" dirty="0">
                        <a:latin typeface="Times New Roman" panose="02020603050405020304" pitchFamily="18" charset="0"/>
                        <a:cs typeface="Times New Roman" panose="02020603050405020304" pitchFamily="18" charset="0"/>
                      </a:endParaRPr>
                    </a:p>
                    <a:p>
                      <a:pPr>
                        <a:buNone/>
                      </a:pPr>
                      <a:endParaRPr lang="en-IN" sz="1400" dirty="0">
                        <a:highlight>
                          <a:srgbClr val="FFFF00"/>
                        </a:highlight>
                        <a:latin typeface="Times New Roman" panose="02020603050405020304" pitchFamily="18" charset="0"/>
                        <a:cs typeface="Times New Roman" panose="02020603050405020304" pitchFamily="18" charset="0"/>
                      </a:endParaRPr>
                    </a:p>
                  </a:txBody>
                  <a:tcPr/>
                </a:tc>
                <a:tc>
                  <a:txBody>
                    <a:bodyPr/>
                    <a:lstStyle/>
                    <a:p>
                      <a:pPr>
                        <a:buNone/>
                      </a:pPr>
                      <a:r>
                        <a:rPr lang="en-US" sz="1400">
                          <a:latin typeface="Times New Roman" panose="02020603050405020304" pitchFamily="18" charset="0"/>
                          <a:cs typeface="Times New Roman" panose="02020603050405020304" pitchFamily="18" charset="0"/>
                          <a:sym typeface="+mn-ea"/>
                        </a:rPr>
                        <a:t>1.predictive analysis </a:t>
                      </a:r>
                      <a:endParaRPr lang="en-US" sz="1400">
                        <a:latin typeface="Times New Roman" panose="02020603050405020304" pitchFamily="18" charset="0"/>
                        <a:cs typeface="Times New Roman" panose="02020603050405020304" pitchFamily="18" charset="0"/>
                      </a:endParaRPr>
                    </a:p>
                    <a:p>
                      <a:pPr>
                        <a:buNone/>
                      </a:pPr>
                      <a:r>
                        <a:rPr lang="en-US" sz="1400">
                          <a:latin typeface="Times New Roman" panose="02020603050405020304" pitchFamily="18" charset="0"/>
                          <a:cs typeface="Times New Roman" panose="02020603050405020304" pitchFamily="18" charset="0"/>
                          <a:sym typeface="+mn-ea"/>
                        </a:rPr>
                        <a:t>2.machine learning</a:t>
                      </a:r>
                      <a:endParaRPr lang="en-US" sz="1400">
                        <a:latin typeface="Times New Roman" panose="02020603050405020304" pitchFamily="18" charset="0"/>
                        <a:cs typeface="Times New Roman" panose="02020603050405020304" pitchFamily="18" charset="0"/>
                      </a:endParaRPr>
                    </a:p>
                    <a:p>
                      <a:pPr>
                        <a:buNone/>
                      </a:pPr>
                      <a:endParaRPr lang="en-US" altLang="en-IN"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a:latin typeface="Times New Roman" panose="02020603050405020304" pitchFamily="18" charset="0"/>
                          <a:cs typeface="Times New Roman" panose="02020603050405020304" pitchFamily="18" charset="0"/>
                          <a:sym typeface="+mn-ea"/>
                        </a:rPr>
                        <a:t>healthcare,gov</a:t>
                      </a:r>
                      <a:endParaRPr lang="en-US" sz="1400">
                        <a:latin typeface="Times New Roman" panose="02020603050405020304" pitchFamily="18" charset="0"/>
                        <a:cs typeface="Times New Roman" panose="02020603050405020304" pitchFamily="18" charset="0"/>
                      </a:endParaRPr>
                    </a:p>
                    <a:p>
                      <a:pPr>
                        <a:buNone/>
                      </a:pPr>
                      <a:endParaRPr lang="en-US" altLang="en-IN"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a:latin typeface="Times New Roman" panose="02020603050405020304" pitchFamily="18" charset="0"/>
                          <a:cs typeface="Times New Roman" panose="02020603050405020304" pitchFamily="18" charset="0"/>
                          <a:sym typeface="+mn-ea"/>
                        </a:rPr>
                        <a:t>Bias and fairnes,Temporal shifts and concept drift,Clinical adoption and inte5gration </a:t>
                      </a:r>
                      <a:endParaRPr lang="en-US" sz="1400">
                        <a:latin typeface="Times New Roman" panose="02020603050405020304" pitchFamily="18" charset="0"/>
                        <a:cs typeface="Times New Roman" panose="02020603050405020304" pitchFamily="18" charset="0"/>
                      </a:endParaRPr>
                    </a:p>
                    <a:p>
                      <a:pPr>
                        <a:buNone/>
                      </a:pPr>
                      <a:endParaRPr lang="en-US" alt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972185">
                <a:tc>
                  <a:txBody>
                    <a:bodyPr/>
                    <a:lstStyle/>
                    <a:p>
                      <a:pPr>
                        <a:buNone/>
                      </a:pPr>
                      <a:r>
                        <a:rPr lang="en-US" altLang="en-IN" dirty="0"/>
                        <a:t>3.</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Predictive analytics in health care using machine learning tools and techniques</a:t>
                      </a:r>
                    </a:p>
                  </a:txBody>
                  <a:tcPr/>
                </a:tc>
                <a:tc>
                  <a:txBody>
                    <a:bodyPr/>
                    <a:lstStyle/>
                    <a:p>
                      <a:pPr>
                        <a:buNone/>
                      </a:pPr>
                      <a:r>
                        <a:rPr lang="en-IN" sz="1400" dirty="0">
                          <a:latin typeface="Times New Roman" panose="02020603050405020304" pitchFamily="18" charset="0"/>
                          <a:cs typeface="Times New Roman" panose="02020603050405020304" pitchFamily="18" charset="0"/>
                        </a:rPr>
                        <a:t> 2017 International Conference on I(ICICCS)</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Predictive analysis and machine learning</a:t>
                      </a:r>
                    </a:p>
                  </a:txBody>
                  <a:tcPr/>
                </a:tc>
                <a:tc>
                  <a:txBody>
                    <a:bodyPr/>
                    <a:lstStyle/>
                    <a:p>
                      <a:pPr>
                        <a:buNone/>
                      </a:pPr>
                      <a:r>
                        <a:rPr lang="en-US" altLang="en-IN" sz="1400" dirty="0"/>
                        <a:t>MIMIC-III</a:t>
                      </a:r>
                    </a:p>
                  </a:txBody>
                  <a:tcPr/>
                </a:tc>
                <a:tc>
                  <a:txBody>
                    <a:bodyPr/>
                    <a:lstStyle/>
                    <a:p>
                      <a:pPr>
                        <a:buNone/>
                      </a:pPr>
                      <a:r>
                        <a:rPr lang="en-US" altLang="en-IN" sz="1600" dirty="0">
                          <a:latin typeface="Times New Roman" panose="02020603050405020304" pitchFamily="18" charset="0"/>
                          <a:cs typeface="Times New Roman" panose="02020603050405020304" pitchFamily="18" charset="0"/>
                        </a:rPr>
                        <a:t>Privacy and security,Generalization to diverse populations,Ethical considerations</a:t>
                      </a:r>
                    </a:p>
                  </a:txBody>
                  <a:tcPr/>
                </a:tc>
                <a:extLst>
                  <a:ext uri="{0D108BD9-81ED-4DB2-BD59-A6C34878D82A}">
                    <a16:rowId xmlns:a16="http://schemas.microsoft.com/office/drawing/2014/main" val="10003"/>
                  </a:ext>
                </a:extLst>
              </a:tr>
              <a:tr h="198755">
                <a:tc>
                  <a:txBody>
                    <a:bodyPr/>
                    <a:lstStyle/>
                    <a:p>
                      <a:pPr>
                        <a:buNone/>
                      </a:pPr>
                      <a:r>
                        <a:rPr lang="en-US" altLang="en-IN" dirty="0"/>
                        <a:t>4</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Association Rule for Classification of Type-2 Diabetic Patients</a:t>
                      </a:r>
                    </a:p>
                  </a:txBody>
                  <a:tcPr/>
                </a:tc>
                <a:tc>
                  <a:txBody>
                    <a:bodyPr/>
                    <a:lstStyle/>
                    <a:p>
                      <a:pPr>
                        <a:buNone/>
                      </a:pPr>
                      <a:r>
                        <a:rPr lang="en-IN" sz="1400" dirty="0">
                          <a:latin typeface="Times New Roman" panose="02020603050405020304" pitchFamily="18" charset="0"/>
                          <a:cs typeface="Times New Roman" panose="02020603050405020304" pitchFamily="18" charset="0"/>
                        </a:rPr>
                        <a:t>2010 Second International Conference on M</a:t>
                      </a:r>
                      <a:r>
                        <a:rPr lang="en-US" altLang="en-IN" sz="1400" dirty="0">
                          <a:latin typeface="Times New Roman" panose="02020603050405020304" pitchFamily="18" charset="0"/>
                          <a:cs typeface="Times New Roman" panose="02020603050405020304" pitchFamily="18" charset="0"/>
                        </a:rPr>
                        <a:t>L</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Datamining ,Association rule mining</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Indian diabetes data</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Data size,Discretization method,Association rule mining algorithm</a:t>
                      </a:r>
                    </a:p>
                  </a:txBody>
                  <a:tcPr/>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School of Computing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2400" y="-914717"/>
            <a:ext cx="8229600" cy="1143000"/>
          </a:xfrm>
        </p:spPr>
        <p:txBody>
          <a:bodyPr/>
          <a:lstStyle/>
          <a:p>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33333DD-E2CA-4997-A500-A81AEC093F0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2/16/2024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School of Computing</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2436851962"/>
              </p:ext>
            </p:extLst>
          </p:nvPr>
        </p:nvGraphicFramePr>
        <p:xfrm>
          <a:off x="0" y="971637"/>
          <a:ext cx="9021445" cy="4724400"/>
        </p:xfrm>
        <a:graphic>
          <a:graphicData uri="http://schemas.openxmlformats.org/drawingml/2006/table">
            <a:tbl>
              <a:tblPr firstRow="1" bandRow="1">
                <a:tableStyleId>{5C22544A-7EE6-4342-B048-85BDC9FD1C3A}</a:tableStyleId>
              </a:tblPr>
              <a:tblGrid>
                <a:gridCol w="468630">
                  <a:extLst>
                    <a:ext uri="{9D8B030D-6E8A-4147-A177-3AD203B41FA5}">
                      <a16:colId xmlns:a16="http://schemas.microsoft.com/office/drawing/2014/main" val="20000"/>
                    </a:ext>
                  </a:extLst>
                </a:gridCol>
                <a:gridCol w="1694180">
                  <a:extLst>
                    <a:ext uri="{9D8B030D-6E8A-4147-A177-3AD203B41FA5}">
                      <a16:colId xmlns:a16="http://schemas.microsoft.com/office/drawing/2014/main" val="20001"/>
                    </a:ext>
                  </a:extLst>
                </a:gridCol>
                <a:gridCol w="1694180">
                  <a:extLst>
                    <a:ext uri="{9D8B030D-6E8A-4147-A177-3AD203B41FA5}">
                      <a16:colId xmlns:a16="http://schemas.microsoft.com/office/drawing/2014/main" val="20002"/>
                    </a:ext>
                  </a:extLst>
                </a:gridCol>
                <a:gridCol w="1608455">
                  <a:extLst>
                    <a:ext uri="{9D8B030D-6E8A-4147-A177-3AD203B41FA5}">
                      <a16:colId xmlns:a16="http://schemas.microsoft.com/office/drawing/2014/main" val="20003"/>
                    </a:ext>
                  </a:extLst>
                </a:gridCol>
                <a:gridCol w="1262380">
                  <a:extLst>
                    <a:ext uri="{9D8B030D-6E8A-4147-A177-3AD203B41FA5}">
                      <a16:colId xmlns:a16="http://schemas.microsoft.com/office/drawing/2014/main" val="20004"/>
                    </a:ext>
                  </a:extLst>
                </a:gridCol>
                <a:gridCol w="2293620">
                  <a:extLst>
                    <a:ext uri="{9D8B030D-6E8A-4147-A177-3AD203B41FA5}">
                      <a16:colId xmlns:a16="http://schemas.microsoft.com/office/drawing/2014/main" val="20005"/>
                    </a:ext>
                  </a:extLst>
                </a:gridCol>
              </a:tblGrid>
              <a:tr h="207946">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0"/>
                  </a:ext>
                </a:extLst>
              </a:tr>
              <a:tr h="779796">
                <a:tc>
                  <a:txBody>
                    <a:bodyPr/>
                    <a:lstStyle/>
                    <a:p>
                      <a:pPr>
                        <a:buNone/>
                      </a:pPr>
                      <a:r>
                        <a:rPr lang="en-US"/>
                        <a:t>5</a:t>
                      </a:r>
                    </a:p>
                  </a:txBody>
                  <a:tcPr/>
                </a:tc>
                <a:tc>
                  <a:txBody>
                    <a:bodyPr/>
                    <a:lstStyle/>
                    <a:p>
                      <a:pPr>
                        <a:buNone/>
                      </a:pPr>
                      <a:r>
                        <a:rPr lang="en-US" sz="1400"/>
                        <a:t>Definition, Classification and Diagnosis of Diabetes, Prediabetes and Metabolic Syndrome</a:t>
                      </a:r>
                    </a:p>
                  </a:txBody>
                  <a:tcPr/>
                </a:tc>
                <a:tc>
                  <a:txBody>
                    <a:bodyPr/>
                    <a:lstStyle/>
                    <a:p>
                      <a:pPr>
                        <a:buNone/>
                      </a:pPr>
                      <a:r>
                        <a:rPr lang="en-US" sz="1400">
                          <a:latin typeface="Times New Roman" panose="02020603050405020304" pitchFamily="18" charset="0"/>
                          <a:cs typeface="Times New Roman" panose="02020603050405020304" pitchFamily="18" charset="0"/>
                        </a:rPr>
                        <a:t>Canadian journal …, 2018</a:t>
                      </a:r>
                      <a:r>
                        <a:rPr lang="en-US"/>
                        <a:t> </a:t>
                      </a:r>
                    </a:p>
                  </a:txBody>
                  <a:tcPr/>
                </a:tc>
                <a:tc>
                  <a:txBody>
                    <a:bodyPr/>
                    <a:lstStyle/>
                    <a:p>
                      <a:pPr>
                        <a:buNone/>
                      </a:pPr>
                      <a:r>
                        <a:rPr lang="en-US" sz="1400">
                          <a:latin typeface="Times New Roman" panose="02020603050405020304" pitchFamily="18" charset="0"/>
                          <a:cs typeface="Times New Roman" panose="02020603050405020304" pitchFamily="18" charset="0"/>
                        </a:rPr>
                        <a:t>Glycated hemoglobin ,Oral glucose tolerance test</a:t>
                      </a:r>
                    </a:p>
                  </a:txBody>
                  <a:tcPr/>
                </a:tc>
                <a:tc>
                  <a:txBody>
                    <a:bodyPr/>
                    <a:lstStyle/>
                    <a:p>
                      <a:pPr>
                        <a:buNone/>
                      </a:pPr>
                      <a:r>
                        <a:rPr lang="en-US" sz="1400">
                          <a:latin typeface="Times New Roman" panose="02020603050405020304" pitchFamily="18" charset="0"/>
                          <a:cs typeface="Times New Roman" panose="02020603050405020304" pitchFamily="18" charset="0"/>
                        </a:rPr>
                        <a:t> (NHANES)</a:t>
                      </a:r>
                    </a:p>
                  </a:txBody>
                  <a:tcPr/>
                </a:tc>
                <a:tc>
                  <a:txBody>
                    <a:bodyPr/>
                    <a:lstStyle/>
                    <a:p>
                      <a:pPr>
                        <a:buNone/>
                      </a:pPr>
                      <a:r>
                        <a:rPr lang="en-US" sz="1400">
                          <a:latin typeface="Times New Roman" panose="02020603050405020304" pitchFamily="18" charset="0"/>
                          <a:cs typeface="Times New Roman" panose="02020603050405020304" pitchFamily="18" charset="0"/>
                        </a:rPr>
                        <a:t>Lack of specificity , Lack of sensitivity ,</a:t>
                      </a:r>
                    </a:p>
                    <a:p>
                      <a:pPr>
                        <a:buNone/>
                      </a:pPr>
                      <a:r>
                        <a:rPr lang="en-US" sz="1400">
                          <a:latin typeface="Times New Roman" panose="02020603050405020304" pitchFamily="18" charset="0"/>
                          <a:cs typeface="Times New Roman" panose="02020603050405020304" pitchFamily="18" charset="0"/>
                        </a:rPr>
                        <a:t>Lack of stability</a:t>
                      </a:r>
                    </a:p>
                  </a:txBody>
                  <a:tcPr/>
                </a:tc>
                <a:extLst>
                  <a:ext uri="{0D108BD9-81ED-4DB2-BD59-A6C34878D82A}">
                    <a16:rowId xmlns:a16="http://schemas.microsoft.com/office/drawing/2014/main" val="10001"/>
                  </a:ext>
                </a:extLst>
              </a:tr>
              <a:tr h="537193">
                <a:tc>
                  <a:txBody>
                    <a:bodyPr/>
                    <a:lstStyle/>
                    <a:p>
                      <a:pPr>
                        <a:buNone/>
                      </a:pPr>
                      <a:r>
                        <a:rPr lang="en-US"/>
                        <a:t>6</a:t>
                      </a:r>
                    </a:p>
                  </a:txBody>
                  <a:tcPr/>
                </a:tc>
                <a:tc>
                  <a:txBody>
                    <a:bodyPr/>
                    <a:lstStyle/>
                    <a:p>
                      <a:pPr>
                        <a:buNone/>
                      </a:pPr>
                      <a:r>
                        <a:rPr lang="en-US" sz="1400"/>
                        <a:t>Application of data mining: Diabetes health care in young and old patients</a:t>
                      </a:r>
                    </a:p>
                  </a:txBody>
                  <a:tcPr/>
                </a:tc>
                <a:tc>
                  <a:txBody>
                    <a:bodyPr/>
                    <a:lstStyle/>
                    <a:p>
                      <a:pPr>
                        <a:buNone/>
                      </a:pPr>
                      <a:r>
                        <a:rPr lang="en-US" sz="1400">
                          <a:latin typeface="Times New Roman" panose="02020603050405020304" pitchFamily="18" charset="0"/>
                          <a:cs typeface="Times New Roman" panose="02020603050405020304" pitchFamily="18" charset="0"/>
                        </a:rPr>
                        <a:t>Journal of King Saud University …, 2013</a:t>
                      </a:r>
                    </a:p>
                  </a:txBody>
                  <a:tcPr/>
                </a:tc>
                <a:tc>
                  <a:txBody>
                    <a:bodyPr/>
                    <a:lstStyle/>
                    <a:p>
                      <a:pPr>
                        <a:buNone/>
                      </a:pPr>
                      <a:r>
                        <a:rPr lang="en-US" sz="1400">
                          <a:latin typeface="Times New Roman" panose="02020603050405020304" pitchFamily="18" charset="0"/>
                          <a:cs typeface="Times New Roman" panose="02020603050405020304" pitchFamily="18" charset="0"/>
                        </a:rPr>
                        <a:t>Support vector machine algorithm</a:t>
                      </a:r>
                    </a:p>
                  </a:txBody>
                  <a:tcPr/>
                </a:tc>
                <a:tc>
                  <a:txBody>
                    <a:bodyPr/>
                    <a:lstStyle/>
                    <a:p>
                      <a:pPr>
                        <a:buNone/>
                      </a:pPr>
                      <a:r>
                        <a:rPr lang="en-US" sz="1400">
                          <a:latin typeface="Times New Roman" panose="02020603050405020304" pitchFamily="18" charset="0"/>
                          <a:cs typeface="Times New Roman" panose="02020603050405020304" pitchFamily="18" charset="0"/>
                        </a:rPr>
                        <a:t>Non Communicable Diseases (NCD)</a:t>
                      </a:r>
                    </a:p>
                  </a:txBody>
                  <a:tcPr/>
                </a:tc>
                <a:tc>
                  <a:txBody>
                    <a:bodyPr/>
                    <a:lstStyle/>
                    <a:p>
                      <a:pPr>
                        <a:buNone/>
                      </a:pPr>
                      <a:r>
                        <a:rPr lang="en-US" sz="1400">
                          <a:latin typeface="Times New Roman" panose="02020603050405020304" pitchFamily="18" charset="0"/>
                          <a:cs typeface="Times New Roman" panose="02020603050405020304" pitchFamily="18" charset="0"/>
                        </a:rPr>
                        <a:t>Regression-based data mining technique , Oracle Data Miner (ODM</a:t>
                      </a:r>
                    </a:p>
                  </a:txBody>
                  <a:tcPr/>
                </a:tc>
                <a:extLst>
                  <a:ext uri="{0D108BD9-81ED-4DB2-BD59-A6C34878D82A}">
                    <a16:rowId xmlns:a16="http://schemas.microsoft.com/office/drawing/2014/main" val="10002"/>
                  </a:ext>
                </a:extLst>
              </a:tr>
              <a:tr h="537193">
                <a:tc>
                  <a:txBody>
                    <a:bodyPr/>
                    <a:lstStyle/>
                    <a:p>
                      <a:pPr>
                        <a:buNone/>
                      </a:pPr>
                      <a:r>
                        <a:rPr lang="en-US"/>
                        <a:t>7</a:t>
                      </a:r>
                    </a:p>
                  </a:txBody>
                  <a:tcPr/>
                </a:tc>
                <a:tc>
                  <a:txBody>
                    <a:bodyPr/>
                    <a:lstStyle/>
                    <a:p>
                      <a:pPr>
                        <a:buNone/>
                      </a:pPr>
                      <a:r>
                        <a:rPr lang="en-US" sz="1400">
                          <a:latin typeface="Times New Roman" panose="02020603050405020304" pitchFamily="18" charset="0"/>
                          <a:cs typeface="Times New Roman" panose="02020603050405020304" pitchFamily="18" charset="0"/>
                        </a:rPr>
                        <a:t>Prediction of diabetes based on personal lifestyle indicators</a:t>
                      </a:r>
                    </a:p>
                  </a:txBody>
                  <a:tcPr/>
                </a:tc>
                <a:tc>
                  <a:txBody>
                    <a:bodyPr/>
                    <a:lstStyle/>
                    <a:p>
                      <a:pPr>
                        <a:buNone/>
                      </a:pPr>
                      <a:r>
                        <a:rPr lang="en-US" sz="1400">
                          <a:latin typeface="Times New Roman" panose="02020603050405020304" pitchFamily="18" charset="0"/>
                          <a:cs typeface="Times New Roman" panose="02020603050405020304" pitchFamily="18" charset="0"/>
                        </a:rPr>
                        <a:t>2015 1st International Conference </a:t>
                      </a:r>
                    </a:p>
                  </a:txBody>
                  <a:tcPr/>
                </a:tc>
                <a:tc>
                  <a:txBody>
                    <a:bodyPr/>
                    <a:lstStyle/>
                    <a:p>
                      <a:pPr>
                        <a:buNone/>
                      </a:pPr>
                      <a:r>
                        <a:rPr lang="en-US" sz="1400">
                          <a:latin typeface="Times New Roman" panose="02020603050405020304" pitchFamily="18" charset="0"/>
                          <a:cs typeface="Times New Roman" panose="02020603050405020304" pitchFamily="18" charset="0"/>
                        </a:rPr>
                        <a:t>Predictive analysis , Machine learning</a:t>
                      </a:r>
                    </a:p>
                  </a:txBody>
                  <a:tcPr/>
                </a:tc>
                <a:tc>
                  <a:txBody>
                    <a:bodyPr/>
                    <a:lstStyle/>
                    <a:p>
                      <a:pPr>
                        <a:buNone/>
                      </a:pPr>
                      <a:r>
                        <a:rPr lang="en-US" sz="1400">
                          <a:latin typeface="Times New Roman" panose="02020603050405020304" pitchFamily="18" charset="0"/>
                          <a:cs typeface="Times New Roman" panose="02020603050405020304" pitchFamily="18" charset="0"/>
                        </a:rPr>
                        <a:t>pima indian diabetes</a:t>
                      </a:r>
                    </a:p>
                  </a:txBody>
                  <a:tcPr/>
                </a:tc>
                <a:tc>
                  <a:txBody>
                    <a:bodyPr/>
                    <a:lstStyle/>
                    <a:p>
                      <a:pPr>
                        <a:buNone/>
                      </a:pPr>
                      <a:r>
                        <a:rPr lang="en-US" sz="1400">
                          <a:latin typeface="Times New Roman" panose="02020603050405020304" pitchFamily="18" charset="0"/>
                          <a:cs typeface="Times New Roman" panose="02020603050405020304" pitchFamily="18" charset="0"/>
                        </a:rPr>
                        <a:t>method, scope ,data</a:t>
                      </a:r>
                    </a:p>
                  </a:txBody>
                  <a:tcPr/>
                </a:tc>
                <a:extLst>
                  <a:ext uri="{0D108BD9-81ED-4DB2-BD59-A6C34878D82A}">
                    <a16:rowId xmlns:a16="http://schemas.microsoft.com/office/drawing/2014/main" val="10003"/>
                  </a:ext>
                </a:extLst>
              </a:tr>
              <a:tr h="207946">
                <a:tc>
                  <a:txBody>
                    <a:bodyPr/>
                    <a:lstStyle/>
                    <a:p>
                      <a:pPr>
                        <a:buNone/>
                      </a:pPr>
                      <a:endParaRPr lang="en-US" dirty="0"/>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4"/>
                  </a:ext>
                </a:extLst>
              </a:tr>
              <a:tr h="207946">
                <a:tc>
                  <a:txBody>
                    <a:bodyPr/>
                    <a:lstStyle/>
                    <a:p>
                      <a:pPr>
                        <a:buNone/>
                      </a:pPr>
                      <a:endParaRPr lang="en-US" dirty="0"/>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5"/>
                  </a:ext>
                </a:extLst>
              </a:tr>
              <a:tr h="207946">
                <a:tc>
                  <a:txBody>
                    <a:bodyPr/>
                    <a:lstStyle/>
                    <a:p>
                      <a:pPr>
                        <a:buNone/>
                      </a:pPr>
                      <a:endParaRPr lang="en-US" dirty="0"/>
                    </a:p>
                  </a:txBody>
                  <a:tcPr/>
                </a:tc>
                <a:tc>
                  <a:txBody>
                    <a:bodyPr/>
                    <a:lstStyle/>
                    <a:p>
                      <a:pPr>
                        <a:buNone/>
                      </a:pPr>
                      <a:endParaRPr lang="en-US" dirty="0"/>
                    </a:p>
                  </a:txBody>
                  <a:tcPr/>
                </a:tc>
                <a:tc>
                  <a:txBody>
                    <a:bodyPr/>
                    <a:lstStyle/>
                    <a:p>
                      <a:pPr>
                        <a:buNone/>
                      </a:pPr>
                      <a:endParaRPr lang="en-US"/>
                    </a:p>
                  </a:txBody>
                  <a:tcPr/>
                </a:tc>
                <a:tc>
                  <a:txBody>
                    <a:bodyPr/>
                    <a:lstStyle/>
                    <a:p>
                      <a:pPr>
                        <a:buNone/>
                      </a:pPr>
                      <a:endParaRPr lang="en-US" dirty="0"/>
                    </a:p>
                  </a:txBody>
                  <a:tcPr/>
                </a:tc>
                <a:tc>
                  <a:txBody>
                    <a:bodyPr/>
                    <a:lstStyle/>
                    <a:p>
                      <a:pPr>
                        <a:buNone/>
                      </a:pPr>
                      <a:endParaRPr lang="en-US"/>
                    </a:p>
                  </a:txBody>
                  <a:tcPr/>
                </a:tc>
                <a:tc>
                  <a:txBody>
                    <a:bodyPr/>
                    <a:lstStyle/>
                    <a:p>
                      <a:pPr>
                        <a:buNone/>
                      </a:pPr>
                      <a:endParaRPr lang="en-US" dirty="0"/>
                    </a:p>
                  </a:txBody>
                  <a:tcPr/>
                </a:tc>
                <a:extLst>
                  <a:ext uri="{0D108BD9-81ED-4DB2-BD59-A6C34878D82A}">
                    <a16:rowId xmlns:a16="http://schemas.microsoft.com/office/drawing/2014/main" val="10006"/>
                  </a:ext>
                </a:extLst>
              </a:tr>
            </a:tbl>
          </a:graphicData>
        </a:graphic>
      </p:graphicFrame>
      <p:sp>
        <p:nvSpPr>
          <p:cNvPr id="11266" name="TextBox 11"/>
          <p:cNvSpPr txBox="1"/>
          <p:nvPr/>
        </p:nvSpPr>
        <p:spPr>
          <a:xfrm>
            <a:off x="76200" y="25400"/>
            <a:ext cx="9010650" cy="492125"/>
          </a:xfrm>
          <a:prstGeom prst="rect">
            <a:avLst/>
          </a:prstGeom>
          <a:solidFill>
            <a:srgbClr val="FF99CC"/>
          </a:solidFill>
          <a:ln w="9525" cap="flat" cmpd="sng">
            <a:solidFill>
              <a:schemeClr val="tx1"/>
            </a:solidFill>
            <a:prstDash val="solid"/>
            <a:miter/>
            <a:headEnd type="none" w="med" len="med"/>
            <a:tailEnd type="none" w="med" len="med"/>
          </a:ln>
        </p:spPr>
        <p:txBody>
          <a:bodyPr>
            <a:spAutoFit/>
          </a:bodyPr>
          <a:lstStyle/>
          <a:p>
            <a:pPr algn="ctr" eaLnBrk="1" hangingPunct="1">
              <a:buNone/>
            </a:pPr>
            <a:r>
              <a:rPr lang="en-US" altLang="en-US" sz="2600" b="1" dirty="0">
                <a:latin typeface="Times New Roman" panose="02020603050405020304" pitchFamily="18" charset="0"/>
                <a:cs typeface="Times New Roman" panose="02020603050405020304" pitchFamily="18" charset="0"/>
              </a:rPr>
              <a:t>LITERATURE SURVEY</a:t>
            </a:r>
            <a:endParaRPr lang="en-US" altLang="en-US" sz="2600" b="1" dirty="0">
              <a:latin typeface="Times New Roman" panose="02020603050405020304" pitchFamily="18" charset="0"/>
              <a:ea typeface="Times New Roman" panose="02020603050405020304" pitchFamily="18" charset="0"/>
            </a:endParaRPr>
          </a:p>
        </p:txBody>
      </p:sp>
      <p:pic>
        <p:nvPicPr>
          <p:cNvPr id="11267" name="Picture 5" descr="F:\To CEO Sir\MBU FINAL DOCUMENT-Sept 2021\MBU Logo.jpg"/>
          <p:cNvPicPr>
            <a:picLocks noGrp="1" noChangeAspect="1"/>
          </p:cNvPicPr>
          <p:nvPr>
            <p:ph sz="half" idx="2"/>
          </p:nvPr>
        </p:nvPicPr>
        <p:blipFill>
          <a:blip r:embed="rId2"/>
          <a:srcRect t="24304" b="23544"/>
          <a:stretch>
            <a:fillRect/>
          </a:stretch>
        </p:blipFill>
        <p:spPr>
          <a:xfrm>
            <a:off x="7315200" y="6172200"/>
            <a:ext cx="873760" cy="65341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LIMITATIONS OF EXISTING SYSTEM</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BD89EEC8-25F9-4A18-A55A-8B3C18A227A0}"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10" name="TextBox 9"/>
          <p:cNvSpPr txBox="1"/>
          <p:nvPr/>
        </p:nvSpPr>
        <p:spPr>
          <a:xfrm>
            <a:off x="152400" y="1031557"/>
            <a:ext cx="8382000"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Every model has its own limitations</a:t>
            </a:r>
            <a:r>
              <a:rPr lang="en-IN" dirty="0"/>
              <a:t>, </a:t>
            </a:r>
            <a:r>
              <a:rPr lang="en-IN" dirty="0">
                <a:latin typeface="Times New Roman" panose="02020603050405020304" pitchFamily="18" charset="0"/>
                <a:cs typeface="Times New Roman" panose="02020603050405020304" pitchFamily="18" charset="0"/>
              </a:rPr>
              <a:t>For this model also it has some limitations to point out.</a:t>
            </a:r>
          </a:p>
          <a:p>
            <a:pPr marL="285750" indent="-285750" algn="just">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Historical Data Limitations :</a:t>
            </a:r>
            <a:r>
              <a:rPr lang="en-IN" dirty="0">
                <a:latin typeface="Times New Roman" panose="02020603050405020304" pitchFamily="18" charset="0"/>
                <a:cs typeface="Times New Roman" panose="02020603050405020304" pitchFamily="18" charset="0"/>
              </a:rPr>
              <a:t>  Historical data plays a major role in Machine learning models. Historical data means past data. Especially machine learning models like diabetes risk prediction, heavily depends on past data.</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But sometimes it may predict accurately present or future health trends.</a:t>
            </a:r>
          </a:p>
          <a:p>
            <a:pPr marL="285750" indent="-285750" algn="just">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Bias in Training Data:</a:t>
            </a:r>
            <a:r>
              <a:rPr lang="en-IN" dirty="0">
                <a:latin typeface="Times New Roman" panose="02020603050405020304" pitchFamily="18" charset="0"/>
                <a:cs typeface="Times New Roman" panose="02020603050405020304" pitchFamily="18" charset="0"/>
              </a:rPr>
              <a:t> Here bias means error, If the training data used to develop the model is biased, then it gives incorrect results.</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Because it cant make accurate predictions so, this fails overall model.</a:t>
            </a:r>
          </a:p>
          <a:p>
            <a:pPr marL="285750" indent="-285750" algn="just">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Challenges with Lifestyle</a:t>
            </a:r>
            <a:r>
              <a:rPr lang="en-IN" dirty="0">
                <a:latin typeface="Times New Roman" panose="02020603050405020304" pitchFamily="18" charset="0"/>
                <a:cs typeface="Times New Roman" panose="02020603050405020304" pitchFamily="18" charset="0"/>
              </a:rPr>
              <a:t>: Even ML models also faces some complications in adapting to the changes in lifestyle. It includes changes like diet and exercise, where these factors are very crucial in diabetes risk. </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may affect the model’s ability to provide accurate long-term predictions.</a:t>
            </a:r>
          </a:p>
          <a:p>
            <a:pPr marL="285750" indent="-285750" algn="just">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Need for Regular Updates</a:t>
            </a:r>
            <a:r>
              <a:rPr lang="en-IN" dirty="0">
                <a:latin typeface="Times New Roman" panose="02020603050405020304" pitchFamily="18" charset="0"/>
                <a:cs typeface="Times New Roman" panose="02020603050405020304" pitchFamily="18" charset="0"/>
              </a:rPr>
              <a:t>: Health patterns and risk factors may not be same for long period of time. They changes over time so, ML modes needs to be updated on regular basis regarding these factors to stay relevant and more efficient in predicting diabetes risk based on the most recent data.</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Presentation_Template_-_Mini_Project_Review[1]</Template>
  <TotalTime>12</TotalTime>
  <Words>1045</Words>
  <Application>Microsoft Office PowerPoint</Application>
  <PresentationFormat>On-screen Show (4:3)</PresentationFormat>
  <Paragraphs>134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Berlin Sans FB</vt:lpstr>
      <vt:lpstr>Calibri</vt:lpstr>
      <vt:lpstr>Georgia</vt:lpstr>
      <vt:lpstr>Segoe UI</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Chilla</dc:creator>
  <cp:lastModifiedBy>Kalyan Chilla</cp:lastModifiedBy>
  <cp:revision>1</cp:revision>
  <dcterms:created xsi:type="dcterms:W3CDTF">2024-02-12T07:14:39Z</dcterms:created>
  <dcterms:modified xsi:type="dcterms:W3CDTF">2024-02-15T21:04:57Z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F1FA0099E1ED4CC09416A02544F96752</vt:lpwstr>
  </property>
  <property fmtid="{D5CDD505-2E9C-101B-9397-08002B2CF9AE}" pid="3" name="KSOProductBuildVer">
    <vt:lpwstr>1033-11.2.0.11225</vt:lpwstr>
  </property>
</Properties>
</file>