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59" r:id="rId6"/>
    <p:sldId id="265" r:id="rId7"/>
    <p:sldId id="260" r:id="rId8"/>
    <p:sldId id="263" r:id="rId9"/>
    <p:sldId id="261" r:id="rId10"/>
    <p:sldId id="262" r:id="rId11"/>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B471-AF5F-B595-6060-DD282B5977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78DF62B1-8CF0-3276-FC7B-0F01DE484A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BD97DAED-2F26-9C52-C178-7FEBDAE613A0}"/>
              </a:ext>
            </a:extLst>
          </p:cNvPr>
          <p:cNvSpPr>
            <a:spLocks noGrp="1"/>
          </p:cNvSpPr>
          <p:nvPr>
            <p:ph type="dt" sz="half" idx="10"/>
          </p:nvPr>
        </p:nvSpPr>
        <p:spPr/>
        <p:txBody>
          <a:bodyPr/>
          <a:lstStyle/>
          <a:p>
            <a:fld id="{F1AA5210-2094-0642-BEE3-94750849E295}" type="datetimeFigureOut">
              <a:rPr lang="en-CN" smtClean="0"/>
              <a:t>2023/5/7</a:t>
            </a:fld>
            <a:endParaRPr lang="en-CN"/>
          </a:p>
        </p:txBody>
      </p:sp>
      <p:sp>
        <p:nvSpPr>
          <p:cNvPr id="5" name="Footer Placeholder 4">
            <a:extLst>
              <a:ext uri="{FF2B5EF4-FFF2-40B4-BE49-F238E27FC236}">
                <a16:creationId xmlns:a16="http://schemas.microsoft.com/office/drawing/2014/main" id="{FA2C9B7F-2709-06A1-238F-77DCD8E1419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42A476E-580B-1603-64D3-A1922D6F8A84}"/>
              </a:ext>
            </a:extLst>
          </p:cNvPr>
          <p:cNvSpPr>
            <a:spLocks noGrp="1"/>
          </p:cNvSpPr>
          <p:nvPr>
            <p:ph type="sldNum" sz="quarter" idx="12"/>
          </p:nvPr>
        </p:nvSpPr>
        <p:spPr/>
        <p:txBody>
          <a:bodyPr/>
          <a:lstStyle/>
          <a:p>
            <a:fld id="{A03644B5-B2F9-514E-BFC6-71DEC92393FA}" type="slidenum">
              <a:rPr lang="en-CN" smtClean="0"/>
              <a:t>‹#›</a:t>
            </a:fld>
            <a:endParaRPr lang="en-CN"/>
          </a:p>
        </p:txBody>
      </p:sp>
    </p:spTree>
    <p:extLst>
      <p:ext uri="{BB962C8B-B14F-4D97-AF65-F5344CB8AC3E}">
        <p14:creationId xmlns:p14="http://schemas.microsoft.com/office/powerpoint/2010/main" val="288356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4391-B2CD-5BEF-3B3C-EC709F1031CE}"/>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9A02E475-5E09-7D5C-7905-E351902FDE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55C2B631-767A-013B-BD74-9AA9DAAFA62E}"/>
              </a:ext>
            </a:extLst>
          </p:cNvPr>
          <p:cNvSpPr>
            <a:spLocks noGrp="1"/>
          </p:cNvSpPr>
          <p:nvPr>
            <p:ph type="dt" sz="half" idx="10"/>
          </p:nvPr>
        </p:nvSpPr>
        <p:spPr/>
        <p:txBody>
          <a:bodyPr/>
          <a:lstStyle/>
          <a:p>
            <a:fld id="{F1AA5210-2094-0642-BEE3-94750849E295}" type="datetimeFigureOut">
              <a:rPr lang="en-CN" smtClean="0"/>
              <a:t>2023/5/7</a:t>
            </a:fld>
            <a:endParaRPr lang="en-CN"/>
          </a:p>
        </p:txBody>
      </p:sp>
      <p:sp>
        <p:nvSpPr>
          <p:cNvPr id="5" name="Footer Placeholder 4">
            <a:extLst>
              <a:ext uri="{FF2B5EF4-FFF2-40B4-BE49-F238E27FC236}">
                <a16:creationId xmlns:a16="http://schemas.microsoft.com/office/drawing/2014/main" id="{F85DD7F4-DA45-E3C1-5305-1A157451E2A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A350385-D122-5761-6672-9D46BF40A959}"/>
              </a:ext>
            </a:extLst>
          </p:cNvPr>
          <p:cNvSpPr>
            <a:spLocks noGrp="1"/>
          </p:cNvSpPr>
          <p:nvPr>
            <p:ph type="sldNum" sz="quarter" idx="12"/>
          </p:nvPr>
        </p:nvSpPr>
        <p:spPr/>
        <p:txBody>
          <a:bodyPr/>
          <a:lstStyle/>
          <a:p>
            <a:fld id="{A03644B5-B2F9-514E-BFC6-71DEC92393FA}" type="slidenum">
              <a:rPr lang="en-CN" smtClean="0"/>
              <a:t>‹#›</a:t>
            </a:fld>
            <a:endParaRPr lang="en-CN"/>
          </a:p>
        </p:txBody>
      </p:sp>
    </p:spTree>
    <p:extLst>
      <p:ext uri="{BB962C8B-B14F-4D97-AF65-F5344CB8AC3E}">
        <p14:creationId xmlns:p14="http://schemas.microsoft.com/office/powerpoint/2010/main" val="1579745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44ACCA-D775-9934-6F6A-1521250707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3121BE62-08B3-ABB3-F4FB-C61CE87E72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7D7662EE-36F6-0990-B7A6-FE4024727251}"/>
              </a:ext>
            </a:extLst>
          </p:cNvPr>
          <p:cNvSpPr>
            <a:spLocks noGrp="1"/>
          </p:cNvSpPr>
          <p:nvPr>
            <p:ph type="dt" sz="half" idx="10"/>
          </p:nvPr>
        </p:nvSpPr>
        <p:spPr/>
        <p:txBody>
          <a:bodyPr/>
          <a:lstStyle/>
          <a:p>
            <a:fld id="{F1AA5210-2094-0642-BEE3-94750849E295}" type="datetimeFigureOut">
              <a:rPr lang="en-CN" smtClean="0"/>
              <a:t>2023/5/7</a:t>
            </a:fld>
            <a:endParaRPr lang="en-CN"/>
          </a:p>
        </p:txBody>
      </p:sp>
      <p:sp>
        <p:nvSpPr>
          <p:cNvPr id="5" name="Footer Placeholder 4">
            <a:extLst>
              <a:ext uri="{FF2B5EF4-FFF2-40B4-BE49-F238E27FC236}">
                <a16:creationId xmlns:a16="http://schemas.microsoft.com/office/drawing/2014/main" id="{77216837-6834-5FB8-60AE-1247671C2E24}"/>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3353B5A-3324-A130-2CC4-678063B17A01}"/>
              </a:ext>
            </a:extLst>
          </p:cNvPr>
          <p:cNvSpPr>
            <a:spLocks noGrp="1"/>
          </p:cNvSpPr>
          <p:nvPr>
            <p:ph type="sldNum" sz="quarter" idx="12"/>
          </p:nvPr>
        </p:nvSpPr>
        <p:spPr/>
        <p:txBody>
          <a:bodyPr/>
          <a:lstStyle/>
          <a:p>
            <a:fld id="{A03644B5-B2F9-514E-BFC6-71DEC92393FA}" type="slidenum">
              <a:rPr lang="en-CN" smtClean="0"/>
              <a:t>‹#›</a:t>
            </a:fld>
            <a:endParaRPr lang="en-CN"/>
          </a:p>
        </p:txBody>
      </p:sp>
    </p:spTree>
    <p:extLst>
      <p:ext uri="{BB962C8B-B14F-4D97-AF65-F5344CB8AC3E}">
        <p14:creationId xmlns:p14="http://schemas.microsoft.com/office/powerpoint/2010/main" val="310725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8705-E42D-51B6-89B7-5643AE142E09}"/>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B7A3B31F-A444-7FEC-4F36-0635AC59D8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DF6BD8A6-DF90-0C3A-AF53-EC62D0EBBD8D}"/>
              </a:ext>
            </a:extLst>
          </p:cNvPr>
          <p:cNvSpPr>
            <a:spLocks noGrp="1"/>
          </p:cNvSpPr>
          <p:nvPr>
            <p:ph type="dt" sz="half" idx="10"/>
          </p:nvPr>
        </p:nvSpPr>
        <p:spPr/>
        <p:txBody>
          <a:bodyPr/>
          <a:lstStyle/>
          <a:p>
            <a:fld id="{F1AA5210-2094-0642-BEE3-94750849E295}" type="datetimeFigureOut">
              <a:rPr lang="en-CN" smtClean="0"/>
              <a:t>2023/5/7</a:t>
            </a:fld>
            <a:endParaRPr lang="en-CN"/>
          </a:p>
        </p:txBody>
      </p:sp>
      <p:sp>
        <p:nvSpPr>
          <p:cNvPr id="5" name="Footer Placeholder 4">
            <a:extLst>
              <a:ext uri="{FF2B5EF4-FFF2-40B4-BE49-F238E27FC236}">
                <a16:creationId xmlns:a16="http://schemas.microsoft.com/office/drawing/2014/main" id="{1CC43824-EEA5-10CD-ECBD-514B76D4B93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9DE8D9F-7CCF-4714-66DF-6EF320E91DC2}"/>
              </a:ext>
            </a:extLst>
          </p:cNvPr>
          <p:cNvSpPr>
            <a:spLocks noGrp="1"/>
          </p:cNvSpPr>
          <p:nvPr>
            <p:ph type="sldNum" sz="quarter" idx="12"/>
          </p:nvPr>
        </p:nvSpPr>
        <p:spPr/>
        <p:txBody>
          <a:bodyPr/>
          <a:lstStyle/>
          <a:p>
            <a:fld id="{A03644B5-B2F9-514E-BFC6-71DEC92393FA}" type="slidenum">
              <a:rPr lang="en-CN" smtClean="0"/>
              <a:t>‹#›</a:t>
            </a:fld>
            <a:endParaRPr lang="en-CN"/>
          </a:p>
        </p:txBody>
      </p:sp>
    </p:spTree>
    <p:extLst>
      <p:ext uri="{BB962C8B-B14F-4D97-AF65-F5344CB8AC3E}">
        <p14:creationId xmlns:p14="http://schemas.microsoft.com/office/powerpoint/2010/main" val="103047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33F51-6ADB-B59B-288D-F7269A2AF6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D0D41F4A-0302-1234-15F1-11E253A36F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B86230-6356-BBFF-FE47-353DE3B35853}"/>
              </a:ext>
            </a:extLst>
          </p:cNvPr>
          <p:cNvSpPr>
            <a:spLocks noGrp="1"/>
          </p:cNvSpPr>
          <p:nvPr>
            <p:ph type="dt" sz="half" idx="10"/>
          </p:nvPr>
        </p:nvSpPr>
        <p:spPr/>
        <p:txBody>
          <a:bodyPr/>
          <a:lstStyle/>
          <a:p>
            <a:fld id="{F1AA5210-2094-0642-BEE3-94750849E295}" type="datetimeFigureOut">
              <a:rPr lang="en-CN" smtClean="0"/>
              <a:t>2023/5/7</a:t>
            </a:fld>
            <a:endParaRPr lang="en-CN"/>
          </a:p>
        </p:txBody>
      </p:sp>
      <p:sp>
        <p:nvSpPr>
          <p:cNvPr id="5" name="Footer Placeholder 4">
            <a:extLst>
              <a:ext uri="{FF2B5EF4-FFF2-40B4-BE49-F238E27FC236}">
                <a16:creationId xmlns:a16="http://schemas.microsoft.com/office/drawing/2014/main" id="{97EE8FC9-D47A-7590-B7EC-BCE60B49814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82ADA096-E928-760F-F572-7AE46D403536}"/>
              </a:ext>
            </a:extLst>
          </p:cNvPr>
          <p:cNvSpPr>
            <a:spLocks noGrp="1"/>
          </p:cNvSpPr>
          <p:nvPr>
            <p:ph type="sldNum" sz="quarter" idx="12"/>
          </p:nvPr>
        </p:nvSpPr>
        <p:spPr/>
        <p:txBody>
          <a:bodyPr/>
          <a:lstStyle/>
          <a:p>
            <a:fld id="{A03644B5-B2F9-514E-BFC6-71DEC92393FA}" type="slidenum">
              <a:rPr lang="en-CN" smtClean="0"/>
              <a:t>‹#›</a:t>
            </a:fld>
            <a:endParaRPr lang="en-CN"/>
          </a:p>
        </p:txBody>
      </p:sp>
    </p:spTree>
    <p:extLst>
      <p:ext uri="{BB962C8B-B14F-4D97-AF65-F5344CB8AC3E}">
        <p14:creationId xmlns:p14="http://schemas.microsoft.com/office/powerpoint/2010/main" val="148140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7323-A4AF-55B8-3A99-42A36ED67ED8}"/>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7409DB1-F742-95CE-3506-8141E0DFF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D8F75506-CB74-5C8B-BF9E-9DBE4EEB5D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9E6FEFBC-ACC6-D7D2-F11C-D06F255EB552}"/>
              </a:ext>
            </a:extLst>
          </p:cNvPr>
          <p:cNvSpPr>
            <a:spLocks noGrp="1"/>
          </p:cNvSpPr>
          <p:nvPr>
            <p:ph type="dt" sz="half" idx="10"/>
          </p:nvPr>
        </p:nvSpPr>
        <p:spPr/>
        <p:txBody>
          <a:bodyPr/>
          <a:lstStyle/>
          <a:p>
            <a:fld id="{F1AA5210-2094-0642-BEE3-94750849E295}" type="datetimeFigureOut">
              <a:rPr lang="en-CN" smtClean="0"/>
              <a:t>2023/5/7</a:t>
            </a:fld>
            <a:endParaRPr lang="en-CN"/>
          </a:p>
        </p:txBody>
      </p:sp>
      <p:sp>
        <p:nvSpPr>
          <p:cNvPr id="6" name="Footer Placeholder 5">
            <a:extLst>
              <a:ext uri="{FF2B5EF4-FFF2-40B4-BE49-F238E27FC236}">
                <a16:creationId xmlns:a16="http://schemas.microsoft.com/office/drawing/2014/main" id="{24ADC5C2-EB17-7CFD-E610-472B17317D8A}"/>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20C857D0-57E3-18CE-F855-C257E6167547}"/>
              </a:ext>
            </a:extLst>
          </p:cNvPr>
          <p:cNvSpPr>
            <a:spLocks noGrp="1"/>
          </p:cNvSpPr>
          <p:nvPr>
            <p:ph type="sldNum" sz="quarter" idx="12"/>
          </p:nvPr>
        </p:nvSpPr>
        <p:spPr/>
        <p:txBody>
          <a:bodyPr/>
          <a:lstStyle/>
          <a:p>
            <a:fld id="{A03644B5-B2F9-514E-BFC6-71DEC92393FA}" type="slidenum">
              <a:rPr lang="en-CN" smtClean="0"/>
              <a:t>‹#›</a:t>
            </a:fld>
            <a:endParaRPr lang="en-CN"/>
          </a:p>
        </p:txBody>
      </p:sp>
    </p:spTree>
    <p:extLst>
      <p:ext uri="{BB962C8B-B14F-4D97-AF65-F5344CB8AC3E}">
        <p14:creationId xmlns:p14="http://schemas.microsoft.com/office/powerpoint/2010/main" val="225568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3558A-EFCE-DE54-86CF-B616AEACAC51}"/>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B959421F-BEE7-49A8-C41D-B30BBCC13A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1B4AFB-3A71-781F-680F-426403FA1A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567E0972-48A5-0FB9-6C70-ABB3BA5781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9C34F-646A-A91B-798E-F752615AC9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7BD325E5-079E-0861-2181-52C6B6E3FC00}"/>
              </a:ext>
            </a:extLst>
          </p:cNvPr>
          <p:cNvSpPr>
            <a:spLocks noGrp="1"/>
          </p:cNvSpPr>
          <p:nvPr>
            <p:ph type="dt" sz="half" idx="10"/>
          </p:nvPr>
        </p:nvSpPr>
        <p:spPr/>
        <p:txBody>
          <a:bodyPr/>
          <a:lstStyle/>
          <a:p>
            <a:fld id="{F1AA5210-2094-0642-BEE3-94750849E295}" type="datetimeFigureOut">
              <a:rPr lang="en-CN" smtClean="0"/>
              <a:t>2023/5/7</a:t>
            </a:fld>
            <a:endParaRPr lang="en-CN"/>
          </a:p>
        </p:txBody>
      </p:sp>
      <p:sp>
        <p:nvSpPr>
          <p:cNvPr id="8" name="Footer Placeholder 7">
            <a:extLst>
              <a:ext uri="{FF2B5EF4-FFF2-40B4-BE49-F238E27FC236}">
                <a16:creationId xmlns:a16="http://schemas.microsoft.com/office/drawing/2014/main" id="{AFA25913-AFD7-5599-261B-8DE72761B06C}"/>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25BE103E-F6BA-BD76-BD20-288EF283D887}"/>
              </a:ext>
            </a:extLst>
          </p:cNvPr>
          <p:cNvSpPr>
            <a:spLocks noGrp="1"/>
          </p:cNvSpPr>
          <p:nvPr>
            <p:ph type="sldNum" sz="quarter" idx="12"/>
          </p:nvPr>
        </p:nvSpPr>
        <p:spPr/>
        <p:txBody>
          <a:bodyPr/>
          <a:lstStyle/>
          <a:p>
            <a:fld id="{A03644B5-B2F9-514E-BFC6-71DEC92393FA}" type="slidenum">
              <a:rPr lang="en-CN" smtClean="0"/>
              <a:t>‹#›</a:t>
            </a:fld>
            <a:endParaRPr lang="en-CN"/>
          </a:p>
        </p:txBody>
      </p:sp>
    </p:spTree>
    <p:extLst>
      <p:ext uri="{BB962C8B-B14F-4D97-AF65-F5344CB8AC3E}">
        <p14:creationId xmlns:p14="http://schemas.microsoft.com/office/powerpoint/2010/main" val="2989512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03673-410D-A624-53C6-0C909B428B49}"/>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5FACBBE0-5BDF-03CC-1617-46ECC9133736}"/>
              </a:ext>
            </a:extLst>
          </p:cNvPr>
          <p:cNvSpPr>
            <a:spLocks noGrp="1"/>
          </p:cNvSpPr>
          <p:nvPr>
            <p:ph type="dt" sz="half" idx="10"/>
          </p:nvPr>
        </p:nvSpPr>
        <p:spPr/>
        <p:txBody>
          <a:bodyPr/>
          <a:lstStyle/>
          <a:p>
            <a:fld id="{F1AA5210-2094-0642-BEE3-94750849E295}" type="datetimeFigureOut">
              <a:rPr lang="en-CN" smtClean="0"/>
              <a:t>2023/5/7</a:t>
            </a:fld>
            <a:endParaRPr lang="en-CN"/>
          </a:p>
        </p:txBody>
      </p:sp>
      <p:sp>
        <p:nvSpPr>
          <p:cNvPr id="4" name="Footer Placeholder 3">
            <a:extLst>
              <a:ext uri="{FF2B5EF4-FFF2-40B4-BE49-F238E27FC236}">
                <a16:creationId xmlns:a16="http://schemas.microsoft.com/office/drawing/2014/main" id="{6D5FF8D5-A62D-F5AE-8B97-B9B1DF7099F8}"/>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EEE48AA7-F19A-12DE-87FA-B855104F425A}"/>
              </a:ext>
            </a:extLst>
          </p:cNvPr>
          <p:cNvSpPr>
            <a:spLocks noGrp="1"/>
          </p:cNvSpPr>
          <p:nvPr>
            <p:ph type="sldNum" sz="quarter" idx="12"/>
          </p:nvPr>
        </p:nvSpPr>
        <p:spPr/>
        <p:txBody>
          <a:bodyPr/>
          <a:lstStyle/>
          <a:p>
            <a:fld id="{A03644B5-B2F9-514E-BFC6-71DEC92393FA}" type="slidenum">
              <a:rPr lang="en-CN" smtClean="0"/>
              <a:t>‹#›</a:t>
            </a:fld>
            <a:endParaRPr lang="en-CN"/>
          </a:p>
        </p:txBody>
      </p:sp>
    </p:spTree>
    <p:extLst>
      <p:ext uri="{BB962C8B-B14F-4D97-AF65-F5344CB8AC3E}">
        <p14:creationId xmlns:p14="http://schemas.microsoft.com/office/powerpoint/2010/main" val="353989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58272-ED8B-B00D-060B-515BFB54D214}"/>
              </a:ext>
            </a:extLst>
          </p:cNvPr>
          <p:cNvSpPr>
            <a:spLocks noGrp="1"/>
          </p:cNvSpPr>
          <p:nvPr>
            <p:ph type="dt" sz="half" idx="10"/>
          </p:nvPr>
        </p:nvSpPr>
        <p:spPr/>
        <p:txBody>
          <a:bodyPr/>
          <a:lstStyle/>
          <a:p>
            <a:fld id="{F1AA5210-2094-0642-BEE3-94750849E295}" type="datetimeFigureOut">
              <a:rPr lang="en-CN" smtClean="0"/>
              <a:t>2023/5/7</a:t>
            </a:fld>
            <a:endParaRPr lang="en-CN"/>
          </a:p>
        </p:txBody>
      </p:sp>
      <p:sp>
        <p:nvSpPr>
          <p:cNvPr id="3" name="Footer Placeholder 2">
            <a:extLst>
              <a:ext uri="{FF2B5EF4-FFF2-40B4-BE49-F238E27FC236}">
                <a16:creationId xmlns:a16="http://schemas.microsoft.com/office/drawing/2014/main" id="{D77712EA-57DF-7317-9ECB-A84B2C3F1C87}"/>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1E690735-CA00-D1BA-2D8E-E504C92CA5B7}"/>
              </a:ext>
            </a:extLst>
          </p:cNvPr>
          <p:cNvSpPr>
            <a:spLocks noGrp="1"/>
          </p:cNvSpPr>
          <p:nvPr>
            <p:ph type="sldNum" sz="quarter" idx="12"/>
          </p:nvPr>
        </p:nvSpPr>
        <p:spPr/>
        <p:txBody>
          <a:bodyPr/>
          <a:lstStyle/>
          <a:p>
            <a:fld id="{A03644B5-B2F9-514E-BFC6-71DEC92393FA}" type="slidenum">
              <a:rPr lang="en-CN" smtClean="0"/>
              <a:t>‹#›</a:t>
            </a:fld>
            <a:endParaRPr lang="en-CN"/>
          </a:p>
        </p:txBody>
      </p:sp>
    </p:spTree>
    <p:extLst>
      <p:ext uri="{BB962C8B-B14F-4D97-AF65-F5344CB8AC3E}">
        <p14:creationId xmlns:p14="http://schemas.microsoft.com/office/powerpoint/2010/main" val="374488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8E6A-CEF9-CE95-D282-D5AE4689C6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F356B4E9-0EC4-E659-D389-9877AB9AA8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9B01FD95-DB2C-0E5E-BC2E-20C8331D9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E4874-1E85-4385-4982-48789392DDF3}"/>
              </a:ext>
            </a:extLst>
          </p:cNvPr>
          <p:cNvSpPr>
            <a:spLocks noGrp="1"/>
          </p:cNvSpPr>
          <p:nvPr>
            <p:ph type="dt" sz="half" idx="10"/>
          </p:nvPr>
        </p:nvSpPr>
        <p:spPr/>
        <p:txBody>
          <a:bodyPr/>
          <a:lstStyle/>
          <a:p>
            <a:fld id="{F1AA5210-2094-0642-BEE3-94750849E295}" type="datetimeFigureOut">
              <a:rPr lang="en-CN" smtClean="0"/>
              <a:t>2023/5/7</a:t>
            </a:fld>
            <a:endParaRPr lang="en-CN"/>
          </a:p>
        </p:txBody>
      </p:sp>
      <p:sp>
        <p:nvSpPr>
          <p:cNvPr id="6" name="Footer Placeholder 5">
            <a:extLst>
              <a:ext uri="{FF2B5EF4-FFF2-40B4-BE49-F238E27FC236}">
                <a16:creationId xmlns:a16="http://schemas.microsoft.com/office/drawing/2014/main" id="{89243C06-902E-9F97-D7AD-9B1E97EAD0AF}"/>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C366C032-A8E1-03C1-A4A9-A0BD0FDC3FCD}"/>
              </a:ext>
            </a:extLst>
          </p:cNvPr>
          <p:cNvSpPr>
            <a:spLocks noGrp="1"/>
          </p:cNvSpPr>
          <p:nvPr>
            <p:ph type="sldNum" sz="quarter" idx="12"/>
          </p:nvPr>
        </p:nvSpPr>
        <p:spPr/>
        <p:txBody>
          <a:bodyPr/>
          <a:lstStyle/>
          <a:p>
            <a:fld id="{A03644B5-B2F9-514E-BFC6-71DEC92393FA}" type="slidenum">
              <a:rPr lang="en-CN" smtClean="0"/>
              <a:t>‹#›</a:t>
            </a:fld>
            <a:endParaRPr lang="en-CN"/>
          </a:p>
        </p:txBody>
      </p:sp>
    </p:spTree>
    <p:extLst>
      <p:ext uri="{BB962C8B-B14F-4D97-AF65-F5344CB8AC3E}">
        <p14:creationId xmlns:p14="http://schemas.microsoft.com/office/powerpoint/2010/main" val="1381020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A9AC-FF9E-FE9F-5007-C2B82961A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B25FBFE1-32BF-34B6-0FFC-ED2E34B6CD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D7132AC4-67D9-81A8-9BB0-4B4B3B546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61EDD1-CFD7-1A54-BE4D-DE4A14CFA435}"/>
              </a:ext>
            </a:extLst>
          </p:cNvPr>
          <p:cNvSpPr>
            <a:spLocks noGrp="1"/>
          </p:cNvSpPr>
          <p:nvPr>
            <p:ph type="dt" sz="half" idx="10"/>
          </p:nvPr>
        </p:nvSpPr>
        <p:spPr/>
        <p:txBody>
          <a:bodyPr/>
          <a:lstStyle/>
          <a:p>
            <a:fld id="{F1AA5210-2094-0642-BEE3-94750849E295}" type="datetimeFigureOut">
              <a:rPr lang="en-CN" smtClean="0"/>
              <a:t>2023/5/7</a:t>
            </a:fld>
            <a:endParaRPr lang="en-CN"/>
          </a:p>
        </p:txBody>
      </p:sp>
      <p:sp>
        <p:nvSpPr>
          <p:cNvPr id="6" name="Footer Placeholder 5">
            <a:extLst>
              <a:ext uri="{FF2B5EF4-FFF2-40B4-BE49-F238E27FC236}">
                <a16:creationId xmlns:a16="http://schemas.microsoft.com/office/drawing/2014/main" id="{58992F18-A841-C74D-623B-F2B780D4E82C}"/>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1F7210A3-5702-99F9-D0E4-EED1DEDD9017}"/>
              </a:ext>
            </a:extLst>
          </p:cNvPr>
          <p:cNvSpPr>
            <a:spLocks noGrp="1"/>
          </p:cNvSpPr>
          <p:nvPr>
            <p:ph type="sldNum" sz="quarter" idx="12"/>
          </p:nvPr>
        </p:nvSpPr>
        <p:spPr/>
        <p:txBody>
          <a:bodyPr/>
          <a:lstStyle/>
          <a:p>
            <a:fld id="{A03644B5-B2F9-514E-BFC6-71DEC92393FA}" type="slidenum">
              <a:rPr lang="en-CN" smtClean="0"/>
              <a:t>‹#›</a:t>
            </a:fld>
            <a:endParaRPr lang="en-CN"/>
          </a:p>
        </p:txBody>
      </p:sp>
    </p:spTree>
    <p:extLst>
      <p:ext uri="{BB962C8B-B14F-4D97-AF65-F5344CB8AC3E}">
        <p14:creationId xmlns:p14="http://schemas.microsoft.com/office/powerpoint/2010/main" val="731424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3CA200-9778-FF30-4A18-8E215EDE63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F3EE51C7-6CB8-EC43-5C9F-1400F80B7B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4622924-5F6D-66F0-84E2-ED596D9D0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A5210-2094-0642-BEE3-94750849E295}" type="datetimeFigureOut">
              <a:rPr lang="en-CN" smtClean="0"/>
              <a:t>2023/5/7</a:t>
            </a:fld>
            <a:endParaRPr lang="en-CN"/>
          </a:p>
        </p:txBody>
      </p:sp>
      <p:sp>
        <p:nvSpPr>
          <p:cNvPr id="5" name="Footer Placeholder 4">
            <a:extLst>
              <a:ext uri="{FF2B5EF4-FFF2-40B4-BE49-F238E27FC236}">
                <a16:creationId xmlns:a16="http://schemas.microsoft.com/office/drawing/2014/main" id="{7142688A-09E3-E86A-9BBA-791F81E157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FA483280-DA1D-D56C-5C65-5008496DF5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3644B5-B2F9-514E-BFC6-71DEC92393FA}" type="slidenum">
              <a:rPr lang="en-CN" smtClean="0"/>
              <a:t>‹#›</a:t>
            </a:fld>
            <a:endParaRPr lang="en-CN"/>
          </a:p>
        </p:txBody>
      </p:sp>
    </p:spTree>
    <p:extLst>
      <p:ext uri="{BB962C8B-B14F-4D97-AF65-F5344CB8AC3E}">
        <p14:creationId xmlns:p14="http://schemas.microsoft.com/office/powerpoint/2010/main" val="1238789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BE92-7731-74C9-2584-6759F4648D65}"/>
              </a:ext>
            </a:extLst>
          </p:cNvPr>
          <p:cNvSpPr>
            <a:spLocks noGrp="1"/>
          </p:cNvSpPr>
          <p:nvPr>
            <p:ph type="ctrTitle"/>
          </p:nvPr>
        </p:nvSpPr>
        <p:spPr/>
        <p:txBody>
          <a:bodyPr>
            <a:normAutofit/>
          </a:bodyPr>
          <a:lstStyle/>
          <a:p>
            <a:r>
              <a:rPr lang="en-CN" dirty="0"/>
              <a:t>LAB</a:t>
            </a:r>
            <a:r>
              <a:rPr lang="en-US" altLang="zh-CN" dirty="0"/>
              <a:t>1</a:t>
            </a:r>
            <a:r>
              <a:rPr lang="zh-CN" altLang="en-US" dirty="0"/>
              <a:t> </a:t>
            </a:r>
            <a:br>
              <a:rPr lang="en-US" altLang="zh-CN" dirty="0"/>
            </a:br>
            <a:r>
              <a:rPr lang="zh-CN" altLang="en-US" b="1" i="0" u="none" strike="noStrike" dirty="0">
                <a:solidFill>
                  <a:srgbClr val="333333"/>
                </a:solidFill>
                <a:effectLst/>
                <a:latin typeface="Open Sans" panose="020B0606030504020204" pitchFamily="34" charset="0"/>
              </a:rPr>
              <a:t>无线信号感知与室内定位</a:t>
            </a:r>
            <a:endParaRPr lang="en-CN" dirty="0"/>
          </a:p>
        </p:txBody>
      </p:sp>
      <p:sp>
        <p:nvSpPr>
          <p:cNvPr id="3" name="Subtitle 2">
            <a:extLst>
              <a:ext uri="{FF2B5EF4-FFF2-40B4-BE49-F238E27FC236}">
                <a16:creationId xmlns:a16="http://schemas.microsoft.com/office/drawing/2014/main" id="{6B1F7B6B-322F-46A2-EF00-94CEF1C3F035}"/>
              </a:ext>
            </a:extLst>
          </p:cNvPr>
          <p:cNvSpPr>
            <a:spLocks noGrp="1"/>
          </p:cNvSpPr>
          <p:nvPr>
            <p:ph type="subTitle" idx="1"/>
          </p:nvPr>
        </p:nvSpPr>
        <p:spPr/>
        <p:txBody>
          <a:bodyPr/>
          <a:lstStyle/>
          <a:p>
            <a:r>
              <a:rPr lang="en-CN" dirty="0"/>
              <a:t>第一组</a:t>
            </a:r>
            <a:endParaRPr lang="en-US" dirty="0"/>
          </a:p>
          <a:p>
            <a:r>
              <a:rPr lang="zh-CN" altLang="en-US" dirty="0"/>
              <a:t>组员：陈彦伯 张珏 韦贺文</a:t>
            </a:r>
            <a:endParaRPr lang="en-CN" dirty="0"/>
          </a:p>
        </p:txBody>
      </p:sp>
    </p:spTree>
    <p:extLst>
      <p:ext uri="{BB962C8B-B14F-4D97-AF65-F5344CB8AC3E}">
        <p14:creationId xmlns:p14="http://schemas.microsoft.com/office/powerpoint/2010/main" val="2223396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187F-6CE0-E900-B614-BA1EDD25FB52}"/>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0E2D038C-8A10-919D-0F94-FF4930B50C57}"/>
              </a:ext>
            </a:extLst>
          </p:cNvPr>
          <p:cNvSpPr>
            <a:spLocks noGrp="1"/>
          </p:cNvSpPr>
          <p:nvPr>
            <p:ph idx="1"/>
          </p:nvPr>
        </p:nvSpPr>
        <p:spPr/>
        <p:txBody>
          <a:bodyPr/>
          <a:lstStyle/>
          <a:p>
            <a:r>
              <a:rPr lang="en-CN" dirty="0"/>
              <a:t>感谢聆听</a:t>
            </a:r>
          </a:p>
        </p:txBody>
      </p:sp>
    </p:spTree>
    <p:extLst>
      <p:ext uri="{BB962C8B-B14F-4D97-AF65-F5344CB8AC3E}">
        <p14:creationId xmlns:p14="http://schemas.microsoft.com/office/powerpoint/2010/main" val="1283240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4DDD-6907-5141-471B-F1E5C6EA0799}"/>
              </a:ext>
            </a:extLst>
          </p:cNvPr>
          <p:cNvSpPr>
            <a:spLocks noGrp="1"/>
          </p:cNvSpPr>
          <p:nvPr>
            <p:ph type="title"/>
          </p:nvPr>
        </p:nvSpPr>
        <p:spPr/>
        <p:txBody>
          <a:bodyPr/>
          <a:lstStyle/>
          <a:p>
            <a:r>
              <a:rPr lang="en-CN" dirty="0"/>
              <a:t>基本功能</a:t>
            </a:r>
          </a:p>
        </p:txBody>
      </p:sp>
      <p:sp>
        <p:nvSpPr>
          <p:cNvPr id="3" name="Content Placeholder 2">
            <a:extLst>
              <a:ext uri="{FF2B5EF4-FFF2-40B4-BE49-F238E27FC236}">
                <a16:creationId xmlns:a16="http://schemas.microsoft.com/office/drawing/2014/main" id="{FBB417D9-5EDE-5FA0-C43C-C7FE103F7D03}"/>
              </a:ext>
            </a:extLst>
          </p:cNvPr>
          <p:cNvSpPr>
            <a:spLocks noGrp="1"/>
          </p:cNvSpPr>
          <p:nvPr>
            <p:ph idx="1"/>
          </p:nvPr>
        </p:nvSpPr>
        <p:spPr/>
        <p:txBody>
          <a:bodyPr/>
          <a:lstStyle/>
          <a:p>
            <a:r>
              <a:rPr lang="en-CN" dirty="0"/>
              <a:t>捕捉</a:t>
            </a:r>
            <a:r>
              <a:rPr lang="zh-CN" altLang="en-US" dirty="0"/>
              <a:t>、筛选</a:t>
            </a:r>
            <a:r>
              <a:rPr lang="en-US" altLang="zh-CN" dirty="0" err="1"/>
              <a:t>wifi</a:t>
            </a:r>
            <a:r>
              <a:rPr lang="zh-CN" altLang="en-US" dirty="0"/>
              <a:t>探针信号并与</a:t>
            </a:r>
            <a:r>
              <a:rPr lang="en-US" altLang="zh-CN" dirty="0"/>
              <a:t>MySQL</a:t>
            </a:r>
            <a:r>
              <a:rPr lang="zh-CN" altLang="en-US" dirty="0"/>
              <a:t>数据库进行交互的服务器程序</a:t>
            </a:r>
            <a:endParaRPr lang="en-US" altLang="zh-CN" dirty="0"/>
          </a:p>
          <a:p>
            <a:r>
              <a:rPr lang="zh-CN" altLang="en-US" dirty="0"/>
              <a:t>三点定位算法（</a:t>
            </a:r>
            <a:r>
              <a:rPr lang="en-US" altLang="zh-CN" dirty="0"/>
              <a:t>4</a:t>
            </a:r>
            <a:r>
              <a:rPr lang="zh-CN" altLang="en-US" dirty="0"/>
              <a:t>种）</a:t>
            </a:r>
            <a:endParaRPr lang="en-US" altLang="zh-CN" dirty="0"/>
          </a:p>
          <a:p>
            <a:r>
              <a:rPr lang="zh-CN" altLang="en-US" dirty="0"/>
              <a:t>用于前端显示的网页文件与脚本</a:t>
            </a:r>
            <a:endParaRPr lang="en-US" altLang="zh-CN" dirty="0"/>
          </a:p>
          <a:p>
            <a:endParaRPr lang="en-US" altLang="zh-CN" dirty="0"/>
          </a:p>
          <a:p>
            <a:r>
              <a:rPr lang="zh-CN" altLang="en-US" dirty="0"/>
              <a:t>环境</a:t>
            </a:r>
            <a:r>
              <a:rPr lang="en-US" altLang="zh-CN" dirty="0"/>
              <a:t>&amp;</a:t>
            </a:r>
            <a:r>
              <a:rPr lang="zh-CN" altLang="en-US" dirty="0"/>
              <a:t>设备</a:t>
            </a:r>
            <a:endParaRPr lang="en-US" altLang="zh-CN" dirty="0"/>
          </a:p>
          <a:p>
            <a:pPr lvl="1"/>
            <a:r>
              <a:rPr lang="en-US" b="0" i="0" u="none" strike="noStrike" dirty="0">
                <a:solidFill>
                  <a:srgbClr val="333333"/>
                </a:solidFill>
                <a:effectLst/>
                <a:latin typeface="Open Sans" panose="020B0606030504020204" pitchFamily="34" charset="0"/>
              </a:rPr>
              <a:t>Python 3.11.3</a:t>
            </a:r>
          </a:p>
          <a:p>
            <a:pPr lvl="1"/>
            <a:r>
              <a:rPr lang="en-US" b="0" i="0" u="none" strike="noStrike" dirty="0">
                <a:solidFill>
                  <a:srgbClr val="333333"/>
                </a:solidFill>
                <a:effectLst/>
                <a:latin typeface="Open Sans" panose="020B0606030504020204" pitchFamily="34" charset="0"/>
              </a:rPr>
              <a:t>MySQL 8.0.32</a:t>
            </a:r>
          </a:p>
          <a:p>
            <a:pPr lvl="1"/>
            <a:r>
              <a:rPr lang="en-US" b="0" i="0" u="none" strike="noStrike" dirty="0" err="1">
                <a:solidFill>
                  <a:srgbClr val="333333"/>
                </a:solidFill>
                <a:effectLst/>
                <a:latin typeface="Open Sans" panose="020B0606030504020204" pitchFamily="34" charset="0"/>
              </a:rPr>
              <a:t>datasky</a:t>
            </a:r>
            <a:r>
              <a:rPr lang="en-US" b="0" i="0" u="none" strike="noStrike" dirty="0">
                <a:solidFill>
                  <a:srgbClr val="333333"/>
                </a:solidFill>
                <a:effectLst/>
                <a:latin typeface="Open Sans" panose="020B0606030504020204" pitchFamily="34" charset="0"/>
              </a:rPr>
              <a:t> </a:t>
            </a:r>
            <a:r>
              <a:rPr lang="en-US" b="0" i="0" u="none" strike="noStrike" dirty="0" err="1">
                <a:solidFill>
                  <a:srgbClr val="333333"/>
                </a:solidFill>
                <a:effectLst/>
                <a:latin typeface="Open Sans" panose="020B0606030504020204" pitchFamily="34" charset="0"/>
              </a:rPr>
              <a:t>wifi</a:t>
            </a:r>
            <a:r>
              <a:rPr lang="zh-CN" altLang="en-US" b="0" i="0" u="none" strike="noStrike" dirty="0">
                <a:solidFill>
                  <a:srgbClr val="333333"/>
                </a:solidFill>
                <a:effectLst/>
                <a:latin typeface="Open Sans" panose="020B0606030504020204" pitchFamily="34" charset="0"/>
              </a:rPr>
              <a:t>探针</a:t>
            </a:r>
          </a:p>
          <a:p>
            <a:pPr lvl="1"/>
            <a:endParaRPr lang="en-US" altLang="zh-CN" dirty="0"/>
          </a:p>
          <a:p>
            <a:endParaRPr lang="en-CN" dirty="0"/>
          </a:p>
        </p:txBody>
      </p:sp>
    </p:spTree>
    <p:extLst>
      <p:ext uri="{BB962C8B-B14F-4D97-AF65-F5344CB8AC3E}">
        <p14:creationId xmlns:p14="http://schemas.microsoft.com/office/powerpoint/2010/main" val="120967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B551-9275-E491-794F-20705CAEAD3B}"/>
              </a:ext>
            </a:extLst>
          </p:cNvPr>
          <p:cNvSpPr>
            <a:spLocks noGrp="1"/>
          </p:cNvSpPr>
          <p:nvPr>
            <p:ph type="title"/>
          </p:nvPr>
        </p:nvSpPr>
        <p:spPr/>
        <p:txBody>
          <a:bodyPr/>
          <a:lstStyle/>
          <a:p>
            <a:r>
              <a:rPr lang="en-CN" dirty="0"/>
              <a:t>数据处理</a:t>
            </a:r>
          </a:p>
        </p:txBody>
      </p:sp>
      <p:sp>
        <p:nvSpPr>
          <p:cNvPr id="3" name="Content Placeholder 2">
            <a:extLst>
              <a:ext uri="{FF2B5EF4-FFF2-40B4-BE49-F238E27FC236}">
                <a16:creationId xmlns:a16="http://schemas.microsoft.com/office/drawing/2014/main" id="{F856531D-C221-BDAA-D47B-FA8AC8E2325F}"/>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zh-CN" altLang="en-US" b="0" i="0" u="none" strike="noStrike" dirty="0">
                <a:solidFill>
                  <a:srgbClr val="333333"/>
                </a:solidFill>
                <a:effectLst/>
                <a:latin typeface="Open Sans" panose="020B0606030504020204" pitchFamily="34" charset="0"/>
              </a:rPr>
              <a:t>数据选择</a:t>
            </a:r>
          </a:p>
          <a:p>
            <a:pPr marL="742950" lvl="1" indent="-285750" algn="l">
              <a:buFont typeface="Arial" panose="020B0604020202020204" pitchFamily="34" charset="0"/>
              <a:buChar char="•"/>
            </a:pPr>
            <a:r>
              <a:rPr lang="en-US" b="0" i="0" u="none" strike="noStrike" dirty="0">
                <a:solidFill>
                  <a:srgbClr val="333333"/>
                </a:solidFill>
                <a:effectLst/>
                <a:latin typeface="Open Sans" panose="020B0606030504020204" pitchFamily="34" charset="0"/>
              </a:rPr>
              <a:t>range</a:t>
            </a:r>
          </a:p>
          <a:p>
            <a:pPr marL="1143000" lvl="2" indent="-228600" algn="l">
              <a:buFont typeface="Arial" panose="020B0604020202020204" pitchFamily="34" charset="0"/>
              <a:buChar char="•"/>
            </a:pPr>
            <a:r>
              <a:rPr lang="en-US" b="0" i="0" u="none" strike="noStrike" dirty="0" err="1">
                <a:solidFill>
                  <a:srgbClr val="333333"/>
                </a:solidFill>
                <a:effectLst/>
                <a:latin typeface="Open Sans" panose="020B0606030504020204" pitchFamily="34" charset="0"/>
              </a:rPr>
              <a:t>wifi</a:t>
            </a:r>
            <a:r>
              <a:rPr lang="zh-CN" altLang="en-US" b="0" i="0" u="none" strike="noStrike" dirty="0">
                <a:solidFill>
                  <a:srgbClr val="333333"/>
                </a:solidFill>
                <a:effectLst/>
                <a:latin typeface="Open Sans" panose="020B0606030504020204" pitchFamily="34" charset="0"/>
              </a:rPr>
              <a:t>探针设备会根据信号强度自动计算</a:t>
            </a:r>
            <a:r>
              <a:rPr lang="en-US" b="0" i="0" u="none" strike="noStrike" dirty="0">
                <a:solidFill>
                  <a:srgbClr val="333333"/>
                </a:solidFill>
                <a:effectLst/>
                <a:latin typeface="Open Sans" panose="020B0606030504020204" pitchFamily="34" charset="0"/>
              </a:rPr>
              <a:t>range</a:t>
            </a:r>
            <a:r>
              <a:rPr lang="zh-CN" altLang="en-US" b="0" i="0" u="none" strike="noStrike" dirty="0">
                <a:solidFill>
                  <a:srgbClr val="333333"/>
                </a:solidFill>
                <a:effectLst/>
                <a:latin typeface="Open Sans" panose="020B0606030504020204" pitchFamily="34" charset="0"/>
              </a:rPr>
              <a:t>并包含在数据包里。</a:t>
            </a:r>
          </a:p>
          <a:p>
            <a:pPr marL="1143000" lvl="2" indent="-228600" algn="l">
              <a:buFont typeface="Arial" panose="020B0604020202020204" pitchFamily="34" charset="0"/>
              <a:buChar char="•"/>
            </a:pPr>
            <a:r>
              <a:rPr lang="zh-CN" altLang="en-US" b="0" i="0" u="none" strike="noStrike" dirty="0">
                <a:solidFill>
                  <a:srgbClr val="333333"/>
                </a:solidFill>
                <a:effectLst/>
                <a:latin typeface="Open Sans" panose="020B0606030504020204" pitchFamily="34" charset="0"/>
              </a:rPr>
              <a:t>计算并不准确，在使用</a:t>
            </a:r>
            <a:r>
              <a:rPr lang="en-US" b="0" i="0" u="none" strike="noStrike" dirty="0">
                <a:solidFill>
                  <a:srgbClr val="333333"/>
                </a:solidFill>
                <a:effectLst/>
                <a:latin typeface="Open Sans" panose="020B0606030504020204" pitchFamily="34" charset="0"/>
              </a:rPr>
              <a:t>range</a:t>
            </a:r>
            <a:r>
              <a:rPr lang="zh-CN" altLang="en-US" b="0" i="0" u="none" strike="noStrike" dirty="0">
                <a:solidFill>
                  <a:srgbClr val="333333"/>
                </a:solidFill>
                <a:effectLst/>
                <a:latin typeface="Open Sans" panose="020B0606030504020204" pitchFamily="34" charset="0"/>
              </a:rPr>
              <a:t>时大多基于三个</a:t>
            </a:r>
            <a:r>
              <a:rPr lang="en-US" b="0" i="0" u="none" strike="noStrike" dirty="0">
                <a:solidFill>
                  <a:srgbClr val="333333"/>
                </a:solidFill>
                <a:effectLst/>
                <a:latin typeface="Open Sans" panose="020B0606030504020204" pitchFamily="34" charset="0"/>
              </a:rPr>
              <a:t>range</a:t>
            </a:r>
            <a:r>
              <a:rPr lang="zh-CN" altLang="en-US" b="0" i="0" u="none" strike="noStrike" dirty="0">
                <a:solidFill>
                  <a:srgbClr val="333333"/>
                </a:solidFill>
                <a:effectLst/>
                <a:latin typeface="Open Sans" panose="020B0606030504020204" pitchFamily="34" charset="0"/>
              </a:rPr>
              <a:t>比例进行计算。</a:t>
            </a:r>
          </a:p>
          <a:p>
            <a:pPr marL="742950" lvl="1" indent="-285750" algn="l">
              <a:buFont typeface="Arial" panose="020B0604020202020204" pitchFamily="34" charset="0"/>
              <a:buChar char="•"/>
            </a:pPr>
            <a:r>
              <a:rPr lang="en-US" b="0" i="0" u="none" strike="noStrike" dirty="0" err="1">
                <a:solidFill>
                  <a:srgbClr val="333333"/>
                </a:solidFill>
                <a:effectLst/>
                <a:latin typeface="Open Sans" panose="020B0606030504020204" pitchFamily="34" charset="0"/>
              </a:rPr>
              <a:t>rssi</a:t>
            </a:r>
            <a:endParaRPr lang="en-US" b="0" i="0" u="none" strike="noStrike" dirty="0">
              <a:solidFill>
                <a:srgbClr val="333333"/>
              </a:solidFill>
              <a:effectLst/>
              <a:latin typeface="Open Sans" panose="020B0606030504020204" pitchFamily="34" charset="0"/>
            </a:endParaRPr>
          </a:p>
          <a:p>
            <a:pPr marL="1143000" lvl="2" indent="-228600" algn="l">
              <a:buFont typeface="Arial" panose="020B0604020202020204" pitchFamily="34" charset="0"/>
              <a:buChar char="•"/>
            </a:pPr>
            <a:r>
              <a:rPr lang="zh-CN" altLang="en-US" b="0" i="0" u="none" strike="noStrike" dirty="0">
                <a:solidFill>
                  <a:srgbClr val="333333"/>
                </a:solidFill>
                <a:effectLst/>
                <a:latin typeface="Open Sans" panose="020B0606030504020204" pitchFamily="34" charset="0"/>
              </a:rPr>
              <a:t>捕捉到</a:t>
            </a:r>
            <a:r>
              <a:rPr lang="en-US" b="0" i="0" u="none" strike="noStrike" dirty="0" err="1">
                <a:solidFill>
                  <a:srgbClr val="333333"/>
                </a:solidFill>
                <a:effectLst/>
                <a:latin typeface="Open Sans" panose="020B0606030504020204" pitchFamily="34" charset="0"/>
              </a:rPr>
              <a:t>wifi</a:t>
            </a:r>
            <a:r>
              <a:rPr lang="zh-CN" altLang="en-US" b="0" i="0" u="none" strike="noStrike" dirty="0">
                <a:solidFill>
                  <a:srgbClr val="333333"/>
                </a:solidFill>
                <a:effectLst/>
                <a:latin typeface="Open Sans" panose="020B0606030504020204" pitchFamily="34" charset="0"/>
              </a:rPr>
              <a:t>设备发送的信号强度</a:t>
            </a:r>
          </a:p>
          <a:p>
            <a:pPr marL="1143000" lvl="2" indent="-228600" algn="l">
              <a:buFont typeface="Arial" panose="020B0604020202020204" pitchFamily="34" charset="0"/>
              <a:buChar char="•"/>
            </a:pPr>
            <a:r>
              <a:rPr lang="en-US" b="0" i="0" u="none" strike="noStrike" dirty="0" err="1">
                <a:solidFill>
                  <a:srgbClr val="333333"/>
                </a:solidFill>
                <a:effectLst/>
                <a:latin typeface="Open Sans" panose="020B0606030504020204" pitchFamily="34" charset="0"/>
              </a:rPr>
              <a:t>rssi</a:t>
            </a:r>
            <a:r>
              <a:rPr lang="zh-CN" altLang="en-US" b="0" i="0" u="none" strike="noStrike" dirty="0">
                <a:solidFill>
                  <a:srgbClr val="333333"/>
                </a:solidFill>
                <a:effectLst/>
                <a:latin typeface="Open Sans" panose="020B0606030504020204" pitchFamily="34" charset="0"/>
              </a:rPr>
              <a:t>距离转换公式</a:t>
            </a:r>
          </a:p>
          <a:p>
            <a:pPr marL="1600200" lvl="3" indent="-228600" algn="l">
              <a:buFont typeface="Arial" panose="020B0604020202020204" pitchFamily="34" charset="0"/>
              <a:buChar char="•"/>
            </a:pPr>
            <a:r>
              <a:rPr lang="en-US" b="0" i="0" u="none" strike="noStrike" dirty="0">
                <a:solidFill>
                  <a:srgbClr val="333333"/>
                </a:solidFill>
                <a:effectLst/>
                <a:latin typeface="Open Sans" panose="020B0606030504020204" pitchFamily="34" charset="0"/>
              </a:rPr>
              <a:t>distance = 10^{(</a:t>
            </a:r>
            <a:r>
              <a:rPr lang="en-US" b="0" i="0" u="none" strike="noStrike" dirty="0" err="1">
                <a:solidFill>
                  <a:srgbClr val="333333"/>
                </a:solidFill>
                <a:effectLst/>
                <a:latin typeface="Open Sans" panose="020B0606030504020204" pitchFamily="34" charset="0"/>
              </a:rPr>
              <a:t>MeasuredPower</a:t>
            </a:r>
            <a:r>
              <a:rPr lang="en-US" b="0" i="0" u="none" strike="noStrike" dirty="0">
                <a:solidFill>
                  <a:srgbClr val="333333"/>
                </a:solidFill>
                <a:effectLst/>
                <a:latin typeface="Open Sans" panose="020B0606030504020204" pitchFamily="34" charset="0"/>
              </a:rPr>
              <a:t> - RSSI)/10*N}</a:t>
            </a:r>
          </a:p>
          <a:p>
            <a:pPr marL="1600200" lvl="3" indent="-228600" algn="l">
              <a:buFont typeface="Arial" panose="020B0604020202020204" pitchFamily="34" charset="0"/>
              <a:buChar char="•"/>
            </a:pPr>
            <a:r>
              <a:rPr lang="zh-CN" altLang="en-US" b="0" i="0" u="none" strike="noStrike" dirty="0">
                <a:solidFill>
                  <a:srgbClr val="333333"/>
                </a:solidFill>
                <a:effectLst/>
                <a:latin typeface="Open Sans" panose="020B0606030504020204" pitchFamily="34" charset="0"/>
              </a:rPr>
              <a:t>经过尝试，我们选择</a:t>
            </a:r>
            <a:r>
              <a:rPr lang="en-US" b="0" i="0" u="none" strike="noStrike" dirty="0" err="1">
                <a:solidFill>
                  <a:srgbClr val="333333"/>
                </a:solidFill>
                <a:effectLst/>
                <a:latin typeface="Open Sans" panose="020B0606030504020204" pitchFamily="34" charset="0"/>
              </a:rPr>
              <a:t>MeasuredPowwer</a:t>
            </a:r>
            <a:r>
              <a:rPr lang="en-US" b="0" i="0" u="none" strike="noStrike" dirty="0">
                <a:solidFill>
                  <a:srgbClr val="333333"/>
                </a:solidFill>
                <a:effectLst/>
                <a:latin typeface="Open Sans" panose="020B0606030504020204" pitchFamily="34" charset="0"/>
              </a:rPr>
              <a:t> = -53, N = 3</a:t>
            </a:r>
            <a:r>
              <a:rPr lang="zh-CN" altLang="en-US" b="0" i="0" u="none" strike="noStrike" dirty="0">
                <a:solidFill>
                  <a:srgbClr val="333333"/>
                </a:solidFill>
                <a:effectLst/>
                <a:latin typeface="Open Sans" panose="020B0606030504020204" pitchFamily="34" charset="0"/>
              </a:rPr>
              <a:t>作为比较合适的参数。</a:t>
            </a:r>
          </a:p>
          <a:p>
            <a:pPr algn="l">
              <a:buFont typeface="Arial" panose="020B0604020202020204" pitchFamily="34" charset="0"/>
              <a:buChar char="•"/>
            </a:pPr>
            <a:r>
              <a:rPr lang="zh-CN" altLang="en-US" b="0" i="0" u="none" strike="noStrike" dirty="0">
                <a:solidFill>
                  <a:srgbClr val="333333"/>
                </a:solidFill>
                <a:effectLst/>
                <a:latin typeface="Open Sans" panose="020B0606030504020204" pitchFamily="34" charset="0"/>
              </a:rPr>
              <a:t>数据过滤</a:t>
            </a:r>
          </a:p>
          <a:p>
            <a:pPr marL="742950" lvl="1" indent="-285750" algn="l">
              <a:buFont typeface="Arial" panose="020B0604020202020204" pitchFamily="34" charset="0"/>
              <a:buChar char="•"/>
            </a:pPr>
            <a:r>
              <a:rPr lang="zh-CN" altLang="en-US" b="0" i="0" u="none" strike="noStrike" dirty="0">
                <a:solidFill>
                  <a:srgbClr val="333333"/>
                </a:solidFill>
                <a:effectLst/>
                <a:latin typeface="Open Sans" panose="020B0606030504020204" pitchFamily="34" charset="0"/>
              </a:rPr>
              <a:t>由于实体干扰与其他信号干扰，数据中存在噪音。</a:t>
            </a:r>
          </a:p>
          <a:p>
            <a:pPr marL="742950" lvl="1" indent="-285750" algn="l">
              <a:buFont typeface="Arial" panose="020B0604020202020204" pitchFamily="34" charset="0"/>
              <a:buChar char="•"/>
            </a:pPr>
            <a:r>
              <a:rPr lang="zh-CN" altLang="en-US" b="0" i="0" u="none" strike="noStrike" dirty="0">
                <a:solidFill>
                  <a:srgbClr val="333333"/>
                </a:solidFill>
                <a:effectLst/>
                <a:latin typeface="Open Sans" panose="020B0606030504020204" pitchFamily="34" charset="0"/>
              </a:rPr>
              <a:t>我们的实验环境为</a:t>
            </a:r>
            <a:r>
              <a:rPr lang="en-US" altLang="zh-CN" b="0" i="0" u="none" strike="noStrike" dirty="0">
                <a:solidFill>
                  <a:srgbClr val="333333"/>
                </a:solidFill>
                <a:effectLst/>
                <a:latin typeface="Open Sans" panose="020B0606030504020204" pitchFamily="34" charset="0"/>
              </a:rPr>
              <a:t>7</a:t>
            </a:r>
            <a:r>
              <a:rPr lang="en-US" b="0" i="0" u="none" strike="noStrike" dirty="0">
                <a:solidFill>
                  <a:srgbClr val="333333"/>
                </a:solidFill>
                <a:effectLst/>
                <a:latin typeface="Open Sans" panose="020B0606030504020204" pitchFamily="34" charset="0"/>
              </a:rPr>
              <a:t>mx5m，</a:t>
            </a:r>
            <a:r>
              <a:rPr lang="zh-CN" altLang="en-US" b="0" i="0" u="none" strike="noStrike" dirty="0">
                <a:solidFill>
                  <a:srgbClr val="333333"/>
                </a:solidFill>
                <a:effectLst/>
                <a:latin typeface="Open Sans" panose="020B0606030504020204" pitchFamily="34" charset="0"/>
              </a:rPr>
              <a:t>于是我们在数据过滤上简单的采取过滤掉</a:t>
            </a:r>
            <a:r>
              <a:rPr lang="en-US" b="0" i="0" u="none" strike="noStrike" dirty="0">
                <a:solidFill>
                  <a:srgbClr val="333333"/>
                </a:solidFill>
                <a:effectLst/>
                <a:latin typeface="Open Sans" panose="020B0606030504020204" pitchFamily="34" charset="0"/>
              </a:rPr>
              <a:t>range/distance</a:t>
            </a:r>
            <a:r>
              <a:rPr lang="zh-CN" altLang="en-US" b="0" i="0" u="none" strike="noStrike" dirty="0">
                <a:solidFill>
                  <a:srgbClr val="333333"/>
                </a:solidFill>
                <a:effectLst/>
                <a:latin typeface="Open Sans" panose="020B0606030504020204" pitchFamily="34" charset="0"/>
              </a:rPr>
              <a:t>大于</a:t>
            </a:r>
            <a:r>
              <a:rPr lang="en-US" altLang="zh-CN" b="0" i="0" u="none" strike="noStrike" dirty="0">
                <a:solidFill>
                  <a:srgbClr val="333333"/>
                </a:solidFill>
                <a:effectLst/>
                <a:latin typeface="Open Sans" panose="020B0606030504020204" pitchFamily="34" charset="0"/>
              </a:rPr>
              <a:t>13</a:t>
            </a:r>
            <a:r>
              <a:rPr lang="en-US" b="0" i="0" u="none" strike="noStrike" dirty="0">
                <a:solidFill>
                  <a:srgbClr val="333333"/>
                </a:solidFill>
                <a:effectLst/>
                <a:latin typeface="Open Sans" panose="020B0606030504020204" pitchFamily="34" charset="0"/>
              </a:rPr>
              <a:t>m</a:t>
            </a:r>
            <a:r>
              <a:rPr lang="zh-CN" altLang="en-US" b="0" i="0" u="none" strike="noStrike" dirty="0">
                <a:solidFill>
                  <a:srgbClr val="333333"/>
                </a:solidFill>
                <a:effectLst/>
                <a:latin typeface="Open Sans" panose="020B0606030504020204" pitchFamily="34" charset="0"/>
              </a:rPr>
              <a:t>的数据。</a:t>
            </a:r>
          </a:p>
          <a:p>
            <a:endParaRPr lang="en-CN" dirty="0"/>
          </a:p>
        </p:txBody>
      </p:sp>
      <p:pic>
        <p:nvPicPr>
          <p:cNvPr id="5" name="Picture 4">
            <a:extLst>
              <a:ext uri="{FF2B5EF4-FFF2-40B4-BE49-F238E27FC236}">
                <a16:creationId xmlns:a16="http://schemas.microsoft.com/office/drawing/2014/main" id="{749237B6-BB26-34BB-D04F-1D962B41B579}"/>
              </a:ext>
            </a:extLst>
          </p:cNvPr>
          <p:cNvPicPr>
            <a:picLocks noChangeAspect="1"/>
          </p:cNvPicPr>
          <p:nvPr/>
        </p:nvPicPr>
        <p:blipFill>
          <a:blip r:embed="rId2"/>
          <a:stretch>
            <a:fillRect/>
          </a:stretch>
        </p:blipFill>
        <p:spPr>
          <a:xfrm>
            <a:off x="4229100" y="1258888"/>
            <a:ext cx="7124700" cy="863600"/>
          </a:xfrm>
          <a:prstGeom prst="rect">
            <a:avLst/>
          </a:prstGeom>
        </p:spPr>
      </p:pic>
    </p:spTree>
    <p:extLst>
      <p:ext uri="{BB962C8B-B14F-4D97-AF65-F5344CB8AC3E}">
        <p14:creationId xmlns:p14="http://schemas.microsoft.com/office/powerpoint/2010/main" val="195831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16DF-7928-36E0-FA11-B8A308CEF80A}"/>
              </a:ext>
            </a:extLst>
          </p:cNvPr>
          <p:cNvSpPr>
            <a:spLocks noGrp="1"/>
          </p:cNvSpPr>
          <p:nvPr>
            <p:ph type="title"/>
          </p:nvPr>
        </p:nvSpPr>
        <p:spPr/>
        <p:txBody>
          <a:bodyPr/>
          <a:lstStyle/>
          <a:p>
            <a:r>
              <a:rPr lang="en-CN" dirty="0"/>
              <a:t>算法</a:t>
            </a:r>
            <a:r>
              <a:rPr lang="en-US" altLang="zh-CN" dirty="0"/>
              <a:t>1:</a:t>
            </a:r>
            <a:r>
              <a:rPr lang="zh-CN" altLang="en-US" dirty="0"/>
              <a:t>归一化加权</a:t>
            </a:r>
            <a:endParaRPr lang="en-CN" dirty="0"/>
          </a:p>
        </p:txBody>
      </p:sp>
      <p:sp>
        <p:nvSpPr>
          <p:cNvPr id="3" name="Content Placeholder 2">
            <a:extLst>
              <a:ext uri="{FF2B5EF4-FFF2-40B4-BE49-F238E27FC236}">
                <a16:creationId xmlns:a16="http://schemas.microsoft.com/office/drawing/2014/main" id="{F3DE2E9F-4218-0536-2106-2CE70DCB990B}"/>
              </a:ext>
            </a:extLst>
          </p:cNvPr>
          <p:cNvSpPr>
            <a:spLocks noGrp="1"/>
          </p:cNvSpPr>
          <p:nvPr>
            <p:ph idx="1"/>
          </p:nvPr>
        </p:nvSpPr>
        <p:spPr/>
        <p:txBody>
          <a:bodyPr/>
          <a:lstStyle/>
          <a:p>
            <a:pPr algn="l">
              <a:buFont typeface="Arial" panose="020B0604020202020204" pitchFamily="34" charset="0"/>
              <a:buChar char="•"/>
            </a:pPr>
            <a:endParaRPr lang="zh-CN" altLang="en-US" b="0" i="0" u="none" strike="noStrike" dirty="0">
              <a:solidFill>
                <a:srgbClr val="333333"/>
              </a:solidFill>
              <a:effectLst/>
              <a:latin typeface="Open Sans" panose="020B0606030504020204" pitchFamily="34" charset="0"/>
            </a:endParaRPr>
          </a:p>
          <a:p>
            <a:pPr algn="l">
              <a:buFont typeface="Arial" panose="020B0604020202020204" pitchFamily="34" charset="0"/>
              <a:buChar char="•"/>
            </a:pPr>
            <a:r>
              <a:rPr lang="zh-CN" altLang="en-US" b="0" i="0" u="none" strike="noStrike" dirty="0">
                <a:solidFill>
                  <a:srgbClr val="333333"/>
                </a:solidFill>
                <a:effectLst/>
                <a:latin typeface="Open Sans" panose="020B0606030504020204" pitchFamily="34" charset="0"/>
              </a:rPr>
              <a:t>归一化加权</a:t>
            </a:r>
          </a:p>
          <a:p>
            <a:pPr lvl="1"/>
            <a:r>
              <a:rPr lang="zh-CN" altLang="en-US" b="0" i="0" u="none" strike="noStrike" dirty="0">
                <a:solidFill>
                  <a:srgbClr val="333333"/>
                </a:solidFill>
                <a:effectLst/>
                <a:latin typeface="Open Sans" panose="020B0606030504020204" pitchFamily="34" charset="0"/>
              </a:rPr>
              <a:t>根据三个距离数据的比例，计算三个点坐标在设备坐标中的权值。</a:t>
            </a:r>
          </a:p>
          <a:p>
            <a:pPr lvl="1"/>
            <a:r>
              <a:rPr lang="zh-CN" altLang="en-US" b="0" i="0" u="none" strike="noStrike" dirty="0">
                <a:solidFill>
                  <a:srgbClr val="333333"/>
                </a:solidFill>
                <a:effectLst/>
                <a:latin typeface="Open Sans" panose="020B0606030504020204" pitchFamily="34" charset="0"/>
              </a:rPr>
              <a:t>注意到权值与距离数据呈反比关系，我们选择函数</a:t>
            </a:r>
            <a:r>
              <a:rPr lang="en-US" b="0" i="0" u="none" strike="noStrike" dirty="0" err="1">
                <a:solidFill>
                  <a:srgbClr val="333333"/>
                </a:solidFill>
                <a:effectLst/>
                <a:latin typeface="Open Sans" panose="020B0606030504020204" pitchFamily="34" charset="0"/>
              </a:rPr>
              <a:t>f（R</a:t>
            </a:r>
            <a:r>
              <a:rPr lang="en-US"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处理距离数据，并通过公式</a:t>
            </a:r>
            <a:r>
              <a:rPr lang="en-US" b="0" i="0" u="none" strike="noStrike" dirty="0">
                <a:solidFill>
                  <a:srgbClr val="333333"/>
                </a:solidFill>
                <a:effectLst/>
                <a:latin typeface="Open Sans" panose="020B0606030504020204" pitchFamily="34" charset="0"/>
              </a:rPr>
              <a:t>W_A = f(R_A)</a:t>
            </a:r>
            <a:r>
              <a:rPr lang="en-US" altLang="zh-CN" b="0" i="0" u="none" strike="noStrike" dirty="0">
                <a:solidFill>
                  <a:srgbClr val="333333"/>
                </a:solidFill>
                <a:effectLst/>
                <a:latin typeface="Open Sans" panose="020B0606030504020204" pitchFamily="34" charset="0"/>
              </a:rPr>
              <a:t>/</a:t>
            </a:r>
            <a:r>
              <a:rPr lang="en-US" b="0" i="0" u="none" strike="noStrike" dirty="0">
                <a:solidFill>
                  <a:srgbClr val="333333"/>
                </a:solidFill>
                <a:effectLst/>
                <a:latin typeface="Open Sans" panose="020B0606030504020204" pitchFamily="34" charset="0"/>
              </a:rPr>
              <a:t>f(R_A)+f(R_B)+f(R_C)</a:t>
            </a:r>
            <a:r>
              <a:rPr lang="zh-CN" altLang="en-US" b="0" i="0" u="none" strike="noStrike" dirty="0">
                <a:solidFill>
                  <a:srgbClr val="333333"/>
                </a:solidFill>
                <a:effectLst/>
                <a:latin typeface="Open Sans" panose="020B0606030504020204" pitchFamily="34" charset="0"/>
              </a:rPr>
              <a:t>进行归一化计算出每个路由器坐标在设备坐标中的权值。</a:t>
            </a:r>
          </a:p>
          <a:p>
            <a:pPr lvl="1"/>
            <a:r>
              <a:rPr lang="zh-CN" altLang="en-US" b="0" i="0" u="none" strike="noStrike" dirty="0">
                <a:solidFill>
                  <a:srgbClr val="333333"/>
                </a:solidFill>
                <a:effectLst/>
                <a:latin typeface="Open Sans" panose="020B0606030504020204" pitchFamily="34" charset="0"/>
              </a:rPr>
              <a:t>经过多次尝试，我们确定</a:t>
            </a:r>
            <a:r>
              <a:rPr lang="en-US" b="0" i="0" u="none" strike="noStrike" dirty="0">
                <a:solidFill>
                  <a:srgbClr val="333333"/>
                </a:solidFill>
                <a:effectLst/>
                <a:latin typeface="Open Sans" panose="020B0606030504020204" pitchFamily="34" charset="0"/>
              </a:rPr>
              <a:t>f(R) = 1/R</a:t>
            </a:r>
            <a:r>
              <a:rPr lang="zh-CN" altLang="en-US" b="0" i="0" u="none" strike="noStrike" dirty="0">
                <a:solidFill>
                  <a:srgbClr val="333333"/>
                </a:solidFill>
                <a:effectLst/>
                <a:latin typeface="Open Sans" panose="020B0606030504020204" pitchFamily="34" charset="0"/>
              </a:rPr>
              <a:t>为误差最小的距离处理函数。</a:t>
            </a:r>
            <a:br>
              <a:rPr lang="zh-CN" altLang="en-US" b="0" i="0" u="none" strike="noStrike" dirty="0">
                <a:solidFill>
                  <a:srgbClr val="333333"/>
                </a:solidFill>
                <a:effectLst/>
                <a:latin typeface="Open Sans" panose="020B0606030504020204" pitchFamily="34" charset="0"/>
              </a:rPr>
            </a:br>
            <a:endParaRPr lang="zh-CN" altLang="en-US" b="0" i="0" u="none" strike="noStrike" dirty="0">
              <a:solidFill>
                <a:srgbClr val="333333"/>
              </a:solidFill>
              <a:effectLst/>
              <a:latin typeface="Open Sans" panose="020B0606030504020204" pitchFamily="34" charset="0"/>
            </a:endParaRPr>
          </a:p>
          <a:p>
            <a:endParaRPr lang="en-CN" dirty="0"/>
          </a:p>
        </p:txBody>
      </p:sp>
      <p:pic>
        <p:nvPicPr>
          <p:cNvPr id="5" name="Picture 4">
            <a:extLst>
              <a:ext uri="{FF2B5EF4-FFF2-40B4-BE49-F238E27FC236}">
                <a16:creationId xmlns:a16="http://schemas.microsoft.com/office/drawing/2014/main" id="{F3B09FB0-CCBF-9021-9E2E-CEC6FC50EEA0}"/>
              </a:ext>
            </a:extLst>
          </p:cNvPr>
          <p:cNvPicPr>
            <a:picLocks noChangeAspect="1"/>
          </p:cNvPicPr>
          <p:nvPr/>
        </p:nvPicPr>
        <p:blipFill>
          <a:blip r:embed="rId2"/>
          <a:stretch>
            <a:fillRect/>
          </a:stretch>
        </p:blipFill>
        <p:spPr>
          <a:xfrm>
            <a:off x="5794624" y="681037"/>
            <a:ext cx="5948238" cy="1721587"/>
          </a:xfrm>
          <a:prstGeom prst="rect">
            <a:avLst/>
          </a:prstGeom>
        </p:spPr>
      </p:pic>
    </p:spTree>
    <p:extLst>
      <p:ext uri="{BB962C8B-B14F-4D97-AF65-F5344CB8AC3E}">
        <p14:creationId xmlns:p14="http://schemas.microsoft.com/office/powerpoint/2010/main" val="52336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C9A0-FC6A-EA60-17CE-B8A4AF855D4E}"/>
              </a:ext>
            </a:extLst>
          </p:cNvPr>
          <p:cNvSpPr>
            <a:spLocks noGrp="1"/>
          </p:cNvSpPr>
          <p:nvPr>
            <p:ph type="title"/>
          </p:nvPr>
        </p:nvSpPr>
        <p:spPr/>
        <p:txBody>
          <a:bodyPr/>
          <a:lstStyle/>
          <a:p>
            <a:r>
              <a:rPr lang="en-CN" dirty="0"/>
              <a:t>算法</a:t>
            </a:r>
            <a:r>
              <a:rPr lang="en-US" altLang="zh-CN" dirty="0"/>
              <a:t>2:</a:t>
            </a:r>
            <a:r>
              <a:rPr lang="zh-CN" altLang="en-US" dirty="0"/>
              <a:t>几何求平均</a:t>
            </a:r>
            <a:endParaRPr lang="en-CN" dirty="0"/>
          </a:p>
        </p:txBody>
      </p:sp>
      <p:sp>
        <p:nvSpPr>
          <p:cNvPr id="3" name="Content Placeholder 2">
            <a:extLst>
              <a:ext uri="{FF2B5EF4-FFF2-40B4-BE49-F238E27FC236}">
                <a16:creationId xmlns:a16="http://schemas.microsoft.com/office/drawing/2014/main" id="{C87F3F7F-1C90-B901-1DE1-40E2EABC4CF0}"/>
              </a:ext>
            </a:extLst>
          </p:cNvPr>
          <p:cNvSpPr>
            <a:spLocks noGrp="1"/>
          </p:cNvSpPr>
          <p:nvPr>
            <p:ph idx="1"/>
          </p:nvPr>
        </p:nvSpPr>
        <p:spPr/>
        <p:txBody>
          <a:bodyPr/>
          <a:lstStyle/>
          <a:p>
            <a:pPr algn="l"/>
            <a:r>
              <a:rPr lang="zh-CN" altLang="en-US" b="0" i="0" u="none" strike="noStrike" dirty="0">
                <a:solidFill>
                  <a:srgbClr val="333333"/>
                </a:solidFill>
                <a:effectLst/>
                <a:latin typeface="Open Sans" panose="020B0606030504020204" pitchFamily="34" charset="0"/>
              </a:rPr>
              <a:t>首先在三边上找出其两端点画出的圆的两交点连线的中点</a:t>
            </a:r>
            <a:r>
              <a:rPr lang="zh-CN" altLang="en-US" dirty="0">
                <a:solidFill>
                  <a:srgbClr val="333333"/>
                </a:solidFill>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lvl="1"/>
            <a:r>
              <a:rPr lang="zh-CN" altLang="en-US" b="0" i="0" u="none" strike="noStrike" dirty="0">
                <a:solidFill>
                  <a:srgbClr val="333333"/>
                </a:solidFill>
                <a:effectLst/>
                <a:latin typeface="Open Sans" panose="020B0606030504020204" pitchFamily="34" charset="0"/>
              </a:rPr>
              <a:t>计算公式：</a:t>
            </a:r>
            <a:r>
              <a:rPr lang="en-US" b="0" i="0" u="none" strike="noStrike" dirty="0">
                <a:solidFill>
                  <a:srgbClr val="333333"/>
                </a:solidFill>
                <a:effectLst/>
                <a:latin typeface="Open Sans" panose="020B0606030504020204" pitchFamily="34" charset="0"/>
              </a:rPr>
              <a:t>PC = PQ/2 + (PA^2 -QA^2)/2PQ</a:t>
            </a:r>
          </a:p>
          <a:p>
            <a:pPr algn="l">
              <a:buFont typeface="Arial" panose="020B0604020202020204" pitchFamily="34" charset="0"/>
              <a:buChar char="•"/>
            </a:pPr>
            <a:r>
              <a:rPr lang="zh-CN" altLang="en-US" b="0" i="0" u="none" strike="noStrike" dirty="0">
                <a:solidFill>
                  <a:srgbClr val="333333"/>
                </a:solidFill>
                <a:effectLst/>
                <a:latin typeface="Open Sans" panose="020B0606030504020204" pitchFamily="34" charset="0"/>
              </a:rPr>
              <a:t>为避免不合法数据影响结果，距离和小于边长和单个距离大于边长的情况均直接采用两边比例直接得到该边上的点。</a:t>
            </a:r>
          </a:p>
          <a:p>
            <a:pPr algn="l">
              <a:buFont typeface="Arial" panose="020B0604020202020204" pitchFamily="34" charset="0"/>
              <a:buChar char="•"/>
            </a:pPr>
            <a:r>
              <a:rPr lang="zh-CN" altLang="en-US" b="0" i="0" u="none" strike="noStrike" dirty="0">
                <a:solidFill>
                  <a:srgbClr val="333333"/>
                </a:solidFill>
                <a:effectLst/>
                <a:latin typeface="Open Sans" panose="020B0606030504020204" pitchFamily="34" charset="0"/>
              </a:rPr>
              <a:t>最后对得到的三个点求重心，得到设备位置的近似值。</a:t>
            </a:r>
          </a:p>
          <a:p>
            <a:endParaRPr lang="en-CN" dirty="0"/>
          </a:p>
        </p:txBody>
      </p:sp>
      <p:pic>
        <p:nvPicPr>
          <p:cNvPr id="10" name="Picture 9">
            <a:extLst>
              <a:ext uri="{FF2B5EF4-FFF2-40B4-BE49-F238E27FC236}">
                <a16:creationId xmlns:a16="http://schemas.microsoft.com/office/drawing/2014/main" id="{0562DD3C-236C-29B0-B674-0EA0017807A5}"/>
              </a:ext>
            </a:extLst>
          </p:cNvPr>
          <p:cNvPicPr>
            <a:picLocks noChangeAspect="1"/>
          </p:cNvPicPr>
          <p:nvPr/>
        </p:nvPicPr>
        <p:blipFill>
          <a:blip r:embed="rId2"/>
          <a:stretch>
            <a:fillRect/>
          </a:stretch>
        </p:blipFill>
        <p:spPr>
          <a:xfrm>
            <a:off x="1935681" y="4413838"/>
            <a:ext cx="2358918" cy="1989774"/>
          </a:xfrm>
          <a:prstGeom prst="rect">
            <a:avLst/>
          </a:prstGeom>
        </p:spPr>
      </p:pic>
      <p:pic>
        <p:nvPicPr>
          <p:cNvPr id="12" name="Picture 11">
            <a:extLst>
              <a:ext uri="{FF2B5EF4-FFF2-40B4-BE49-F238E27FC236}">
                <a16:creationId xmlns:a16="http://schemas.microsoft.com/office/drawing/2014/main" id="{BD2EFADE-DB21-0B7A-B340-6A95030AD437}"/>
              </a:ext>
            </a:extLst>
          </p:cNvPr>
          <p:cNvPicPr>
            <a:picLocks noChangeAspect="1"/>
          </p:cNvPicPr>
          <p:nvPr/>
        </p:nvPicPr>
        <p:blipFill>
          <a:blip r:embed="rId3"/>
          <a:stretch>
            <a:fillRect/>
          </a:stretch>
        </p:blipFill>
        <p:spPr>
          <a:xfrm>
            <a:off x="4843551" y="4413838"/>
            <a:ext cx="2666002" cy="1703675"/>
          </a:xfrm>
          <a:prstGeom prst="rect">
            <a:avLst/>
          </a:prstGeom>
        </p:spPr>
      </p:pic>
    </p:spTree>
    <p:extLst>
      <p:ext uri="{BB962C8B-B14F-4D97-AF65-F5344CB8AC3E}">
        <p14:creationId xmlns:p14="http://schemas.microsoft.com/office/powerpoint/2010/main" val="110341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A49A-D9EE-BE95-CB1A-7C0EDA14C8B0}"/>
              </a:ext>
            </a:extLst>
          </p:cNvPr>
          <p:cNvSpPr>
            <a:spLocks noGrp="1"/>
          </p:cNvSpPr>
          <p:nvPr>
            <p:ph type="title"/>
          </p:nvPr>
        </p:nvSpPr>
        <p:spPr/>
        <p:txBody>
          <a:bodyPr/>
          <a:lstStyle/>
          <a:p>
            <a:endParaRPr lang="en-CN" dirty="0"/>
          </a:p>
        </p:txBody>
      </p:sp>
      <p:pic>
        <p:nvPicPr>
          <p:cNvPr id="9" name="Content Placeholder 8">
            <a:extLst>
              <a:ext uri="{FF2B5EF4-FFF2-40B4-BE49-F238E27FC236}">
                <a16:creationId xmlns:a16="http://schemas.microsoft.com/office/drawing/2014/main" id="{B1575B8F-6C1D-3F7D-A995-7E0BFA954A44}"/>
              </a:ext>
            </a:extLst>
          </p:cNvPr>
          <p:cNvPicPr>
            <a:picLocks noGrp="1" noChangeAspect="1"/>
          </p:cNvPicPr>
          <p:nvPr>
            <p:ph idx="1"/>
          </p:nvPr>
        </p:nvPicPr>
        <p:blipFill>
          <a:blip r:embed="rId2"/>
          <a:stretch>
            <a:fillRect/>
          </a:stretch>
        </p:blipFill>
        <p:spPr>
          <a:xfrm>
            <a:off x="5851286" y="1975090"/>
            <a:ext cx="6012757" cy="4351338"/>
          </a:xfrm>
        </p:spPr>
      </p:pic>
      <p:pic>
        <p:nvPicPr>
          <p:cNvPr id="11" name="Picture 10">
            <a:extLst>
              <a:ext uri="{FF2B5EF4-FFF2-40B4-BE49-F238E27FC236}">
                <a16:creationId xmlns:a16="http://schemas.microsoft.com/office/drawing/2014/main" id="{7AF5E6FA-B713-1ECD-8FE5-AAEC8E619FED}"/>
              </a:ext>
            </a:extLst>
          </p:cNvPr>
          <p:cNvPicPr>
            <a:picLocks noChangeAspect="1"/>
          </p:cNvPicPr>
          <p:nvPr/>
        </p:nvPicPr>
        <p:blipFill>
          <a:blip r:embed="rId3"/>
          <a:stretch>
            <a:fillRect/>
          </a:stretch>
        </p:blipFill>
        <p:spPr>
          <a:xfrm>
            <a:off x="79295" y="1321584"/>
            <a:ext cx="5572143" cy="2829175"/>
          </a:xfrm>
          <a:prstGeom prst="rect">
            <a:avLst/>
          </a:prstGeom>
        </p:spPr>
      </p:pic>
    </p:spTree>
    <p:extLst>
      <p:ext uri="{BB962C8B-B14F-4D97-AF65-F5344CB8AC3E}">
        <p14:creationId xmlns:p14="http://schemas.microsoft.com/office/powerpoint/2010/main" val="181222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4605-AC43-2E29-89C0-6657153894BE}"/>
              </a:ext>
            </a:extLst>
          </p:cNvPr>
          <p:cNvSpPr>
            <a:spLocks noGrp="1"/>
          </p:cNvSpPr>
          <p:nvPr>
            <p:ph type="title"/>
          </p:nvPr>
        </p:nvSpPr>
        <p:spPr/>
        <p:txBody>
          <a:bodyPr/>
          <a:lstStyle/>
          <a:p>
            <a:r>
              <a:rPr lang="en-CN" dirty="0"/>
              <a:t>实验结果</a:t>
            </a:r>
          </a:p>
        </p:txBody>
      </p:sp>
      <p:pic>
        <p:nvPicPr>
          <p:cNvPr id="7" name="Content Placeholder 6">
            <a:extLst>
              <a:ext uri="{FF2B5EF4-FFF2-40B4-BE49-F238E27FC236}">
                <a16:creationId xmlns:a16="http://schemas.microsoft.com/office/drawing/2014/main" id="{3E35C83B-1DD0-E8FA-35AC-0B3675C2CD9A}"/>
              </a:ext>
            </a:extLst>
          </p:cNvPr>
          <p:cNvPicPr>
            <a:picLocks noGrp="1" noChangeAspect="1"/>
          </p:cNvPicPr>
          <p:nvPr>
            <p:ph idx="1"/>
          </p:nvPr>
        </p:nvPicPr>
        <p:blipFill>
          <a:blip r:embed="rId2"/>
          <a:stretch>
            <a:fillRect/>
          </a:stretch>
        </p:blipFill>
        <p:spPr>
          <a:xfrm>
            <a:off x="1226390" y="1876996"/>
            <a:ext cx="6472038" cy="4351338"/>
          </a:xfrm>
        </p:spPr>
      </p:pic>
      <p:pic>
        <p:nvPicPr>
          <p:cNvPr id="9" name="Picture 8">
            <a:extLst>
              <a:ext uri="{FF2B5EF4-FFF2-40B4-BE49-F238E27FC236}">
                <a16:creationId xmlns:a16="http://schemas.microsoft.com/office/drawing/2014/main" id="{1D101BCA-07C0-AE54-28CC-87B019307D68}"/>
              </a:ext>
            </a:extLst>
          </p:cNvPr>
          <p:cNvPicPr>
            <a:picLocks noChangeAspect="1"/>
          </p:cNvPicPr>
          <p:nvPr/>
        </p:nvPicPr>
        <p:blipFill>
          <a:blip r:embed="rId3"/>
          <a:stretch>
            <a:fillRect/>
          </a:stretch>
        </p:blipFill>
        <p:spPr>
          <a:xfrm>
            <a:off x="4161747" y="462265"/>
            <a:ext cx="7772400" cy="1938180"/>
          </a:xfrm>
          <a:prstGeom prst="rect">
            <a:avLst/>
          </a:prstGeom>
        </p:spPr>
      </p:pic>
    </p:spTree>
    <p:extLst>
      <p:ext uri="{BB962C8B-B14F-4D97-AF65-F5344CB8AC3E}">
        <p14:creationId xmlns:p14="http://schemas.microsoft.com/office/powerpoint/2010/main" val="1851438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BDC5-CAAD-93AD-6B1C-86AFF9FAB5DC}"/>
              </a:ext>
            </a:extLst>
          </p:cNvPr>
          <p:cNvSpPr>
            <a:spLocks noGrp="1"/>
          </p:cNvSpPr>
          <p:nvPr>
            <p:ph type="title"/>
          </p:nvPr>
        </p:nvSpPr>
        <p:spPr/>
        <p:txBody>
          <a:bodyPr/>
          <a:lstStyle/>
          <a:p>
            <a:r>
              <a:rPr lang="en-CN" dirty="0"/>
              <a:t>结果分析</a:t>
            </a:r>
          </a:p>
        </p:txBody>
      </p:sp>
      <p:sp>
        <p:nvSpPr>
          <p:cNvPr id="3" name="Content Placeholder 2">
            <a:extLst>
              <a:ext uri="{FF2B5EF4-FFF2-40B4-BE49-F238E27FC236}">
                <a16:creationId xmlns:a16="http://schemas.microsoft.com/office/drawing/2014/main" id="{FCE56DF2-CB61-106B-08CD-090CDBEF7311}"/>
              </a:ext>
            </a:extLst>
          </p:cNvPr>
          <p:cNvSpPr>
            <a:spLocks noGrp="1"/>
          </p:cNvSpPr>
          <p:nvPr>
            <p:ph idx="1"/>
          </p:nvPr>
        </p:nvSpPr>
        <p:spPr>
          <a:xfrm>
            <a:off x="571072" y="2141537"/>
            <a:ext cx="10515600" cy="4351338"/>
          </a:xfrm>
        </p:spPr>
        <p:txBody>
          <a:bodyPr>
            <a:normAutofit lnSpcReduction="10000"/>
          </a:bodyPr>
          <a:lstStyle/>
          <a:p>
            <a:pPr algn="l"/>
            <a:r>
              <a:rPr lang="zh-CN" altLang="en-US" b="0" i="0" u="none" strike="noStrike" dirty="0">
                <a:solidFill>
                  <a:srgbClr val="333333"/>
                </a:solidFill>
                <a:effectLst/>
                <a:latin typeface="Open Sans" panose="020B0606030504020204" pitchFamily="34" charset="0"/>
              </a:rPr>
              <a:t>在本实验中，归一化加权方法的表现要显著优于几何求平均法，我们认为原因如下</a:t>
            </a:r>
          </a:p>
          <a:p>
            <a:pPr algn="l">
              <a:buFont typeface="Arial" panose="020B0604020202020204" pitchFamily="34" charset="0"/>
              <a:buChar char="•"/>
            </a:pPr>
            <a:r>
              <a:rPr lang="zh-CN" altLang="en-US" b="0" i="0" u="none" strike="noStrike" dirty="0">
                <a:solidFill>
                  <a:srgbClr val="333333"/>
                </a:solidFill>
                <a:effectLst/>
                <a:latin typeface="Open Sans" panose="020B0606030504020204" pitchFamily="34" charset="0"/>
              </a:rPr>
              <a:t>归一化加权是一种较为粗略的方法，没有几何上的精确性，但却能够由于权值计算函数的灵活性在实验场景特定的情况下实现较高的精确度。</a:t>
            </a:r>
          </a:p>
          <a:p>
            <a:pPr algn="l">
              <a:buFont typeface="Arial" panose="020B0604020202020204" pitchFamily="34" charset="0"/>
              <a:buChar char="•"/>
            </a:pPr>
            <a:r>
              <a:rPr lang="zh-CN" altLang="en-US" b="0" i="0" u="none" strike="noStrike" dirty="0">
                <a:solidFill>
                  <a:srgbClr val="333333"/>
                </a:solidFill>
                <a:effectLst/>
                <a:latin typeface="Open Sans" panose="020B0606030504020204" pitchFamily="34" charset="0"/>
              </a:rPr>
              <a:t>几何法在实验数据合法性较高的情况下具有较高的准确度，然而，在本实验中，由于实验数据的限制，首先在三角形边上求点时需要为了处理不合法数据引入比例方法，其次，在根据三个边上点求设备坐标时，为了计算形式的简便采取了直接计算重心，也导致了一定的误差，使得我们的几何法实质上也成为了一种不成功的近似算法</a:t>
            </a:r>
            <a:endParaRPr lang="en-CN" dirty="0"/>
          </a:p>
        </p:txBody>
      </p:sp>
      <p:pic>
        <p:nvPicPr>
          <p:cNvPr id="4" name="Picture 3">
            <a:extLst>
              <a:ext uri="{FF2B5EF4-FFF2-40B4-BE49-F238E27FC236}">
                <a16:creationId xmlns:a16="http://schemas.microsoft.com/office/drawing/2014/main" id="{624234ED-11AC-2F14-DF26-3495C192D2EB}"/>
              </a:ext>
            </a:extLst>
          </p:cNvPr>
          <p:cNvPicPr>
            <a:picLocks noChangeAspect="1"/>
          </p:cNvPicPr>
          <p:nvPr/>
        </p:nvPicPr>
        <p:blipFill>
          <a:blip r:embed="rId2"/>
          <a:stretch>
            <a:fillRect/>
          </a:stretch>
        </p:blipFill>
        <p:spPr>
          <a:xfrm>
            <a:off x="4202844" y="107387"/>
            <a:ext cx="7772400" cy="1938180"/>
          </a:xfrm>
          <a:prstGeom prst="rect">
            <a:avLst/>
          </a:prstGeom>
        </p:spPr>
      </p:pic>
    </p:spTree>
    <p:extLst>
      <p:ext uri="{BB962C8B-B14F-4D97-AF65-F5344CB8AC3E}">
        <p14:creationId xmlns:p14="http://schemas.microsoft.com/office/powerpoint/2010/main" val="277231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C872-3E67-3214-B76F-9283F9F95D2B}"/>
              </a:ext>
            </a:extLst>
          </p:cNvPr>
          <p:cNvSpPr>
            <a:spLocks noGrp="1"/>
          </p:cNvSpPr>
          <p:nvPr>
            <p:ph type="title"/>
          </p:nvPr>
        </p:nvSpPr>
        <p:spPr/>
        <p:txBody>
          <a:bodyPr/>
          <a:lstStyle/>
          <a:p>
            <a:r>
              <a:rPr lang="en-CN" dirty="0"/>
              <a:t>由于时间</a:t>
            </a:r>
            <a:r>
              <a:rPr lang="en-US" altLang="zh-CN" dirty="0"/>
              <a:t>&amp;</a:t>
            </a:r>
            <a:r>
              <a:rPr lang="zh-CN" altLang="en-US" dirty="0"/>
              <a:t>数据所限</a:t>
            </a:r>
            <a:r>
              <a:rPr lang="en-CN" dirty="0"/>
              <a:t>没来得及实现的想法</a:t>
            </a:r>
          </a:p>
        </p:txBody>
      </p:sp>
      <p:sp>
        <p:nvSpPr>
          <p:cNvPr id="3" name="Content Placeholder 2">
            <a:extLst>
              <a:ext uri="{FF2B5EF4-FFF2-40B4-BE49-F238E27FC236}">
                <a16:creationId xmlns:a16="http://schemas.microsoft.com/office/drawing/2014/main" id="{428D14B4-3B7D-5386-582C-C700185513C2}"/>
              </a:ext>
            </a:extLst>
          </p:cNvPr>
          <p:cNvSpPr>
            <a:spLocks noGrp="1"/>
          </p:cNvSpPr>
          <p:nvPr>
            <p:ph idx="1"/>
          </p:nvPr>
        </p:nvSpPr>
        <p:spPr/>
        <p:txBody>
          <a:bodyPr/>
          <a:lstStyle/>
          <a:p>
            <a:r>
              <a:rPr lang="en-CN" dirty="0"/>
              <a:t>拟合出一条range</a:t>
            </a:r>
            <a:r>
              <a:rPr lang="en-US" altLang="zh-CN" dirty="0"/>
              <a:t>-</a:t>
            </a:r>
            <a:r>
              <a:rPr lang="zh-CN" altLang="en-US" dirty="0"/>
              <a:t>实际距离</a:t>
            </a:r>
            <a:r>
              <a:rPr lang="zh-CN" altLang="en-CN" dirty="0"/>
              <a:t>的</a:t>
            </a:r>
            <a:r>
              <a:rPr lang="zh-CN" altLang="en-US" dirty="0"/>
              <a:t>对应函数</a:t>
            </a:r>
            <a:endParaRPr lang="en-US" altLang="zh-CN" dirty="0"/>
          </a:p>
          <a:p>
            <a:pPr lvl="1"/>
            <a:r>
              <a:rPr lang="zh-CN" altLang="en-US" dirty="0"/>
              <a:t>人工设定实际距离</a:t>
            </a:r>
            <a:r>
              <a:rPr lang="en-US" altLang="zh-CN" dirty="0"/>
              <a:t>d</a:t>
            </a:r>
            <a:r>
              <a:rPr lang="zh-CN" altLang="en-US" dirty="0"/>
              <a:t> 对每个实际距离从服务器获取</a:t>
            </a:r>
            <a:r>
              <a:rPr lang="en-US" altLang="zh-CN" dirty="0"/>
              <a:t>range</a:t>
            </a:r>
            <a:r>
              <a:rPr lang="zh-CN" altLang="en-US" dirty="0"/>
              <a:t>数据</a:t>
            </a:r>
            <a:endParaRPr lang="en-US" altLang="zh-CN" dirty="0"/>
          </a:p>
          <a:p>
            <a:pPr lvl="1"/>
            <a:r>
              <a:rPr lang="zh-CN" altLang="en-US" dirty="0"/>
              <a:t>通过每个实际距离</a:t>
            </a:r>
            <a:r>
              <a:rPr lang="en-US" altLang="zh-CN" dirty="0"/>
              <a:t>d</a:t>
            </a:r>
            <a:r>
              <a:rPr lang="zh-CN" altLang="en-US" dirty="0"/>
              <a:t>的平均</a:t>
            </a:r>
            <a:r>
              <a:rPr lang="en-US" altLang="zh-CN" dirty="0"/>
              <a:t>range</a:t>
            </a:r>
            <a:r>
              <a:rPr lang="zh-CN" altLang="en-US" dirty="0"/>
              <a:t>拟合出函数</a:t>
            </a:r>
            <a:r>
              <a:rPr lang="en-US" altLang="zh-CN" dirty="0"/>
              <a:t>d</a:t>
            </a:r>
            <a:r>
              <a:rPr lang="zh-CN" altLang="en-US" dirty="0"/>
              <a:t> </a:t>
            </a:r>
            <a:r>
              <a:rPr lang="en-US" altLang="zh-CN" dirty="0"/>
              <a:t>=</a:t>
            </a:r>
            <a:r>
              <a:rPr lang="zh-CN" altLang="en-US" dirty="0"/>
              <a:t> </a:t>
            </a:r>
            <a:r>
              <a:rPr lang="en-US" altLang="zh-CN" dirty="0"/>
              <a:t>f(range)</a:t>
            </a:r>
          </a:p>
          <a:p>
            <a:pPr lvl="1"/>
            <a:r>
              <a:rPr lang="zh-CN" altLang="en-US" dirty="0"/>
              <a:t>可以得到稍微精确的</a:t>
            </a:r>
            <a:endParaRPr lang="en-US" altLang="zh-CN" dirty="0"/>
          </a:p>
          <a:p>
            <a:r>
              <a:rPr lang="zh-CN" altLang="en-US" dirty="0"/>
              <a:t>实时定位</a:t>
            </a:r>
            <a:r>
              <a:rPr lang="en-US" altLang="zh-CN" dirty="0"/>
              <a:t>&amp;</a:t>
            </a:r>
            <a:r>
              <a:rPr lang="zh-CN" altLang="en-US" dirty="0"/>
              <a:t>轨迹计算</a:t>
            </a:r>
            <a:endParaRPr lang="en-US" altLang="zh-CN" dirty="0"/>
          </a:p>
          <a:p>
            <a:pPr lvl="1"/>
            <a:r>
              <a:rPr lang="zh-CN" altLang="en-US" dirty="0"/>
              <a:t>受</a:t>
            </a:r>
            <a:r>
              <a:rPr lang="en-US" altLang="zh-CN" dirty="0" err="1"/>
              <a:t>wifi</a:t>
            </a:r>
            <a:r>
              <a:rPr lang="zh-CN" altLang="en-US" dirty="0"/>
              <a:t>探针抓包能力限制（时延不稳定</a:t>
            </a:r>
            <a:r>
              <a:rPr lang="en-US" altLang="zh-CN" dirty="0"/>
              <a:t>&amp;</a:t>
            </a:r>
            <a:r>
              <a:rPr lang="zh-CN" altLang="en-US" dirty="0"/>
              <a:t>存在噪音）</a:t>
            </a:r>
            <a:endParaRPr lang="en-US" altLang="zh-CN" dirty="0"/>
          </a:p>
          <a:p>
            <a:pPr lvl="1"/>
            <a:r>
              <a:rPr lang="zh-CN" altLang="en-US" dirty="0"/>
              <a:t>只能确定大致位置（某个房间</a:t>
            </a:r>
            <a:r>
              <a:rPr lang="en-US" altLang="zh-CN" dirty="0"/>
              <a:t>or</a:t>
            </a:r>
            <a:r>
              <a:rPr lang="zh-CN" altLang="en-US" dirty="0"/>
              <a:t>楼层？）</a:t>
            </a:r>
            <a:endParaRPr lang="en-US" altLang="zh-CN" dirty="0"/>
          </a:p>
          <a:p>
            <a:r>
              <a:rPr lang="zh-CN" altLang="en-US" dirty="0"/>
              <a:t>精确的几何算法</a:t>
            </a:r>
            <a:endParaRPr lang="en-US" altLang="zh-CN" dirty="0"/>
          </a:p>
          <a:p>
            <a:pPr lvl="1"/>
            <a:r>
              <a:rPr lang="zh-CN" altLang="en-US" dirty="0"/>
              <a:t>根据三距离比例求</a:t>
            </a:r>
            <a:r>
              <a:rPr lang="zh-CN" altLang="en-CN" dirty="0"/>
              <a:t>三圆</a:t>
            </a:r>
            <a:r>
              <a:rPr lang="zh-CN" altLang="en-US" dirty="0"/>
              <a:t>共同交点（四次方程可解 形式复杂）</a:t>
            </a:r>
            <a:endParaRPr lang="en-US" altLang="zh-CN" dirty="0"/>
          </a:p>
          <a:p>
            <a:pPr lvl="1"/>
            <a:endParaRPr lang="en-US" altLang="zh-CN" dirty="0"/>
          </a:p>
        </p:txBody>
      </p:sp>
    </p:spTree>
    <p:extLst>
      <p:ext uri="{BB962C8B-B14F-4D97-AF65-F5344CB8AC3E}">
        <p14:creationId xmlns:p14="http://schemas.microsoft.com/office/powerpoint/2010/main" val="95725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668</Words>
  <Application>Microsoft Macintosh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Open Sans</vt:lpstr>
      <vt:lpstr>Office Theme</vt:lpstr>
      <vt:lpstr>LAB1  无线信号感知与室内定位</vt:lpstr>
      <vt:lpstr>基本功能</vt:lpstr>
      <vt:lpstr>数据处理</vt:lpstr>
      <vt:lpstr>算法1:归一化加权</vt:lpstr>
      <vt:lpstr>算法2:几何求平均</vt:lpstr>
      <vt:lpstr>PowerPoint Presentation</vt:lpstr>
      <vt:lpstr>实验结果</vt:lpstr>
      <vt:lpstr>结果分析</vt:lpstr>
      <vt:lpstr>由于时间&amp;数据所限没来得及实现的想法</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LAB1  无线信号感知与室内定位</dc:title>
  <dc:creator>Yanbo Chen</dc:creator>
  <cp:lastModifiedBy>Yanbo Chen</cp:lastModifiedBy>
  <cp:revision>3</cp:revision>
  <dcterms:created xsi:type="dcterms:W3CDTF">2023-05-07T14:46:57Z</dcterms:created>
  <dcterms:modified xsi:type="dcterms:W3CDTF">2023-05-07T17:35:24Z</dcterms:modified>
</cp:coreProperties>
</file>