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68" r:id="rId3"/>
    <p:sldId id="269" r:id="rId4"/>
    <p:sldId id="271" r:id="rId5"/>
    <p:sldId id="272" r:id="rId6"/>
    <p:sldId id="259" r:id="rId7"/>
    <p:sldId id="270" r:id="rId8"/>
    <p:sldId id="273" r:id="rId9"/>
    <p:sldId id="266" r:id="rId10"/>
    <p:sldId id="276" r:id="rId11"/>
    <p:sldId id="277" r:id="rId12"/>
    <p:sldId id="278" r:id="rId13"/>
    <p:sldId id="274" r:id="rId14"/>
    <p:sldId id="265" r:id="rId15"/>
    <p:sldId id="267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07E84FA-65AD-262A-D042-C71C0DE7541B}" name="Rocco Scarano" initials="RS" userId="S::10938289@polimi.it::b791bfa9-537d-482a-99fd-c04a989bc6c4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40C6077-9CD9-49BE-A4CE-50DDA7387E74}" v="656" dt="2023-02-14T14:54:18.029"/>
    <p1510:client id="{F27094B8-2001-89A9-E167-5E43EBAF7D11}" v="309" dt="2023-02-15T18:35:29.438"/>
    <p1510:client id="{F4D4194E-8584-43FF-13C8-BBED43D52BD9}" v="634" dt="2023-02-15T16:13:37.2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70" d="100"/>
          <a:sy n="70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8/10/relationships/authors" Target="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6/28/2023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0569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6/28/2023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441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6/28/2023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‹N›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348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6/28/2023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913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6/28/2023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590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6/28/2023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483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6/28/2023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14258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6/28/2023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796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6/28/2023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895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6/28/2023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819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6/28/2023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494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6/28/2023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‹N›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4344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55" r:id="rId6"/>
    <p:sldLayoutId id="2147483751" r:id="rId7"/>
    <p:sldLayoutId id="2147483752" r:id="rId8"/>
    <p:sldLayoutId id="2147483753" r:id="rId9"/>
    <p:sldLayoutId id="2147483754" r:id="rId10"/>
    <p:sldLayoutId id="2147483756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5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35" name="Picture 3">
            <a:extLst>
              <a:ext uri="{FF2B5EF4-FFF2-40B4-BE49-F238E27FC236}">
                <a16:creationId xmlns:a16="http://schemas.microsoft.com/office/drawing/2014/main" id="{A0A8B568-F588-D7B8-5889-F2B090EE38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909" r="-10" b="-10"/>
          <a:stretch/>
        </p:blipFill>
        <p:spPr>
          <a:xfrm>
            <a:off x="4487333" y="10"/>
            <a:ext cx="7704667" cy="6877868"/>
          </a:xfrm>
          <a:custGeom>
            <a:avLst/>
            <a:gdLst/>
            <a:ahLst/>
            <a:cxnLst/>
            <a:rect l="l" t="t" r="r" b="b"/>
            <a:pathLst>
              <a:path w="7704667" h="6877878">
                <a:moveTo>
                  <a:pt x="0" y="0"/>
                </a:moveTo>
                <a:lnTo>
                  <a:pt x="7704667" y="0"/>
                </a:lnTo>
                <a:lnTo>
                  <a:pt x="7704667" y="6877878"/>
                </a:lnTo>
                <a:lnTo>
                  <a:pt x="0" y="6877878"/>
                </a:lnTo>
                <a:lnTo>
                  <a:pt x="0" y="6867939"/>
                </a:lnTo>
                <a:lnTo>
                  <a:pt x="146217" y="6867939"/>
                </a:lnTo>
                <a:lnTo>
                  <a:pt x="252811" y="6795007"/>
                </a:lnTo>
                <a:cubicBezTo>
                  <a:pt x="428996" y="6667346"/>
                  <a:pt x="601946" y="6529451"/>
                  <a:pt x="776494" y="6388681"/>
                </a:cubicBezTo>
                <a:cubicBezTo>
                  <a:pt x="1734992" y="5615677"/>
                  <a:pt x="2676361" y="4981124"/>
                  <a:pt x="2676361" y="3631852"/>
                </a:cubicBezTo>
                <a:cubicBezTo>
                  <a:pt x="2676361" y="2101350"/>
                  <a:pt x="2094814" y="761014"/>
                  <a:pt x="1053668" y="20384"/>
                </a:cubicBezTo>
                <a:lnTo>
                  <a:pt x="1038069" y="9939"/>
                </a:lnTo>
                <a:lnTo>
                  <a:pt x="0" y="9939"/>
                </a:lnTo>
                <a:close/>
              </a:path>
            </a:pathLst>
          </a:custGeom>
        </p:spPr>
      </p:pic>
      <p:sp>
        <p:nvSpPr>
          <p:cNvPr id="37" name="Freeform: Shape 37">
            <a:extLst>
              <a:ext uri="{FF2B5EF4-FFF2-40B4-BE49-F238E27FC236}">
                <a16:creationId xmlns:a16="http://schemas.microsoft.com/office/drawing/2014/main" id="{DCD36D47-40B7-494B-B249-3CBA333DE2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475746" cy="6858000"/>
          </a:xfrm>
          <a:custGeom>
            <a:avLst/>
            <a:gdLst>
              <a:gd name="connsiteX0" fmla="*/ 0 w 7475746"/>
              <a:gd name="connsiteY0" fmla="*/ 0 h 6858000"/>
              <a:gd name="connsiteX1" fmla="*/ 5859459 w 7475746"/>
              <a:gd name="connsiteY1" fmla="*/ 0 h 6858000"/>
              <a:gd name="connsiteX2" fmla="*/ 5874848 w 7475746"/>
              <a:gd name="connsiteY2" fmla="*/ 10445 h 6858000"/>
              <a:gd name="connsiteX3" fmla="*/ 7475746 w 7475746"/>
              <a:gd name="connsiteY3" fmla="*/ 3621913 h 6858000"/>
              <a:gd name="connsiteX4" fmla="*/ 5601397 w 7475746"/>
              <a:gd name="connsiteY4" fmla="*/ 6378742 h 6858000"/>
              <a:gd name="connsiteX5" fmla="*/ 5084748 w 7475746"/>
              <a:gd name="connsiteY5" fmla="*/ 6785068 h 6858000"/>
              <a:gd name="connsiteX6" fmla="*/ 4979585 w 7475746"/>
              <a:gd name="connsiteY6" fmla="*/ 6858000 h 6858000"/>
              <a:gd name="connsiteX7" fmla="*/ 0 w 7475746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75746" h="6858000">
                <a:moveTo>
                  <a:pt x="0" y="0"/>
                </a:moveTo>
                <a:lnTo>
                  <a:pt x="5859459" y="0"/>
                </a:lnTo>
                <a:lnTo>
                  <a:pt x="5874848" y="10445"/>
                </a:lnTo>
                <a:cubicBezTo>
                  <a:pt x="6902010" y="751075"/>
                  <a:pt x="7475746" y="2091411"/>
                  <a:pt x="7475746" y="3621913"/>
                </a:cubicBezTo>
                <a:cubicBezTo>
                  <a:pt x="7475746" y="4971185"/>
                  <a:pt x="6547021" y="5605738"/>
                  <a:pt x="5601397" y="6378742"/>
                </a:cubicBezTo>
                <a:cubicBezTo>
                  <a:pt x="5429193" y="6519512"/>
                  <a:pt x="5258566" y="6657407"/>
                  <a:pt x="5084748" y="6785068"/>
                </a:cubicBezTo>
                <a:lnTo>
                  <a:pt x="497958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39" name="Freeform: Shape 39">
            <a:extLst>
              <a:ext uri="{FF2B5EF4-FFF2-40B4-BE49-F238E27FC236}">
                <a16:creationId xmlns:a16="http://schemas.microsoft.com/office/drawing/2014/main" id="{03AD0D1C-F8BA-4CD1-BC4D-BE1823F3EB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7283242" cy="6858000"/>
          </a:xfrm>
          <a:custGeom>
            <a:avLst/>
            <a:gdLst>
              <a:gd name="connsiteX0" fmla="*/ 0 w 7163694"/>
              <a:gd name="connsiteY0" fmla="*/ 0 h 6858000"/>
              <a:gd name="connsiteX1" fmla="*/ 5525402 w 7163694"/>
              <a:gd name="connsiteY1" fmla="*/ 0 h 6858000"/>
              <a:gd name="connsiteX2" fmla="*/ 5541001 w 7163694"/>
              <a:gd name="connsiteY2" fmla="*/ 10445 h 6858000"/>
              <a:gd name="connsiteX3" fmla="*/ 7163694 w 7163694"/>
              <a:gd name="connsiteY3" fmla="*/ 3621913 h 6858000"/>
              <a:gd name="connsiteX4" fmla="*/ 5263827 w 7163694"/>
              <a:gd name="connsiteY4" fmla="*/ 6378742 h 6858000"/>
              <a:gd name="connsiteX5" fmla="*/ 4740144 w 7163694"/>
              <a:gd name="connsiteY5" fmla="*/ 6785068 h 6858000"/>
              <a:gd name="connsiteX6" fmla="*/ 4633550 w 7163694"/>
              <a:gd name="connsiteY6" fmla="*/ 6858000 h 6858000"/>
              <a:gd name="connsiteX7" fmla="*/ 0 w 7163694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163694" h="6858000">
                <a:moveTo>
                  <a:pt x="0" y="0"/>
                </a:moveTo>
                <a:lnTo>
                  <a:pt x="5525402" y="0"/>
                </a:lnTo>
                <a:lnTo>
                  <a:pt x="5541001" y="10445"/>
                </a:lnTo>
                <a:cubicBezTo>
                  <a:pt x="6582147" y="751075"/>
                  <a:pt x="7163694" y="2091411"/>
                  <a:pt x="7163694" y="3621913"/>
                </a:cubicBezTo>
                <a:cubicBezTo>
                  <a:pt x="7163694" y="4971185"/>
                  <a:pt x="6222325" y="5605738"/>
                  <a:pt x="5263827" y="6378742"/>
                </a:cubicBezTo>
                <a:cubicBezTo>
                  <a:pt x="5089279" y="6519512"/>
                  <a:pt x="4916329" y="6657407"/>
                  <a:pt x="4740144" y="6785068"/>
                </a:cubicBezTo>
                <a:lnTo>
                  <a:pt x="4633550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1" name="Freeform: Shape 41">
            <a:extLst>
              <a:ext uri="{FF2B5EF4-FFF2-40B4-BE49-F238E27FC236}">
                <a16:creationId xmlns:a16="http://schemas.microsoft.com/office/drawing/2014/main" id="{FBA7E51E-7B6A-4A79-8F84-47C845C7A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98368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180531" y="1346268"/>
            <a:ext cx="5274860" cy="3066706"/>
          </a:xfrm>
        </p:spPr>
        <p:txBody>
          <a:bodyPr anchor="b">
            <a:normAutofit/>
          </a:bodyPr>
          <a:lstStyle/>
          <a:p>
            <a:pPr>
              <a:lnSpc>
                <a:spcPct val="110000"/>
              </a:lnSpc>
            </a:pPr>
            <a:r>
              <a:rPr lang="de-DE" sz="4200" dirty="0">
                <a:cs typeface="Posterama"/>
              </a:rPr>
              <a:t>HARMONIC COMPLEXIFIER </a:t>
            </a:r>
            <a:br>
              <a:rPr lang="de-DE" sz="4200" dirty="0">
                <a:cs typeface="Posterama"/>
              </a:rPr>
            </a:br>
            <a:endParaRPr lang="de-DE" sz="4200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201212" y="4412974"/>
            <a:ext cx="4162357" cy="157618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20000"/>
              </a:lnSpc>
            </a:pPr>
            <a:r>
              <a:rPr lang="de-DE" sz="1500" dirty="0" err="1"/>
              <a:t>Nicolò</a:t>
            </a:r>
            <a:r>
              <a:rPr lang="de-DE" sz="1500" dirty="0"/>
              <a:t> </a:t>
            </a:r>
            <a:r>
              <a:rPr lang="de-DE" sz="1500" dirty="0" err="1"/>
              <a:t>Chillè</a:t>
            </a:r>
            <a:endParaRPr lang="de-DE" sz="1500" dirty="0" err="1">
              <a:ea typeface="Meiryo"/>
            </a:endParaRPr>
          </a:p>
          <a:p>
            <a:pPr>
              <a:lnSpc>
                <a:spcPct val="120000"/>
              </a:lnSpc>
            </a:pPr>
            <a:r>
              <a:rPr lang="de-DE" sz="1500" dirty="0"/>
              <a:t>Rocco </a:t>
            </a:r>
            <a:r>
              <a:rPr lang="de-DE" sz="1500" dirty="0" err="1"/>
              <a:t>Scarano</a:t>
            </a:r>
            <a:endParaRPr lang="de-DE" sz="1500" dirty="0" err="1">
              <a:ea typeface="Meiryo"/>
            </a:endParaRPr>
          </a:p>
          <a:p>
            <a:pPr>
              <a:lnSpc>
                <a:spcPct val="120000"/>
              </a:lnSpc>
            </a:pPr>
            <a:r>
              <a:rPr lang="de-DE" sz="1500" dirty="0"/>
              <a:t>Michele </a:t>
            </a:r>
            <a:r>
              <a:rPr lang="de-DE" sz="1500" dirty="0" err="1"/>
              <a:t>Murciano</a:t>
            </a:r>
            <a:endParaRPr lang="de-DE" sz="1500" dirty="0" err="1">
              <a:ea typeface="Meiryo"/>
            </a:endParaRPr>
          </a:p>
        </p:txBody>
      </p:sp>
    </p:spTree>
    <p:extLst>
      <p:ext uri="{BB962C8B-B14F-4D97-AF65-F5344CB8AC3E}">
        <p14:creationId xmlns:p14="http://schemas.microsoft.com/office/powerpoint/2010/main" val="3962583941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 descr="Immagine che contiene testo, schermata, Carattere, numero&#10;&#10;Descrizione generata automaticamente">
            <a:extLst>
              <a:ext uri="{FF2B5EF4-FFF2-40B4-BE49-F238E27FC236}">
                <a16:creationId xmlns:a16="http://schemas.microsoft.com/office/drawing/2014/main" id="{DEE27CB0-F486-57FD-5BA3-CE6B20CDEB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0512" y="2516634"/>
            <a:ext cx="7990977" cy="4047617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6C1FD22D-BDA5-151B-A0F4-D68B02D65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9465" y="293749"/>
            <a:ext cx="8770571" cy="822032"/>
          </a:xfrm>
        </p:spPr>
        <p:txBody>
          <a:bodyPr>
            <a:normAutofit/>
          </a:bodyPr>
          <a:lstStyle/>
          <a:p>
            <a:r>
              <a:rPr lang="it-IT" dirty="0" err="1">
                <a:latin typeface="Meiryo"/>
                <a:ea typeface="Meiryo"/>
              </a:rPr>
              <a:t>Graphical</a:t>
            </a:r>
            <a:r>
              <a:rPr lang="it-IT" dirty="0">
                <a:latin typeface="Meiryo"/>
                <a:ea typeface="Meiryo"/>
              </a:rPr>
              <a:t> User Interface</a:t>
            </a:r>
            <a:endParaRPr lang="it-IT" sz="1800" dirty="0">
              <a:ea typeface="Meiryo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916FB187-77E4-9549-D6CC-98F79F0D06EC}"/>
              </a:ext>
            </a:extLst>
          </p:cNvPr>
          <p:cNvSpPr txBox="1"/>
          <p:nvPr/>
        </p:nvSpPr>
        <p:spPr>
          <a:xfrm>
            <a:off x="2197290" y="1405719"/>
            <a:ext cx="5936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it-IT" sz="2800" dirty="0">
                <a:solidFill>
                  <a:srgbClr val="000000"/>
                </a:solidFill>
                <a:latin typeface="Meiryo"/>
              </a:rPr>
              <a:t>After user interaction</a:t>
            </a:r>
            <a:endParaRPr kumimoji="0" lang="it-IT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4772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1FD22D-BDA5-151B-A0F4-D68B02D65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9465" y="293749"/>
            <a:ext cx="8770571" cy="822032"/>
          </a:xfrm>
        </p:spPr>
        <p:txBody>
          <a:bodyPr>
            <a:normAutofit/>
          </a:bodyPr>
          <a:lstStyle/>
          <a:p>
            <a:r>
              <a:rPr lang="it-IT">
                <a:latin typeface="Meiryo"/>
                <a:ea typeface="Meiryo"/>
              </a:rPr>
              <a:t>Graphical User Interface</a:t>
            </a:r>
            <a:endParaRPr lang="it-IT" sz="1800" dirty="0">
              <a:ea typeface="Meiryo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916FB187-77E4-9549-D6CC-98F79F0D06EC}"/>
              </a:ext>
            </a:extLst>
          </p:cNvPr>
          <p:cNvSpPr txBox="1"/>
          <p:nvPr/>
        </p:nvSpPr>
        <p:spPr>
          <a:xfrm>
            <a:off x="2197290" y="1405719"/>
            <a:ext cx="5936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CSS </a:t>
            </a:r>
            <a:r>
              <a:rPr lang="it-IT" sz="2800">
                <a:solidFill>
                  <a:srgbClr val="000000"/>
                </a:solidFill>
                <a:latin typeface="Meiryo"/>
              </a:rPr>
              <a:t>G</a:t>
            </a:r>
            <a:r>
              <a:rPr kumimoji="0" lang="it-IT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rid Layout</a:t>
            </a:r>
            <a:endParaRPr kumimoji="0" lang="it-IT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Immagine 3" descr="Immagine che contiene testo, schermata, numero, Carattere&#10;&#10;Descrizione generata automaticamente">
            <a:extLst>
              <a:ext uri="{FF2B5EF4-FFF2-40B4-BE49-F238E27FC236}">
                <a16:creationId xmlns:a16="http://schemas.microsoft.com/office/drawing/2014/main" id="{0EF5FF83-B6F9-25F2-8A74-B3790767F9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496" y="2631831"/>
            <a:ext cx="5479133" cy="3565769"/>
          </a:xfrm>
          <a:prstGeom prst="rect">
            <a:avLst/>
          </a:prstGeom>
        </p:spPr>
      </p:pic>
      <p:pic>
        <p:nvPicPr>
          <p:cNvPr id="6" name="Immagine 5" descr="Immagine che contiene testo, schermata, Carattere, design&#10;&#10;Descrizione generata automaticamente">
            <a:extLst>
              <a:ext uri="{FF2B5EF4-FFF2-40B4-BE49-F238E27FC236}">
                <a16:creationId xmlns:a16="http://schemas.microsoft.com/office/drawing/2014/main" id="{9DB8095E-8678-814D-8476-9965A05A5E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728" y="2631832"/>
            <a:ext cx="5936776" cy="3565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007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1FD22D-BDA5-151B-A0F4-D68B02D65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9465" y="293749"/>
            <a:ext cx="8770571" cy="822032"/>
          </a:xfrm>
        </p:spPr>
        <p:txBody>
          <a:bodyPr>
            <a:normAutofit/>
          </a:bodyPr>
          <a:lstStyle/>
          <a:p>
            <a:r>
              <a:rPr lang="it-IT">
                <a:latin typeface="Meiryo"/>
                <a:ea typeface="Meiryo"/>
              </a:rPr>
              <a:t>Graphical User Interface</a:t>
            </a:r>
            <a:endParaRPr lang="it-IT" sz="1800" dirty="0">
              <a:ea typeface="Meiryo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916FB187-77E4-9549-D6CC-98F79F0D06EC}"/>
              </a:ext>
            </a:extLst>
          </p:cNvPr>
          <p:cNvSpPr txBox="1"/>
          <p:nvPr/>
        </p:nvSpPr>
        <p:spPr>
          <a:xfrm>
            <a:off x="2197290" y="1405719"/>
            <a:ext cx="5936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it-IT" sz="2800" dirty="0">
                <a:solidFill>
                  <a:srgbClr val="000000"/>
                </a:solidFill>
                <a:latin typeface="Meiryo"/>
              </a:rPr>
              <a:t>3D Button </a:t>
            </a:r>
            <a:r>
              <a:rPr lang="it-IT" sz="2800" dirty="0" err="1">
                <a:solidFill>
                  <a:srgbClr val="000000"/>
                </a:solidFill>
                <a:latin typeface="Meiryo"/>
              </a:rPr>
              <a:t>implementation</a:t>
            </a:r>
            <a:endParaRPr kumimoji="0" lang="it-IT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Immagine 4" descr="Immagine che contiene testo, schermata, Carattere, diagramma&#10;&#10;Descrizione generata automaticamente">
            <a:extLst>
              <a:ext uri="{FF2B5EF4-FFF2-40B4-BE49-F238E27FC236}">
                <a16:creationId xmlns:a16="http://schemas.microsoft.com/office/drawing/2014/main" id="{D5AF0DD2-F880-FDEE-4FDB-76A3014244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71" y="2611342"/>
            <a:ext cx="11132457" cy="383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475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7807FFB-71F0-8515-C992-9B45DE02B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Midi Export: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61EAB5B-1EDB-1199-C29C-FF202A900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 dirty="0" err="1"/>
              <a:t>Implemented</a:t>
            </a:r>
            <a:r>
              <a:rPr lang="it-IT" sz="2000" b="1" dirty="0"/>
              <a:t> </a:t>
            </a:r>
            <a:r>
              <a:rPr lang="it-IT" sz="2000" b="1" dirty="0" err="1"/>
              <a:t>using</a:t>
            </a:r>
            <a:r>
              <a:rPr lang="it-IT" sz="2000" b="1" dirty="0"/>
              <a:t> </a:t>
            </a:r>
            <a:r>
              <a:rPr lang="it-IT" sz="2000" i="1" dirty="0"/>
              <a:t>"midi-writer-</a:t>
            </a:r>
            <a:r>
              <a:rPr lang="it-IT" sz="2000" i="1" dirty="0" err="1"/>
              <a:t>js</a:t>
            </a:r>
            <a:r>
              <a:rPr lang="it-IT" sz="2000" i="1" dirty="0"/>
              <a:t>" </a:t>
            </a:r>
            <a:r>
              <a:rPr lang="it-IT" sz="2000" b="1" dirty="0"/>
              <a:t>library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 dirty="0" err="1"/>
              <a:t>Extract</a:t>
            </a:r>
            <a:r>
              <a:rPr lang="it-IT" sz="2000" b="1" dirty="0"/>
              <a:t>, for </a:t>
            </a:r>
            <a:r>
              <a:rPr lang="it-IT" sz="2000" b="1" dirty="0" err="1"/>
              <a:t>each</a:t>
            </a:r>
            <a:r>
              <a:rPr lang="it-IT" sz="2000" b="1" dirty="0"/>
              <a:t> </a:t>
            </a:r>
            <a:r>
              <a:rPr lang="it-IT" sz="2000" b="1" dirty="0" err="1"/>
              <a:t>chord</a:t>
            </a:r>
            <a:r>
              <a:rPr lang="it-IT" sz="2000" b="1" dirty="0"/>
              <a:t> of the output </a:t>
            </a:r>
            <a:r>
              <a:rPr lang="it-IT" sz="2000" b="1" dirty="0" err="1"/>
              <a:t>sequence</a:t>
            </a:r>
            <a:r>
              <a:rPr lang="it-IT" sz="2000" b="1" dirty="0"/>
              <a:t>, the notes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 dirty="0"/>
              <a:t>Create a </a:t>
            </a:r>
            <a:r>
              <a:rPr lang="it-IT" sz="2000" b="1" dirty="0" err="1"/>
              <a:t>noteEvent</a:t>
            </a:r>
            <a:r>
              <a:rPr lang="it-IT" sz="2000" b="1" dirty="0"/>
              <a:t> of </a:t>
            </a:r>
            <a:r>
              <a:rPr lang="it-IT" sz="2000" b="1" dirty="0" err="1"/>
              <a:t>its</a:t>
            </a:r>
            <a:r>
              <a:rPr lang="it-IT" sz="2000" b="1" dirty="0"/>
              <a:t> duration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 dirty="0" err="1"/>
              <a:t>Add</a:t>
            </a:r>
            <a:r>
              <a:rPr lang="it-IT" sz="2000" b="1" dirty="0"/>
              <a:t> it to the midi track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 dirty="0"/>
              <a:t>Once </a:t>
            </a:r>
            <a:r>
              <a:rPr lang="it-IT" sz="2000" b="1" dirty="0" err="1"/>
              <a:t>done</a:t>
            </a:r>
            <a:r>
              <a:rPr lang="it-IT" sz="2000" b="1" dirty="0"/>
              <a:t>, generate a download </a:t>
            </a:r>
            <a:r>
              <a:rPr lang="it-IT" sz="2000" b="1" dirty="0" err="1"/>
              <a:t>url</a:t>
            </a:r>
            <a:r>
              <a:rPr lang="it-IT" sz="2000" b="1" dirty="0"/>
              <a:t> of the midi track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800" b="1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37514468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7D1CA42-B9A7-481B-D4D5-9668DEEB7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240" y="778688"/>
            <a:ext cx="8770571" cy="1345269"/>
          </a:xfrm>
        </p:spPr>
        <p:txBody>
          <a:bodyPr/>
          <a:lstStyle/>
          <a:p>
            <a:r>
              <a:rPr lang="it-IT" dirty="0" err="1">
                <a:ea typeface="Meiryo"/>
              </a:rPr>
              <a:t>Conclusions</a:t>
            </a:r>
            <a:r>
              <a:rPr lang="it-IT" dirty="0">
                <a:ea typeface="Meiryo"/>
              </a:rPr>
              <a:t>  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46FA055-9B97-AE0A-F9FF-E54CB1A69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312276"/>
            <a:ext cx="9403921" cy="3839529"/>
          </a:xfrm>
        </p:spPr>
        <p:txBody>
          <a:bodyPr vert="horz" lIns="109728" tIns="109728" rIns="109728" bIns="91440" rtlCol="0" anchor="t">
            <a:normAutofit/>
          </a:bodyPr>
          <a:lstStyle/>
          <a:p>
            <a:pPr marL="285750" indent="-285750">
              <a:buFont typeface="Arial" panose="020B0503020204020204" pitchFamily="34" charset="0"/>
              <a:buChar char="•"/>
            </a:pPr>
            <a:r>
              <a:rPr lang="it-IT" sz="2000" b="1" dirty="0" err="1">
                <a:ea typeface="+mn-lt"/>
                <a:cs typeface="+mn-lt"/>
              </a:rPr>
              <a:t>Successfullyin</a:t>
            </a:r>
            <a:r>
              <a:rPr lang="it-IT" sz="2000" b="1" dirty="0">
                <a:ea typeface="+mn-lt"/>
                <a:cs typeface="+mn-lt"/>
              </a:rPr>
              <a:t> </a:t>
            </a:r>
            <a:r>
              <a:rPr lang="it-IT" sz="2000" b="1" dirty="0" err="1">
                <a:ea typeface="+mn-lt"/>
                <a:cs typeface="+mn-lt"/>
              </a:rPr>
              <a:t>guides</a:t>
            </a:r>
            <a:r>
              <a:rPr lang="it-IT" sz="2000" b="1" dirty="0">
                <a:ea typeface="+mn-lt"/>
                <a:cs typeface="+mn-lt"/>
              </a:rPr>
              <a:t> a </a:t>
            </a:r>
            <a:r>
              <a:rPr lang="it-IT" sz="2000" b="1" dirty="0" err="1">
                <a:ea typeface="+mn-lt"/>
                <a:cs typeface="+mn-lt"/>
              </a:rPr>
              <a:t>beginning</a:t>
            </a:r>
            <a:r>
              <a:rPr lang="it-IT" sz="2000" b="1" dirty="0">
                <a:ea typeface="+mn-lt"/>
                <a:cs typeface="+mn-lt"/>
              </a:rPr>
              <a:t> </a:t>
            </a:r>
            <a:r>
              <a:rPr lang="it-IT" sz="2000" b="1" dirty="0" err="1">
                <a:ea typeface="+mn-lt"/>
                <a:cs typeface="+mn-lt"/>
              </a:rPr>
              <a:t>musician</a:t>
            </a:r>
            <a:r>
              <a:rPr lang="it-IT" sz="2000" b="1" dirty="0">
                <a:ea typeface="+mn-lt"/>
                <a:cs typeface="+mn-lt"/>
              </a:rPr>
              <a:t> in music theory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it-IT" sz="2000" b="1" dirty="0" err="1">
                <a:ea typeface="+mn-lt"/>
                <a:cs typeface="+mn-lt"/>
              </a:rPr>
              <a:t>Encourages</a:t>
            </a:r>
            <a:r>
              <a:rPr lang="it-IT" sz="2000" b="1" dirty="0">
                <a:ea typeface="+mn-lt"/>
                <a:cs typeface="+mn-lt"/>
              </a:rPr>
              <a:t> </a:t>
            </a:r>
            <a:r>
              <a:rPr lang="it-IT" sz="2000" b="1" dirty="0" err="1">
                <a:ea typeface="+mn-lt"/>
                <a:cs typeface="+mn-lt"/>
              </a:rPr>
              <a:t>him</a:t>
            </a:r>
            <a:r>
              <a:rPr lang="it-IT" sz="2000" b="1" dirty="0">
                <a:ea typeface="+mn-lt"/>
                <a:cs typeface="+mn-lt"/>
              </a:rPr>
              <a:t> to evolve and </a:t>
            </a:r>
            <a:r>
              <a:rPr lang="it-IT" sz="2000" b="1" dirty="0" err="1">
                <a:ea typeface="+mn-lt"/>
                <a:cs typeface="+mn-lt"/>
              </a:rPr>
              <a:t>vary</a:t>
            </a:r>
            <a:r>
              <a:rPr lang="it-IT" sz="2000" b="1" dirty="0">
                <a:ea typeface="+mn-lt"/>
                <a:cs typeface="+mn-lt"/>
              </a:rPr>
              <a:t> </a:t>
            </a:r>
            <a:r>
              <a:rPr lang="it-IT" sz="2000" b="1" dirty="0" err="1">
                <a:ea typeface="+mn-lt"/>
                <a:cs typeface="+mn-lt"/>
              </a:rPr>
              <a:t>using</a:t>
            </a:r>
            <a:r>
              <a:rPr lang="it-IT" sz="2000" b="1" dirty="0">
                <a:ea typeface="+mn-lt"/>
                <a:cs typeface="+mn-lt"/>
              </a:rPr>
              <a:t> the </a:t>
            </a:r>
            <a:r>
              <a:rPr lang="it-IT" sz="2000" b="1" dirty="0" err="1">
                <a:ea typeface="+mn-lt"/>
                <a:cs typeface="+mn-lt"/>
              </a:rPr>
              <a:t>level</a:t>
            </a:r>
            <a:r>
              <a:rPr lang="it-IT" sz="2000" b="1" dirty="0">
                <a:ea typeface="+mn-lt"/>
                <a:cs typeface="+mn-lt"/>
              </a:rPr>
              <a:t> of </a:t>
            </a:r>
            <a:r>
              <a:rPr lang="it-IT" sz="2000" b="1" dirty="0" err="1">
                <a:ea typeface="+mn-lt"/>
                <a:cs typeface="+mn-lt"/>
              </a:rPr>
              <a:t>complexity</a:t>
            </a:r>
            <a:r>
              <a:rPr lang="it-IT" sz="2000" b="1" dirty="0">
                <a:ea typeface="+mn-lt"/>
                <a:cs typeface="+mn-lt"/>
              </a:rPr>
              <a:t> and </a:t>
            </a:r>
            <a:r>
              <a:rPr lang="it-IT" sz="2000" b="1" dirty="0" err="1">
                <a:ea typeface="+mn-lt"/>
                <a:cs typeface="+mn-lt"/>
              </a:rPr>
              <a:t>transformations</a:t>
            </a:r>
            <a:r>
              <a:rPr lang="it-IT" sz="2000" b="1" dirty="0">
                <a:ea typeface="+mn-lt"/>
                <a:cs typeface="+mn-lt"/>
              </a:rPr>
              <a:t> he likes best.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it-IT" sz="2000" b="1" dirty="0" err="1">
                <a:ea typeface="+mn-lt"/>
                <a:cs typeface="+mn-lt"/>
              </a:rPr>
              <a:t>Helpful</a:t>
            </a:r>
            <a:r>
              <a:rPr lang="it-IT" sz="2000" b="1" dirty="0">
                <a:ea typeface="+mn-lt"/>
                <a:cs typeface="+mn-lt"/>
              </a:rPr>
              <a:t> to </a:t>
            </a:r>
            <a:r>
              <a:rPr lang="it-IT" sz="2000" b="1" dirty="0" err="1">
                <a:ea typeface="+mn-lt"/>
                <a:cs typeface="+mn-lt"/>
              </a:rPr>
              <a:t>understand</a:t>
            </a:r>
            <a:r>
              <a:rPr lang="it-IT" sz="2000" b="1" dirty="0">
                <a:ea typeface="+mn-lt"/>
                <a:cs typeface="+mn-lt"/>
              </a:rPr>
              <a:t> and </a:t>
            </a:r>
            <a:r>
              <a:rPr lang="it-IT" sz="2000" b="1" dirty="0" err="1">
                <a:ea typeface="+mn-lt"/>
                <a:cs typeface="+mn-lt"/>
              </a:rPr>
              <a:t>learn</a:t>
            </a:r>
            <a:r>
              <a:rPr lang="it-IT" sz="2000" b="1" dirty="0">
                <a:ea typeface="+mn-lt"/>
                <a:cs typeface="+mn-lt"/>
              </a:rPr>
              <a:t> new </a:t>
            </a:r>
            <a:r>
              <a:rPr lang="it-IT" sz="2000" b="1" dirty="0" err="1">
                <a:ea typeface="+mn-lt"/>
                <a:cs typeface="+mn-lt"/>
              </a:rPr>
              <a:t>chords</a:t>
            </a:r>
            <a:r>
              <a:rPr lang="it-IT" sz="2000" b="1" dirty="0">
                <a:ea typeface="+mn-lt"/>
                <a:cs typeface="+mn-lt"/>
              </a:rPr>
              <a:t>, by </a:t>
            </a:r>
            <a:r>
              <a:rPr lang="it-IT" sz="2000" b="1" dirty="0" err="1">
                <a:ea typeface="+mn-lt"/>
                <a:cs typeface="+mn-lt"/>
              </a:rPr>
              <a:t>using</a:t>
            </a:r>
            <a:r>
              <a:rPr lang="it-IT" sz="2000" b="1" dirty="0">
                <a:ea typeface="+mn-lt"/>
                <a:cs typeface="+mn-lt"/>
              </a:rPr>
              <a:t> the </a:t>
            </a:r>
            <a:r>
              <a:rPr lang="it-IT" sz="2000" b="1" dirty="0" err="1">
                <a:ea typeface="+mn-lt"/>
                <a:cs typeface="+mn-lt"/>
              </a:rPr>
              <a:t>guitar</a:t>
            </a:r>
            <a:r>
              <a:rPr lang="it-IT" sz="2000" b="1" dirty="0">
                <a:ea typeface="+mn-lt"/>
                <a:cs typeface="+mn-lt"/>
              </a:rPr>
              <a:t> </a:t>
            </a:r>
            <a:r>
              <a:rPr lang="it-IT" sz="2000" b="1" dirty="0" err="1">
                <a:ea typeface="+mn-lt"/>
                <a:cs typeface="+mn-lt"/>
              </a:rPr>
              <a:t>tablature</a:t>
            </a:r>
            <a:r>
              <a:rPr lang="it-IT" sz="2000" b="1" dirty="0">
                <a:ea typeface="+mn-lt"/>
                <a:cs typeface="+mn-lt"/>
              </a:rPr>
              <a:t> and the midi export </a:t>
            </a:r>
            <a:r>
              <a:rPr lang="it-IT" sz="2000" b="1" dirty="0" err="1">
                <a:ea typeface="+mn-lt"/>
                <a:cs typeface="+mn-lt"/>
              </a:rPr>
              <a:t>function</a:t>
            </a:r>
            <a:r>
              <a:rPr lang="it-IT" sz="2000" b="1" dirty="0">
                <a:ea typeface="+mn-lt"/>
                <a:cs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97962422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83F3324-03EE-3FCF-BD59-8BC243CEC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7419" y="668293"/>
            <a:ext cx="5271804" cy="1639888"/>
          </a:xfrm>
        </p:spPr>
        <p:txBody>
          <a:bodyPr anchor="b">
            <a:normAutofit/>
          </a:bodyPr>
          <a:lstStyle/>
          <a:p>
            <a:r>
              <a:rPr lang="it-IT" dirty="0" err="1">
                <a:ea typeface="Meiryo"/>
              </a:rPr>
              <a:t>Ideas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561A064-E3B0-C5D4-FCC1-07D9EB9224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312" y="2360053"/>
            <a:ext cx="5851352" cy="3555603"/>
          </a:xfrm>
        </p:spPr>
        <p:txBody>
          <a:bodyPr vert="horz" lIns="109728" tIns="109728" rIns="109728" bIns="91440" rtlCol="0" anchor="t">
            <a:normAutofit/>
          </a:bodyPr>
          <a:lstStyle/>
          <a:p>
            <a:pPr marL="285750" indent="-285750">
              <a:buFont typeface="Arial" panose="020B0503020204020204" pitchFamily="34" charset="0"/>
              <a:buChar char="•"/>
            </a:pPr>
            <a:r>
              <a:rPr lang="it-IT" b="1" dirty="0" err="1">
                <a:ea typeface="+mn-lt"/>
                <a:cs typeface="+mn-lt"/>
              </a:rPr>
              <a:t>Further</a:t>
            </a:r>
            <a:r>
              <a:rPr lang="it-IT" b="1" dirty="0">
                <a:ea typeface="+mn-lt"/>
                <a:cs typeface="+mn-lt"/>
              </a:rPr>
              <a:t> </a:t>
            </a:r>
            <a:r>
              <a:rPr lang="it-IT" b="1" dirty="0" err="1">
                <a:ea typeface="+mn-lt"/>
                <a:cs typeface="+mn-lt"/>
              </a:rPr>
              <a:t>increase</a:t>
            </a:r>
            <a:r>
              <a:rPr lang="it-IT" b="1" dirty="0">
                <a:ea typeface="+mn-lt"/>
                <a:cs typeface="+mn-lt"/>
              </a:rPr>
              <a:t> the </a:t>
            </a:r>
            <a:r>
              <a:rPr lang="it-IT" b="1" dirty="0" err="1">
                <a:ea typeface="+mn-lt"/>
                <a:cs typeface="+mn-lt"/>
              </a:rPr>
              <a:t>sequences</a:t>
            </a:r>
            <a:r>
              <a:rPr lang="it-IT" b="1" dirty="0">
                <a:ea typeface="+mn-lt"/>
                <a:cs typeface="+mn-lt"/>
              </a:rPr>
              <a:t> with </a:t>
            </a:r>
            <a:r>
              <a:rPr lang="it-IT" b="1" dirty="0" err="1">
                <a:ea typeface="+mn-lt"/>
                <a:cs typeface="+mn-lt"/>
              </a:rPr>
              <a:t>which</a:t>
            </a:r>
            <a:r>
              <a:rPr lang="it-IT" b="1" dirty="0">
                <a:ea typeface="+mn-lt"/>
                <a:cs typeface="+mn-lt"/>
              </a:rPr>
              <a:t> the </a:t>
            </a:r>
            <a:r>
              <a:rPr lang="it-IT" b="1" dirty="0" err="1">
                <a:ea typeface="+mn-lt"/>
                <a:cs typeface="+mn-lt"/>
              </a:rPr>
              <a:t>program</a:t>
            </a:r>
            <a:r>
              <a:rPr lang="it-IT" b="1" dirty="0">
                <a:ea typeface="+mn-lt"/>
                <a:cs typeface="+mn-lt"/>
              </a:rPr>
              <a:t> </a:t>
            </a:r>
            <a:r>
              <a:rPr lang="it-IT" b="1" dirty="0" err="1">
                <a:ea typeface="+mn-lt"/>
                <a:cs typeface="+mn-lt"/>
              </a:rPr>
              <a:t>performs</a:t>
            </a:r>
            <a:r>
              <a:rPr lang="it-IT" b="1" dirty="0">
                <a:ea typeface="+mn-lt"/>
                <a:cs typeface="+mn-lt"/>
              </a:rPr>
              <a:t> best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it-IT" b="1" dirty="0" err="1">
                <a:ea typeface="+mn-lt"/>
                <a:cs typeface="+mn-lt"/>
              </a:rPr>
              <a:t>Increase</a:t>
            </a:r>
            <a:r>
              <a:rPr lang="it-IT" b="1" dirty="0">
                <a:ea typeface="+mn-lt"/>
                <a:cs typeface="+mn-lt"/>
              </a:rPr>
              <a:t> the </a:t>
            </a:r>
            <a:r>
              <a:rPr lang="it-IT" b="1" dirty="0" err="1">
                <a:ea typeface="+mn-lt"/>
                <a:cs typeface="+mn-lt"/>
              </a:rPr>
              <a:t>number</a:t>
            </a:r>
            <a:r>
              <a:rPr lang="it-IT" b="1" dirty="0">
                <a:ea typeface="+mn-lt"/>
                <a:cs typeface="+mn-lt"/>
              </a:rPr>
              <a:t> of musical </a:t>
            </a:r>
            <a:r>
              <a:rPr lang="it-IT" b="1" dirty="0" err="1">
                <a:ea typeface="+mn-lt"/>
                <a:cs typeface="+mn-lt"/>
              </a:rPr>
              <a:t>instruments</a:t>
            </a:r>
            <a:r>
              <a:rPr lang="it-IT" b="1" dirty="0">
                <a:ea typeface="+mn-lt"/>
                <a:cs typeface="+mn-lt"/>
              </a:rPr>
              <a:t> with </a:t>
            </a:r>
            <a:r>
              <a:rPr lang="it-IT" b="1" dirty="0" err="1">
                <a:ea typeface="+mn-lt"/>
                <a:cs typeface="+mn-lt"/>
              </a:rPr>
              <a:t>which</a:t>
            </a:r>
            <a:r>
              <a:rPr lang="it-IT" b="1" dirty="0">
                <a:ea typeface="+mn-lt"/>
                <a:cs typeface="+mn-lt"/>
              </a:rPr>
              <a:t> you can </a:t>
            </a:r>
            <a:r>
              <a:rPr lang="it-IT" b="1" dirty="0" err="1">
                <a:ea typeface="+mn-lt"/>
                <a:cs typeface="+mn-lt"/>
              </a:rPr>
              <a:t>hear</a:t>
            </a:r>
            <a:r>
              <a:rPr lang="it-IT" b="1" dirty="0">
                <a:ea typeface="+mn-lt"/>
                <a:cs typeface="+mn-lt"/>
              </a:rPr>
              <a:t> the </a:t>
            </a:r>
            <a:r>
              <a:rPr lang="it-IT" b="1" dirty="0" err="1">
                <a:ea typeface="+mn-lt"/>
                <a:cs typeface="+mn-lt"/>
              </a:rPr>
              <a:t>result</a:t>
            </a:r>
            <a:endParaRPr lang="it-IT" b="1" dirty="0">
              <a:ea typeface="Meiryo"/>
            </a:endParaRP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it-IT" b="1" dirty="0" err="1">
                <a:ea typeface="+mn-lt"/>
                <a:cs typeface="+mn-lt"/>
              </a:rPr>
              <a:t>Being</a:t>
            </a:r>
            <a:r>
              <a:rPr lang="it-IT" b="1" dirty="0">
                <a:ea typeface="+mn-lt"/>
                <a:cs typeface="+mn-lt"/>
              </a:rPr>
              <a:t> </a:t>
            </a:r>
            <a:r>
              <a:rPr lang="it-IT" b="1" dirty="0" err="1">
                <a:ea typeface="+mn-lt"/>
                <a:cs typeface="+mn-lt"/>
              </a:rPr>
              <a:t>able</a:t>
            </a:r>
            <a:r>
              <a:rPr lang="it-IT" b="1" dirty="0">
                <a:ea typeface="+mn-lt"/>
                <a:cs typeface="+mn-lt"/>
              </a:rPr>
              <a:t> to </a:t>
            </a:r>
            <a:r>
              <a:rPr lang="it-IT" b="1" dirty="0" err="1">
                <a:ea typeface="+mn-lt"/>
                <a:cs typeface="+mn-lt"/>
              </a:rPr>
              <a:t>visualize</a:t>
            </a:r>
            <a:r>
              <a:rPr lang="it-IT" b="1" dirty="0">
                <a:ea typeface="+mn-lt"/>
                <a:cs typeface="+mn-lt"/>
              </a:rPr>
              <a:t> </a:t>
            </a:r>
            <a:r>
              <a:rPr lang="it-IT" b="1" dirty="0" err="1">
                <a:ea typeface="+mn-lt"/>
                <a:cs typeface="+mn-lt"/>
              </a:rPr>
              <a:t>how</a:t>
            </a:r>
            <a:r>
              <a:rPr lang="it-IT" b="1" dirty="0">
                <a:ea typeface="+mn-lt"/>
                <a:cs typeface="+mn-lt"/>
              </a:rPr>
              <a:t> to play the output </a:t>
            </a:r>
            <a:r>
              <a:rPr lang="it-IT" b="1" dirty="0" err="1">
                <a:ea typeface="+mn-lt"/>
                <a:cs typeface="+mn-lt"/>
              </a:rPr>
              <a:t>chords</a:t>
            </a:r>
            <a:r>
              <a:rPr lang="it-IT" b="1" dirty="0">
                <a:ea typeface="+mn-lt"/>
                <a:cs typeface="+mn-lt"/>
              </a:rPr>
              <a:t> with </a:t>
            </a:r>
            <a:r>
              <a:rPr lang="it-IT" b="1" dirty="0" err="1">
                <a:ea typeface="+mn-lt"/>
                <a:cs typeface="+mn-lt"/>
              </a:rPr>
              <a:t>different</a:t>
            </a:r>
            <a:r>
              <a:rPr lang="it-IT" b="1" dirty="0">
                <a:ea typeface="+mn-lt"/>
                <a:cs typeface="+mn-lt"/>
              </a:rPr>
              <a:t> musical </a:t>
            </a:r>
            <a:r>
              <a:rPr lang="it-IT" b="1" dirty="0" err="1">
                <a:ea typeface="+mn-lt"/>
                <a:cs typeface="+mn-lt"/>
              </a:rPr>
              <a:t>instruments</a:t>
            </a:r>
            <a:endParaRPr lang="it-IT" b="1" dirty="0" err="1">
              <a:ea typeface="Meiryo"/>
            </a:endParaRPr>
          </a:p>
          <a:p>
            <a:pPr marL="285750" indent="-285750">
              <a:buFont typeface="Arial" panose="020B0503020204020204" pitchFamily="34" charset="0"/>
              <a:buChar char="•"/>
            </a:pPr>
            <a:endParaRPr lang="it-IT" dirty="0">
              <a:ea typeface="Meiryo"/>
            </a:endParaRPr>
          </a:p>
          <a:p>
            <a:pPr marL="285750" indent="-285750">
              <a:buFont typeface="Arial" panose="020B0503020204020204" pitchFamily="34" charset="0"/>
              <a:buChar char="•"/>
            </a:pPr>
            <a:endParaRPr lang="it-IT" dirty="0">
              <a:ea typeface="Meiryo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871FC61-DD4E-47D4-81FD-8A7E7D12B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29A1E2C-5AC8-40FC-99E9-832069D39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77485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5C54A75-E44A-4147-B9D0-FF46CFD31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54925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Picture 4" descr="Top view of different musical instruments">
            <a:extLst>
              <a:ext uri="{FF2B5EF4-FFF2-40B4-BE49-F238E27FC236}">
                <a16:creationId xmlns:a16="http://schemas.microsoft.com/office/drawing/2014/main" id="{97F5934F-BF4D-FD23-2853-6AF1B9BCD0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963" r="34635" b="9"/>
          <a:stretch/>
        </p:blipFill>
        <p:spPr>
          <a:xfrm>
            <a:off x="7203882" y="10"/>
            <a:ext cx="4988118" cy="6857990"/>
          </a:xfrm>
          <a:custGeom>
            <a:avLst/>
            <a:gdLst/>
            <a:ahLst/>
            <a:cxnLst/>
            <a:rect l="l" t="t" r="r" b="b"/>
            <a:pathLst>
              <a:path w="4901771" h="6858000">
                <a:moveTo>
                  <a:pt x="1623023" y="0"/>
                </a:moveTo>
                <a:lnTo>
                  <a:pt x="2716256" y="0"/>
                </a:lnTo>
                <a:lnTo>
                  <a:pt x="3496422" y="0"/>
                </a:lnTo>
                <a:lnTo>
                  <a:pt x="4544484" y="0"/>
                </a:lnTo>
                <a:lnTo>
                  <a:pt x="4710787" y="0"/>
                </a:lnTo>
                <a:lnTo>
                  <a:pt x="4901771" y="0"/>
                </a:lnTo>
                <a:lnTo>
                  <a:pt x="4901771" y="6858000"/>
                </a:lnTo>
                <a:lnTo>
                  <a:pt x="4710787" y="6858000"/>
                </a:lnTo>
                <a:lnTo>
                  <a:pt x="4544484" y="6858000"/>
                </a:lnTo>
                <a:lnTo>
                  <a:pt x="3496422" y="6858000"/>
                </a:lnTo>
                <a:lnTo>
                  <a:pt x="2716256" y="6858000"/>
                </a:lnTo>
                <a:lnTo>
                  <a:pt x="2502754" y="6858000"/>
                </a:lnTo>
                <a:lnTo>
                  <a:pt x="2390998" y="6780599"/>
                </a:lnTo>
                <a:cubicBezTo>
                  <a:pt x="2217180" y="6653108"/>
                  <a:pt x="2046553" y="6515397"/>
                  <a:pt x="1874350" y="6374814"/>
                </a:cubicBezTo>
                <a:cubicBezTo>
                  <a:pt x="928725" y="5602839"/>
                  <a:pt x="0" y="4969131"/>
                  <a:pt x="0" y="3621656"/>
                </a:cubicBezTo>
                <a:cubicBezTo>
                  <a:pt x="0" y="2093192"/>
                  <a:pt x="573736" y="754641"/>
                  <a:pt x="1600899" y="14997"/>
                </a:cubicBezTo>
                <a:close/>
              </a:path>
            </a:pathLst>
          </a:custGeom>
        </p:spPr>
      </p:pic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071836DA-8B09-4DB3-0F5C-D75E83304F8D}"/>
              </a:ext>
            </a:extLst>
          </p:cNvPr>
          <p:cNvCxnSpPr/>
          <p:nvPr/>
        </p:nvCxnSpPr>
        <p:spPr>
          <a:xfrm flipV="1">
            <a:off x="1034604" y="2340735"/>
            <a:ext cx="5540060" cy="19318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9779431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A68FE5-B77C-55C3-3B33-790E1D16B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err="1"/>
              <a:t>Main</a:t>
            </a:r>
            <a:r>
              <a:rPr lang="it-IT" dirty="0"/>
              <a:t> idea: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DD6F910-72A4-01B1-D170-BDC6F1B01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Develop a sort of didactic tool that allows inexperienced musicians to generate intricate chord sequences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Add up to 5 level of complexity to a commonly structured 4-chords sequence, given as input</a:t>
            </a:r>
            <a:endParaRPr lang="it-IT" sz="2000" b="1" dirty="0"/>
          </a:p>
        </p:txBody>
      </p:sp>
    </p:spTree>
    <p:extLst>
      <p:ext uri="{BB962C8B-B14F-4D97-AF65-F5344CB8AC3E}">
        <p14:creationId xmlns:p14="http://schemas.microsoft.com/office/powerpoint/2010/main" val="4002260657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C540DC-3C30-C5F5-9057-604E534E8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Features: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5A1A358-2811-7A68-8819-C7688053487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Six possible "</a:t>
            </a:r>
            <a:r>
              <a:rPr lang="en-US" b="1" dirty="0" err="1"/>
              <a:t>complexifiable</a:t>
            </a:r>
            <a:r>
              <a:rPr lang="en-US" b="1" dirty="0"/>
              <a:t>" sequences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Seven possible chord types as input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Preset selection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Level of complexity selection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341585D-3FDA-C28A-32E2-6D63D3419C0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Chord sequence playback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2 different playback patterns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3 levels of playback speed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Guitar tablature for the outputted chords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Midi file export of the "complexified" sequence</a:t>
            </a:r>
            <a:endParaRPr lang="it-IT" b="1" dirty="0"/>
          </a:p>
          <a:p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val="2082702407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8BCD8888-4545-1950-7C7D-E5E0F8164F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4295" y="4613944"/>
            <a:ext cx="6665975" cy="1448527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it-IT" b="1" dirty="0" err="1"/>
              <a:t>Find</a:t>
            </a:r>
            <a:r>
              <a:rPr lang="it-IT" b="1" dirty="0"/>
              <a:t> the root of the </a:t>
            </a:r>
            <a:r>
              <a:rPr lang="it-IT" b="1" dirty="0" err="1"/>
              <a:t>sequence</a:t>
            </a:r>
            <a:endParaRPr lang="it-IT" b="1" dirty="0"/>
          </a:p>
          <a:p>
            <a:pPr marL="457200" indent="-457200">
              <a:buFont typeface="+mj-lt"/>
              <a:buAutoNum type="arabicPeriod"/>
            </a:pPr>
            <a:r>
              <a:rPr lang="it-IT" b="1" dirty="0" err="1"/>
              <a:t>Find</a:t>
            </a:r>
            <a:r>
              <a:rPr lang="it-IT" b="1" dirty="0"/>
              <a:t> the </a:t>
            </a:r>
            <a:r>
              <a:rPr lang="it-IT" b="1" dirty="0" err="1"/>
              <a:t>most</a:t>
            </a:r>
            <a:r>
              <a:rPr lang="it-IT" b="1" dirty="0"/>
              <a:t> </a:t>
            </a:r>
            <a:r>
              <a:rPr lang="it-IT" b="1" dirty="0" err="1"/>
              <a:t>similar</a:t>
            </a:r>
            <a:r>
              <a:rPr lang="it-IT" b="1" dirty="0"/>
              <a:t> </a:t>
            </a:r>
            <a:r>
              <a:rPr lang="it-IT" b="1" dirty="0" err="1"/>
              <a:t>sequence</a:t>
            </a:r>
            <a:endParaRPr lang="it-IT" b="1" dirty="0"/>
          </a:p>
          <a:p>
            <a:pPr marL="457200" indent="-457200">
              <a:buFont typeface="+mj-lt"/>
              <a:buAutoNum type="arabicPeriod"/>
            </a:pPr>
            <a:r>
              <a:rPr lang="it-IT" b="1" dirty="0" err="1"/>
              <a:t>Complexify</a:t>
            </a:r>
            <a:r>
              <a:rPr lang="it-IT" b="1" dirty="0"/>
              <a:t> the </a:t>
            </a:r>
            <a:r>
              <a:rPr lang="it-IT" b="1" dirty="0" err="1"/>
              <a:t>sequence</a:t>
            </a:r>
            <a:endParaRPr lang="it-IT" b="1" dirty="0"/>
          </a:p>
        </p:txBody>
      </p:sp>
      <p:sp>
        <p:nvSpPr>
          <p:cNvPr id="7" name="Titolo 1">
            <a:extLst>
              <a:ext uri="{FF2B5EF4-FFF2-40B4-BE49-F238E27FC236}">
                <a16:creationId xmlns:a16="http://schemas.microsoft.com/office/drawing/2014/main" id="{30C6376E-FB1F-113E-A989-E9D34CD35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0387" y="3160254"/>
            <a:ext cx="6965161" cy="1345269"/>
          </a:xfrm>
        </p:spPr>
        <p:txBody>
          <a:bodyPr/>
          <a:lstStyle/>
          <a:p>
            <a:r>
              <a:rPr lang="it-IT" sz="3200" dirty="0" err="1"/>
              <a:t>Complexifying</a:t>
            </a:r>
            <a:r>
              <a:rPr lang="it-IT" sz="3200" dirty="0"/>
              <a:t> the </a:t>
            </a:r>
            <a:r>
              <a:rPr lang="it-IT" sz="3200" dirty="0" err="1"/>
              <a:t>sequence</a:t>
            </a:r>
            <a:r>
              <a:rPr lang="it-IT" sz="32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133121051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4937677-906F-DA80-96D7-D7DB82395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Root </a:t>
            </a:r>
            <a:r>
              <a:rPr lang="it-IT" dirty="0" err="1"/>
              <a:t>finding</a:t>
            </a:r>
            <a:r>
              <a:rPr lang="it-IT" dirty="0"/>
              <a:t>: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FDB9050-B561-51BA-1E55-A356B2EE8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 dirty="0"/>
              <a:t>Take </a:t>
            </a:r>
            <a:r>
              <a:rPr lang="it-IT" sz="2000" b="1" dirty="0" err="1"/>
              <a:t>all</a:t>
            </a:r>
            <a:r>
              <a:rPr lang="it-IT" sz="2000" b="1" dirty="0"/>
              <a:t> the </a:t>
            </a:r>
            <a:r>
              <a:rPr lang="it-IT" sz="2000" b="1" dirty="0" err="1"/>
              <a:t>chords</a:t>
            </a:r>
            <a:r>
              <a:rPr lang="it-IT" sz="2000" b="1" dirty="0"/>
              <a:t> from the input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 dirty="0"/>
              <a:t>Check </a:t>
            </a:r>
            <a:r>
              <a:rPr lang="it-IT" sz="2000" b="1" dirty="0" err="1"/>
              <a:t>if</a:t>
            </a:r>
            <a:r>
              <a:rPr lang="it-IT" sz="2000" b="1" dirty="0"/>
              <a:t> one of the notes </a:t>
            </a:r>
            <a:r>
              <a:rPr lang="it-IT" sz="2000" b="1" dirty="0" err="1"/>
              <a:t>is</a:t>
            </a:r>
            <a:r>
              <a:rPr lang="it-IT" sz="2000" b="1" dirty="0"/>
              <a:t> the root of the </a:t>
            </a:r>
            <a:r>
              <a:rPr lang="it-IT" sz="2000" b="1" dirty="0" err="1"/>
              <a:t>sequence</a:t>
            </a:r>
            <a:endParaRPr lang="it-IT" sz="2000" b="1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it-IT" i="1" dirty="0"/>
              <a:t>I.E: </a:t>
            </a:r>
            <a:r>
              <a:rPr lang="it-IT" i="1" dirty="0" err="1"/>
              <a:t>at</a:t>
            </a:r>
            <a:r>
              <a:rPr lang="it-IT" i="1" dirty="0"/>
              <a:t> </a:t>
            </a:r>
            <a:r>
              <a:rPr lang="it-IT" i="1" dirty="0" err="1"/>
              <a:t>least</a:t>
            </a:r>
            <a:r>
              <a:rPr lang="it-IT" i="1" dirty="0"/>
              <a:t> 3, </a:t>
            </a:r>
            <a:r>
              <a:rPr lang="it-IT" i="1" dirty="0" err="1"/>
              <a:t>belong</a:t>
            </a:r>
            <a:r>
              <a:rPr lang="it-IT" i="1" dirty="0"/>
              <a:t> to the key of that note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it-IT" sz="2000" b="1" dirty="0" err="1"/>
              <a:t>If</a:t>
            </a:r>
            <a:r>
              <a:rPr lang="it-IT" sz="2000" b="1" dirty="0"/>
              <a:t> none of the notes </a:t>
            </a:r>
            <a:r>
              <a:rPr lang="it-IT" sz="2000" b="1" dirty="0" err="1"/>
              <a:t>is</a:t>
            </a:r>
            <a:r>
              <a:rPr lang="it-IT" sz="2000" b="1" dirty="0"/>
              <a:t> the root, check </a:t>
            </a:r>
            <a:r>
              <a:rPr lang="it-IT" sz="2000" b="1" dirty="0" err="1"/>
              <a:t>all</a:t>
            </a:r>
            <a:r>
              <a:rPr lang="it-IT" sz="2000" b="1" dirty="0"/>
              <a:t> the </a:t>
            </a:r>
            <a:r>
              <a:rPr lang="it-IT" sz="2000" b="1" dirty="0" err="1"/>
              <a:t>other</a:t>
            </a:r>
            <a:r>
              <a:rPr lang="it-IT" sz="2000" b="1" dirty="0"/>
              <a:t> </a:t>
            </a:r>
            <a:r>
              <a:rPr lang="it-IT" sz="2000" b="1" dirty="0" err="1"/>
              <a:t>possible</a:t>
            </a:r>
            <a:r>
              <a:rPr lang="it-IT" sz="2000" b="1" dirty="0"/>
              <a:t> notes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it-IT" sz="2000" b="1" dirty="0" err="1"/>
              <a:t>If</a:t>
            </a:r>
            <a:r>
              <a:rPr lang="it-IT" sz="2000" b="1" dirty="0"/>
              <a:t> a </a:t>
            </a:r>
            <a:r>
              <a:rPr lang="it-IT" sz="2000" b="1" dirty="0" err="1"/>
              <a:t>chord</a:t>
            </a:r>
            <a:r>
              <a:rPr lang="it-IT" sz="2000" b="1" dirty="0"/>
              <a:t> </a:t>
            </a:r>
            <a:r>
              <a:rPr lang="it-IT" sz="2000" b="1" dirty="0" err="1"/>
              <a:t>isn’t</a:t>
            </a:r>
            <a:r>
              <a:rPr lang="it-IT" sz="2000" b="1" dirty="0"/>
              <a:t> in scale, it </a:t>
            </a:r>
            <a:r>
              <a:rPr lang="it-IT" sz="2000" b="1" dirty="0" err="1"/>
              <a:t>is</a:t>
            </a:r>
            <a:r>
              <a:rPr lang="it-IT" sz="2000" b="1" dirty="0"/>
              <a:t> </a:t>
            </a:r>
            <a:r>
              <a:rPr lang="it-IT" sz="2000" b="1" dirty="0" err="1"/>
              <a:t>pointed</a:t>
            </a:r>
            <a:r>
              <a:rPr lang="it-IT" sz="2000" b="1" dirty="0"/>
              <a:t> out to the user</a:t>
            </a:r>
          </a:p>
        </p:txBody>
      </p:sp>
    </p:spTree>
    <p:extLst>
      <p:ext uri="{BB962C8B-B14F-4D97-AF65-F5344CB8AC3E}">
        <p14:creationId xmlns:p14="http://schemas.microsoft.com/office/powerpoint/2010/main" val="104520954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594B49B-7DFD-A5BC-C6FC-4A08BE776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it-IT" dirty="0">
                <a:ea typeface="Meiryo"/>
              </a:rPr>
            </a:br>
            <a:br>
              <a:rPr lang="it-IT" dirty="0">
                <a:ea typeface="Meiryo"/>
              </a:rPr>
            </a:br>
            <a:r>
              <a:rPr lang="it-IT" sz="3600" dirty="0" err="1">
                <a:ea typeface="Meiryo"/>
              </a:rPr>
              <a:t>Sequences</a:t>
            </a:r>
            <a:r>
              <a:rPr lang="it-IT" dirty="0">
                <a:ea typeface="Meiryo"/>
              </a:rPr>
              <a:t>: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8AFAC45-0026-D4C4-1036-77E068B3E0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09728" tIns="109728" rIns="109728" bIns="91440" rtlCol="0" anchor="t">
            <a:normAutofit/>
          </a:bodyPr>
          <a:lstStyle/>
          <a:p>
            <a:pPr marL="285750" indent="-285750">
              <a:buFont typeface="Arial" panose="020B0503020204020204" pitchFamily="34" charset="0"/>
              <a:buChar char="•"/>
            </a:pPr>
            <a:r>
              <a:rPr lang="it-IT" sz="2000" b="1" dirty="0">
                <a:ea typeface="Meiryo"/>
              </a:rPr>
              <a:t>I II V I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it-IT" sz="2000" b="1" dirty="0">
                <a:ea typeface="Meiryo"/>
              </a:rPr>
              <a:t>I IV V I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it-IT" sz="2000" b="1" dirty="0">
                <a:ea typeface="Meiryo"/>
              </a:rPr>
              <a:t>I V IV I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it-IT" sz="2000" b="1" dirty="0">
                <a:ea typeface="Meiryo"/>
              </a:rPr>
              <a:t>I VI V I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it-IT" sz="2000" b="1" dirty="0">
                <a:ea typeface="Meiryo"/>
              </a:rPr>
              <a:t>I VI II V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it-IT" sz="2000" b="1" dirty="0">
                <a:ea typeface="Meiryo"/>
              </a:rPr>
              <a:t>I V VI IV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2E12BE96-C14B-C22F-D6C5-917D745912AA}"/>
              </a:ext>
            </a:extLst>
          </p:cNvPr>
          <p:cNvSpPr txBox="1"/>
          <p:nvPr/>
        </p:nvSpPr>
        <p:spPr>
          <a:xfrm>
            <a:off x="5045574" y="2845366"/>
            <a:ext cx="5645237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" b="1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program can also work with slightly different sequences, reducing them to one of these with which it can work best.</a:t>
            </a:r>
            <a:endParaRPr lang="it-IT" b="1" spc="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" b="1" spc="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" b="1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sequence can be entered either by inserting the key and the preset, or by having it recognized by the program itself from a circle of chords.</a:t>
            </a:r>
          </a:p>
        </p:txBody>
      </p:sp>
    </p:spTree>
    <p:extLst>
      <p:ext uri="{BB962C8B-B14F-4D97-AF65-F5344CB8AC3E}">
        <p14:creationId xmlns:p14="http://schemas.microsoft.com/office/powerpoint/2010/main" val="451501379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2E42D82-8F67-8219-E5C4-7246A9B9B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Levels</a:t>
            </a:r>
            <a:r>
              <a:rPr lang="it-IT" dirty="0"/>
              <a:t> of </a:t>
            </a:r>
            <a:r>
              <a:rPr lang="it-IT" dirty="0" err="1"/>
              <a:t>Complexity</a:t>
            </a:r>
            <a:r>
              <a:rPr lang="it-IT" dirty="0"/>
              <a:t>: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D76C106B-8E34-E8DA-2AA1-24B21FBA39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312275"/>
            <a:ext cx="8770571" cy="3568407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b="1" dirty="0"/>
              <a:t>Transition from triads to tetrads</a:t>
            </a:r>
          </a:p>
          <a:p>
            <a:pPr marL="457200" indent="-457200">
              <a:buFont typeface="+mj-lt"/>
              <a:buAutoNum type="arabicPeriod"/>
            </a:pPr>
            <a:r>
              <a:rPr lang="it-IT" sz="2000" b="1" dirty="0"/>
              <a:t>Relative minor </a:t>
            </a:r>
            <a:r>
              <a:rPr lang="it-IT" sz="2000" b="1" dirty="0" err="1"/>
              <a:t>substitution</a:t>
            </a:r>
            <a:endParaRPr lang="it-IT" sz="2000" b="1" dirty="0"/>
          </a:p>
          <a:p>
            <a:pPr marL="457200" indent="-457200">
              <a:buFont typeface="+mj-lt"/>
              <a:buAutoNum type="arabicPeriod"/>
            </a:pPr>
            <a:r>
              <a:rPr lang="it-IT" sz="2000" b="1" dirty="0" err="1"/>
              <a:t>Secondary</a:t>
            </a:r>
            <a:r>
              <a:rPr lang="it-IT" sz="2000" b="1" dirty="0"/>
              <a:t> </a:t>
            </a:r>
            <a:r>
              <a:rPr lang="it-IT" sz="2000" b="1" dirty="0" err="1"/>
              <a:t>dominant</a:t>
            </a:r>
            <a:r>
              <a:rPr lang="it-IT" sz="2000" b="1" dirty="0"/>
              <a:t> </a:t>
            </a:r>
            <a:r>
              <a:rPr lang="it-IT" sz="2000" b="1" dirty="0" err="1"/>
              <a:t>substitution</a:t>
            </a:r>
            <a:endParaRPr lang="it-IT" sz="2000" b="1" dirty="0"/>
          </a:p>
          <a:p>
            <a:pPr marL="457200" indent="-457200">
              <a:buFont typeface="+mj-lt"/>
              <a:buAutoNum type="arabicPeriod"/>
            </a:pPr>
            <a:r>
              <a:rPr lang="it-IT" sz="2000" b="1" dirty="0" err="1"/>
              <a:t>Parallel</a:t>
            </a:r>
            <a:r>
              <a:rPr lang="it-IT" sz="2000" b="1" dirty="0"/>
              <a:t> minor </a:t>
            </a:r>
            <a:r>
              <a:rPr lang="it-IT" sz="2000" b="1" dirty="0" err="1"/>
              <a:t>substitution</a:t>
            </a:r>
            <a:endParaRPr lang="it-IT" sz="2000" b="1" dirty="0"/>
          </a:p>
          <a:p>
            <a:pPr marL="457200" indent="-457200">
              <a:buFont typeface="+mj-lt"/>
              <a:buAutoNum type="arabicPeriod"/>
            </a:pPr>
            <a:r>
              <a:rPr lang="it-IT" sz="2000" b="1" dirty="0"/>
              <a:t>Tritone </a:t>
            </a:r>
            <a:r>
              <a:rPr lang="it-IT" sz="2000" b="1" dirty="0" err="1"/>
              <a:t>substitution</a:t>
            </a:r>
            <a:endParaRPr lang="it-IT" sz="2000" b="1" dirty="0"/>
          </a:p>
        </p:txBody>
      </p:sp>
      <p:sp>
        <p:nvSpPr>
          <p:cNvPr id="8" name="Segnaposto contenuto 4">
            <a:extLst>
              <a:ext uri="{FF2B5EF4-FFF2-40B4-BE49-F238E27FC236}">
                <a16:creationId xmlns:a16="http://schemas.microsoft.com/office/drawing/2014/main" id="{500ABFE8-113D-0104-0D1A-EAD4C417BC8D}"/>
              </a:ext>
            </a:extLst>
          </p:cNvPr>
          <p:cNvSpPr txBox="1">
            <a:spLocks/>
          </p:cNvSpPr>
          <p:nvPr/>
        </p:nvSpPr>
        <p:spPr>
          <a:xfrm>
            <a:off x="1920240" y="1690713"/>
            <a:ext cx="8770571" cy="702830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>
            <a:lvl1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b="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600" i="1" dirty="0" err="1"/>
              <a:t>Substitutions</a:t>
            </a:r>
            <a:r>
              <a:rPr lang="it-IT" sz="1600" i="1" dirty="0"/>
              <a:t> are cumulative</a:t>
            </a:r>
          </a:p>
        </p:txBody>
      </p:sp>
    </p:spTree>
    <p:extLst>
      <p:ext uri="{BB962C8B-B14F-4D97-AF65-F5344CB8AC3E}">
        <p14:creationId xmlns:p14="http://schemas.microsoft.com/office/powerpoint/2010/main" val="233258562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0EAE97-F918-B426-A26D-F1C1BCFF1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Audio playback: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D193B46-4D8B-1502-6B1F-6FE30FC1CC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 dirty="0" err="1"/>
              <a:t>Implemented</a:t>
            </a:r>
            <a:r>
              <a:rPr lang="it-IT" sz="2000" b="1" dirty="0"/>
              <a:t> </a:t>
            </a:r>
            <a:r>
              <a:rPr lang="it-IT" sz="2000" b="1" dirty="0" err="1"/>
              <a:t>using</a:t>
            </a:r>
            <a:r>
              <a:rPr lang="it-IT" sz="2000" b="1" dirty="0"/>
              <a:t> </a:t>
            </a:r>
            <a:r>
              <a:rPr lang="it-IT" sz="2000" i="1" dirty="0"/>
              <a:t>"Howler.js" </a:t>
            </a:r>
            <a:r>
              <a:rPr lang="it-IT" sz="2000" b="1" dirty="0"/>
              <a:t>audio library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 dirty="0"/>
              <a:t>Sound source </a:t>
            </a:r>
            <a:r>
              <a:rPr lang="it-IT" sz="2000" b="1" dirty="0" err="1"/>
              <a:t>created</a:t>
            </a:r>
            <a:r>
              <a:rPr lang="it-IT" sz="2000" b="1" dirty="0"/>
              <a:t> by </a:t>
            </a:r>
            <a:r>
              <a:rPr lang="it-IT" sz="2000" b="1" dirty="0" err="1"/>
              <a:t>using</a:t>
            </a:r>
            <a:r>
              <a:rPr lang="it-IT" sz="2000" b="1" dirty="0"/>
              <a:t> </a:t>
            </a:r>
            <a:r>
              <a:rPr lang="it-IT" sz="2000" i="1" dirty="0"/>
              <a:t>".wav" </a:t>
            </a:r>
            <a:r>
              <a:rPr lang="it-IT" sz="2000" b="1" dirty="0"/>
              <a:t>audio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 dirty="0" err="1"/>
              <a:t>Each</a:t>
            </a:r>
            <a:r>
              <a:rPr lang="it-IT" sz="2000" b="1" dirty="0"/>
              <a:t> file plays a </a:t>
            </a:r>
            <a:r>
              <a:rPr lang="it-IT" sz="2000" b="1" dirty="0" err="1"/>
              <a:t>chord</a:t>
            </a:r>
            <a:r>
              <a:rPr lang="it-IT" sz="2000" b="1" dirty="0"/>
              <a:t> for the duration of one quarter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 dirty="0" err="1"/>
              <a:t>Concatenated</a:t>
            </a:r>
            <a:r>
              <a:rPr lang="it-IT" sz="2000" b="1" dirty="0"/>
              <a:t> </a:t>
            </a:r>
            <a:r>
              <a:rPr lang="it-IT" sz="2000" b="1" dirty="0" err="1"/>
              <a:t>according</a:t>
            </a:r>
            <a:r>
              <a:rPr lang="it-IT" sz="2000" b="1" dirty="0"/>
              <a:t> to the </a:t>
            </a:r>
            <a:r>
              <a:rPr lang="it-IT" sz="2000" b="1" dirty="0" err="1"/>
              <a:t>chord</a:t>
            </a:r>
            <a:r>
              <a:rPr lang="it-IT" sz="2000" b="1" dirty="0"/>
              <a:t> </a:t>
            </a:r>
            <a:r>
              <a:rPr lang="it-IT" sz="2000" b="1" dirty="0" err="1"/>
              <a:t>actual</a:t>
            </a:r>
            <a:r>
              <a:rPr lang="it-IT" sz="2000" b="1" dirty="0"/>
              <a:t> duration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 dirty="0" err="1"/>
              <a:t>Played</a:t>
            </a:r>
            <a:r>
              <a:rPr lang="it-IT" sz="2000" b="1" dirty="0"/>
              <a:t> back in a loop </a:t>
            </a:r>
            <a:r>
              <a:rPr lang="it-IT" sz="2000" b="1" dirty="0" err="1"/>
              <a:t>using</a:t>
            </a:r>
            <a:r>
              <a:rPr lang="it-IT" sz="2000" b="1" dirty="0"/>
              <a:t> the </a:t>
            </a:r>
            <a:r>
              <a:rPr lang="it-IT" sz="2000" i="1" dirty="0"/>
              <a:t>"</a:t>
            </a:r>
            <a:r>
              <a:rPr lang="it-IT" sz="2000" i="1" dirty="0" err="1"/>
              <a:t>setTimeout</a:t>
            </a:r>
            <a:r>
              <a:rPr lang="it-IT" sz="2000" i="1" dirty="0"/>
              <a:t>()" </a:t>
            </a:r>
            <a:r>
              <a:rPr lang="it-IT" sz="2000" b="1" dirty="0" err="1"/>
              <a:t>function</a:t>
            </a:r>
            <a:r>
              <a:rPr lang="it-IT" sz="2000" b="1" dirty="0"/>
              <a:t>, with the </a:t>
            </a:r>
            <a:r>
              <a:rPr lang="it-IT" sz="2000" b="1" dirty="0" err="1"/>
              <a:t>chosen</a:t>
            </a:r>
            <a:r>
              <a:rPr lang="it-IT" sz="2000" b="1" dirty="0"/>
              <a:t> speed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000" b="1" dirty="0"/>
          </a:p>
        </p:txBody>
      </p:sp>
    </p:spTree>
    <p:extLst>
      <p:ext uri="{BB962C8B-B14F-4D97-AF65-F5344CB8AC3E}">
        <p14:creationId xmlns:p14="http://schemas.microsoft.com/office/powerpoint/2010/main" val="556877275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F3898D74-B09E-38D8-801D-09EA8759E5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0000" y="2420609"/>
            <a:ext cx="7992000" cy="4178779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6C1FD22D-BDA5-151B-A0F4-D68B02D65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9465" y="293749"/>
            <a:ext cx="8770571" cy="822032"/>
          </a:xfrm>
        </p:spPr>
        <p:txBody>
          <a:bodyPr>
            <a:normAutofit/>
          </a:bodyPr>
          <a:lstStyle/>
          <a:p>
            <a:r>
              <a:rPr lang="it-IT">
                <a:latin typeface="Meiryo"/>
                <a:ea typeface="Meiryo"/>
              </a:rPr>
              <a:t>Graphical User Interface</a:t>
            </a:r>
            <a:endParaRPr lang="it-IT" sz="1800" dirty="0">
              <a:ea typeface="Meiryo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916FB187-77E4-9549-D6CC-98F79F0D06EC}"/>
              </a:ext>
            </a:extLst>
          </p:cNvPr>
          <p:cNvSpPr txBox="1"/>
          <p:nvPr/>
        </p:nvSpPr>
        <p:spPr>
          <a:xfrm>
            <a:off x="2197290" y="1405719"/>
            <a:ext cx="5936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>
                <a:latin typeface="+mj-lt"/>
              </a:rPr>
              <a:t>Initial state</a:t>
            </a:r>
            <a:endParaRPr lang="it-IT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99705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ketchLinesVTI">
  <a:themeElements>
    <a:clrScheme name="AnalogousFromDarkSeedLeftStep">
      <a:dk1>
        <a:srgbClr val="000000"/>
      </a:dk1>
      <a:lt1>
        <a:srgbClr val="FFFFFF"/>
      </a:lt1>
      <a:dk2>
        <a:srgbClr val="412F24"/>
      </a:dk2>
      <a:lt2>
        <a:srgbClr val="E8E6E2"/>
      </a:lt2>
      <a:accent1>
        <a:srgbClr val="2975E7"/>
      </a:accent1>
      <a:accent2>
        <a:srgbClr val="17B2D5"/>
      </a:accent2>
      <a:accent3>
        <a:srgbClr val="20B693"/>
      </a:accent3>
      <a:accent4>
        <a:srgbClr val="14BC4F"/>
      </a:accent4>
      <a:accent5>
        <a:srgbClr val="2BBA21"/>
      </a:accent5>
      <a:accent6>
        <a:srgbClr val="62B614"/>
      </a:accent6>
      <a:hlink>
        <a:srgbClr val="32963C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483</Words>
  <Application>Microsoft Office PowerPoint</Application>
  <PresentationFormat>Widescreen</PresentationFormat>
  <Paragraphs>72</Paragraphs>
  <Slides>15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19" baseType="lpstr">
      <vt:lpstr>Meiryo</vt:lpstr>
      <vt:lpstr>Arial</vt:lpstr>
      <vt:lpstr>Corbel</vt:lpstr>
      <vt:lpstr>SketchLinesVTI</vt:lpstr>
      <vt:lpstr>HARMONIC COMPLEXIFIER  </vt:lpstr>
      <vt:lpstr>Main idea:</vt:lpstr>
      <vt:lpstr>Features:</vt:lpstr>
      <vt:lpstr>Complexifying the sequence:</vt:lpstr>
      <vt:lpstr>Root finding:</vt:lpstr>
      <vt:lpstr>  Sequences:</vt:lpstr>
      <vt:lpstr>Levels of Complexity:</vt:lpstr>
      <vt:lpstr>Audio playback:</vt:lpstr>
      <vt:lpstr>Graphical User Interface</vt:lpstr>
      <vt:lpstr>Graphical User Interface</vt:lpstr>
      <vt:lpstr>Graphical User Interface</vt:lpstr>
      <vt:lpstr>Graphical User Interface</vt:lpstr>
      <vt:lpstr>Midi Export:</vt:lpstr>
      <vt:lpstr>Conclusions  </vt:lpstr>
      <vt:lpstr>Ideas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Nicolò Chillè</dc:creator>
  <cp:lastModifiedBy>Michele Murciano</cp:lastModifiedBy>
  <cp:revision>527</cp:revision>
  <dcterms:created xsi:type="dcterms:W3CDTF">2023-02-14T11:24:15Z</dcterms:created>
  <dcterms:modified xsi:type="dcterms:W3CDTF">2023-06-28T22:06:06Z</dcterms:modified>
</cp:coreProperties>
</file>