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9" r:id="rId1"/>
    <p:sldMasterId id="2147483660" r:id="rId2"/>
  </p:sldMasterIdLst>
  <p:notesMasterIdLst>
    <p:notesMasterId r:id="rId31"/>
  </p:notesMasterIdLst>
  <p:sldIdLst>
    <p:sldId id="256" r:id="rId3"/>
    <p:sldId id="257" r:id="rId4"/>
    <p:sldId id="258" r:id="rId5"/>
    <p:sldId id="274" r:id="rId6"/>
    <p:sldId id="275" r:id="rId7"/>
    <p:sldId id="279" r:id="rId8"/>
    <p:sldId id="280" r:id="rId9"/>
    <p:sldId id="259" r:id="rId10"/>
    <p:sldId id="278" r:id="rId11"/>
    <p:sldId id="260" r:id="rId12"/>
    <p:sldId id="261" r:id="rId13"/>
    <p:sldId id="262" r:id="rId14"/>
    <p:sldId id="283" r:id="rId15"/>
    <p:sldId id="284" r:id="rId16"/>
    <p:sldId id="285" r:id="rId17"/>
    <p:sldId id="263" r:id="rId18"/>
    <p:sldId id="264" r:id="rId19"/>
    <p:sldId id="267" r:id="rId20"/>
    <p:sldId id="276" r:id="rId21"/>
    <p:sldId id="277" r:id="rId22"/>
    <p:sldId id="268" r:id="rId23"/>
    <p:sldId id="269" r:id="rId24"/>
    <p:sldId id="271" r:id="rId25"/>
    <p:sldId id="272" r:id="rId26"/>
    <p:sldId id="273" r:id="rId27"/>
    <p:sldId id="281" r:id="rId28"/>
    <p:sldId id="265" r:id="rId29"/>
    <p:sldId id="282" r:id="rId30"/>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84767" autoAdjust="0"/>
  </p:normalViewPr>
  <p:slideViewPr>
    <p:cSldViewPr>
      <p:cViewPr varScale="1">
        <p:scale>
          <a:sx n="95" d="100"/>
          <a:sy n="95" d="100"/>
        </p:scale>
        <p:origin x="14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a:solidFill>
              <a:srgbClr val="000000"/>
            </a:solidFill>
            <a:prstDash val="solid"/>
            <a:miter/>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0" y="8685211"/>
            <a:ext cx="2971799" cy="45720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a:p>
        </p:txBody>
      </p:sp>
      <p:sp>
        <p:nvSpPr>
          <p:cNvPr id="7" name="Shape 7"/>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lstStyle>
            <a:lvl1pPr marL="0" marR="0" indent="0" algn="r"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a:p>
        </p:txBody>
      </p:sp>
    </p:spTree>
    <p:extLst>
      <p:ext uri="{BB962C8B-B14F-4D97-AF65-F5344CB8AC3E}">
        <p14:creationId xmlns:p14="http://schemas.microsoft.com/office/powerpoint/2010/main" val="329449407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txBox="1"/>
          <p:nvPr/>
        </p:nvSpPr>
        <p:spPr>
          <a:xfrm>
            <a:off x="3884612" y="8685211"/>
            <a:ext cx="2971799" cy="457200"/>
          </a:xfrm>
          <a:prstGeom prst="rect">
            <a:avLst/>
          </a:prstGeom>
          <a:noFill/>
          <a:ln>
            <a:noFill/>
          </a:ln>
        </p:spPr>
        <p:txBody>
          <a:bodyPr lIns="91425" tIns="45700" rIns="91425" bIns="45700" anchor="b" anchorCtr="0">
            <a:spAutoFit/>
          </a:bodyPr>
          <a:lstStyle/>
          <a:p>
            <a:pPr marL="0" marR="0" lvl="0" indent="0" algn="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t>
            </a:r>
          </a:p>
        </p:txBody>
      </p:sp>
      <p:sp>
        <p:nvSpPr>
          <p:cNvPr id="59" name="Shape 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 name="Shape 6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spcBef>
                <a:spcPts val="0"/>
              </a:spcBef>
              <a:buNone/>
            </a:pPr>
            <a:endParaRPr/>
          </a:p>
        </p:txBody>
      </p:sp>
    </p:spTree>
    <p:extLst>
      <p:ext uri="{BB962C8B-B14F-4D97-AF65-F5344CB8AC3E}">
        <p14:creationId xmlns:p14="http://schemas.microsoft.com/office/powerpoint/2010/main" val="1247951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p:nvPr/>
        </p:nvSpPr>
        <p:spPr>
          <a:xfrm>
            <a:off x="3884612" y="8685211"/>
            <a:ext cx="2971799" cy="457200"/>
          </a:xfrm>
          <a:prstGeom prst="rect">
            <a:avLst/>
          </a:prstGeom>
          <a:noFill/>
          <a:ln>
            <a:noFill/>
          </a:ln>
        </p:spPr>
        <p:txBody>
          <a:bodyPr lIns="91425" tIns="45700" rIns="91425" bIns="45700" anchor="b" anchorCtr="0">
            <a:spAutoFit/>
          </a:bodyPr>
          <a:lstStyle/>
          <a:p>
            <a:pPr marL="0" marR="0" lvl="0" indent="0" algn="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t>
            </a:r>
          </a:p>
        </p:txBody>
      </p:sp>
      <p:sp>
        <p:nvSpPr>
          <p:cNvPr id="119" name="Shape 1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20" name="Shape 12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spcBef>
                <a:spcPts val="0"/>
              </a:spcBef>
              <a:buNone/>
            </a:pPr>
            <a:endParaRPr/>
          </a:p>
        </p:txBody>
      </p:sp>
    </p:spTree>
    <p:extLst>
      <p:ext uri="{BB962C8B-B14F-4D97-AF65-F5344CB8AC3E}">
        <p14:creationId xmlns:p14="http://schemas.microsoft.com/office/powerpoint/2010/main" val="3866425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p:nvPr/>
        </p:nvSpPr>
        <p:spPr>
          <a:xfrm>
            <a:off x="3884612" y="8685211"/>
            <a:ext cx="2971799" cy="457200"/>
          </a:xfrm>
          <a:prstGeom prst="rect">
            <a:avLst/>
          </a:prstGeom>
          <a:noFill/>
          <a:ln>
            <a:noFill/>
          </a:ln>
        </p:spPr>
        <p:txBody>
          <a:bodyPr lIns="91425" tIns="45700" rIns="91425" bIns="45700" anchor="b" anchorCtr="0">
            <a:spAutoFit/>
          </a:bodyPr>
          <a:lstStyle/>
          <a:p>
            <a:pPr marL="0" marR="0" lvl="0" indent="0" algn="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t>
            </a:r>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27" name="Shape 12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spcBef>
                <a:spcPts val="0"/>
              </a:spcBef>
              <a:buNone/>
            </a:pPr>
            <a:endParaRPr/>
          </a:p>
        </p:txBody>
      </p:sp>
    </p:spTree>
    <p:extLst>
      <p:ext uri="{BB962C8B-B14F-4D97-AF65-F5344CB8AC3E}">
        <p14:creationId xmlns:p14="http://schemas.microsoft.com/office/powerpoint/2010/main" val="2812087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txBox="1"/>
          <p:nvPr/>
        </p:nvSpPr>
        <p:spPr>
          <a:xfrm>
            <a:off x="3884612" y="8685211"/>
            <a:ext cx="2971799" cy="457200"/>
          </a:xfrm>
          <a:prstGeom prst="rect">
            <a:avLst/>
          </a:prstGeom>
          <a:noFill/>
          <a:ln>
            <a:noFill/>
          </a:ln>
        </p:spPr>
        <p:txBody>
          <a:bodyPr lIns="91425" tIns="45700" rIns="91425" bIns="45700" anchor="b" anchorCtr="0">
            <a:spAutoFit/>
          </a:bodyPr>
          <a:lstStyle/>
          <a:p>
            <a:pPr marL="0" marR="0" lvl="0" indent="0" algn="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t>
            </a:r>
          </a:p>
        </p:txBody>
      </p:sp>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7" name="Shape 6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spcBef>
                <a:spcPts val="0"/>
              </a:spcBef>
              <a:buNone/>
            </a:pPr>
            <a:endParaRPr/>
          </a:p>
        </p:txBody>
      </p:sp>
    </p:spTree>
    <p:extLst>
      <p:ext uri="{BB962C8B-B14F-4D97-AF65-F5344CB8AC3E}">
        <p14:creationId xmlns:p14="http://schemas.microsoft.com/office/powerpoint/2010/main" val="2059912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txBox="1"/>
          <p:nvPr/>
        </p:nvSpPr>
        <p:spPr>
          <a:xfrm>
            <a:off x="3884612" y="8685211"/>
            <a:ext cx="2971799" cy="457200"/>
          </a:xfrm>
          <a:prstGeom prst="rect">
            <a:avLst/>
          </a:prstGeom>
          <a:noFill/>
          <a:ln>
            <a:noFill/>
          </a:ln>
        </p:spPr>
        <p:txBody>
          <a:bodyPr lIns="91425" tIns="45700" rIns="91425" bIns="45700" anchor="b" anchorCtr="0">
            <a:spAutoFit/>
          </a:bodyPr>
          <a:lstStyle/>
          <a:p>
            <a:pPr marL="0" marR="0" lvl="0" indent="0" algn="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t>
            </a:r>
          </a:p>
        </p:txBody>
      </p:sp>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 name="Shape 7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spcBef>
                <a:spcPts val="0"/>
              </a:spcBef>
              <a:buNone/>
            </a:pPr>
            <a:endParaRPr/>
          </a:p>
        </p:txBody>
      </p:sp>
    </p:spTree>
    <p:extLst>
      <p:ext uri="{BB962C8B-B14F-4D97-AF65-F5344CB8AC3E}">
        <p14:creationId xmlns:p14="http://schemas.microsoft.com/office/powerpoint/2010/main" val="3006118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endParaRPr lang="en-US"/>
          </a:p>
        </p:txBody>
      </p:sp>
    </p:spTree>
    <p:extLst>
      <p:ext uri="{BB962C8B-B14F-4D97-AF65-F5344CB8AC3E}">
        <p14:creationId xmlns:p14="http://schemas.microsoft.com/office/powerpoint/2010/main" val="1619757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p:nvPr/>
        </p:nvSpPr>
        <p:spPr>
          <a:xfrm>
            <a:off x="3884612" y="8685211"/>
            <a:ext cx="2971799" cy="457200"/>
          </a:xfrm>
          <a:prstGeom prst="rect">
            <a:avLst/>
          </a:prstGeom>
          <a:noFill/>
          <a:ln>
            <a:noFill/>
          </a:ln>
        </p:spPr>
        <p:txBody>
          <a:bodyPr lIns="91425" tIns="45700" rIns="91425" bIns="45700" anchor="b" anchorCtr="0">
            <a:spAutoFit/>
          </a:bodyPr>
          <a:lstStyle/>
          <a:p>
            <a:pPr marL="0" marR="0" lvl="0" indent="0" algn="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t>
            </a:r>
          </a:p>
        </p:txBody>
      </p:sp>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2" name="Shape 8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spcBef>
                <a:spcPts val="0"/>
              </a:spcBef>
              <a:buNone/>
            </a:pPr>
            <a:endParaRPr/>
          </a:p>
        </p:txBody>
      </p:sp>
    </p:spTree>
    <p:extLst>
      <p:ext uri="{BB962C8B-B14F-4D97-AF65-F5344CB8AC3E}">
        <p14:creationId xmlns:p14="http://schemas.microsoft.com/office/powerpoint/2010/main" val="2100619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p:nvPr/>
        </p:nvSpPr>
        <p:spPr>
          <a:xfrm>
            <a:off x="3884612" y="8685211"/>
            <a:ext cx="2971799" cy="457200"/>
          </a:xfrm>
          <a:prstGeom prst="rect">
            <a:avLst/>
          </a:prstGeom>
          <a:noFill/>
          <a:ln>
            <a:noFill/>
          </a:ln>
        </p:spPr>
        <p:txBody>
          <a:bodyPr lIns="91425" tIns="45700" rIns="91425" bIns="45700" anchor="b" anchorCtr="0">
            <a:spAutoFit/>
          </a:bodyPr>
          <a:lstStyle/>
          <a:p>
            <a:pPr marL="0" marR="0" lvl="0" indent="0" algn="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t>
            </a:r>
          </a:p>
        </p:txBody>
      </p:sp>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 name="Shape 8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spcBef>
                <a:spcPts val="0"/>
              </a:spcBef>
              <a:buNone/>
            </a:pPr>
            <a:endParaRPr/>
          </a:p>
        </p:txBody>
      </p:sp>
    </p:spTree>
    <p:extLst>
      <p:ext uri="{BB962C8B-B14F-4D97-AF65-F5344CB8AC3E}">
        <p14:creationId xmlns:p14="http://schemas.microsoft.com/office/powerpoint/2010/main" val="1570846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p:nvPr/>
        </p:nvSpPr>
        <p:spPr>
          <a:xfrm>
            <a:off x="3884612" y="8685211"/>
            <a:ext cx="2971799" cy="457200"/>
          </a:xfrm>
          <a:prstGeom prst="rect">
            <a:avLst/>
          </a:prstGeom>
          <a:noFill/>
          <a:ln>
            <a:noFill/>
          </a:ln>
        </p:spPr>
        <p:txBody>
          <a:bodyPr lIns="91425" tIns="45700" rIns="91425" bIns="45700" anchor="b" anchorCtr="0">
            <a:spAutoFit/>
          </a:bodyPr>
          <a:lstStyle/>
          <a:p>
            <a:pPr marL="0" marR="0" lvl="0" indent="0" algn="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t>
            </a:r>
          </a:p>
        </p:txBody>
      </p:sp>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 name="Shape 9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spcBef>
                <a:spcPts val="0"/>
              </a:spcBef>
              <a:buNone/>
            </a:pPr>
            <a:endParaRPr/>
          </a:p>
        </p:txBody>
      </p:sp>
    </p:spTree>
    <p:extLst>
      <p:ext uri="{BB962C8B-B14F-4D97-AF65-F5344CB8AC3E}">
        <p14:creationId xmlns:p14="http://schemas.microsoft.com/office/powerpoint/2010/main" val="2836499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p:nvPr/>
        </p:nvSpPr>
        <p:spPr>
          <a:xfrm>
            <a:off x="3884612" y="8685211"/>
            <a:ext cx="2971799" cy="457200"/>
          </a:xfrm>
          <a:prstGeom prst="rect">
            <a:avLst/>
          </a:prstGeom>
          <a:noFill/>
          <a:ln>
            <a:noFill/>
          </a:ln>
        </p:spPr>
        <p:txBody>
          <a:bodyPr lIns="91425" tIns="45700" rIns="91425" bIns="45700" anchor="b" anchorCtr="0">
            <a:spAutoFit/>
          </a:bodyPr>
          <a:lstStyle/>
          <a:p>
            <a:pPr marL="0" marR="0" lvl="0" indent="0" algn="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t>
            </a:r>
          </a:p>
        </p:txBody>
      </p:sp>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spcBef>
                <a:spcPts val="0"/>
              </a:spcBef>
              <a:buNone/>
            </a:pPr>
            <a:endParaRPr/>
          </a:p>
        </p:txBody>
      </p:sp>
    </p:spTree>
    <p:extLst>
      <p:ext uri="{BB962C8B-B14F-4D97-AF65-F5344CB8AC3E}">
        <p14:creationId xmlns:p14="http://schemas.microsoft.com/office/powerpoint/2010/main" val="2261233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p:nvPr/>
        </p:nvSpPr>
        <p:spPr>
          <a:xfrm>
            <a:off x="3884612" y="8685211"/>
            <a:ext cx="2971799" cy="457200"/>
          </a:xfrm>
          <a:prstGeom prst="rect">
            <a:avLst/>
          </a:prstGeom>
          <a:noFill/>
          <a:ln>
            <a:noFill/>
          </a:ln>
        </p:spPr>
        <p:txBody>
          <a:bodyPr lIns="91425" tIns="45700" rIns="91425" bIns="45700" anchor="b" anchorCtr="0">
            <a:spAutoFit/>
          </a:bodyPr>
          <a:lstStyle/>
          <a:p>
            <a:pPr marL="0" marR="0" lvl="0" indent="0" algn="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t>
            </a:r>
          </a:p>
        </p:txBody>
      </p:sp>
      <p:sp>
        <p:nvSpPr>
          <p:cNvPr id="112" name="Shape 1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13" name="Shape 11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spcBef>
                <a:spcPts val="0"/>
              </a:spcBef>
              <a:buNone/>
            </a:pPr>
            <a:endParaRPr/>
          </a:p>
        </p:txBody>
      </p:sp>
    </p:spTree>
    <p:extLst>
      <p:ext uri="{BB962C8B-B14F-4D97-AF65-F5344CB8AC3E}">
        <p14:creationId xmlns:p14="http://schemas.microsoft.com/office/powerpoint/2010/main" val="3368661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
        <p:cNvGrpSpPr/>
        <p:nvPr/>
      </p:nvGrpSpPr>
      <p:grpSpPr>
        <a:xfrm>
          <a:off x="0" y="0"/>
          <a:ext cx="0" cy="0"/>
          <a:chOff x="0" y="0"/>
          <a:chExt cx="0" cy="0"/>
        </a:xfrm>
      </p:grpSpPr>
      <p:sp>
        <p:nvSpPr>
          <p:cNvPr id="14" name="Shape 14"/>
          <p:cNvSpPr txBox="1">
            <a:spLocks noGrp="1"/>
          </p:cNvSpPr>
          <p:nvPr>
            <p:ph type="title"/>
          </p:nvPr>
        </p:nvSpPr>
        <p:spPr>
          <a:xfrm rot="5400000">
            <a:off x="4705350" y="2190750"/>
            <a:ext cx="6172199" cy="20954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5" name="Shape 15"/>
          <p:cNvSpPr txBox="1">
            <a:spLocks noGrp="1"/>
          </p:cNvSpPr>
          <p:nvPr>
            <p:ph type="body" idx="1"/>
          </p:nvPr>
        </p:nvSpPr>
        <p:spPr>
          <a:xfrm rot="5400000">
            <a:off x="438150" y="171450"/>
            <a:ext cx="6172199" cy="61340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spcAft>
                <a:spcPts val="0"/>
              </a:spcAft>
              <a:buClr>
                <a:schemeClr val="dk1"/>
              </a:buClr>
              <a:buFont typeface="Arial"/>
              <a:buChar char="»"/>
              <a:defRPr/>
            </a:lvl6pPr>
            <a:lvl7pPr marL="2971800" indent="-101600" algn="l" rtl="0">
              <a:spcBef>
                <a:spcPts val="400"/>
              </a:spcBef>
              <a:spcAft>
                <a:spcPts val="0"/>
              </a:spcAft>
              <a:buClr>
                <a:schemeClr val="dk1"/>
              </a:buClr>
              <a:buFont typeface="Arial"/>
              <a:buChar char="»"/>
              <a:defRPr/>
            </a:lvl7pPr>
            <a:lvl8pPr marL="3429000" indent="-101600" algn="l" rtl="0">
              <a:spcBef>
                <a:spcPts val="400"/>
              </a:spcBef>
              <a:spcAft>
                <a:spcPts val="0"/>
              </a:spcAft>
              <a:buClr>
                <a:schemeClr val="dk1"/>
              </a:buClr>
              <a:buFont typeface="Arial"/>
              <a:buChar char="»"/>
              <a:defRPr/>
            </a:lvl8pPr>
            <a:lvl9pPr marL="3886200" indent="-101600" algn="l" rtl="0">
              <a:spcBef>
                <a:spcPts val="400"/>
              </a:spcBef>
              <a:spcAft>
                <a:spcPts val="0"/>
              </a:spcAft>
              <a:buClr>
                <a:schemeClr val="dk1"/>
              </a:buClr>
              <a:buFont typeface="Arial"/>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609600" y="152400"/>
            <a:ext cx="8229600" cy="9905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45" name="Shape 45"/>
          <p:cNvSpPr txBox="1">
            <a:spLocks noGrp="1"/>
          </p:cNvSpPr>
          <p:nvPr>
            <p:ph type="body" idx="1"/>
          </p:nvPr>
        </p:nvSpPr>
        <p:spPr>
          <a:xfrm>
            <a:off x="457200" y="1447800"/>
            <a:ext cx="8229600" cy="48767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spcAft>
                <a:spcPts val="0"/>
              </a:spcAft>
              <a:buClr>
                <a:schemeClr val="dk1"/>
              </a:buClr>
              <a:buFont typeface="Arial"/>
              <a:buChar char="»"/>
              <a:defRPr/>
            </a:lvl6pPr>
            <a:lvl7pPr marL="2971800" indent="-101600" algn="l" rtl="0">
              <a:spcBef>
                <a:spcPts val="400"/>
              </a:spcBef>
              <a:spcAft>
                <a:spcPts val="0"/>
              </a:spcAft>
              <a:buClr>
                <a:schemeClr val="dk1"/>
              </a:buClr>
              <a:buFont typeface="Arial"/>
              <a:buChar char="»"/>
              <a:defRPr/>
            </a:lvl7pPr>
            <a:lvl8pPr marL="3429000" indent="-101600" algn="l" rtl="0">
              <a:spcBef>
                <a:spcPts val="400"/>
              </a:spcBef>
              <a:spcAft>
                <a:spcPts val="0"/>
              </a:spcAft>
              <a:buClr>
                <a:schemeClr val="dk1"/>
              </a:buClr>
              <a:buFont typeface="Arial"/>
              <a:buChar char="»"/>
              <a:defRPr/>
            </a:lvl8pPr>
            <a:lvl9pPr marL="3886200" indent="-101600" algn="l" rtl="0">
              <a:spcBef>
                <a:spcPts val="400"/>
              </a:spcBef>
              <a:spcAft>
                <a:spcPts val="0"/>
              </a:spcAft>
              <a:buClr>
                <a:schemeClr val="dk1"/>
              </a:buClr>
              <a:buFont typeface="Arial"/>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53" name="Shape 53"/>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spcAft>
                <a:spcPts val="0"/>
              </a:spcAft>
              <a:buClr>
                <a:schemeClr val="dk1"/>
              </a:buClr>
              <a:buFont typeface="Arial"/>
              <a:buNone/>
              <a:defRPr/>
            </a:lvl1pPr>
            <a:lvl2pPr marL="742950" marR="0" indent="-107950" algn="l" rtl="0">
              <a:spcBef>
                <a:spcPts val="560"/>
              </a:spcBef>
              <a:spcAft>
                <a:spcPts val="0"/>
              </a:spcAft>
              <a:buClr>
                <a:schemeClr val="dk1"/>
              </a:buClr>
              <a:buFont typeface="Arial"/>
              <a:buChar char="–"/>
              <a:defRPr/>
            </a:lvl2pPr>
            <a:lvl3pPr marL="1143000" marR="0" indent="-76200" algn="l" rtl="0">
              <a:spcBef>
                <a:spcPts val="480"/>
              </a:spcBef>
              <a:spcAft>
                <a:spcPts val="0"/>
              </a:spcAft>
              <a:buClr>
                <a:schemeClr val="dk1"/>
              </a:buClr>
              <a:buFont typeface="Arial"/>
              <a:buChar char="•"/>
              <a:defRPr/>
            </a:lvl3pPr>
            <a:lvl4pPr marL="1600200" marR="0" indent="-101600" algn="l" rtl="0">
              <a:spcBef>
                <a:spcPts val="400"/>
              </a:spcBef>
              <a:spcAft>
                <a:spcPts val="0"/>
              </a:spcAft>
              <a:buClr>
                <a:schemeClr val="dk1"/>
              </a:buClr>
              <a:buFont typeface="Arial"/>
              <a:buChar char="–"/>
              <a:defRPr/>
            </a:lvl4pPr>
            <a:lvl5pPr marL="2057400" marR="0" indent="-101600" algn="l" rtl="0">
              <a:spcBef>
                <a:spcPts val="400"/>
              </a:spcBef>
              <a:spcAft>
                <a:spcPts val="0"/>
              </a:spcAft>
              <a:buClr>
                <a:schemeClr val="dk1"/>
              </a:buClr>
              <a:buFont typeface="Arial"/>
              <a:buChar char="»"/>
              <a:defRPr/>
            </a:lvl5pPr>
            <a:lvl6pPr marL="2514600" marR="0" indent="-101600" algn="l" rtl="0">
              <a:spcBef>
                <a:spcPts val="400"/>
              </a:spcBef>
              <a:spcAft>
                <a:spcPts val="0"/>
              </a:spcAft>
              <a:buClr>
                <a:schemeClr val="dk1"/>
              </a:buClr>
              <a:buFont typeface="Arial"/>
              <a:buChar char="»"/>
              <a:defRPr/>
            </a:lvl6pPr>
            <a:lvl7pPr marL="2971800" marR="0" indent="-101600" algn="l" rtl="0">
              <a:spcBef>
                <a:spcPts val="400"/>
              </a:spcBef>
              <a:spcAft>
                <a:spcPts val="0"/>
              </a:spcAft>
              <a:buClr>
                <a:schemeClr val="dk1"/>
              </a:buClr>
              <a:buFont typeface="Arial"/>
              <a:buChar char="»"/>
              <a:defRPr/>
            </a:lvl7pPr>
            <a:lvl8pPr marL="3429000" marR="0" indent="-101600" algn="l" rtl="0">
              <a:spcBef>
                <a:spcPts val="400"/>
              </a:spcBef>
              <a:spcAft>
                <a:spcPts val="0"/>
              </a:spcAft>
              <a:buClr>
                <a:schemeClr val="dk1"/>
              </a:buClr>
              <a:buFont typeface="Arial"/>
              <a:buChar char="»"/>
              <a:defRPr/>
            </a:lvl8pPr>
            <a:lvl9pPr marL="3886200" marR="0" indent="-101600" algn="l" rtl="0">
              <a:spcBef>
                <a:spcPts val="400"/>
              </a:spcBef>
              <a:spcAft>
                <a:spcPts val="0"/>
              </a:spcAft>
              <a:buClr>
                <a:schemeClr val="dk1"/>
              </a:buClr>
              <a:buFont typeface="Arial"/>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609600" y="152400"/>
            <a:ext cx="8229600" cy="9905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8" name="Shape 18"/>
          <p:cNvSpPr txBox="1">
            <a:spLocks noGrp="1"/>
          </p:cNvSpPr>
          <p:nvPr>
            <p:ph type="body" idx="1"/>
          </p:nvPr>
        </p:nvSpPr>
        <p:spPr>
          <a:xfrm rot="5400000">
            <a:off x="2133599" y="-228600"/>
            <a:ext cx="4876799" cy="8229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spcAft>
                <a:spcPts val="0"/>
              </a:spcAft>
              <a:buClr>
                <a:schemeClr val="dk1"/>
              </a:buClr>
              <a:buFont typeface="Arial"/>
              <a:buChar char="»"/>
              <a:defRPr/>
            </a:lvl6pPr>
            <a:lvl7pPr marL="2971800" indent="-101600" algn="l" rtl="0">
              <a:spcBef>
                <a:spcPts val="400"/>
              </a:spcBef>
              <a:spcAft>
                <a:spcPts val="0"/>
              </a:spcAft>
              <a:buClr>
                <a:schemeClr val="dk1"/>
              </a:buClr>
              <a:buFont typeface="Arial"/>
              <a:buChar char="»"/>
              <a:defRPr/>
            </a:lvl7pPr>
            <a:lvl8pPr marL="3429000" indent="-101600" algn="l" rtl="0">
              <a:spcBef>
                <a:spcPts val="400"/>
              </a:spcBef>
              <a:spcAft>
                <a:spcPts val="0"/>
              </a:spcAft>
              <a:buClr>
                <a:schemeClr val="dk1"/>
              </a:buClr>
              <a:buFont typeface="Arial"/>
              <a:buChar char="»"/>
              <a:defRPr/>
            </a:lvl8pPr>
            <a:lvl9pPr marL="3886200" indent="-101600" algn="l" rtl="0">
              <a:spcBef>
                <a:spcPts val="400"/>
              </a:spcBef>
              <a:spcAft>
                <a:spcPts val="0"/>
              </a:spcAft>
              <a:buClr>
                <a:schemeClr val="dk1"/>
              </a:buClr>
              <a:buFont typeface="Arial"/>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a:spLocks noGrp="1"/>
          </p:cNvSpPr>
          <p:nvPr>
            <p:ph type="pic" idx="2"/>
          </p:nvPr>
        </p:nvSpPr>
        <p:spPr>
          <a:xfrm>
            <a:off x="1792288" y="612775"/>
            <a:ext cx="5486399" cy="4114800"/>
          </a:xfrm>
          <a:prstGeom prst="rect">
            <a:avLst/>
          </a:prstGeom>
          <a:noFill/>
          <a:ln>
            <a:noFill/>
          </a:ln>
        </p:spPr>
      </p:sp>
      <p:sp>
        <p:nvSpPr>
          <p:cNvPr id="22" name="Shape 22"/>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 name="Shape 26"/>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609600" y="152400"/>
            <a:ext cx="8229600" cy="9905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2" name="Shape 32"/>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33" name="Shape 33"/>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35" name="Shape 35"/>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609600" y="152400"/>
            <a:ext cx="8229600" cy="9905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38" name="Shape 38"/>
          <p:cNvSpPr txBox="1">
            <a:spLocks noGrp="1"/>
          </p:cNvSpPr>
          <p:nvPr>
            <p:ph type="body" idx="1"/>
          </p:nvPr>
        </p:nvSpPr>
        <p:spPr>
          <a:xfrm>
            <a:off x="457200" y="1447800"/>
            <a:ext cx="4038599" cy="48767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2"/>
          </p:nvPr>
        </p:nvSpPr>
        <p:spPr>
          <a:xfrm>
            <a:off x="4648200" y="1447800"/>
            <a:ext cx="4038599" cy="48767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2" name="Shape 42"/>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609600" y="152400"/>
            <a:ext cx="8229600" cy="990599"/>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0" name="Shape 10"/>
          <p:cNvSpPr txBox="1">
            <a:spLocks noGrp="1"/>
          </p:cNvSpPr>
          <p:nvPr>
            <p:ph type="body" idx="1"/>
          </p:nvPr>
        </p:nvSpPr>
        <p:spPr>
          <a:xfrm>
            <a:off x="457200" y="1447800"/>
            <a:ext cx="8229600" cy="4876799"/>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a:lvl1pPr>
            <a:lvl2pPr marL="742950" marR="0" indent="-107950" algn="l" rtl="0">
              <a:spcBef>
                <a:spcPts val="560"/>
              </a:spcBef>
              <a:spcAft>
                <a:spcPts val="0"/>
              </a:spcAft>
              <a:buClr>
                <a:schemeClr val="dk1"/>
              </a:buClr>
              <a:buFont typeface="Arial"/>
              <a:buChar char="–"/>
              <a:defRPr/>
            </a:lvl2pPr>
            <a:lvl3pPr marL="1143000" marR="0" indent="-76200" algn="l" rtl="0">
              <a:spcBef>
                <a:spcPts val="480"/>
              </a:spcBef>
              <a:spcAft>
                <a:spcPts val="0"/>
              </a:spcAft>
              <a:buClr>
                <a:schemeClr val="dk1"/>
              </a:buClr>
              <a:buFont typeface="Arial"/>
              <a:buChar char="•"/>
              <a:defRPr/>
            </a:lvl3pPr>
            <a:lvl4pPr marL="1600200" marR="0" indent="-101600" algn="l" rtl="0">
              <a:spcBef>
                <a:spcPts val="400"/>
              </a:spcBef>
              <a:spcAft>
                <a:spcPts val="0"/>
              </a:spcAft>
              <a:buClr>
                <a:schemeClr val="dk1"/>
              </a:buClr>
              <a:buFont typeface="Arial"/>
              <a:buChar char="–"/>
              <a:defRPr/>
            </a:lvl4pPr>
            <a:lvl5pPr marL="2057400" marR="0" indent="-101600" algn="l" rtl="0">
              <a:spcBef>
                <a:spcPts val="400"/>
              </a:spcBef>
              <a:spcAft>
                <a:spcPts val="0"/>
              </a:spcAft>
              <a:buClr>
                <a:schemeClr val="dk1"/>
              </a:buClr>
              <a:buFont typeface="Arial"/>
              <a:buChar char="»"/>
              <a:defRPr/>
            </a:lvl5pPr>
            <a:lvl6pPr marL="2514600" marR="0" indent="-101600" algn="l" rtl="0">
              <a:spcBef>
                <a:spcPts val="400"/>
              </a:spcBef>
              <a:spcAft>
                <a:spcPts val="0"/>
              </a:spcAft>
              <a:buClr>
                <a:schemeClr val="dk1"/>
              </a:buClr>
              <a:buFont typeface="Arial"/>
              <a:buChar char="»"/>
              <a:defRPr/>
            </a:lvl6pPr>
            <a:lvl7pPr marL="2971800" marR="0" indent="-101600" algn="l" rtl="0">
              <a:spcBef>
                <a:spcPts val="400"/>
              </a:spcBef>
              <a:spcAft>
                <a:spcPts val="0"/>
              </a:spcAft>
              <a:buClr>
                <a:schemeClr val="dk1"/>
              </a:buClr>
              <a:buFont typeface="Arial"/>
              <a:buChar char="»"/>
              <a:defRPr/>
            </a:lvl7pPr>
            <a:lvl8pPr marL="3429000" marR="0" indent="-101600" algn="l" rtl="0">
              <a:spcBef>
                <a:spcPts val="400"/>
              </a:spcBef>
              <a:spcAft>
                <a:spcPts val="0"/>
              </a:spcAft>
              <a:buClr>
                <a:schemeClr val="dk1"/>
              </a:buClr>
              <a:buFont typeface="Arial"/>
              <a:buChar char="»"/>
              <a:defRPr/>
            </a:lvl8pPr>
            <a:lvl9pPr marL="3886200" marR="0" indent="-101600" algn="l" rtl="0">
              <a:spcBef>
                <a:spcPts val="400"/>
              </a:spcBef>
              <a:spcAft>
                <a:spcPts val="0"/>
              </a:spcAft>
              <a:buClr>
                <a:schemeClr val="dk1"/>
              </a:buClr>
              <a:buFont typeface="Arial"/>
              <a:buChar char="»"/>
              <a:defRPr/>
            </a:lvl9pPr>
          </a:lstStyle>
          <a:p>
            <a:endParaRPr/>
          </a:p>
        </p:txBody>
      </p:sp>
      <p:cxnSp>
        <p:nvCxnSpPr>
          <p:cNvPr id="11" name="Shape 11"/>
          <p:cNvCxnSpPr/>
          <p:nvPr/>
        </p:nvCxnSpPr>
        <p:spPr>
          <a:xfrm>
            <a:off x="0" y="1219200"/>
            <a:ext cx="9144000" cy="0"/>
          </a:xfrm>
          <a:prstGeom prst="straightConnector1">
            <a:avLst/>
          </a:prstGeom>
          <a:noFill/>
          <a:ln w="57150" cap="rnd">
            <a:solidFill>
              <a:srgbClr val="0000FF"/>
            </a:solidFill>
            <a:prstDash val="solid"/>
            <a:miter/>
            <a:headEnd type="none" w="med" len="med"/>
            <a:tailEnd type="none" w="med" len="med"/>
          </a:ln>
        </p:spPr>
      </p:cxnSp>
      <p:sp>
        <p:nvSpPr>
          <p:cNvPr id="12" name="Shape 12"/>
          <p:cNvSpPr txBox="1"/>
          <p:nvPr/>
        </p:nvSpPr>
        <p:spPr>
          <a:xfrm>
            <a:off x="1752600" y="6553200"/>
            <a:ext cx="6476999" cy="246062"/>
          </a:xfrm>
          <a:prstGeom prst="rect">
            <a:avLst/>
          </a:prstGeom>
          <a:noFill/>
          <a:ln>
            <a:noFill/>
          </a:ln>
        </p:spPr>
        <p:txBody>
          <a:bodyPr lIns="91425" tIns="45700" rIns="91425" bIns="45700" anchor="t" anchorCtr="0">
            <a:spAutoFit/>
          </a:bodyPr>
          <a:lstStyle/>
          <a:p>
            <a:pPr marL="0" marR="0" lvl="0" indent="0" algn="ctr" rtl="0">
              <a:lnSpc>
                <a:spcPct val="80000"/>
              </a:lnSpc>
              <a:spcBef>
                <a:spcPts val="0"/>
              </a:spcBef>
              <a:spcAft>
                <a:spcPts val="120"/>
              </a:spcAft>
              <a:buClr>
                <a:srgbClr val="0000FF"/>
              </a:buClr>
              <a:buSzPct val="25000"/>
              <a:buFont typeface="Arial"/>
              <a:buNone/>
            </a:pPr>
            <a:r>
              <a:rPr lang="en-US" sz="1200" b="0" i="0" u="none" strike="noStrike" cap="none" baseline="0">
                <a:solidFill>
                  <a:srgbClr val="0000FF"/>
                </a:solidFill>
                <a:latin typeface="Arial"/>
                <a:ea typeface="Arial"/>
                <a:cs typeface="Arial"/>
                <a:sym typeface="Arial"/>
              </a:rPr>
              <a:t>CSE 591 Cloud Computing</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
        <p:cNvGrpSpPr/>
        <p:nvPr/>
      </p:nvGrpSpPr>
      <p:grpSpPr>
        <a:xfrm>
          <a:off x="0" y="0"/>
          <a:ext cx="0" cy="0"/>
          <a:chOff x="0" y="0"/>
          <a:chExt cx="0" cy="0"/>
        </a:xfrm>
      </p:grpSpPr>
      <p:cxnSp>
        <p:nvCxnSpPr>
          <p:cNvPr id="47" name="Shape 47"/>
          <p:cNvCxnSpPr/>
          <p:nvPr/>
        </p:nvCxnSpPr>
        <p:spPr>
          <a:xfrm>
            <a:off x="0" y="6019800"/>
            <a:ext cx="9144000" cy="0"/>
          </a:xfrm>
          <a:prstGeom prst="straightConnector1">
            <a:avLst/>
          </a:prstGeom>
          <a:noFill/>
          <a:ln w="57150" cap="rnd">
            <a:solidFill>
              <a:srgbClr val="0000FF"/>
            </a:solidFill>
            <a:prstDash val="solid"/>
            <a:miter/>
            <a:headEnd type="none" w="med" len="med"/>
            <a:tailEnd type="none" w="med" len="med"/>
          </a:ln>
        </p:spPr>
      </p:cxnSp>
      <p:sp>
        <p:nvSpPr>
          <p:cNvPr id="48" name="Shape 48"/>
          <p:cNvSpPr txBox="1"/>
          <p:nvPr/>
        </p:nvSpPr>
        <p:spPr>
          <a:xfrm>
            <a:off x="1828800" y="6096000"/>
            <a:ext cx="6476999" cy="246062"/>
          </a:xfrm>
          <a:prstGeom prst="rect">
            <a:avLst/>
          </a:prstGeom>
          <a:noFill/>
          <a:ln>
            <a:noFill/>
          </a:ln>
        </p:spPr>
        <p:txBody>
          <a:bodyPr lIns="91425" tIns="45700" rIns="91425" bIns="45700" anchor="t" anchorCtr="0">
            <a:spAutoFit/>
          </a:bodyPr>
          <a:lstStyle/>
          <a:p>
            <a:pPr marL="0" marR="0" lvl="0" indent="0" algn="ctr" rtl="0">
              <a:lnSpc>
                <a:spcPct val="80000"/>
              </a:lnSpc>
              <a:spcBef>
                <a:spcPts val="0"/>
              </a:spcBef>
              <a:spcAft>
                <a:spcPts val="120"/>
              </a:spcAft>
              <a:buClr>
                <a:srgbClr val="0000FF"/>
              </a:buClr>
              <a:buSzPct val="25000"/>
              <a:buFont typeface="Arial"/>
              <a:buNone/>
            </a:pPr>
            <a:r>
              <a:rPr lang="en-US" sz="1200" b="0" i="0" u="none" strike="noStrike" cap="none" baseline="0">
                <a:solidFill>
                  <a:srgbClr val="0000FF"/>
                </a:solidFill>
                <a:latin typeface="Arial"/>
                <a:ea typeface="Arial"/>
                <a:cs typeface="Arial"/>
                <a:sym typeface="Arial"/>
              </a:rPr>
              <a:t>CSE 591 Cloud Computing</a:t>
            </a:r>
          </a:p>
        </p:txBody>
      </p:sp>
      <p:sp>
        <p:nvSpPr>
          <p:cNvPr id="49" name="Shape 49"/>
          <p:cNvSpPr txBox="1">
            <a:spLocks noGrp="1"/>
          </p:cNvSpPr>
          <p:nvPr>
            <p:ph type="title"/>
          </p:nvPr>
        </p:nvSpPr>
        <p:spPr>
          <a:xfrm>
            <a:off x="609600" y="152400"/>
            <a:ext cx="8229600" cy="990599"/>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50" name="Shape 50"/>
          <p:cNvSpPr txBox="1">
            <a:spLocks noGrp="1"/>
          </p:cNvSpPr>
          <p:nvPr>
            <p:ph type="body" idx="1"/>
          </p:nvPr>
        </p:nvSpPr>
        <p:spPr>
          <a:xfrm>
            <a:off x="457200" y="1447800"/>
            <a:ext cx="8229600" cy="4876799"/>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a:lvl1pPr>
            <a:lvl2pPr marL="742950" marR="0" indent="-107950" algn="l" rtl="0">
              <a:spcBef>
                <a:spcPts val="560"/>
              </a:spcBef>
              <a:spcAft>
                <a:spcPts val="0"/>
              </a:spcAft>
              <a:buClr>
                <a:schemeClr val="dk1"/>
              </a:buClr>
              <a:buFont typeface="Arial"/>
              <a:buChar char="–"/>
              <a:defRPr/>
            </a:lvl2pPr>
            <a:lvl3pPr marL="1143000" marR="0" indent="-76200" algn="l" rtl="0">
              <a:spcBef>
                <a:spcPts val="480"/>
              </a:spcBef>
              <a:spcAft>
                <a:spcPts val="0"/>
              </a:spcAft>
              <a:buClr>
                <a:schemeClr val="dk1"/>
              </a:buClr>
              <a:buFont typeface="Arial"/>
              <a:buChar char="•"/>
              <a:defRPr/>
            </a:lvl3pPr>
            <a:lvl4pPr marL="1600200" marR="0" indent="-101600" algn="l" rtl="0">
              <a:spcBef>
                <a:spcPts val="400"/>
              </a:spcBef>
              <a:spcAft>
                <a:spcPts val="0"/>
              </a:spcAft>
              <a:buClr>
                <a:schemeClr val="dk1"/>
              </a:buClr>
              <a:buFont typeface="Arial"/>
              <a:buChar char="–"/>
              <a:defRPr/>
            </a:lvl4pPr>
            <a:lvl5pPr marL="2057400" marR="0" indent="-101600" algn="l" rtl="0">
              <a:spcBef>
                <a:spcPts val="400"/>
              </a:spcBef>
              <a:spcAft>
                <a:spcPts val="0"/>
              </a:spcAft>
              <a:buClr>
                <a:schemeClr val="dk1"/>
              </a:buClr>
              <a:buFont typeface="Arial"/>
              <a:buChar char="»"/>
              <a:defRPr/>
            </a:lvl5pPr>
            <a:lvl6pPr marL="2514600" marR="0" indent="-101600" algn="l" rtl="0">
              <a:spcBef>
                <a:spcPts val="400"/>
              </a:spcBef>
              <a:spcAft>
                <a:spcPts val="0"/>
              </a:spcAft>
              <a:buClr>
                <a:schemeClr val="dk1"/>
              </a:buClr>
              <a:buFont typeface="Arial"/>
              <a:buChar char="»"/>
              <a:defRPr/>
            </a:lvl6pPr>
            <a:lvl7pPr marL="2971800" marR="0" indent="-101600" algn="l" rtl="0">
              <a:spcBef>
                <a:spcPts val="400"/>
              </a:spcBef>
              <a:spcAft>
                <a:spcPts val="0"/>
              </a:spcAft>
              <a:buClr>
                <a:schemeClr val="dk1"/>
              </a:buClr>
              <a:buFont typeface="Arial"/>
              <a:buChar char="»"/>
              <a:defRPr/>
            </a:lvl7pPr>
            <a:lvl8pPr marL="3429000" marR="0" indent="-101600" algn="l" rtl="0">
              <a:spcBef>
                <a:spcPts val="400"/>
              </a:spcBef>
              <a:spcAft>
                <a:spcPts val="0"/>
              </a:spcAft>
              <a:buClr>
                <a:schemeClr val="dk1"/>
              </a:buClr>
              <a:buFont typeface="Arial"/>
              <a:buChar char="»"/>
              <a:defRPr/>
            </a:lvl8pPr>
            <a:lvl9pPr marL="3886200" marR="0" indent="-101600" algn="l" rtl="0">
              <a:spcBef>
                <a:spcPts val="400"/>
              </a:spcBef>
              <a:spcAft>
                <a:spcPts val="0"/>
              </a:spcAft>
              <a:buClr>
                <a:schemeClr val="dk1"/>
              </a:buClr>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ctrTitle"/>
          </p:nvPr>
        </p:nvSpPr>
        <p:spPr>
          <a:xfrm>
            <a:off x="685800" y="685800"/>
            <a:ext cx="7772400" cy="1470024"/>
          </a:xfrm>
          <a:prstGeom prst="rect">
            <a:avLst/>
          </a:prstGeom>
          <a:noFill/>
          <a:ln>
            <a:noFill/>
          </a:ln>
        </p:spPr>
        <p:txBody>
          <a:bodyPr lIns="91425" tIns="45700" rIns="91425" bIns="45700" anchor="ctr" anchorCtr="0">
            <a:spAutoFit/>
          </a:bodyPr>
          <a:lstStyle/>
          <a:p>
            <a:pPr lvl="0" rtl="0">
              <a:spcBef>
                <a:spcPts val="0"/>
              </a:spcBef>
              <a:spcAft>
                <a:spcPts val="600"/>
              </a:spcAft>
              <a:buClr>
                <a:schemeClr val="dk1"/>
              </a:buClr>
              <a:buFont typeface="Arial"/>
              <a:buNone/>
            </a:pPr>
            <a:endParaRPr sz="3200">
              <a:solidFill>
                <a:srgbClr val="0000FF"/>
              </a:solidFill>
            </a:endParaRPr>
          </a:p>
          <a:p>
            <a:pPr lvl="0" rtl="0">
              <a:spcBef>
                <a:spcPts val="0"/>
              </a:spcBef>
              <a:spcAft>
                <a:spcPts val="600"/>
              </a:spcAft>
              <a:buClr>
                <a:schemeClr val="dk1"/>
              </a:buClr>
              <a:buSzPct val="36666"/>
              <a:buFont typeface="Arial"/>
              <a:buNone/>
            </a:pPr>
            <a:r>
              <a:rPr lang="en-US" sz="3000" dirty="0">
                <a:solidFill>
                  <a:srgbClr val="0000FF"/>
                </a:solidFill>
              </a:rPr>
              <a:t>Deployment of </a:t>
            </a:r>
            <a:r>
              <a:rPr lang="en-US" sz="3000" dirty="0" err="1">
                <a:solidFill>
                  <a:srgbClr val="0000FF"/>
                </a:solidFill>
              </a:rPr>
              <a:t>Hadoop</a:t>
            </a:r>
            <a:r>
              <a:rPr lang="en-US" sz="3000" dirty="0">
                <a:solidFill>
                  <a:srgbClr val="0000FF"/>
                </a:solidFill>
              </a:rPr>
              <a:t> </a:t>
            </a:r>
            <a:r>
              <a:rPr lang="en-US" sz="3000" dirty="0" err="1">
                <a:solidFill>
                  <a:srgbClr val="0000FF"/>
                </a:solidFill>
              </a:rPr>
              <a:t>MapReduce</a:t>
            </a:r>
            <a:r>
              <a:rPr lang="en-US" sz="3000" dirty="0">
                <a:solidFill>
                  <a:srgbClr val="0000FF"/>
                </a:solidFill>
              </a:rPr>
              <a:t> environment in a private cloud and implement Sentiment Analysis of Yelp dataset </a:t>
            </a:r>
          </a:p>
          <a:p>
            <a:pPr marL="0" marR="0" lvl="0" indent="0" algn="ctr" rtl="0">
              <a:lnSpc>
                <a:spcPct val="100000"/>
              </a:lnSpc>
              <a:spcBef>
                <a:spcPts val="0"/>
              </a:spcBef>
              <a:spcAft>
                <a:spcPts val="0"/>
              </a:spcAft>
              <a:buClr>
                <a:srgbClr val="0000FF"/>
              </a:buClr>
              <a:buFont typeface="Arial"/>
              <a:buNone/>
            </a:pPr>
            <a:endParaRPr sz="3200">
              <a:solidFill>
                <a:srgbClr val="0000FF"/>
              </a:solidFill>
            </a:endParaRPr>
          </a:p>
        </p:txBody>
      </p:sp>
      <p:sp>
        <p:nvSpPr>
          <p:cNvPr id="56" name="Shape 56"/>
          <p:cNvSpPr txBox="1">
            <a:spLocks noGrp="1"/>
          </p:cNvSpPr>
          <p:nvPr>
            <p:ph type="subTitle" idx="1"/>
          </p:nvPr>
        </p:nvSpPr>
        <p:spPr>
          <a:xfrm>
            <a:off x="1447800" y="2590800"/>
            <a:ext cx="6400799" cy="1752600"/>
          </a:xfrm>
          <a:prstGeom prst="rect">
            <a:avLst/>
          </a:prstGeom>
          <a:noFill/>
          <a:ln>
            <a:noFill/>
          </a:ln>
        </p:spPr>
        <p:txBody>
          <a:bodyPr lIns="91425" tIns="45700" rIns="91425" bIns="45700" anchor="t" anchorCtr="0">
            <a:spAutoFit/>
          </a:bodyPr>
          <a:lstStyle/>
          <a:p>
            <a:pPr marL="0" marR="0" lvl="0" indent="0" algn="ctr" rtl="0">
              <a:lnSpc>
                <a:spcPct val="100000"/>
              </a:lnSpc>
              <a:spcBef>
                <a:spcPts val="0"/>
              </a:spcBef>
              <a:spcAft>
                <a:spcPts val="0"/>
              </a:spcAft>
              <a:buClr>
                <a:srgbClr val="0000FF"/>
              </a:buClr>
              <a:buSzPct val="25000"/>
              <a:buFont typeface="Arial"/>
              <a:buNone/>
            </a:pPr>
            <a:r>
              <a:rPr lang="en-US" sz="2400" dirty="0">
                <a:solidFill>
                  <a:srgbClr val="0000FF"/>
                </a:solidFill>
              </a:rPr>
              <a:t>Team-Parallel Cloud</a:t>
            </a:r>
            <a:r>
              <a:rPr lang="en-US" sz="2400" b="0" i="0" u="none" strike="noStrike" cap="none" baseline="0" dirty="0">
                <a:solidFill>
                  <a:srgbClr val="0000FF"/>
                </a:solidFill>
                <a:latin typeface="Arial"/>
                <a:ea typeface="Arial"/>
                <a:cs typeface="Arial"/>
                <a:sym typeface="Arial"/>
              </a:rPr>
              <a:t> </a:t>
            </a:r>
          </a:p>
          <a:p>
            <a:pPr marL="0" marR="0" lvl="0" indent="0" algn="ctr" rtl="0">
              <a:lnSpc>
                <a:spcPct val="100000"/>
              </a:lnSpc>
              <a:spcBef>
                <a:spcPts val="640"/>
              </a:spcBef>
              <a:spcAft>
                <a:spcPts val="0"/>
              </a:spcAft>
              <a:buClr>
                <a:schemeClr val="dk1"/>
              </a:buClr>
              <a:buFont typeface="Arial"/>
              <a:buNone/>
            </a:pPr>
            <a:endParaRPr sz="2400" b="0" i="0" u="none" strike="noStrike" cap="none" baseline="0">
              <a:solidFill>
                <a:srgbClr val="0000FF"/>
              </a:solidFill>
              <a:latin typeface="Arial"/>
              <a:ea typeface="Arial"/>
              <a:cs typeface="Arial"/>
              <a:sym typeface="Arial"/>
            </a:endParaRPr>
          </a:p>
          <a:p>
            <a:pPr marL="0" marR="0" lvl="0" indent="0" algn="ctr" rtl="0">
              <a:lnSpc>
                <a:spcPct val="100000"/>
              </a:lnSpc>
              <a:spcBef>
                <a:spcPts val="640"/>
              </a:spcBef>
              <a:spcAft>
                <a:spcPts val="0"/>
              </a:spcAft>
              <a:buClr>
                <a:srgbClr val="0000FF"/>
              </a:buClr>
              <a:buSzPct val="25000"/>
              <a:buFont typeface="Arial"/>
              <a:buNone/>
            </a:pPr>
            <a:r>
              <a:rPr lang="en-US" sz="2400" dirty="0" err="1">
                <a:solidFill>
                  <a:srgbClr val="0000FF"/>
                </a:solidFill>
              </a:rPr>
              <a:t>Dhanyatha</a:t>
            </a:r>
            <a:r>
              <a:rPr lang="en-US" sz="2400" dirty="0">
                <a:solidFill>
                  <a:srgbClr val="0000FF"/>
                </a:solidFill>
              </a:rPr>
              <a:t> </a:t>
            </a:r>
            <a:r>
              <a:rPr lang="en-US" sz="2400" dirty="0" err="1">
                <a:solidFill>
                  <a:srgbClr val="0000FF"/>
                </a:solidFill>
              </a:rPr>
              <a:t>Manjunath</a:t>
            </a:r>
            <a:endParaRPr lang="en-US" sz="2400" dirty="0">
              <a:solidFill>
                <a:srgbClr val="0000FF"/>
              </a:solidFill>
            </a:endParaRPr>
          </a:p>
          <a:p>
            <a:pPr marL="0" marR="0" lvl="0" indent="0" algn="ctr" rtl="0">
              <a:lnSpc>
                <a:spcPct val="100000"/>
              </a:lnSpc>
              <a:spcBef>
                <a:spcPts val="640"/>
              </a:spcBef>
              <a:spcAft>
                <a:spcPts val="0"/>
              </a:spcAft>
              <a:buClr>
                <a:srgbClr val="0000FF"/>
              </a:buClr>
              <a:buSzPct val="25000"/>
              <a:buFont typeface="Arial"/>
              <a:buNone/>
            </a:pPr>
            <a:r>
              <a:rPr lang="en-US" sz="2400" dirty="0" err="1">
                <a:solidFill>
                  <a:srgbClr val="0000FF"/>
                </a:solidFill>
              </a:rPr>
              <a:t>Rajath</a:t>
            </a:r>
            <a:r>
              <a:rPr lang="en-US" sz="2400" dirty="0">
                <a:solidFill>
                  <a:srgbClr val="0000FF"/>
                </a:solidFill>
              </a:rPr>
              <a:t> </a:t>
            </a:r>
            <a:r>
              <a:rPr lang="en-US" sz="2400" dirty="0" err="1">
                <a:solidFill>
                  <a:srgbClr val="0000FF"/>
                </a:solidFill>
              </a:rPr>
              <a:t>Agasthya</a:t>
            </a:r>
            <a:endParaRPr lang="en-US" sz="2400" dirty="0">
              <a:solidFill>
                <a:srgbClr val="0000FF"/>
              </a:solidFill>
            </a:endParaRPr>
          </a:p>
          <a:p>
            <a:pPr marL="0" marR="0" lvl="0" indent="0" algn="ctr" rtl="0">
              <a:lnSpc>
                <a:spcPct val="100000"/>
              </a:lnSpc>
              <a:spcBef>
                <a:spcPts val="640"/>
              </a:spcBef>
              <a:spcAft>
                <a:spcPts val="0"/>
              </a:spcAft>
              <a:buClr>
                <a:srgbClr val="0000FF"/>
              </a:buClr>
              <a:buSzPct val="25000"/>
              <a:buFont typeface="Arial"/>
              <a:buNone/>
            </a:pPr>
            <a:r>
              <a:rPr lang="en-US" sz="2400" dirty="0">
                <a:solidFill>
                  <a:srgbClr val="0000FF"/>
                </a:solidFill>
              </a:rPr>
              <a:t>Sonali </a:t>
            </a:r>
            <a:r>
              <a:rPr lang="en-US" sz="2400" dirty="0" err="1">
                <a:solidFill>
                  <a:srgbClr val="0000FF"/>
                </a:solidFill>
              </a:rPr>
              <a:t>Bhat</a:t>
            </a:r>
            <a:endParaRPr lang="en-US" sz="2400" dirty="0">
              <a:solidFill>
                <a:srgbClr val="0000FF"/>
              </a:solidFill>
            </a:endParaRPr>
          </a:p>
          <a:p>
            <a:pPr marL="0" marR="0" lvl="0" indent="0" algn="ctr" rtl="0">
              <a:spcBef>
                <a:spcPts val="640"/>
              </a:spcBef>
              <a:spcAft>
                <a:spcPts val="0"/>
              </a:spcAft>
              <a:buClr>
                <a:schemeClr val="dk1"/>
              </a:buClr>
              <a:buFont typeface="Arial"/>
              <a:buNone/>
            </a:pPr>
            <a:endParaRPr sz="3200" b="0" i="0" u="none" strike="noStrike" cap="none" baseline="0">
              <a:solidFill>
                <a:srgbClr val="0000FF"/>
              </a:solidFill>
              <a:latin typeface="Arial"/>
              <a:ea typeface="Arial"/>
              <a:cs typeface="Arial"/>
              <a:sym typeface="Aria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609600" y="152400"/>
            <a:ext cx="8229600" cy="990599"/>
          </a:xfrm>
          <a:prstGeom prst="rect">
            <a:avLst/>
          </a:prstGeom>
          <a:noFill/>
          <a:ln>
            <a:noFill/>
          </a:ln>
        </p:spPr>
        <p:txBody>
          <a:bodyPr lIns="91425" tIns="45700" rIns="91425" bIns="45700" anchor="ctr" anchorCtr="0">
            <a:spAutoFit/>
          </a:bodyPr>
          <a:lstStyle/>
          <a:p>
            <a:pPr marL="0" marR="0" lvl="0" indent="0" algn="ctr" rtl="0">
              <a:lnSpc>
                <a:spcPct val="100000"/>
              </a:lnSpc>
              <a:spcBef>
                <a:spcPts val="0"/>
              </a:spcBef>
              <a:spcAft>
                <a:spcPts val="0"/>
              </a:spcAft>
              <a:buClr>
                <a:srgbClr val="0000FF"/>
              </a:buClr>
              <a:buSzPct val="25000"/>
              <a:buFont typeface="Arial"/>
              <a:buNone/>
            </a:pPr>
            <a:r>
              <a:rPr lang="en-US" sz="3600">
                <a:solidFill>
                  <a:srgbClr val="0000FF"/>
                </a:solidFill>
              </a:rPr>
              <a:t>Hardware and Software Tools</a:t>
            </a:r>
          </a:p>
        </p:txBody>
      </p:sp>
      <p:sp>
        <p:nvSpPr>
          <p:cNvPr id="85" name="Shape 85"/>
          <p:cNvSpPr txBox="1">
            <a:spLocks noGrp="1"/>
          </p:cNvSpPr>
          <p:nvPr>
            <p:ph type="body" idx="1"/>
          </p:nvPr>
        </p:nvSpPr>
        <p:spPr>
          <a:xfrm>
            <a:off x="457200" y="1447800"/>
            <a:ext cx="8229600" cy="3608640"/>
          </a:xfrm>
          <a:prstGeom prst="rect">
            <a:avLst/>
          </a:prstGeom>
          <a:noFill/>
          <a:ln>
            <a:noFill/>
          </a:ln>
        </p:spPr>
        <p:txBody>
          <a:bodyPr lIns="91425" tIns="45700" rIns="91425" bIns="45700" anchor="t" anchorCtr="0">
            <a:spAutoFit/>
          </a:bodyPr>
          <a:lstStyle/>
          <a:p>
            <a:pPr marL="0" lvl="0" indent="0" rtl="0">
              <a:spcBef>
                <a:spcPts val="600"/>
              </a:spcBef>
              <a:spcAft>
                <a:spcPts val="300"/>
              </a:spcAft>
              <a:buSzPct val="55555"/>
              <a:buFont typeface="Times New Roman"/>
              <a:buNone/>
            </a:pPr>
            <a:r>
              <a:rPr lang="en-US" sz="2000" u="sng" dirty="0">
                <a:solidFill>
                  <a:schemeClr val="dk1"/>
                </a:solidFill>
                <a:latin typeface="Times New Roman" pitchFamily="18" charset="0"/>
                <a:ea typeface="Times New Roman"/>
                <a:cs typeface="Times New Roman" pitchFamily="18" charset="0"/>
                <a:sym typeface="Times New Roman"/>
              </a:rPr>
              <a:t>Software</a:t>
            </a:r>
          </a:p>
          <a:p>
            <a:pPr marL="0" lvl="0" indent="182880" algn="just" rtl="0">
              <a:lnSpc>
                <a:spcPct val="95000"/>
              </a:lnSpc>
              <a:spcBef>
                <a:spcPts val="0"/>
              </a:spcBef>
              <a:spcAft>
                <a:spcPts val="600"/>
              </a:spcAft>
              <a:buClr>
                <a:srgbClr val="000000"/>
              </a:buClr>
              <a:buSzPct val="61111"/>
              <a:buNone/>
            </a:pPr>
            <a:r>
              <a:rPr lang="en-US" sz="2000" dirty="0">
                <a:solidFill>
                  <a:schemeClr val="dk1"/>
                </a:solidFill>
                <a:latin typeface="Times New Roman" pitchFamily="18" charset="0"/>
                <a:ea typeface="Times New Roman"/>
                <a:cs typeface="Times New Roman" pitchFamily="18" charset="0"/>
                <a:sym typeface="Times New Roman"/>
              </a:rPr>
              <a:t>Programming Language: </a:t>
            </a:r>
            <a:r>
              <a:rPr lang="en-US" sz="2000" dirty="0" smtClean="0">
                <a:solidFill>
                  <a:schemeClr val="dk1"/>
                </a:solidFill>
                <a:latin typeface="Times New Roman" pitchFamily="18" charset="0"/>
                <a:ea typeface="Times New Roman"/>
                <a:cs typeface="Times New Roman" pitchFamily="18" charset="0"/>
                <a:sym typeface="Times New Roman"/>
              </a:rPr>
              <a:t>Java</a:t>
            </a:r>
          </a:p>
          <a:p>
            <a:pPr marL="0" lvl="0" indent="182880" algn="just">
              <a:lnSpc>
                <a:spcPct val="95000"/>
              </a:lnSpc>
              <a:spcBef>
                <a:spcPts val="0"/>
              </a:spcBef>
              <a:spcAft>
                <a:spcPts val="600"/>
              </a:spcAft>
              <a:buClr>
                <a:srgbClr val="000000"/>
              </a:buClr>
              <a:buSzPct val="61111"/>
              <a:buNone/>
            </a:pPr>
            <a:r>
              <a:rPr lang="en-US" sz="2000" dirty="0" smtClean="0">
                <a:solidFill>
                  <a:schemeClr val="dk1"/>
                </a:solidFill>
                <a:latin typeface="Times New Roman" pitchFamily="18" charset="0"/>
                <a:ea typeface="Times New Roman"/>
                <a:cs typeface="Times New Roman" pitchFamily="18" charset="0"/>
                <a:sym typeface="Times New Roman"/>
              </a:rPr>
              <a:t>Framework: JSF Framework, Twitter Bootstrap, Hadoop Java Client</a:t>
            </a:r>
          </a:p>
          <a:p>
            <a:pPr marL="0" lvl="0" indent="182880" algn="just" rtl="0">
              <a:lnSpc>
                <a:spcPct val="95000"/>
              </a:lnSpc>
              <a:spcBef>
                <a:spcPts val="0"/>
              </a:spcBef>
              <a:spcAft>
                <a:spcPts val="600"/>
              </a:spcAft>
              <a:buClr>
                <a:srgbClr val="000000"/>
              </a:buClr>
              <a:buSzPct val="61111"/>
              <a:buNone/>
            </a:pPr>
            <a:r>
              <a:rPr lang="en-US" sz="2000" dirty="0" smtClean="0">
                <a:solidFill>
                  <a:schemeClr val="dk1"/>
                </a:solidFill>
                <a:latin typeface="Times New Roman" pitchFamily="18" charset="0"/>
                <a:ea typeface="Times New Roman"/>
                <a:cs typeface="Times New Roman" pitchFamily="18" charset="0"/>
                <a:sym typeface="Times New Roman"/>
              </a:rPr>
              <a:t>Libraries</a:t>
            </a:r>
            <a:r>
              <a:rPr lang="en-US" sz="2000" dirty="0">
                <a:solidFill>
                  <a:schemeClr val="dk1"/>
                </a:solidFill>
                <a:latin typeface="Times New Roman" pitchFamily="18" charset="0"/>
                <a:ea typeface="Times New Roman"/>
                <a:cs typeface="Times New Roman" pitchFamily="18" charset="0"/>
                <a:sym typeface="Times New Roman"/>
              </a:rPr>
              <a:t>: </a:t>
            </a:r>
            <a:r>
              <a:rPr lang="en-US" sz="2000" dirty="0" smtClean="0">
                <a:solidFill>
                  <a:schemeClr val="dk1"/>
                </a:solidFill>
                <a:latin typeface="Times New Roman" pitchFamily="18" charset="0"/>
                <a:ea typeface="Times New Roman"/>
                <a:cs typeface="Times New Roman" pitchFamily="18" charset="0"/>
                <a:sym typeface="Times New Roman"/>
              </a:rPr>
              <a:t>Apache Mahout (Classification)</a:t>
            </a:r>
            <a:endParaRPr lang="en-US" sz="2000" dirty="0">
              <a:solidFill>
                <a:schemeClr val="dk1"/>
              </a:solidFill>
              <a:latin typeface="Times New Roman" pitchFamily="18" charset="0"/>
              <a:ea typeface="Times New Roman"/>
              <a:cs typeface="Times New Roman" pitchFamily="18" charset="0"/>
              <a:sym typeface="Times New Roman"/>
            </a:endParaRPr>
          </a:p>
          <a:p>
            <a:pPr marL="0" lvl="0" indent="182880" algn="just" rtl="0">
              <a:lnSpc>
                <a:spcPct val="95000"/>
              </a:lnSpc>
              <a:spcBef>
                <a:spcPts val="0"/>
              </a:spcBef>
              <a:spcAft>
                <a:spcPts val="600"/>
              </a:spcAft>
              <a:buClr>
                <a:srgbClr val="000000"/>
              </a:buClr>
              <a:buSzPct val="61111"/>
              <a:buNone/>
            </a:pPr>
            <a:r>
              <a:rPr lang="en-US" sz="2000" dirty="0">
                <a:solidFill>
                  <a:schemeClr val="dk1"/>
                </a:solidFill>
                <a:latin typeface="Times New Roman" pitchFamily="18" charset="0"/>
                <a:ea typeface="Times New Roman"/>
                <a:cs typeface="Times New Roman" pitchFamily="18" charset="0"/>
                <a:sym typeface="Times New Roman"/>
              </a:rPr>
              <a:t>Tools: Eclipse, </a:t>
            </a:r>
            <a:r>
              <a:rPr lang="en-US" sz="2000" dirty="0" err="1" smtClean="0">
                <a:solidFill>
                  <a:schemeClr val="dk1"/>
                </a:solidFill>
                <a:latin typeface="Times New Roman" pitchFamily="18" charset="0"/>
                <a:ea typeface="Times New Roman"/>
                <a:cs typeface="Times New Roman" pitchFamily="18" charset="0"/>
                <a:sym typeface="Times New Roman"/>
              </a:rPr>
              <a:t>Git</a:t>
            </a:r>
            <a:endParaRPr lang="en-US" sz="2000" dirty="0" smtClean="0">
              <a:solidFill>
                <a:schemeClr val="dk1"/>
              </a:solidFill>
              <a:latin typeface="Times New Roman" pitchFamily="18" charset="0"/>
              <a:ea typeface="Times New Roman"/>
              <a:cs typeface="Times New Roman" pitchFamily="18" charset="0"/>
              <a:sym typeface="Times New Roman"/>
            </a:endParaRPr>
          </a:p>
          <a:p>
            <a:pPr marL="0" lvl="0" indent="182880" algn="just" rtl="0">
              <a:lnSpc>
                <a:spcPct val="95000"/>
              </a:lnSpc>
              <a:spcBef>
                <a:spcPts val="0"/>
              </a:spcBef>
              <a:spcAft>
                <a:spcPts val="600"/>
              </a:spcAft>
              <a:buClr>
                <a:srgbClr val="000000"/>
              </a:buClr>
              <a:buSzPct val="61111"/>
              <a:buNone/>
            </a:pPr>
            <a:r>
              <a:rPr lang="en-US" sz="2000" dirty="0" smtClean="0">
                <a:solidFill>
                  <a:schemeClr val="dk1"/>
                </a:solidFill>
                <a:latin typeface="Times New Roman" pitchFamily="18" charset="0"/>
                <a:ea typeface="Times New Roman"/>
                <a:cs typeface="Times New Roman" pitchFamily="18" charset="0"/>
                <a:sym typeface="Times New Roman"/>
              </a:rPr>
              <a:t>Environment: Hadoop 2.3.0</a:t>
            </a:r>
            <a:endParaRPr lang="en-US" sz="2000" dirty="0">
              <a:solidFill>
                <a:schemeClr val="dk1"/>
              </a:solidFill>
              <a:latin typeface="Times New Roman" pitchFamily="18" charset="0"/>
              <a:ea typeface="Times New Roman"/>
              <a:cs typeface="Times New Roman" pitchFamily="18" charset="0"/>
              <a:sym typeface="Times New Roman"/>
            </a:endParaRPr>
          </a:p>
          <a:p>
            <a:pPr marL="0" lvl="0" indent="0" algn="just" rtl="0">
              <a:lnSpc>
                <a:spcPct val="95000"/>
              </a:lnSpc>
              <a:spcBef>
                <a:spcPts val="0"/>
              </a:spcBef>
              <a:spcAft>
                <a:spcPts val="600"/>
              </a:spcAft>
              <a:buClr>
                <a:srgbClr val="000000"/>
              </a:buClr>
              <a:buNone/>
            </a:pPr>
            <a:endParaRPr sz="2000" dirty="0">
              <a:solidFill>
                <a:schemeClr val="dk1"/>
              </a:solidFill>
              <a:latin typeface="Times New Roman" pitchFamily="18" charset="0"/>
              <a:ea typeface="Times New Roman"/>
              <a:cs typeface="Times New Roman" pitchFamily="18" charset="0"/>
              <a:sym typeface="Times New Roman"/>
            </a:endParaRPr>
          </a:p>
          <a:p>
            <a:pPr marL="0" lvl="0" indent="0" algn="just" rtl="0">
              <a:lnSpc>
                <a:spcPct val="95000"/>
              </a:lnSpc>
              <a:spcBef>
                <a:spcPts val="0"/>
              </a:spcBef>
              <a:spcAft>
                <a:spcPts val="600"/>
              </a:spcAft>
              <a:buClr>
                <a:srgbClr val="000000"/>
              </a:buClr>
              <a:buSzPct val="61111"/>
              <a:buNone/>
            </a:pPr>
            <a:r>
              <a:rPr lang="en-US" sz="2000" u="sng" dirty="0">
                <a:solidFill>
                  <a:schemeClr val="dk1"/>
                </a:solidFill>
                <a:latin typeface="Times New Roman" pitchFamily="18" charset="0"/>
                <a:ea typeface="Times New Roman"/>
                <a:cs typeface="Times New Roman" pitchFamily="18" charset="0"/>
                <a:sym typeface="Times New Roman"/>
              </a:rPr>
              <a:t>Hardware</a:t>
            </a:r>
          </a:p>
          <a:p>
            <a:pPr marL="0" lvl="0" indent="0" algn="just" rtl="0">
              <a:lnSpc>
                <a:spcPct val="95000"/>
              </a:lnSpc>
              <a:spcBef>
                <a:spcPts val="0"/>
              </a:spcBef>
              <a:spcAft>
                <a:spcPts val="600"/>
              </a:spcAft>
              <a:buClr>
                <a:srgbClr val="000000"/>
              </a:buClr>
              <a:buSzPct val="61111"/>
              <a:buNone/>
            </a:pPr>
            <a:r>
              <a:rPr lang="en-US" sz="2000" dirty="0" smtClean="0">
                <a:solidFill>
                  <a:schemeClr val="dk1"/>
                </a:solidFill>
                <a:latin typeface="Times New Roman" pitchFamily="18" charset="0"/>
                <a:ea typeface="Times New Roman"/>
                <a:cs typeface="Times New Roman" pitchFamily="18" charset="0"/>
                <a:sym typeface="Times New Roman"/>
              </a:rPr>
              <a:t>3 Virtual Machines on </a:t>
            </a:r>
            <a:r>
              <a:rPr lang="en-US" sz="2000" dirty="0" err="1" smtClean="0">
                <a:solidFill>
                  <a:schemeClr val="dk1"/>
                </a:solidFill>
                <a:latin typeface="Times New Roman" pitchFamily="18" charset="0"/>
                <a:ea typeface="Times New Roman"/>
                <a:cs typeface="Times New Roman" pitchFamily="18" charset="0"/>
                <a:sym typeface="Times New Roman"/>
              </a:rPr>
              <a:t>Vlab</a:t>
            </a:r>
            <a:r>
              <a:rPr lang="en-US" sz="2000" dirty="0" smtClean="0">
                <a:solidFill>
                  <a:schemeClr val="dk1"/>
                </a:solidFill>
                <a:latin typeface="Times New Roman" pitchFamily="18" charset="0"/>
                <a:ea typeface="Times New Roman"/>
                <a:cs typeface="Times New Roman" pitchFamily="18" charset="0"/>
                <a:sym typeface="Times New Roman"/>
              </a:rPr>
              <a:t> Cloud with 64-bit Ubuntu 14.04 LTS as the OS each with </a:t>
            </a:r>
            <a:r>
              <a:rPr lang="en-US" sz="2000" dirty="0" smtClean="0">
                <a:solidFill>
                  <a:schemeClr val="dk1"/>
                </a:solidFill>
                <a:latin typeface="Times New Roman" pitchFamily="18" charset="0"/>
                <a:ea typeface="Times New Roman"/>
                <a:cs typeface="Times New Roman" pitchFamily="18" charset="0"/>
                <a:sym typeface="Times New Roman"/>
              </a:rPr>
              <a:t>10 GB disk space and  1 GB RAM</a:t>
            </a:r>
            <a:endParaRPr lang="en-US" sz="2000" dirty="0">
              <a:solidFill>
                <a:schemeClr val="dk1"/>
              </a:solidFill>
              <a:latin typeface="Times New Roman" pitchFamily="18" charset="0"/>
              <a:ea typeface="Times New Roman"/>
              <a:cs typeface="Times New Roman" pitchFamily="18" charset="0"/>
              <a:sym typeface="Times New Roman"/>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09600" y="152400"/>
            <a:ext cx="8229600" cy="990599"/>
          </a:xfrm>
          <a:prstGeom prst="rect">
            <a:avLst/>
          </a:prstGeom>
          <a:noFill/>
          <a:ln>
            <a:noFill/>
          </a:ln>
        </p:spPr>
        <p:txBody>
          <a:bodyPr lIns="91425" tIns="45700" rIns="91425" bIns="45700" anchor="ctr" anchorCtr="0">
            <a:spAutoFit/>
          </a:bodyPr>
          <a:lstStyle/>
          <a:p>
            <a:pPr marL="0" marR="0" lvl="0" indent="0" algn="ctr" rtl="0">
              <a:lnSpc>
                <a:spcPct val="100000"/>
              </a:lnSpc>
              <a:spcBef>
                <a:spcPts val="0"/>
              </a:spcBef>
              <a:spcAft>
                <a:spcPts val="0"/>
              </a:spcAft>
              <a:buClr>
                <a:srgbClr val="0000FF"/>
              </a:buClr>
              <a:buSzPct val="25000"/>
              <a:buFont typeface="Arial"/>
              <a:buNone/>
            </a:pPr>
            <a:r>
              <a:rPr lang="en-US" sz="4400" dirty="0" err="1">
                <a:solidFill>
                  <a:srgbClr val="0000FF"/>
                </a:solidFill>
              </a:rPr>
              <a:t>RoadMap</a:t>
            </a:r>
            <a:r>
              <a:rPr lang="en-US" sz="4400" dirty="0">
                <a:solidFill>
                  <a:srgbClr val="0000FF"/>
                </a:solidFill>
              </a:rPr>
              <a:t> of the Project</a:t>
            </a:r>
          </a:p>
        </p:txBody>
      </p:sp>
      <p:sp>
        <p:nvSpPr>
          <p:cNvPr id="92" name="Shape 92"/>
          <p:cNvSpPr txBox="1">
            <a:spLocks noGrp="1"/>
          </p:cNvSpPr>
          <p:nvPr>
            <p:ph type="body" idx="1"/>
          </p:nvPr>
        </p:nvSpPr>
        <p:spPr>
          <a:xfrm>
            <a:off x="457200" y="1447800"/>
            <a:ext cx="8229600" cy="646290"/>
          </a:xfrm>
          <a:prstGeom prst="rect">
            <a:avLst/>
          </a:prstGeom>
          <a:noFill/>
          <a:ln>
            <a:noFill/>
          </a:ln>
        </p:spPr>
        <p:txBody>
          <a:bodyPr lIns="91425" tIns="45700" rIns="91425" bIns="45700" anchor="t" anchorCtr="0">
            <a:spAutoFit/>
          </a:bodyPr>
          <a:lstStyle/>
          <a:p>
            <a:pPr marL="0" marR="0" indent="0" algn="l" rtl="0">
              <a:lnSpc>
                <a:spcPct val="100000"/>
              </a:lnSpc>
              <a:spcBef>
                <a:spcPts val="0"/>
              </a:spcBef>
              <a:spcAft>
                <a:spcPts val="0"/>
              </a:spcAft>
              <a:buNone/>
            </a:pPr>
            <a:r>
              <a:rPr lang="en-US" sz="1800" b="1" i="0" u="none" strike="noStrike" cap="none" baseline="0" dirty="0" smtClean="0">
                <a:solidFill>
                  <a:schemeClr val="dk1"/>
                </a:solidFill>
                <a:latin typeface="Times New Roman" pitchFamily="18" charset="0"/>
                <a:cs typeface="Times New Roman" pitchFamily="18" charset="0"/>
                <a:sym typeface="Arial"/>
              </a:rPr>
              <a:t>Roadmap </a:t>
            </a:r>
            <a:r>
              <a:rPr lang="en-US" sz="1800" b="1" i="0" u="none" strike="noStrike" cap="none" baseline="0" dirty="0">
                <a:solidFill>
                  <a:schemeClr val="dk1"/>
                </a:solidFill>
                <a:latin typeface="Times New Roman" pitchFamily="18" charset="0"/>
                <a:cs typeface="Times New Roman" pitchFamily="18" charset="0"/>
                <a:sym typeface="Arial"/>
              </a:rPr>
              <a:t>of </a:t>
            </a:r>
            <a:r>
              <a:rPr lang="en-US" sz="1800" b="1" dirty="0">
                <a:solidFill>
                  <a:schemeClr val="dk1"/>
                </a:solidFill>
                <a:latin typeface="Times New Roman" pitchFamily="18" charset="0"/>
                <a:cs typeface="Times New Roman" pitchFamily="18" charset="0"/>
              </a:rPr>
              <a:t>the </a:t>
            </a:r>
            <a:r>
              <a:rPr lang="en-US" sz="1800" b="1" i="0" u="none" strike="noStrike" cap="none" baseline="0" dirty="0">
                <a:solidFill>
                  <a:schemeClr val="dk1"/>
                </a:solidFill>
                <a:latin typeface="Times New Roman" pitchFamily="18" charset="0"/>
                <a:cs typeface="Times New Roman" pitchFamily="18" charset="0"/>
                <a:sym typeface="Arial"/>
              </a:rPr>
              <a:t>project</a:t>
            </a:r>
          </a:p>
          <a:p>
            <a:pPr marL="0" marR="0" lvl="0" indent="0" algn="l" rtl="0">
              <a:lnSpc>
                <a:spcPct val="100000"/>
              </a:lnSpc>
              <a:spcBef>
                <a:spcPts val="0"/>
              </a:spcBef>
              <a:spcAft>
                <a:spcPts val="0"/>
              </a:spcAft>
              <a:buNone/>
            </a:pPr>
            <a:endParaRPr sz="1800" b="1" dirty="0">
              <a:solidFill>
                <a:schemeClr val="dk1"/>
              </a:solidFill>
            </a:endParaRPr>
          </a:p>
        </p:txBody>
      </p:sp>
      <p:pic>
        <p:nvPicPr>
          <p:cNvPr id="93" name="Shape 93"/>
          <p:cNvPicPr preferRelativeResize="0"/>
          <p:nvPr/>
        </p:nvPicPr>
        <p:blipFill>
          <a:blip r:embed="rId3">
            <a:alphaModFix/>
          </a:blip>
          <a:stretch>
            <a:fillRect/>
          </a:stretch>
        </p:blipFill>
        <p:spPr>
          <a:xfrm>
            <a:off x="542362" y="2458824"/>
            <a:ext cx="8364074" cy="244197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609600" y="152400"/>
            <a:ext cx="8229600" cy="990599"/>
          </a:xfrm>
          <a:prstGeom prst="rect">
            <a:avLst/>
          </a:prstGeom>
          <a:noFill/>
          <a:ln>
            <a:noFill/>
          </a:ln>
        </p:spPr>
        <p:txBody>
          <a:bodyPr lIns="91425" tIns="45700" rIns="91425" bIns="45700" anchor="ctr" anchorCtr="0">
            <a:spAutoFit/>
          </a:bodyPr>
          <a:lstStyle/>
          <a:p>
            <a:pPr marL="0" marR="0" lvl="0" indent="0" algn="ctr" rtl="0">
              <a:lnSpc>
                <a:spcPct val="100000"/>
              </a:lnSpc>
              <a:spcBef>
                <a:spcPts val="0"/>
              </a:spcBef>
              <a:spcAft>
                <a:spcPts val="0"/>
              </a:spcAft>
              <a:buClr>
                <a:srgbClr val="0000FF"/>
              </a:buClr>
              <a:buSzPct val="25000"/>
              <a:buFont typeface="Arial"/>
              <a:buNone/>
            </a:pPr>
            <a:r>
              <a:rPr lang="en-US" sz="4400" b="0" i="0" u="none" strike="noStrike" cap="none" baseline="0" dirty="0">
                <a:solidFill>
                  <a:srgbClr val="0000FF"/>
                </a:solidFill>
                <a:latin typeface="Arial"/>
                <a:ea typeface="Arial"/>
                <a:cs typeface="Arial"/>
                <a:sym typeface="Arial"/>
              </a:rPr>
              <a:t>Technical Details</a:t>
            </a:r>
          </a:p>
        </p:txBody>
      </p:sp>
      <p:sp>
        <p:nvSpPr>
          <p:cNvPr id="100" name="Shape 100"/>
          <p:cNvSpPr txBox="1">
            <a:spLocks noGrp="1"/>
          </p:cNvSpPr>
          <p:nvPr>
            <p:ph type="body" idx="1"/>
          </p:nvPr>
        </p:nvSpPr>
        <p:spPr>
          <a:xfrm>
            <a:off x="457200" y="1447800"/>
            <a:ext cx="8229600" cy="4876799"/>
          </a:xfrm>
          <a:prstGeom prst="rect">
            <a:avLst/>
          </a:prstGeom>
          <a:noFill/>
          <a:ln>
            <a:noFill/>
          </a:ln>
        </p:spPr>
        <p:txBody>
          <a:bodyPr lIns="91425" tIns="45700" rIns="91425" bIns="45700" anchor="t" anchorCtr="0">
            <a:spAutoFit/>
          </a:bodyPr>
          <a:lstStyle/>
          <a:p>
            <a:pPr marL="0" marR="0" indent="0" algn="l" rtl="0">
              <a:lnSpc>
                <a:spcPct val="100000"/>
              </a:lnSpc>
              <a:spcBef>
                <a:spcPts val="0"/>
              </a:spcBef>
              <a:spcAft>
                <a:spcPts val="0"/>
              </a:spcAft>
              <a:buNone/>
            </a:pPr>
            <a:r>
              <a:rPr lang="en-US" dirty="0">
                <a:solidFill>
                  <a:schemeClr val="dk1"/>
                </a:solidFill>
                <a:latin typeface="Times New Roman"/>
                <a:ea typeface="Times New Roman"/>
                <a:cs typeface="Times New Roman"/>
                <a:sym typeface="Times New Roman"/>
              </a:rPr>
              <a:t>The goal of this project is to perform sentiment analysis of the text input by the user as reviews and to capture the positive, negative or neutral sentiment in the review and decide the rating based on these factors. There are various pattern recognition methods available for text analysis. This project aims at finding the best approach and designing an algorithm to do the sentiment analysis and implementing it.</a:t>
            </a:r>
          </a:p>
          <a:p>
            <a:pPr marL="0" marR="0" indent="0" algn="l" rtl="0">
              <a:lnSpc>
                <a:spcPct val="100000"/>
              </a:lnSpc>
              <a:spcBef>
                <a:spcPts val="0"/>
              </a:spcBef>
              <a:spcAft>
                <a:spcPts val="0"/>
              </a:spcAft>
              <a:buNone/>
            </a:pPr>
            <a:endParaRPr>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b="1" dirty="0">
                <a:solidFill>
                  <a:schemeClr val="dk1"/>
                </a:solidFill>
                <a:latin typeface="Times New Roman"/>
                <a:ea typeface="Times New Roman"/>
                <a:cs typeface="Times New Roman"/>
                <a:sym typeface="Times New Roman"/>
              </a:rPr>
              <a:t>System Model</a:t>
            </a:r>
          </a:p>
        </p:txBody>
      </p:sp>
      <p:pic>
        <p:nvPicPr>
          <p:cNvPr id="101" name="Shape 101"/>
          <p:cNvPicPr preferRelativeResize="0"/>
          <p:nvPr/>
        </p:nvPicPr>
        <p:blipFill>
          <a:blip r:embed="rId3">
            <a:alphaModFix/>
          </a:blip>
          <a:stretch>
            <a:fillRect/>
          </a:stretch>
        </p:blipFill>
        <p:spPr>
          <a:xfrm>
            <a:off x="2709850" y="2583000"/>
            <a:ext cx="3420999" cy="3930499"/>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0000FF"/>
                </a:solidFill>
              </a:rPr>
              <a:t>B</a:t>
            </a:r>
            <a:r>
              <a:rPr lang="en-US" sz="4400" dirty="0" smtClean="0">
                <a:solidFill>
                  <a:srgbClr val="0000FF"/>
                </a:solidFill>
              </a:rPr>
              <a:t>uild Instructions</a:t>
            </a:r>
            <a:endParaRPr lang="en-US" dirty="0"/>
          </a:p>
        </p:txBody>
      </p:sp>
      <p:sp>
        <p:nvSpPr>
          <p:cNvPr id="3" name="Text Placeholder 2"/>
          <p:cNvSpPr>
            <a:spLocks noGrp="1"/>
          </p:cNvSpPr>
          <p:nvPr>
            <p:ph type="body" idx="1"/>
          </p:nvPr>
        </p:nvSpPr>
        <p:spPr/>
        <p:txBody>
          <a:bodyPr/>
          <a:lstStyle/>
          <a:p>
            <a:pPr marL="203200" indent="0">
              <a:buNone/>
            </a:pPr>
            <a:r>
              <a:rPr lang="en-US" sz="1700" dirty="0">
                <a:latin typeface="Times New Roman" panose="02020603050405020304" pitchFamily="18" charset="0"/>
                <a:cs typeface="Times New Roman" panose="02020603050405020304" pitchFamily="18" charset="0"/>
              </a:rPr>
              <a:t>Please follow the below build instructions to setup and run the project</a:t>
            </a:r>
            <a:r>
              <a:rPr lang="en-US" sz="1700" dirty="0" smtClean="0">
                <a:latin typeface="Times New Roman" panose="02020603050405020304" pitchFamily="18" charset="0"/>
                <a:cs typeface="Times New Roman" panose="02020603050405020304" pitchFamily="18" charset="0"/>
              </a:rPr>
              <a:t>:</a:t>
            </a:r>
            <a:endParaRPr lang="en-US" sz="1700" dirty="0">
              <a:latin typeface="Times New Roman" panose="02020603050405020304" pitchFamily="18" charset="0"/>
              <a:cs typeface="Times New Roman" panose="02020603050405020304" pitchFamily="18" charset="0"/>
            </a:endParaRPr>
          </a:p>
          <a:p>
            <a:pPr marL="203200" indent="0">
              <a:buNone/>
            </a:pPr>
            <a:r>
              <a:rPr lang="en-US" sz="1700" dirty="0">
                <a:latin typeface="Times New Roman" panose="02020603050405020304" pitchFamily="18" charset="0"/>
                <a:cs typeface="Times New Roman" panose="02020603050405020304" pitchFamily="18" charset="0"/>
              </a:rPr>
              <a:t>1. Import ‘</a:t>
            </a:r>
            <a:r>
              <a:rPr lang="en-US" sz="1700" dirty="0" err="1">
                <a:latin typeface="Times New Roman" panose="02020603050405020304" pitchFamily="18" charset="0"/>
                <a:cs typeface="Times New Roman" panose="02020603050405020304" pitchFamily="18" charset="0"/>
              </a:rPr>
              <a:t>parallelcloud</a:t>
            </a:r>
            <a:r>
              <a:rPr lang="en-US" sz="1700" dirty="0">
                <a:latin typeface="Times New Roman" panose="02020603050405020304" pitchFamily="18" charset="0"/>
                <a:cs typeface="Times New Roman" panose="02020603050405020304" pitchFamily="18" charset="0"/>
              </a:rPr>
              <a:t>’ and ‘</a:t>
            </a:r>
            <a:r>
              <a:rPr lang="en-US" sz="1700" dirty="0" err="1">
                <a:latin typeface="Times New Roman" panose="02020603050405020304" pitchFamily="18" charset="0"/>
                <a:cs typeface="Times New Roman" panose="02020603050405020304" pitchFamily="18" charset="0"/>
              </a:rPr>
              <a:t>ParallelCloudWeb</a:t>
            </a:r>
            <a:r>
              <a:rPr lang="en-US" sz="1700" dirty="0">
                <a:latin typeface="Times New Roman" panose="02020603050405020304" pitchFamily="18" charset="0"/>
                <a:cs typeface="Times New Roman" panose="02020603050405020304" pitchFamily="18" charset="0"/>
              </a:rPr>
              <a:t>’ into Eclipse workspace and do maven update on both the projects.</a:t>
            </a:r>
          </a:p>
          <a:p>
            <a:pPr marL="203200" indent="0">
              <a:buNone/>
            </a:pPr>
            <a:r>
              <a:rPr lang="en-US" sz="1700" dirty="0">
                <a:latin typeface="Times New Roman" panose="02020603050405020304" pitchFamily="18" charset="0"/>
                <a:cs typeface="Times New Roman" panose="02020603050405020304" pitchFamily="18" charset="0"/>
              </a:rPr>
              <a:t>2. Change corresponding file paths in ‘WordsReaderHelper.java’, ‘YelpBean.java’ and ‘Yelp.java’ to point to helper files on local file system. Helper files are used to determine feature set score for a review. The files are located under </a:t>
            </a:r>
            <a:r>
              <a:rPr lang="en-US" sz="1700" dirty="0" err="1">
                <a:latin typeface="Times New Roman" panose="02020603050405020304" pitchFamily="18" charset="0"/>
                <a:cs typeface="Times New Roman" panose="02020603050405020304" pitchFamily="18" charset="0"/>
              </a:rPr>
              <a:t>parallelcloud</a:t>
            </a:r>
            <a:r>
              <a:rPr lang="en-US" sz="1700" dirty="0">
                <a:latin typeface="Times New Roman" panose="02020603050405020304" pitchFamily="18" charset="0"/>
                <a:cs typeface="Times New Roman" panose="02020603050405020304" pitchFamily="18" charset="0"/>
              </a:rPr>
              <a:t>/data directory.</a:t>
            </a:r>
          </a:p>
          <a:p>
            <a:pPr marL="203200" indent="0">
              <a:buNone/>
            </a:pPr>
            <a:r>
              <a:rPr lang="en-US" sz="1700" dirty="0">
                <a:latin typeface="Times New Roman" panose="02020603050405020304" pitchFamily="18" charset="0"/>
                <a:cs typeface="Times New Roman" panose="02020603050405020304" pitchFamily="18" charset="0"/>
              </a:rPr>
              <a:t>3. Assuming maven is installed, go to command line and cd into workspace/</a:t>
            </a:r>
            <a:r>
              <a:rPr lang="en-US" sz="1700" dirty="0" err="1">
                <a:latin typeface="Times New Roman" panose="02020603050405020304" pitchFamily="18" charset="0"/>
                <a:cs typeface="Times New Roman" panose="02020603050405020304" pitchFamily="18" charset="0"/>
              </a:rPr>
              <a:t>parallelcloud</a:t>
            </a:r>
            <a:r>
              <a:rPr lang="en-US" sz="1700" dirty="0">
                <a:latin typeface="Times New Roman" panose="02020603050405020304" pitchFamily="18" charset="0"/>
                <a:cs typeface="Times New Roman" panose="02020603050405020304" pitchFamily="18" charset="0"/>
              </a:rPr>
              <a:t>. </a:t>
            </a:r>
          </a:p>
          <a:p>
            <a:pPr marL="203200" indent="0">
              <a:buNone/>
            </a:pPr>
            <a:r>
              <a:rPr lang="en-US" sz="1700" dirty="0">
                <a:latin typeface="Times New Roman" panose="02020603050405020304" pitchFamily="18" charset="0"/>
                <a:cs typeface="Times New Roman" panose="02020603050405020304" pitchFamily="18" charset="0"/>
              </a:rPr>
              <a:t>4. Do </a:t>
            </a:r>
            <a:r>
              <a:rPr lang="en-US" sz="1700" dirty="0" err="1">
                <a:latin typeface="Times New Roman" panose="02020603050405020304" pitchFamily="18" charset="0"/>
                <a:cs typeface="Times New Roman" panose="02020603050405020304" pitchFamily="18" charset="0"/>
              </a:rPr>
              <a:t>mvn</a:t>
            </a:r>
            <a:r>
              <a:rPr lang="en-US" sz="1700" dirty="0">
                <a:latin typeface="Times New Roman" panose="02020603050405020304" pitchFamily="18" charset="0"/>
                <a:cs typeface="Times New Roman" panose="02020603050405020304" pitchFamily="18" charset="0"/>
              </a:rPr>
              <a:t> clean compile </a:t>
            </a:r>
            <a:r>
              <a:rPr lang="en-US" sz="1700" dirty="0" err="1">
                <a:latin typeface="Times New Roman" panose="02020603050405020304" pitchFamily="18" charset="0"/>
                <a:cs typeface="Times New Roman" panose="02020603050405020304" pitchFamily="18" charset="0"/>
              </a:rPr>
              <a:t>assembly:single</a:t>
            </a:r>
            <a:r>
              <a:rPr lang="en-US" sz="1700" dirty="0">
                <a:latin typeface="Times New Roman" panose="02020603050405020304" pitchFamily="18" charset="0"/>
                <a:cs typeface="Times New Roman" panose="02020603050405020304" pitchFamily="18" charset="0"/>
              </a:rPr>
              <a:t>. A JAR will be generated in </a:t>
            </a:r>
            <a:r>
              <a:rPr lang="en-US" sz="1700" dirty="0" err="1">
                <a:latin typeface="Times New Roman" panose="02020603050405020304" pitchFamily="18" charset="0"/>
                <a:cs typeface="Times New Roman" panose="02020603050405020304" pitchFamily="18" charset="0"/>
              </a:rPr>
              <a:t>parallelcloud</a:t>
            </a:r>
            <a:r>
              <a:rPr lang="en-US" sz="1700" dirty="0">
                <a:latin typeface="Times New Roman" panose="02020603050405020304" pitchFamily="18" charset="0"/>
                <a:cs typeface="Times New Roman" panose="02020603050405020304" pitchFamily="18" charset="0"/>
              </a:rPr>
              <a:t>/target.</a:t>
            </a:r>
          </a:p>
          <a:p>
            <a:pPr marL="203200" indent="0">
              <a:buNone/>
            </a:pPr>
            <a:r>
              <a:rPr lang="en-US" sz="1700" dirty="0">
                <a:latin typeface="Times New Roman" panose="02020603050405020304" pitchFamily="18" charset="0"/>
                <a:cs typeface="Times New Roman" panose="02020603050405020304" pitchFamily="18" charset="0"/>
              </a:rPr>
              <a:t>5. Copy this JAR into </a:t>
            </a:r>
            <a:r>
              <a:rPr lang="en-US" sz="1700" dirty="0" err="1">
                <a:latin typeface="Times New Roman" panose="02020603050405020304" pitchFamily="18" charset="0"/>
                <a:cs typeface="Times New Roman" panose="02020603050405020304" pitchFamily="18" charset="0"/>
              </a:rPr>
              <a:t>ParallelCloudWeb</a:t>
            </a:r>
            <a:r>
              <a:rPr lang="en-US" sz="1700" dirty="0">
                <a:latin typeface="Times New Roman" panose="02020603050405020304" pitchFamily="18" charset="0"/>
                <a:cs typeface="Times New Roman" panose="02020603050405020304" pitchFamily="18" charset="0"/>
              </a:rPr>
              <a:t>/target. </a:t>
            </a:r>
          </a:p>
          <a:p>
            <a:pPr marL="203200" indent="0">
              <a:buNone/>
            </a:pPr>
            <a:r>
              <a:rPr lang="en-US" sz="1700" dirty="0">
                <a:latin typeface="Times New Roman" panose="02020603050405020304" pitchFamily="18" charset="0"/>
                <a:cs typeface="Times New Roman" panose="02020603050405020304" pitchFamily="18" charset="0"/>
              </a:rPr>
              <a:t>6. Add </a:t>
            </a:r>
            <a:r>
              <a:rPr lang="en-US" sz="1700" dirty="0" err="1">
                <a:latin typeface="Times New Roman" panose="02020603050405020304" pitchFamily="18" charset="0"/>
                <a:cs typeface="Times New Roman" panose="02020603050405020304" pitchFamily="18" charset="0"/>
              </a:rPr>
              <a:t>ParallelCloudWeb</a:t>
            </a:r>
            <a:r>
              <a:rPr lang="en-US" sz="1700" dirty="0">
                <a:latin typeface="Times New Roman" panose="02020603050405020304" pitchFamily="18" charset="0"/>
                <a:cs typeface="Times New Roman" panose="02020603050405020304" pitchFamily="18" charset="0"/>
              </a:rPr>
              <a:t> to Tomcat and start the server. Go to </a:t>
            </a:r>
            <a:r>
              <a:rPr lang="en-US" sz="1700" dirty="0" err="1">
                <a:latin typeface="Times New Roman" panose="02020603050405020304" pitchFamily="18" charset="0"/>
                <a:cs typeface="Times New Roman" panose="02020603050405020304" pitchFamily="18" charset="0"/>
              </a:rPr>
              <a:t>index.xhtml</a:t>
            </a:r>
            <a:r>
              <a:rPr lang="en-US" sz="1700" dirty="0">
                <a:latin typeface="Times New Roman" panose="02020603050405020304" pitchFamily="18" charset="0"/>
                <a:cs typeface="Times New Roman" panose="02020603050405020304" pitchFamily="18" charset="0"/>
              </a:rPr>
              <a:t> and click run on server. </a:t>
            </a:r>
          </a:p>
          <a:p>
            <a:pPr marL="203200" indent="0">
              <a:buNone/>
            </a:pPr>
            <a:r>
              <a:rPr lang="en-US" sz="1700" dirty="0">
                <a:latin typeface="Times New Roman" panose="02020603050405020304" pitchFamily="18" charset="0"/>
                <a:cs typeface="Times New Roman" panose="02020603050405020304" pitchFamily="18" charset="0"/>
              </a:rPr>
              <a:t>7. Start </a:t>
            </a:r>
            <a:r>
              <a:rPr lang="en-US" sz="1700" dirty="0" err="1">
                <a:latin typeface="Times New Roman" panose="02020603050405020304" pitchFamily="18" charset="0"/>
                <a:cs typeface="Times New Roman" panose="02020603050405020304" pitchFamily="18" charset="0"/>
              </a:rPr>
              <a:t>MapReduce</a:t>
            </a:r>
            <a:r>
              <a:rPr lang="en-US" sz="1700" dirty="0">
                <a:latin typeface="Times New Roman" panose="02020603050405020304" pitchFamily="18" charset="0"/>
                <a:cs typeface="Times New Roman" panose="02020603050405020304" pitchFamily="18" charset="0"/>
              </a:rPr>
              <a:t> job once from the web page</a:t>
            </a:r>
          </a:p>
          <a:p>
            <a:pPr marL="203200" indent="0">
              <a:buNone/>
            </a:pPr>
            <a:r>
              <a:rPr lang="en-US" sz="1700" dirty="0">
                <a:latin typeface="Times New Roman" panose="02020603050405020304" pitchFamily="18" charset="0"/>
                <a:cs typeface="Times New Roman" panose="02020603050405020304" pitchFamily="18" charset="0"/>
              </a:rPr>
              <a:t>8. Provide 20 as input to number of trees field and train the classifier once by clicking the ‘train’ button. You can track the completion of this step in eclipse console.</a:t>
            </a:r>
          </a:p>
          <a:p>
            <a:pPr marL="203200" indent="0">
              <a:buNone/>
            </a:pPr>
            <a:r>
              <a:rPr lang="en-US" sz="1700" dirty="0">
                <a:latin typeface="Times New Roman" panose="02020603050405020304" pitchFamily="18" charset="0"/>
                <a:cs typeface="Times New Roman" panose="02020603050405020304" pitchFamily="18" charset="0"/>
              </a:rPr>
              <a:t>9. Upon completion of previous step, enter a review description to get a prediction.</a:t>
            </a:r>
          </a:p>
        </p:txBody>
      </p:sp>
    </p:spTree>
    <p:extLst>
      <p:ext uri="{BB962C8B-B14F-4D97-AF65-F5344CB8AC3E}">
        <p14:creationId xmlns:p14="http://schemas.microsoft.com/office/powerpoint/2010/main" val="2229311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0000FF"/>
                </a:solidFill>
              </a:rPr>
              <a:t>U</a:t>
            </a:r>
            <a:r>
              <a:rPr lang="en-US" sz="4400" dirty="0" smtClean="0">
                <a:solidFill>
                  <a:srgbClr val="0000FF"/>
                </a:solidFill>
              </a:rPr>
              <a:t>ser Interaction</a:t>
            </a:r>
            <a:endParaRPr lang="en-US" dirty="0"/>
          </a:p>
        </p:txBody>
      </p:sp>
      <p:sp>
        <p:nvSpPr>
          <p:cNvPr id="3" name="Text Placeholder 2"/>
          <p:cNvSpPr>
            <a:spLocks noGrp="1"/>
          </p:cNvSpPr>
          <p:nvPr>
            <p:ph type="body" idx="1"/>
          </p:nvPr>
        </p:nvSpPr>
        <p:spPr/>
        <p:txBody>
          <a:bodyPr/>
          <a:lstStyle/>
          <a:p>
            <a:r>
              <a:rPr lang="en-US" sz="2000" dirty="0">
                <a:latin typeface="Times New Roman" panose="02020603050405020304" pitchFamily="18" charset="0"/>
                <a:cs typeface="Times New Roman" panose="02020603050405020304" pitchFamily="18" charset="0"/>
              </a:rPr>
              <a:t>Start the </a:t>
            </a:r>
            <a:r>
              <a:rPr lang="en-US" sz="2000" dirty="0" err="1">
                <a:latin typeface="Times New Roman" panose="02020603050405020304" pitchFamily="18" charset="0"/>
                <a:cs typeface="Times New Roman" panose="02020603050405020304" pitchFamily="18" charset="0"/>
              </a:rPr>
              <a:t>MapReduce</a:t>
            </a:r>
            <a:r>
              <a:rPr lang="en-US" sz="2000" dirty="0">
                <a:latin typeface="Times New Roman" panose="02020603050405020304" pitchFamily="18" charset="0"/>
                <a:cs typeface="Times New Roman" panose="02020603050405020304" pitchFamily="18" charset="0"/>
              </a:rPr>
              <a:t> process for the first time. Note that for subsequent runs the button to start the </a:t>
            </a:r>
            <a:r>
              <a:rPr lang="en-US" sz="2000" dirty="0" err="1">
                <a:latin typeface="Times New Roman" panose="02020603050405020304" pitchFamily="18" charset="0"/>
                <a:cs typeface="Times New Roman" panose="02020603050405020304" pitchFamily="18" charset="0"/>
              </a:rPr>
              <a:t>MapReduce</a:t>
            </a:r>
            <a:r>
              <a:rPr lang="en-US" sz="2000" dirty="0">
                <a:latin typeface="Times New Roman" panose="02020603050405020304" pitchFamily="18" charset="0"/>
                <a:cs typeface="Times New Roman" panose="02020603050405020304" pitchFamily="18" charset="0"/>
              </a:rPr>
              <a:t> job is disabled since it was completed once.</a:t>
            </a:r>
          </a:p>
          <a:p>
            <a:r>
              <a:rPr lang="en-US" sz="2000" dirty="0">
                <a:latin typeface="Times New Roman" panose="02020603050405020304" pitchFamily="18" charset="0"/>
                <a:cs typeface="Times New Roman" panose="02020603050405020304" pitchFamily="18" charset="0"/>
              </a:rPr>
              <a:t>Enter the number of trees for the training the dataset. Note that a number greater than 30 may cause memory issues depending on memory availability. Button to train the dataset will be disabled once it is trained.</a:t>
            </a:r>
          </a:p>
          <a:p>
            <a:r>
              <a:rPr lang="en-US" sz="2000" dirty="0">
                <a:latin typeface="Times New Roman" panose="02020603050405020304" pitchFamily="18" charset="0"/>
                <a:cs typeface="Times New Roman" panose="02020603050405020304" pitchFamily="18" charset="0"/>
              </a:rPr>
              <a:t>Enter a review in the text box and get a prediction.</a:t>
            </a:r>
          </a:p>
          <a:p>
            <a:endParaRPr lang="en-US" dirty="0"/>
          </a:p>
        </p:txBody>
      </p:sp>
    </p:spTree>
    <p:extLst>
      <p:ext uri="{BB962C8B-B14F-4D97-AF65-F5344CB8AC3E}">
        <p14:creationId xmlns:p14="http://schemas.microsoft.com/office/powerpoint/2010/main" val="2911636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solidFill>
                  <a:srgbClr val="0000FF"/>
                </a:solidFill>
              </a:rPr>
              <a:t>Technical Dependencies</a:t>
            </a:r>
            <a:endParaRPr lang="en-US" dirty="0"/>
          </a:p>
        </p:txBody>
      </p:sp>
      <p:sp>
        <p:nvSpPr>
          <p:cNvPr id="3" name="Text Placeholder 2"/>
          <p:cNvSpPr>
            <a:spLocks noGrp="1"/>
          </p:cNvSpPr>
          <p:nvPr>
            <p:ph type="body" idx="1"/>
          </p:nvPr>
        </p:nvSpPr>
        <p:spPr/>
        <p:txBody>
          <a:bodyPr/>
          <a:lstStyle/>
          <a:p>
            <a:r>
              <a:rPr lang="en-US" sz="2000" dirty="0">
                <a:latin typeface="Times New Roman" panose="02020603050405020304" pitchFamily="18" charset="0"/>
                <a:cs typeface="Times New Roman" panose="02020603050405020304" pitchFamily="18" charset="0"/>
              </a:rPr>
              <a:t>Please run the </a:t>
            </a:r>
            <a:r>
              <a:rPr lang="en-US" sz="2000" dirty="0" err="1">
                <a:latin typeface="Times New Roman" panose="02020603050405020304" pitchFamily="18" charset="0"/>
                <a:cs typeface="Times New Roman" panose="02020603050405020304" pitchFamily="18" charset="0"/>
              </a:rPr>
              <a:t>mapreduce</a:t>
            </a:r>
            <a:r>
              <a:rPr lang="en-US" sz="2000" dirty="0">
                <a:latin typeface="Times New Roman" panose="02020603050405020304" pitchFamily="18" charset="0"/>
                <a:cs typeface="Times New Roman" panose="02020603050405020304" pitchFamily="18" charset="0"/>
              </a:rPr>
              <a:t> job part of ‘</a:t>
            </a:r>
            <a:r>
              <a:rPr lang="en-US" sz="2000" dirty="0" err="1">
                <a:latin typeface="Times New Roman" panose="02020603050405020304" pitchFamily="18" charset="0"/>
                <a:cs typeface="Times New Roman" panose="02020603050405020304" pitchFamily="18" charset="0"/>
              </a:rPr>
              <a:t>ParallelCloud</a:t>
            </a:r>
            <a:r>
              <a:rPr lang="en-US" sz="2000" dirty="0">
                <a:latin typeface="Times New Roman" panose="02020603050405020304" pitchFamily="18" charset="0"/>
                <a:cs typeface="Times New Roman" panose="02020603050405020304" pitchFamily="18" charset="0"/>
              </a:rPr>
              <a:t>’ project initially to preprocess the yelp review dataset and generate the preprocessed data- ‘output.csv’.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file is necessary for the random forest classifier implemented in the project -’</a:t>
            </a:r>
            <a:r>
              <a:rPr lang="en-US" sz="2000" dirty="0" err="1">
                <a:latin typeface="Times New Roman" panose="02020603050405020304" pitchFamily="18" charset="0"/>
                <a:cs typeface="Times New Roman" panose="02020603050405020304" pitchFamily="18" charset="0"/>
              </a:rPr>
              <a:t>ParallelCloudWeb</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5663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609600" y="152400"/>
            <a:ext cx="8229600" cy="990599"/>
          </a:xfrm>
          <a:prstGeom prst="rect">
            <a:avLst/>
          </a:prstGeom>
          <a:noFill/>
          <a:ln>
            <a:noFill/>
          </a:ln>
        </p:spPr>
        <p:txBody>
          <a:bodyPr lIns="91425" tIns="45700" rIns="91425" bIns="45700" anchor="ctr" anchorCtr="0">
            <a:spAutoFit/>
          </a:bodyPr>
          <a:lstStyle/>
          <a:p>
            <a:pPr marL="0" marR="0" lvl="0" indent="0" algn="ctr" rtl="0">
              <a:lnSpc>
                <a:spcPct val="100000"/>
              </a:lnSpc>
              <a:spcBef>
                <a:spcPts val="0"/>
              </a:spcBef>
              <a:spcAft>
                <a:spcPts val="0"/>
              </a:spcAft>
              <a:buClr>
                <a:srgbClr val="0000FF"/>
              </a:buClr>
              <a:buSzPct val="25000"/>
              <a:buFont typeface="Arial"/>
              <a:buNone/>
            </a:pPr>
            <a:r>
              <a:rPr lang="en-US" sz="4400" b="0" i="0" u="none" strike="noStrike" cap="none" baseline="0" dirty="0">
                <a:solidFill>
                  <a:srgbClr val="0000FF"/>
                </a:solidFill>
                <a:latin typeface="Arial"/>
                <a:ea typeface="Arial"/>
                <a:cs typeface="Arial"/>
                <a:sym typeface="Arial"/>
              </a:rPr>
              <a:t>Risks and Benefits </a:t>
            </a:r>
          </a:p>
        </p:txBody>
      </p:sp>
      <p:sp>
        <p:nvSpPr>
          <p:cNvPr id="108" name="Shape 108"/>
          <p:cNvSpPr txBox="1">
            <a:spLocks noGrp="1"/>
          </p:cNvSpPr>
          <p:nvPr>
            <p:ph type="body" idx="1"/>
          </p:nvPr>
        </p:nvSpPr>
        <p:spPr>
          <a:xfrm>
            <a:off x="457200" y="1447800"/>
            <a:ext cx="8229600" cy="5099817"/>
          </a:xfrm>
          <a:prstGeom prst="rect">
            <a:avLst/>
          </a:prstGeom>
          <a:noFill/>
          <a:ln>
            <a:noFill/>
          </a:ln>
        </p:spPr>
        <p:txBody>
          <a:bodyPr lIns="91425" tIns="45700" rIns="91425" bIns="45700" anchor="t" anchorCtr="0">
            <a:spAutoFit/>
          </a:bodyPr>
          <a:lstStyle/>
          <a:p>
            <a:pPr marL="457200" marR="0" lvl="0" indent="-317500" algn="l" rtl="0">
              <a:lnSpc>
                <a:spcPct val="90000"/>
              </a:lnSpc>
              <a:spcBef>
                <a:spcPts val="0"/>
              </a:spcBef>
              <a:spcAft>
                <a:spcPts val="0"/>
              </a:spcAft>
              <a:buClr>
                <a:schemeClr val="dk1"/>
              </a:buClr>
              <a:buSzPct val="100000"/>
              <a:buFont typeface="Arial"/>
              <a:buChar char="•"/>
            </a:pPr>
            <a:r>
              <a:rPr lang="en-US" b="1" dirty="0">
                <a:solidFill>
                  <a:schemeClr val="dk1"/>
                </a:solidFill>
                <a:latin typeface="Times New Roman" pitchFamily="18" charset="0"/>
                <a:cs typeface="Times New Roman" pitchFamily="18" charset="0"/>
              </a:rPr>
              <a:t>Risks</a:t>
            </a:r>
          </a:p>
          <a:p>
            <a:pPr marL="0" marR="0" indent="0" algn="l" rtl="0">
              <a:lnSpc>
                <a:spcPct val="90000"/>
              </a:lnSpc>
              <a:spcBef>
                <a:spcPts val="560"/>
              </a:spcBef>
              <a:spcAft>
                <a:spcPts val="0"/>
              </a:spcAft>
              <a:buNone/>
            </a:pPr>
            <a:endParaRPr>
              <a:solidFill>
                <a:schemeClr val="dk1"/>
              </a:solidFill>
            </a:endParaRPr>
          </a:p>
          <a:p>
            <a:pPr marL="0" marR="0" indent="0" algn="l" rtl="0">
              <a:lnSpc>
                <a:spcPct val="90000"/>
              </a:lnSpc>
              <a:spcBef>
                <a:spcPts val="560"/>
              </a:spcBef>
              <a:spcAft>
                <a:spcPts val="0"/>
              </a:spcAft>
              <a:buNone/>
            </a:pPr>
            <a:endParaRPr>
              <a:solidFill>
                <a:schemeClr val="dk1"/>
              </a:solidFill>
            </a:endParaRPr>
          </a:p>
          <a:p>
            <a:pPr marL="0" marR="0" indent="0" algn="l" rtl="0">
              <a:lnSpc>
                <a:spcPct val="90000"/>
              </a:lnSpc>
              <a:spcBef>
                <a:spcPts val="560"/>
              </a:spcBef>
              <a:spcAft>
                <a:spcPts val="0"/>
              </a:spcAft>
              <a:buNone/>
            </a:pPr>
            <a:endParaRPr>
              <a:solidFill>
                <a:schemeClr val="dk1"/>
              </a:solidFill>
            </a:endParaRPr>
          </a:p>
          <a:p>
            <a:pPr marL="0" marR="0" indent="0" algn="l" rtl="0">
              <a:lnSpc>
                <a:spcPct val="90000"/>
              </a:lnSpc>
              <a:spcBef>
                <a:spcPts val="560"/>
              </a:spcBef>
              <a:spcAft>
                <a:spcPts val="0"/>
              </a:spcAft>
              <a:buNone/>
            </a:pPr>
            <a:endParaRPr>
              <a:solidFill>
                <a:schemeClr val="dk1"/>
              </a:solidFill>
            </a:endParaRPr>
          </a:p>
          <a:p>
            <a:pPr marL="0" marR="0" indent="0" algn="l" rtl="0">
              <a:lnSpc>
                <a:spcPct val="90000"/>
              </a:lnSpc>
              <a:spcBef>
                <a:spcPts val="560"/>
              </a:spcBef>
              <a:spcAft>
                <a:spcPts val="0"/>
              </a:spcAft>
              <a:buNone/>
            </a:pPr>
            <a:endParaRPr>
              <a:solidFill>
                <a:schemeClr val="dk1"/>
              </a:solidFill>
            </a:endParaRPr>
          </a:p>
          <a:p>
            <a:pPr marL="0" marR="0" indent="0" algn="l" rtl="0">
              <a:lnSpc>
                <a:spcPct val="90000"/>
              </a:lnSpc>
              <a:spcBef>
                <a:spcPts val="560"/>
              </a:spcBef>
              <a:spcAft>
                <a:spcPts val="0"/>
              </a:spcAft>
              <a:buNone/>
            </a:pPr>
            <a:endParaRPr>
              <a:solidFill>
                <a:schemeClr val="dk1"/>
              </a:solidFill>
            </a:endParaRPr>
          </a:p>
          <a:p>
            <a:pPr marL="0" marR="0" indent="0" algn="l" rtl="0">
              <a:lnSpc>
                <a:spcPct val="90000"/>
              </a:lnSpc>
              <a:spcBef>
                <a:spcPts val="560"/>
              </a:spcBef>
              <a:spcAft>
                <a:spcPts val="0"/>
              </a:spcAft>
              <a:buNone/>
            </a:pPr>
            <a:endParaRPr>
              <a:solidFill>
                <a:schemeClr val="dk1"/>
              </a:solidFill>
            </a:endParaRPr>
          </a:p>
          <a:p>
            <a:pPr marL="0" marR="0" indent="0" algn="l" rtl="0">
              <a:lnSpc>
                <a:spcPct val="90000"/>
              </a:lnSpc>
              <a:spcBef>
                <a:spcPts val="560"/>
              </a:spcBef>
              <a:spcAft>
                <a:spcPts val="0"/>
              </a:spcAft>
              <a:buNone/>
            </a:pPr>
            <a:endParaRPr>
              <a:solidFill>
                <a:schemeClr val="dk1"/>
              </a:solidFill>
            </a:endParaRPr>
          </a:p>
          <a:p>
            <a:pPr marL="0" marR="0" indent="0" algn="l" rtl="0">
              <a:lnSpc>
                <a:spcPct val="90000"/>
              </a:lnSpc>
              <a:spcBef>
                <a:spcPts val="560"/>
              </a:spcBef>
              <a:spcAft>
                <a:spcPts val="0"/>
              </a:spcAft>
              <a:buNone/>
            </a:pPr>
            <a:endParaRPr>
              <a:solidFill>
                <a:schemeClr val="dk1"/>
              </a:solidFill>
            </a:endParaRPr>
          </a:p>
          <a:p>
            <a:pPr marL="0" marR="0" indent="0" algn="l" rtl="0">
              <a:lnSpc>
                <a:spcPct val="90000"/>
              </a:lnSpc>
              <a:spcBef>
                <a:spcPts val="560"/>
              </a:spcBef>
              <a:spcAft>
                <a:spcPts val="0"/>
              </a:spcAft>
              <a:buNone/>
            </a:pPr>
            <a:endParaRPr>
              <a:solidFill>
                <a:schemeClr val="dk1"/>
              </a:solidFill>
            </a:endParaRPr>
          </a:p>
          <a:p>
            <a:pPr marL="457200" marR="0" lvl="0" indent="-317500" algn="l" rtl="0">
              <a:lnSpc>
                <a:spcPct val="90000"/>
              </a:lnSpc>
              <a:spcBef>
                <a:spcPts val="560"/>
              </a:spcBef>
              <a:spcAft>
                <a:spcPts val="0"/>
              </a:spcAft>
              <a:buClr>
                <a:schemeClr val="dk1"/>
              </a:buClr>
              <a:buSzPct val="100000"/>
              <a:buFont typeface="Arial"/>
              <a:buChar char="•"/>
            </a:pPr>
            <a:r>
              <a:rPr lang="en-US" b="1" i="0" u="none" strike="noStrike" cap="none" baseline="0" dirty="0">
                <a:solidFill>
                  <a:schemeClr val="dk1"/>
                </a:solidFill>
                <a:latin typeface="Times New Roman" pitchFamily="18" charset="0"/>
                <a:cs typeface="Times New Roman" pitchFamily="18" charset="0"/>
                <a:sym typeface="Arial"/>
              </a:rPr>
              <a:t>Potential applications &amp; benefits:</a:t>
            </a:r>
          </a:p>
          <a:p>
            <a:pPr marL="457200" marR="0" indent="0" algn="l" rtl="0">
              <a:lnSpc>
                <a:spcPct val="90000"/>
              </a:lnSpc>
              <a:spcBef>
                <a:spcPts val="480"/>
              </a:spcBef>
              <a:spcAft>
                <a:spcPts val="0"/>
              </a:spcAft>
              <a:buNone/>
            </a:pPr>
            <a:r>
              <a:rPr lang="en-US" dirty="0">
                <a:solidFill>
                  <a:schemeClr val="dk1"/>
                </a:solidFill>
                <a:latin typeface="Times New Roman"/>
                <a:ea typeface="Times New Roman"/>
                <a:cs typeface="Times New Roman"/>
                <a:sym typeface="Times New Roman"/>
              </a:rPr>
              <a:t>As a future work, we can include </a:t>
            </a:r>
            <a:r>
              <a:rPr lang="en-US" dirty="0" smtClean="0">
                <a:solidFill>
                  <a:schemeClr val="dk1"/>
                </a:solidFill>
                <a:latin typeface="Times New Roman"/>
                <a:ea typeface="Times New Roman"/>
                <a:cs typeface="Times New Roman"/>
                <a:sym typeface="Times New Roman"/>
              </a:rPr>
              <a:t>an interest </a:t>
            </a:r>
            <a:r>
              <a:rPr lang="en-US" dirty="0">
                <a:solidFill>
                  <a:schemeClr val="dk1"/>
                </a:solidFill>
                <a:latin typeface="Times New Roman"/>
                <a:ea typeface="Times New Roman"/>
                <a:cs typeface="Times New Roman"/>
                <a:sym typeface="Times New Roman"/>
              </a:rPr>
              <a:t>set that can be </a:t>
            </a:r>
            <a:r>
              <a:rPr lang="en-US" dirty="0" smtClean="0">
                <a:solidFill>
                  <a:schemeClr val="dk1"/>
                </a:solidFill>
                <a:latin typeface="Times New Roman"/>
                <a:ea typeface="Times New Roman"/>
                <a:cs typeface="Times New Roman"/>
                <a:sym typeface="Times New Roman"/>
              </a:rPr>
              <a:t>provided as a search criterion </a:t>
            </a:r>
            <a:r>
              <a:rPr lang="en-US" dirty="0">
                <a:solidFill>
                  <a:schemeClr val="dk1"/>
                </a:solidFill>
                <a:latin typeface="Times New Roman"/>
                <a:ea typeface="Times New Roman"/>
                <a:cs typeface="Times New Roman"/>
                <a:sym typeface="Times New Roman"/>
              </a:rPr>
              <a:t>to let the user filter the reviews based on multiple categories like location</a:t>
            </a:r>
            <a:r>
              <a:rPr lang="en-US" dirty="0" smtClean="0">
                <a:solidFill>
                  <a:schemeClr val="dk1"/>
                </a:solidFill>
                <a:latin typeface="Times New Roman"/>
                <a:ea typeface="Times New Roman"/>
                <a:cs typeface="Times New Roman"/>
                <a:sym typeface="Times New Roman"/>
              </a:rPr>
              <a:t>, check-in </a:t>
            </a:r>
            <a:r>
              <a:rPr lang="en-US" dirty="0">
                <a:solidFill>
                  <a:schemeClr val="dk1"/>
                </a:solidFill>
                <a:latin typeface="Times New Roman"/>
                <a:ea typeface="Times New Roman"/>
                <a:cs typeface="Times New Roman"/>
                <a:sym typeface="Times New Roman"/>
              </a:rPr>
              <a:t>sets and tips etc.</a:t>
            </a:r>
          </a:p>
          <a:p>
            <a:pPr marL="457200" lvl="0" indent="0" algn="just" rtl="0">
              <a:lnSpc>
                <a:spcPct val="95000"/>
              </a:lnSpc>
              <a:spcBef>
                <a:spcPts val="0"/>
              </a:spcBef>
              <a:spcAft>
                <a:spcPts val="600"/>
              </a:spcAft>
              <a:buClr>
                <a:schemeClr val="dk1"/>
              </a:buClr>
              <a:buSzPct val="78571"/>
              <a:buFont typeface="Arial"/>
              <a:buNone/>
            </a:pPr>
            <a:r>
              <a:rPr lang="en-US" dirty="0">
                <a:solidFill>
                  <a:schemeClr val="dk1"/>
                </a:solidFill>
                <a:latin typeface="Times New Roman"/>
                <a:ea typeface="Times New Roman"/>
                <a:cs typeface="Times New Roman"/>
                <a:sym typeface="Times New Roman"/>
              </a:rPr>
              <a:t>It is often the case that a review and its corresponding rating provided by the user are subjective and not consistent. Hence, this application can be used to get consistent ratings and the same can be used to effectively recommend businesses that fall in the similar rating categories. </a:t>
            </a:r>
          </a:p>
          <a:p>
            <a:pPr marL="457200" marR="0" lvl="0" indent="0" algn="l" rtl="0">
              <a:lnSpc>
                <a:spcPct val="90000"/>
              </a:lnSpc>
              <a:spcBef>
                <a:spcPts val="480"/>
              </a:spcBef>
              <a:spcAft>
                <a:spcPts val="0"/>
              </a:spcAft>
              <a:buNone/>
            </a:pPr>
            <a:endParaRPr/>
          </a:p>
          <a:p>
            <a:pPr marL="342900" marR="0" lvl="0" indent="-190500" algn="l" rtl="0">
              <a:spcBef>
                <a:spcPts val="480"/>
              </a:spcBef>
              <a:spcAft>
                <a:spcPts val="0"/>
              </a:spcAft>
              <a:buClr>
                <a:schemeClr val="dk1"/>
              </a:buClr>
              <a:buFont typeface="Arial"/>
              <a:buNone/>
            </a:pPr>
            <a:endParaRPr sz="2400" b="0" i="0" u="none" strike="noStrike" cap="none" baseline="0">
              <a:solidFill>
                <a:schemeClr val="dk1"/>
              </a:solidFill>
              <a:latin typeface="Arial"/>
              <a:ea typeface="Arial"/>
              <a:cs typeface="Arial"/>
              <a:sym typeface="Arial"/>
            </a:endParaRPr>
          </a:p>
        </p:txBody>
      </p:sp>
      <p:pic>
        <p:nvPicPr>
          <p:cNvPr id="109" name="Shape 109"/>
          <p:cNvPicPr preferRelativeResize="0"/>
          <p:nvPr/>
        </p:nvPicPr>
        <p:blipFill>
          <a:blip r:embed="rId3">
            <a:alphaModFix/>
          </a:blip>
          <a:stretch>
            <a:fillRect/>
          </a:stretch>
        </p:blipFill>
        <p:spPr>
          <a:xfrm>
            <a:off x="1014800" y="1824687"/>
            <a:ext cx="6743700" cy="2581275"/>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457200" y="1447800"/>
            <a:ext cx="8305799" cy="5386049"/>
          </a:xfrm>
          <a:prstGeom prst="rect">
            <a:avLst/>
          </a:prstGeom>
          <a:noFill/>
          <a:ln>
            <a:noFill/>
          </a:ln>
        </p:spPr>
        <p:txBody>
          <a:bodyPr lIns="91425" tIns="45700" rIns="91425" bIns="45700" anchor="t" anchorCtr="0">
            <a:spAutoFit/>
          </a:bodyPr>
          <a:lstStyle/>
          <a:p>
            <a:pPr marL="660400" marR="0" lvl="0" indent="-457200" algn="l" rtl="0">
              <a:spcBef>
                <a:spcPts val="0"/>
              </a:spcBef>
              <a:spcAft>
                <a:spcPts val="0"/>
              </a:spcAft>
              <a:buClr>
                <a:schemeClr val="dk1"/>
              </a:buClr>
              <a:buFont typeface="Arial"/>
              <a:buAutoNum type="arabicPeriod"/>
            </a:pPr>
            <a:r>
              <a:rPr lang="en-US" sz="2000" b="1" i="0" u="none" strike="noStrike" cap="none" baseline="0" dirty="0" smtClean="0">
                <a:solidFill>
                  <a:schemeClr val="dk1"/>
                </a:solidFill>
                <a:latin typeface="Times New Roman" pitchFamily="18" charset="0"/>
                <a:cs typeface="Times New Roman" pitchFamily="18" charset="0"/>
                <a:sym typeface="Arial"/>
              </a:rPr>
              <a:t>Setting up the local </a:t>
            </a:r>
            <a:r>
              <a:rPr lang="en-US" sz="2000" b="1" i="0" u="none" strike="noStrike" cap="none" baseline="0" dirty="0" err="1" smtClean="0">
                <a:solidFill>
                  <a:schemeClr val="dk1"/>
                </a:solidFill>
                <a:latin typeface="Times New Roman" pitchFamily="18" charset="0"/>
                <a:cs typeface="Times New Roman" pitchFamily="18" charset="0"/>
                <a:sym typeface="Arial"/>
              </a:rPr>
              <a:t>Hadoop</a:t>
            </a:r>
            <a:r>
              <a:rPr lang="en-US" sz="2000" b="1" i="0" u="none" strike="noStrike" cap="none" baseline="0" dirty="0" smtClean="0">
                <a:solidFill>
                  <a:schemeClr val="dk1"/>
                </a:solidFill>
                <a:latin typeface="Times New Roman" pitchFamily="18" charset="0"/>
                <a:cs typeface="Times New Roman" pitchFamily="18" charset="0"/>
                <a:sym typeface="Arial"/>
              </a:rPr>
              <a:t> environment on the </a:t>
            </a:r>
            <a:r>
              <a:rPr lang="en-US" sz="2000" b="1" i="0" u="none" strike="noStrike" cap="none" baseline="0" dirty="0" err="1" smtClean="0">
                <a:solidFill>
                  <a:schemeClr val="dk1"/>
                </a:solidFill>
                <a:latin typeface="Times New Roman" pitchFamily="18" charset="0"/>
                <a:cs typeface="Times New Roman" pitchFamily="18" charset="0"/>
                <a:sym typeface="Arial"/>
              </a:rPr>
              <a:t>Vla</a:t>
            </a:r>
            <a:r>
              <a:rPr lang="en-US" sz="2000" b="1" baseline="0" dirty="0" err="1" smtClean="0">
                <a:solidFill>
                  <a:schemeClr val="dk1"/>
                </a:solidFill>
                <a:latin typeface="Times New Roman" pitchFamily="18" charset="0"/>
                <a:cs typeface="Times New Roman" pitchFamily="18" charset="0"/>
              </a:rPr>
              <a:t>b</a:t>
            </a:r>
            <a:r>
              <a:rPr lang="en-US" sz="2000" b="1" dirty="0" smtClean="0">
                <a:solidFill>
                  <a:schemeClr val="dk1"/>
                </a:solidFill>
                <a:latin typeface="Times New Roman" pitchFamily="18" charset="0"/>
                <a:cs typeface="Times New Roman" pitchFamily="18" charset="0"/>
              </a:rPr>
              <a:t> cloud</a:t>
            </a:r>
          </a:p>
          <a:p>
            <a:pPr marL="603250" lvl="1" indent="0">
              <a:spcBef>
                <a:spcPts val="0"/>
              </a:spcBef>
              <a:buNone/>
            </a:pPr>
            <a:r>
              <a:rPr lang="en-US" sz="2000" b="0" i="0" u="none" strike="noStrike" cap="none" baseline="0" dirty="0" smtClean="0">
                <a:solidFill>
                  <a:schemeClr val="dk1"/>
                </a:solidFill>
                <a:latin typeface="Times New Roman" pitchFamily="18" charset="0"/>
                <a:cs typeface="Times New Roman" pitchFamily="18" charset="0"/>
                <a:sym typeface="Arial"/>
              </a:rPr>
              <a:t>Initially single</a:t>
            </a:r>
            <a:r>
              <a:rPr lang="en-US" sz="2000" b="0" i="0" u="none" strike="noStrike" cap="none" dirty="0" smtClean="0">
                <a:solidFill>
                  <a:schemeClr val="dk1"/>
                </a:solidFill>
                <a:latin typeface="Times New Roman" pitchFamily="18" charset="0"/>
                <a:cs typeface="Times New Roman" pitchFamily="18" charset="0"/>
                <a:sym typeface="Arial"/>
              </a:rPr>
              <a:t> node cluster  backed by Hadoop Distributed File system was set up on the Ubuntu machine . </a:t>
            </a:r>
            <a:endParaRPr lang="en-US" sz="2000" dirty="0">
              <a:solidFill>
                <a:schemeClr val="dk1"/>
              </a:solidFill>
              <a:latin typeface="Times New Roman" pitchFamily="18" charset="0"/>
              <a:cs typeface="Times New Roman" pitchFamily="18" charset="0"/>
            </a:endParaRPr>
          </a:p>
          <a:p>
            <a:pPr marL="603250" lvl="1" indent="0">
              <a:spcBef>
                <a:spcPts val="0"/>
              </a:spcBef>
              <a:buNone/>
            </a:pPr>
            <a:r>
              <a:rPr lang="en-US" sz="2000" dirty="0" smtClean="0">
                <a:solidFill>
                  <a:schemeClr val="dk1"/>
                </a:solidFill>
                <a:latin typeface="Times New Roman" pitchFamily="18" charset="0"/>
                <a:cs typeface="Times New Roman" pitchFamily="18" charset="0"/>
              </a:rPr>
              <a:t>T</a:t>
            </a:r>
            <a:r>
              <a:rPr lang="en-US" sz="2000" b="0" i="0" u="none" strike="noStrike" cap="none" dirty="0" smtClean="0">
                <a:solidFill>
                  <a:schemeClr val="dk1"/>
                </a:solidFill>
                <a:latin typeface="Times New Roman" pitchFamily="18" charset="0"/>
                <a:cs typeface="Times New Roman" pitchFamily="18" charset="0"/>
                <a:sym typeface="Arial"/>
              </a:rPr>
              <a:t>hen </a:t>
            </a:r>
            <a:r>
              <a:rPr lang="en-US" sz="2000" b="0" i="0" u="none" strike="noStrike" cap="none" dirty="0" smtClean="0">
                <a:solidFill>
                  <a:schemeClr val="dk1"/>
                </a:solidFill>
                <a:latin typeface="Times New Roman" pitchFamily="18" charset="0"/>
                <a:cs typeface="Times New Roman" pitchFamily="18" charset="0"/>
                <a:sym typeface="Arial"/>
              </a:rPr>
              <a:t>multi node cluster backed </a:t>
            </a:r>
            <a:r>
              <a:rPr lang="en-US" sz="2000" dirty="0" smtClean="0">
                <a:solidFill>
                  <a:schemeClr val="dk1"/>
                </a:solidFill>
                <a:latin typeface="Times New Roman" pitchFamily="18" charset="0"/>
                <a:cs typeface="Times New Roman" pitchFamily="18" charset="0"/>
              </a:rPr>
              <a:t>by Hadoop Distributed File system was set up on the Ubuntu machine . </a:t>
            </a:r>
          </a:p>
          <a:p>
            <a:pPr marL="660400" lvl="0" indent="-457200">
              <a:spcBef>
                <a:spcPts val="0"/>
              </a:spcBef>
              <a:buNone/>
            </a:pPr>
            <a:endParaRPr lang="en-US" sz="2000" dirty="0" smtClean="0">
              <a:solidFill>
                <a:schemeClr val="dk1"/>
              </a:solidFill>
              <a:latin typeface="Times New Roman" pitchFamily="18" charset="0"/>
              <a:cs typeface="Times New Roman" pitchFamily="18" charset="0"/>
            </a:endParaRPr>
          </a:p>
          <a:p>
            <a:pPr marL="660400" indent="-457200">
              <a:spcBef>
                <a:spcPts val="0"/>
              </a:spcBef>
              <a:buAutoNum type="arabicPeriod" startAt="2"/>
            </a:pPr>
            <a:r>
              <a:rPr lang="en-US" sz="2000" b="1" dirty="0" smtClean="0">
                <a:solidFill>
                  <a:schemeClr val="dk1"/>
                </a:solidFill>
                <a:latin typeface="Times New Roman" pitchFamily="18" charset="0"/>
                <a:cs typeface="Times New Roman" pitchFamily="18" charset="0"/>
              </a:rPr>
              <a:t>Choosing the best learning </a:t>
            </a:r>
            <a:r>
              <a:rPr lang="en-US" sz="2000" b="1" dirty="0" smtClean="0">
                <a:solidFill>
                  <a:schemeClr val="dk1"/>
                </a:solidFill>
                <a:latin typeface="Times New Roman" pitchFamily="18" charset="0"/>
                <a:cs typeface="Times New Roman" pitchFamily="18" charset="0"/>
              </a:rPr>
              <a:t>algorithm </a:t>
            </a:r>
            <a:r>
              <a:rPr lang="en-US" sz="2000" b="1" dirty="0" smtClean="0">
                <a:solidFill>
                  <a:schemeClr val="dk1"/>
                </a:solidFill>
                <a:latin typeface="Times New Roman" pitchFamily="18" charset="0"/>
                <a:cs typeface="Times New Roman" pitchFamily="18" charset="0"/>
              </a:rPr>
              <a:t>for predicting the rating based on yelp dataset.</a:t>
            </a:r>
          </a:p>
          <a:p>
            <a:pPr marL="603250" lvl="1" indent="0">
              <a:spcBef>
                <a:spcPts val="0"/>
              </a:spcBef>
              <a:buNone/>
            </a:pPr>
            <a:r>
              <a:rPr lang="en-US" sz="2000" dirty="0" smtClean="0">
                <a:solidFill>
                  <a:schemeClr val="dk1"/>
                </a:solidFill>
                <a:latin typeface="Times New Roman" pitchFamily="18" charset="0"/>
                <a:cs typeface="Times New Roman" pitchFamily="18" charset="0"/>
              </a:rPr>
              <a:t>Random </a:t>
            </a:r>
            <a:r>
              <a:rPr lang="en-US" sz="2000" dirty="0" smtClean="0">
                <a:solidFill>
                  <a:schemeClr val="dk1"/>
                </a:solidFill>
                <a:latin typeface="Times New Roman" pitchFamily="18" charset="0"/>
                <a:cs typeface="Times New Roman" pitchFamily="18" charset="0"/>
              </a:rPr>
              <a:t>Forest classifier is chosen as the best learning algorithm as it is very accurate for numerical data.</a:t>
            </a:r>
          </a:p>
          <a:p>
            <a:pPr marL="660400" indent="-457200">
              <a:spcBef>
                <a:spcPts val="0"/>
              </a:spcBef>
              <a:buNone/>
            </a:pPr>
            <a:endParaRPr lang="en-US" sz="2000" dirty="0" smtClean="0">
              <a:solidFill>
                <a:schemeClr val="dk1"/>
              </a:solidFill>
              <a:latin typeface="Times New Roman" pitchFamily="18" charset="0"/>
              <a:cs typeface="Times New Roman" pitchFamily="18" charset="0"/>
            </a:endParaRPr>
          </a:p>
          <a:p>
            <a:pPr marL="660400" lvl="0" indent="-457200">
              <a:spcBef>
                <a:spcPts val="0"/>
              </a:spcBef>
              <a:buClr>
                <a:srgbClr val="000000"/>
              </a:buClr>
              <a:buNone/>
            </a:pPr>
            <a:r>
              <a:rPr lang="en-US" sz="2000" b="1" dirty="0" smtClean="0">
                <a:latin typeface="Times New Roman" pitchFamily="18" charset="0"/>
                <a:cs typeface="Times New Roman" pitchFamily="18" charset="0"/>
              </a:rPr>
              <a:t>3.   Preprocessing of Yelp Review Dataset using map-reduce framework.</a:t>
            </a:r>
          </a:p>
          <a:p>
            <a:pPr marL="660400" indent="-457200">
              <a:spcBef>
                <a:spcPts val="0"/>
              </a:spcBef>
              <a:buNone/>
            </a:pPr>
            <a:r>
              <a:rPr lang="en-US" sz="2000" dirty="0" smtClean="0">
                <a:solidFill>
                  <a:schemeClr val="dk1"/>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mapper </a:t>
            </a:r>
            <a:r>
              <a:rPr lang="en-US" sz="2000" dirty="0" smtClean="0">
                <a:latin typeface="Times New Roman" pitchFamily="18" charset="0"/>
                <a:cs typeface="Times New Roman" pitchFamily="18" charset="0"/>
              </a:rPr>
              <a:t>and reducer classes for preprocessing of Yelp Review Dataset are created and pushed to </a:t>
            </a:r>
            <a:r>
              <a:rPr lang="en-US" sz="2000" dirty="0" err="1" smtClean="0">
                <a:latin typeface="Times New Roman" pitchFamily="18" charset="0"/>
                <a:cs typeface="Times New Roman" pitchFamily="18" charset="0"/>
              </a:rPr>
              <a:t>Gitlab</a:t>
            </a:r>
            <a:r>
              <a:rPr lang="en-US" sz="2000" dirty="0" smtClean="0">
                <a:latin typeface="Times New Roman" pitchFamily="18" charset="0"/>
                <a:cs typeface="Times New Roman" pitchFamily="18" charset="0"/>
              </a:rPr>
              <a:t> repository. Testing the preprocessing of data is complete.</a:t>
            </a:r>
          </a:p>
          <a:p>
            <a:pPr marL="660400" indent="-457200">
              <a:spcBef>
                <a:spcPts val="0"/>
              </a:spcBef>
              <a:buNone/>
            </a:pPr>
            <a:endParaRPr lang="en-US" sz="2000" b="1" dirty="0" smtClean="0">
              <a:solidFill>
                <a:schemeClr val="dk1"/>
              </a:solidFill>
              <a:latin typeface="Times New Roman" pitchFamily="18" charset="0"/>
              <a:cs typeface="Times New Roman" pitchFamily="18" charset="0"/>
            </a:endParaRPr>
          </a:p>
          <a:p>
            <a:pPr marL="660400" indent="-457200">
              <a:spcBef>
                <a:spcPts val="0"/>
              </a:spcBef>
              <a:buNone/>
            </a:pPr>
            <a:endParaRPr lang="en-US" sz="2400" dirty="0" smtClean="0">
              <a:solidFill>
                <a:schemeClr val="dk1"/>
              </a:solidFill>
              <a:latin typeface="Times New Roman" pitchFamily="18" charset="0"/>
              <a:cs typeface="Times New Roman" pitchFamily="18" charset="0"/>
            </a:endParaRPr>
          </a:p>
        </p:txBody>
      </p:sp>
      <p:sp>
        <p:nvSpPr>
          <p:cNvPr id="116" name="Shape 116"/>
          <p:cNvSpPr txBox="1">
            <a:spLocks noGrp="1"/>
          </p:cNvSpPr>
          <p:nvPr>
            <p:ph type="title"/>
          </p:nvPr>
        </p:nvSpPr>
        <p:spPr>
          <a:xfrm>
            <a:off x="990600" y="228600"/>
            <a:ext cx="7467600" cy="707846"/>
          </a:xfrm>
          <a:prstGeom prst="rect">
            <a:avLst/>
          </a:prstGeom>
          <a:noFill/>
          <a:ln>
            <a:noFill/>
          </a:ln>
        </p:spPr>
        <p:txBody>
          <a:bodyPr lIns="91425" tIns="45700" rIns="91425" bIns="45700" anchor="ctr" anchorCtr="1">
            <a:spAutoFit/>
          </a:bodyPr>
          <a:lstStyle/>
          <a:p>
            <a:pPr marL="0" marR="0" lvl="0" indent="0" algn="ctr" rtl="0">
              <a:lnSpc>
                <a:spcPct val="100000"/>
              </a:lnSpc>
              <a:spcBef>
                <a:spcPts val="0"/>
              </a:spcBef>
              <a:spcAft>
                <a:spcPts val="0"/>
              </a:spcAft>
              <a:buClr>
                <a:srgbClr val="0000FF"/>
              </a:buClr>
              <a:buSzPct val="25000"/>
              <a:buFont typeface="Arial"/>
              <a:buNone/>
            </a:pPr>
            <a:r>
              <a:rPr lang="en-US" sz="4000" i="0" u="none" strike="noStrike" cap="none" baseline="0" dirty="0">
                <a:solidFill>
                  <a:srgbClr val="0000FF"/>
                </a:solidFill>
                <a:latin typeface="Arial"/>
                <a:ea typeface="Arial"/>
                <a:cs typeface="Arial"/>
                <a:sym typeface="Arial"/>
              </a:rPr>
              <a:t>Tasks Accomplished  by Now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0000FF"/>
                </a:solidFill>
              </a:rPr>
              <a:t>Tasks Accomplished by Now </a:t>
            </a:r>
            <a:r>
              <a:rPr lang="en-US" sz="4000" dirty="0" smtClean="0">
                <a:solidFill>
                  <a:srgbClr val="0000FF"/>
                </a:solidFill>
              </a:rPr>
              <a:t>(Continued)</a:t>
            </a:r>
            <a:endParaRPr lang="en-US" dirty="0"/>
          </a:p>
        </p:txBody>
      </p:sp>
      <p:sp>
        <p:nvSpPr>
          <p:cNvPr id="3" name="Text Placeholder 2"/>
          <p:cNvSpPr>
            <a:spLocks noGrp="1"/>
          </p:cNvSpPr>
          <p:nvPr>
            <p:ph type="body" idx="1"/>
          </p:nvPr>
        </p:nvSpPr>
        <p:spPr/>
        <p:txBody>
          <a:bodyPr/>
          <a:lstStyle/>
          <a:p>
            <a:pPr marL="660400" indent="-457200">
              <a:spcBef>
                <a:spcPts val="0"/>
              </a:spcBef>
              <a:buNone/>
            </a:pPr>
            <a:r>
              <a:rPr lang="en-US" sz="2000" b="1" dirty="0" smtClean="0">
                <a:latin typeface="Times New Roman" pitchFamily="18" charset="0"/>
                <a:cs typeface="Times New Roman" pitchFamily="18" charset="0"/>
              </a:rPr>
              <a:t>4.    Implementation of Random Forest Classifier using Apache Mahout.</a:t>
            </a:r>
          </a:p>
          <a:p>
            <a:pPr marL="603250" lvl="1" indent="0">
              <a:spcBef>
                <a:spcPts val="0"/>
              </a:spcBef>
              <a:buNone/>
            </a:pPr>
            <a:r>
              <a:rPr lang="en-US" sz="2000" dirty="0" smtClean="0">
                <a:latin typeface="Times New Roman" pitchFamily="18" charset="0"/>
                <a:cs typeface="Times New Roman" pitchFamily="18" charset="0"/>
              </a:rPr>
              <a:t>Sequence </a:t>
            </a:r>
            <a:r>
              <a:rPr lang="en-US" sz="2000" dirty="0" smtClean="0">
                <a:latin typeface="Times New Roman" pitchFamily="18" charset="0"/>
                <a:cs typeface="Times New Roman" pitchFamily="18" charset="0"/>
              </a:rPr>
              <a:t>file was generated from the preprocessed data. Random forest classifier was implemented to learn patterns from the input dataset. Once a model was constructed, the classifier predicted a rating for the input review </a:t>
            </a:r>
          </a:p>
          <a:p>
            <a:pPr marL="1060450" lvl="1" indent="-457200">
              <a:spcBef>
                <a:spcPts val="0"/>
              </a:spcBef>
              <a:buNone/>
            </a:pPr>
            <a:endParaRPr lang="en-US" sz="2000" dirty="0" smtClean="0">
              <a:latin typeface="Times New Roman" pitchFamily="18" charset="0"/>
              <a:cs typeface="Times New Roman" pitchFamily="18" charset="0"/>
            </a:endParaRPr>
          </a:p>
          <a:p>
            <a:pPr marL="660400" indent="-457200">
              <a:spcBef>
                <a:spcPts val="0"/>
              </a:spcBef>
              <a:buAutoNum type="arabicPeriod" startAt="5"/>
            </a:pPr>
            <a:r>
              <a:rPr lang="en-US" sz="2000" b="1" dirty="0" smtClean="0">
                <a:latin typeface="Times New Roman" pitchFamily="18" charset="0"/>
                <a:cs typeface="Times New Roman" pitchFamily="18" charset="0"/>
              </a:rPr>
              <a:t>Implementation of the User Interface to take user </a:t>
            </a:r>
            <a:r>
              <a:rPr lang="en-US" sz="2000" b="1" dirty="0" smtClean="0">
                <a:latin typeface="Times New Roman" pitchFamily="18" charset="0"/>
                <a:cs typeface="Times New Roman" pitchFamily="18" charset="0"/>
              </a:rPr>
              <a:t>inputs.</a:t>
            </a:r>
          </a:p>
          <a:p>
            <a:pPr marL="603250" lvl="1" indent="0">
              <a:spcBef>
                <a:spcPts val="0"/>
              </a:spcBef>
              <a:buNone/>
            </a:pPr>
            <a:r>
              <a:rPr lang="en-US" sz="2000" dirty="0" smtClean="0">
                <a:latin typeface="Times New Roman" pitchFamily="18" charset="0"/>
                <a:cs typeface="Times New Roman" pitchFamily="18" charset="0"/>
              </a:rPr>
              <a:t>User interface was created to receive input reviews from the user and display the rating predicted by the classifier. </a:t>
            </a:r>
          </a:p>
          <a:p>
            <a:pPr marL="603250" lvl="1" indent="0">
              <a:spcBef>
                <a:spcPts val="0"/>
              </a:spcBef>
              <a:buNone/>
            </a:pPr>
            <a:endParaRPr lang="en-US" sz="2400" dirty="0" smtClean="0">
              <a:solidFill>
                <a:schemeClr val="dk1"/>
              </a:solidFill>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0000FF"/>
                </a:solidFill>
              </a:rPr>
              <a:t>Screenshot -Rating for a poor </a:t>
            </a:r>
            <a:r>
              <a:rPr lang="en-US" sz="3600" dirty="0">
                <a:solidFill>
                  <a:srgbClr val="0000FF"/>
                </a:solidFill>
              </a:rPr>
              <a:t>r</a:t>
            </a:r>
            <a:r>
              <a:rPr lang="en-US" sz="3600" dirty="0" smtClean="0">
                <a:solidFill>
                  <a:srgbClr val="0000FF"/>
                </a:solidFill>
              </a:rPr>
              <a:t>eview</a:t>
            </a:r>
            <a:endParaRPr lang="en-US" sz="3600" dirty="0"/>
          </a:p>
        </p:txBody>
      </p:sp>
      <p:sp>
        <p:nvSpPr>
          <p:cNvPr id="3" name="Text Placeholder 2"/>
          <p:cNvSpPr>
            <a:spLocks noGrp="1"/>
          </p:cNvSpPr>
          <p:nvPr>
            <p:ph type="body" idx="1"/>
          </p:nvPr>
        </p:nvSpPr>
        <p:spPr/>
        <p:txBody>
          <a:bodyPr/>
          <a:lstStyle/>
          <a:p>
            <a:endParaRPr lang="en-US" dirty="0"/>
          </a:p>
        </p:txBody>
      </p:sp>
      <p:pic>
        <p:nvPicPr>
          <p:cNvPr id="3074" name="Picture 2" descr="https://lh5.googleusercontent.com/GGNXOCwEX0xuTgXM6mpCaIJaYXyHVUJrnWgZt2ncaCObBJwBlO7KU2KACxOeYXNPhU-2Em7KW17tsgFJaFx_WqDNWkEiuz1E_z8oiwsOGx3tQeW9c3meA4slsdkPw8eVL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799"/>
            <a:ext cx="8077200" cy="48568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09600" y="152400"/>
            <a:ext cx="8229600" cy="990599"/>
          </a:xfrm>
          <a:prstGeom prst="rect">
            <a:avLst/>
          </a:prstGeom>
          <a:noFill/>
          <a:ln>
            <a:noFill/>
          </a:ln>
        </p:spPr>
        <p:txBody>
          <a:bodyPr lIns="91425" tIns="45700" rIns="91425" bIns="45700" anchor="ctr" anchorCtr="0">
            <a:spAutoFit/>
          </a:bodyPr>
          <a:lstStyle/>
          <a:p>
            <a:pPr marL="0" marR="0" lvl="0" indent="0" algn="ctr" rtl="0">
              <a:lnSpc>
                <a:spcPct val="100000"/>
              </a:lnSpc>
              <a:spcBef>
                <a:spcPts val="0"/>
              </a:spcBef>
              <a:spcAft>
                <a:spcPts val="0"/>
              </a:spcAft>
              <a:buClr>
                <a:srgbClr val="0000FF"/>
              </a:buClr>
              <a:buSzPct val="25000"/>
              <a:buFont typeface="Arial"/>
              <a:buNone/>
            </a:pPr>
            <a:r>
              <a:rPr lang="en-US" sz="4400">
                <a:solidFill>
                  <a:srgbClr val="0000FF"/>
                </a:solidFill>
              </a:rPr>
              <a:t>	Project Description</a:t>
            </a:r>
          </a:p>
        </p:txBody>
      </p:sp>
      <p:sp>
        <p:nvSpPr>
          <p:cNvPr id="63" name="Shape 63"/>
          <p:cNvSpPr txBox="1">
            <a:spLocks noGrp="1"/>
          </p:cNvSpPr>
          <p:nvPr>
            <p:ph type="body" idx="1"/>
          </p:nvPr>
        </p:nvSpPr>
        <p:spPr>
          <a:xfrm>
            <a:off x="457200" y="1447800"/>
            <a:ext cx="8229600" cy="5016718"/>
          </a:xfrm>
          <a:prstGeom prst="rect">
            <a:avLst/>
          </a:prstGeom>
          <a:noFill/>
          <a:ln>
            <a:noFill/>
          </a:ln>
        </p:spPr>
        <p:txBody>
          <a:bodyPr lIns="91425" tIns="45700" rIns="91425" bIns="45700" anchor="t" anchorCtr="0">
            <a:spAutoFit/>
          </a:bodyPr>
          <a:lstStyle/>
          <a:p>
            <a:pPr marL="342900" marR="0" lvl="0" indent="-254000" algn="l" rtl="0">
              <a:lnSpc>
                <a:spcPct val="100000"/>
              </a:lnSpc>
              <a:spcBef>
                <a:spcPts val="0"/>
              </a:spcBef>
              <a:spcAft>
                <a:spcPts val="0"/>
              </a:spcAft>
              <a:buClr>
                <a:schemeClr val="dk1"/>
              </a:buClr>
              <a:buSzPct val="100000"/>
              <a:buFont typeface="Arial"/>
              <a:buChar char="•"/>
            </a:pPr>
            <a:r>
              <a:rPr lang="en-US" sz="2000" dirty="0" smtClean="0">
                <a:solidFill>
                  <a:schemeClr val="dk1"/>
                </a:solidFill>
                <a:latin typeface="Times New Roman" pitchFamily="18" charset="0"/>
                <a:ea typeface="Times New Roman"/>
                <a:cs typeface="Times New Roman" pitchFamily="18" charset="0"/>
                <a:sym typeface="Times New Roman"/>
              </a:rPr>
              <a:t>This </a:t>
            </a:r>
            <a:r>
              <a:rPr lang="en-US" sz="2000" dirty="0">
                <a:solidFill>
                  <a:schemeClr val="dk1"/>
                </a:solidFill>
                <a:latin typeface="Times New Roman" pitchFamily="18" charset="0"/>
                <a:ea typeface="Times New Roman"/>
                <a:cs typeface="Times New Roman" pitchFamily="18" charset="0"/>
                <a:sym typeface="Times New Roman"/>
              </a:rPr>
              <a:t>project is aimed at performing Sentiment Analysis on Yelp dataset to predict accurate rating of the </a:t>
            </a:r>
            <a:r>
              <a:rPr lang="en-US" sz="2000" dirty="0" smtClean="0">
                <a:solidFill>
                  <a:schemeClr val="dk1"/>
                </a:solidFill>
                <a:latin typeface="Times New Roman" pitchFamily="18" charset="0"/>
                <a:ea typeface="Times New Roman"/>
                <a:cs typeface="Times New Roman" pitchFamily="18" charset="0"/>
                <a:sym typeface="Times New Roman"/>
              </a:rPr>
              <a:t>review.</a:t>
            </a:r>
            <a:endParaRPr lang="en-US" sz="2000" dirty="0">
              <a:solidFill>
                <a:schemeClr val="dk1"/>
              </a:solidFill>
              <a:latin typeface="Times New Roman" pitchFamily="18" charset="0"/>
              <a:ea typeface="Times New Roman"/>
              <a:cs typeface="Times New Roman" pitchFamily="18" charset="0"/>
              <a:sym typeface="Times New Roman"/>
            </a:endParaRPr>
          </a:p>
          <a:p>
            <a:pPr marL="0" marR="0" lvl="0" indent="0" algn="l" rtl="0">
              <a:lnSpc>
                <a:spcPct val="100000"/>
              </a:lnSpc>
              <a:spcBef>
                <a:spcPts val="0"/>
              </a:spcBef>
              <a:spcAft>
                <a:spcPts val="0"/>
              </a:spcAft>
              <a:buNone/>
            </a:pPr>
            <a:endParaRPr sz="2000" dirty="0">
              <a:solidFill>
                <a:schemeClr val="dk1"/>
              </a:solidFill>
              <a:latin typeface="Times New Roman" pitchFamily="18" charset="0"/>
              <a:ea typeface="Times New Roman"/>
              <a:cs typeface="Times New Roman" pitchFamily="18" charset="0"/>
              <a:sym typeface="Times New Roman"/>
            </a:endParaRPr>
          </a:p>
          <a:p>
            <a:pPr marL="342900" marR="0" lvl="0" indent="-254000" algn="l" rtl="0">
              <a:lnSpc>
                <a:spcPct val="100000"/>
              </a:lnSpc>
              <a:spcBef>
                <a:spcPts val="0"/>
              </a:spcBef>
              <a:spcAft>
                <a:spcPts val="0"/>
              </a:spcAft>
              <a:buClr>
                <a:schemeClr val="dk1"/>
              </a:buClr>
              <a:buSzPct val="100000"/>
              <a:buFont typeface="Times New Roman"/>
              <a:buChar char="•"/>
            </a:pPr>
            <a:r>
              <a:rPr lang="en-US" sz="2000" dirty="0">
                <a:solidFill>
                  <a:schemeClr val="dk1"/>
                </a:solidFill>
                <a:latin typeface="Times New Roman" pitchFamily="18" charset="0"/>
                <a:ea typeface="Times New Roman"/>
                <a:cs typeface="Times New Roman" pitchFamily="18" charset="0"/>
                <a:sym typeface="Times New Roman"/>
              </a:rPr>
              <a:t>Sentiment Analysis is an important technique to bring consistency between the review and the actual star rating. This is crucial for the businesses as it provides an accurate rating of their products/services. Businesses can then alter their services to provide a better customer </a:t>
            </a:r>
            <a:r>
              <a:rPr lang="en-US" sz="2000" dirty="0" smtClean="0">
                <a:solidFill>
                  <a:schemeClr val="dk1"/>
                </a:solidFill>
                <a:latin typeface="Times New Roman" pitchFamily="18" charset="0"/>
                <a:ea typeface="Times New Roman"/>
                <a:cs typeface="Times New Roman" pitchFamily="18" charset="0"/>
                <a:sym typeface="Times New Roman"/>
              </a:rPr>
              <a:t>experience.</a:t>
            </a:r>
            <a:endParaRPr lang="en-US" sz="2000" dirty="0">
              <a:solidFill>
                <a:schemeClr val="dk1"/>
              </a:solidFill>
              <a:latin typeface="Times New Roman" pitchFamily="18" charset="0"/>
              <a:ea typeface="Times New Roman"/>
              <a:cs typeface="Times New Roman" pitchFamily="18" charset="0"/>
              <a:sym typeface="Times New Roman"/>
            </a:endParaRPr>
          </a:p>
          <a:p>
            <a:pPr marL="0" marR="0" lvl="0" indent="0" algn="l" rtl="0">
              <a:lnSpc>
                <a:spcPct val="100000"/>
              </a:lnSpc>
              <a:spcBef>
                <a:spcPts val="0"/>
              </a:spcBef>
              <a:spcAft>
                <a:spcPts val="0"/>
              </a:spcAft>
              <a:buNone/>
            </a:pPr>
            <a:endParaRPr sz="2000" dirty="0">
              <a:solidFill>
                <a:schemeClr val="dk1"/>
              </a:solidFill>
              <a:latin typeface="Times New Roman" pitchFamily="18" charset="0"/>
              <a:ea typeface="Times New Roman"/>
              <a:cs typeface="Times New Roman" pitchFamily="18" charset="0"/>
              <a:sym typeface="Times New Roman"/>
            </a:endParaRPr>
          </a:p>
          <a:p>
            <a:pPr marL="342900" marR="0" lvl="0" indent="-254000" algn="l" rtl="0">
              <a:lnSpc>
                <a:spcPct val="100000"/>
              </a:lnSpc>
              <a:spcBef>
                <a:spcPts val="0"/>
              </a:spcBef>
              <a:spcAft>
                <a:spcPts val="0"/>
              </a:spcAft>
              <a:buClr>
                <a:schemeClr val="dk1"/>
              </a:buClr>
              <a:buSzPct val="100000"/>
              <a:buFont typeface="Times New Roman"/>
              <a:buChar char="•"/>
            </a:pPr>
            <a:r>
              <a:rPr lang="en-US" sz="2000" dirty="0">
                <a:solidFill>
                  <a:schemeClr val="dk1"/>
                </a:solidFill>
                <a:latin typeface="Times New Roman" pitchFamily="18" charset="0"/>
                <a:ea typeface="Times New Roman"/>
                <a:cs typeface="Times New Roman" pitchFamily="18" charset="0"/>
                <a:sym typeface="Times New Roman"/>
              </a:rPr>
              <a:t>The main tasks of the project include deploying </a:t>
            </a:r>
            <a:r>
              <a:rPr lang="en-US" sz="2000" dirty="0" err="1">
                <a:solidFill>
                  <a:schemeClr val="dk1"/>
                </a:solidFill>
                <a:latin typeface="Times New Roman" pitchFamily="18" charset="0"/>
                <a:ea typeface="Times New Roman"/>
                <a:cs typeface="Times New Roman" pitchFamily="18" charset="0"/>
                <a:sym typeface="Times New Roman"/>
              </a:rPr>
              <a:t>Hadoop</a:t>
            </a:r>
            <a:r>
              <a:rPr lang="en-US" sz="2000" dirty="0">
                <a:solidFill>
                  <a:schemeClr val="dk1"/>
                </a:solidFill>
                <a:latin typeface="Times New Roman" pitchFamily="18" charset="0"/>
                <a:ea typeface="Times New Roman"/>
                <a:cs typeface="Times New Roman" pitchFamily="18" charset="0"/>
                <a:sym typeface="Times New Roman"/>
              </a:rPr>
              <a:t> cluster in </a:t>
            </a:r>
            <a:r>
              <a:rPr lang="en-US" sz="2000" dirty="0" err="1">
                <a:solidFill>
                  <a:schemeClr val="dk1"/>
                </a:solidFill>
                <a:latin typeface="Times New Roman" pitchFamily="18" charset="0"/>
                <a:ea typeface="Times New Roman"/>
                <a:cs typeface="Times New Roman" pitchFamily="18" charset="0"/>
                <a:sym typeface="Times New Roman"/>
              </a:rPr>
              <a:t>Vlab</a:t>
            </a:r>
            <a:r>
              <a:rPr lang="en-US" sz="2000" dirty="0">
                <a:solidFill>
                  <a:schemeClr val="dk1"/>
                </a:solidFill>
                <a:latin typeface="Times New Roman" pitchFamily="18" charset="0"/>
                <a:ea typeface="Times New Roman"/>
                <a:cs typeface="Times New Roman" pitchFamily="18" charset="0"/>
                <a:sym typeface="Times New Roman"/>
              </a:rPr>
              <a:t> cloud, analyzing sentiment of a yelp review and predict a rating based on the sentiment of the review.</a:t>
            </a:r>
          </a:p>
          <a:p>
            <a:pPr marL="0" marR="0" lvl="0" indent="0" algn="l" rtl="0">
              <a:lnSpc>
                <a:spcPct val="100000"/>
              </a:lnSpc>
              <a:spcBef>
                <a:spcPts val="0"/>
              </a:spcBef>
              <a:spcAft>
                <a:spcPts val="0"/>
              </a:spcAft>
              <a:buNone/>
            </a:pPr>
            <a:endParaRPr sz="2000" dirty="0">
              <a:solidFill>
                <a:schemeClr val="dk1"/>
              </a:solidFill>
              <a:latin typeface="Times New Roman" pitchFamily="18" charset="0"/>
              <a:ea typeface="Times New Roman"/>
              <a:cs typeface="Times New Roman" pitchFamily="18" charset="0"/>
              <a:sym typeface="Times New Roman"/>
            </a:endParaRPr>
          </a:p>
          <a:p>
            <a:pPr marL="342900" marR="0" lvl="0" indent="-254000" algn="l" rtl="0">
              <a:lnSpc>
                <a:spcPct val="100000"/>
              </a:lnSpc>
              <a:spcBef>
                <a:spcPts val="0"/>
              </a:spcBef>
              <a:spcAft>
                <a:spcPts val="0"/>
              </a:spcAft>
              <a:buClr>
                <a:schemeClr val="dk1"/>
              </a:buClr>
              <a:buSzPct val="100000"/>
              <a:buFont typeface="Times New Roman"/>
              <a:buChar char="•"/>
            </a:pPr>
            <a:r>
              <a:rPr lang="en-US" sz="2000" dirty="0">
                <a:solidFill>
                  <a:schemeClr val="dk1"/>
                </a:solidFill>
                <a:latin typeface="Times New Roman" pitchFamily="18" charset="0"/>
                <a:ea typeface="Times New Roman"/>
                <a:cs typeface="Times New Roman" pitchFamily="18" charset="0"/>
                <a:sym typeface="Times New Roman"/>
              </a:rPr>
              <a:t>The rating can be predicted using various machine learning techniques such as Naive </a:t>
            </a:r>
            <a:r>
              <a:rPr lang="en-US" sz="2000" dirty="0" err="1">
                <a:solidFill>
                  <a:schemeClr val="dk1"/>
                </a:solidFill>
                <a:latin typeface="Times New Roman" pitchFamily="18" charset="0"/>
                <a:ea typeface="Times New Roman"/>
                <a:cs typeface="Times New Roman" pitchFamily="18" charset="0"/>
                <a:sym typeface="Times New Roman"/>
              </a:rPr>
              <a:t>Bayes</a:t>
            </a:r>
            <a:r>
              <a:rPr lang="en-US" sz="2000" dirty="0">
                <a:solidFill>
                  <a:schemeClr val="dk1"/>
                </a:solidFill>
                <a:latin typeface="Times New Roman" pitchFamily="18" charset="0"/>
                <a:ea typeface="Times New Roman"/>
                <a:cs typeface="Times New Roman" pitchFamily="18" charset="0"/>
                <a:sym typeface="Times New Roman"/>
              </a:rPr>
              <a:t> Classifier or  support vector machine (SVM) learning algorithms</a:t>
            </a:r>
            <a:r>
              <a:rPr lang="en-US" sz="2000" dirty="0" smtClean="0">
                <a:solidFill>
                  <a:schemeClr val="dk1"/>
                </a:solidFill>
                <a:latin typeface="Times New Roman" pitchFamily="18" charset="0"/>
                <a:ea typeface="Times New Roman"/>
                <a:cs typeface="Times New Roman" pitchFamily="18" charset="0"/>
                <a:sym typeface="Times New Roman"/>
              </a:rPr>
              <a:t>. Random forest classifier has been chosen for this project as it is accurate for numerical data.</a:t>
            </a:r>
            <a:endParaRPr lang="en-US" sz="2000" dirty="0">
              <a:solidFill>
                <a:schemeClr val="dk1"/>
              </a:solidFill>
              <a:latin typeface="Times New Roman" pitchFamily="18" charset="0"/>
              <a:ea typeface="Times New Roman"/>
              <a:cs typeface="Times New Roman" pitchFamily="18" charset="0"/>
              <a:sym typeface="Times New Roman"/>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00FF"/>
                </a:solidFill>
              </a:rPr>
              <a:t>Screenshot -Rating for a </a:t>
            </a:r>
            <a:r>
              <a:rPr lang="en-US" sz="3600" dirty="0" smtClean="0">
                <a:solidFill>
                  <a:srgbClr val="0000FF"/>
                </a:solidFill>
              </a:rPr>
              <a:t>good review</a:t>
            </a:r>
            <a:endParaRPr lang="en-US" sz="3600" dirty="0"/>
          </a:p>
        </p:txBody>
      </p:sp>
      <p:sp>
        <p:nvSpPr>
          <p:cNvPr id="3" name="Text Placeholder 2"/>
          <p:cNvSpPr>
            <a:spLocks noGrp="1"/>
          </p:cNvSpPr>
          <p:nvPr>
            <p:ph type="body" idx="1"/>
          </p:nvPr>
        </p:nvSpPr>
        <p:spPr/>
        <p:txBody>
          <a:bodyPr/>
          <a:lstStyle/>
          <a:p>
            <a:endParaRPr lang="en-US" dirty="0"/>
          </a:p>
        </p:txBody>
      </p:sp>
      <p:pic>
        <p:nvPicPr>
          <p:cNvPr id="2050" name="Picture 2" descr="https://lh4.googleusercontent.com/SJ9oyX76ZU5jVID55VQm_Gj21UK6XVXEN8ZtDKGQr9EiFPZ-ujVHfJqiVPQrIx_ZoNB89QA9dLWf3YMwLYUdMph00QNkde5kENX-vlyp-_PFGJsblVV12OkqvRprijbio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81294"/>
            <a:ext cx="7555181" cy="43099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0000FF"/>
                </a:solidFill>
              </a:rPr>
              <a:t>Screenshots of the Single Node cluster set up</a:t>
            </a:r>
            <a:endParaRPr lang="en-US" sz="4000" dirty="0">
              <a:solidFill>
                <a:srgbClr val="0000FF"/>
              </a:solidFill>
            </a:endParaRPr>
          </a:p>
        </p:txBody>
      </p:sp>
      <p:sp>
        <p:nvSpPr>
          <p:cNvPr id="3" name="Text Placeholder 2"/>
          <p:cNvSpPr>
            <a:spLocks noGrp="1"/>
          </p:cNvSpPr>
          <p:nvPr>
            <p:ph type="body" idx="1"/>
          </p:nvPr>
        </p:nvSpPr>
        <p:spPr/>
        <p:txBody>
          <a:bodyPr/>
          <a:lstStyle/>
          <a:p>
            <a:r>
              <a:rPr lang="en-US" sz="2000" dirty="0" smtClean="0">
                <a:latin typeface="Times New Roman" pitchFamily="18" charset="0"/>
                <a:cs typeface="Times New Roman" pitchFamily="18" charset="0"/>
              </a:rPr>
              <a:t>Results obtained on running word count program on a single node cluster</a:t>
            </a:r>
            <a:endParaRPr lang="en-US" sz="2000" dirty="0">
              <a:latin typeface="Times New Roman" pitchFamily="18" charset="0"/>
              <a:cs typeface="Times New Roman" pitchFamily="18" charset="0"/>
            </a:endParaRPr>
          </a:p>
        </p:txBody>
      </p:sp>
      <p:pic>
        <p:nvPicPr>
          <p:cNvPr id="4" name="image02.png" descr="WordCount_example_job.png"/>
          <p:cNvPicPr/>
          <p:nvPr/>
        </p:nvPicPr>
        <p:blipFill>
          <a:blip r:embed="rId2"/>
          <a:srcRect/>
          <a:stretch>
            <a:fillRect/>
          </a:stretch>
        </p:blipFill>
        <p:spPr>
          <a:xfrm>
            <a:off x="1524000" y="2057400"/>
            <a:ext cx="6096000" cy="4032250"/>
          </a:xfrm>
          <a:prstGeom prst="rect">
            <a:avLst/>
          </a:prstGeo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0000FF"/>
                </a:solidFill>
              </a:rPr>
              <a:t>Screenshots of the Single Node cluster set up</a:t>
            </a:r>
            <a:endParaRPr lang="en-US" dirty="0"/>
          </a:p>
        </p:txBody>
      </p:sp>
      <p:sp>
        <p:nvSpPr>
          <p:cNvPr id="3" name="Text Placeholder 2"/>
          <p:cNvSpPr>
            <a:spLocks noGrp="1"/>
          </p:cNvSpPr>
          <p:nvPr>
            <p:ph type="body" idx="1"/>
          </p:nvPr>
        </p:nvSpPr>
        <p:spPr/>
        <p:txBody>
          <a:bodyPr/>
          <a:lstStyle/>
          <a:p>
            <a:r>
              <a:rPr lang="en-US" sz="2000" dirty="0" smtClean="0">
                <a:latin typeface="Times New Roman" pitchFamily="18" charset="0"/>
                <a:cs typeface="Times New Roman" pitchFamily="18" charset="0"/>
              </a:rPr>
              <a:t>Screenshot of  </a:t>
            </a:r>
            <a:r>
              <a:rPr lang="en-US" sz="2000" dirty="0" smtClean="0">
                <a:latin typeface="Times New Roman" pitchFamily="18" charset="0"/>
                <a:cs typeface="Times New Roman" pitchFamily="18" charset="0"/>
              </a:rPr>
              <a:t>Resource Manager summary:</a:t>
            </a:r>
            <a:endParaRPr lang="en-US" sz="2000"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628" y="2192473"/>
            <a:ext cx="8068772" cy="298912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0000FF"/>
                </a:solidFill>
              </a:rPr>
              <a:t>Screenshots of the Multiple Node cluster set up</a:t>
            </a:r>
            <a:endParaRPr lang="en-US" dirty="0"/>
          </a:p>
        </p:txBody>
      </p:sp>
      <p:sp>
        <p:nvSpPr>
          <p:cNvPr id="3" name="Text Placeholder 2"/>
          <p:cNvSpPr>
            <a:spLocks noGrp="1"/>
          </p:cNvSpPr>
          <p:nvPr>
            <p:ph type="body" idx="1"/>
          </p:nvPr>
        </p:nvSpPr>
        <p:spPr/>
        <p:txBody>
          <a:bodyPr/>
          <a:lstStyle/>
          <a:p>
            <a:r>
              <a:rPr lang="en-US" sz="2000" dirty="0" smtClean="0">
                <a:latin typeface="Times New Roman" pitchFamily="18" charset="0"/>
                <a:cs typeface="Times New Roman" pitchFamily="18" charset="0"/>
              </a:rPr>
              <a:t>Screenshot of  running the word count program on a multiple node cluster set up</a:t>
            </a:r>
          </a:p>
          <a:p>
            <a:pPr>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524000" y="2133600"/>
            <a:ext cx="5562600" cy="37338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0000FF"/>
                </a:solidFill>
              </a:rPr>
              <a:t>Screenshots of the Multiple Node cluster set up</a:t>
            </a:r>
            <a:endParaRPr lang="en-US" dirty="0"/>
          </a:p>
        </p:txBody>
      </p:sp>
      <p:sp>
        <p:nvSpPr>
          <p:cNvPr id="3" name="Text Placeholder 2"/>
          <p:cNvSpPr>
            <a:spLocks noGrp="1"/>
          </p:cNvSpPr>
          <p:nvPr>
            <p:ph type="body" idx="1"/>
          </p:nvPr>
        </p:nvSpPr>
        <p:spPr/>
        <p:txBody>
          <a:bodyPr/>
          <a:lstStyle/>
          <a:p>
            <a:r>
              <a:rPr lang="en-US" sz="2000" dirty="0" smtClean="0">
                <a:latin typeface="Times New Roman" pitchFamily="18" charset="0"/>
                <a:cs typeface="Times New Roman" pitchFamily="18" charset="0"/>
              </a:rPr>
              <a:t>Screenshot of  </a:t>
            </a:r>
            <a:r>
              <a:rPr lang="en-US" sz="2000" dirty="0" err="1" smtClean="0">
                <a:latin typeface="Times New Roman" pitchFamily="18" charset="0"/>
                <a:cs typeface="Times New Roman" pitchFamily="18" charset="0"/>
              </a:rPr>
              <a:t>NameNode</a:t>
            </a:r>
            <a:r>
              <a:rPr lang="en-US" sz="2000" dirty="0" smtClean="0">
                <a:latin typeface="Times New Roman" pitchFamily="18" charset="0"/>
                <a:cs typeface="Times New Roman" pitchFamily="18" charset="0"/>
              </a:rPr>
              <a:t> Summary</a:t>
            </a:r>
          </a:p>
          <a:p>
            <a:pPr>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447800" y="2057400"/>
            <a:ext cx="6019800" cy="38862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0000FF"/>
                </a:solidFill>
              </a:rPr>
              <a:t>Screenshots of the Multiple Node cluster set up</a:t>
            </a:r>
            <a:endParaRPr lang="en-US" dirty="0"/>
          </a:p>
        </p:txBody>
      </p:sp>
      <p:sp>
        <p:nvSpPr>
          <p:cNvPr id="3" name="Text Placeholder 2"/>
          <p:cNvSpPr>
            <a:spLocks noGrp="1"/>
          </p:cNvSpPr>
          <p:nvPr>
            <p:ph type="body" idx="1"/>
          </p:nvPr>
        </p:nvSpPr>
        <p:spPr/>
        <p:txBody>
          <a:bodyPr/>
          <a:lstStyle/>
          <a:p>
            <a:r>
              <a:rPr lang="en-US" sz="2000" dirty="0" smtClean="0">
                <a:latin typeface="Times New Roman" pitchFamily="18" charset="0"/>
                <a:cs typeface="Times New Roman" pitchFamily="18" charset="0"/>
              </a:rPr>
              <a:t>Screenshot of Resource Manger summary</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371600" y="2057400"/>
            <a:ext cx="6019800" cy="38862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0000FF"/>
                </a:solidFill>
              </a:rPr>
              <a:t>Technical Difficulties and Known Issues</a:t>
            </a:r>
            <a:endParaRPr lang="en-US" dirty="0"/>
          </a:p>
        </p:txBody>
      </p:sp>
      <p:sp>
        <p:nvSpPr>
          <p:cNvPr id="3" name="Text Placeholder 2"/>
          <p:cNvSpPr>
            <a:spLocks noGrp="1"/>
          </p:cNvSpPr>
          <p:nvPr>
            <p:ph type="body" idx="1"/>
          </p:nvPr>
        </p:nvSpPr>
        <p:spPr/>
        <p:txBody>
          <a:bodyPr/>
          <a:lstStyle/>
          <a:p>
            <a:pPr marL="203200" indent="0">
              <a:buNone/>
            </a:pPr>
            <a:r>
              <a:rPr lang="en-US" sz="2000" b="1" dirty="0">
                <a:latin typeface="Times New Roman" panose="02020603050405020304" pitchFamily="18" charset="0"/>
                <a:cs typeface="Times New Roman" panose="02020603050405020304" pitchFamily="18" charset="0"/>
              </a:rPr>
              <a:t>Technical difficulties</a:t>
            </a:r>
          </a:p>
          <a:p>
            <a:pPr marL="203200" indent="0">
              <a:buNone/>
            </a:pPr>
            <a:r>
              <a:rPr lang="en-US" sz="2000" dirty="0">
                <a:latin typeface="Times New Roman" panose="02020603050405020304" pitchFamily="18" charset="0"/>
                <a:cs typeface="Times New Roman" panose="02020603050405020304" pitchFamily="18" charset="0"/>
              </a:rPr>
              <a:t>1. The VM 591101 was dead until </a:t>
            </a:r>
            <a:r>
              <a:rPr lang="en-US" sz="2000" dirty="0" smtClean="0">
                <a:latin typeface="Times New Roman" panose="02020603050405020304" pitchFamily="18" charset="0"/>
                <a:cs typeface="Times New Roman" panose="02020603050405020304" pitchFamily="18" charset="0"/>
              </a:rPr>
              <a:t>20th </a:t>
            </a:r>
            <a:r>
              <a:rPr lang="en-US" sz="2000" dirty="0">
                <a:latin typeface="Times New Roman" panose="02020603050405020304" pitchFamily="18" charset="0"/>
                <a:cs typeface="Times New Roman" panose="02020603050405020304" pitchFamily="18" charset="0"/>
              </a:rPr>
              <a:t>of </a:t>
            </a:r>
            <a:r>
              <a:rPr lang="en-US" sz="2000" dirty="0" smtClean="0">
                <a:latin typeface="Times New Roman" panose="02020603050405020304" pitchFamily="18" charset="0"/>
                <a:cs typeface="Times New Roman" panose="02020603050405020304" pitchFamily="18" charset="0"/>
              </a:rPr>
              <a:t>September. </a:t>
            </a:r>
            <a:r>
              <a:rPr lang="en-US" sz="2000" dirty="0">
                <a:latin typeface="Times New Roman" panose="02020603050405020304" pitchFamily="18" charset="0"/>
                <a:cs typeface="Times New Roman" panose="02020603050405020304" pitchFamily="18" charset="0"/>
              </a:rPr>
              <a:t>Hence, the multi node cluster setup was only done on the other </a:t>
            </a:r>
            <a:r>
              <a:rPr lang="en-US" sz="2000" dirty="0" smtClean="0">
                <a:latin typeface="Times New Roman" panose="02020603050405020304" pitchFamily="18" charset="0"/>
                <a:cs typeface="Times New Roman" panose="02020603050405020304" pitchFamily="18" charset="0"/>
              </a:rPr>
              <a:t>three VMs 591103(master), 591102(slave1) and newly allocated VM 591104(slave2).</a:t>
            </a:r>
            <a:endParaRPr lang="en-US" sz="2000" dirty="0">
              <a:latin typeface="Times New Roman" panose="02020603050405020304" pitchFamily="18" charset="0"/>
              <a:cs typeface="Times New Roman" panose="02020603050405020304" pitchFamily="18" charset="0"/>
            </a:endParaRPr>
          </a:p>
          <a:p>
            <a:pPr marL="203200" indent="0">
              <a:buNone/>
            </a:pPr>
            <a:r>
              <a:rPr lang="en-US" sz="2000" dirty="0">
                <a:latin typeface="Times New Roman" panose="02020603050405020304" pitchFamily="18" charset="0"/>
                <a:cs typeface="Times New Roman" panose="02020603050405020304" pitchFamily="18" charset="0"/>
              </a:rPr>
              <a:t>2. Faced VM disconnection issue initially, which hindered our progress with setting up Hadoop cluster on </a:t>
            </a:r>
            <a:r>
              <a:rPr lang="en-US" sz="2000" dirty="0" err="1">
                <a:latin typeface="Times New Roman" panose="02020603050405020304" pitchFamily="18" charset="0"/>
                <a:cs typeface="Times New Roman" panose="02020603050405020304" pitchFamily="18" charset="0"/>
              </a:rPr>
              <a:t>Vlab</a:t>
            </a:r>
            <a:r>
              <a:rPr lang="en-US" sz="2000" dirty="0">
                <a:latin typeface="Times New Roman" panose="02020603050405020304" pitchFamily="18" charset="0"/>
                <a:cs typeface="Times New Roman" panose="02020603050405020304" pitchFamily="18" charset="0"/>
              </a:rPr>
              <a:t>.</a:t>
            </a:r>
          </a:p>
          <a:p>
            <a:pPr marL="203200" indent="0">
              <a:buNone/>
            </a:pPr>
            <a:r>
              <a:rPr lang="en-US" sz="2000" dirty="0">
                <a:latin typeface="Times New Roman" panose="02020603050405020304" pitchFamily="18" charset="0"/>
                <a:cs typeface="Times New Roman" panose="02020603050405020304" pitchFamily="18" charset="0"/>
              </a:rPr>
              <a:t>3. The VMs were slow and required TA/mentor’s frequent intervention to restart the machines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203200" indent="0">
              <a:buNone/>
            </a:pPr>
            <a:r>
              <a:rPr lang="en-US" sz="2000" b="1" dirty="0">
                <a:latin typeface="Times New Roman" panose="02020603050405020304" pitchFamily="18" charset="0"/>
                <a:cs typeface="Times New Roman" panose="02020603050405020304" pitchFamily="18" charset="0"/>
              </a:rPr>
              <a:t>Known Issues</a:t>
            </a:r>
            <a:endParaRPr lang="en-US" sz="2000" dirty="0">
              <a:latin typeface="Times New Roman" panose="02020603050405020304" pitchFamily="18" charset="0"/>
              <a:cs typeface="Times New Roman" panose="02020603050405020304" pitchFamily="18" charset="0"/>
            </a:endParaRPr>
          </a:p>
          <a:p>
            <a:pPr marL="203200" indent="0">
              <a:buNone/>
            </a:pPr>
            <a:r>
              <a:rPr lang="en-US" sz="2000" dirty="0">
                <a:latin typeface="Times New Roman" panose="02020603050405020304" pitchFamily="18" charset="0"/>
                <a:cs typeface="Times New Roman" panose="02020603050405020304" pitchFamily="18" charset="0"/>
              </a:rPr>
              <a:t>1. Number of trees for training the data cannot exceed more than 30 due to system memory limits. The number may be less for the </a:t>
            </a:r>
            <a:r>
              <a:rPr lang="en-US" sz="2000" dirty="0" err="1">
                <a:latin typeface="Times New Roman" panose="02020603050405020304" pitchFamily="18" charset="0"/>
                <a:cs typeface="Times New Roman" panose="02020603050405020304" pitchFamily="18" charset="0"/>
              </a:rPr>
              <a:t>Vlab</a:t>
            </a:r>
            <a:r>
              <a:rPr lang="en-US" sz="2000" dirty="0">
                <a:latin typeface="Times New Roman" panose="02020603050405020304" pitchFamily="18" charset="0"/>
                <a:cs typeface="Times New Roman" panose="02020603050405020304" pitchFamily="18" charset="0"/>
              </a:rPr>
              <a:t> VMs since the available RAM is 1GB.</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915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609600" y="152400"/>
            <a:ext cx="8229600" cy="990599"/>
          </a:xfrm>
          <a:prstGeom prst="rect">
            <a:avLst/>
          </a:prstGeom>
          <a:noFill/>
          <a:ln>
            <a:noFill/>
          </a:ln>
        </p:spPr>
        <p:txBody>
          <a:bodyPr lIns="91425" tIns="45700" rIns="91425" bIns="45700" anchor="ctr" anchorCtr="0">
            <a:spAutoFit/>
          </a:bodyPr>
          <a:lstStyle/>
          <a:p>
            <a:pPr marL="0" marR="0" lvl="0" indent="0" algn="ctr" rtl="0">
              <a:lnSpc>
                <a:spcPct val="100000"/>
              </a:lnSpc>
              <a:spcBef>
                <a:spcPts val="0"/>
              </a:spcBef>
              <a:spcAft>
                <a:spcPts val="0"/>
              </a:spcAft>
              <a:buClr>
                <a:srgbClr val="0000FF"/>
              </a:buClr>
              <a:buSzPct val="25000"/>
              <a:buFont typeface="Arial"/>
              <a:buNone/>
            </a:pPr>
            <a:r>
              <a:rPr lang="en-US" sz="3200" b="0" i="0" u="none" strike="noStrike" cap="none" baseline="0" dirty="0">
                <a:solidFill>
                  <a:srgbClr val="0000FF"/>
                </a:solidFill>
                <a:latin typeface="Arial"/>
                <a:ea typeface="Arial"/>
                <a:cs typeface="Arial"/>
                <a:sym typeface="Arial"/>
              </a:rPr>
              <a:t>Conclusion </a:t>
            </a:r>
          </a:p>
        </p:txBody>
      </p:sp>
      <p:sp>
        <p:nvSpPr>
          <p:cNvPr id="123" name="Shape 123"/>
          <p:cNvSpPr txBox="1">
            <a:spLocks noGrp="1"/>
          </p:cNvSpPr>
          <p:nvPr>
            <p:ph type="body" idx="1"/>
          </p:nvPr>
        </p:nvSpPr>
        <p:spPr>
          <a:xfrm>
            <a:off x="457200" y="1447800"/>
            <a:ext cx="8229600" cy="3046948"/>
          </a:xfrm>
          <a:prstGeom prst="rect">
            <a:avLst/>
          </a:prstGeom>
          <a:noFill/>
          <a:ln>
            <a:noFill/>
          </a:ln>
        </p:spPr>
        <p:txBody>
          <a:bodyPr lIns="91425" tIns="45700" rIns="91425" bIns="45700" anchor="t" anchorCtr="0">
            <a:spAutoFit/>
          </a:bodyPr>
          <a:lstStyle/>
          <a:p>
            <a:pPr marL="457200" marR="0" lvl="0" indent="-381000" algn="l" rtl="0">
              <a:spcBef>
                <a:spcPts val="0"/>
              </a:spcBef>
              <a:spcAft>
                <a:spcPts val="0"/>
              </a:spcAft>
              <a:buClr>
                <a:schemeClr val="dk1"/>
              </a:buClr>
              <a:buSzPct val="100000"/>
              <a:buFont typeface="Times New Roman"/>
              <a:buChar char="•"/>
            </a:pPr>
            <a:r>
              <a:rPr lang="en-US" sz="2400" dirty="0">
                <a:solidFill>
                  <a:schemeClr val="dk1"/>
                </a:solidFill>
                <a:latin typeface="Times New Roman"/>
                <a:ea typeface="Times New Roman"/>
                <a:cs typeface="Times New Roman"/>
                <a:sym typeface="Times New Roman"/>
              </a:rPr>
              <a:t>The major task of this project is to understand the requirement and structure of a </a:t>
            </a:r>
            <a:r>
              <a:rPr lang="en-US" sz="2400" dirty="0" err="1">
                <a:solidFill>
                  <a:schemeClr val="dk1"/>
                </a:solidFill>
                <a:latin typeface="Times New Roman"/>
                <a:ea typeface="Times New Roman"/>
                <a:cs typeface="Times New Roman"/>
                <a:sym typeface="Times New Roman"/>
              </a:rPr>
              <a:t>Hadoop</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mapreduce</a:t>
            </a:r>
            <a:r>
              <a:rPr lang="en-US" sz="2400" dirty="0">
                <a:solidFill>
                  <a:schemeClr val="dk1"/>
                </a:solidFill>
                <a:latin typeface="Times New Roman"/>
                <a:ea typeface="Times New Roman"/>
                <a:cs typeface="Times New Roman"/>
                <a:sym typeface="Times New Roman"/>
              </a:rPr>
              <a:t> environment and to implement and deploy an application developed using </a:t>
            </a:r>
            <a:r>
              <a:rPr lang="en-US" sz="2400" dirty="0" err="1">
                <a:solidFill>
                  <a:schemeClr val="dk1"/>
                </a:solidFill>
                <a:latin typeface="Times New Roman"/>
                <a:ea typeface="Times New Roman"/>
                <a:cs typeface="Times New Roman"/>
                <a:sym typeface="Times New Roman"/>
              </a:rPr>
              <a:t>mapreduce</a:t>
            </a:r>
            <a:r>
              <a:rPr lang="en-US" sz="2400" dirty="0">
                <a:solidFill>
                  <a:schemeClr val="dk1"/>
                </a:solidFill>
                <a:latin typeface="Times New Roman"/>
                <a:ea typeface="Times New Roman"/>
                <a:cs typeface="Times New Roman"/>
                <a:sym typeface="Times New Roman"/>
              </a:rPr>
              <a:t> algorithm to solve sentimental analysis on a private section in a public cloud. </a:t>
            </a:r>
          </a:p>
          <a:p>
            <a:pPr marL="457200" indent="-381000">
              <a:spcBef>
                <a:spcPts val="0"/>
              </a:spcBef>
              <a:buSzPct val="100000"/>
              <a:buFont typeface="Times New Roman"/>
              <a:buChar char="•"/>
            </a:pPr>
            <a:r>
              <a:rPr lang="en-US" sz="2400" dirty="0">
                <a:solidFill>
                  <a:schemeClr val="dk1"/>
                </a:solidFill>
                <a:latin typeface="Times New Roman"/>
                <a:ea typeface="Times New Roman"/>
                <a:cs typeface="Times New Roman"/>
                <a:sym typeface="Times New Roman"/>
              </a:rPr>
              <a:t>The application should be able to take </a:t>
            </a:r>
            <a:r>
              <a:rPr lang="en-US" sz="2400" dirty="0" smtClean="0">
                <a:solidFill>
                  <a:schemeClr val="dk1"/>
                </a:solidFill>
                <a:latin typeface="Times New Roman"/>
                <a:ea typeface="Times New Roman"/>
                <a:cs typeface="Times New Roman"/>
                <a:sym typeface="Times New Roman"/>
              </a:rPr>
              <a:t>input review description from the user and predict a rating based on the model generated using the training yelp dataset. </a:t>
            </a:r>
            <a:endParaRPr lang="en-US" sz="2400" dirty="0">
              <a:solidFill>
                <a:schemeClr val="dk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0000FF"/>
                </a:solidFill>
              </a:rPr>
              <a:t>References</a:t>
            </a:r>
            <a:endParaRPr lang="en-US" dirty="0"/>
          </a:p>
        </p:txBody>
      </p:sp>
      <p:sp>
        <p:nvSpPr>
          <p:cNvPr id="3" name="Text Placeholder 2"/>
          <p:cNvSpPr>
            <a:spLocks noGrp="1"/>
          </p:cNvSpPr>
          <p:nvPr>
            <p:ph type="body" idx="1"/>
          </p:nvPr>
        </p:nvSpPr>
        <p:spPr/>
        <p:txBody>
          <a:bodyPr/>
          <a:lstStyle/>
          <a:p>
            <a:r>
              <a:rPr lang="en-US" sz="2000" dirty="0">
                <a:latin typeface="Times New Roman" panose="02020603050405020304" pitchFamily="18" charset="0"/>
                <a:cs typeface="Times New Roman" panose="02020603050405020304" pitchFamily="18" charset="0"/>
              </a:rPr>
              <a:t>http://citizennet.com/blog/2012/11/10/random-forests-ensembles-and-performance-metrics/</a:t>
            </a:r>
          </a:p>
          <a:p>
            <a:r>
              <a:rPr lang="en-US" sz="2000" dirty="0">
                <a:latin typeface="Times New Roman" panose="02020603050405020304" pitchFamily="18" charset="0"/>
                <a:cs typeface="Times New Roman" panose="02020603050405020304" pitchFamily="18" charset="0"/>
              </a:rPr>
              <a:t>Jong, Jason. "Predicting Rating with Sentiment Analysis." (2011).</a:t>
            </a:r>
          </a:p>
          <a:p>
            <a:r>
              <a:rPr lang="en-US" sz="2000" dirty="0">
                <a:latin typeface="Times New Roman" panose="02020603050405020304" pitchFamily="18" charset="0"/>
                <a:cs typeface="Times New Roman" panose="02020603050405020304" pitchFamily="18" charset="0"/>
              </a:rPr>
              <a:t>Pang, Bo, and Lillian Lee. "Opinion mining and sentiment </a:t>
            </a:r>
            <a:r>
              <a:rPr lang="en-US" sz="2000" dirty="0" err="1">
                <a:latin typeface="Times New Roman" panose="02020603050405020304" pitchFamily="18" charset="0"/>
                <a:cs typeface="Times New Roman" panose="02020603050405020304" pitchFamily="18" charset="0"/>
              </a:rPr>
              <a:t>analysis."Foundations</a:t>
            </a:r>
            <a:r>
              <a:rPr lang="en-US" sz="2000" dirty="0">
                <a:latin typeface="Times New Roman" panose="02020603050405020304" pitchFamily="18" charset="0"/>
                <a:cs typeface="Times New Roman" panose="02020603050405020304" pitchFamily="18" charset="0"/>
              </a:rPr>
              <a:t> and trends in information retrieval 2.1-2 (2008): 1-135.</a:t>
            </a:r>
          </a:p>
          <a:p>
            <a:r>
              <a:rPr lang="en-US" sz="2000" dirty="0">
                <a:latin typeface="Times New Roman" panose="02020603050405020304" pitchFamily="18" charset="0"/>
                <a:cs typeface="Times New Roman" panose="02020603050405020304" pitchFamily="18" charset="0"/>
              </a:rPr>
              <a:t>http://www.cs.uic.edu/~liub/FBS/sentiment-analysis.html</a:t>
            </a:r>
          </a:p>
          <a:p>
            <a:r>
              <a:rPr lang="en-US" sz="2000" dirty="0">
                <a:latin typeface="Times New Roman" panose="02020603050405020304" pitchFamily="18" charset="0"/>
                <a:cs typeface="Times New Roman" panose="02020603050405020304" pitchFamily="18" charset="0"/>
              </a:rPr>
              <a:t>http://nlp.stanford.edu/sentiment/index.html</a:t>
            </a:r>
          </a:p>
          <a:p>
            <a:r>
              <a:rPr lang="en-US" sz="2000" dirty="0">
                <a:latin typeface="Times New Roman" panose="02020603050405020304" pitchFamily="18" charset="0"/>
                <a:cs typeface="Times New Roman" panose="02020603050405020304" pitchFamily="18" charset="0"/>
              </a:rPr>
              <a:t>https://developer.yahoo.com/hadoop/tutorial/</a:t>
            </a:r>
          </a:p>
          <a:p>
            <a:endParaRPr lang="en-US" dirty="0"/>
          </a:p>
        </p:txBody>
      </p:sp>
    </p:spTree>
    <p:extLst>
      <p:ext uri="{BB962C8B-B14F-4D97-AF65-F5344CB8AC3E}">
        <p14:creationId xmlns:p14="http://schemas.microsoft.com/office/powerpoint/2010/main" val="1834602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28800" y="152400"/>
            <a:ext cx="8510400" cy="769401"/>
          </a:xfrm>
          <a:prstGeom prst="rect">
            <a:avLst/>
          </a:prstGeom>
          <a:noFill/>
          <a:ln>
            <a:noFill/>
          </a:ln>
        </p:spPr>
        <p:txBody>
          <a:bodyPr lIns="91425" tIns="45700" rIns="91425" bIns="45700" anchor="ctr" anchorCtr="0">
            <a:spAutoFit/>
          </a:bodyPr>
          <a:lstStyle/>
          <a:p>
            <a:pPr marL="0" marR="0" lvl="0" indent="0" rtl="0">
              <a:lnSpc>
                <a:spcPct val="100000"/>
              </a:lnSpc>
              <a:spcBef>
                <a:spcPts val="0"/>
              </a:spcBef>
              <a:spcAft>
                <a:spcPts val="0"/>
              </a:spcAft>
              <a:buClr>
                <a:srgbClr val="0000FF"/>
              </a:buClr>
              <a:buSzPct val="25000"/>
              <a:buFont typeface="Arial"/>
              <a:buNone/>
            </a:pPr>
            <a:r>
              <a:rPr lang="en-US" sz="4400" dirty="0">
                <a:solidFill>
                  <a:srgbClr val="0000FF"/>
                </a:solidFill>
              </a:rPr>
              <a:t>Project Tasks</a:t>
            </a:r>
          </a:p>
        </p:txBody>
      </p:sp>
      <p:sp>
        <p:nvSpPr>
          <p:cNvPr id="70" name="Shape 70"/>
          <p:cNvSpPr txBox="1">
            <a:spLocks noGrp="1"/>
          </p:cNvSpPr>
          <p:nvPr>
            <p:ph type="body" idx="1"/>
          </p:nvPr>
        </p:nvSpPr>
        <p:spPr>
          <a:xfrm>
            <a:off x="457200" y="1371600"/>
            <a:ext cx="8229600" cy="6055463"/>
          </a:xfrm>
          <a:prstGeom prst="rect">
            <a:avLst/>
          </a:prstGeom>
          <a:noFill/>
          <a:ln>
            <a:noFill/>
          </a:ln>
        </p:spPr>
        <p:txBody>
          <a:bodyPr wrap="square" lIns="91425" tIns="45700" rIns="91425" bIns="45700" anchor="t" anchorCtr="0">
            <a:spAutoFit/>
          </a:bodyPr>
          <a:lstStyle/>
          <a:p>
            <a:pPr marL="342900" marR="0" lvl="0" indent="-292100" algn="l" rtl="0">
              <a:lnSpc>
                <a:spcPct val="100000"/>
              </a:lnSpc>
              <a:spcBef>
                <a:spcPts val="0"/>
              </a:spcBef>
              <a:spcAft>
                <a:spcPts val="0"/>
              </a:spcAft>
              <a:buClr>
                <a:schemeClr val="dk1"/>
              </a:buClr>
              <a:buSzPct val="100000"/>
              <a:buFont typeface="Arial"/>
              <a:buChar char="•"/>
            </a:pPr>
            <a:r>
              <a:rPr lang="en-US" sz="2000" dirty="0">
                <a:solidFill>
                  <a:schemeClr val="dk1"/>
                </a:solidFill>
                <a:latin typeface="Times New Roman" pitchFamily="18" charset="0"/>
                <a:ea typeface="Times New Roman"/>
                <a:cs typeface="Times New Roman" pitchFamily="18" charset="0"/>
                <a:sym typeface="Times New Roman"/>
              </a:rPr>
              <a:t>Task 1 : Setting up the </a:t>
            </a:r>
            <a:r>
              <a:rPr lang="en-US" sz="2000" dirty="0" err="1">
                <a:solidFill>
                  <a:schemeClr val="dk1"/>
                </a:solidFill>
                <a:latin typeface="Times New Roman" pitchFamily="18" charset="0"/>
                <a:ea typeface="Times New Roman"/>
                <a:cs typeface="Times New Roman" pitchFamily="18" charset="0"/>
                <a:sym typeface="Times New Roman"/>
              </a:rPr>
              <a:t>Hadoop</a:t>
            </a:r>
            <a:r>
              <a:rPr lang="en-US" sz="2000" dirty="0">
                <a:solidFill>
                  <a:schemeClr val="dk1"/>
                </a:solidFill>
                <a:latin typeface="Times New Roman" pitchFamily="18" charset="0"/>
                <a:ea typeface="Times New Roman"/>
                <a:cs typeface="Times New Roman" pitchFamily="18" charset="0"/>
                <a:sym typeface="Times New Roman"/>
              </a:rPr>
              <a:t> environment on the </a:t>
            </a:r>
            <a:r>
              <a:rPr lang="en-US" sz="2000" dirty="0" err="1">
                <a:solidFill>
                  <a:schemeClr val="dk1"/>
                </a:solidFill>
                <a:latin typeface="Times New Roman" pitchFamily="18" charset="0"/>
                <a:ea typeface="Times New Roman"/>
                <a:cs typeface="Times New Roman" pitchFamily="18" charset="0"/>
                <a:sym typeface="Times New Roman"/>
              </a:rPr>
              <a:t>Vlab</a:t>
            </a:r>
            <a:r>
              <a:rPr lang="en-US" sz="2000" dirty="0">
                <a:solidFill>
                  <a:schemeClr val="dk1"/>
                </a:solidFill>
                <a:latin typeface="Times New Roman" pitchFamily="18" charset="0"/>
                <a:ea typeface="Times New Roman"/>
                <a:cs typeface="Times New Roman" pitchFamily="18" charset="0"/>
                <a:sym typeface="Times New Roman"/>
              </a:rPr>
              <a:t> </a:t>
            </a:r>
            <a:r>
              <a:rPr lang="en-US" sz="2000" dirty="0" smtClean="0">
                <a:solidFill>
                  <a:schemeClr val="dk1"/>
                </a:solidFill>
                <a:latin typeface="Times New Roman" pitchFamily="18" charset="0"/>
                <a:ea typeface="Times New Roman"/>
                <a:cs typeface="Times New Roman" pitchFamily="18" charset="0"/>
                <a:sym typeface="Times New Roman"/>
              </a:rPr>
              <a:t>cloud</a:t>
            </a:r>
          </a:p>
          <a:p>
            <a:pPr marL="342900" marR="0" lvl="0" indent="-292100" algn="l" rtl="0">
              <a:lnSpc>
                <a:spcPct val="100000"/>
              </a:lnSpc>
              <a:spcBef>
                <a:spcPts val="0"/>
              </a:spcBef>
              <a:spcAft>
                <a:spcPts val="0"/>
              </a:spcAft>
              <a:buClr>
                <a:schemeClr val="dk1"/>
              </a:buClr>
              <a:buSzPct val="100000"/>
              <a:buNone/>
            </a:pPr>
            <a:endParaRPr lang="en-US" sz="2000" dirty="0">
              <a:solidFill>
                <a:schemeClr val="dk1"/>
              </a:solidFill>
              <a:latin typeface="Times New Roman" pitchFamily="18" charset="0"/>
              <a:ea typeface="Times New Roman"/>
              <a:cs typeface="Times New Roman" pitchFamily="18" charset="0"/>
              <a:sym typeface="Times New Roman"/>
            </a:endParaRPr>
          </a:p>
          <a:p>
            <a:pPr marL="342900" marR="0" lvl="0" indent="-292100" algn="l" rtl="0">
              <a:lnSpc>
                <a:spcPct val="100000"/>
              </a:lnSpc>
              <a:spcBef>
                <a:spcPts val="0"/>
              </a:spcBef>
              <a:spcAft>
                <a:spcPts val="0"/>
              </a:spcAft>
              <a:buClr>
                <a:schemeClr val="dk1"/>
              </a:buClr>
              <a:buSzPct val="100000"/>
              <a:buFont typeface="Arial"/>
              <a:buChar char="•"/>
            </a:pPr>
            <a:r>
              <a:rPr lang="en-US" sz="2000" dirty="0">
                <a:solidFill>
                  <a:schemeClr val="dk1"/>
                </a:solidFill>
                <a:latin typeface="Times New Roman" pitchFamily="18" charset="0"/>
                <a:ea typeface="Times New Roman"/>
                <a:cs typeface="Times New Roman" pitchFamily="18" charset="0"/>
                <a:sym typeface="Times New Roman"/>
              </a:rPr>
              <a:t>Task 2: Choosing the best learning algorithm for predicting the rating based on the yelp dataset considering accuracy as the primary goal</a:t>
            </a:r>
            <a:r>
              <a:rPr lang="en-US" sz="2000" dirty="0" smtClean="0">
                <a:solidFill>
                  <a:schemeClr val="dk1"/>
                </a:solidFill>
                <a:latin typeface="Times New Roman" pitchFamily="18" charset="0"/>
                <a:ea typeface="Times New Roman"/>
                <a:cs typeface="Times New Roman" pitchFamily="18" charset="0"/>
                <a:sym typeface="Times New Roman"/>
              </a:rPr>
              <a:t>. </a:t>
            </a:r>
          </a:p>
          <a:p>
            <a:pPr marL="342900" marR="0" lvl="0" indent="-292100" algn="l" rtl="0">
              <a:lnSpc>
                <a:spcPct val="100000"/>
              </a:lnSpc>
              <a:spcBef>
                <a:spcPts val="0"/>
              </a:spcBef>
              <a:spcAft>
                <a:spcPts val="0"/>
              </a:spcAft>
              <a:buClr>
                <a:schemeClr val="dk1"/>
              </a:buClr>
              <a:buSzPct val="100000"/>
              <a:buNone/>
            </a:pPr>
            <a:endParaRPr lang="en-US" sz="2000" dirty="0">
              <a:solidFill>
                <a:schemeClr val="dk1"/>
              </a:solidFill>
              <a:latin typeface="Times New Roman" pitchFamily="18" charset="0"/>
              <a:ea typeface="Times New Roman"/>
              <a:cs typeface="Times New Roman" pitchFamily="18" charset="0"/>
              <a:sym typeface="Times New Roman"/>
            </a:endParaRPr>
          </a:p>
          <a:p>
            <a:pPr indent="-292100">
              <a:spcBef>
                <a:spcPts val="0"/>
              </a:spcBef>
              <a:buSzPct val="100000"/>
            </a:pPr>
            <a:r>
              <a:rPr lang="en-US" sz="2000" dirty="0">
                <a:solidFill>
                  <a:schemeClr val="dk1"/>
                </a:solidFill>
                <a:latin typeface="Times New Roman" pitchFamily="18" charset="0"/>
                <a:ea typeface="Times New Roman"/>
                <a:cs typeface="Times New Roman" pitchFamily="18" charset="0"/>
                <a:sym typeface="Times New Roman"/>
              </a:rPr>
              <a:t>Task 3: </a:t>
            </a:r>
            <a:r>
              <a:rPr lang="en-US" sz="2000" dirty="0" smtClean="0">
                <a:solidFill>
                  <a:schemeClr val="dk1"/>
                </a:solidFill>
                <a:latin typeface="Times New Roman" pitchFamily="18" charset="0"/>
                <a:ea typeface="Times New Roman"/>
                <a:cs typeface="Times New Roman" pitchFamily="18" charset="0"/>
                <a:sym typeface="Times New Roman"/>
              </a:rPr>
              <a:t>Preprocessing of Yelp Review Dataset algorithm using map-reduce framework.</a:t>
            </a:r>
          </a:p>
          <a:p>
            <a:pPr indent="-292100">
              <a:spcBef>
                <a:spcPts val="0"/>
              </a:spcBef>
              <a:buSzPct val="100000"/>
              <a:buNone/>
            </a:pPr>
            <a:endParaRPr lang="en-US" sz="2000" dirty="0" smtClean="0">
              <a:solidFill>
                <a:schemeClr val="dk1"/>
              </a:solidFill>
              <a:latin typeface="Times New Roman" pitchFamily="18" charset="0"/>
              <a:ea typeface="Times New Roman"/>
              <a:cs typeface="Times New Roman" pitchFamily="18" charset="0"/>
              <a:sym typeface="Times New Roman"/>
            </a:endParaRPr>
          </a:p>
          <a:p>
            <a:pPr indent="-292100">
              <a:spcBef>
                <a:spcPts val="0"/>
              </a:spcBef>
              <a:buSzPct val="100000"/>
            </a:pPr>
            <a:r>
              <a:rPr lang="en-US" sz="2000" dirty="0" smtClean="0">
                <a:solidFill>
                  <a:schemeClr val="dk1"/>
                </a:solidFill>
                <a:latin typeface="Times New Roman" pitchFamily="18" charset="0"/>
                <a:ea typeface="Times New Roman"/>
                <a:cs typeface="Times New Roman" pitchFamily="18" charset="0"/>
                <a:sym typeface="Times New Roman"/>
              </a:rPr>
              <a:t>Task 4: Implementation of Random Forest Classifier using Apache Mahout.</a:t>
            </a:r>
          </a:p>
          <a:p>
            <a:pPr indent="-292100">
              <a:spcBef>
                <a:spcPts val="0"/>
              </a:spcBef>
              <a:buSzPct val="100000"/>
              <a:buNone/>
            </a:pPr>
            <a:endParaRPr lang="en-US" sz="2000" dirty="0" smtClean="0">
              <a:solidFill>
                <a:schemeClr val="dk1"/>
              </a:solidFill>
              <a:latin typeface="Times New Roman" pitchFamily="18" charset="0"/>
              <a:ea typeface="Times New Roman"/>
              <a:cs typeface="Times New Roman" pitchFamily="18" charset="0"/>
              <a:sym typeface="Times New Roman"/>
            </a:endParaRPr>
          </a:p>
          <a:p>
            <a:pPr indent="-292100">
              <a:spcBef>
                <a:spcPts val="0"/>
              </a:spcBef>
              <a:buSzPct val="100000"/>
            </a:pPr>
            <a:r>
              <a:rPr lang="en-US" sz="2000" dirty="0" smtClean="0">
                <a:solidFill>
                  <a:schemeClr val="dk1"/>
                </a:solidFill>
                <a:latin typeface="Times New Roman" pitchFamily="18" charset="0"/>
                <a:ea typeface="Times New Roman"/>
                <a:cs typeface="Times New Roman" pitchFamily="18" charset="0"/>
                <a:sym typeface="Times New Roman"/>
              </a:rPr>
              <a:t>Task 5: Implementing the User Interface to take user inputs</a:t>
            </a:r>
          </a:p>
          <a:p>
            <a:pPr indent="-292100">
              <a:spcBef>
                <a:spcPts val="0"/>
              </a:spcBef>
              <a:buSzPct val="100000"/>
              <a:buNone/>
            </a:pPr>
            <a:endParaRPr lang="en-US" sz="2000" dirty="0" smtClean="0">
              <a:solidFill>
                <a:schemeClr val="dk1"/>
              </a:solidFill>
              <a:latin typeface="Times New Roman" pitchFamily="18" charset="0"/>
              <a:ea typeface="Times New Roman"/>
              <a:cs typeface="Times New Roman" pitchFamily="18" charset="0"/>
              <a:sym typeface="Times New Roman"/>
            </a:endParaRPr>
          </a:p>
          <a:p>
            <a:pPr indent="-292100">
              <a:spcBef>
                <a:spcPts val="0"/>
              </a:spcBef>
              <a:buSzPct val="100000"/>
            </a:pPr>
            <a:r>
              <a:rPr lang="en-US" sz="2000" dirty="0" smtClean="0">
                <a:solidFill>
                  <a:schemeClr val="dk1"/>
                </a:solidFill>
                <a:latin typeface="Times New Roman" pitchFamily="18" charset="0"/>
                <a:ea typeface="Times New Roman"/>
                <a:cs typeface="Times New Roman" pitchFamily="18" charset="0"/>
                <a:sym typeface="Times New Roman"/>
              </a:rPr>
              <a:t>Task </a:t>
            </a:r>
            <a:r>
              <a:rPr lang="en-US" sz="2000" dirty="0">
                <a:solidFill>
                  <a:schemeClr val="dk1"/>
                </a:solidFill>
                <a:latin typeface="Times New Roman" pitchFamily="18" charset="0"/>
                <a:ea typeface="Times New Roman"/>
                <a:cs typeface="Times New Roman" pitchFamily="18" charset="0"/>
                <a:sym typeface="Times New Roman"/>
              </a:rPr>
              <a:t>6</a:t>
            </a:r>
            <a:r>
              <a:rPr lang="en-US" sz="2000" dirty="0" smtClean="0">
                <a:solidFill>
                  <a:schemeClr val="dk1"/>
                </a:solidFill>
                <a:latin typeface="Times New Roman" pitchFamily="18" charset="0"/>
                <a:ea typeface="Times New Roman"/>
                <a:cs typeface="Times New Roman" pitchFamily="18" charset="0"/>
                <a:sym typeface="Times New Roman"/>
              </a:rPr>
              <a:t>: </a:t>
            </a:r>
            <a:r>
              <a:rPr lang="en-US" sz="2000" dirty="0">
                <a:solidFill>
                  <a:schemeClr val="dk1"/>
                </a:solidFill>
                <a:latin typeface="Times New Roman" pitchFamily="18" charset="0"/>
                <a:ea typeface="Times New Roman"/>
                <a:cs typeface="Times New Roman" pitchFamily="18" charset="0"/>
                <a:sym typeface="Times New Roman"/>
              </a:rPr>
              <a:t>Running  and testing of the application on the local </a:t>
            </a:r>
            <a:r>
              <a:rPr lang="en-US" sz="2000" dirty="0" smtClean="0">
                <a:solidFill>
                  <a:schemeClr val="dk1"/>
                </a:solidFill>
                <a:latin typeface="Times New Roman" pitchFamily="18" charset="0"/>
                <a:ea typeface="Times New Roman"/>
                <a:cs typeface="Times New Roman" pitchFamily="18" charset="0"/>
                <a:sym typeface="Times New Roman"/>
              </a:rPr>
              <a:t>system</a:t>
            </a:r>
          </a:p>
          <a:p>
            <a:pPr indent="-292100">
              <a:spcBef>
                <a:spcPts val="0"/>
              </a:spcBef>
              <a:buSzPct val="100000"/>
              <a:buNone/>
            </a:pPr>
            <a:endParaRPr lang="en-US" sz="2000" dirty="0">
              <a:solidFill>
                <a:schemeClr val="dk1"/>
              </a:solidFill>
              <a:latin typeface="Times New Roman" pitchFamily="18" charset="0"/>
              <a:ea typeface="Times New Roman"/>
              <a:cs typeface="Times New Roman" pitchFamily="18" charset="0"/>
              <a:sym typeface="Times New Roman"/>
            </a:endParaRPr>
          </a:p>
          <a:p>
            <a:pPr marL="342900" marR="0" lvl="0" indent="-292100" algn="l" rtl="0">
              <a:lnSpc>
                <a:spcPct val="100000"/>
              </a:lnSpc>
              <a:spcBef>
                <a:spcPts val="0"/>
              </a:spcBef>
              <a:spcAft>
                <a:spcPts val="0"/>
              </a:spcAft>
              <a:buClr>
                <a:schemeClr val="dk1"/>
              </a:buClr>
              <a:buSzPct val="100000"/>
              <a:buFont typeface="Arial"/>
              <a:buChar char="•"/>
            </a:pPr>
            <a:r>
              <a:rPr lang="en-US" sz="2000" dirty="0">
                <a:solidFill>
                  <a:schemeClr val="dk1"/>
                </a:solidFill>
                <a:latin typeface="Times New Roman" pitchFamily="18" charset="0"/>
                <a:ea typeface="Times New Roman"/>
                <a:cs typeface="Times New Roman" pitchFamily="18" charset="0"/>
                <a:sym typeface="Times New Roman"/>
              </a:rPr>
              <a:t>Task </a:t>
            </a:r>
            <a:r>
              <a:rPr lang="en-US" sz="2000" dirty="0" smtClean="0">
                <a:solidFill>
                  <a:schemeClr val="dk1"/>
                </a:solidFill>
                <a:latin typeface="Times New Roman" pitchFamily="18" charset="0"/>
                <a:ea typeface="Times New Roman"/>
                <a:cs typeface="Times New Roman" pitchFamily="18" charset="0"/>
                <a:sym typeface="Times New Roman"/>
              </a:rPr>
              <a:t>7: </a:t>
            </a:r>
            <a:r>
              <a:rPr lang="en-US" sz="2000" dirty="0">
                <a:solidFill>
                  <a:schemeClr val="dk1"/>
                </a:solidFill>
                <a:latin typeface="Times New Roman" pitchFamily="18" charset="0"/>
                <a:ea typeface="Times New Roman"/>
                <a:cs typeface="Times New Roman" pitchFamily="18" charset="0"/>
                <a:sym typeface="Times New Roman"/>
              </a:rPr>
              <a:t>Deployment of the code, running  and testing of the application.</a:t>
            </a:r>
          </a:p>
          <a:p>
            <a:pPr marL="0" lvl="0" indent="0" rtl="0">
              <a:spcBef>
                <a:spcPts val="600"/>
              </a:spcBef>
              <a:spcAft>
                <a:spcPts val="300"/>
              </a:spcAft>
              <a:buNone/>
            </a:pPr>
            <a:endParaRPr sz="2000" i="1">
              <a:solidFill>
                <a:schemeClr val="dk1"/>
              </a:solidFill>
              <a:latin typeface="Times New Roman" pitchFamily="18" charset="0"/>
              <a:ea typeface="Times New Roman"/>
              <a:cs typeface="Times New Roman" pitchFamily="18" charset="0"/>
              <a:sym typeface="Times New Roman"/>
            </a:endParaRPr>
          </a:p>
          <a:p>
            <a:pPr marL="0" marR="0" lvl="0" indent="0" algn="l" rtl="0">
              <a:lnSpc>
                <a:spcPct val="100000"/>
              </a:lnSpc>
              <a:spcBef>
                <a:spcPts val="0"/>
              </a:spcBef>
              <a:spcAft>
                <a:spcPts val="0"/>
              </a:spcAft>
              <a:buNone/>
            </a:pPr>
            <a:endParaRPr sz="2000" i="1">
              <a:solidFill>
                <a:schemeClr val="dk1"/>
              </a:solidFill>
              <a:latin typeface="Times New Roman" pitchFamily="18" charset="0"/>
              <a:ea typeface="Times New Roman"/>
              <a:cs typeface="Times New Roman" pitchFamily="18" charset="0"/>
              <a:sym typeface="Times New Roman"/>
            </a:endParaRPr>
          </a:p>
          <a:p>
            <a:pPr marL="0" marR="0" lvl="0" indent="0" algn="l" rtl="0">
              <a:lnSpc>
                <a:spcPct val="100000"/>
              </a:lnSpc>
              <a:spcBef>
                <a:spcPts val="0"/>
              </a:spcBef>
              <a:spcAft>
                <a:spcPts val="0"/>
              </a:spcAft>
              <a:buNone/>
            </a:pPr>
            <a:endParaRPr sz="2000" i="1">
              <a:solidFill>
                <a:schemeClr val="dk1"/>
              </a:solidFill>
              <a:latin typeface="Times New Roman" pitchFamily="18" charset="0"/>
              <a:ea typeface="Times New Roman"/>
              <a:cs typeface="Times New Roman" pitchFamily="18" charset="0"/>
              <a:sym typeface="Times New Roman"/>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solidFill>
                  <a:srgbClr val="0000FF"/>
                </a:solidFill>
              </a:rPr>
              <a:t>System Design</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C:\Users\Sonali\Downloads\Design.PNG"/>
          <p:cNvPicPr/>
          <p:nvPr/>
        </p:nvPicPr>
        <p:blipFill>
          <a:blip r:embed="rId3"/>
          <a:srcRect/>
          <a:stretch>
            <a:fillRect/>
          </a:stretch>
        </p:blipFill>
        <p:spPr bwMode="auto">
          <a:xfrm>
            <a:off x="762000" y="1523999"/>
            <a:ext cx="7162799" cy="4724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solidFill>
                  <a:srgbClr val="0000FF"/>
                </a:solidFill>
              </a:rPr>
              <a:t>System Design</a:t>
            </a:r>
            <a:endParaRPr lang="en-US" dirty="0"/>
          </a:p>
        </p:txBody>
      </p:sp>
      <p:sp>
        <p:nvSpPr>
          <p:cNvPr id="3" name="Text Placeholder 2"/>
          <p:cNvSpPr>
            <a:spLocks noGrp="1"/>
          </p:cNvSpPr>
          <p:nvPr>
            <p:ph type="body" idx="1"/>
          </p:nvPr>
        </p:nvSpPr>
        <p:spPr/>
        <p:txBody>
          <a:bodyPr/>
          <a:lstStyle/>
          <a:p>
            <a:pPr>
              <a:buNone/>
            </a:pPr>
            <a:r>
              <a:rPr lang="en-US" sz="1800" dirty="0" smtClean="0">
                <a:latin typeface="Times New Roman" pitchFamily="18" charset="0"/>
                <a:cs typeface="Times New Roman" pitchFamily="18" charset="0"/>
              </a:rPr>
              <a:t>The application is divided into two projects</a:t>
            </a:r>
          </a:p>
          <a:p>
            <a:pPr>
              <a:buNone/>
            </a:pPr>
            <a:r>
              <a:rPr lang="en-US" sz="1800" b="1" dirty="0" smtClean="0">
                <a:latin typeface="Times New Roman" pitchFamily="18" charset="0"/>
                <a:cs typeface="Times New Roman" pitchFamily="18" charset="0"/>
              </a:rPr>
              <a:t>1. Parallel Cloud:</a:t>
            </a:r>
            <a:r>
              <a:rPr lang="en-US" sz="1800" dirty="0" smtClean="0">
                <a:latin typeface="Times New Roman" pitchFamily="18" charset="0"/>
                <a:cs typeface="Times New Roman" pitchFamily="18" charset="0"/>
              </a:rPr>
              <a:t> This project preprocesses the yelp dataset. The dataset contains 1.1 million reviews provided by users for business entities. This project contains the application logic to preprocess the dataset using map reduce framework. The output data contains review rating followed by feature set determined for the review using parameters such as unigram score, unigram count, bigram score, bigram count, stop words, positive and negative words. This is the training dataset which shall be used in the subsequent steps to generate a learning model.</a:t>
            </a:r>
          </a:p>
          <a:p>
            <a:pPr>
              <a:buNone/>
            </a:pPr>
            <a:r>
              <a:rPr lang="en-US" sz="1800" b="1" dirty="0" smtClean="0">
                <a:latin typeface="Times New Roman" pitchFamily="18" charset="0"/>
                <a:cs typeface="Times New Roman" pitchFamily="18" charset="0"/>
              </a:rPr>
              <a:t>2. </a:t>
            </a:r>
            <a:r>
              <a:rPr lang="en-US" sz="1800" b="1" dirty="0" err="1" smtClean="0">
                <a:latin typeface="Times New Roman" pitchFamily="18" charset="0"/>
                <a:cs typeface="Times New Roman" pitchFamily="18" charset="0"/>
              </a:rPr>
              <a:t>ParallelCloudWeb</a:t>
            </a:r>
            <a:r>
              <a:rPr lang="en-US" sz="1800" b="1"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This project implements the random forest classifier. A sequence file is generated from the preprocessed data obtained from previous step, to provide as input to the classifier. The classifier is initially trained using this data and generate a model. Upon receiving user input, which is the test data, the classifier predicts a rating for the review using the model. </a:t>
            </a:r>
          </a:p>
          <a:p>
            <a:pPr>
              <a:buNone/>
            </a:pPr>
            <a:r>
              <a:rPr lang="en-US" sz="1800" dirty="0" smtClean="0">
                <a:latin typeface="Times New Roman" pitchFamily="18" charset="0"/>
                <a:cs typeface="Times New Roman" pitchFamily="18" charset="0"/>
              </a:rPr>
              <a:t>	This project includes the design and implementation of the user interface. The interface takes a review description from the user as input test data and displays the rating predicted by the classifier.</a:t>
            </a:r>
          </a:p>
          <a:p>
            <a:pPr>
              <a:buNone/>
            </a:pPr>
            <a:r>
              <a:rPr lang="en-US" sz="1800" dirty="0" smtClean="0">
                <a:latin typeface="Times New Roman" pitchFamily="18" charset="0"/>
                <a:cs typeface="Times New Roman" pitchFamily="18" charset="0"/>
              </a:rPr>
              <a:t>	</a:t>
            </a:r>
          </a:p>
          <a:p>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solidFill>
                  <a:srgbClr val="0000FF"/>
                </a:solidFill>
              </a:rPr>
              <a:t>Algorithm for Classification</a:t>
            </a:r>
            <a:endParaRPr lang="en-US" dirty="0"/>
          </a:p>
        </p:txBody>
      </p:sp>
      <p:sp>
        <p:nvSpPr>
          <p:cNvPr id="3" name="Text Placeholder 2"/>
          <p:cNvSpPr>
            <a:spLocks noGrp="1"/>
          </p:cNvSpPr>
          <p:nvPr>
            <p:ph type="body" idx="1"/>
          </p:nvPr>
        </p:nvSpPr>
        <p:spPr>
          <a:xfrm>
            <a:off x="457200" y="1371600"/>
            <a:ext cx="8229600" cy="5105400"/>
          </a:xfrm>
        </p:spPr>
        <p:txBody>
          <a:bodyPr/>
          <a:lstStyle/>
          <a:p>
            <a:r>
              <a:rPr lang="en-US" sz="2000" dirty="0">
                <a:latin typeface="Times New Roman" panose="02020603050405020304" pitchFamily="18" charset="0"/>
                <a:cs typeface="Times New Roman" panose="02020603050405020304" pitchFamily="18" charset="0"/>
              </a:rPr>
              <a:t>Random Forest Classifier is a learning technique used for classification. It constructs a multitude of decision trees during preprocessing the training dataset. In this project, training data consists of 1.1 million reviews provided by the users. </a:t>
            </a:r>
          </a:p>
          <a:p>
            <a:r>
              <a:rPr lang="en-US" sz="2000" dirty="0">
                <a:latin typeface="Times New Roman" panose="02020603050405020304" pitchFamily="18" charset="0"/>
                <a:cs typeface="Times New Roman" panose="02020603050405020304" pitchFamily="18" charset="0"/>
              </a:rPr>
              <a:t>Random Forest Classifier creates random subset of  decision trees. This subset consists of 60-65% of the decision trees in total set</a:t>
            </a:r>
            <a:r>
              <a:rPr lang="en-US" sz="2000" dirty="0" smtClean="0">
                <a:latin typeface="Times New Roman" panose="02020603050405020304" pitchFamily="18" charset="0"/>
                <a:cs typeface="Times New Roman" panose="02020603050405020304" pitchFamily="18" charset="0"/>
              </a:rPr>
              <a:t>. Remaining </a:t>
            </a:r>
            <a:r>
              <a:rPr lang="en-US" sz="2000" dirty="0">
                <a:latin typeface="Times New Roman" panose="02020603050405020304" pitchFamily="18" charset="0"/>
                <a:cs typeface="Times New Roman" panose="02020603050405020304" pitchFamily="18" charset="0"/>
              </a:rPr>
              <a:t>data </a:t>
            </a:r>
            <a:r>
              <a:rPr lang="en-US" sz="2000" dirty="0" smtClean="0">
                <a:latin typeface="Times New Roman" panose="02020603050405020304" pitchFamily="18" charset="0"/>
                <a:cs typeface="Times New Roman" panose="02020603050405020304" pitchFamily="18" charset="0"/>
              </a:rPr>
              <a:t>i.e. </a:t>
            </a:r>
            <a:r>
              <a:rPr lang="en-US" sz="2000" dirty="0">
                <a:latin typeface="Times New Roman" panose="02020603050405020304" pitchFamily="18" charset="0"/>
                <a:cs typeface="Times New Roman" panose="02020603050405020304" pitchFamily="18" charset="0"/>
              </a:rPr>
              <a:t>out-of-bag data (OOB) are used to estimate error and variable importance. </a:t>
            </a:r>
          </a:p>
          <a:p>
            <a:r>
              <a:rPr lang="en-US" sz="2000" dirty="0">
                <a:latin typeface="Times New Roman" panose="02020603050405020304" pitchFamily="18" charset="0"/>
                <a:cs typeface="Times New Roman" panose="02020603050405020304" pitchFamily="18" charset="0"/>
              </a:rPr>
              <a:t>The classifier performs following actions at each node:</a:t>
            </a:r>
          </a:p>
          <a:p>
            <a:pPr marL="20320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1. For </a:t>
            </a:r>
            <a:r>
              <a:rPr lang="en-US" sz="2000" dirty="0">
                <a:latin typeface="Times New Roman" panose="02020603050405020304" pitchFamily="18" charset="0"/>
                <a:cs typeface="Times New Roman" panose="02020603050405020304" pitchFamily="18" charset="0"/>
              </a:rPr>
              <a:t>a given number </a:t>
            </a:r>
            <a:r>
              <a:rPr lang="en-US" sz="2000" dirty="0" smtClean="0">
                <a:latin typeface="Times New Roman" panose="02020603050405020304" pitchFamily="18" charset="0"/>
                <a:cs typeface="Times New Roman" panose="02020603050405020304" pitchFamily="18" charset="0"/>
              </a:rPr>
              <a:t>m, </a:t>
            </a:r>
            <a:r>
              <a:rPr lang="en-US" sz="2000" dirty="0">
                <a:latin typeface="Times New Roman" panose="02020603050405020304" pitchFamily="18" charset="0"/>
                <a:cs typeface="Times New Roman" panose="02020603050405020304" pitchFamily="18" charset="0"/>
              </a:rPr>
              <a:t>the classifier selects m predictor variables at random from the set of all predictor variables.</a:t>
            </a:r>
          </a:p>
          <a:p>
            <a:pPr marL="203200" indent="0">
              <a:buNone/>
            </a:pPr>
            <a:r>
              <a:rPr lang="en-US" sz="2000" dirty="0" smtClean="0">
                <a:latin typeface="Times New Roman" panose="02020603050405020304" pitchFamily="18" charset="0"/>
                <a:cs typeface="Times New Roman" panose="02020603050405020304" pitchFamily="18" charset="0"/>
              </a:rPr>
              <a:t>  2. An </a:t>
            </a:r>
            <a:r>
              <a:rPr lang="en-US" sz="2000" dirty="0">
                <a:latin typeface="Times New Roman" panose="02020603050405020304" pitchFamily="18" charset="0"/>
                <a:cs typeface="Times New Roman" panose="02020603050405020304" pitchFamily="18" charset="0"/>
              </a:rPr>
              <a:t>objective function is used to determine the predictor variable which </a:t>
            </a:r>
            <a:r>
              <a:rPr lang="en-US" sz="2000" dirty="0" smtClean="0">
                <a:latin typeface="Times New Roman" panose="02020603050405020304" pitchFamily="18" charset="0"/>
                <a:cs typeface="Times New Roman" panose="02020603050405020304" pitchFamily="18" charset="0"/>
              </a:rPr>
              <a:t> provides </a:t>
            </a:r>
            <a:r>
              <a:rPr lang="en-US" sz="2000" dirty="0">
                <a:latin typeface="Times New Roman" panose="02020603050405020304" pitchFamily="18" charset="0"/>
                <a:cs typeface="Times New Roman" panose="02020603050405020304" pitchFamily="18" charset="0"/>
              </a:rPr>
              <a:t>the optimal split. A binary split is performed on that node.</a:t>
            </a:r>
          </a:p>
          <a:p>
            <a:pPr marL="203200" indent="0">
              <a:buNone/>
            </a:pPr>
            <a:r>
              <a:rPr lang="en-US" sz="2000" dirty="0" smtClean="0">
                <a:latin typeface="Times New Roman" panose="02020603050405020304" pitchFamily="18" charset="0"/>
                <a:cs typeface="Times New Roman" panose="02020603050405020304" pitchFamily="18" charset="0"/>
              </a:rPr>
              <a:t> 3. Another </a:t>
            </a:r>
            <a:r>
              <a:rPr lang="en-US" sz="2000" dirty="0">
                <a:latin typeface="Times New Roman" panose="02020603050405020304" pitchFamily="18" charset="0"/>
                <a:cs typeface="Times New Roman" panose="02020603050405020304" pitchFamily="18" charset="0"/>
              </a:rPr>
              <a:t>variable m is chosen at random at the next node and same steps are </a:t>
            </a:r>
            <a:r>
              <a:rPr lang="en-US" sz="2000" dirty="0" smtClean="0">
                <a:latin typeface="Times New Roman" panose="02020603050405020304" pitchFamily="18" charset="0"/>
                <a:cs typeface="Times New Roman" panose="02020603050405020304" pitchFamily="18" charset="0"/>
              </a:rPr>
              <a:t>resumed [1]</a:t>
            </a: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5416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solidFill>
                  <a:srgbClr val="0000FF"/>
                </a:solidFill>
              </a:rPr>
              <a:t>Random Forest Classifier</a:t>
            </a:r>
            <a:endParaRPr lang="en-US" dirty="0"/>
          </a:p>
        </p:txBody>
      </p:sp>
      <p:sp>
        <p:nvSpPr>
          <p:cNvPr id="3" name="Text Placeholder 2"/>
          <p:cNvSpPr>
            <a:spLocks noGrp="1"/>
          </p:cNvSpPr>
          <p:nvPr>
            <p:ph type="body" idx="1"/>
          </p:nvPr>
        </p:nvSpPr>
        <p:spPr/>
        <p:txBody>
          <a:bodyPr/>
          <a:lstStyle/>
          <a:p>
            <a:endParaRPr lang="en-US" dirty="0"/>
          </a:p>
        </p:txBody>
      </p:sp>
      <p:pic>
        <p:nvPicPr>
          <p:cNvPr id="1026" name="Picture 2" descr="R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712" y="1447799"/>
            <a:ext cx="8150888" cy="4876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985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609600" y="152400"/>
            <a:ext cx="8229600" cy="990599"/>
          </a:xfrm>
          <a:prstGeom prst="rect">
            <a:avLst/>
          </a:prstGeom>
          <a:noFill/>
          <a:ln>
            <a:noFill/>
          </a:ln>
        </p:spPr>
        <p:txBody>
          <a:bodyPr lIns="91425" tIns="45700" rIns="91425" bIns="45700" anchor="ctr" anchorCtr="0">
            <a:spAutoFit/>
          </a:bodyPr>
          <a:lstStyle/>
          <a:p>
            <a:pPr marL="0" marR="0" lvl="0" indent="0" algn="ctr" rtl="0">
              <a:lnSpc>
                <a:spcPct val="100000"/>
              </a:lnSpc>
              <a:spcBef>
                <a:spcPts val="0"/>
              </a:spcBef>
              <a:spcAft>
                <a:spcPts val="0"/>
              </a:spcAft>
              <a:buClr>
                <a:srgbClr val="0000FF"/>
              </a:buClr>
              <a:buSzPct val="25000"/>
              <a:buFont typeface="Arial"/>
              <a:buNone/>
            </a:pPr>
            <a:r>
              <a:rPr lang="en-US" sz="4400" dirty="0">
                <a:solidFill>
                  <a:srgbClr val="0000FF"/>
                </a:solidFill>
              </a:rPr>
              <a:t>Task Allocation</a:t>
            </a:r>
          </a:p>
        </p:txBody>
      </p:sp>
      <p:sp>
        <p:nvSpPr>
          <p:cNvPr id="77" name="Shape 77"/>
          <p:cNvSpPr txBox="1">
            <a:spLocks noGrp="1"/>
          </p:cNvSpPr>
          <p:nvPr>
            <p:ph type="body" idx="1"/>
          </p:nvPr>
        </p:nvSpPr>
        <p:spPr>
          <a:xfrm>
            <a:off x="457200" y="1447800"/>
            <a:ext cx="8229600" cy="5109051"/>
          </a:xfrm>
          <a:prstGeom prst="rect">
            <a:avLst/>
          </a:prstGeom>
          <a:noFill/>
          <a:ln>
            <a:noFill/>
          </a:ln>
        </p:spPr>
        <p:txBody>
          <a:bodyPr lIns="91425" tIns="45700" rIns="91425" bIns="45700" anchor="t" anchorCtr="0">
            <a:spAutoFit/>
          </a:bodyPr>
          <a:lstStyle/>
          <a:p>
            <a:pPr marL="0" marR="0" indent="0" algn="l" rtl="0">
              <a:lnSpc>
                <a:spcPct val="100000"/>
              </a:lnSpc>
              <a:spcBef>
                <a:spcPts val="0"/>
              </a:spcBef>
              <a:spcAft>
                <a:spcPts val="0"/>
              </a:spcAft>
              <a:buNone/>
            </a:pPr>
            <a:r>
              <a:rPr lang="en-US" sz="2000" b="1" dirty="0">
                <a:solidFill>
                  <a:schemeClr val="dk1"/>
                </a:solidFill>
                <a:latin typeface="Times New Roman" pitchFamily="18" charset="0"/>
                <a:cs typeface="Times New Roman" pitchFamily="18" charset="0"/>
              </a:rPr>
              <a:t>Task Allocation Table</a:t>
            </a:r>
          </a:p>
          <a:p>
            <a:pPr marL="0" marR="0" indent="0" algn="l" rtl="0">
              <a:lnSpc>
                <a:spcPct val="100000"/>
              </a:lnSpc>
              <a:spcBef>
                <a:spcPts val="0"/>
              </a:spcBef>
              <a:spcAft>
                <a:spcPts val="0"/>
              </a:spcAft>
              <a:buNone/>
            </a:pPr>
            <a:endParaRPr sz="3200">
              <a:solidFill>
                <a:schemeClr val="dk1"/>
              </a:solidFill>
              <a:latin typeface="Times New Roman" pitchFamily="18" charset="0"/>
              <a:cs typeface="Times New Roman" pitchFamily="18" charset="0"/>
            </a:endParaRPr>
          </a:p>
          <a:p>
            <a:pPr marL="0" marR="0" indent="0" algn="l" rtl="0">
              <a:lnSpc>
                <a:spcPct val="100000"/>
              </a:lnSpc>
              <a:spcBef>
                <a:spcPts val="0"/>
              </a:spcBef>
              <a:spcAft>
                <a:spcPts val="0"/>
              </a:spcAft>
              <a:buNone/>
            </a:pPr>
            <a:endParaRPr sz="3200">
              <a:solidFill>
                <a:schemeClr val="dk1"/>
              </a:solidFill>
              <a:latin typeface="Times New Roman" pitchFamily="18" charset="0"/>
              <a:cs typeface="Times New Roman" pitchFamily="18" charset="0"/>
            </a:endParaRPr>
          </a:p>
          <a:p>
            <a:pPr marL="0" marR="0" indent="0" algn="l" rtl="0">
              <a:lnSpc>
                <a:spcPct val="100000"/>
              </a:lnSpc>
              <a:spcBef>
                <a:spcPts val="0"/>
              </a:spcBef>
              <a:spcAft>
                <a:spcPts val="0"/>
              </a:spcAft>
              <a:buNone/>
            </a:pPr>
            <a:endParaRPr sz="3200">
              <a:solidFill>
                <a:schemeClr val="dk1"/>
              </a:solidFill>
              <a:latin typeface="Times New Roman" pitchFamily="18" charset="0"/>
              <a:cs typeface="Times New Roman" pitchFamily="18" charset="0"/>
            </a:endParaRPr>
          </a:p>
          <a:p>
            <a:pPr marL="0" marR="0" indent="0" algn="l" rtl="0">
              <a:lnSpc>
                <a:spcPct val="100000"/>
              </a:lnSpc>
              <a:spcBef>
                <a:spcPts val="0"/>
              </a:spcBef>
              <a:spcAft>
                <a:spcPts val="0"/>
              </a:spcAft>
              <a:buNone/>
            </a:pPr>
            <a:endParaRPr sz="3200">
              <a:solidFill>
                <a:schemeClr val="dk1"/>
              </a:solidFill>
              <a:latin typeface="Times New Roman" pitchFamily="18" charset="0"/>
              <a:cs typeface="Times New Roman" pitchFamily="18" charset="0"/>
            </a:endParaRPr>
          </a:p>
          <a:p>
            <a:pPr marL="0" marR="0" indent="0" algn="l" rtl="0">
              <a:lnSpc>
                <a:spcPct val="100000"/>
              </a:lnSpc>
              <a:spcBef>
                <a:spcPts val="0"/>
              </a:spcBef>
              <a:spcAft>
                <a:spcPts val="0"/>
              </a:spcAft>
              <a:buNone/>
            </a:pPr>
            <a:endParaRPr sz="3200">
              <a:solidFill>
                <a:schemeClr val="dk1"/>
              </a:solidFill>
              <a:latin typeface="Times New Roman" pitchFamily="18" charset="0"/>
              <a:cs typeface="Times New Roman" pitchFamily="18" charset="0"/>
            </a:endParaRPr>
          </a:p>
          <a:p>
            <a:pPr marL="0" marR="0" indent="0" algn="l" rtl="0">
              <a:lnSpc>
                <a:spcPct val="100000"/>
              </a:lnSpc>
              <a:spcBef>
                <a:spcPts val="0"/>
              </a:spcBef>
              <a:spcAft>
                <a:spcPts val="0"/>
              </a:spcAft>
              <a:buNone/>
            </a:pPr>
            <a:endParaRPr sz="3200">
              <a:solidFill>
                <a:schemeClr val="dk1"/>
              </a:solidFill>
              <a:latin typeface="Times New Roman" pitchFamily="18" charset="0"/>
              <a:cs typeface="Times New Roman" pitchFamily="18" charset="0"/>
            </a:endParaRPr>
          </a:p>
          <a:p>
            <a:pPr marL="0" marR="0" indent="0" algn="l" rtl="0">
              <a:lnSpc>
                <a:spcPct val="100000"/>
              </a:lnSpc>
              <a:spcBef>
                <a:spcPts val="0"/>
              </a:spcBef>
              <a:spcAft>
                <a:spcPts val="0"/>
              </a:spcAft>
              <a:buNone/>
            </a:pPr>
            <a:endParaRPr sz="1800">
              <a:solidFill>
                <a:schemeClr val="dk1"/>
              </a:solidFill>
              <a:latin typeface="Times New Roman" pitchFamily="18" charset="0"/>
              <a:cs typeface="Times New Roman" pitchFamily="18" charset="0"/>
            </a:endParaRPr>
          </a:p>
          <a:p>
            <a:pPr marL="0" marR="0" indent="0" algn="l" rtl="0">
              <a:lnSpc>
                <a:spcPct val="100000"/>
              </a:lnSpc>
              <a:spcBef>
                <a:spcPts val="0"/>
              </a:spcBef>
              <a:spcAft>
                <a:spcPts val="0"/>
              </a:spcAft>
              <a:buNone/>
            </a:pPr>
            <a:endParaRPr sz="1800">
              <a:solidFill>
                <a:schemeClr val="dk1"/>
              </a:solidFill>
              <a:latin typeface="Times New Roman" pitchFamily="18" charset="0"/>
              <a:cs typeface="Times New Roman" pitchFamily="18" charset="0"/>
            </a:endParaRPr>
          </a:p>
          <a:p>
            <a:pPr marL="0" marR="0" indent="0" algn="l" rtl="0">
              <a:lnSpc>
                <a:spcPct val="100000"/>
              </a:lnSpc>
              <a:spcBef>
                <a:spcPts val="0"/>
              </a:spcBef>
              <a:spcAft>
                <a:spcPts val="0"/>
              </a:spcAft>
              <a:buNone/>
            </a:pPr>
            <a:r>
              <a:rPr lang="en-US" sz="2000" b="1" dirty="0">
                <a:solidFill>
                  <a:schemeClr val="dk1"/>
                </a:solidFill>
                <a:latin typeface="Times New Roman" pitchFamily="18" charset="0"/>
                <a:cs typeface="Times New Roman" pitchFamily="18" charset="0"/>
              </a:rPr>
              <a:t>Task Percentage</a:t>
            </a:r>
          </a:p>
          <a:p>
            <a:pPr marL="0" marR="0" indent="0" algn="l" rtl="0">
              <a:lnSpc>
                <a:spcPct val="100000"/>
              </a:lnSpc>
              <a:spcBef>
                <a:spcPts val="0"/>
              </a:spcBef>
              <a:spcAft>
                <a:spcPts val="0"/>
              </a:spcAft>
              <a:buNone/>
            </a:pPr>
            <a:r>
              <a:rPr lang="en-US" sz="2000" dirty="0" err="1">
                <a:solidFill>
                  <a:schemeClr val="dk1"/>
                </a:solidFill>
                <a:latin typeface="Times New Roman" pitchFamily="18" charset="0"/>
                <a:cs typeface="Times New Roman" pitchFamily="18" charset="0"/>
              </a:rPr>
              <a:t>Dhanyatha</a:t>
            </a:r>
            <a:r>
              <a:rPr lang="en-US" sz="2000" dirty="0">
                <a:solidFill>
                  <a:schemeClr val="dk1"/>
                </a:solidFill>
                <a:latin typeface="Times New Roman" pitchFamily="18" charset="0"/>
                <a:cs typeface="Times New Roman" pitchFamily="18" charset="0"/>
              </a:rPr>
              <a:t> - 33%</a:t>
            </a:r>
          </a:p>
          <a:p>
            <a:pPr marL="0" marR="0" indent="0" algn="l" rtl="0">
              <a:lnSpc>
                <a:spcPct val="100000"/>
              </a:lnSpc>
              <a:spcBef>
                <a:spcPts val="0"/>
              </a:spcBef>
              <a:spcAft>
                <a:spcPts val="0"/>
              </a:spcAft>
              <a:buNone/>
            </a:pPr>
            <a:r>
              <a:rPr lang="en-US" sz="2000" dirty="0" err="1">
                <a:solidFill>
                  <a:schemeClr val="dk1"/>
                </a:solidFill>
                <a:latin typeface="Times New Roman" pitchFamily="18" charset="0"/>
                <a:cs typeface="Times New Roman" pitchFamily="18" charset="0"/>
              </a:rPr>
              <a:t>Rajath</a:t>
            </a:r>
            <a:r>
              <a:rPr lang="en-US" sz="2000" dirty="0">
                <a:solidFill>
                  <a:schemeClr val="dk1"/>
                </a:solidFill>
                <a:latin typeface="Times New Roman" pitchFamily="18" charset="0"/>
                <a:cs typeface="Times New Roman" pitchFamily="18" charset="0"/>
              </a:rPr>
              <a:t> - 34%</a:t>
            </a:r>
          </a:p>
          <a:p>
            <a:pPr marL="0" marR="0" lvl="0" indent="0" algn="l" rtl="0">
              <a:lnSpc>
                <a:spcPct val="100000"/>
              </a:lnSpc>
              <a:spcBef>
                <a:spcPts val="0"/>
              </a:spcBef>
              <a:spcAft>
                <a:spcPts val="0"/>
              </a:spcAft>
              <a:buNone/>
            </a:pPr>
            <a:r>
              <a:rPr lang="en-US" sz="2000" dirty="0">
                <a:solidFill>
                  <a:schemeClr val="dk1"/>
                </a:solidFill>
                <a:latin typeface="Times New Roman" pitchFamily="18" charset="0"/>
                <a:cs typeface="Times New Roman" pitchFamily="18" charset="0"/>
              </a:rPr>
              <a:t>Sonali - 33%</a:t>
            </a:r>
          </a:p>
        </p:txBody>
      </p:sp>
      <p:pic>
        <p:nvPicPr>
          <p:cNvPr id="5" name="Picture 4" descr="Task.png"/>
          <p:cNvPicPr>
            <a:picLocks noChangeAspect="1"/>
          </p:cNvPicPr>
          <p:nvPr/>
        </p:nvPicPr>
        <p:blipFill>
          <a:blip r:embed="rId3"/>
          <a:stretch>
            <a:fillRect/>
          </a:stretch>
        </p:blipFill>
        <p:spPr>
          <a:xfrm>
            <a:off x="1143000" y="1866529"/>
            <a:ext cx="6172200" cy="3315071"/>
          </a:xfrm>
          <a:prstGeom prst="rect">
            <a:avLst/>
          </a:prstGeom>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solidFill>
                  <a:srgbClr val="0000FF"/>
                </a:solidFill>
              </a:rPr>
              <a:t>Dataset Overview</a:t>
            </a:r>
            <a:endParaRPr lang="en-US" dirty="0"/>
          </a:p>
        </p:txBody>
      </p:sp>
      <p:sp>
        <p:nvSpPr>
          <p:cNvPr id="3" name="Text Placeholder 2"/>
          <p:cNvSpPr>
            <a:spLocks noGrp="1"/>
          </p:cNvSpPr>
          <p:nvPr>
            <p:ph type="body" idx="1"/>
          </p:nvPr>
        </p:nvSpPr>
        <p:spPr/>
        <p:txBody>
          <a:bodyPr/>
          <a:lstStyle/>
          <a:p>
            <a:pPr marL="203200" indent="0">
              <a:buNone/>
            </a:pPr>
            <a:r>
              <a:rPr lang="en-US" sz="2000" dirty="0">
                <a:latin typeface="Times New Roman" panose="02020603050405020304" pitchFamily="18" charset="0"/>
                <a:cs typeface="Times New Roman" panose="02020603050405020304" pitchFamily="18" charset="0"/>
              </a:rPr>
              <a:t>The dataset includes Yelp review data for businesses in Phoenix, Las Vegas, </a:t>
            </a:r>
            <a:r>
              <a:rPr lang="en-US" sz="2000" dirty="0" smtClean="0">
                <a:latin typeface="Times New Roman" panose="02020603050405020304" pitchFamily="18" charset="0"/>
                <a:cs typeface="Times New Roman" panose="02020603050405020304" pitchFamily="18" charset="0"/>
              </a:rPr>
              <a:t>Madison, Waterloo</a:t>
            </a:r>
            <a:r>
              <a:rPr lang="en-US" sz="2000" dirty="0">
                <a:latin typeface="Times New Roman" panose="02020603050405020304" pitchFamily="18" charset="0"/>
                <a:cs typeface="Times New Roman" panose="02020603050405020304" pitchFamily="18" charset="0"/>
              </a:rPr>
              <a:t> and Edinburgh. It contains data for the following entities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42,153 </a:t>
            </a:r>
            <a:r>
              <a:rPr lang="en-US" sz="2000" dirty="0" smtClean="0">
                <a:latin typeface="Times New Roman" panose="02020603050405020304" pitchFamily="18" charset="0"/>
                <a:cs typeface="Times New Roman" panose="02020603050405020304" pitchFamily="18" charset="0"/>
              </a:rPr>
              <a:t>businesses</a:t>
            </a:r>
            <a:endParaRPr lang="en-US" sz="2000"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320,002 business attributes</a:t>
            </a:r>
          </a:p>
          <a:p>
            <a:pPr fontAlgn="base"/>
            <a:r>
              <a:rPr lang="en-US" sz="2000" dirty="0">
                <a:latin typeface="Times New Roman" panose="02020603050405020304" pitchFamily="18" charset="0"/>
                <a:cs typeface="Times New Roman" panose="02020603050405020304" pitchFamily="18" charset="0"/>
              </a:rPr>
              <a:t>31,617 check-in sets</a:t>
            </a:r>
          </a:p>
          <a:p>
            <a:pPr fontAlgn="base"/>
            <a:r>
              <a:rPr lang="en-US" sz="2000" dirty="0">
                <a:latin typeface="Times New Roman" panose="02020603050405020304" pitchFamily="18" charset="0"/>
                <a:cs typeface="Times New Roman" panose="02020603050405020304" pitchFamily="18" charset="0"/>
              </a:rPr>
              <a:t>252,898 users</a:t>
            </a:r>
          </a:p>
          <a:p>
            <a:pPr fontAlgn="base"/>
            <a:r>
              <a:rPr lang="en-US" sz="2000" dirty="0">
                <a:latin typeface="Times New Roman" panose="02020603050405020304" pitchFamily="18" charset="0"/>
                <a:cs typeface="Times New Roman" panose="02020603050405020304" pitchFamily="18" charset="0"/>
              </a:rPr>
              <a:t>955,999 edge social graph</a:t>
            </a:r>
          </a:p>
          <a:p>
            <a:pPr fontAlgn="base"/>
            <a:r>
              <a:rPr lang="en-US" sz="2000" dirty="0">
                <a:latin typeface="Times New Roman" panose="02020603050405020304" pitchFamily="18" charset="0"/>
                <a:cs typeface="Times New Roman" panose="02020603050405020304" pitchFamily="18" charset="0"/>
              </a:rPr>
              <a:t>403,210 tips</a:t>
            </a:r>
          </a:p>
          <a:p>
            <a:pPr fontAlgn="base"/>
            <a:r>
              <a:rPr lang="en-US" sz="2000" dirty="0">
                <a:latin typeface="Times New Roman" panose="02020603050405020304" pitchFamily="18" charset="0"/>
                <a:cs typeface="Times New Roman" panose="02020603050405020304" pitchFamily="18" charset="0"/>
              </a:rPr>
              <a:t>1,125,458 reviews</a:t>
            </a:r>
          </a:p>
          <a:p>
            <a:pPr marL="203200" indent="0">
              <a:buNone/>
            </a:pPr>
            <a:endParaRPr lang="en-US" dirty="0"/>
          </a:p>
        </p:txBody>
      </p:sp>
    </p:spTree>
    <p:extLst>
      <p:ext uri="{BB962C8B-B14F-4D97-AF65-F5344CB8AC3E}">
        <p14:creationId xmlns:p14="http://schemas.microsoft.com/office/powerpoint/2010/main" val="3486416286"/>
      </p:ext>
    </p:extLst>
  </p:cSld>
  <p:clrMapOvr>
    <a:masterClrMapping/>
  </p:clrMapOvr>
</p:sld>
</file>

<file path=ppt/theme/theme1.xml><?xml version="1.0" encoding="utf-8"?>
<a:theme xmlns:a="http://schemas.openxmlformats.org/drawingml/2006/main" name="2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1759</Words>
  <Application>Microsoft Office PowerPoint</Application>
  <PresentationFormat>On-screen Show (4:3)</PresentationFormat>
  <Paragraphs>173</Paragraphs>
  <Slides>28</Slides>
  <Notes>11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28</vt:i4>
      </vt:variant>
    </vt:vector>
  </HeadingPairs>
  <TitlesOfParts>
    <vt:vector size="32" baseType="lpstr">
      <vt:lpstr>Arial</vt:lpstr>
      <vt:lpstr>Times New Roman</vt:lpstr>
      <vt:lpstr>2_Custom Design</vt:lpstr>
      <vt:lpstr>3_Custom Design</vt:lpstr>
      <vt:lpstr> Deployment of Hadoop MapReduce environment in a private cloud and implement Sentiment Analysis of Yelp dataset  </vt:lpstr>
      <vt:lpstr> Project Description</vt:lpstr>
      <vt:lpstr>Project Tasks</vt:lpstr>
      <vt:lpstr>System Design</vt:lpstr>
      <vt:lpstr>System Design</vt:lpstr>
      <vt:lpstr>Algorithm for Classification</vt:lpstr>
      <vt:lpstr>Random Forest Classifier</vt:lpstr>
      <vt:lpstr>Task Allocation</vt:lpstr>
      <vt:lpstr>Dataset Overview</vt:lpstr>
      <vt:lpstr>Hardware and Software Tools</vt:lpstr>
      <vt:lpstr>RoadMap of the Project</vt:lpstr>
      <vt:lpstr>Technical Details</vt:lpstr>
      <vt:lpstr>Build Instructions</vt:lpstr>
      <vt:lpstr>User Interaction</vt:lpstr>
      <vt:lpstr>Technical Dependencies</vt:lpstr>
      <vt:lpstr>Risks and Benefits </vt:lpstr>
      <vt:lpstr>Tasks Accomplished  by Now </vt:lpstr>
      <vt:lpstr>Tasks Accomplished by Now (Continued)</vt:lpstr>
      <vt:lpstr>Screenshot -Rating for a poor review</vt:lpstr>
      <vt:lpstr>Screenshot -Rating for a good review</vt:lpstr>
      <vt:lpstr>Screenshots of the Single Node cluster set up</vt:lpstr>
      <vt:lpstr>Screenshots of the Single Node cluster set up</vt:lpstr>
      <vt:lpstr>Screenshots of the Multiple Node cluster set up</vt:lpstr>
      <vt:lpstr>Screenshots of the Multiple Node cluster set up</vt:lpstr>
      <vt:lpstr>Screenshots of the Multiple Node cluster set up</vt:lpstr>
      <vt:lpstr>Technical Difficulties and Known Issues</vt:lpstr>
      <vt:lpstr>Conclusion </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Deployment of Hadoop MapReduce environment in a private cloud and implement Sentiment Analysis of Yelp dataset</dc:title>
  <dc:creator>Sonali</dc:creator>
  <cp:lastModifiedBy>Sonali Bhat (Student)</cp:lastModifiedBy>
  <cp:revision>32</cp:revision>
  <dcterms:modified xsi:type="dcterms:W3CDTF">2014-10-07T02:16:21Z</dcterms:modified>
</cp:coreProperties>
</file>