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7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9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4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8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9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90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2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4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4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82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89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 527"/>
          <p:cNvSpPr/>
          <p:nvPr userDrawn="1"/>
        </p:nvSpPr>
        <p:spPr>
          <a:xfrm>
            <a:off x="1222327" y="612731"/>
            <a:ext cx="7086141" cy="4492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BUILD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9" name="Rectangle 30"/>
          <p:cNvSpPr>
            <a:spLocks noChangeArrowheads="1"/>
          </p:cNvSpPr>
          <p:nvPr userDrawn="1"/>
        </p:nvSpPr>
        <p:spPr bwMode="auto">
          <a:xfrm>
            <a:off x="3135537" y="660266"/>
            <a:ext cx="3455490" cy="781589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Composer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0" name="Rectangle 30"/>
          <p:cNvSpPr>
            <a:spLocks noChangeArrowheads="1"/>
          </p:cNvSpPr>
          <p:nvPr userDrawn="1"/>
        </p:nvSpPr>
        <p:spPr bwMode="auto">
          <a:xfrm>
            <a:off x="1543389" y="898740"/>
            <a:ext cx="1353304" cy="96083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Catalog Manager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1" name="Rectangle 30"/>
          <p:cNvSpPr>
            <a:spLocks noChangeArrowheads="1"/>
          </p:cNvSpPr>
          <p:nvPr userDrawn="1"/>
        </p:nvSpPr>
        <p:spPr bwMode="auto">
          <a:xfrm>
            <a:off x="3741995" y="1565315"/>
            <a:ext cx="2849032" cy="906344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2" name="Rectangle 30"/>
          <p:cNvSpPr>
            <a:spLocks noChangeArrowheads="1"/>
          </p:cNvSpPr>
          <p:nvPr userDrawn="1"/>
        </p:nvSpPr>
        <p:spPr bwMode="auto">
          <a:xfrm>
            <a:off x="3849153" y="2991437"/>
            <a:ext cx="4209909" cy="2070389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SharedWorkspace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3" name="Rectangle 30"/>
          <p:cNvSpPr>
            <a:spLocks noChangeArrowheads="1"/>
          </p:cNvSpPr>
          <p:nvPr userDrawn="1"/>
        </p:nvSpPr>
        <p:spPr bwMode="auto">
          <a:xfrm rot="5400000">
            <a:off x="-120985" y="4187788"/>
            <a:ext cx="1079897" cy="75565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WebIDE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4" name="Rectangle 48"/>
          <p:cNvSpPr>
            <a:spLocks noChangeArrowheads="1"/>
          </p:cNvSpPr>
          <p:nvPr userDrawn="1"/>
        </p:nvSpPr>
        <p:spPr bwMode="auto">
          <a:xfrm>
            <a:off x="1592000" y="35426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Admin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35" name="Group 49"/>
          <p:cNvGrpSpPr>
            <a:grpSpLocks/>
          </p:cNvGrpSpPr>
          <p:nvPr userDrawn="1"/>
        </p:nvGrpSpPr>
        <p:grpSpPr bwMode="auto">
          <a:xfrm>
            <a:off x="2118971" y="95223"/>
            <a:ext cx="163512" cy="215503"/>
            <a:chOff x="1348" y="521"/>
            <a:chExt cx="103" cy="181"/>
          </a:xfrm>
        </p:grpSpPr>
        <p:sp>
          <p:nvSpPr>
            <p:cNvPr id="536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7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8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9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0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1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42" name="Rectangle 48"/>
          <p:cNvSpPr>
            <a:spLocks noChangeArrowheads="1"/>
          </p:cNvSpPr>
          <p:nvPr userDrawn="1"/>
        </p:nvSpPr>
        <p:spPr bwMode="auto">
          <a:xfrm>
            <a:off x="5126089" y="0"/>
            <a:ext cx="1926581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PO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43" name="Group 49"/>
          <p:cNvGrpSpPr>
            <a:grpSpLocks/>
          </p:cNvGrpSpPr>
          <p:nvPr userDrawn="1"/>
        </p:nvGrpSpPr>
        <p:grpSpPr bwMode="auto">
          <a:xfrm>
            <a:off x="6069377" y="34502"/>
            <a:ext cx="163512" cy="215503"/>
            <a:chOff x="1348" y="521"/>
            <a:chExt cx="103" cy="181"/>
          </a:xfrm>
        </p:grpSpPr>
        <p:sp>
          <p:nvSpPr>
            <p:cNvPr id="544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5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6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7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8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9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50" name="Rectangle 6"/>
          <p:cNvSpPr>
            <a:spLocks noChangeArrowheads="1"/>
          </p:cNvSpPr>
          <p:nvPr userDrawn="1"/>
        </p:nvSpPr>
        <p:spPr bwMode="auto">
          <a:xfrm>
            <a:off x="238294" y="2462556"/>
            <a:ext cx="418961" cy="126161"/>
          </a:xfrm>
          <a:prstGeom prst="rect">
            <a:avLst/>
          </a:prstGeom>
          <a:solidFill>
            <a:schemeClr val="accent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1" name="AutoShape 5"/>
          <p:cNvSpPr>
            <a:spLocks noChangeArrowheads="1"/>
          </p:cNvSpPr>
          <p:nvPr userDrawn="1"/>
        </p:nvSpPr>
        <p:spPr bwMode="auto">
          <a:xfrm>
            <a:off x="3" y="830963"/>
            <a:ext cx="1008063" cy="4502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Smart Template UI Lib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552" name="AutoShape 115"/>
          <p:cNvCxnSpPr>
            <a:cxnSpLocks noChangeShapeType="1"/>
            <a:stCxn id="551" idx="3"/>
          </p:cNvCxnSpPr>
          <p:nvPr userDrawn="1"/>
        </p:nvCxnSpPr>
        <p:spPr bwMode="auto">
          <a:xfrm>
            <a:off x="1008066" y="1056090"/>
            <a:ext cx="564005" cy="338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" name="TextBox 552"/>
          <p:cNvSpPr txBox="1"/>
          <p:nvPr userDrawn="1"/>
        </p:nvSpPr>
        <p:spPr>
          <a:xfrm>
            <a:off x="961958" y="88300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4" name="AutoShape 100"/>
          <p:cNvSpPr>
            <a:spLocks noChangeArrowheads="1"/>
          </p:cNvSpPr>
          <p:nvPr userDrawn="1"/>
        </p:nvSpPr>
        <p:spPr bwMode="auto">
          <a:xfrm>
            <a:off x="2017371" y="612731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55" name="AutoShape 101"/>
          <p:cNvCxnSpPr>
            <a:cxnSpLocks noChangeShapeType="1"/>
            <a:endCxn id="554" idx="4"/>
          </p:cNvCxnSpPr>
          <p:nvPr userDrawn="1"/>
        </p:nvCxnSpPr>
        <p:spPr bwMode="auto">
          <a:xfrm flipV="1">
            <a:off x="2088808" y="727031"/>
            <a:ext cx="1588" cy="15597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6" name="AutoShape 102"/>
          <p:cNvCxnSpPr>
            <a:cxnSpLocks noChangeShapeType="1"/>
            <a:stCxn id="554" idx="0"/>
            <a:endCxn id="534" idx="2"/>
          </p:cNvCxnSpPr>
          <p:nvPr userDrawn="1"/>
        </p:nvCxnSpPr>
        <p:spPr bwMode="auto">
          <a:xfrm flipV="1">
            <a:off x="2089603" y="359277"/>
            <a:ext cx="6429" cy="2534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57" name="Group 103"/>
          <p:cNvGrpSpPr>
            <a:grpSpLocks/>
          </p:cNvGrpSpPr>
          <p:nvPr userDrawn="1"/>
        </p:nvGrpSpPr>
        <p:grpSpPr bwMode="auto">
          <a:xfrm>
            <a:off x="2196759" y="585347"/>
            <a:ext cx="85725" cy="133350"/>
            <a:chOff x="1528" y="1363"/>
            <a:chExt cx="54" cy="112"/>
          </a:xfrm>
        </p:grpSpPr>
        <p:sp>
          <p:nvSpPr>
            <p:cNvPr id="558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9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sp>
        <p:nvSpPr>
          <p:cNvPr id="560" name="AutoShape 27"/>
          <p:cNvSpPr>
            <a:spLocks noChangeArrowheads="1"/>
          </p:cNvSpPr>
          <p:nvPr userDrawn="1"/>
        </p:nvSpPr>
        <p:spPr bwMode="auto">
          <a:xfrm>
            <a:off x="1292449" y="1982455"/>
            <a:ext cx="1941282" cy="1086364"/>
          </a:xfrm>
          <a:prstGeom prst="roundRect">
            <a:avLst>
              <a:gd name="adj" fmla="val 12778"/>
            </a:avLst>
          </a:prstGeom>
          <a:solidFill>
            <a:srgbClr val="DDDDDD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Catalog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61" name="Group 560"/>
          <p:cNvGrpSpPr>
            <a:grpSpLocks/>
          </p:cNvGrpSpPr>
          <p:nvPr userDrawn="1"/>
        </p:nvGrpSpPr>
        <p:grpSpPr bwMode="auto">
          <a:xfrm>
            <a:off x="2026896" y="1859576"/>
            <a:ext cx="431800" cy="220618"/>
            <a:chOff x="998" y="3624"/>
            <a:chExt cx="272" cy="272"/>
          </a:xfrm>
        </p:grpSpPr>
        <p:sp>
          <p:nvSpPr>
            <p:cNvPr id="562" name="Freeform 561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3" name="Freeform 562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4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65" name="Rectangle 6"/>
          <p:cNvSpPr>
            <a:spLocks noChangeArrowheads="1"/>
          </p:cNvSpPr>
          <p:nvPr userDrawn="1"/>
        </p:nvSpPr>
        <p:spPr bwMode="auto">
          <a:xfrm>
            <a:off x="3994409" y="898740"/>
            <a:ext cx="1008063" cy="323850"/>
          </a:xfrm>
          <a:prstGeom prst="rect">
            <a:avLst/>
          </a:prstGeom>
          <a:solidFill>
            <a:schemeClr val="accent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Smart View Outline Editor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6" name="Rectangle 6"/>
          <p:cNvSpPr>
            <a:spLocks noChangeArrowheads="1"/>
          </p:cNvSpPr>
          <p:nvPr userDrawn="1"/>
        </p:nvSpPr>
        <p:spPr bwMode="auto">
          <a:xfrm>
            <a:off x="3216807" y="712883"/>
            <a:ext cx="651128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Control Palette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7" name="Rectangle 6"/>
          <p:cNvSpPr>
            <a:spLocks noChangeArrowheads="1"/>
          </p:cNvSpPr>
          <p:nvPr userDrawn="1"/>
        </p:nvSpPr>
        <p:spPr bwMode="auto">
          <a:xfrm>
            <a:off x="5236714" y="894165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Interactive Canvas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8" name="AutoShape 28"/>
          <p:cNvSpPr>
            <a:spLocks noChangeArrowheads="1"/>
          </p:cNvSpPr>
          <p:nvPr userDrawn="1"/>
        </p:nvSpPr>
        <p:spPr bwMode="auto">
          <a:xfrm>
            <a:off x="1453217" y="2059112"/>
            <a:ext cx="1682321" cy="673864"/>
          </a:xfrm>
          <a:prstGeom prst="roundRect">
            <a:avLst>
              <a:gd name="adj" fmla="val 15263"/>
            </a:avLst>
          </a:prstGeom>
          <a:solidFill>
            <a:schemeClr val="accent3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69" name="AutoShape 28"/>
          <p:cNvSpPr>
            <a:spLocks noChangeArrowheads="1"/>
          </p:cNvSpPr>
          <p:nvPr userDrawn="1"/>
        </p:nvSpPr>
        <p:spPr bwMode="auto">
          <a:xfrm>
            <a:off x="1357880" y="2103683"/>
            <a:ext cx="1682321" cy="673864"/>
          </a:xfrm>
          <a:prstGeom prst="roundRect">
            <a:avLst>
              <a:gd name="adj" fmla="val 15263"/>
            </a:avLst>
          </a:prstGeom>
          <a:solidFill>
            <a:schemeClr val="accent3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Design Template</a:t>
            </a:r>
            <a:endParaRPr lang="en-US" sz="1200" dirty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UI outline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UI constraints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Link to annotations</a:t>
            </a:r>
          </a:p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70" name="AutoShape 5"/>
          <p:cNvSpPr>
            <a:spLocks noChangeArrowheads="1"/>
          </p:cNvSpPr>
          <p:nvPr userDrawn="1"/>
        </p:nvSpPr>
        <p:spPr bwMode="auto">
          <a:xfrm>
            <a:off x="3891839" y="3199199"/>
            <a:ext cx="10080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Page Definition</a:t>
            </a:r>
          </a:p>
        </p:txBody>
      </p:sp>
      <p:sp>
        <p:nvSpPr>
          <p:cNvPr id="571" name="AutoShape 5"/>
          <p:cNvSpPr>
            <a:spLocks noChangeArrowheads="1"/>
          </p:cNvSpPr>
          <p:nvPr userDrawn="1"/>
        </p:nvSpPr>
        <p:spPr bwMode="auto">
          <a:xfrm>
            <a:off x="5082829" y="3178869"/>
            <a:ext cx="1637261" cy="1007888"/>
          </a:xfrm>
          <a:prstGeom prst="roundRect">
            <a:avLst>
              <a:gd name="adj" fmla="val 13515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Latest Generated Artefacts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Views.xml</a:t>
            </a:r>
            <a:r>
              <a:rPr lang="en-US" sz="1200" dirty="0" smtClean="0">
                <a:solidFill>
                  <a:prstClr val="black"/>
                </a:solidFill>
              </a:rPr>
              <a:t> + </a:t>
            </a:r>
            <a:r>
              <a:rPr lang="en-US" sz="1200" dirty="0" err="1" smtClean="0">
                <a:solidFill>
                  <a:prstClr val="black"/>
                </a:solidFill>
              </a:rPr>
              <a:t>ctrl.js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Model.edmx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Annotation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file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Mock </a:t>
            </a:r>
            <a:r>
              <a:rPr lang="en-US" sz="1200" dirty="0" err="1" smtClean="0">
                <a:solidFill>
                  <a:prstClr val="black"/>
                </a:solidFill>
              </a:rPr>
              <a:t>data.json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Other app metadata</a:t>
            </a:r>
          </a:p>
        </p:txBody>
      </p:sp>
      <p:sp>
        <p:nvSpPr>
          <p:cNvPr id="572" name="TextBox 571"/>
          <p:cNvSpPr txBox="1"/>
          <p:nvPr userDrawn="1"/>
        </p:nvSpPr>
        <p:spPr>
          <a:xfrm>
            <a:off x="5948314" y="4272458"/>
            <a:ext cx="479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copy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3" name="AutoShape 5"/>
          <p:cNvSpPr>
            <a:spLocks noChangeArrowheads="1"/>
          </p:cNvSpPr>
          <p:nvPr userDrawn="1"/>
        </p:nvSpPr>
        <p:spPr bwMode="auto">
          <a:xfrm>
            <a:off x="5134167" y="4539554"/>
            <a:ext cx="1637261" cy="308836"/>
          </a:xfrm>
          <a:prstGeom prst="roundRect">
            <a:avLst>
              <a:gd name="adj" fmla="val 39003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74" name="AutoShape 5"/>
          <p:cNvSpPr>
            <a:spLocks noChangeArrowheads="1"/>
          </p:cNvSpPr>
          <p:nvPr userDrawn="1"/>
        </p:nvSpPr>
        <p:spPr bwMode="auto">
          <a:xfrm>
            <a:off x="5082829" y="4561352"/>
            <a:ext cx="1637261" cy="308836"/>
          </a:xfrm>
          <a:prstGeom prst="roundRect">
            <a:avLst>
              <a:gd name="adj" fmla="val 39003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Snapshot</a:t>
            </a:r>
          </a:p>
        </p:txBody>
      </p:sp>
      <p:cxnSp>
        <p:nvCxnSpPr>
          <p:cNvPr id="575" name="AutoShape 114"/>
          <p:cNvCxnSpPr>
            <a:cxnSpLocks noChangeShapeType="1"/>
            <a:stCxn id="574" idx="0"/>
          </p:cNvCxnSpPr>
          <p:nvPr userDrawn="1"/>
        </p:nvCxnSpPr>
        <p:spPr bwMode="auto">
          <a:xfrm flipH="1" flipV="1">
            <a:off x="5883399" y="4147398"/>
            <a:ext cx="18061" cy="413954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76" name="Rectangle 6"/>
          <p:cNvSpPr>
            <a:spLocks noChangeArrowheads="1"/>
          </p:cNvSpPr>
          <p:nvPr userDrawn="1"/>
        </p:nvSpPr>
        <p:spPr bwMode="auto">
          <a:xfrm rot="5400000">
            <a:off x="118598" y="4479834"/>
            <a:ext cx="756047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BUILD Plugin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7" name="Rectangle 6"/>
          <p:cNvSpPr>
            <a:spLocks noChangeArrowheads="1"/>
          </p:cNvSpPr>
          <p:nvPr userDrawn="1"/>
        </p:nvSpPr>
        <p:spPr bwMode="auto">
          <a:xfrm>
            <a:off x="5646480" y="2080193"/>
            <a:ext cx="830449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Prototype Builder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8" name="Rectangle 6"/>
          <p:cNvSpPr>
            <a:spLocks noChangeArrowheads="1"/>
          </p:cNvSpPr>
          <p:nvPr userDrawn="1"/>
        </p:nvSpPr>
        <p:spPr bwMode="auto">
          <a:xfrm>
            <a:off x="3849154" y="1634989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Composer Services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9" name="AutoShape 5"/>
          <p:cNvSpPr>
            <a:spLocks noChangeArrowheads="1"/>
          </p:cNvSpPr>
          <p:nvPr userDrawn="1"/>
        </p:nvSpPr>
        <p:spPr bwMode="auto">
          <a:xfrm>
            <a:off x="7224379" y="78561"/>
            <a:ext cx="1008063" cy="291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Excel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0" name="Rectangle 6"/>
          <p:cNvSpPr>
            <a:spLocks noChangeArrowheads="1"/>
          </p:cNvSpPr>
          <p:nvPr userDrawn="1"/>
        </p:nvSpPr>
        <p:spPr bwMode="auto">
          <a:xfrm>
            <a:off x="6750960" y="883002"/>
            <a:ext cx="1392060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Modeler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+ Data Sample </a:t>
            </a:r>
            <a:r>
              <a:rPr lang="en-US" sz="1200" dirty="0" err="1" smtClean="0">
                <a:solidFill>
                  <a:prstClr val="black"/>
                </a:solidFill>
              </a:rPr>
              <a:t>Mgr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1" name="AutoShape 5"/>
          <p:cNvSpPr>
            <a:spLocks noChangeArrowheads="1"/>
          </p:cNvSpPr>
          <p:nvPr userDrawn="1"/>
        </p:nvSpPr>
        <p:spPr bwMode="auto">
          <a:xfrm>
            <a:off x="6767354" y="3156732"/>
            <a:ext cx="1103933" cy="732136"/>
          </a:xfrm>
          <a:prstGeom prst="roundRect">
            <a:avLst>
              <a:gd name="adj" fmla="val 3078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 + 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Groups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+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Sample Data</a:t>
            </a:r>
          </a:p>
        </p:txBody>
      </p:sp>
      <p:grpSp>
        <p:nvGrpSpPr>
          <p:cNvPr id="582" name="Group 581"/>
          <p:cNvGrpSpPr>
            <a:grpSpLocks/>
          </p:cNvGrpSpPr>
          <p:nvPr userDrawn="1"/>
        </p:nvGrpSpPr>
        <p:grpSpPr bwMode="auto">
          <a:xfrm>
            <a:off x="7296610" y="1958840"/>
            <a:ext cx="431800" cy="1213637"/>
            <a:chOff x="998" y="3624"/>
            <a:chExt cx="272" cy="272"/>
          </a:xfrm>
        </p:grpSpPr>
        <p:sp>
          <p:nvSpPr>
            <p:cNvPr id="583" name="Freeform 58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4" name="Freeform 58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5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86" name="AutoShape 116"/>
          <p:cNvCxnSpPr>
            <a:cxnSpLocks noChangeShapeType="1"/>
            <a:stCxn id="576" idx="0"/>
            <a:endCxn id="574" idx="1"/>
          </p:cNvCxnSpPr>
          <p:nvPr userDrawn="1"/>
        </p:nvCxnSpPr>
        <p:spPr bwMode="auto">
          <a:xfrm>
            <a:off x="712522" y="4695735"/>
            <a:ext cx="4370307" cy="2003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587" name="TextBox 586"/>
          <p:cNvSpPr txBox="1"/>
          <p:nvPr userDrawn="1"/>
        </p:nvSpPr>
        <p:spPr>
          <a:xfrm>
            <a:off x="2677820" y="456561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588" name="Group 587"/>
          <p:cNvGrpSpPr>
            <a:grpSpLocks/>
          </p:cNvGrpSpPr>
          <p:nvPr userDrawn="1"/>
        </p:nvGrpSpPr>
        <p:grpSpPr bwMode="auto">
          <a:xfrm>
            <a:off x="4138077" y="1967925"/>
            <a:ext cx="431800" cy="1231276"/>
            <a:chOff x="998" y="3624"/>
            <a:chExt cx="272" cy="272"/>
          </a:xfrm>
        </p:grpSpPr>
        <p:sp>
          <p:nvSpPr>
            <p:cNvPr id="589" name="Freeform 58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0" name="Freeform 58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1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92" name="AutoShape 79"/>
          <p:cNvSpPr>
            <a:spLocks noChangeArrowheads="1"/>
          </p:cNvSpPr>
          <p:nvPr userDrawn="1"/>
        </p:nvSpPr>
        <p:spPr bwMode="auto">
          <a:xfrm rot="5400000">
            <a:off x="5087719" y="1733171"/>
            <a:ext cx="108347" cy="144462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93" name="AutoShape 80"/>
          <p:cNvCxnSpPr>
            <a:cxnSpLocks noChangeShapeType="1"/>
            <a:endCxn id="592" idx="4"/>
          </p:cNvCxnSpPr>
          <p:nvPr userDrawn="1"/>
        </p:nvCxnSpPr>
        <p:spPr bwMode="auto">
          <a:xfrm>
            <a:off x="4853762" y="1805996"/>
            <a:ext cx="21113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4" name="AutoShape 81"/>
          <p:cNvCxnSpPr>
            <a:cxnSpLocks noChangeShapeType="1"/>
            <a:stCxn id="592" idx="0"/>
            <a:endCxn id="619" idx="1"/>
          </p:cNvCxnSpPr>
          <p:nvPr userDrawn="1"/>
        </p:nvCxnSpPr>
        <p:spPr bwMode="auto">
          <a:xfrm>
            <a:off x="5214123" y="1805402"/>
            <a:ext cx="1844896" cy="1512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95" name="Group 85"/>
          <p:cNvGrpSpPr>
            <a:grpSpLocks/>
          </p:cNvGrpSpPr>
          <p:nvPr userDrawn="1"/>
        </p:nvGrpSpPr>
        <p:grpSpPr bwMode="auto">
          <a:xfrm>
            <a:off x="5069662" y="1644068"/>
            <a:ext cx="153987" cy="122635"/>
            <a:chOff x="1526" y="1540"/>
            <a:chExt cx="97" cy="103"/>
          </a:xfrm>
        </p:grpSpPr>
        <p:sp>
          <p:nvSpPr>
            <p:cNvPr id="596" name="Text Box 86"/>
            <p:cNvSpPr txBox="1">
              <a:spLocks noChangeArrowheads="1"/>
            </p:cNvSpPr>
            <p:nvPr/>
          </p:nvSpPr>
          <p:spPr bwMode="auto">
            <a:xfrm>
              <a:off x="1526" y="1540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597" name="Line 87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8" name="Group 597"/>
          <p:cNvGrpSpPr>
            <a:grpSpLocks/>
          </p:cNvGrpSpPr>
          <p:nvPr userDrawn="1"/>
        </p:nvGrpSpPr>
        <p:grpSpPr bwMode="auto">
          <a:xfrm>
            <a:off x="6069377" y="2412280"/>
            <a:ext cx="431800" cy="786920"/>
            <a:chOff x="998" y="3624"/>
            <a:chExt cx="272" cy="272"/>
          </a:xfrm>
        </p:grpSpPr>
        <p:sp>
          <p:nvSpPr>
            <p:cNvPr id="599" name="Freeform 59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0" name="Freeform 59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1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2" name="Group 601"/>
          <p:cNvGrpSpPr/>
          <p:nvPr userDrawn="1"/>
        </p:nvGrpSpPr>
        <p:grpSpPr>
          <a:xfrm>
            <a:off x="4282540" y="1218017"/>
            <a:ext cx="265112" cy="432197"/>
            <a:chOff x="6348413" y="2451998"/>
            <a:chExt cx="265112" cy="576263"/>
          </a:xfrm>
        </p:grpSpPr>
        <p:sp>
          <p:nvSpPr>
            <p:cNvPr id="603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04" name="AutoShape 101"/>
            <p:cNvCxnSpPr>
              <a:cxnSpLocks noChangeShapeType="1"/>
              <a:endCxn id="603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5" name="AutoShape 102"/>
            <p:cNvCxnSpPr>
              <a:cxnSpLocks noChangeShapeType="1"/>
              <a:stCxn id="603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06" name="Group 103"/>
            <p:cNvGrpSpPr>
              <a:grpSpLocks/>
            </p:cNvGrpSpPr>
            <p:nvPr/>
          </p:nvGrpSpPr>
          <p:grpSpPr bwMode="auto">
            <a:xfrm>
              <a:off x="6527800" y="2631386"/>
              <a:ext cx="85725" cy="177800"/>
              <a:chOff x="1528" y="1363"/>
              <a:chExt cx="54" cy="112"/>
            </a:xfrm>
          </p:grpSpPr>
          <p:sp>
            <p:nvSpPr>
              <p:cNvPr id="607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8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cxnSp>
        <p:nvCxnSpPr>
          <p:cNvPr id="609" name="AutoShape 113"/>
          <p:cNvCxnSpPr>
            <a:cxnSpLocks noChangeShapeType="1"/>
          </p:cNvCxnSpPr>
          <p:nvPr userDrawn="1"/>
        </p:nvCxnSpPr>
        <p:spPr bwMode="auto">
          <a:xfrm flipH="1" flipV="1">
            <a:off x="5430024" y="1222592"/>
            <a:ext cx="5837" cy="194988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0" name="TextBox 609"/>
          <p:cNvSpPr txBox="1"/>
          <p:nvPr userDrawn="1"/>
        </p:nvSpPr>
        <p:spPr>
          <a:xfrm rot="16200000">
            <a:off x="5873086" y="2598592"/>
            <a:ext cx="79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generates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11" name="AutoShape 97"/>
          <p:cNvSpPr>
            <a:spLocks noChangeArrowheads="1"/>
          </p:cNvSpPr>
          <p:nvPr userDrawn="1"/>
        </p:nvSpPr>
        <p:spPr bwMode="auto">
          <a:xfrm>
            <a:off x="5768924" y="2711498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12" name="AutoShape 98"/>
          <p:cNvCxnSpPr>
            <a:cxnSpLocks noChangeShapeType="1"/>
            <a:endCxn id="611" idx="4"/>
          </p:cNvCxnSpPr>
          <p:nvPr userDrawn="1"/>
        </p:nvCxnSpPr>
        <p:spPr bwMode="auto">
          <a:xfrm flipV="1">
            <a:off x="5840361" y="2825797"/>
            <a:ext cx="1588" cy="15597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3" name="AutoShape 99"/>
          <p:cNvCxnSpPr>
            <a:cxnSpLocks noChangeShapeType="1"/>
            <a:stCxn id="611" idx="0"/>
          </p:cNvCxnSpPr>
          <p:nvPr userDrawn="1"/>
        </p:nvCxnSpPr>
        <p:spPr bwMode="auto">
          <a:xfrm flipH="1" flipV="1">
            <a:off x="5832451" y="2412279"/>
            <a:ext cx="8707" cy="29921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14" name="Group 106"/>
          <p:cNvGrpSpPr>
            <a:grpSpLocks/>
          </p:cNvGrpSpPr>
          <p:nvPr userDrawn="1"/>
        </p:nvGrpSpPr>
        <p:grpSpPr bwMode="auto">
          <a:xfrm>
            <a:off x="5948314" y="2711495"/>
            <a:ext cx="85725" cy="165497"/>
            <a:chOff x="1653" y="1330"/>
            <a:chExt cx="54" cy="139"/>
          </a:xfrm>
        </p:grpSpPr>
        <p:sp>
          <p:nvSpPr>
            <p:cNvPr id="615" name="Line 107"/>
            <p:cNvSpPr>
              <a:spLocks noChangeShapeType="1"/>
            </p:cNvSpPr>
            <p:nvPr/>
          </p:nvSpPr>
          <p:spPr bwMode="auto">
            <a:xfrm rot="10800000" flipH="1">
              <a:off x="1673" y="1330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6" name="Text Box 108"/>
            <p:cNvSpPr txBox="1">
              <a:spLocks noChangeArrowheads="1"/>
            </p:cNvSpPr>
            <p:nvPr/>
          </p:nvSpPr>
          <p:spPr bwMode="auto">
            <a:xfrm>
              <a:off x="1653" y="1366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sp>
        <p:nvSpPr>
          <p:cNvPr id="617" name="TextBox 616"/>
          <p:cNvSpPr txBox="1"/>
          <p:nvPr userDrawn="1"/>
        </p:nvSpPr>
        <p:spPr>
          <a:xfrm rot="16200000">
            <a:off x="5367580" y="258034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notifies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18" name="AutoShape 114"/>
          <p:cNvCxnSpPr>
            <a:cxnSpLocks noChangeShapeType="1"/>
            <a:endCxn id="579" idx="2"/>
          </p:cNvCxnSpPr>
          <p:nvPr userDrawn="1"/>
        </p:nvCxnSpPr>
        <p:spPr bwMode="auto">
          <a:xfrm flipV="1">
            <a:off x="7728410" y="369721"/>
            <a:ext cx="0" cy="51100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619" name="Rectangle 6"/>
          <p:cNvSpPr>
            <a:spLocks noChangeArrowheads="1"/>
          </p:cNvSpPr>
          <p:nvPr userDrawn="1"/>
        </p:nvSpPr>
        <p:spPr bwMode="auto">
          <a:xfrm>
            <a:off x="7059020" y="1658605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Modeling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Services</a:t>
            </a:r>
          </a:p>
        </p:txBody>
      </p:sp>
      <p:grpSp>
        <p:nvGrpSpPr>
          <p:cNvPr id="620" name="Group 619"/>
          <p:cNvGrpSpPr/>
          <p:nvPr userDrawn="1"/>
        </p:nvGrpSpPr>
        <p:grpSpPr>
          <a:xfrm>
            <a:off x="7391861" y="1218017"/>
            <a:ext cx="265112" cy="432197"/>
            <a:chOff x="6348413" y="2451998"/>
            <a:chExt cx="265112" cy="576263"/>
          </a:xfrm>
        </p:grpSpPr>
        <p:sp>
          <p:nvSpPr>
            <p:cNvPr id="621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22" name="AutoShape 101"/>
            <p:cNvCxnSpPr>
              <a:cxnSpLocks noChangeShapeType="1"/>
              <a:endCxn id="621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3" name="AutoShape 102"/>
            <p:cNvCxnSpPr>
              <a:cxnSpLocks noChangeShapeType="1"/>
              <a:stCxn id="621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24" name="Group 103"/>
            <p:cNvGrpSpPr>
              <a:grpSpLocks/>
            </p:cNvGrpSpPr>
            <p:nvPr/>
          </p:nvGrpSpPr>
          <p:grpSpPr bwMode="auto">
            <a:xfrm>
              <a:off x="6527800" y="2631386"/>
              <a:ext cx="85725" cy="177800"/>
              <a:chOff x="1528" y="1363"/>
              <a:chExt cx="54" cy="112"/>
            </a:xfrm>
          </p:grpSpPr>
          <p:sp>
            <p:nvSpPr>
              <p:cNvPr id="625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6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627" name="Rectangle 6"/>
          <p:cNvSpPr>
            <a:spLocks noChangeArrowheads="1"/>
          </p:cNvSpPr>
          <p:nvPr userDrawn="1"/>
        </p:nvSpPr>
        <p:spPr bwMode="auto">
          <a:xfrm>
            <a:off x="8308468" y="58543"/>
            <a:ext cx="784777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Backend System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28" name="AutoShape 114"/>
          <p:cNvCxnSpPr>
            <a:cxnSpLocks noChangeShapeType="1"/>
          </p:cNvCxnSpPr>
          <p:nvPr userDrawn="1"/>
        </p:nvCxnSpPr>
        <p:spPr bwMode="auto">
          <a:xfrm flipV="1">
            <a:off x="8048231" y="386513"/>
            <a:ext cx="389962" cy="50688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629" name="TextBox 628"/>
          <p:cNvSpPr txBox="1"/>
          <p:nvPr userDrawn="1"/>
        </p:nvSpPr>
        <p:spPr>
          <a:xfrm>
            <a:off x="8308468" y="409417"/>
            <a:ext cx="67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 OData &amp; Anno</a:t>
            </a:r>
          </a:p>
        </p:txBody>
      </p:sp>
      <p:cxnSp>
        <p:nvCxnSpPr>
          <p:cNvPr id="630" name="AutoShape 113"/>
          <p:cNvCxnSpPr>
            <a:cxnSpLocks noChangeShapeType="1"/>
            <a:endCxn id="577" idx="1"/>
          </p:cNvCxnSpPr>
          <p:nvPr userDrawn="1"/>
        </p:nvCxnSpPr>
        <p:spPr bwMode="auto">
          <a:xfrm flipV="1">
            <a:off x="4577303" y="2242118"/>
            <a:ext cx="1069177" cy="93675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1" name="AutoShape 113"/>
          <p:cNvCxnSpPr>
            <a:cxnSpLocks noChangeShapeType="1"/>
            <a:endCxn id="577" idx="3"/>
          </p:cNvCxnSpPr>
          <p:nvPr userDrawn="1"/>
        </p:nvCxnSpPr>
        <p:spPr bwMode="auto">
          <a:xfrm flipH="1" flipV="1">
            <a:off x="6476928" y="2242119"/>
            <a:ext cx="645456" cy="91461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2" name="Rectangle 6"/>
          <p:cNvSpPr>
            <a:spLocks noChangeArrowheads="1"/>
          </p:cNvSpPr>
          <p:nvPr userDrawn="1"/>
        </p:nvSpPr>
        <p:spPr bwMode="auto">
          <a:xfrm>
            <a:off x="3227302" y="1056809"/>
            <a:ext cx="651128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PropertyPane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633" name="Group 632"/>
          <p:cNvGrpSpPr/>
          <p:nvPr userDrawn="1"/>
        </p:nvGrpSpPr>
        <p:grpSpPr>
          <a:xfrm>
            <a:off x="5596681" y="289331"/>
            <a:ext cx="265112" cy="437699"/>
            <a:chOff x="5513059" y="494283"/>
            <a:chExt cx="265112" cy="576263"/>
          </a:xfrm>
        </p:grpSpPr>
        <p:sp>
          <p:nvSpPr>
            <p:cNvPr id="634" name="AutoShape 100"/>
            <p:cNvSpPr>
              <a:spLocks noChangeArrowheads="1"/>
            </p:cNvSpPr>
            <p:nvPr/>
          </p:nvSpPr>
          <p:spPr bwMode="auto">
            <a:xfrm>
              <a:off x="5513059" y="710183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35" name="AutoShape 101"/>
            <p:cNvCxnSpPr>
              <a:cxnSpLocks noChangeShapeType="1"/>
              <a:endCxn id="634" idx="4"/>
            </p:cNvCxnSpPr>
            <p:nvPr/>
          </p:nvCxnSpPr>
          <p:spPr bwMode="auto">
            <a:xfrm flipV="1">
              <a:off x="5584496" y="862583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6" name="AutoShape 102"/>
            <p:cNvCxnSpPr>
              <a:cxnSpLocks noChangeShapeType="1"/>
              <a:stCxn id="634" idx="0"/>
            </p:cNvCxnSpPr>
            <p:nvPr/>
          </p:nvCxnSpPr>
          <p:spPr bwMode="auto">
            <a:xfrm flipH="1" flipV="1">
              <a:off x="5584496" y="494283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37" name="Group 103"/>
            <p:cNvGrpSpPr>
              <a:grpSpLocks/>
            </p:cNvGrpSpPr>
            <p:nvPr/>
          </p:nvGrpSpPr>
          <p:grpSpPr bwMode="auto">
            <a:xfrm>
              <a:off x="5692446" y="673671"/>
              <a:ext cx="85725" cy="177800"/>
              <a:chOff x="1528" y="1363"/>
              <a:chExt cx="54" cy="112"/>
            </a:xfrm>
          </p:grpSpPr>
          <p:sp>
            <p:nvSpPr>
              <p:cNvPr id="638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9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640" name="AutoShape 100"/>
          <p:cNvSpPr>
            <a:spLocks noChangeArrowheads="1"/>
          </p:cNvSpPr>
          <p:nvPr userDrawn="1"/>
        </p:nvSpPr>
        <p:spPr bwMode="auto">
          <a:xfrm>
            <a:off x="6836769" y="607559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641" name="AutoShape 101"/>
          <p:cNvCxnSpPr>
            <a:cxnSpLocks noChangeShapeType="1"/>
            <a:endCxn id="640" idx="4"/>
          </p:cNvCxnSpPr>
          <p:nvPr userDrawn="1"/>
        </p:nvCxnSpPr>
        <p:spPr bwMode="auto">
          <a:xfrm flipV="1">
            <a:off x="6908206" y="715906"/>
            <a:ext cx="794" cy="1619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2" name="AutoShape 102"/>
          <p:cNvCxnSpPr>
            <a:cxnSpLocks noChangeShapeType="1"/>
            <a:stCxn id="640" idx="0"/>
          </p:cNvCxnSpPr>
          <p:nvPr userDrawn="1"/>
        </p:nvCxnSpPr>
        <p:spPr bwMode="auto">
          <a:xfrm flipV="1">
            <a:off x="6909000" y="323850"/>
            <a:ext cx="794" cy="28370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43" name="Group 103"/>
          <p:cNvGrpSpPr>
            <a:grpSpLocks/>
          </p:cNvGrpSpPr>
          <p:nvPr userDrawn="1"/>
        </p:nvGrpSpPr>
        <p:grpSpPr bwMode="auto">
          <a:xfrm>
            <a:off x="7016157" y="580174"/>
            <a:ext cx="85725" cy="133350"/>
            <a:chOff x="1528" y="1363"/>
            <a:chExt cx="54" cy="112"/>
          </a:xfrm>
        </p:grpSpPr>
        <p:sp>
          <p:nvSpPr>
            <p:cNvPr id="644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5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cxnSp>
        <p:nvCxnSpPr>
          <p:cNvPr id="646" name="AutoShape 113"/>
          <p:cNvCxnSpPr>
            <a:cxnSpLocks noChangeShapeType="1"/>
            <a:stCxn id="569" idx="1"/>
            <a:endCxn id="551" idx="2"/>
          </p:cNvCxnSpPr>
          <p:nvPr userDrawn="1"/>
        </p:nvCxnSpPr>
        <p:spPr bwMode="auto">
          <a:xfrm flipH="1" flipV="1">
            <a:off x="504035" y="1281220"/>
            <a:ext cx="853845" cy="1159395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</p:cxnSp>
      <p:sp>
        <p:nvSpPr>
          <p:cNvPr id="647" name="TextBox 646"/>
          <p:cNvSpPr txBox="1"/>
          <p:nvPr userDrawn="1"/>
        </p:nvSpPr>
        <p:spPr>
          <a:xfrm>
            <a:off x="447774" y="1554172"/>
            <a:ext cx="51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in sync</a:t>
            </a:r>
          </a:p>
        </p:txBody>
      </p:sp>
      <p:grpSp>
        <p:nvGrpSpPr>
          <p:cNvPr id="648" name="Group 647"/>
          <p:cNvGrpSpPr/>
          <p:nvPr userDrawn="1"/>
        </p:nvGrpSpPr>
        <p:grpSpPr>
          <a:xfrm>
            <a:off x="2896694" y="1575701"/>
            <a:ext cx="850409" cy="216696"/>
            <a:chOff x="2896693" y="2100929"/>
            <a:chExt cx="850409" cy="288927"/>
          </a:xfrm>
        </p:grpSpPr>
        <p:sp>
          <p:nvSpPr>
            <p:cNvPr id="649" name="AutoShape 82"/>
            <p:cNvSpPr>
              <a:spLocks noChangeArrowheads="1"/>
            </p:cNvSpPr>
            <p:nvPr/>
          </p:nvSpPr>
          <p:spPr bwMode="auto">
            <a:xfrm rot="5400000">
              <a:off x="3386740" y="2245394"/>
              <a:ext cx="144462" cy="144462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50" name="AutoShape 83"/>
            <p:cNvCxnSpPr>
              <a:cxnSpLocks noChangeShapeType="1"/>
              <a:endCxn id="649" idx="4"/>
            </p:cNvCxnSpPr>
            <p:nvPr/>
          </p:nvCxnSpPr>
          <p:spPr bwMode="auto">
            <a:xfrm flipV="1">
              <a:off x="2896693" y="2317625"/>
              <a:ext cx="490047" cy="24168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51" name="AutoShape 84"/>
            <p:cNvCxnSpPr>
              <a:cxnSpLocks noChangeShapeType="1"/>
              <a:stCxn id="649" idx="0"/>
            </p:cNvCxnSpPr>
            <p:nvPr/>
          </p:nvCxnSpPr>
          <p:spPr bwMode="auto">
            <a:xfrm>
              <a:off x="3531202" y="2317625"/>
              <a:ext cx="215900" cy="79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652" name="Group 88"/>
            <p:cNvGrpSpPr>
              <a:grpSpLocks/>
            </p:cNvGrpSpPr>
            <p:nvPr/>
          </p:nvGrpSpPr>
          <p:grpSpPr bwMode="auto">
            <a:xfrm>
              <a:off x="3386740" y="2100929"/>
              <a:ext cx="168275" cy="163513"/>
              <a:chOff x="1825" y="1369"/>
              <a:chExt cx="106" cy="103"/>
            </a:xfrm>
          </p:grpSpPr>
          <p:sp>
            <p:nvSpPr>
              <p:cNvPr id="653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844" y="1389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4" name="Text Box 90"/>
              <p:cNvSpPr txBox="1">
                <a:spLocks noChangeArrowheads="1"/>
              </p:cNvSpPr>
              <p:nvPr/>
            </p:nvSpPr>
            <p:spPr bwMode="auto">
              <a:xfrm>
                <a:off x="1877" y="1369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655" name="TextBox 654"/>
          <p:cNvSpPr txBox="1"/>
          <p:nvPr userDrawn="1"/>
        </p:nvSpPr>
        <p:spPr>
          <a:xfrm>
            <a:off x="13157" y="2553511"/>
            <a:ext cx="9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FR" sz="900" dirty="0" smtClean="0">
                <a:solidFill>
                  <a:prstClr val="black"/>
                </a:solidFill>
              </a:rPr>
              <a:t>=</a:t>
            </a:r>
          </a:p>
          <a:p>
            <a:pPr algn="ctr" defTabSz="457200"/>
            <a:r>
              <a:rPr lang="fr-FR" sz="900" dirty="0">
                <a:solidFill>
                  <a:prstClr val="black"/>
                </a:solidFill>
              </a:rPr>
              <a:t>n</a:t>
            </a:r>
            <a:r>
              <a:rPr lang="fr-FR" sz="900" dirty="0" smtClean="0">
                <a:solidFill>
                  <a:prstClr val="black"/>
                </a:solidFill>
              </a:rPr>
              <a:t>ew component</a:t>
            </a:r>
            <a:endParaRPr lang="fr-FR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BE2E5D3-FD7F-2A4F-A5B4-F7AB1DA189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6/16/2015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85015EA-29A0-684A-8F2C-C0A7F9B3690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5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sted-image.pdf"/>
          <p:cNvPicPr/>
          <p:nvPr/>
        </p:nvPicPr>
        <p:blipFill>
          <a:blip r:embed="rId2">
            <a:extLst/>
          </a:blip>
          <a:srcRect b="50000"/>
          <a:stretch>
            <a:fillRect/>
          </a:stretch>
        </p:blipFill>
        <p:spPr>
          <a:xfrm>
            <a:off x="-457200" y="209550"/>
            <a:ext cx="2818162" cy="796386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pasted-image.pdf"/>
          <p:cNvPicPr/>
          <p:nvPr/>
        </p:nvPicPr>
        <p:blipFill>
          <a:blip r:embed="rId2">
            <a:extLst/>
          </a:blip>
          <a:srcRect t="52777"/>
          <a:stretch>
            <a:fillRect/>
          </a:stretch>
        </p:blipFill>
        <p:spPr>
          <a:xfrm>
            <a:off x="1600200" y="30084"/>
            <a:ext cx="3656362" cy="975853"/>
          </a:xfrm>
          <a:prstGeom prst="rect">
            <a:avLst/>
          </a:prstGeom>
          <a:ln w="3175">
            <a:miter lim="400000"/>
          </a:ln>
        </p:spPr>
      </p:pic>
      <p:sp>
        <p:nvSpPr>
          <p:cNvPr id="12" name="TextBox 11"/>
          <p:cNvSpPr txBox="1"/>
          <p:nvPr/>
        </p:nvSpPr>
        <p:spPr>
          <a:xfrm>
            <a:off x="533400" y="1074924"/>
            <a:ext cx="4648200" cy="362492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093" tIns="27093" rIns="27093" bIns="27093" numCol="1" spcCol="38100" rtlCol="0" anchor="ctr">
            <a:spAutoFit/>
          </a:bodyPr>
          <a:lstStyle/>
          <a:p>
            <a:pPr rtl="0" latinLnBrk="1" hangingPunct="0"/>
            <a:r>
              <a:rPr lang="en-US" sz="2000" dirty="0">
                <a:solidFill>
                  <a:srgbClr val="F0F0F0"/>
                </a:solidFill>
              </a:rPr>
              <a:t>Prototyping &amp; User Research For Everyone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F0F0F0"/>
              </a:solidFill>
              <a:effectLst/>
              <a:uFillTx/>
              <a:sym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2" y="2623012"/>
            <a:ext cx="649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/>
              <a:t>Architecture </a:t>
            </a:r>
            <a:r>
              <a:rPr lang="fr-FR" sz="5400" dirty="0" err="1" smtClean="0"/>
              <a:t>Overview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6074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</a:t>
            </a:r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14400" y="1080633"/>
            <a:ext cx="3276600" cy="149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User </a:t>
            </a:r>
            <a:r>
              <a:rPr lang="fr-FR" dirty="0" err="1" smtClean="0"/>
              <a:t>Research</a:t>
            </a:r>
            <a:r>
              <a:rPr lang="fr-FR" dirty="0" smtClean="0"/>
              <a:t> UI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66800" y="1461633"/>
            <a:ext cx="2853812" cy="2719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 </a:t>
            </a:r>
            <a:r>
              <a:rPr lang="fr-FR" sz="1400" dirty="0" err="1" smtClean="0"/>
              <a:t>Study</a:t>
            </a:r>
            <a:r>
              <a:rPr lang="fr-FR" sz="1400" dirty="0" smtClean="0"/>
              <a:t> </a:t>
            </a:r>
            <a:r>
              <a:rPr lang="fr-FR" sz="1400" dirty="0" err="1" smtClean="0"/>
              <a:t>Mgmt</a:t>
            </a:r>
            <a:r>
              <a:rPr lang="fr-FR" sz="1400" dirty="0" smtClean="0"/>
              <a:t> UI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1066800" y="1795736"/>
            <a:ext cx="2853812" cy="314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Study</a:t>
            </a:r>
            <a:r>
              <a:rPr lang="fr-FR" sz="1400" dirty="0" smtClean="0"/>
              <a:t> Participation UI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1066800" y="2180315"/>
            <a:ext cx="2853812" cy="2719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Survey </a:t>
            </a:r>
            <a:r>
              <a:rPr lang="fr-FR" sz="1400" dirty="0" err="1" smtClean="0"/>
              <a:t>Analysis</a:t>
            </a:r>
            <a:r>
              <a:rPr lang="fr-FR" sz="1400" dirty="0" smtClean="0"/>
              <a:t> UI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967566" y="3071795"/>
            <a:ext cx="3223434" cy="45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User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Svc</a:t>
            </a:r>
            <a:endParaRPr lang="fr-FR" dirty="0"/>
          </a:p>
        </p:txBody>
      </p:sp>
      <p:sp>
        <p:nvSpPr>
          <p:cNvPr id="10" name="Rounded Rectangle 9"/>
          <p:cNvSpPr/>
          <p:nvPr/>
        </p:nvSpPr>
        <p:spPr>
          <a:xfrm>
            <a:off x="1037194" y="3869160"/>
            <a:ext cx="3153806" cy="106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932358" y="3945360"/>
            <a:ext cx="3153806" cy="1064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User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Study</a:t>
            </a:r>
            <a:endParaRPr lang="fr-FR" dirty="0"/>
          </a:p>
        </p:txBody>
      </p:sp>
      <p:sp>
        <p:nvSpPr>
          <p:cNvPr id="11" name="Rounded Rectangle 10"/>
          <p:cNvSpPr/>
          <p:nvPr/>
        </p:nvSpPr>
        <p:spPr>
          <a:xfrm>
            <a:off x="1030622" y="4299001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Tasks</a:t>
            </a:r>
            <a:endParaRPr lang="fr-FR" sz="1100" dirty="0"/>
          </a:p>
        </p:txBody>
      </p:sp>
      <p:cxnSp>
        <p:nvCxnSpPr>
          <p:cNvPr id="12" name="AutoShape 101"/>
          <p:cNvCxnSpPr>
            <a:cxnSpLocks noChangeShapeType="1"/>
            <a:endCxn id="13" idx="4"/>
          </p:cNvCxnSpPr>
          <p:nvPr/>
        </p:nvCxnSpPr>
        <p:spPr bwMode="auto">
          <a:xfrm flipV="1">
            <a:off x="2701925" y="2876550"/>
            <a:ext cx="794" cy="19524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AutoShape 100"/>
          <p:cNvSpPr>
            <a:spLocks noChangeArrowheads="1"/>
          </p:cNvSpPr>
          <p:nvPr/>
        </p:nvSpPr>
        <p:spPr bwMode="auto">
          <a:xfrm>
            <a:off x="2630488" y="2732088"/>
            <a:ext cx="144462" cy="144463"/>
          </a:xfrm>
          <a:prstGeom prst="flowChartConnector">
            <a:avLst/>
          </a:prstGeom>
          <a:solidFill>
            <a:schemeClr val="tx1"/>
          </a:solidFill>
          <a:ln w="1778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14" name="AutoShape 102"/>
          <p:cNvCxnSpPr>
            <a:cxnSpLocks noChangeShapeType="1"/>
            <a:stCxn id="13" idx="0"/>
          </p:cNvCxnSpPr>
          <p:nvPr/>
        </p:nvCxnSpPr>
        <p:spPr bwMode="auto">
          <a:xfrm flipH="1" flipV="1">
            <a:off x="2701925" y="2571889"/>
            <a:ext cx="794" cy="16019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5" name="Line 104"/>
          <p:cNvSpPr>
            <a:spLocks noChangeShapeType="1"/>
          </p:cNvSpPr>
          <p:nvPr/>
        </p:nvSpPr>
        <p:spPr bwMode="auto">
          <a:xfrm flipH="1">
            <a:off x="2846388" y="2814638"/>
            <a:ext cx="0" cy="58738"/>
          </a:xfrm>
          <a:prstGeom prst="line">
            <a:avLst/>
          </a:prstGeom>
          <a:noFill/>
          <a:ln w="8890">
            <a:solidFill>
              <a:schemeClr val="tx1"/>
            </a:solidFill>
            <a:round/>
            <a:headEnd/>
            <a:tailEnd type="stealth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16" name="Text Box 105"/>
          <p:cNvSpPr txBox="1">
            <a:spLocks noChangeArrowheads="1"/>
          </p:cNvSpPr>
          <p:nvPr/>
        </p:nvSpPr>
        <p:spPr bwMode="auto">
          <a:xfrm>
            <a:off x="2809877" y="2695575"/>
            <a:ext cx="85725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sz="800" b="1" dirty="0"/>
              <a:t>R</a:t>
            </a:r>
          </a:p>
        </p:txBody>
      </p: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2541588" y="3524385"/>
            <a:ext cx="430212" cy="343507"/>
            <a:chOff x="998" y="3624"/>
            <a:chExt cx="271" cy="2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1030622" y="4625886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Questions</a:t>
            </a:r>
            <a:endParaRPr lang="fr-FR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2053598" y="4292118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Answers</a:t>
            </a:r>
            <a:endParaRPr lang="fr-FR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2053598" y="4619003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Annotations</a:t>
            </a:r>
            <a:endParaRPr lang="fr-FR" sz="1100" dirty="0"/>
          </a:p>
        </p:txBody>
      </p:sp>
      <p:sp>
        <p:nvSpPr>
          <p:cNvPr id="24" name="Rounded Rectangle 23"/>
          <p:cNvSpPr/>
          <p:nvPr/>
        </p:nvSpPr>
        <p:spPr>
          <a:xfrm>
            <a:off x="3040092" y="4292118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Statistics</a:t>
            </a:r>
            <a:endParaRPr lang="fr-FR" sz="1100" dirty="0"/>
          </a:p>
        </p:txBody>
      </p:sp>
      <p:sp>
        <p:nvSpPr>
          <p:cNvPr id="25" name="Rounded Rectangle 24"/>
          <p:cNvSpPr/>
          <p:nvPr/>
        </p:nvSpPr>
        <p:spPr>
          <a:xfrm>
            <a:off x="3040092" y="4619003"/>
            <a:ext cx="95057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Tracking</a:t>
            </a:r>
            <a:r>
              <a:rPr lang="fr-FR" sz="1100" dirty="0" smtClean="0"/>
              <a:t> Info</a:t>
            </a:r>
            <a:endParaRPr lang="fr-FR" sz="1100" dirty="0"/>
          </a:p>
        </p:txBody>
      </p:sp>
      <p:sp>
        <p:nvSpPr>
          <p:cNvPr id="27" name="Rounded Rectangle 26"/>
          <p:cNvSpPr/>
          <p:nvPr/>
        </p:nvSpPr>
        <p:spPr>
          <a:xfrm>
            <a:off x="5697539" y="3397595"/>
            <a:ext cx="1459621" cy="124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28" name="Rounded Rectangle 27"/>
          <p:cNvSpPr/>
          <p:nvPr/>
        </p:nvSpPr>
        <p:spPr>
          <a:xfrm>
            <a:off x="5575100" y="3473157"/>
            <a:ext cx="1459621" cy="124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Assets</a:t>
            </a:r>
            <a:endParaRPr lang="fr-FR" dirty="0"/>
          </a:p>
        </p:txBody>
      </p:sp>
      <p:sp>
        <p:nvSpPr>
          <p:cNvPr id="29" name="Rounded Rectangle 28"/>
          <p:cNvSpPr/>
          <p:nvPr/>
        </p:nvSpPr>
        <p:spPr>
          <a:xfrm>
            <a:off x="5803699" y="3919894"/>
            <a:ext cx="1095451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Images</a:t>
            </a:r>
            <a:endParaRPr lang="fr-FR" sz="1100" dirty="0"/>
          </a:p>
        </p:txBody>
      </p:sp>
      <p:sp>
        <p:nvSpPr>
          <p:cNvPr id="30" name="Rounded Rectangle 29"/>
          <p:cNvSpPr/>
          <p:nvPr/>
        </p:nvSpPr>
        <p:spPr>
          <a:xfrm>
            <a:off x="5803699" y="4246779"/>
            <a:ext cx="1095451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External HTML </a:t>
            </a:r>
            <a:r>
              <a:rPr lang="fr-FR" sz="1100" dirty="0" err="1" smtClean="0"/>
              <a:t>Protos</a:t>
            </a:r>
            <a:endParaRPr lang="fr-FR" sz="1100" dirty="0"/>
          </a:p>
        </p:txBody>
      </p:sp>
      <p:sp>
        <p:nvSpPr>
          <p:cNvPr id="31" name="Rounded Rectangle 30"/>
          <p:cNvSpPr/>
          <p:nvPr/>
        </p:nvSpPr>
        <p:spPr>
          <a:xfrm>
            <a:off x="5768132" y="1885321"/>
            <a:ext cx="1389026" cy="124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32" name="Rounded Rectangle 31"/>
          <p:cNvSpPr/>
          <p:nvPr/>
        </p:nvSpPr>
        <p:spPr>
          <a:xfrm>
            <a:off x="5645693" y="1960883"/>
            <a:ext cx="1389026" cy="1245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BUILD Prototype </a:t>
            </a:r>
            <a:r>
              <a:rPr lang="fr-FR" dirty="0" err="1" smtClean="0"/>
              <a:t>Snapshots</a:t>
            </a:r>
            <a:endParaRPr lang="fr-FR" dirty="0"/>
          </a:p>
        </p:txBody>
      </p:sp>
      <p:cxnSp>
        <p:nvCxnSpPr>
          <p:cNvPr id="36" name="Straight Arrow Connector 35"/>
          <p:cNvCxnSpPr>
            <a:stCxn id="32" idx="1"/>
            <a:endCxn id="8" idx="3"/>
          </p:cNvCxnSpPr>
          <p:nvPr/>
        </p:nvCxnSpPr>
        <p:spPr>
          <a:xfrm flipH="1">
            <a:off x="4191002" y="2583477"/>
            <a:ext cx="1454693" cy="7146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1"/>
            <a:endCxn id="8" idx="3"/>
          </p:cNvCxnSpPr>
          <p:nvPr/>
        </p:nvCxnSpPr>
        <p:spPr>
          <a:xfrm flipH="1" flipV="1">
            <a:off x="4191000" y="3298090"/>
            <a:ext cx="1384098" cy="7976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ttp://happyux.hpx.tw/conf/ch/wp-content/uploads/2013/08/300x105-ax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95750"/>
            <a:ext cx="1295400" cy="45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Left Arrow 38"/>
          <p:cNvSpPr/>
          <p:nvPr/>
        </p:nvSpPr>
        <p:spPr>
          <a:xfrm>
            <a:off x="6934200" y="4292119"/>
            <a:ext cx="838200" cy="185636"/>
          </a:xfrm>
          <a:prstGeom prst="leftArrow">
            <a:avLst>
              <a:gd name="adj1" fmla="val 50000"/>
              <a:gd name="adj2" fmla="val 7823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4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UX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4038600" y="3632858"/>
            <a:ext cx="32067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Workspace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4038600" y="1798604"/>
            <a:ext cx="3206750" cy="96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UX </a:t>
            </a:r>
            <a:r>
              <a:rPr lang="fr-FR" sz="1400" dirty="0" err="1" smtClean="0"/>
              <a:t>Rule</a:t>
            </a:r>
            <a:r>
              <a:rPr lang="fr-FR" sz="1400" dirty="0" smtClean="0"/>
              <a:t> </a:t>
            </a:r>
            <a:r>
              <a:rPr lang="fr-FR" sz="1400" dirty="0" err="1" smtClean="0"/>
              <a:t>Engine</a:t>
            </a:r>
            <a:endParaRPr lang="fr-FR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4197352" y="3823358"/>
            <a:ext cx="1438569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21152" y="3899558"/>
            <a:ext cx="1438569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Page </a:t>
            </a:r>
            <a:r>
              <a:rPr lang="fr-FR" sz="1200" dirty="0" err="1" smtClean="0"/>
              <a:t>Definition</a:t>
            </a:r>
            <a:endParaRPr lang="fr-FR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936790" y="3823841"/>
            <a:ext cx="12192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5829070" y="3873469"/>
            <a:ext cx="12192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Model &amp; </a:t>
            </a:r>
            <a:r>
              <a:rPr lang="fr-FR" sz="1200" dirty="0" err="1" smtClean="0"/>
              <a:t>Sample</a:t>
            </a:r>
            <a:r>
              <a:rPr lang="fr-FR" sz="1200" dirty="0" smtClean="0"/>
              <a:t> Data</a:t>
            </a:r>
            <a:endParaRPr lang="fr-FR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1447800" y="1413934"/>
            <a:ext cx="1752600" cy="1767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UI </a:t>
            </a:r>
            <a:r>
              <a:rPr lang="fr-FR" sz="1400" dirty="0" err="1" smtClean="0"/>
              <a:t>Catalog</a:t>
            </a:r>
            <a:endParaRPr lang="fr-FR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1533666" y="1762113"/>
            <a:ext cx="762000" cy="6482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UI Lib Artefacts</a:t>
            </a:r>
            <a:endParaRPr lang="fr-FR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2334981" y="1762114"/>
            <a:ext cx="798887" cy="63439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Controls</a:t>
            </a:r>
            <a:r>
              <a:rPr lang="fr-FR" sz="1000" dirty="0" smtClean="0"/>
              <a:t> &amp; Design </a:t>
            </a:r>
            <a:r>
              <a:rPr lang="fr-FR" sz="1000" dirty="0" err="1" smtClean="0"/>
              <a:t>Templates</a:t>
            </a:r>
            <a:r>
              <a:rPr lang="fr-FR" sz="1000" dirty="0" smtClean="0"/>
              <a:t> </a:t>
            </a:r>
            <a:r>
              <a:rPr lang="fr-FR" sz="1000" dirty="0" err="1" smtClean="0"/>
              <a:t>Metadata</a:t>
            </a:r>
            <a:endParaRPr lang="fr-FR" sz="10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536092" y="2461479"/>
            <a:ext cx="1597774" cy="2506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UX Guidelines</a:t>
            </a:r>
            <a:endParaRPr lang="fr-FR" sz="1000" dirty="0"/>
          </a:p>
        </p:txBody>
      </p:sp>
      <p:sp>
        <p:nvSpPr>
          <p:cNvPr id="122" name="Rounded Rectangle 121"/>
          <p:cNvSpPr/>
          <p:nvPr/>
        </p:nvSpPr>
        <p:spPr>
          <a:xfrm>
            <a:off x="1531725" y="2751718"/>
            <a:ext cx="1597774" cy="2506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UX </a:t>
            </a:r>
            <a:r>
              <a:rPr lang="fr-FR" sz="1000" dirty="0" err="1" smtClean="0"/>
              <a:t>Statistics</a:t>
            </a:r>
            <a:endParaRPr lang="fr-FR" sz="1000" dirty="0"/>
          </a:p>
        </p:txBody>
      </p:sp>
      <p:sp>
        <p:nvSpPr>
          <p:cNvPr id="123" name="Rectangle 122"/>
          <p:cNvSpPr/>
          <p:nvPr/>
        </p:nvSpPr>
        <p:spPr>
          <a:xfrm>
            <a:off x="4121151" y="2227248"/>
            <a:ext cx="1085850" cy="4372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Compliance Check</a:t>
            </a:r>
            <a:endParaRPr lang="fr-FR" sz="1000" dirty="0"/>
          </a:p>
        </p:txBody>
      </p:sp>
      <p:sp>
        <p:nvSpPr>
          <p:cNvPr id="124" name="Rectangle 123"/>
          <p:cNvSpPr/>
          <p:nvPr/>
        </p:nvSpPr>
        <p:spPr>
          <a:xfrm>
            <a:off x="5340350" y="2223851"/>
            <a:ext cx="1707920" cy="4372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Data </a:t>
            </a:r>
            <a:r>
              <a:rPr lang="fr-FR" sz="1000" dirty="0" err="1" smtClean="0"/>
              <a:t>Driven</a:t>
            </a:r>
            <a:r>
              <a:rPr lang="fr-FR" sz="1000" dirty="0" smtClean="0"/>
              <a:t> </a:t>
            </a:r>
            <a:r>
              <a:rPr lang="fr-FR" sz="1000" dirty="0" err="1" smtClean="0"/>
              <a:t>Generation</a:t>
            </a:r>
            <a:endParaRPr lang="fr-FR" sz="1000" dirty="0"/>
          </a:p>
        </p:txBody>
      </p:sp>
      <p:cxnSp>
        <p:nvCxnSpPr>
          <p:cNvPr id="26" name="Straight Arrow Connector 25"/>
          <p:cNvCxnSpPr>
            <a:stCxn id="63" idx="3"/>
            <a:endCxn id="41" idx="1"/>
          </p:cNvCxnSpPr>
          <p:nvPr/>
        </p:nvCxnSpPr>
        <p:spPr>
          <a:xfrm flipV="1">
            <a:off x="3200400" y="2282570"/>
            <a:ext cx="838200" cy="150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4" idx="0"/>
            <a:endCxn id="123" idx="2"/>
          </p:cNvCxnSpPr>
          <p:nvPr/>
        </p:nvCxnSpPr>
        <p:spPr>
          <a:xfrm flipH="1" flipV="1">
            <a:off x="4664078" y="2664485"/>
            <a:ext cx="176359" cy="12350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5" idx="0"/>
          </p:cNvCxnSpPr>
          <p:nvPr/>
        </p:nvCxnSpPr>
        <p:spPr>
          <a:xfrm flipH="1" flipV="1">
            <a:off x="6492530" y="2661086"/>
            <a:ext cx="53860" cy="11627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5264150" y="2623731"/>
            <a:ext cx="431800" cy="1319266"/>
            <a:chOff x="998" y="3624"/>
            <a:chExt cx="272" cy="272"/>
          </a:xfrm>
        </p:grpSpPr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135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862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Integration</a:t>
            </a:r>
            <a:r>
              <a:rPr lang="fr-FR" dirty="0" smtClean="0"/>
              <a:t> &amp; </a:t>
            </a:r>
            <a:r>
              <a:rPr lang="fr-FR" dirty="0" err="1" smtClean="0"/>
              <a:t>Extensibility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78023" y="1533615"/>
            <a:ext cx="18632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Prototype Composition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578023" y="4381803"/>
            <a:ext cx="1863260" cy="39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UX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578023" y="3590744"/>
            <a:ext cx="1863260" cy="36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Catalog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578023" y="2876551"/>
            <a:ext cx="1863260" cy="41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UI </a:t>
            </a:r>
            <a:r>
              <a:rPr lang="fr-FR" dirty="0" err="1" smtClean="0"/>
              <a:t>Catalog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332872" y="1035798"/>
            <a:ext cx="2899821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</a:t>
            </a:r>
            <a:r>
              <a:rPr lang="fr-FR" dirty="0" err="1" smtClean="0"/>
              <a:t>Generators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321223" y="1471339"/>
            <a:ext cx="2912486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</a:t>
            </a:r>
            <a:r>
              <a:rPr lang="fr-FR" dirty="0" err="1" smtClean="0"/>
              <a:t>Importers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336753" y="1950198"/>
            <a:ext cx="2895600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Deployment</a:t>
            </a:r>
            <a:r>
              <a:rPr lang="fr-FR" dirty="0" smtClean="0"/>
              <a:t> Destinations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321223" y="2370056"/>
            <a:ext cx="2895600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model Sources</a:t>
            </a:r>
            <a:endParaRPr lang="fr-FR" dirty="0"/>
          </a:p>
        </p:txBody>
      </p:sp>
      <p:sp>
        <p:nvSpPr>
          <p:cNvPr id="25" name="Left-Right Arrow 24"/>
          <p:cNvSpPr/>
          <p:nvPr/>
        </p:nvSpPr>
        <p:spPr>
          <a:xfrm>
            <a:off x="3559223" y="1733550"/>
            <a:ext cx="685800" cy="304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4336754" y="2900696"/>
            <a:ext cx="2899821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Other</a:t>
            </a:r>
            <a:r>
              <a:rPr lang="fr-FR" dirty="0" smtClean="0"/>
              <a:t> UI </a:t>
            </a:r>
            <a:r>
              <a:rPr lang="fr-FR" dirty="0" err="1" smtClean="0"/>
              <a:t>Libs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UI5</a:t>
            </a:r>
            <a:endParaRPr lang="fr-FR" dirty="0"/>
          </a:p>
        </p:txBody>
      </p:sp>
      <p:sp>
        <p:nvSpPr>
          <p:cNvPr id="31" name="Left-Right Arrow 30"/>
          <p:cNvSpPr/>
          <p:nvPr/>
        </p:nvSpPr>
        <p:spPr>
          <a:xfrm>
            <a:off x="3528161" y="2944772"/>
            <a:ext cx="685800" cy="304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39181" y="3562350"/>
            <a:ext cx="2899821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Other</a:t>
            </a:r>
            <a:r>
              <a:rPr lang="fr-FR" dirty="0" smtClean="0"/>
              <a:t> sources </a:t>
            </a:r>
            <a:r>
              <a:rPr lang="fr-FR" dirty="0" err="1" smtClean="0"/>
              <a:t>than</a:t>
            </a:r>
            <a:r>
              <a:rPr lang="fr-FR" dirty="0" smtClean="0"/>
              <a:t> </a:t>
            </a:r>
            <a:r>
              <a:rPr lang="fr-FR" dirty="0" err="1" smtClean="0"/>
              <a:t>OData</a:t>
            </a:r>
            <a:endParaRPr lang="fr-FR" dirty="0"/>
          </a:p>
        </p:txBody>
      </p:sp>
      <p:sp>
        <p:nvSpPr>
          <p:cNvPr id="33" name="Left-Right Arrow 32"/>
          <p:cNvSpPr/>
          <p:nvPr/>
        </p:nvSpPr>
        <p:spPr>
          <a:xfrm>
            <a:off x="3514571" y="3620622"/>
            <a:ext cx="685800" cy="304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Left-Right Arrow 35"/>
          <p:cNvSpPr/>
          <p:nvPr/>
        </p:nvSpPr>
        <p:spPr>
          <a:xfrm>
            <a:off x="3514571" y="4381802"/>
            <a:ext cx="685800" cy="304800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327047" y="4083798"/>
            <a:ext cx="2889776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Custom compliance </a:t>
            </a:r>
            <a:r>
              <a:rPr lang="fr-FR" dirty="0" err="1" smtClean="0"/>
              <a:t>checkers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4317341" y="4555831"/>
            <a:ext cx="2899482" cy="3929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Custom </a:t>
            </a:r>
            <a:r>
              <a:rPr lang="fr-FR" dirty="0" err="1" smtClean="0"/>
              <a:t>generators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4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Deployment</a:t>
            </a:r>
            <a:endParaRPr lang="fr-FR" dirty="0"/>
          </a:p>
        </p:txBody>
      </p:sp>
      <p:sp>
        <p:nvSpPr>
          <p:cNvPr id="4" name="AutoShape 2" descr="Norman Deployment SAP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Norman Deployment SAP Cloud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Norman Deployment SAP Cloud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60338"/>
            <a:ext cx="3429000" cy="484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Appendix</a:t>
            </a:r>
            <a:r>
              <a:rPr lang="fr-FR" dirty="0" smtClean="0"/>
              <a:t>: Smart </a:t>
            </a:r>
            <a:r>
              <a:rPr lang="fr-FR" dirty="0" err="1" smtClean="0"/>
              <a:t>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6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1222329" y="612732"/>
            <a:ext cx="7086141" cy="4492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457200"/>
            <a:r>
              <a:rPr lang="en-US" dirty="0" smtClean="0">
                <a:solidFill>
                  <a:prstClr val="white"/>
                </a:solidFill>
              </a:rPr>
              <a:t>BUILD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1" name="Rectangle 30"/>
          <p:cNvSpPr>
            <a:spLocks noChangeArrowheads="1"/>
          </p:cNvSpPr>
          <p:nvPr/>
        </p:nvSpPr>
        <p:spPr bwMode="auto">
          <a:xfrm>
            <a:off x="3135537" y="660267"/>
            <a:ext cx="3455490" cy="781589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Composer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5" name="Rectangle 30"/>
          <p:cNvSpPr>
            <a:spLocks noChangeArrowheads="1"/>
          </p:cNvSpPr>
          <p:nvPr/>
        </p:nvSpPr>
        <p:spPr bwMode="auto">
          <a:xfrm>
            <a:off x="1543389" y="898741"/>
            <a:ext cx="1353304" cy="960836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Catalog Manager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1" name="Rectangle 30"/>
          <p:cNvSpPr>
            <a:spLocks noChangeArrowheads="1"/>
          </p:cNvSpPr>
          <p:nvPr/>
        </p:nvSpPr>
        <p:spPr bwMode="auto">
          <a:xfrm>
            <a:off x="3741995" y="1565316"/>
            <a:ext cx="2849032" cy="906344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3849155" y="2991438"/>
            <a:ext cx="4209909" cy="2070389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SharedWorkspace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 rot="5400000">
            <a:off x="-120985" y="4187789"/>
            <a:ext cx="1079897" cy="755651"/>
          </a:xfrm>
          <a:prstGeom prst="rect">
            <a:avLst/>
          </a:prstGeom>
          <a:solidFill>
            <a:srgbClr val="DDDDDD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WebIDE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1592002" y="35426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Admin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118971" y="95224"/>
            <a:ext cx="163512" cy="215503"/>
            <a:chOff x="1348" y="521"/>
            <a:chExt cx="103" cy="181"/>
          </a:xfrm>
        </p:grpSpPr>
        <p:sp>
          <p:nvSpPr>
            <p:cNvPr id="7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Rectangle 48"/>
          <p:cNvSpPr>
            <a:spLocks noChangeArrowheads="1"/>
          </p:cNvSpPr>
          <p:nvPr/>
        </p:nvSpPr>
        <p:spPr bwMode="auto">
          <a:xfrm>
            <a:off x="5126091" y="0"/>
            <a:ext cx="1926581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PO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69377" y="34503"/>
            <a:ext cx="163512" cy="215503"/>
            <a:chOff x="1348" y="521"/>
            <a:chExt cx="103" cy="181"/>
          </a:xfrm>
        </p:grpSpPr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5"/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noFill/>
            <a:ln w="7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38296" y="2462557"/>
            <a:ext cx="418961" cy="126161"/>
          </a:xfrm>
          <a:prstGeom prst="rect">
            <a:avLst/>
          </a:prstGeom>
          <a:solidFill>
            <a:schemeClr val="accent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" y="830964"/>
            <a:ext cx="1008063" cy="4502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Smart Template UI Lib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3" name="AutoShape 115"/>
          <p:cNvCxnSpPr>
            <a:cxnSpLocks noChangeShapeType="1"/>
            <a:stCxn id="22" idx="3"/>
          </p:cNvCxnSpPr>
          <p:nvPr/>
        </p:nvCxnSpPr>
        <p:spPr bwMode="auto">
          <a:xfrm>
            <a:off x="1008068" y="1056090"/>
            <a:ext cx="564005" cy="338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961958" y="88300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AutoShape 100"/>
          <p:cNvSpPr>
            <a:spLocks noChangeArrowheads="1"/>
          </p:cNvSpPr>
          <p:nvPr/>
        </p:nvSpPr>
        <p:spPr bwMode="auto">
          <a:xfrm>
            <a:off x="2017371" y="612732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9" name="AutoShape 101"/>
          <p:cNvCxnSpPr>
            <a:cxnSpLocks noChangeShapeType="1"/>
            <a:endCxn id="28" idx="4"/>
          </p:cNvCxnSpPr>
          <p:nvPr/>
        </p:nvCxnSpPr>
        <p:spPr bwMode="auto">
          <a:xfrm flipV="1">
            <a:off x="2088808" y="727032"/>
            <a:ext cx="1588" cy="15597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102"/>
          <p:cNvCxnSpPr>
            <a:cxnSpLocks noChangeShapeType="1"/>
            <a:stCxn id="28" idx="0"/>
            <a:endCxn id="5" idx="2"/>
          </p:cNvCxnSpPr>
          <p:nvPr/>
        </p:nvCxnSpPr>
        <p:spPr bwMode="auto">
          <a:xfrm flipV="1">
            <a:off x="2089605" y="359278"/>
            <a:ext cx="6429" cy="2534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1" name="Group 103"/>
          <p:cNvGrpSpPr>
            <a:grpSpLocks/>
          </p:cNvGrpSpPr>
          <p:nvPr/>
        </p:nvGrpSpPr>
        <p:grpSpPr bwMode="auto">
          <a:xfrm>
            <a:off x="2196761" y="585347"/>
            <a:ext cx="85725" cy="133350"/>
            <a:chOff x="1528" y="1363"/>
            <a:chExt cx="54" cy="112"/>
          </a:xfrm>
        </p:grpSpPr>
        <p:sp>
          <p:nvSpPr>
            <p:cNvPr id="32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sp>
        <p:nvSpPr>
          <p:cNvPr id="35" name="AutoShape 27"/>
          <p:cNvSpPr>
            <a:spLocks noChangeArrowheads="1"/>
          </p:cNvSpPr>
          <p:nvPr/>
        </p:nvSpPr>
        <p:spPr bwMode="auto">
          <a:xfrm>
            <a:off x="1292449" y="1982456"/>
            <a:ext cx="1941282" cy="1086364"/>
          </a:xfrm>
          <a:prstGeom prst="roundRect">
            <a:avLst>
              <a:gd name="adj" fmla="val 12778"/>
            </a:avLst>
          </a:prstGeom>
          <a:solidFill>
            <a:srgbClr val="DDDDDD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b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Catalog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2026896" y="1859577"/>
            <a:ext cx="431800" cy="220618"/>
            <a:chOff x="998" y="3624"/>
            <a:chExt cx="272" cy="272"/>
          </a:xfrm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994411" y="898740"/>
            <a:ext cx="1008063" cy="323850"/>
          </a:xfrm>
          <a:prstGeom prst="rect">
            <a:avLst/>
          </a:prstGeom>
          <a:solidFill>
            <a:schemeClr val="accent3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Smart View Outline Editor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216807" y="712883"/>
            <a:ext cx="651128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Control Palette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236714" y="894165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Interactive Canvas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1453219" y="2059113"/>
            <a:ext cx="1682321" cy="673864"/>
          </a:xfrm>
          <a:prstGeom prst="roundRect">
            <a:avLst>
              <a:gd name="adj" fmla="val 15263"/>
            </a:avLst>
          </a:prstGeom>
          <a:solidFill>
            <a:schemeClr val="accent3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36" name="AutoShape 28"/>
          <p:cNvSpPr>
            <a:spLocks noChangeArrowheads="1"/>
          </p:cNvSpPr>
          <p:nvPr/>
        </p:nvSpPr>
        <p:spPr bwMode="auto">
          <a:xfrm>
            <a:off x="1357882" y="2103684"/>
            <a:ext cx="1682321" cy="673864"/>
          </a:xfrm>
          <a:prstGeom prst="roundRect">
            <a:avLst>
              <a:gd name="adj" fmla="val 15263"/>
            </a:avLst>
          </a:prstGeom>
          <a:solidFill>
            <a:schemeClr val="accent3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Design Template</a:t>
            </a:r>
            <a:endParaRPr lang="en-US" sz="1200" dirty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UI outline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UI constraints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Link to annotations</a:t>
            </a:r>
          </a:p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3891841" y="3199199"/>
            <a:ext cx="10080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Page Definition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82831" y="3178869"/>
            <a:ext cx="1637261" cy="1007888"/>
          </a:xfrm>
          <a:prstGeom prst="roundRect">
            <a:avLst>
              <a:gd name="adj" fmla="val 13515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Latest Generated Artefacts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Views.xml</a:t>
            </a:r>
            <a:r>
              <a:rPr lang="en-US" sz="1200" dirty="0" smtClean="0">
                <a:solidFill>
                  <a:prstClr val="black"/>
                </a:solidFill>
              </a:rPr>
              <a:t> + </a:t>
            </a:r>
            <a:r>
              <a:rPr lang="en-US" sz="1200" dirty="0" err="1" smtClean="0">
                <a:solidFill>
                  <a:prstClr val="black"/>
                </a:solidFill>
              </a:rPr>
              <a:t>ctrl.js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Model.edmx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Annotation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file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Mock </a:t>
            </a:r>
            <a:r>
              <a:rPr lang="en-US" sz="1200" dirty="0" err="1" smtClean="0">
                <a:solidFill>
                  <a:prstClr val="black"/>
                </a:solidFill>
              </a:rPr>
              <a:t>data.json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Other app metadata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8314" y="4272459"/>
            <a:ext cx="479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copy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5134168" y="4539555"/>
            <a:ext cx="1637261" cy="308836"/>
          </a:xfrm>
          <a:prstGeom prst="roundRect">
            <a:avLst>
              <a:gd name="adj" fmla="val 39003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5082831" y="4561353"/>
            <a:ext cx="1637261" cy="308836"/>
          </a:xfrm>
          <a:prstGeom prst="roundRect">
            <a:avLst>
              <a:gd name="adj" fmla="val 39003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Snapshot</a:t>
            </a:r>
          </a:p>
        </p:txBody>
      </p:sp>
      <p:cxnSp>
        <p:nvCxnSpPr>
          <p:cNvPr id="52" name="AutoShape 114"/>
          <p:cNvCxnSpPr>
            <a:cxnSpLocks noChangeShapeType="1"/>
            <a:stCxn id="51" idx="0"/>
          </p:cNvCxnSpPr>
          <p:nvPr/>
        </p:nvCxnSpPr>
        <p:spPr bwMode="auto">
          <a:xfrm flipH="1" flipV="1">
            <a:off x="5883401" y="4147399"/>
            <a:ext cx="18061" cy="413954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</p:cxnSp>
      <p:sp>
        <p:nvSpPr>
          <p:cNvPr id="58" name="Rectangle 6"/>
          <p:cNvSpPr>
            <a:spLocks noChangeArrowheads="1"/>
          </p:cNvSpPr>
          <p:nvPr/>
        </p:nvSpPr>
        <p:spPr bwMode="auto">
          <a:xfrm rot="5400000">
            <a:off x="118599" y="4479834"/>
            <a:ext cx="756047" cy="43180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BUILD Plugin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5646482" y="2080193"/>
            <a:ext cx="830449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Prototype Builder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3849156" y="1634989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UI Composer Services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7224381" y="78561"/>
            <a:ext cx="1008063" cy="2911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Excel file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750960" y="883002"/>
            <a:ext cx="1392060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Modeler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+ Data Sample </a:t>
            </a:r>
            <a:r>
              <a:rPr lang="en-US" sz="1200" dirty="0" err="1" smtClean="0">
                <a:solidFill>
                  <a:prstClr val="black"/>
                </a:solidFill>
              </a:rPr>
              <a:t>Mgr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6767356" y="3156732"/>
            <a:ext cx="1103933" cy="732136"/>
          </a:xfrm>
          <a:prstGeom prst="roundRect">
            <a:avLst>
              <a:gd name="adj" fmla="val 3078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 + 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Groups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+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Sample Data</a:t>
            </a:r>
          </a:p>
        </p:txBody>
      </p: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296610" y="1958841"/>
            <a:ext cx="431800" cy="1213637"/>
            <a:chOff x="998" y="3624"/>
            <a:chExt cx="272" cy="272"/>
          </a:xfrm>
        </p:grpSpPr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0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83" name="AutoShape 116"/>
          <p:cNvCxnSpPr>
            <a:cxnSpLocks noChangeShapeType="1"/>
            <a:stCxn id="58" idx="0"/>
            <a:endCxn id="51" idx="1"/>
          </p:cNvCxnSpPr>
          <p:nvPr/>
        </p:nvCxnSpPr>
        <p:spPr bwMode="auto">
          <a:xfrm>
            <a:off x="712524" y="4695736"/>
            <a:ext cx="4370307" cy="2003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5" name="TextBox 84"/>
          <p:cNvSpPr txBox="1"/>
          <p:nvPr/>
        </p:nvSpPr>
        <p:spPr>
          <a:xfrm>
            <a:off x="2677820" y="456561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138077" y="1967925"/>
            <a:ext cx="431800" cy="1231276"/>
            <a:chOff x="998" y="3624"/>
            <a:chExt cx="272" cy="272"/>
          </a:xfrm>
        </p:grpSpPr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90" name="AutoShape 79"/>
          <p:cNvSpPr>
            <a:spLocks noChangeArrowheads="1"/>
          </p:cNvSpPr>
          <p:nvPr/>
        </p:nvSpPr>
        <p:spPr bwMode="auto">
          <a:xfrm rot="5400000">
            <a:off x="5087721" y="1733171"/>
            <a:ext cx="108347" cy="144462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1" name="AutoShape 80"/>
          <p:cNvCxnSpPr>
            <a:cxnSpLocks noChangeShapeType="1"/>
            <a:endCxn id="90" idx="4"/>
          </p:cNvCxnSpPr>
          <p:nvPr/>
        </p:nvCxnSpPr>
        <p:spPr bwMode="auto">
          <a:xfrm>
            <a:off x="4853764" y="1805996"/>
            <a:ext cx="21113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AutoShape 81"/>
          <p:cNvCxnSpPr>
            <a:cxnSpLocks noChangeShapeType="1"/>
            <a:stCxn id="90" idx="0"/>
            <a:endCxn id="129" idx="1"/>
          </p:cNvCxnSpPr>
          <p:nvPr/>
        </p:nvCxnSpPr>
        <p:spPr bwMode="auto">
          <a:xfrm>
            <a:off x="5214123" y="1805403"/>
            <a:ext cx="1844896" cy="1512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3" name="Group 85"/>
          <p:cNvGrpSpPr>
            <a:grpSpLocks/>
          </p:cNvGrpSpPr>
          <p:nvPr/>
        </p:nvGrpSpPr>
        <p:grpSpPr bwMode="auto">
          <a:xfrm>
            <a:off x="5069664" y="1644068"/>
            <a:ext cx="153987" cy="122635"/>
            <a:chOff x="1526" y="1540"/>
            <a:chExt cx="97" cy="103"/>
          </a:xfrm>
        </p:grpSpPr>
        <p:sp>
          <p:nvSpPr>
            <p:cNvPr id="94" name="Text Box 86"/>
            <p:cNvSpPr txBox="1">
              <a:spLocks noChangeArrowheads="1"/>
            </p:cNvSpPr>
            <p:nvPr/>
          </p:nvSpPr>
          <p:spPr bwMode="auto">
            <a:xfrm>
              <a:off x="1526" y="1540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6069377" y="2412280"/>
            <a:ext cx="431800" cy="786920"/>
            <a:chOff x="998" y="3624"/>
            <a:chExt cx="272" cy="272"/>
          </a:xfrm>
        </p:grpSpPr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282540" y="1218018"/>
            <a:ext cx="265112" cy="432197"/>
            <a:chOff x="6348413" y="2451998"/>
            <a:chExt cx="265112" cy="576263"/>
          </a:xfrm>
        </p:grpSpPr>
        <p:sp>
          <p:nvSpPr>
            <p:cNvPr id="105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06" name="AutoShape 101"/>
            <p:cNvCxnSpPr>
              <a:cxnSpLocks noChangeShapeType="1"/>
              <a:endCxn id="105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" name="AutoShape 102"/>
            <p:cNvCxnSpPr>
              <a:cxnSpLocks noChangeShapeType="1"/>
              <a:stCxn id="105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08" name="Group 103"/>
            <p:cNvGrpSpPr>
              <a:grpSpLocks/>
            </p:cNvGrpSpPr>
            <p:nvPr/>
          </p:nvGrpSpPr>
          <p:grpSpPr bwMode="auto">
            <a:xfrm>
              <a:off x="6527800" y="2631386"/>
              <a:ext cx="85725" cy="177800"/>
              <a:chOff x="1528" y="1363"/>
              <a:chExt cx="54" cy="112"/>
            </a:xfrm>
          </p:grpSpPr>
          <p:sp>
            <p:nvSpPr>
              <p:cNvPr id="109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cxnSp>
        <p:nvCxnSpPr>
          <p:cNvPr id="112" name="AutoShape 113"/>
          <p:cNvCxnSpPr>
            <a:cxnSpLocks noChangeShapeType="1"/>
          </p:cNvCxnSpPr>
          <p:nvPr/>
        </p:nvCxnSpPr>
        <p:spPr bwMode="auto">
          <a:xfrm flipH="1" flipV="1">
            <a:off x="5430026" y="1222593"/>
            <a:ext cx="5837" cy="194988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6" name="TextBox 115"/>
          <p:cNvSpPr txBox="1"/>
          <p:nvPr/>
        </p:nvSpPr>
        <p:spPr>
          <a:xfrm rot="16200000">
            <a:off x="5873086" y="2598593"/>
            <a:ext cx="79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generates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7" name="AutoShape 97"/>
          <p:cNvSpPr>
            <a:spLocks noChangeArrowheads="1"/>
          </p:cNvSpPr>
          <p:nvPr/>
        </p:nvSpPr>
        <p:spPr bwMode="auto">
          <a:xfrm>
            <a:off x="5768924" y="2711499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8" name="AutoShape 98"/>
          <p:cNvCxnSpPr>
            <a:cxnSpLocks noChangeShapeType="1"/>
            <a:endCxn id="117" idx="4"/>
          </p:cNvCxnSpPr>
          <p:nvPr/>
        </p:nvCxnSpPr>
        <p:spPr bwMode="auto">
          <a:xfrm flipV="1">
            <a:off x="5840361" y="2825797"/>
            <a:ext cx="1588" cy="15597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" name="AutoShape 99"/>
          <p:cNvCxnSpPr>
            <a:cxnSpLocks noChangeShapeType="1"/>
            <a:stCxn id="117" idx="0"/>
          </p:cNvCxnSpPr>
          <p:nvPr/>
        </p:nvCxnSpPr>
        <p:spPr bwMode="auto">
          <a:xfrm flipH="1" flipV="1">
            <a:off x="5832453" y="2412279"/>
            <a:ext cx="8707" cy="29921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0" name="Group 106"/>
          <p:cNvGrpSpPr>
            <a:grpSpLocks/>
          </p:cNvGrpSpPr>
          <p:nvPr/>
        </p:nvGrpSpPr>
        <p:grpSpPr bwMode="auto">
          <a:xfrm>
            <a:off x="5948316" y="2711496"/>
            <a:ext cx="85725" cy="165497"/>
            <a:chOff x="1653" y="1330"/>
            <a:chExt cx="54" cy="139"/>
          </a:xfrm>
        </p:grpSpPr>
        <p:sp>
          <p:nvSpPr>
            <p:cNvPr id="121" name="Line 107"/>
            <p:cNvSpPr>
              <a:spLocks noChangeShapeType="1"/>
            </p:cNvSpPr>
            <p:nvPr/>
          </p:nvSpPr>
          <p:spPr bwMode="auto">
            <a:xfrm rot="10800000" flipH="1">
              <a:off x="1673" y="1330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Text Box 108"/>
            <p:cNvSpPr txBox="1">
              <a:spLocks noChangeArrowheads="1"/>
            </p:cNvSpPr>
            <p:nvPr/>
          </p:nvSpPr>
          <p:spPr bwMode="auto">
            <a:xfrm>
              <a:off x="1653" y="1366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sp>
        <p:nvSpPr>
          <p:cNvPr id="124" name="TextBox 123"/>
          <p:cNvSpPr txBox="1"/>
          <p:nvPr/>
        </p:nvSpPr>
        <p:spPr>
          <a:xfrm rot="16200000">
            <a:off x="5367581" y="258034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notifies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26" name="AutoShape 114"/>
          <p:cNvCxnSpPr>
            <a:cxnSpLocks noChangeShapeType="1"/>
            <a:endCxn id="76" idx="2"/>
          </p:cNvCxnSpPr>
          <p:nvPr/>
        </p:nvCxnSpPr>
        <p:spPr bwMode="auto">
          <a:xfrm flipV="1">
            <a:off x="7728410" y="369721"/>
            <a:ext cx="0" cy="51100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7059022" y="1658605"/>
            <a:ext cx="1008063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Data Modeling</a:t>
            </a:r>
          </a:p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Services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7391861" y="1218018"/>
            <a:ext cx="265112" cy="432197"/>
            <a:chOff x="6348413" y="2451998"/>
            <a:chExt cx="265112" cy="576263"/>
          </a:xfrm>
        </p:grpSpPr>
        <p:sp>
          <p:nvSpPr>
            <p:cNvPr id="140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41" name="AutoShape 101"/>
            <p:cNvCxnSpPr>
              <a:cxnSpLocks noChangeShapeType="1"/>
              <a:endCxn id="140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102"/>
            <p:cNvCxnSpPr>
              <a:cxnSpLocks noChangeShapeType="1"/>
              <a:stCxn id="140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43" name="Group 103"/>
            <p:cNvGrpSpPr>
              <a:grpSpLocks/>
            </p:cNvGrpSpPr>
            <p:nvPr/>
          </p:nvGrpSpPr>
          <p:grpSpPr bwMode="auto">
            <a:xfrm>
              <a:off x="6527800" y="2631386"/>
              <a:ext cx="85725" cy="177800"/>
              <a:chOff x="1528" y="1363"/>
              <a:chExt cx="54" cy="112"/>
            </a:xfrm>
          </p:grpSpPr>
          <p:sp>
            <p:nvSpPr>
              <p:cNvPr id="144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150" name="Rectangle 6"/>
          <p:cNvSpPr>
            <a:spLocks noChangeArrowheads="1"/>
          </p:cNvSpPr>
          <p:nvPr/>
        </p:nvSpPr>
        <p:spPr bwMode="auto">
          <a:xfrm>
            <a:off x="8308470" y="58543"/>
            <a:ext cx="784777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Backend System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51" name="AutoShape 114"/>
          <p:cNvCxnSpPr>
            <a:cxnSpLocks noChangeShapeType="1"/>
          </p:cNvCxnSpPr>
          <p:nvPr/>
        </p:nvCxnSpPr>
        <p:spPr bwMode="auto">
          <a:xfrm flipV="1">
            <a:off x="8048231" y="386513"/>
            <a:ext cx="389962" cy="50688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2" name="TextBox 151"/>
          <p:cNvSpPr txBox="1"/>
          <p:nvPr/>
        </p:nvSpPr>
        <p:spPr>
          <a:xfrm>
            <a:off x="8308470" y="409418"/>
            <a:ext cx="67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Import OData &amp; Anno</a:t>
            </a:r>
          </a:p>
        </p:txBody>
      </p:sp>
      <p:cxnSp>
        <p:nvCxnSpPr>
          <p:cNvPr id="155" name="AutoShape 113"/>
          <p:cNvCxnSpPr>
            <a:cxnSpLocks noChangeShapeType="1"/>
            <a:endCxn id="59" idx="1"/>
          </p:cNvCxnSpPr>
          <p:nvPr/>
        </p:nvCxnSpPr>
        <p:spPr bwMode="auto">
          <a:xfrm flipV="1">
            <a:off x="4577305" y="2242119"/>
            <a:ext cx="1069177" cy="93675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7" name="AutoShape 113"/>
          <p:cNvCxnSpPr>
            <a:cxnSpLocks noChangeShapeType="1"/>
            <a:endCxn id="59" idx="3"/>
          </p:cNvCxnSpPr>
          <p:nvPr/>
        </p:nvCxnSpPr>
        <p:spPr bwMode="auto">
          <a:xfrm flipH="1" flipV="1">
            <a:off x="6476928" y="2242119"/>
            <a:ext cx="645456" cy="91461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" name="Rectangle 6"/>
          <p:cNvSpPr>
            <a:spLocks noChangeArrowheads="1"/>
          </p:cNvSpPr>
          <p:nvPr/>
        </p:nvSpPr>
        <p:spPr bwMode="auto">
          <a:xfrm>
            <a:off x="3227302" y="1056809"/>
            <a:ext cx="651128" cy="323850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defTabSz="457200"/>
            <a:r>
              <a:rPr lang="en-US" sz="1200" dirty="0" err="1" smtClean="0">
                <a:solidFill>
                  <a:prstClr val="black"/>
                </a:solidFill>
              </a:rPr>
              <a:t>PropertyPane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5596681" y="289332"/>
            <a:ext cx="265112" cy="437699"/>
            <a:chOff x="5513059" y="494283"/>
            <a:chExt cx="265112" cy="576263"/>
          </a:xfrm>
        </p:grpSpPr>
        <p:sp>
          <p:nvSpPr>
            <p:cNvPr id="167" name="AutoShape 100"/>
            <p:cNvSpPr>
              <a:spLocks noChangeArrowheads="1"/>
            </p:cNvSpPr>
            <p:nvPr/>
          </p:nvSpPr>
          <p:spPr bwMode="auto">
            <a:xfrm>
              <a:off x="5513059" y="710183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68" name="AutoShape 101"/>
            <p:cNvCxnSpPr>
              <a:cxnSpLocks noChangeShapeType="1"/>
              <a:endCxn id="167" idx="4"/>
            </p:cNvCxnSpPr>
            <p:nvPr/>
          </p:nvCxnSpPr>
          <p:spPr bwMode="auto">
            <a:xfrm flipV="1">
              <a:off x="5584496" y="862583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9" name="AutoShape 102"/>
            <p:cNvCxnSpPr>
              <a:cxnSpLocks noChangeShapeType="1"/>
              <a:stCxn id="167" idx="0"/>
            </p:cNvCxnSpPr>
            <p:nvPr/>
          </p:nvCxnSpPr>
          <p:spPr bwMode="auto">
            <a:xfrm flipH="1" flipV="1">
              <a:off x="5584496" y="494283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70" name="Group 103"/>
            <p:cNvGrpSpPr>
              <a:grpSpLocks/>
            </p:cNvGrpSpPr>
            <p:nvPr/>
          </p:nvGrpSpPr>
          <p:grpSpPr bwMode="auto">
            <a:xfrm>
              <a:off x="5692446" y="673671"/>
              <a:ext cx="85725" cy="177800"/>
              <a:chOff x="1528" y="1363"/>
              <a:chExt cx="54" cy="112"/>
            </a:xfrm>
          </p:grpSpPr>
          <p:sp>
            <p:nvSpPr>
              <p:cNvPr id="171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1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174" name="AutoShape 100"/>
          <p:cNvSpPr>
            <a:spLocks noChangeArrowheads="1"/>
          </p:cNvSpPr>
          <p:nvPr/>
        </p:nvSpPr>
        <p:spPr bwMode="auto">
          <a:xfrm>
            <a:off x="6836769" y="607560"/>
            <a:ext cx="144462" cy="108347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75" name="AutoShape 101"/>
          <p:cNvCxnSpPr>
            <a:cxnSpLocks noChangeShapeType="1"/>
            <a:endCxn id="174" idx="4"/>
          </p:cNvCxnSpPr>
          <p:nvPr/>
        </p:nvCxnSpPr>
        <p:spPr bwMode="auto">
          <a:xfrm flipV="1">
            <a:off x="6908206" y="715907"/>
            <a:ext cx="794" cy="1619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6" name="AutoShape 102"/>
          <p:cNvCxnSpPr>
            <a:cxnSpLocks noChangeShapeType="1"/>
            <a:stCxn id="174" idx="0"/>
          </p:cNvCxnSpPr>
          <p:nvPr/>
        </p:nvCxnSpPr>
        <p:spPr bwMode="auto">
          <a:xfrm flipV="1">
            <a:off x="6909000" y="323851"/>
            <a:ext cx="794" cy="28370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7" name="Group 103"/>
          <p:cNvGrpSpPr>
            <a:grpSpLocks/>
          </p:cNvGrpSpPr>
          <p:nvPr/>
        </p:nvGrpSpPr>
        <p:grpSpPr bwMode="auto">
          <a:xfrm>
            <a:off x="7016159" y="580174"/>
            <a:ext cx="85725" cy="133350"/>
            <a:chOff x="1528" y="1363"/>
            <a:chExt cx="54" cy="112"/>
          </a:xfrm>
        </p:grpSpPr>
        <p:sp>
          <p:nvSpPr>
            <p:cNvPr id="178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1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457200"/>
              <a:r>
                <a:rPr lang="en-US" sz="800" b="1">
                  <a:solidFill>
                    <a:prstClr val="black"/>
                  </a:solidFill>
                </a:rPr>
                <a:t>R</a:t>
              </a:r>
            </a:p>
          </p:txBody>
        </p:sp>
      </p:grpSp>
      <p:cxnSp>
        <p:nvCxnSpPr>
          <p:cNvPr id="182" name="AutoShape 113"/>
          <p:cNvCxnSpPr>
            <a:cxnSpLocks noChangeShapeType="1"/>
            <a:stCxn id="36" idx="1"/>
            <a:endCxn id="22" idx="2"/>
          </p:cNvCxnSpPr>
          <p:nvPr/>
        </p:nvCxnSpPr>
        <p:spPr bwMode="auto">
          <a:xfrm flipH="1" flipV="1">
            <a:off x="504037" y="1281221"/>
            <a:ext cx="853845" cy="1159395"/>
          </a:xfrm>
          <a:prstGeom prst="straightConnector1">
            <a:avLst/>
          </a:prstGeom>
          <a:noFill/>
          <a:ln w="8890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</p:cxnSp>
      <p:sp>
        <p:nvSpPr>
          <p:cNvPr id="185" name="TextBox 184"/>
          <p:cNvSpPr txBox="1"/>
          <p:nvPr/>
        </p:nvSpPr>
        <p:spPr>
          <a:xfrm>
            <a:off x="447774" y="1554173"/>
            <a:ext cx="51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in sync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2896696" y="1575704"/>
            <a:ext cx="850409" cy="216696"/>
            <a:chOff x="2896693" y="2100929"/>
            <a:chExt cx="850409" cy="288927"/>
          </a:xfrm>
        </p:grpSpPr>
        <p:sp>
          <p:nvSpPr>
            <p:cNvPr id="186" name="AutoShape 82"/>
            <p:cNvSpPr>
              <a:spLocks noChangeArrowheads="1"/>
            </p:cNvSpPr>
            <p:nvPr/>
          </p:nvSpPr>
          <p:spPr bwMode="auto">
            <a:xfrm rot="5400000">
              <a:off x="3386740" y="2245394"/>
              <a:ext cx="144462" cy="144462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87" name="AutoShape 83"/>
            <p:cNvCxnSpPr>
              <a:cxnSpLocks noChangeShapeType="1"/>
              <a:endCxn id="186" idx="4"/>
            </p:cNvCxnSpPr>
            <p:nvPr/>
          </p:nvCxnSpPr>
          <p:spPr bwMode="auto">
            <a:xfrm flipV="1">
              <a:off x="2896693" y="2317625"/>
              <a:ext cx="490047" cy="24168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8" name="AutoShape 84"/>
            <p:cNvCxnSpPr>
              <a:cxnSpLocks noChangeShapeType="1"/>
              <a:stCxn id="186" idx="0"/>
            </p:cNvCxnSpPr>
            <p:nvPr/>
          </p:nvCxnSpPr>
          <p:spPr bwMode="auto">
            <a:xfrm>
              <a:off x="3531202" y="2317625"/>
              <a:ext cx="215900" cy="79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89" name="Group 88"/>
            <p:cNvGrpSpPr>
              <a:grpSpLocks/>
            </p:cNvGrpSpPr>
            <p:nvPr/>
          </p:nvGrpSpPr>
          <p:grpSpPr bwMode="auto">
            <a:xfrm>
              <a:off x="3386740" y="2100929"/>
              <a:ext cx="168275" cy="163513"/>
              <a:chOff x="1825" y="1369"/>
              <a:chExt cx="106" cy="103"/>
            </a:xfrm>
          </p:grpSpPr>
          <p:sp>
            <p:nvSpPr>
              <p:cNvPr id="190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844" y="1389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Text Box 90"/>
              <p:cNvSpPr txBox="1">
                <a:spLocks noChangeArrowheads="1"/>
              </p:cNvSpPr>
              <p:nvPr/>
            </p:nvSpPr>
            <p:spPr bwMode="auto">
              <a:xfrm>
                <a:off x="1877" y="1369"/>
                <a:ext cx="54" cy="10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defTabSz="457200"/>
                <a:r>
                  <a:rPr lang="en-US" sz="800" b="1">
                    <a:solidFill>
                      <a:prstClr val="black"/>
                    </a:solidFill>
                  </a:rPr>
                  <a:t>R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3159" y="2553511"/>
            <a:ext cx="9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FR" sz="900" dirty="0" smtClean="0">
                <a:solidFill>
                  <a:prstClr val="black"/>
                </a:solidFill>
              </a:rPr>
              <a:t>=</a:t>
            </a:r>
          </a:p>
          <a:p>
            <a:pPr algn="ctr" defTabSz="457200"/>
            <a:r>
              <a:rPr lang="fr-FR" sz="900" dirty="0">
                <a:solidFill>
                  <a:prstClr val="black"/>
                </a:solidFill>
              </a:rPr>
              <a:t>n</a:t>
            </a:r>
            <a:r>
              <a:rPr lang="fr-FR" sz="900" dirty="0" smtClean="0">
                <a:solidFill>
                  <a:prstClr val="black"/>
                </a:solidFill>
              </a:rPr>
              <a:t>ew component</a:t>
            </a:r>
            <a:endParaRPr lang="fr-FR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3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283372" y="-204678"/>
            <a:ext cx="3977705" cy="3684191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990" y="1472102"/>
            <a:ext cx="5163670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An admin imports the smart templates libraries into the BUILD UI Catalog, as he or she would do for other UI libraries.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Technically, the import processing works the same, but in the case of a library containing smart templates, it’s followed by a post-processing phase used to map the smart templates to design templates (new or existing) and executed by the Smart Template Mapper component. During this post-processing phase, the smart templates are parsed, and information digestible by BUILD is extracted and created/updated into the corresponding design template, expressed in JSON format:</a:t>
            </a:r>
          </a:p>
          <a:p>
            <a:pPr marL="228600" indent="-2286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The UI outline of the view</a:t>
            </a:r>
          </a:p>
          <a:p>
            <a:pPr marL="228600" indent="-2286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The UI constraints (which properties and aggregations can be modified, and what can be put into the aggregations)</a:t>
            </a:r>
          </a:p>
          <a:p>
            <a:pPr marL="228600" indent="-2286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Information to help creating/updating annotations on a model depending on the UI modifications</a:t>
            </a:r>
          </a:p>
          <a:p>
            <a:pPr defTabSz="457200"/>
            <a:r>
              <a:rPr lang="en-US" sz="1400" i="1" dirty="0" smtClean="0">
                <a:solidFill>
                  <a:prstClr val="black"/>
                </a:solidFill>
              </a:rPr>
              <a:t>Note that we will ensure that Smart and Design templates are kept in sync without manual operation.</a:t>
            </a:r>
            <a:endParaRPr lang="en-US" sz="1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3090" y="299145"/>
            <a:ext cx="3442446" cy="2708038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8444" y="2086135"/>
            <a:ext cx="516367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When working in the UI Composer on a page that was created based on a Smart/Design Template, the Control Palette and the Property Pane display a restricted set of controls, respectively properties, depending on the constraints expressed in UI Catalog definition.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0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5703" y="551055"/>
            <a:ext cx="4722870" cy="3841634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53" y="457826"/>
            <a:ext cx="3599876" cy="5601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The Smart View Outline Editor presents the UI outline of a Design Template, which can be updated according the UI constraints.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Each change in the Smart View Outline Editor (including via the Property Pane), is saved into the Page Definition stored in the Shared Workspace, as for any other Page editing.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For the UI Elements inserted or updated in the outline, you can set their specific properties in the property pane or create bindings to a data model. When the corresponding data model piece (Entity or Property) doesn’t exist, you can create it on the fly (call from UI Composer Services to Data Modeling services).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When an editing transaction is committed, the Shared Workspace notifies the Prototype Builder, which in turn generates the runtime artefacts for the smart app: the UI (views, controllers…), the data model, annotations, sample data, and smart app metadata.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The UI Composer canvas, based on a UI5 runtime, is then refreshed by loading the generated smart app.</a:t>
            </a:r>
          </a:p>
          <a:p>
            <a:pPr defTabSz="457200"/>
            <a:r>
              <a:rPr lang="en-US" sz="1200" i="1" dirty="0" smtClean="0">
                <a:solidFill>
                  <a:prstClr val="black"/>
                </a:solidFill>
              </a:rPr>
              <a:t>Note that the Smart View Outline Editor and the view-only canvas is a first step, before moving to a full WYSIWYG solution post July.</a:t>
            </a:r>
            <a:endParaRPr lang="en-US" sz="1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9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129237" y="-251912"/>
            <a:ext cx="4082659" cy="4754811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6293" y="457827"/>
            <a:ext cx="359987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As it is already the case in BUILD, data models can be built in the Data Modeler:</a:t>
            </a:r>
          </a:p>
          <a:p>
            <a:pPr marL="342900" indent="-3429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Either manually</a:t>
            </a:r>
          </a:p>
          <a:p>
            <a:pPr marL="342900" indent="-3429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Either via Excel import</a:t>
            </a:r>
          </a:p>
          <a:p>
            <a:pPr marL="342900" indent="-342900" defTabSz="457200">
              <a:buFontTx/>
              <a:buAutoNum type="arabicParenR"/>
            </a:pPr>
            <a:r>
              <a:rPr lang="en-US" sz="1400" dirty="0" smtClean="0">
                <a:solidFill>
                  <a:prstClr val="black"/>
                </a:solidFill>
              </a:rPr>
              <a:t>Either by importing an OData model from a backend system into the BUILD Business Catalog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Later on, </a:t>
            </a:r>
            <a:r>
              <a:rPr lang="en-US" sz="1400" dirty="0">
                <a:solidFill>
                  <a:prstClr val="black"/>
                </a:solidFill>
              </a:rPr>
              <a:t>w</a:t>
            </a:r>
            <a:r>
              <a:rPr lang="en-US" sz="1400" dirty="0" smtClean="0">
                <a:solidFill>
                  <a:prstClr val="black"/>
                </a:solidFill>
              </a:rPr>
              <a:t>e’ll add support for importing annotation files and adding them into the BUILD data models as groups.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5535" y="53880"/>
            <a:ext cx="8474563" cy="5403277"/>
            <a:chOff x="267097" y="401546"/>
            <a:chExt cx="12373888" cy="7889438"/>
          </a:xfrm>
        </p:grpSpPr>
        <p:pic>
          <p:nvPicPr>
            <p:cNvPr id="21" name="pasted-image.pd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25500" y="4274516"/>
              <a:ext cx="11250739" cy="4016468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22" name="Shape 49"/>
            <p:cNvSpPr/>
            <p:nvPr/>
          </p:nvSpPr>
          <p:spPr>
            <a:xfrm>
              <a:off x="1473665" y="3578826"/>
              <a:ext cx="1722976" cy="529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4DB2F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DB2FB"/>
                  </a:solidFill>
                </a:rPr>
                <a:t>Ideal 1:10</a:t>
              </a:r>
            </a:p>
          </p:txBody>
        </p:sp>
        <p:sp>
          <p:nvSpPr>
            <p:cNvPr id="23" name="Shape 50"/>
            <p:cNvSpPr/>
            <p:nvPr/>
          </p:nvSpPr>
          <p:spPr>
            <a:xfrm>
              <a:off x="267097" y="5928232"/>
              <a:ext cx="3638010" cy="70903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7093" tIns="27093" rIns="27093" bIns="27093" anchor="ctr">
              <a:spAutoFit/>
            </a:bodyPr>
            <a:lstStyle>
              <a:lvl1pPr>
                <a:defRPr sz="2800">
                  <a:solidFill>
                    <a:srgbClr val="FF6F5E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6F5E"/>
                  </a:solidFill>
                </a:rPr>
                <a:t>DEVELOPERS</a:t>
              </a:r>
            </a:p>
          </p:txBody>
        </p:sp>
        <p:sp>
          <p:nvSpPr>
            <p:cNvPr id="24" name="Shape 51"/>
            <p:cNvSpPr/>
            <p:nvPr/>
          </p:nvSpPr>
          <p:spPr>
            <a:xfrm>
              <a:off x="5368332" y="3578826"/>
              <a:ext cx="2306156" cy="529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4DB2F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DB2FB"/>
                  </a:solidFill>
                </a:rPr>
                <a:t>Vendor 1:100</a:t>
              </a:r>
            </a:p>
          </p:txBody>
        </p:sp>
        <p:sp>
          <p:nvSpPr>
            <p:cNvPr id="25" name="Shape 52"/>
            <p:cNvSpPr/>
            <p:nvPr/>
          </p:nvSpPr>
          <p:spPr>
            <a:xfrm>
              <a:off x="9504299" y="3578826"/>
              <a:ext cx="3136686" cy="529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4DB2F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4DB2FB"/>
                  </a:solidFill>
                </a:rPr>
                <a:t>Customers 1:1000</a:t>
              </a:r>
            </a:p>
          </p:txBody>
        </p:sp>
        <p:sp>
          <p:nvSpPr>
            <p:cNvPr id="26" name="Shape 53"/>
            <p:cNvSpPr/>
            <p:nvPr/>
          </p:nvSpPr>
          <p:spPr>
            <a:xfrm>
              <a:off x="5368332" y="401546"/>
              <a:ext cx="2790281" cy="7539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>
                  <a:solidFill>
                    <a:srgbClr val="4DB2F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rgbClr val="4DB2FB"/>
                  </a:solidFill>
                </a:rPr>
                <a:t>1 Designer</a:t>
              </a:r>
            </a:p>
          </p:txBody>
        </p:sp>
        <p:sp>
          <p:nvSpPr>
            <p:cNvPr id="27" name="Shape 54"/>
            <p:cNvSpPr/>
            <p:nvPr/>
          </p:nvSpPr>
          <p:spPr>
            <a:xfrm flipH="1">
              <a:off x="2425369" y="2133392"/>
              <a:ext cx="2033154" cy="1025270"/>
            </a:xfrm>
            <a:prstGeom prst="line">
              <a:avLst/>
            </a:prstGeom>
            <a:ln w="25400">
              <a:solidFill>
                <a:srgbClr val="4DB2FB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8" name="Shape 55"/>
            <p:cNvSpPr/>
            <p:nvPr/>
          </p:nvSpPr>
          <p:spPr>
            <a:xfrm>
              <a:off x="8354880" y="2120570"/>
              <a:ext cx="1595137" cy="1053256"/>
            </a:xfrm>
            <a:prstGeom prst="line">
              <a:avLst/>
            </a:prstGeom>
            <a:ln w="25400">
              <a:solidFill>
                <a:srgbClr val="4DB2FB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sp>
          <p:nvSpPr>
            <p:cNvPr id="29" name="Shape 56"/>
            <p:cNvSpPr/>
            <p:nvPr/>
          </p:nvSpPr>
          <p:spPr>
            <a:xfrm>
              <a:off x="6374913" y="2527366"/>
              <a:ext cx="1" cy="747696"/>
            </a:xfrm>
            <a:prstGeom prst="line">
              <a:avLst/>
            </a:prstGeom>
            <a:ln w="25400">
              <a:solidFill>
                <a:srgbClr val="4DB2FB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/>
              <a:endParaRPr/>
            </a:p>
          </p:txBody>
        </p:sp>
        <p:pic>
          <p:nvPicPr>
            <p:cNvPr id="30" name="pasted-image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6052" y="7987591"/>
              <a:ext cx="3340101" cy="266701"/>
            </a:xfrm>
            <a:prstGeom prst="rect">
              <a:avLst/>
            </a:prstGeom>
            <a:ln w="3175">
              <a:miter lim="400000"/>
            </a:ln>
          </p:spPr>
        </p:pic>
        <p:grpSp>
          <p:nvGrpSpPr>
            <p:cNvPr id="31" name="Group 61"/>
            <p:cNvGrpSpPr/>
            <p:nvPr/>
          </p:nvGrpSpPr>
          <p:grpSpPr>
            <a:xfrm>
              <a:off x="4835207" y="1434419"/>
              <a:ext cx="3079413" cy="1063600"/>
              <a:chOff x="0" y="0"/>
              <a:chExt cx="3079411" cy="1063598"/>
            </a:xfrm>
          </p:grpSpPr>
          <p:pic>
            <p:nvPicPr>
              <p:cNvPr id="32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079412" cy="106359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" name="Shape 59"/>
              <p:cNvSpPr/>
              <p:nvPr/>
            </p:nvSpPr>
            <p:spPr>
              <a:xfrm>
                <a:off x="345871" y="42849"/>
                <a:ext cx="977901" cy="977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 60"/>
              <p:cNvSpPr/>
              <p:nvPr/>
            </p:nvSpPr>
            <p:spPr>
              <a:xfrm>
                <a:off x="1749221" y="42849"/>
                <a:ext cx="977901" cy="977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77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1039032" y="3605469"/>
            <a:ext cx="8312251" cy="2416766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423" y="568038"/>
            <a:ext cx="3599876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When ready for moving into development, we have a BUILD plugin in </a:t>
            </a:r>
            <a:r>
              <a:rPr lang="en-US" sz="1400" dirty="0" err="1" smtClean="0">
                <a:solidFill>
                  <a:prstClr val="black"/>
                </a:solidFill>
              </a:rPr>
              <a:t>WebIDE</a:t>
            </a:r>
            <a:r>
              <a:rPr lang="en-US" sz="1400" dirty="0" smtClean="0">
                <a:solidFill>
                  <a:prstClr val="black"/>
                </a:solidFill>
              </a:rPr>
              <a:t>. This plugin connects to a BUILD system, retrieves the list of projects and their snapshots, then import into </a:t>
            </a:r>
            <a:r>
              <a:rPr lang="en-US" sz="1400" dirty="0" err="1" smtClean="0">
                <a:solidFill>
                  <a:prstClr val="black"/>
                </a:solidFill>
              </a:rPr>
              <a:t>WebIDE</a:t>
            </a:r>
            <a:r>
              <a:rPr lang="en-US" sz="1400" dirty="0" smtClean="0">
                <a:solidFill>
                  <a:prstClr val="black"/>
                </a:solidFill>
              </a:rPr>
              <a:t> the content of a snapshot.</a:t>
            </a:r>
          </a:p>
          <a:p>
            <a:pPr defTabSz="457200"/>
            <a:r>
              <a:rPr lang="en-US" sz="1400" dirty="0" smtClean="0">
                <a:solidFill>
                  <a:prstClr val="black"/>
                </a:solidFill>
              </a:rPr>
              <a:t>Inside a snapshot, there’s all the code generated by the Prototype Builder:</a:t>
            </a:r>
          </a:p>
          <a:p>
            <a:pPr marL="285750" indent="-285750" defTabSz="457200">
              <a:buFontTx/>
              <a:buChar char="-"/>
            </a:pPr>
            <a:r>
              <a:rPr lang="en-US" sz="1400" dirty="0" smtClean="0">
                <a:solidFill>
                  <a:prstClr val="black"/>
                </a:solidFill>
              </a:rPr>
              <a:t>XML views + controllers JS</a:t>
            </a:r>
          </a:p>
          <a:p>
            <a:pPr marL="285750" indent="-285750" defTabSz="457200">
              <a:buFontTx/>
              <a:buChar char="-"/>
            </a:pPr>
            <a:r>
              <a:rPr lang="en-US" sz="1400" dirty="0" smtClean="0">
                <a:solidFill>
                  <a:prstClr val="black"/>
                </a:solidFill>
              </a:rPr>
              <a:t>EDMX file for the data model</a:t>
            </a:r>
          </a:p>
          <a:p>
            <a:pPr marL="285750" indent="-285750" defTabSz="457200">
              <a:buFontTx/>
              <a:buChar char="-"/>
            </a:pPr>
            <a:r>
              <a:rPr lang="en-US" sz="1400" dirty="0" smtClean="0">
                <a:solidFill>
                  <a:prstClr val="black"/>
                </a:solidFill>
              </a:rPr>
              <a:t>XML annotation file</a:t>
            </a:r>
          </a:p>
          <a:p>
            <a:pPr marL="285750" indent="-285750" defTabSz="457200">
              <a:buFontTx/>
              <a:buChar char="-"/>
            </a:pPr>
            <a:r>
              <a:rPr lang="en-US" sz="1400" dirty="0" smtClean="0">
                <a:solidFill>
                  <a:prstClr val="black"/>
                </a:solidFill>
              </a:rPr>
              <a:t>JSON files for the mock data</a:t>
            </a:r>
          </a:p>
          <a:p>
            <a:pPr marL="285750" indent="-285750" defTabSz="457200">
              <a:buFontTx/>
              <a:buChar char="-"/>
            </a:pPr>
            <a:r>
              <a:rPr lang="en-US" sz="1400" dirty="0" smtClean="0">
                <a:solidFill>
                  <a:prstClr val="black"/>
                </a:solidFill>
              </a:rPr>
              <a:t>Other app metadata (component.js, smart app </a:t>
            </a:r>
            <a:r>
              <a:rPr lang="en-US" sz="1400" dirty="0" err="1" smtClean="0">
                <a:solidFill>
                  <a:prstClr val="black"/>
                </a:solidFill>
              </a:rPr>
              <a:t>config</a:t>
            </a:r>
            <a:r>
              <a:rPr lang="en-US" sz="1400" dirty="0" smtClean="0">
                <a:solidFill>
                  <a:prstClr val="black"/>
                </a:solidFill>
              </a:rPr>
              <a:t>, etc…)</a:t>
            </a:r>
          </a:p>
          <a:p>
            <a:pPr defTabSz="457200"/>
            <a:r>
              <a:rPr lang="en-US" sz="1200" i="1" dirty="0" smtClean="0">
                <a:solidFill>
                  <a:prstClr val="black"/>
                </a:solidFill>
              </a:rPr>
              <a:t>Note that this is an initial integration step for Sapphire. In the future, we envision an integration that allows version control and bi-directional flow between designer/PO and developer.</a:t>
            </a:r>
            <a:endParaRPr lang="en-US" sz="1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9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1060" y="-45148"/>
            <a:ext cx="8738914" cy="5188649"/>
            <a:chOff x="171059" y="332511"/>
            <a:chExt cx="12426176" cy="7377926"/>
          </a:xfrm>
        </p:grpSpPr>
        <p:grpSp>
          <p:nvGrpSpPr>
            <p:cNvPr id="5" name="Group 69"/>
            <p:cNvGrpSpPr/>
            <p:nvPr/>
          </p:nvGrpSpPr>
          <p:grpSpPr>
            <a:xfrm>
              <a:off x="676618" y="2096502"/>
              <a:ext cx="11668498" cy="3496658"/>
              <a:chOff x="0" y="0"/>
              <a:chExt cx="11668497" cy="3496657"/>
            </a:xfrm>
          </p:grpSpPr>
          <p:pic>
            <p:nvPicPr>
              <p:cNvPr id="25" name="pasted-image.pdf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15601"/>
                <a:ext cx="3902303" cy="298105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pic>
            <p:nvPicPr>
              <p:cNvPr id="26" name="pasted-image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880224" y="318279"/>
                <a:ext cx="3905806" cy="30170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67"/>
              <p:cNvSpPr/>
              <p:nvPr/>
            </p:nvSpPr>
            <p:spPr>
              <a:xfrm>
                <a:off x="5797891" y="0"/>
                <a:ext cx="70473" cy="1768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000">
                    <a:solidFill>
                      <a:srgbClr val="FFFFFF"/>
                    </a:solidFill>
                  </a:rPr>
                  <a:t> </a:t>
                </a:r>
              </a:p>
            </p:txBody>
          </p:sp>
          <p:pic>
            <p:nvPicPr>
              <p:cNvPr id="28" name="pasted-image.pdf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762692" y="515598"/>
                <a:ext cx="3905806" cy="298106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70"/>
            <p:cNvSpPr/>
            <p:nvPr/>
          </p:nvSpPr>
          <p:spPr>
            <a:xfrm>
              <a:off x="171059" y="3768896"/>
              <a:ext cx="4585482" cy="47167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7093" tIns="27093" rIns="27093" bIns="27093" anchor="ctr">
              <a:spAutoFit/>
            </a:bodyPr>
            <a:lstStyle/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DISCOVER</a:t>
              </a:r>
            </a:p>
          </p:txBody>
        </p:sp>
        <p:sp>
          <p:nvSpPr>
            <p:cNvPr id="7" name="Shape 71"/>
            <p:cNvSpPr/>
            <p:nvPr/>
          </p:nvSpPr>
          <p:spPr>
            <a:xfrm>
              <a:off x="4602818" y="3773132"/>
              <a:ext cx="3619424" cy="47167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7093" tIns="27093" rIns="27093" bIns="27093" anchor="ctr">
              <a:spAutoFit/>
            </a:bodyPr>
            <a:lstStyle/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DESIGN</a:t>
              </a:r>
            </a:p>
          </p:txBody>
        </p:sp>
        <p:sp>
          <p:nvSpPr>
            <p:cNvPr id="8" name="Shape 72"/>
            <p:cNvSpPr/>
            <p:nvPr/>
          </p:nvSpPr>
          <p:spPr>
            <a:xfrm>
              <a:off x="7960391" y="3768896"/>
              <a:ext cx="4585482" cy="47167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7093" tIns="27093" rIns="27093" bIns="27093" anchor="ctr">
              <a:spAutoFit/>
            </a:bodyPr>
            <a:lstStyle/>
            <a:p>
              <a:pPr lvl="1">
                <a:defRPr sz="1800"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rPr>
                <a:t>DELIVER</a:t>
              </a:r>
            </a:p>
          </p:txBody>
        </p:sp>
        <p:sp>
          <p:nvSpPr>
            <p:cNvPr id="9" name="Shape 133"/>
            <p:cNvSpPr/>
            <p:nvPr/>
          </p:nvSpPr>
          <p:spPr>
            <a:xfrm>
              <a:off x="11614524" y="4871635"/>
              <a:ext cx="982711" cy="4279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Deploy</a:t>
              </a:r>
            </a:p>
          </p:txBody>
        </p:sp>
        <p:sp>
          <p:nvSpPr>
            <p:cNvPr id="10" name="Shape 78"/>
            <p:cNvSpPr/>
            <p:nvPr/>
          </p:nvSpPr>
          <p:spPr>
            <a:xfrm>
              <a:off x="676618" y="4854523"/>
              <a:ext cx="902932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Scope</a:t>
              </a:r>
            </a:p>
          </p:txBody>
        </p:sp>
        <p:sp>
          <p:nvSpPr>
            <p:cNvPr id="11" name="Shape 80"/>
            <p:cNvSpPr/>
            <p:nvPr/>
          </p:nvSpPr>
          <p:spPr>
            <a:xfrm>
              <a:off x="1971703" y="5558698"/>
              <a:ext cx="2008426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360° Research</a:t>
              </a:r>
            </a:p>
          </p:txBody>
        </p:sp>
        <p:sp>
          <p:nvSpPr>
            <p:cNvPr id="12" name="Shape 134"/>
            <p:cNvSpPr/>
            <p:nvPr/>
          </p:nvSpPr>
          <p:spPr>
            <a:xfrm>
              <a:off x="8338048" y="4871635"/>
              <a:ext cx="1440863" cy="4279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Implement</a:t>
              </a:r>
            </a:p>
          </p:txBody>
        </p:sp>
        <p:sp>
          <p:nvSpPr>
            <p:cNvPr id="13" name="Shape 134"/>
            <p:cNvSpPr/>
            <p:nvPr/>
          </p:nvSpPr>
          <p:spPr>
            <a:xfrm>
              <a:off x="10171545" y="5549021"/>
              <a:ext cx="612997" cy="4279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600" dirty="0" smtClean="0">
                  <a:solidFill>
                    <a:srgbClr val="FFFFFF"/>
                  </a:solidFill>
                </a:rPr>
                <a:t>Test</a:t>
              </a:r>
              <a:endParaRPr sz="1600" dirty="0">
                <a:solidFill>
                  <a:srgbClr val="FFFFFF"/>
                </a:solidFill>
              </a:endParaRPr>
            </a:p>
          </p:txBody>
        </p:sp>
        <p:sp>
          <p:nvSpPr>
            <p:cNvPr id="14" name="Shape 86"/>
            <p:cNvSpPr/>
            <p:nvPr/>
          </p:nvSpPr>
          <p:spPr>
            <a:xfrm>
              <a:off x="4578921" y="2730042"/>
              <a:ext cx="889256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Ideate</a:t>
              </a:r>
            </a:p>
          </p:txBody>
        </p:sp>
        <p:sp>
          <p:nvSpPr>
            <p:cNvPr id="15" name="Shape 87"/>
            <p:cNvSpPr/>
            <p:nvPr/>
          </p:nvSpPr>
          <p:spPr>
            <a:xfrm>
              <a:off x="7646552" y="2725080"/>
              <a:ext cx="1106890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 algn="l"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Validate</a:t>
              </a:r>
            </a:p>
          </p:txBody>
        </p:sp>
        <p:sp>
          <p:nvSpPr>
            <p:cNvPr id="16" name="Shape 88"/>
            <p:cNvSpPr/>
            <p:nvPr/>
          </p:nvSpPr>
          <p:spPr>
            <a:xfrm>
              <a:off x="6004722" y="2002480"/>
              <a:ext cx="1326895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rgbClr val="FFFFFF"/>
                  </a:solidFill>
                </a:rPr>
                <a:t>Prototype</a:t>
              </a:r>
            </a:p>
          </p:txBody>
        </p:sp>
        <p:sp>
          <p:nvSpPr>
            <p:cNvPr id="17" name="Shape 80"/>
            <p:cNvSpPr/>
            <p:nvPr/>
          </p:nvSpPr>
          <p:spPr>
            <a:xfrm>
              <a:off x="3732010" y="4839069"/>
              <a:ext cx="1502406" cy="4279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7093" tIns="27093" rIns="27093" bIns="27093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600" dirty="0" smtClean="0">
                  <a:solidFill>
                    <a:srgbClr val="FFFFFF"/>
                  </a:solidFill>
                </a:rPr>
                <a:t>Synthesize</a:t>
              </a:r>
              <a:endParaRPr sz="16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006" y="332511"/>
              <a:ext cx="7439385" cy="86555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093" tIns="27093" rIns="27093" bIns="27093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3600" b="1" dirty="0"/>
                <a:t>Design Thinking In Practice  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578920" y="6526577"/>
              <a:ext cx="7766197" cy="1183860"/>
              <a:chOff x="4578920" y="6526577"/>
              <a:chExt cx="7766197" cy="1183860"/>
            </a:xfrm>
          </p:grpSpPr>
          <p:sp>
            <p:nvSpPr>
              <p:cNvPr id="20" name="Left Bracket 19"/>
              <p:cNvSpPr/>
              <p:nvPr/>
            </p:nvSpPr>
            <p:spPr>
              <a:xfrm rot="16200000">
                <a:off x="6231396" y="5097551"/>
                <a:ext cx="454176" cy="3759127"/>
              </a:xfrm>
              <a:prstGeom prst="leftBracket">
                <a:avLst/>
              </a:prstGeom>
              <a:noFill/>
              <a:ln w="57150" cap="flat" cmpd="sng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400" b="1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21" name="Left Bracket 20"/>
              <p:cNvSpPr/>
              <p:nvPr/>
            </p:nvSpPr>
            <p:spPr>
              <a:xfrm rot="16200000">
                <a:off x="10214042" y="5073126"/>
                <a:ext cx="454176" cy="3807975"/>
              </a:xfrm>
              <a:prstGeom prst="leftBracket">
                <a:avLst/>
              </a:prstGeom>
              <a:noFill/>
              <a:ln w="57150" cap="flat" cmpd="sng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5400" b="1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uFillTx/>
                </a:endParaRPr>
              </a:p>
            </p:txBody>
          </p:sp>
          <p:sp>
            <p:nvSpPr>
              <p:cNvPr id="22" name="Shape 80"/>
              <p:cNvSpPr/>
              <p:nvPr/>
            </p:nvSpPr>
            <p:spPr>
              <a:xfrm>
                <a:off x="9833990" y="7232947"/>
                <a:ext cx="1481612" cy="47167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27093" tIns="27093" rIns="27093" bIns="27093" anchor="ctr">
                <a:spAutoFit/>
              </a:bodyPr>
              <a:lstStyle>
                <a:lvl1pPr>
                  <a:defRPr sz="2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dirty="0" err="1" smtClean="0">
                    <a:solidFill>
                      <a:srgbClr val="FFFFFF"/>
                    </a:solidFill>
                  </a:rPr>
                  <a:t>WebIDE</a:t>
                </a:r>
                <a:endParaRPr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23" name="pasted-image.pdf"/>
              <p:cNvPicPr/>
              <p:nvPr/>
            </p:nvPicPr>
            <p:blipFill>
              <a:blip r:embed="rId5">
                <a:extLst/>
              </a:blip>
              <a:srcRect t="52777"/>
              <a:stretch>
                <a:fillRect/>
              </a:stretch>
            </p:blipFill>
            <p:spPr>
              <a:xfrm>
                <a:off x="5862637" y="7320903"/>
                <a:ext cx="1223744" cy="389534"/>
              </a:xfrm>
              <a:prstGeom prst="rect">
                <a:avLst/>
              </a:prstGeom>
              <a:ln w="3175">
                <a:miter lim="400000"/>
              </a:ln>
            </p:spPr>
          </p:pic>
          <p:pic>
            <p:nvPicPr>
              <p:cNvPr id="24" name="pasted-image.pdf"/>
              <p:cNvPicPr/>
              <p:nvPr/>
            </p:nvPicPr>
            <p:blipFill>
              <a:blip r:embed="rId5">
                <a:extLst/>
              </a:blip>
              <a:srcRect b="50000"/>
              <a:stretch>
                <a:fillRect/>
              </a:stretch>
            </p:blipFill>
            <p:spPr>
              <a:xfrm>
                <a:off x="5500785" y="6526577"/>
                <a:ext cx="1882324" cy="577159"/>
              </a:xfrm>
              <a:prstGeom prst="rect">
                <a:avLst/>
              </a:prstGeom>
              <a:ln w="3175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160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Boundary</a:t>
            </a:r>
            <a:r>
              <a:rPr lang="fr-FR" dirty="0" smtClean="0"/>
              <a:t> Conditions</a:t>
            </a:r>
            <a:endParaRPr lang="fr-FR" dirty="0"/>
          </a:p>
        </p:txBody>
      </p:sp>
      <p:pic>
        <p:nvPicPr>
          <p:cNvPr id="2052" name="Picture 4" descr="http://beneylu.com/blog/wp-content/uploads/2009/08/opensourc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7209"/>
            <a:ext cx="2800350" cy="24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telemis.com/sites/default/files/Cloud-Plain-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18692"/>
            <a:ext cx="26670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08606" y="2571751"/>
            <a:ext cx="2279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b="1" dirty="0">
                <a:solidFill>
                  <a:prstClr val="black"/>
                </a:solidFill>
              </a:rPr>
              <a:t>Cloud </a:t>
            </a:r>
            <a:r>
              <a:rPr lang="fr-FR" sz="3200" b="1" dirty="0" err="1">
                <a:solidFill>
                  <a:prstClr val="black"/>
                </a:solidFill>
              </a:rPr>
              <a:t>Based</a:t>
            </a:r>
            <a:endParaRPr lang="fr-FR" sz="3200" b="1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006" y="4220010"/>
            <a:ext cx="2441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b="1" dirty="0" err="1" smtClean="0">
                <a:solidFill>
                  <a:prstClr val="black"/>
                </a:solidFill>
              </a:rPr>
              <a:t>Delightful</a:t>
            </a:r>
            <a:r>
              <a:rPr lang="fr-FR" sz="3200" b="1" dirty="0" smtClean="0">
                <a:solidFill>
                  <a:prstClr val="black"/>
                </a:solidFill>
              </a:rPr>
              <a:t> UX</a:t>
            </a:r>
            <a:endParaRPr lang="fr-FR" sz="3200" b="1" dirty="0">
              <a:solidFill>
                <a:prstClr val="black"/>
              </a:solidFill>
            </a:endParaRPr>
          </a:p>
        </p:txBody>
      </p:sp>
      <p:pic>
        <p:nvPicPr>
          <p:cNvPr id="2058" name="Picture 10" descr="http://www.digital-tonic.co.uk/wp-content/themes/digitaltonic/img/ux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20" y="2695652"/>
            <a:ext cx="1577687" cy="15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sted-image.pdf"/>
          <p:cNvPicPr/>
          <p:nvPr/>
        </p:nvPicPr>
        <p:blipFill>
          <a:blip r:embed="rId2">
            <a:extLst/>
          </a:blip>
          <a:srcRect b="50000"/>
          <a:stretch>
            <a:fillRect/>
          </a:stretch>
        </p:blipFill>
        <p:spPr>
          <a:xfrm>
            <a:off x="3048000" y="1733550"/>
            <a:ext cx="2818162" cy="796386"/>
          </a:xfrm>
          <a:prstGeom prst="rect">
            <a:avLst/>
          </a:prstGeom>
          <a:ln w="3175">
            <a:miter lim="400000"/>
          </a:ln>
        </p:spPr>
      </p:pic>
      <p:sp>
        <p:nvSpPr>
          <p:cNvPr id="5" name="Rectangle 4"/>
          <p:cNvSpPr/>
          <p:nvPr/>
        </p:nvSpPr>
        <p:spPr>
          <a:xfrm>
            <a:off x="3886202" y="2647951"/>
            <a:ext cx="1279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3200" b="1" dirty="0" smtClean="0"/>
              <a:t>DEMO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29457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Technology</a:t>
            </a:r>
            <a:r>
              <a:rPr lang="fr-FR" dirty="0" smtClean="0"/>
              <a:t> </a:t>
            </a:r>
            <a:r>
              <a:rPr lang="fr-FR" dirty="0" err="1" smtClean="0"/>
              <a:t>Stack</a:t>
            </a:r>
            <a:r>
              <a:rPr lang="fr-FR" dirty="0" smtClean="0"/>
              <a:t>: MEAN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75604" y="4171950"/>
            <a:ext cx="56388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https://www.mongodb.org/static/images/mongodb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06" y="4171951"/>
            <a:ext cx="1255053" cy="38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04404" y="4248150"/>
            <a:ext cx="2667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BUILD Data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2600" y="2571750"/>
            <a:ext cx="5638800" cy="1371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 descr="http://cdn.ttgtmedia.com/rms/LeMagIT/images/nodej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04" y="249555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04404" y="340995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BUILD Services</a:t>
            </a:r>
            <a:endParaRPr lang="fr-FR" dirty="0"/>
          </a:p>
        </p:txBody>
      </p:sp>
      <p:grpSp>
        <p:nvGrpSpPr>
          <p:cNvPr id="12" name="Group 109"/>
          <p:cNvGrpSpPr>
            <a:grpSpLocks/>
          </p:cNvGrpSpPr>
          <p:nvPr/>
        </p:nvGrpSpPr>
        <p:grpSpPr bwMode="auto">
          <a:xfrm>
            <a:off x="4671206" y="3867150"/>
            <a:ext cx="505367" cy="381000"/>
            <a:chOff x="998" y="3624"/>
            <a:chExt cx="271" cy="27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8203" y="3075518"/>
            <a:ext cx="262822" cy="334433"/>
            <a:chOff x="4961093" y="2946640"/>
            <a:chExt cx="262822" cy="334433"/>
          </a:xfrm>
        </p:grpSpPr>
        <p:sp>
          <p:nvSpPr>
            <p:cNvPr id="18" name="AutoShape 100"/>
            <p:cNvSpPr>
              <a:spLocks noChangeArrowheads="1"/>
            </p:cNvSpPr>
            <p:nvPr/>
          </p:nvSpPr>
          <p:spPr bwMode="auto">
            <a:xfrm>
              <a:off x="4961093" y="3046905"/>
              <a:ext cx="144462" cy="144463"/>
            </a:xfrm>
            <a:prstGeom prst="flowChartConnector">
              <a:avLst/>
            </a:prstGeom>
            <a:solidFill>
              <a:schemeClr val="tx1"/>
            </a:solidFill>
            <a:ln w="1778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19" name="AutoShape 101"/>
            <p:cNvCxnSpPr>
              <a:cxnSpLocks noChangeShapeType="1"/>
              <a:endCxn id="18" idx="4"/>
            </p:cNvCxnSpPr>
            <p:nvPr/>
          </p:nvCxnSpPr>
          <p:spPr bwMode="auto">
            <a:xfrm flipV="1">
              <a:off x="5032530" y="3191368"/>
              <a:ext cx="794" cy="8970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AutoShape 102"/>
            <p:cNvCxnSpPr>
              <a:cxnSpLocks noChangeShapeType="1"/>
              <a:stCxn id="18" idx="0"/>
            </p:cNvCxnSpPr>
            <p:nvPr/>
          </p:nvCxnSpPr>
          <p:spPr bwMode="auto">
            <a:xfrm flipH="1" flipV="1">
              <a:off x="5032530" y="2946640"/>
              <a:ext cx="794" cy="10026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9" name="Group 8"/>
            <p:cNvGrpSpPr/>
            <p:nvPr/>
          </p:nvGrpSpPr>
          <p:grpSpPr>
            <a:xfrm>
              <a:off x="5138190" y="3010393"/>
              <a:ext cx="85725" cy="177801"/>
              <a:chOff x="5138190" y="3010393"/>
              <a:chExt cx="85725" cy="177801"/>
            </a:xfrm>
          </p:grpSpPr>
          <p:sp>
            <p:nvSpPr>
              <p:cNvPr id="22" name="Line 104"/>
              <p:cNvSpPr>
                <a:spLocks noChangeShapeType="1"/>
              </p:cNvSpPr>
              <p:nvPr/>
            </p:nvSpPr>
            <p:spPr bwMode="auto">
              <a:xfrm flipH="1">
                <a:off x="5174703" y="3129456"/>
                <a:ext cx="0" cy="58738"/>
              </a:xfrm>
              <a:prstGeom prst="line">
                <a:avLst/>
              </a:prstGeom>
              <a:noFill/>
              <a:ln w="8890">
                <a:solidFill>
                  <a:schemeClr val="bg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" name="Text Box 105"/>
              <p:cNvSpPr txBox="1">
                <a:spLocks noChangeArrowheads="1"/>
              </p:cNvSpPr>
              <p:nvPr/>
            </p:nvSpPr>
            <p:spPr bwMode="auto">
              <a:xfrm>
                <a:off x="5138190" y="3010393"/>
                <a:ext cx="85725" cy="1231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 dirty="0"/>
                  <a:t>R</a:t>
                </a:r>
              </a:p>
            </p:txBody>
          </p:sp>
        </p:grpSp>
      </p:grpSp>
      <p:sp>
        <p:nvSpPr>
          <p:cNvPr id="26" name="Rectangle 25"/>
          <p:cNvSpPr/>
          <p:nvPr/>
        </p:nvSpPr>
        <p:spPr>
          <a:xfrm>
            <a:off x="1752600" y="1047750"/>
            <a:ext cx="5638800" cy="132520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Web Browser</a:t>
            </a:r>
            <a:endParaRPr lang="fr-FR" dirty="0"/>
          </a:p>
        </p:txBody>
      </p:sp>
      <p:sp>
        <p:nvSpPr>
          <p:cNvPr id="24" name="AutoShape 6" descr="Résultat de recherche d'images pour &quot;chrom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0" name="Picture 8" descr="http://telecharger.itespresso.fr/wp-content/uploads/2013/02/chrom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75" y="1352550"/>
            <a:ext cx="556404" cy="5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604404" y="112395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BUILD UI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772517" y="1566334"/>
            <a:ext cx="262822" cy="334433"/>
            <a:chOff x="4961093" y="2946640"/>
            <a:chExt cx="262822" cy="334433"/>
          </a:xfrm>
        </p:grpSpPr>
        <p:sp>
          <p:nvSpPr>
            <p:cNvPr id="32" name="AutoShape 100"/>
            <p:cNvSpPr>
              <a:spLocks noChangeArrowheads="1"/>
            </p:cNvSpPr>
            <p:nvPr/>
          </p:nvSpPr>
          <p:spPr bwMode="auto">
            <a:xfrm>
              <a:off x="4961093" y="3046905"/>
              <a:ext cx="144462" cy="144463"/>
            </a:xfrm>
            <a:prstGeom prst="flowChartConnector">
              <a:avLst/>
            </a:prstGeom>
            <a:solidFill>
              <a:schemeClr val="tx1"/>
            </a:solidFill>
            <a:ln w="1778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33" name="AutoShape 101"/>
            <p:cNvCxnSpPr>
              <a:cxnSpLocks noChangeShapeType="1"/>
              <a:endCxn id="32" idx="4"/>
            </p:cNvCxnSpPr>
            <p:nvPr/>
          </p:nvCxnSpPr>
          <p:spPr bwMode="auto">
            <a:xfrm flipV="1">
              <a:off x="5032530" y="3191368"/>
              <a:ext cx="794" cy="8970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4" name="AutoShape 102"/>
            <p:cNvCxnSpPr>
              <a:cxnSpLocks noChangeShapeType="1"/>
              <a:stCxn id="32" idx="0"/>
            </p:cNvCxnSpPr>
            <p:nvPr/>
          </p:nvCxnSpPr>
          <p:spPr bwMode="auto">
            <a:xfrm flipH="1" flipV="1">
              <a:off x="5032530" y="2946640"/>
              <a:ext cx="794" cy="10026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35" name="Group 34"/>
            <p:cNvGrpSpPr/>
            <p:nvPr/>
          </p:nvGrpSpPr>
          <p:grpSpPr>
            <a:xfrm>
              <a:off x="5138190" y="3010393"/>
              <a:ext cx="85725" cy="177801"/>
              <a:chOff x="5138190" y="3010393"/>
              <a:chExt cx="85725" cy="177801"/>
            </a:xfrm>
          </p:grpSpPr>
          <p:sp>
            <p:nvSpPr>
              <p:cNvPr id="36" name="Line 104"/>
              <p:cNvSpPr>
                <a:spLocks noChangeShapeType="1"/>
              </p:cNvSpPr>
              <p:nvPr/>
            </p:nvSpPr>
            <p:spPr bwMode="auto">
              <a:xfrm flipH="1">
                <a:off x="5174703" y="3129456"/>
                <a:ext cx="0" cy="58738"/>
              </a:xfrm>
              <a:prstGeom prst="line">
                <a:avLst/>
              </a:prstGeom>
              <a:noFill/>
              <a:ln w="8890">
                <a:solidFill>
                  <a:schemeClr val="bg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7" name="Text Box 105"/>
              <p:cNvSpPr txBox="1">
                <a:spLocks noChangeArrowheads="1"/>
              </p:cNvSpPr>
              <p:nvPr/>
            </p:nvSpPr>
            <p:spPr bwMode="auto">
              <a:xfrm>
                <a:off x="5138190" y="3010393"/>
                <a:ext cx="85725" cy="1231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 dirty="0"/>
                  <a:t>R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06493" y="2309204"/>
            <a:ext cx="262822" cy="334433"/>
            <a:chOff x="4961093" y="2946640"/>
            <a:chExt cx="262822" cy="334433"/>
          </a:xfrm>
        </p:grpSpPr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4961093" y="3046905"/>
              <a:ext cx="144462" cy="144463"/>
            </a:xfrm>
            <a:prstGeom prst="flowChartConnector">
              <a:avLst/>
            </a:prstGeom>
            <a:solidFill>
              <a:schemeClr val="tx1"/>
            </a:solidFill>
            <a:ln w="1778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40" name="AutoShape 101"/>
            <p:cNvCxnSpPr>
              <a:cxnSpLocks noChangeShapeType="1"/>
              <a:endCxn id="39" idx="4"/>
            </p:cNvCxnSpPr>
            <p:nvPr/>
          </p:nvCxnSpPr>
          <p:spPr bwMode="auto">
            <a:xfrm flipV="1">
              <a:off x="5032530" y="3191368"/>
              <a:ext cx="794" cy="8970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AutoShape 102"/>
            <p:cNvCxnSpPr>
              <a:cxnSpLocks noChangeShapeType="1"/>
              <a:stCxn id="39" idx="0"/>
            </p:cNvCxnSpPr>
            <p:nvPr/>
          </p:nvCxnSpPr>
          <p:spPr bwMode="auto">
            <a:xfrm flipH="1" flipV="1">
              <a:off x="5032530" y="2946640"/>
              <a:ext cx="794" cy="100265"/>
            </a:xfrm>
            <a:prstGeom prst="straightConnector1">
              <a:avLst/>
            </a:prstGeom>
            <a:noFill/>
            <a:ln w="8890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42" name="Group 41"/>
            <p:cNvGrpSpPr/>
            <p:nvPr/>
          </p:nvGrpSpPr>
          <p:grpSpPr>
            <a:xfrm>
              <a:off x="5138190" y="3010393"/>
              <a:ext cx="85725" cy="177801"/>
              <a:chOff x="5138190" y="3010393"/>
              <a:chExt cx="85725" cy="177801"/>
            </a:xfrm>
          </p:grpSpPr>
          <p:sp>
            <p:nvSpPr>
              <p:cNvPr id="43" name="Line 104"/>
              <p:cNvSpPr>
                <a:spLocks noChangeShapeType="1"/>
              </p:cNvSpPr>
              <p:nvPr/>
            </p:nvSpPr>
            <p:spPr bwMode="auto">
              <a:xfrm flipH="1">
                <a:off x="5174703" y="3129456"/>
                <a:ext cx="0" cy="58738"/>
              </a:xfrm>
              <a:prstGeom prst="line">
                <a:avLst/>
              </a:prstGeom>
              <a:noFill/>
              <a:ln w="8890">
                <a:solidFill>
                  <a:schemeClr val="bg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4" name="Text Box 105"/>
              <p:cNvSpPr txBox="1">
                <a:spLocks noChangeArrowheads="1"/>
              </p:cNvSpPr>
              <p:nvPr/>
            </p:nvSpPr>
            <p:spPr bwMode="auto">
              <a:xfrm>
                <a:off x="5138190" y="3010393"/>
                <a:ext cx="85725" cy="12311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 dirty="0"/>
                  <a:t>R</a:t>
                </a: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3604404" y="2624427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Express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04404" y="1852003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AngularJS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082" name="Picture 10" descr="http://www.grafikart.fr/uploads/formations/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34" y="180465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High-</a:t>
            </a:r>
            <a:r>
              <a:rPr lang="fr-FR" dirty="0" err="1" smtClean="0"/>
              <a:t>Level</a:t>
            </a:r>
            <a:r>
              <a:rPr lang="fr-FR" dirty="0" smtClean="0"/>
              <a:t>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0400" y="1614032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Prototype Composition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9600" y="1614032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User </a:t>
            </a:r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09600" y="3638550"/>
            <a:ext cx="7543800" cy="457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09600" y="4248150"/>
            <a:ext cx="75438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Common Services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99744"/>
            <a:ext cx="7543800" cy="40520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52800" y="19950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UI Composition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486207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Modeler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9856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Sample</a:t>
            </a:r>
            <a:r>
              <a:rPr lang="fr-FR" dirty="0" smtClean="0"/>
              <a:t> Data Mgr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5791200" y="1614032"/>
            <a:ext cx="2362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Knowledge</a:t>
            </a:r>
            <a:r>
              <a:rPr lang="fr-FR" dirty="0" smtClean="0"/>
              <a:t> Base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943600" y="19950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UI </a:t>
            </a:r>
            <a:r>
              <a:rPr lang="fr-FR" dirty="0" err="1" smtClean="0"/>
              <a:t>Catalog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5943600" y="2486207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Business </a:t>
            </a:r>
            <a:r>
              <a:rPr lang="fr-FR" dirty="0" err="1" smtClean="0"/>
              <a:t>Catalog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5943600" y="29856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UX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62000" y="19950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Mgmt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62000" y="2486207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Study</a:t>
            </a:r>
            <a:r>
              <a:rPr lang="fr-FR" dirty="0" smtClean="0"/>
              <a:t> Participation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62000" y="2985632"/>
            <a:ext cx="2057400" cy="381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Survey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90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467601" y="1033462"/>
            <a:ext cx="1447800" cy="31146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BUILD in the </a:t>
            </a:r>
            <a:r>
              <a:rPr lang="fr-FR" dirty="0" err="1" smtClean="0"/>
              <a:t>UXaaS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Picture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9217" y="917130"/>
            <a:ext cx="6831185" cy="31024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UXaaS</a:t>
            </a:r>
            <a:r>
              <a:rPr lang="fr-FR" dirty="0" smtClean="0"/>
              <a:t> Web Site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53000" y="1733551"/>
            <a:ext cx="19050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Project Page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905002" y="1733551"/>
            <a:ext cx="1299949" cy="221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Learning Center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960220" y="2658841"/>
            <a:ext cx="1905000" cy="1288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304800" y="1276350"/>
            <a:ext cx="655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04800" y="1733551"/>
            <a:ext cx="1524000" cy="221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 smtClean="0"/>
              <a:t>Community</a:t>
            </a:r>
            <a:r>
              <a:rPr lang="fr-FR" dirty="0" smtClean="0"/>
              <a:t> &amp; Marketplace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79216" y="4171950"/>
            <a:ext cx="6831185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 smtClean="0"/>
              <a:t>WebCMS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971800" y="4495800"/>
            <a:ext cx="127137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Forums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4343400" y="4495800"/>
            <a:ext cx="952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Blogging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7658101" y="2035660"/>
            <a:ext cx="1048387" cy="307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WebIDE</a:t>
            </a:r>
            <a:endParaRPr lang="fr-FR" sz="1600" dirty="0"/>
          </a:p>
        </p:txBody>
      </p:sp>
      <p:sp>
        <p:nvSpPr>
          <p:cNvPr id="29" name="Rectangle 28"/>
          <p:cNvSpPr/>
          <p:nvPr/>
        </p:nvSpPr>
        <p:spPr>
          <a:xfrm>
            <a:off x="5410200" y="4495800"/>
            <a:ext cx="145502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Search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5119840" y="2929227"/>
            <a:ext cx="1633324" cy="2593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Project </a:t>
            </a:r>
            <a:r>
              <a:rPr lang="fr-FR" sz="1600" dirty="0" err="1" smtClean="0"/>
              <a:t>Mgmt</a:t>
            </a:r>
            <a:endParaRPr lang="fr-FR" sz="1600" dirty="0"/>
          </a:p>
        </p:txBody>
      </p:sp>
      <p:sp>
        <p:nvSpPr>
          <p:cNvPr id="35" name="Rectangle 34"/>
          <p:cNvSpPr/>
          <p:nvPr/>
        </p:nvSpPr>
        <p:spPr>
          <a:xfrm>
            <a:off x="247650" y="4495800"/>
            <a:ext cx="18097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Web Page </a:t>
            </a:r>
            <a:r>
              <a:rPr lang="fr-FR" sz="1400" dirty="0" err="1" smtClean="0"/>
              <a:t>Templating</a:t>
            </a:r>
            <a:r>
              <a:rPr lang="fr-FR" sz="1400" dirty="0" smtClean="0"/>
              <a:t> &amp; </a:t>
            </a:r>
            <a:r>
              <a:rPr lang="fr-FR" sz="1400" dirty="0" err="1" smtClean="0"/>
              <a:t>Editing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276600" y="1733551"/>
            <a:ext cx="1600200" cy="221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Home Page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71850" y="2367645"/>
            <a:ext cx="1428750" cy="4463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Gallery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371850" y="2952750"/>
            <a:ext cx="1428750" cy="4789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UXCoE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5090899" y="2038350"/>
            <a:ext cx="1714500" cy="3047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4991100" y="2152651"/>
            <a:ext cx="1714500" cy="3047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Project « Widgets »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5157575" y="3240808"/>
            <a:ext cx="1595591" cy="4331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676513" y="2464631"/>
            <a:ext cx="1106174" cy="44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7600313" y="2540831"/>
            <a:ext cx="1106174" cy="5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3rd Party Tools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5079498" y="3322489"/>
            <a:ext cx="1595591" cy="4916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Editors (BUILD, Persona,…)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2147677" y="4495800"/>
            <a:ext cx="7479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Asset</a:t>
            </a:r>
            <a:r>
              <a:rPr lang="fr-FR" sz="1400" dirty="0" smtClean="0"/>
              <a:t> </a:t>
            </a:r>
            <a:r>
              <a:rPr lang="fr-FR" sz="1400" dirty="0" err="1" smtClean="0"/>
              <a:t>Mgmt</a:t>
            </a:r>
            <a:endParaRPr lang="fr-FR" sz="1400" dirty="0"/>
          </a:p>
        </p:txBody>
      </p:sp>
      <p:sp>
        <p:nvSpPr>
          <p:cNvPr id="43" name="Left-Right Arrow 42"/>
          <p:cNvSpPr/>
          <p:nvPr/>
        </p:nvSpPr>
        <p:spPr>
          <a:xfrm>
            <a:off x="7010401" y="2305048"/>
            <a:ext cx="457201" cy="3537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3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 Composition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25686" y="916827"/>
            <a:ext cx="1905000" cy="10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UI Composer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186292" y="927868"/>
            <a:ext cx="2202034" cy="996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Data </a:t>
            </a:r>
            <a:r>
              <a:rPr lang="fr-FR" sz="1400" dirty="0" err="1" smtClean="0"/>
              <a:t>Modeling</a:t>
            </a:r>
            <a:r>
              <a:rPr lang="fr-FR" sz="1400" dirty="0" smtClean="0"/>
              <a:t> UI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2247900" y="3638550"/>
            <a:ext cx="4991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Workspace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4114802" y="2800351"/>
            <a:ext cx="1558557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Prototype </a:t>
            </a:r>
            <a:r>
              <a:rPr lang="fr-FR" sz="1400" dirty="0" err="1" smtClean="0"/>
              <a:t>Builder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7475852" y="4629150"/>
            <a:ext cx="753748" cy="28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Deployer</a:t>
            </a:r>
            <a:endParaRPr lang="fr-FR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432050" y="3928789"/>
            <a:ext cx="11430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355850" y="4004989"/>
            <a:ext cx="11430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Page </a:t>
            </a:r>
            <a:r>
              <a:rPr lang="fr-FR" sz="1200" dirty="0" err="1" smtClean="0"/>
              <a:t>Definition</a:t>
            </a:r>
            <a:endParaRPr lang="fr-FR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975120" y="3879161"/>
            <a:ext cx="12192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5867400" y="3928789"/>
            <a:ext cx="1219200" cy="4572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Model &amp; </a:t>
            </a:r>
            <a:r>
              <a:rPr lang="fr-FR" sz="1200" dirty="0" err="1" smtClean="0"/>
              <a:t>Sample</a:t>
            </a:r>
            <a:r>
              <a:rPr lang="fr-FR" sz="1200" dirty="0" smtClean="0"/>
              <a:t> Data</a:t>
            </a:r>
            <a:endParaRPr lang="fr-FR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3886200" y="3709533"/>
            <a:ext cx="1828800" cy="7672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810000" y="3785732"/>
            <a:ext cx="1828800" cy="76721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Generated</a:t>
            </a:r>
            <a:r>
              <a:rPr lang="fr-FR" sz="1200" dirty="0" smtClean="0"/>
              <a:t> Artefacts</a:t>
            </a:r>
          </a:p>
          <a:p>
            <a:pPr algn="ctr"/>
            <a:r>
              <a:rPr lang="fr-FR" sz="900" dirty="0" smtClean="0"/>
              <a:t>Views.xml + Ctrl.js</a:t>
            </a:r>
          </a:p>
          <a:p>
            <a:pPr algn="ctr"/>
            <a:r>
              <a:rPr lang="fr-FR" sz="900" dirty="0" err="1" smtClean="0"/>
              <a:t>Model.edmx</a:t>
            </a:r>
            <a:r>
              <a:rPr lang="fr-FR" sz="900" dirty="0" smtClean="0"/>
              <a:t>, Annotation file</a:t>
            </a:r>
          </a:p>
          <a:p>
            <a:pPr algn="ctr"/>
            <a:r>
              <a:rPr lang="fr-FR" sz="900" dirty="0" err="1" smtClean="0"/>
              <a:t>Mock</a:t>
            </a:r>
            <a:r>
              <a:rPr lang="fr-FR" sz="900" dirty="0" smtClean="0"/>
              <a:t> </a:t>
            </a:r>
            <a:r>
              <a:rPr lang="fr-FR" sz="900" dirty="0" err="1" smtClean="0"/>
              <a:t>data.json</a:t>
            </a:r>
            <a:endParaRPr lang="fr-FR" sz="900" dirty="0" smtClean="0"/>
          </a:p>
          <a:p>
            <a:pPr algn="ctr"/>
            <a:r>
              <a:rPr lang="fr-FR" sz="900" dirty="0" err="1" smtClean="0"/>
              <a:t>Other</a:t>
            </a:r>
            <a:r>
              <a:rPr lang="fr-FR" sz="900" dirty="0" smtClean="0"/>
              <a:t> </a:t>
            </a:r>
            <a:r>
              <a:rPr lang="fr-FR" sz="900" dirty="0" err="1" smtClean="0"/>
              <a:t>metadata</a:t>
            </a:r>
            <a:endParaRPr lang="fr-FR" sz="900" dirty="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506761" y="3146714"/>
            <a:ext cx="431800" cy="639018"/>
            <a:chOff x="998" y="3624"/>
            <a:chExt cx="272" cy="272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22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kern="120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33600" y="2343150"/>
            <a:ext cx="1447800" cy="34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UI Composer </a:t>
            </a:r>
            <a:r>
              <a:rPr lang="fr-FR" sz="1200" dirty="0" err="1" smtClean="0"/>
              <a:t>Svc</a:t>
            </a:r>
            <a:endParaRPr lang="fr-FR" sz="1200" dirty="0"/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711450" y="2685725"/>
            <a:ext cx="431800" cy="1319266"/>
            <a:chOff x="998" y="3624"/>
            <a:chExt cx="272" cy="272"/>
          </a:xfrm>
        </p:grpSpPr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27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kern="120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779309" y="2326563"/>
            <a:ext cx="1447800" cy="3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Data Model </a:t>
            </a:r>
            <a:r>
              <a:rPr lang="fr-FR" sz="1200" dirty="0" err="1" smtClean="0"/>
              <a:t>Svc</a:t>
            </a:r>
            <a:endParaRPr lang="fr-FR" sz="1200" dirty="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287309" y="2685725"/>
            <a:ext cx="431800" cy="1166866"/>
            <a:chOff x="998" y="3624"/>
            <a:chExt cx="272" cy="272"/>
          </a:xfrm>
        </p:grpSpPr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kern="1200"/>
            </a:p>
          </p:txBody>
        </p:sp>
        <p:sp>
          <p:nvSpPr>
            <p:cNvPr id="32" name="AutoShape 11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kern="12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113329" y="2340346"/>
            <a:ext cx="1752600" cy="1081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UI </a:t>
            </a:r>
            <a:r>
              <a:rPr lang="fr-FR" sz="1400" dirty="0" err="1" smtClean="0"/>
              <a:t>Catalog</a:t>
            </a:r>
            <a:endParaRPr lang="fr-FR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7556907" y="2593740"/>
            <a:ext cx="1524000" cy="729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Business </a:t>
            </a:r>
            <a:r>
              <a:rPr lang="fr-FR" sz="1400" dirty="0" err="1" smtClean="0"/>
              <a:t>Catalog</a:t>
            </a:r>
            <a:endParaRPr lang="fr-FR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189529" y="2688524"/>
            <a:ext cx="762000" cy="64823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UI Lib Artefacts</a:t>
            </a:r>
            <a:endParaRPr lang="fr-FR" sz="1000" dirty="0"/>
          </a:p>
        </p:txBody>
      </p:sp>
      <p:sp>
        <p:nvSpPr>
          <p:cNvPr id="38" name="Rounded Rectangle 37"/>
          <p:cNvSpPr/>
          <p:nvPr/>
        </p:nvSpPr>
        <p:spPr>
          <a:xfrm>
            <a:off x="990842" y="2688525"/>
            <a:ext cx="798887" cy="63439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Controls</a:t>
            </a:r>
            <a:r>
              <a:rPr lang="fr-FR" sz="1000" dirty="0" smtClean="0"/>
              <a:t> &amp; Design </a:t>
            </a:r>
            <a:r>
              <a:rPr lang="fr-FR" sz="1000" dirty="0" err="1" smtClean="0"/>
              <a:t>Templates</a:t>
            </a:r>
            <a:r>
              <a:rPr lang="fr-FR" sz="1000" dirty="0" smtClean="0"/>
              <a:t> </a:t>
            </a:r>
            <a:r>
              <a:rPr lang="fr-FR" sz="1000" dirty="0" err="1" smtClean="0"/>
              <a:t>Metadata</a:t>
            </a:r>
            <a:endParaRPr lang="fr-FR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7693047" y="2941615"/>
            <a:ext cx="61299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Entities</a:t>
            </a:r>
            <a:endParaRPr lang="fr-FR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8395107" y="2941615"/>
            <a:ext cx="612998" cy="304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Rels</a:t>
            </a:r>
            <a:endParaRPr lang="fr-FR" sz="1000" dirty="0"/>
          </a:p>
        </p:txBody>
      </p:sp>
      <p:sp>
        <p:nvSpPr>
          <p:cNvPr id="41" name="Rectangle 40"/>
          <p:cNvSpPr/>
          <p:nvPr/>
        </p:nvSpPr>
        <p:spPr>
          <a:xfrm>
            <a:off x="5256668" y="1238284"/>
            <a:ext cx="651206" cy="571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Data Modeler</a:t>
            </a:r>
            <a:endParaRPr lang="fr-FR" sz="1000" dirty="0"/>
          </a:p>
        </p:txBody>
      </p:sp>
      <p:sp>
        <p:nvSpPr>
          <p:cNvPr id="42" name="Rectangle 41"/>
          <p:cNvSpPr/>
          <p:nvPr/>
        </p:nvSpPr>
        <p:spPr>
          <a:xfrm>
            <a:off x="5975120" y="1238284"/>
            <a:ext cx="651206" cy="571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Excel Import</a:t>
            </a:r>
            <a:endParaRPr lang="fr-FR" sz="1000" dirty="0"/>
          </a:p>
        </p:txBody>
      </p:sp>
      <p:sp>
        <p:nvSpPr>
          <p:cNvPr id="43" name="Rectangle 42"/>
          <p:cNvSpPr/>
          <p:nvPr/>
        </p:nvSpPr>
        <p:spPr>
          <a:xfrm>
            <a:off x="6668550" y="1238284"/>
            <a:ext cx="643576" cy="571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Sample</a:t>
            </a:r>
            <a:r>
              <a:rPr lang="fr-FR" sz="1000" dirty="0" smtClean="0"/>
              <a:t> Data Mgr</a:t>
            </a:r>
            <a:endParaRPr lang="fr-FR" sz="1000" dirty="0"/>
          </a:p>
        </p:txBody>
      </p:sp>
      <p:sp>
        <p:nvSpPr>
          <p:cNvPr id="44" name="AutoShape 97"/>
          <p:cNvSpPr>
            <a:spLocks noChangeArrowheads="1"/>
          </p:cNvSpPr>
          <p:nvPr/>
        </p:nvSpPr>
        <p:spPr bwMode="auto">
          <a:xfrm>
            <a:off x="4230686" y="3275859"/>
            <a:ext cx="144462" cy="144463"/>
          </a:xfrm>
          <a:prstGeom prst="flowChartConnector">
            <a:avLst/>
          </a:prstGeom>
          <a:solidFill>
            <a:schemeClr val="tx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45" name="AutoShape 98"/>
          <p:cNvCxnSpPr>
            <a:cxnSpLocks noChangeShapeType="1"/>
            <a:endCxn id="44" idx="4"/>
          </p:cNvCxnSpPr>
          <p:nvPr/>
        </p:nvCxnSpPr>
        <p:spPr bwMode="auto">
          <a:xfrm flipV="1">
            <a:off x="4302123" y="3428258"/>
            <a:ext cx="1588" cy="207963"/>
          </a:xfrm>
          <a:prstGeom prst="straightConnector1">
            <a:avLst/>
          </a:prstGeom>
          <a:noFill/>
          <a:ln w="889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46" name="AutoShape 99"/>
          <p:cNvCxnSpPr>
            <a:cxnSpLocks noChangeShapeType="1"/>
            <a:stCxn id="44" idx="0"/>
          </p:cNvCxnSpPr>
          <p:nvPr/>
        </p:nvCxnSpPr>
        <p:spPr bwMode="auto">
          <a:xfrm flipV="1">
            <a:off x="4302917" y="3155390"/>
            <a:ext cx="794" cy="120469"/>
          </a:xfrm>
          <a:prstGeom prst="straightConnector1">
            <a:avLst/>
          </a:prstGeom>
          <a:noFill/>
          <a:ln w="8890">
            <a:solidFill>
              <a:schemeClr val="bg1"/>
            </a:solidFill>
            <a:round/>
            <a:headEnd/>
            <a:tailEnd/>
          </a:ln>
        </p:spPr>
      </p:cxnSp>
      <p:grpSp>
        <p:nvGrpSpPr>
          <p:cNvPr id="47" name="Group 106"/>
          <p:cNvGrpSpPr>
            <a:grpSpLocks/>
          </p:cNvGrpSpPr>
          <p:nvPr/>
        </p:nvGrpSpPr>
        <p:grpSpPr bwMode="auto">
          <a:xfrm>
            <a:off x="4410077" y="3275854"/>
            <a:ext cx="85725" cy="180975"/>
            <a:chOff x="1653" y="1330"/>
            <a:chExt cx="54" cy="114"/>
          </a:xfrm>
        </p:grpSpPr>
        <p:sp>
          <p:nvSpPr>
            <p:cNvPr id="48" name="Line 107"/>
            <p:cNvSpPr>
              <a:spLocks noChangeShapeType="1"/>
            </p:cNvSpPr>
            <p:nvPr/>
          </p:nvSpPr>
          <p:spPr bwMode="auto">
            <a:xfrm rot="10800000" flipH="1">
              <a:off x="1673" y="1330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9" name="Text Box 108"/>
            <p:cNvSpPr txBox="1">
              <a:spLocks noChangeArrowheads="1"/>
            </p:cNvSpPr>
            <p:nvPr/>
          </p:nvSpPr>
          <p:spPr bwMode="auto">
            <a:xfrm>
              <a:off x="1653" y="1366"/>
              <a:ext cx="54" cy="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3869578" y="325582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notifies</a:t>
            </a:r>
            <a:endParaRPr lang="en-US" sz="900" dirty="0"/>
          </a:p>
        </p:txBody>
      </p:sp>
      <p:sp>
        <p:nvSpPr>
          <p:cNvPr id="52" name="AutoShape 79"/>
          <p:cNvSpPr>
            <a:spLocks noChangeArrowheads="1"/>
          </p:cNvSpPr>
          <p:nvPr/>
        </p:nvSpPr>
        <p:spPr bwMode="auto">
          <a:xfrm rot="5400000">
            <a:off x="4598989" y="2427287"/>
            <a:ext cx="144463" cy="144462"/>
          </a:xfrm>
          <a:prstGeom prst="flowChartConnector">
            <a:avLst/>
          </a:prstGeom>
          <a:solidFill>
            <a:schemeClr val="tx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53" name="Group 85"/>
          <p:cNvGrpSpPr>
            <a:grpSpLocks/>
          </p:cNvGrpSpPr>
          <p:nvPr/>
        </p:nvGrpSpPr>
        <p:grpSpPr bwMode="auto">
          <a:xfrm>
            <a:off x="4598989" y="2284409"/>
            <a:ext cx="153987" cy="123825"/>
            <a:chOff x="1526" y="1540"/>
            <a:chExt cx="97" cy="78"/>
          </a:xfrm>
        </p:grpSpPr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1526" y="1540"/>
              <a:ext cx="54" cy="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55" name="Line 87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cxnSp>
        <p:nvCxnSpPr>
          <p:cNvPr id="62" name="Straight Connector 61"/>
          <p:cNvCxnSpPr>
            <a:stCxn id="23" idx="3"/>
            <a:endCxn id="52" idx="4"/>
          </p:cNvCxnSpPr>
          <p:nvPr/>
        </p:nvCxnSpPr>
        <p:spPr>
          <a:xfrm flipV="1">
            <a:off x="3581400" y="2499520"/>
            <a:ext cx="1017588" cy="14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0"/>
            <a:endCxn id="28" idx="1"/>
          </p:cNvCxnSpPr>
          <p:nvPr/>
        </p:nvCxnSpPr>
        <p:spPr>
          <a:xfrm flipV="1">
            <a:off x="4743452" y="2499519"/>
            <a:ext cx="103585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50" idx="3"/>
          </p:cNvCxnSpPr>
          <p:nvPr/>
        </p:nvCxnSpPr>
        <p:spPr>
          <a:xfrm flipV="1">
            <a:off x="3334597" y="3102579"/>
            <a:ext cx="803645" cy="9024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5673359" y="3146715"/>
            <a:ext cx="575043" cy="7820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341619" y="1576598"/>
            <a:ext cx="651206" cy="3342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Canvas</a:t>
            </a:r>
            <a:endParaRPr lang="fr-FR" sz="1000" dirty="0"/>
          </a:p>
        </p:txBody>
      </p:sp>
      <p:sp>
        <p:nvSpPr>
          <p:cNvPr id="89" name="Rectangle 88"/>
          <p:cNvSpPr/>
          <p:nvPr/>
        </p:nvSpPr>
        <p:spPr>
          <a:xfrm>
            <a:off x="3340772" y="1200151"/>
            <a:ext cx="651206" cy="3279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Outline</a:t>
            </a:r>
            <a:endParaRPr lang="fr-FR" sz="1000" dirty="0"/>
          </a:p>
        </p:txBody>
      </p:sp>
      <p:sp>
        <p:nvSpPr>
          <p:cNvPr id="90" name="Rectangle 89"/>
          <p:cNvSpPr/>
          <p:nvPr/>
        </p:nvSpPr>
        <p:spPr>
          <a:xfrm>
            <a:off x="2514600" y="1200151"/>
            <a:ext cx="651206" cy="32797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Control Palette</a:t>
            </a:r>
            <a:endParaRPr lang="fr-FR" sz="1000" dirty="0"/>
          </a:p>
        </p:txBody>
      </p:sp>
      <p:sp>
        <p:nvSpPr>
          <p:cNvPr id="91" name="Rectangle 90"/>
          <p:cNvSpPr/>
          <p:nvPr/>
        </p:nvSpPr>
        <p:spPr>
          <a:xfrm>
            <a:off x="2514600" y="1576598"/>
            <a:ext cx="651206" cy="3342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/>
              <a:t>Property</a:t>
            </a:r>
            <a:r>
              <a:rPr lang="fr-FR" sz="1000" dirty="0" smtClean="0"/>
              <a:t> Pane</a:t>
            </a:r>
            <a:endParaRPr lang="fr-FR" sz="1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2835457" y="1956711"/>
            <a:ext cx="222249" cy="381065"/>
            <a:chOff x="6348413" y="2451998"/>
            <a:chExt cx="265112" cy="576263"/>
          </a:xfrm>
        </p:grpSpPr>
        <p:sp>
          <p:nvSpPr>
            <p:cNvPr id="93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tx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94" name="AutoShape 101"/>
            <p:cNvCxnSpPr>
              <a:cxnSpLocks noChangeShapeType="1"/>
              <a:endCxn id="93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5" name="AutoShape 102"/>
            <p:cNvCxnSpPr>
              <a:cxnSpLocks noChangeShapeType="1"/>
              <a:stCxn id="93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6" name="Group 103"/>
            <p:cNvGrpSpPr>
              <a:grpSpLocks/>
            </p:cNvGrpSpPr>
            <p:nvPr/>
          </p:nvGrpSpPr>
          <p:grpSpPr bwMode="auto">
            <a:xfrm>
              <a:off x="6527800" y="2559953"/>
              <a:ext cx="85725" cy="249238"/>
              <a:chOff x="1528" y="1318"/>
              <a:chExt cx="54" cy="157"/>
            </a:xfrm>
          </p:grpSpPr>
          <p:sp>
            <p:nvSpPr>
              <p:cNvPr id="97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98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18"/>
                <a:ext cx="54" cy="1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 dirty="0"/>
                  <a:t>R</a:t>
                </a:r>
              </a:p>
            </p:txBody>
          </p:sp>
        </p:grpSp>
      </p:grpSp>
      <p:cxnSp>
        <p:nvCxnSpPr>
          <p:cNvPr id="100" name="Straight Arrow Connector 99"/>
          <p:cNvCxnSpPr>
            <a:endCxn id="88" idx="2"/>
          </p:cNvCxnSpPr>
          <p:nvPr/>
        </p:nvCxnSpPr>
        <p:spPr>
          <a:xfrm flipH="1" flipV="1">
            <a:off x="3667222" y="1910822"/>
            <a:ext cx="295178" cy="179871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446303" y="1924018"/>
            <a:ext cx="222249" cy="381065"/>
            <a:chOff x="6348413" y="2451998"/>
            <a:chExt cx="265112" cy="576263"/>
          </a:xfrm>
        </p:grpSpPr>
        <p:sp>
          <p:nvSpPr>
            <p:cNvPr id="105" name="AutoShape 100"/>
            <p:cNvSpPr>
              <a:spLocks noChangeArrowheads="1"/>
            </p:cNvSpPr>
            <p:nvPr/>
          </p:nvSpPr>
          <p:spPr bwMode="auto">
            <a:xfrm>
              <a:off x="6348413" y="2667898"/>
              <a:ext cx="144462" cy="144463"/>
            </a:xfrm>
            <a:prstGeom prst="flowChartConnector">
              <a:avLst/>
            </a:prstGeom>
            <a:solidFill>
              <a:schemeClr val="tx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106" name="AutoShape 101"/>
            <p:cNvCxnSpPr>
              <a:cxnSpLocks noChangeShapeType="1"/>
              <a:endCxn id="105" idx="4"/>
            </p:cNvCxnSpPr>
            <p:nvPr/>
          </p:nvCxnSpPr>
          <p:spPr bwMode="auto">
            <a:xfrm flipV="1">
              <a:off x="6419850" y="28202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7" name="AutoShape 102"/>
            <p:cNvCxnSpPr>
              <a:cxnSpLocks noChangeShapeType="1"/>
              <a:stCxn id="105" idx="0"/>
            </p:cNvCxnSpPr>
            <p:nvPr/>
          </p:nvCxnSpPr>
          <p:spPr bwMode="auto">
            <a:xfrm flipH="1" flipV="1">
              <a:off x="6419850" y="2451998"/>
              <a:ext cx="1588" cy="20796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08" name="Group 103"/>
            <p:cNvGrpSpPr>
              <a:grpSpLocks/>
            </p:cNvGrpSpPr>
            <p:nvPr/>
          </p:nvGrpSpPr>
          <p:grpSpPr bwMode="auto">
            <a:xfrm>
              <a:off x="6527800" y="2559953"/>
              <a:ext cx="85725" cy="249238"/>
              <a:chOff x="1528" y="1318"/>
              <a:chExt cx="54" cy="157"/>
            </a:xfrm>
          </p:grpSpPr>
          <p:sp>
            <p:nvSpPr>
              <p:cNvPr id="109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10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18"/>
                <a:ext cx="54" cy="11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 dirty="0"/>
                  <a:t>R</a:t>
                </a:r>
              </a:p>
            </p:txBody>
          </p:sp>
        </p:grpSp>
      </p:grpSp>
      <p:cxnSp>
        <p:nvCxnSpPr>
          <p:cNvPr id="112" name="Straight Arrow Connector 111"/>
          <p:cNvCxnSpPr>
            <a:endCxn id="23" idx="1"/>
          </p:cNvCxnSpPr>
          <p:nvPr/>
        </p:nvCxnSpPr>
        <p:spPr>
          <a:xfrm flipV="1">
            <a:off x="1865931" y="2514438"/>
            <a:ext cx="267671" cy="573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" idx="1"/>
          </p:cNvCxnSpPr>
          <p:nvPr/>
        </p:nvCxnSpPr>
        <p:spPr>
          <a:xfrm flipV="1">
            <a:off x="1865931" y="2973532"/>
            <a:ext cx="2248871" cy="391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6007713" y="4629151"/>
            <a:ext cx="877179" cy="278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6" name="Rounded Rectangle 115"/>
          <p:cNvSpPr/>
          <p:nvPr/>
        </p:nvSpPr>
        <p:spPr>
          <a:xfrm>
            <a:off x="5937420" y="4722913"/>
            <a:ext cx="877179" cy="278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Snapshot</a:t>
            </a:r>
            <a:endParaRPr lang="fr-FR" sz="1200" dirty="0"/>
          </a:p>
        </p:txBody>
      </p:sp>
      <p:sp>
        <p:nvSpPr>
          <p:cNvPr id="118" name="Down Arrow 117"/>
          <p:cNvSpPr/>
          <p:nvPr/>
        </p:nvSpPr>
        <p:spPr>
          <a:xfrm rot="19213287">
            <a:off x="5700455" y="4524772"/>
            <a:ext cx="152400" cy="31946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Straight Arrow Connector 119"/>
          <p:cNvCxnSpPr>
            <a:stCxn id="117" idx="3"/>
            <a:endCxn id="12" idx="1"/>
          </p:cNvCxnSpPr>
          <p:nvPr/>
        </p:nvCxnSpPr>
        <p:spPr>
          <a:xfrm>
            <a:off x="6884890" y="4768599"/>
            <a:ext cx="590962" cy="54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8" idx="3"/>
          </p:cNvCxnSpPr>
          <p:nvPr/>
        </p:nvCxnSpPr>
        <p:spPr>
          <a:xfrm flipH="1" flipV="1">
            <a:off x="7227109" y="2499519"/>
            <a:ext cx="329798" cy="2246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s://www.nabisoft.com/assets/img/nabisoft/tutorials/sapui5-openui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7" y="3870259"/>
            <a:ext cx="1203704" cy="7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Down Arrow 129"/>
          <p:cNvSpPr/>
          <p:nvPr/>
        </p:nvSpPr>
        <p:spPr>
          <a:xfrm flipV="1">
            <a:off x="873387" y="3466222"/>
            <a:ext cx="228842" cy="3863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utoShape 6" descr="Résultat de recherche d'images pour &quot;odata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2" name="AutoShape 8" descr="Résultat de recherche d'images pour &quot;odata logo&quot;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6" name="Down Arrow 135"/>
          <p:cNvSpPr/>
          <p:nvPr/>
        </p:nvSpPr>
        <p:spPr>
          <a:xfrm flipV="1">
            <a:off x="8280686" y="3332999"/>
            <a:ext cx="228842" cy="3863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80" name="Picture 12" descr="https://vietnam.unsw.adfa.edu.au/wp-content/uploads/ODat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97" y="3763081"/>
            <a:ext cx="1003381" cy="3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AutoShape 14" descr="http://www.iconarchive.com/download/i50215/ncrow/mega-pack-1/Excel.ico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4" name="AutoShape 16" descr="http://www.iconarchive.com/download/i50215/ncrow/mega-pack-1/Excel.ico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5" name="AutoShape 18" descr="Résultat de recherche d'images pour &quot;excel icon&quot;"/>
          <p:cNvSpPr>
            <a:spLocks noChangeAspect="1" noChangeArrowheads="1"/>
          </p:cNvSpPr>
          <p:nvPr/>
        </p:nvSpPr>
        <p:spPr bwMode="auto">
          <a:xfrm>
            <a:off x="765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88" name="Picture 20" descr="http://mcgrory.ie/wp-content/uploads/2015/02/Excel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58" y="881036"/>
            <a:ext cx="559981" cy="55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Down Arrow 141"/>
          <p:cNvSpPr/>
          <p:nvPr/>
        </p:nvSpPr>
        <p:spPr>
          <a:xfrm rot="14528393" flipV="1">
            <a:off x="7664574" y="996809"/>
            <a:ext cx="228842" cy="6523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5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1026</Words>
  <Application>Microsoft Office PowerPoint</Application>
  <PresentationFormat>On-screen Show (16:9)</PresentationFormat>
  <Paragraphs>234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1_Office Theme</vt:lpstr>
      <vt:lpstr>PowerPoint Presentation</vt:lpstr>
      <vt:lpstr>PowerPoint Presentation</vt:lpstr>
      <vt:lpstr>PowerPoint Presentation</vt:lpstr>
      <vt:lpstr>Boundary Conditions</vt:lpstr>
      <vt:lpstr>PowerPoint Presentation</vt:lpstr>
      <vt:lpstr>Technology Stack: MEAN</vt:lpstr>
      <vt:lpstr>High-Level Block Diagram</vt:lpstr>
      <vt:lpstr>BUILD in the UXaaS Big Picture</vt:lpstr>
      <vt:lpstr>Prototype Composition</vt:lpstr>
      <vt:lpstr>User Research</vt:lpstr>
      <vt:lpstr>UX Rule Engine</vt:lpstr>
      <vt:lpstr>Integration &amp; Extensibility</vt:lpstr>
      <vt:lpstr>Deployment</vt:lpstr>
      <vt:lpstr>Appendix: Smart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WALTERTHUM, Luc</dc:creator>
  <cp:lastModifiedBy>Walterthum, Luc</cp:lastModifiedBy>
  <cp:revision>120</cp:revision>
  <dcterms:created xsi:type="dcterms:W3CDTF">2006-08-16T00:00:00Z</dcterms:created>
  <dcterms:modified xsi:type="dcterms:W3CDTF">2015-06-16T09:39:54Z</dcterms:modified>
</cp:coreProperties>
</file>