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2" d="100"/>
          <a:sy n="102" d="100"/>
        </p:scale>
        <p:origin x="-108"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4C68B66B-7553-405C-B4B8-C05D8339D1E8}" type="datetimeFigureOut">
              <a:rPr lang="en-IE" smtClean="0"/>
              <a:t>28/01/2015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55EE836-B825-4239-A4C4-F161B6C9CE82}" type="slidenum">
              <a:rPr lang="en-IE" smtClean="0"/>
              <a:t>‹#›</a:t>
            </a:fld>
            <a:endParaRPr lang="en-IE"/>
          </a:p>
        </p:txBody>
      </p:sp>
    </p:spTree>
    <p:extLst>
      <p:ext uri="{BB962C8B-B14F-4D97-AF65-F5344CB8AC3E}">
        <p14:creationId xmlns:p14="http://schemas.microsoft.com/office/powerpoint/2010/main" val="64680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C68B66B-7553-405C-B4B8-C05D8339D1E8}" type="datetimeFigureOut">
              <a:rPr lang="en-IE" smtClean="0"/>
              <a:t>28/01/2015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55EE836-B825-4239-A4C4-F161B6C9CE82}" type="slidenum">
              <a:rPr lang="en-IE" smtClean="0"/>
              <a:t>‹#›</a:t>
            </a:fld>
            <a:endParaRPr lang="en-IE"/>
          </a:p>
        </p:txBody>
      </p:sp>
    </p:spTree>
    <p:extLst>
      <p:ext uri="{BB962C8B-B14F-4D97-AF65-F5344CB8AC3E}">
        <p14:creationId xmlns:p14="http://schemas.microsoft.com/office/powerpoint/2010/main" val="1292042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C68B66B-7553-405C-B4B8-C05D8339D1E8}" type="datetimeFigureOut">
              <a:rPr lang="en-IE" smtClean="0"/>
              <a:t>28/01/2015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55EE836-B825-4239-A4C4-F161B6C9CE82}" type="slidenum">
              <a:rPr lang="en-IE" smtClean="0"/>
              <a:t>‹#›</a:t>
            </a:fld>
            <a:endParaRPr lang="en-IE"/>
          </a:p>
        </p:txBody>
      </p:sp>
    </p:spTree>
    <p:extLst>
      <p:ext uri="{BB962C8B-B14F-4D97-AF65-F5344CB8AC3E}">
        <p14:creationId xmlns:p14="http://schemas.microsoft.com/office/powerpoint/2010/main" val="277059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C68B66B-7553-405C-B4B8-C05D8339D1E8}" type="datetimeFigureOut">
              <a:rPr lang="en-IE" smtClean="0"/>
              <a:t>28/01/2015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55EE836-B825-4239-A4C4-F161B6C9CE82}" type="slidenum">
              <a:rPr lang="en-IE" smtClean="0"/>
              <a:t>‹#›</a:t>
            </a:fld>
            <a:endParaRPr lang="en-IE"/>
          </a:p>
        </p:txBody>
      </p:sp>
    </p:spTree>
    <p:extLst>
      <p:ext uri="{BB962C8B-B14F-4D97-AF65-F5344CB8AC3E}">
        <p14:creationId xmlns:p14="http://schemas.microsoft.com/office/powerpoint/2010/main" val="287606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68B66B-7553-405C-B4B8-C05D8339D1E8}" type="datetimeFigureOut">
              <a:rPr lang="en-IE" smtClean="0"/>
              <a:t>28/01/2015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55EE836-B825-4239-A4C4-F161B6C9CE82}" type="slidenum">
              <a:rPr lang="en-IE" smtClean="0"/>
              <a:t>‹#›</a:t>
            </a:fld>
            <a:endParaRPr lang="en-IE"/>
          </a:p>
        </p:txBody>
      </p:sp>
    </p:spTree>
    <p:extLst>
      <p:ext uri="{BB962C8B-B14F-4D97-AF65-F5344CB8AC3E}">
        <p14:creationId xmlns:p14="http://schemas.microsoft.com/office/powerpoint/2010/main" val="23606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4C68B66B-7553-405C-B4B8-C05D8339D1E8}" type="datetimeFigureOut">
              <a:rPr lang="en-IE" smtClean="0"/>
              <a:t>28/01/2015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55EE836-B825-4239-A4C4-F161B6C9CE82}" type="slidenum">
              <a:rPr lang="en-IE" smtClean="0"/>
              <a:t>‹#›</a:t>
            </a:fld>
            <a:endParaRPr lang="en-IE"/>
          </a:p>
        </p:txBody>
      </p:sp>
    </p:spTree>
    <p:extLst>
      <p:ext uri="{BB962C8B-B14F-4D97-AF65-F5344CB8AC3E}">
        <p14:creationId xmlns:p14="http://schemas.microsoft.com/office/powerpoint/2010/main" val="252621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4C68B66B-7553-405C-B4B8-C05D8339D1E8}" type="datetimeFigureOut">
              <a:rPr lang="en-IE" smtClean="0"/>
              <a:t>28/01/2015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955EE836-B825-4239-A4C4-F161B6C9CE82}" type="slidenum">
              <a:rPr lang="en-IE" smtClean="0"/>
              <a:t>‹#›</a:t>
            </a:fld>
            <a:endParaRPr lang="en-IE"/>
          </a:p>
        </p:txBody>
      </p:sp>
    </p:spTree>
    <p:extLst>
      <p:ext uri="{BB962C8B-B14F-4D97-AF65-F5344CB8AC3E}">
        <p14:creationId xmlns:p14="http://schemas.microsoft.com/office/powerpoint/2010/main" val="368708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4C68B66B-7553-405C-B4B8-C05D8339D1E8}" type="datetimeFigureOut">
              <a:rPr lang="en-IE" smtClean="0"/>
              <a:t>28/01/2015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955EE836-B825-4239-A4C4-F161B6C9CE82}" type="slidenum">
              <a:rPr lang="en-IE" smtClean="0"/>
              <a:t>‹#›</a:t>
            </a:fld>
            <a:endParaRPr lang="en-IE"/>
          </a:p>
        </p:txBody>
      </p:sp>
    </p:spTree>
    <p:extLst>
      <p:ext uri="{BB962C8B-B14F-4D97-AF65-F5344CB8AC3E}">
        <p14:creationId xmlns:p14="http://schemas.microsoft.com/office/powerpoint/2010/main" val="212862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8B66B-7553-405C-B4B8-C05D8339D1E8}" type="datetimeFigureOut">
              <a:rPr lang="en-IE" smtClean="0"/>
              <a:t>28/01/2015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955EE836-B825-4239-A4C4-F161B6C9CE82}" type="slidenum">
              <a:rPr lang="en-IE" smtClean="0"/>
              <a:t>‹#›</a:t>
            </a:fld>
            <a:endParaRPr lang="en-IE"/>
          </a:p>
        </p:txBody>
      </p:sp>
    </p:spTree>
    <p:extLst>
      <p:ext uri="{BB962C8B-B14F-4D97-AF65-F5344CB8AC3E}">
        <p14:creationId xmlns:p14="http://schemas.microsoft.com/office/powerpoint/2010/main" val="401482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8B66B-7553-405C-B4B8-C05D8339D1E8}" type="datetimeFigureOut">
              <a:rPr lang="en-IE" smtClean="0"/>
              <a:t>28/01/2015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55EE836-B825-4239-A4C4-F161B6C9CE82}" type="slidenum">
              <a:rPr lang="en-IE" smtClean="0"/>
              <a:t>‹#›</a:t>
            </a:fld>
            <a:endParaRPr lang="en-IE"/>
          </a:p>
        </p:txBody>
      </p:sp>
    </p:spTree>
    <p:extLst>
      <p:ext uri="{BB962C8B-B14F-4D97-AF65-F5344CB8AC3E}">
        <p14:creationId xmlns:p14="http://schemas.microsoft.com/office/powerpoint/2010/main" val="133093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8B66B-7553-405C-B4B8-C05D8339D1E8}" type="datetimeFigureOut">
              <a:rPr lang="en-IE" smtClean="0"/>
              <a:t>28/01/2015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55EE836-B825-4239-A4C4-F161B6C9CE82}" type="slidenum">
              <a:rPr lang="en-IE" smtClean="0"/>
              <a:t>‹#›</a:t>
            </a:fld>
            <a:endParaRPr lang="en-IE"/>
          </a:p>
        </p:txBody>
      </p:sp>
    </p:spTree>
    <p:extLst>
      <p:ext uri="{BB962C8B-B14F-4D97-AF65-F5344CB8AC3E}">
        <p14:creationId xmlns:p14="http://schemas.microsoft.com/office/powerpoint/2010/main" val="44889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68B66B-7553-405C-B4B8-C05D8339D1E8}" type="datetimeFigureOut">
              <a:rPr lang="en-IE" smtClean="0"/>
              <a:t>28/01/2015</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EE836-B825-4239-A4C4-F161B6C9CE82}" type="slidenum">
              <a:rPr lang="en-IE" smtClean="0"/>
              <a:t>‹#›</a:t>
            </a:fld>
            <a:endParaRPr lang="en-IE"/>
          </a:p>
        </p:txBody>
      </p:sp>
    </p:spTree>
    <p:extLst>
      <p:ext uri="{BB962C8B-B14F-4D97-AF65-F5344CB8AC3E}">
        <p14:creationId xmlns:p14="http://schemas.microsoft.com/office/powerpoint/2010/main" val="1231111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b="1" dirty="0" smtClean="0"/>
              <a:t>User Assistance for Norman</a:t>
            </a:r>
            <a:endParaRPr lang="en-IE" b="1"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4070413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6739"/>
          </a:xfrm>
        </p:spPr>
        <p:txBody>
          <a:bodyPr>
            <a:normAutofit fontScale="90000"/>
          </a:bodyPr>
          <a:lstStyle/>
          <a:p>
            <a:r>
              <a:rPr lang="en-IE" dirty="0" smtClean="0"/>
              <a:t>Deliverables</a:t>
            </a:r>
            <a:endParaRPr lang="en-IE" dirty="0"/>
          </a:p>
        </p:txBody>
      </p:sp>
      <p:sp>
        <p:nvSpPr>
          <p:cNvPr id="3" name="Content Placeholder 2"/>
          <p:cNvSpPr>
            <a:spLocks noGrp="1"/>
          </p:cNvSpPr>
          <p:nvPr>
            <p:ph idx="1"/>
          </p:nvPr>
        </p:nvSpPr>
        <p:spPr>
          <a:xfrm>
            <a:off x="413469" y="938254"/>
            <a:ext cx="11712270" cy="5796501"/>
          </a:xfrm>
        </p:spPr>
        <p:txBody>
          <a:bodyPr>
            <a:normAutofit fontScale="62500" lnSpcReduction="20000"/>
          </a:bodyPr>
          <a:lstStyle/>
          <a:p>
            <a:pPr marL="457200" lvl="1" indent="0">
              <a:buNone/>
            </a:pPr>
            <a:r>
              <a:rPr lang="en-IE" dirty="0" smtClean="0"/>
              <a:t>The emphasis must be on making the first experience of Norman a productive one by providing a clear path to get the user creating applications with minutes of their arrival on the application. This is obviously already the intention of the User Experience design, and we can synergise with this effort by providing the user with access to the following as soon as they access the application (from the </a:t>
            </a:r>
            <a:r>
              <a:rPr lang="en-IE" b="1" dirty="0" smtClean="0"/>
              <a:t>Welcome</a:t>
            </a:r>
            <a:r>
              <a:rPr lang="en-IE" dirty="0" smtClean="0"/>
              <a:t> screen):</a:t>
            </a:r>
          </a:p>
          <a:p>
            <a:pPr marL="457200" lvl="1" indent="0">
              <a:buNone/>
            </a:pPr>
            <a:endParaRPr lang="en-IE" dirty="0" smtClean="0"/>
          </a:p>
          <a:p>
            <a:pPr lvl="1"/>
            <a:r>
              <a:rPr lang="en-IE" dirty="0" smtClean="0"/>
              <a:t>An </a:t>
            </a:r>
            <a:r>
              <a:rPr lang="en-IE" b="1" dirty="0" smtClean="0"/>
              <a:t>introductory video </a:t>
            </a:r>
            <a:r>
              <a:rPr lang="en-IE" dirty="0" smtClean="0"/>
              <a:t>providing an helicopter view of the functions. (max two minutes – not a promo. This should describe features such as Team, User </a:t>
            </a:r>
            <a:r>
              <a:rPr lang="en-IE" dirty="0"/>
              <a:t>R</a:t>
            </a:r>
            <a:r>
              <a:rPr lang="en-IE" dirty="0" smtClean="0"/>
              <a:t>esearch, History in brief, but spend most time on the UIComposer.)</a:t>
            </a:r>
          </a:p>
          <a:p>
            <a:pPr marL="457200" lvl="1" indent="0">
              <a:buNone/>
            </a:pPr>
            <a:endParaRPr lang="en-IE" dirty="0" smtClean="0"/>
          </a:p>
          <a:p>
            <a:pPr lvl="1"/>
            <a:r>
              <a:rPr lang="en-IE" dirty="0" smtClean="0"/>
              <a:t>A simple </a:t>
            </a:r>
            <a:r>
              <a:rPr lang="en-IE" b="1" dirty="0" smtClean="0"/>
              <a:t>hands-on, interactive tutorial </a:t>
            </a:r>
            <a:r>
              <a:rPr lang="en-IE" dirty="0" smtClean="0"/>
              <a:t>that enables the user to create an app in a couple of minutes (max. three minutes). (see visual on slide three)</a:t>
            </a:r>
          </a:p>
          <a:p>
            <a:pPr marL="457200" lvl="1" indent="0">
              <a:buNone/>
            </a:pPr>
            <a:endParaRPr lang="en-IE" dirty="0" smtClean="0"/>
          </a:p>
          <a:p>
            <a:pPr lvl="1"/>
            <a:r>
              <a:rPr lang="en-IE" dirty="0" smtClean="0"/>
              <a:t>A </a:t>
            </a:r>
            <a:r>
              <a:rPr lang="en-IE" b="1" dirty="0" smtClean="0"/>
              <a:t>series of short tutorials </a:t>
            </a:r>
            <a:r>
              <a:rPr lang="en-IE" dirty="0" smtClean="0"/>
              <a:t>on the core competencies in using Norman (again, with the heaviest emphasis on the UI Composer)</a:t>
            </a:r>
          </a:p>
          <a:p>
            <a:pPr marL="457200" lvl="1" indent="0">
              <a:buNone/>
            </a:pPr>
            <a:endParaRPr lang="en-IE" dirty="0" smtClean="0"/>
          </a:p>
          <a:p>
            <a:pPr lvl="1"/>
            <a:r>
              <a:rPr lang="en-IE" b="1" dirty="0" smtClean="0"/>
              <a:t>What’s new </a:t>
            </a:r>
            <a:r>
              <a:rPr lang="en-IE" dirty="0" smtClean="0"/>
              <a:t>page</a:t>
            </a:r>
          </a:p>
          <a:p>
            <a:pPr marL="457200" lvl="1" indent="0">
              <a:buNone/>
            </a:pPr>
            <a:endParaRPr lang="en-IE" dirty="0" smtClean="0"/>
          </a:p>
          <a:p>
            <a:pPr marL="457200" lvl="1" indent="0">
              <a:buNone/>
            </a:pPr>
            <a:r>
              <a:rPr lang="en-IE" dirty="0" smtClean="0"/>
              <a:t>Once we have the user interested, and using the product, we have to ensure that all areas of functionality are comprehensively covered and easily accessible to the user at the appropriate point in their experience. To this end, we could provide: </a:t>
            </a:r>
          </a:p>
          <a:p>
            <a:pPr marL="457200" lvl="1" indent="0">
              <a:buNone/>
            </a:pPr>
            <a:endParaRPr lang="en-IE" dirty="0" smtClean="0"/>
          </a:p>
          <a:p>
            <a:pPr lvl="1"/>
            <a:r>
              <a:rPr lang="en-IE" dirty="0" smtClean="0"/>
              <a:t>A </a:t>
            </a:r>
            <a:r>
              <a:rPr lang="en-IE" b="1" dirty="0" smtClean="0"/>
              <a:t>comprehensive database of step-by-step tutorials </a:t>
            </a:r>
            <a:r>
              <a:rPr lang="en-IE" dirty="0" smtClean="0"/>
              <a:t>that cover the full range of functions and applications of Norman. These should not necessarily be video tutorials, but step-by-step procedures using text and images to demonstrate.</a:t>
            </a:r>
          </a:p>
          <a:p>
            <a:pPr marL="457200" lvl="1" indent="0">
              <a:buNone/>
            </a:pPr>
            <a:endParaRPr lang="en-IE" dirty="0" smtClean="0"/>
          </a:p>
          <a:p>
            <a:pPr lvl="1"/>
            <a:r>
              <a:rPr lang="en-IE" dirty="0"/>
              <a:t>A</a:t>
            </a:r>
            <a:r>
              <a:rPr lang="en-IE" dirty="0" smtClean="0"/>
              <a:t> </a:t>
            </a:r>
            <a:r>
              <a:rPr lang="en-IE" b="1" dirty="0" smtClean="0"/>
              <a:t>forum</a:t>
            </a:r>
            <a:r>
              <a:rPr lang="en-IE" dirty="0" smtClean="0"/>
              <a:t>, moderated by Norman experts, would also feed into the searches.</a:t>
            </a:r>
          </a:p>
          <a:p>
            <a:pPr lvl="1"/>
            <a:endParaRPr lang="en-IE" dirty="0"/>
          </a:p>
          <a:p>
            <a:pPr lvl="1"/>
            <a:r>
              <a:rPr lang="en-IE" dirty="0" smtClean="0"/>
              <a:t>A </a:t>
            </a:r>
            <a:r>
              <a:rPr lang="en-IE" b="1" dirty="0" smtClean="0"/>
              <a:t>wiki</a:t>
            </a:r>
            <a:r>
              <a:rPr lang="en-IE" dirty="0" smtClean="0"/>
              <a:t>, that enables users to search  </a:t>
            </a:r>
          </a:p>
          <a:p>
            <a:pPr marL="457200" lvl="1" indent="0">
              <a:buNone/>
            </a:pPr>
            <a:endParaRPr lang="en-IE" dirty="0"/>
          </a:p>
          <a:p>
            <a:pPr marL="457200" lvl="1" indent="0">
              <a:buNone/>
            </a:pPr>
            <a:endParaRPr lang="en-IE" dirty="0"/>
          </a:p>
          <a:p>
            <a:pPr marL="457200" lvl="1" indent="0">
              <a:buNone/>
            </a:pPr>
            <a:endParaRPr lang="en-IE" dirty="0"/>
          </a:p>
          <a:p>
            <a:pPr marL="457200" lvl="1" indent="0">
              <a:buNone/>
            </a:pPr>
            <a:endParaRPr lang="en-IE" dirty="0" smtClean="0"/>
          </a:p>
        </p:txBody>
      </p:sp>
    </p:spTree>
    <p:extLst>
      <p:ext uri="{BB962C8B-B14F-4D97-AF65-F5344CB8AC3E}">
        <p14:creationId xmlns:p14="http://schemas.microsoft.com/office/powerpoint/2010/main" val="793809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Timeline &amp; Priorities	</a:t>
            </a:r>
            <a:endParaRPr lang="en-IE" dirty="0"/>
          </a:p>
        </p:txBody>
      </p:sp>
      <p:sp>
        <p:nvSpPr>
          <p:cNvPr id="3" name="Content Placeholder 2"/>
          <p:cNvSpPr>
            <a:spLocks noGrp="1"/>
          </p:cNvSpPr>
          <p:nvPr>
            <p:ph idx="1"/>
          </p:nvPr>
        </p:nvSpPr>
        <p:spPr>
          <a:xfrm>
            <a:off x="838200" y="1825624"/>
            <a:ext cx="10515600" cy="5032375"/>
          </a:xfrm>
        </p:spPr>
        <p:txBody>
          <a:bodyPr>
            <a:normAutofit fontScale="47500" lnSpcReduction="20000"/>
          </a:bodyPr>
          <a:lstStyle/>
          <a:p>
            <a:r>
              <a:rPr lang="en-IE" sz="3100" dirty="0"/>
              <a:t>We need to wait for the UI Composer to be finished before we can create the bulk of the content. </a:t>
            </a:r>
          </a:p>
          <a:p>
            <a:r>
              <a:rPr lang="en-IE" sz="3100" dirty="0"/>
              <a:t>The Project Management pages (including Login/</a:t>
            </a:r>
            <a:r>
              <a:rPr lang="en-IE" sz="3100" dirty="0" err="1"/>
              <a:t>Auth</a:t>
            </a:r>
            <a:r>
              <a:rPr lang="en-IE" sz="3100" dirty="0"/>
              <a:t>, User Research tool, Team Management, Admin, History tabs) are not ready,  but slightly more stable</a:t>
            </a:r>
            <a:r>
              <a:rPr lang="en-IE" sz="3100" dirty="0" smtClean="0"/>
              <a:t>.</a:t>
            </a:r>
          </a:p>
          <a:p>
            <a:pPr marL="0" indent="0">
              <a:buNone/>
            </a:pPr>
            <a:endParaRPr lang="en-IE" sz="3100" dirty="0"/>
          </a:p>
          <a:p>
            <a:pPr marL="0" indent="0">
              <a:buNone/>
            </a:pPr>
            <a:r>
              <a:rPr lang="en-IE" sz="3100" b="1" dirty="0"/>
              <a:t>To </a:t>
            </a:r>
            <a:r>
              <a:rPr lang="en-IE" sz="3100" b="1" dirty="0" smtClean="0"/>
              <a:t>do, before we have a working product:</a:t>
            </a:r>
            <a:endParaRPr lang="en-IE" sz="3100" b="1" dirty="0"/>
          </a:p>
          <a:p>
            <a:r>
              <a:rPr lang="en-IE" sz="3100" dirty="0"/>
              <a:t>Create guidelines for training </a:t>
            </a:r>
            <a:r>
              <a:rPr lang="en-IE" sz="3100" dirty="0" smtClean="0"/>
              <a:t>videos(method </a:t>
            </a:r>
            <a:r>
              <a:rPr lang="en-IE" sz="3100" dirty="0"/>
              <a:t>of delivery, where they can be accessed from, visual style, teaching method, duration etc.)</a:t>
            </a:r>
          </a:p>
          <a:p>
            <a:r>
              <a:rPr lang="en-IE" sz="3100" dirty="0"/>
              <a:t>Create guidelines for text+image step-by-step help (method of delivery, where they can be accessed from, visual style, teaching method, duration etc.)</a:t>
            </a:r>
          </a:p>
          <a:p>
            <a:r>
              <a:rPr lang="en-IE" sz="3100" dirty="0"/>
              <a:t>Research wiki </a:t>
            </a:r>
            <a:r>
              <a:rPr lang="en-IE" sz="3100" dirty="0" smtClean="0"/>
              <a:t>tools</a:t>
            </a:r>
          </a:p>
          <a:p>
            <a:r>
              <a:rPr lang="en-IE" sz="3100" dirty="0" smtClean="0"/>
              <a:t>Identify core competencies required to be a user.</a:t>
            </a:r>
          </a:p>
          <a:p>
            <a:endParaRPr lang="en-IE" sz="3100" dirty="0"/>
          </a:p>
          <a:p>
            <a:pPr marL="0" indent="0">
              <a:buNone/>
            </a:pPr>
            <a:r>
              <a:rPr lang="en-IE" sz="3100" b="1" dirty="0"/>
              <a:t>To do, when we have a working product</a:t>
            </a:r>
            <a:r>
              <a:rPr lang="en-IE" sz="3100" dirty="0"/>
              <a:t>:</a:t>
            </a:r>
          </a:p>
          <a:p>
            <a:r>
              <a:rPr lang="en-IE" sz="3100" dirty="0"/>
              <a:t>1st priority – create basic help to cover all functions </a:t>
            </a:r>
            <a:r>
              <a:rPr lang="en-IE" sz="3100" dirty="0" smtClean="0"/>
              <a:t>(this could be a simple single scrollable page describing each feature)</a:t>
            </a:r>
          </a:p>
          <a:p>
            <a:r>
              <a:rPr lang="en-IE" sz="3100" dirty="0" smtClean="0"/>
              <a:t>2nd </a:t>
            </a:r>
            <a:r>
              <a:rPr lang="en-IE" sz="3100" dirty="0"/>
              <a:t>priority – create training material to cover core </a:t>
            </a:r>
            <a:r>
              <a:rPr lang="en-IE" sz="3100" dirty="0" smtClean="0"/>
              <a:t>competencies </a:t>
            </a:r>
          </a:p>
          <a:p>
            <a:r>
              <a:rPr lang="en-IE" sz="3100" dirty="0" smtClean="0"/>
              <a:t>3rd </a:t>
            </a:r>
            <a:r>
              <a:rPr lang="en-IE" sz="3100" dirty="0"/>
              <a:t>priority – create addition help for more complex </a:t>
            </a:r>
            <a:r>
              <a:rPr lang="en-IE" sz="3100" dirty="0" smtClean="0"/>
              <a:t>materials (processes)</a:t>
            </a:r>
          </a:p>
          <a:p>
            <a:r>
              <a:rPr lang="en-IE" sz="3100" dirty="0" smtClean="0"/>
              <a:t>4th </a:t>
            </a:r>
            <a:r>
              <a:rPr lang="en-IE" sz="3100" dirty="0"/>
              <a:t>priority – create more </a:t>
            </a:r>
            <a:r>
              <a:rPr lang="en-IE" sz="3100" dirty="0" smtClean="0"/>
              <a:t>complex (interactive)   training.</a:t>
            </a:r>
            <a:endParaRPr lang="en-IE" sz="3100" dirty="0"/>
          </a:p>
          <a:p>
            <a:endParaRPr lang="en-IE" dirty="0" smtClean="0"/>
          </a:p>
          <a:p>
            <a:pPr marL="0" indent="0">
              <a:buNone/>
            </a:pPr>
            <a:r>
              <a:rPr lang="en-IE" dirty="0" smtClean="0"/>
              <a:t>	</a:t>
            </a:r>
            <a:endParaRPr lang="en-IE" dirty="0"/>
          </a:p>
        </p:txBody>
      </p:sp>
    </p:spTree>
    <p:extLst>
      <p:ext uri="{BB962C8B-B14F-4D97-AF65-F5344CB8AC3E}">
        <p14:creationId xmlns:p14="http://schemas.microsoft.com/office/powerpoint/2010/main" val="3556689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
            <a:ext cx="9288379" cy="3645922"/>
          </a:xfrm>
          <a:prstGeom prst="rect">
            <a:avLst/>
          </a:prstGeom>
        </p:spPr>
      </p:pic>
      <p:pic>
        <p:nvPicPr>
          <p:cNvPr id="4" name="Content Placeholder 3"/>
          <p:cNvPicPr>
            <a:picLocks noGrp="1" noChangeAspect="1"/>
          </p:cNvPicPr>
          <p:nvPr>
            <p:ph idx="1"/>
          </p:nvPr>
        </p:nvPicPr>
        <p:blipFill>
          <a:blip r:embed="rId3"/>
          <a:stretch>
            <a:fillRect/>
          </a:stretch>
        </p:blipFill>
        <p:spPr>
          <a:xfrm>
            <a:off x="6370753" y="2204861"/>
            <a:ext cx="10077062" cy="4351338"/>
          </a:xfrm>
          <a:prstGeom prst="rect">
            <a:avLst/>
          </a:prstGeom>
        </p:spPr>
      </p:pic>
      <p:sp>
        <p:nvSpPr>
          <p:cNvPr id="7" name="Rectangle 6"/>
          <p:cNvSpPr/>
          <p:nvPr/>
        </p:nvSpPr>
        <p:spPr>
          <a:xfrm>
            <a:off x="4572000" y="1822962"/>
            <a:ext cx="1211179" cy="10209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E"/>
          </a:p>
        </p:txBody>
      </p:sp>
      <p:cxnSp>
        <p:nvCxnSpPr>
          <p:cNvPr id="9" name="Straight Arrow Connector 8"/>
          <p:cNvCxnSpPr/>
          <p:nvPr/>
        </p:nvCxnSpPr>
        <p:spPr>
          <a:xfrm>
            <a:off x="5783179" y="1925053"/>
            <a:ext cx="587574" cy="2798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090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480</Words>
  <Application>Microsoft Office PowerPoint</Application>
  <PresentationFormat>Custom</PresentationFormat>
  <Paragraphs>38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User Assistance for Norman</vt:lpstr>
      <vt:lpstr>Deliverables</vt:lpstr>
      <vt:lpstr>Timeline &amp; Priorities </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Assistance for Norman</dc:title>
  <dc:creator>Murray, Brian</dc:creator>
  <cp:lastModifiedBy>Murray, Brian</cp:lastModifiedBy>
  <cp:revision>16</cp:revision>
  <dcterms:created xsi:type="dcterms:W3CDTF">2015-01-28T12:27:37Z</dcterms:created>
  <dcterms:modified xsi:type="dcterms:W3CDTF">2015-01-28T17:29:39Z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-67716115</vt:i4>
  </property>
  <property fmtid="{D5CDD505-2E9C-101B-9397-08002B2CF9AE}" pid="3" name="_NewReviewCycle">
    <vt:lpwstr/>
  </property>
  <property fmtid="{D5CDD505-2E9C-101B-9397-08002B2CF9AE}" pid="4" name="_EmailSubject">
    <vt:lpwstr/>
  </property>
  <property fmtid="{D5CDD505-2E9C-101B-9397-08002B2CF9AE}" pid="5" name="_AuthorEmail">
    <vt:lpwstr>brian.murray@sap.com</vt:lpwstr>
  </property>
  <property fmtid="{D5CDD505-2E9C-101B-9397-08002B2CF9AE}" pid="6" name="_AuthorEmailDisplayName">
    <vt:lpwstr>Murray, Brian</vt:lpwstr>
  </property>
</Properties>
</file>