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2"/>
  </p:sldMasterIdLst>
  <p:notesMasterIdLst>
    <p:notesMasterId r:id="rId60"/>
  </p:notesMasterIdLst>
  <p:sldIdLst>
    <p:sldId id="256" r:id="rId3"/>
    <p:sldId id="342" r:id="rId4"/>
    <p:sldId id="343" r:id="rId5"/>
    <p:sldId id="341" r:id="rId6"/>
    <p:sldId id="283" r:id="rId7"/>
    <p:sldId id="284" r:id="rId8"/>
    <p:sldId id="285" r:id="rId9"/>
    <p:sldId id="286" r:id="rId10"/>
    <p:sldId id="287" r:id="rId11"/>
    <p:sldId id="293" r:id="rId12"/>
    <p:sldId id="344" r:id="rId13"/>
    <p:sldId id="294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89" r:id="rId24"/>
    <p:sldId id="306" r:id="rId25"/>
    <p:sldId id="307" r:id="rId26"/>
    <p:sldId id="308" r:id="rId27"/>
    <p:sldId id="296" r:id="rId28"/>
    <p:sldId id="310" r:id="rId29"/>
    <p:sldId id="311" r:id="rId30"/>
    <p:sldId id="312" r:id="rId31"/>
    <p:sldId id="345" r:id="rId32"/>
    <p:sldId id="346" r:id="rId33"/>
    <p:sldId id="313" r:id="rId34"/>
    <p:sldId id="314" r:id="rId35"/>
    <p:sldId id="315" r:id="rId36"/>
    <p:sldId id="316" r:id="rId37"/>
    <p:sldId id="319" r:id="rId38"/>
    <p:sldId id="321" r:id="rId39"/>
    <p:sldId id="322" r:id="rId40"/>
    <p:sldId id="350" r:id="rId41"/>
    <p:sldId id="323" r:id="rId42"/>
    <p:sldId id="324" r:id="rId43"/>
    <p:sldId id="325" r:id="rId44"/>
    <p:sldId id="327" r:id="rId45"/>
    <p:sldId id="329" r:id="rId46"/>
    <p:sldId id="330" r:id="rId47"/>
    <p:sldId id="331" r:id="rId48"/>
    <p:sldId id="332" r:id="rId49"/>
    <p:sldId id="333" r:id="rId50"/>
    <p:sldId id="352" r:id="rId51"/>
    <p:sldId id="334" r:id="rId52"/>
    <p:sldId id="326" r:id="rId53"/>
    <p:sldId id="336" r:id="rId54"/>
    <p:sldId id="338" r:id="rId55"/>
    <p:sldId id="339" r:id="rId56"/>
    <p:sldId id="347" r:id="rId57"/>
    <p:sldId id="348" r:id="rId58"/>
    <p:sldId id="34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11A8-FCCE-4D95-BC5F-FCBC7114CF1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CE85A-E293-47FE-BC42-259757DE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8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5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8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99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3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5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3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91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0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1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5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>
            <a:fillRect/>
          </a:stretch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6C04D9-3EAD-486B-AC50-1D2924A01CA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AE87-FCA6-48E6-A6D0-CF2AC66B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4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0A34-13EC-4158-908E-9EF70D67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55" y="553156"/>
            <a:ext cx="8825658" cy="2677648"/>
          </a:xfrm>
        </p:spPr>
        <p:txBody>
          <a:bodyPr/>
          <a:lstStyle/>
          <a:p>
            <a:pPr algn="ctr"/>
            <a:r>
              <a:rPr lang="en-US" sz="6000" b="1" dirty="0"/>
              <a:t>WEEK 1</a:t>
            </a:r>
            <a:br>
              <a:rPr lang="en-US" sz="6000" b="1" dirty="0"/>
            </a:br>
            <a:r>
              <a:rPr lang="en-US" sz="6000" b="1" dirty="0"/>
              <a:t>Introduction to 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C2A70-E0E3-4913-A392-B5F101BB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426178"/>
            <a:ext cx="8825658" cy="8614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dirty="0"/>
              <a:t>By </a:t>
            </a:r>
          </a:p>
          <a:p>
            <a:pPr algn="ctr"/>
            <a:r>
              <a:rPr lang="en-US" sz="2400" b="1" dirty="0"/>
              <a:t>Shams Al </a:t>
            </a:r>
            <a:r>
              <a:rPr lang="en-US" sz="2400" b="1" dirty="0" err="1"/>
              <a:t>Ajrawi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63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1450"/>
            <a:ext cx="9404723" cy="1400530"/>
          </a:xfrm>
        </p:spPr>
        <p:txBody>
          <a:bodyPr/>
          <a:lstStyle/>
          <a:p>
            <a:r>
              <a:rPr lang="en-US" b="1" dirty="0"/>
              <a:t>2. Java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7250"/>
            <a:ext cx="10725150" cy="5772150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Parts of a Java Program</a:t>
            </a:r>
          </a:p>
          <a:p>
            <a:pPr lvl="0"/>
            <a:r>
              <a:rPr lang="en-US" sz="1800" dirty="0"/>
              <a:t>The print and </a:t>
            </a:r>
            <a:r>
              <a:rPr lang="en-US" sz="1800" dirty="0" err="1"/>
              <a:t>println</a:t>
            </a:r>
            <a:r>
              <a:rPr lang="en-US" sz="1800" dirty="0"/>
              <a:t> Methods and the Java API</a:t>
            </a:r>
          </a:p>
          <a:p>
            <a:pPr lvl="0"/>
            <a:r>
              <a:rPr lang="en-US" sz="1800" dirty="0"/>
              <a:t>Variables and Literals</a:t>
            </a:r>
          </a:p>
          <a:p>
            <a:pPr lvl="0"/>
            <a:r>
              <a:rPr lang="en-US" sz="1800" dirty="0"/>
              <a:t>Primitive Data Types</a:t>
            </a:r>
          </a:p>
          <a:p>
            <a:pPr lvl="0"/>
            <a:r>
              <a:rPr lang="en-US" sz="1800" dirty="0"/>
              <a:t>Arithmetic Operators</a:t>
            </a:r>
          </a:p>
          <a:p>
            <a:pPr lvl="0"/>
            <a:r>
              <a:rPr lang="en-US" sz="1800" dirty="0"/>
              <a:t>Combined Assignment Operators</a:t>
            </a:r>
          </a:p>
          <a:p>
            <a:r>
              <a:rPr lang="en-US" sz="1800" dirty="0"/>
              <a:t>Creating named constants with final</a:t>
            </a:r>
          </a:p>
          <a:p>
            <a:pPr marL="342900" lvl="1" indent="-342900"/>
            <a:r>
              <a:rPr lang="en-US" dirty="0"/>
              <a:t>The String Class</a:t>
            </a:r>
            <a:endParaRPr lang="en-US" sz="1800" dirty="0"/>
          </a:p>
          <a:p>
            <a:pPr lvl="0"/>
            <a:r>
              <a:rPr lang="en-US" sz="1800" dirty="0"/>
              <a:t>Scope</a:t>
            </a:r>
          </a:p>
          <a:p>
            <a:pPr lvl="0"/>
            <a:r>
              <a:rPr lang="en-US" sz="1800" dirty="0"/>
              <a:t>Comments</a:t>
            </a:r>
          </a:p>
          <a:p>
            <a:pPr lvl="0"/>
            <a:r>
              <a:rPr lang="en-US" sz="1800" dirty="0"/>
              <a:t>Programming Style</a:t>
            </a:r>
          </a:p>
          <a:p>
            <a:pPr lvl="0"/>
            <a:r>
              <a:rPr lang="en-US" sz="1800" dirty="0"/>
              <a:t>Reading Keyboard Input</a:t>
            </a:r>
          </a:p>
          <a:p>
            <a:pPr lvl="0"/>
            <a:r>
              <a:rPr lang="en-US" sz="1800" dirty="0"/>
              <a:t>(Optional) Common Errors to Avoid</a:t>
            </a:r>
          </a:p>
        </p:txBody>
      </p:sp>
    </p:spTree>
    <p:extLst>
      <p:ext uri="{BB962C8B-B14F-4D97-AF65-F5344CB8AC3E}">
        <p14:creationId xmlns:p14="http://schemas.microsoft.com/office/powerpoint/2010/main" val="10421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6054-BB97-4912-962E-C1F6F36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69E6-D64A-4A51-9280-95C7E3C4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9" y="1684402"/>
            <a:ext cx="8946541" cy="4195481"/>
          </a:xfrm>
        </p:spPr>
        <p:txBody>
          <a:bodyPr/>
          <a:lstStyle/>
          <a:p>
            <a:r>
              <a:rPr lang="en-US" b="1" dirty="0"/>
              <a:t>Go to File-&gt;New…-&gt;Java Project</a:t>
            </a:r>
          </a:p>
          <a:p>
            <a:endParaRPr lang="en-US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FF73846-3D0C-4E78-B881-4BFD874D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6" y="2346037"/>
            <a:ext cx="52673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593D1F-F55D-45ED-B1F8-BC46AC75E102}"/>
              </a:ext>
            </a:extLst>
          </p:cNvPr>
          <p:cNvSpPr/>
          <p:nvPr/>
        </p:nvSpPr>
        <p:spPr>
          <a:xfrm>
            <a:off x="281566" y="5543925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For the project name, use for example :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HelloWord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. And press finish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98514-FB37-4030-AF3B-D94ACB07C54F}"/>
              </a:ext>
            </a:extLst>
          </p:cNvPr>
          <p:cNvSpPr/>
          <p:nvPr/>
        </p:nvSpPr>
        <p:spPr>
          <a:xfrm>
            <a:off x="5898541" y="23460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You can use </a:t>
            </a:r>
            <a:r>
              <a:rPr lang="en-US" dirty="0" err="1"/>
              <a:t>System.out.print</a:t>
            </a:r>
            <a:r>
              <a:rPr lang="en-US" dirty="0"/>
              <a:t>(Object); to print a String to the console. You can use </a:t>
            </a:r>
            <a:r>
              <a:rPr lang="en-US" dirty="0" err="1"/>
              <a:t>System.out.println</a:t>
            </a:r>
            <a:r>
              <a:rPr lang="en-US" dirty="0"/>
              <a:t>(Object); to print a String followed by a newline to the console. 								 </a:t>
            </a:r>
          </a:p>
          <a:p>
            <a:endParaRPr lang="en-US" dirty="0"/>
          </a:p>
          <a:p>
            <a:r>
              <a:rPr lang="en-US" dirty="0"/>
              <a:t>Now press the ‘Run’ button to execute the program! You should get the output in the Console tab at the bottom of the window.</a:t>
            </a:r>
          </a:p>
        </p:txBody>
      </p:sp>
    </p:spTree>
    <p:extLst>
      <p:ext uri="{BB962C8B-B14F-4D97-AF65-F5344CB8AC3E}">
        <p14:creationId xmlns:p14="http://schemas.microsoft.com/office/powerpoint/2010/main" val="497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1" y="224118"/>
            <a:ext cx="9404723" cy="1400530"/>
          </a:xfrm>
        </p:spPr>
        <p:txBody>
          <a:bodyPr/>
          <a:lstStyle/>
          <a:p>
            <a:r>
              <a:rPr lang="en-US" b="1" dirty="0"/>
              <a:t>Parts of a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1" y="924383"/>
            <a:ext cx="11755439" cy="593361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F963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// This is a simple Java program.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2594610" indent="0">
              <a:lnSpc>
                <a:spcPct val="106000"/>
              </a:lnSpc>
              <a:spcBef>
                <a:spcPts val="80"/>
              </a:spcBef>
              <a:buNone/>
            </a:pP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931ED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2594610" indent="0">
              <a:lnSpc>
                <a:spcPct val="106000"/>
              </a:lnSpc>
              <a:spcBef>
                <a:spcPts val="80"/>
              </a:spcBef>
              <a:buNone/>
            </a:pP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000760" indent="0">
              <a:lnSpc>
                <a:spcPct val="106000"/>
              </a:lnSpc>
              <a:spcBef>
                <a:spcPts val="0"/>
              </a:spcBef>
              <a:buNone/>
              <a:tabLst>
                <a:tab pos="681990" algn="l"/>
              </a:tabLst>
            </a:pPr>
            <a:r>
              <a:rPr lang="en-US" sz="1800" dirty="0">
                <a:solidFill>
                  <a:srgbClr val="931ED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main(String[]</a:t>
            </a:r>
            <a:r>
              <a:rPr lang="en-US" sz="1800" spc="-265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1000760" indent="0">
              <a:lnSpc>
                <a:spcPct val="106000"/>
              </a:lnSpc>
              <a:spcBef>
                <a:spcPts val="0"/>
              </a:spcBef>
              <a:buNone/>
              <a:tabLst>
                <a:tab pos="681990" algn="l"/>
              </a:tabLst>
            </a:pP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  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000760" indent="0">
              <a:lnSpc>
                <a:spcPct val="106000"/>
              </a:lnSpc>
              <a:spcBef>
                <a:spcPts val="0"/>
              </a:spcBef>
              <a:buNone/>
              <a:tabLst>
                <a:tab pos="68199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CA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"Programming is great</a:t>
            </a:r>
            <a:r>
              <a:rPr lang="en-US" sz="1800" spc="-250" dirty="0">
                <a:solidFill>
                  <a:srgbClr val="00CA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CA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fun!"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11430" indent="0">
              <a:lnSpc>
                <a:spcPct val="106000"/>
              </a:lnSpc>
              <a:spcBef>
                <a:spcPts val="0"/>
              </a:spcBef>
              <a:buNone/>
              <a:tabLst>
                <a:tab pos="681990" algn="l"/>
                <a:tab pos="909320" algn="l"/>
              </a:tabLst>
            </a:pP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	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ts val="113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lnSpc>
                <a:spcPts val="113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/>
            <a:r>
              <a:rPr lang="en-US" sz="1800" dirty="0"/>
              <a:t>Every Java program needs a main method.</a:t>
            </a:r>
          </a:p>
          <a:p>
            <a:pPr lvl="0"/>
            <a:r>
              <a:rPr lang="en-US" sz="1800" dirty="0"/>
              <a:t>Braces must be balanced.</a:t>
            </a:r>
          </a:p>
          <a:p>
            <a:pPr lvl="0"/>
            <a:r>
              <a:rPr lang="en-US" sz="1800" dirty="0"/>
              <a:t>Statements are terminated with semicolons.</a:t>
            </a:r>
          </a:p>
          <a:p>
            <a:pPr lvl="0"/>
            <a:r>
              <a:rPr lang="en-US" sz="1800" dirty="0"/>
              <a:t>Java is a case-sensitive language.</a:t>
            </a:r>
          </a:p>
          <a:p>
            <a:pPr lvl="0"/>
            <a:r>
              <a:rPr lang="en-US" sz="1800" dirty="0"/>
              <a:t>All Java programs must be stored in a file with a .java extension.</a:t>
            </a:r>
          </a:p>
          <a:p>
            <a:pPr lvl="0"/>
            <a:r>
              <a:rPr lang="en-US" sz="1800" dirty="0"/>
              <a:t>The filename must be the same as the class name.</a:t>
            </a:r>
          </a:p>
          <a:p>
            <a:pPr lvl="0"/>
            <a:r>
              <a:rPr lang="en-US" sz="1800" dirty="0"/>
              <a:t>Comments are ignored by the compiler.</a:t>
            </a:r>
          </a:p>
          <a:p>
            <a:pPr lvl="0"/>
            <a:r>
              <a:rPr lang="en-US" sz="1800" dirty="0"/>
              <a:t>A .java file may contain many classes but may only have one public class.</a:t>
            </a:r>
          </a:p>
          <a:p>
            <a:pPr lvl="0"/>
            <a:r>
              <a:rPr lang="en-US" sz="1800" dirty="0"/>
              <a:t>If a .java file has a public class, the class must have the same name as the file.</a:t>
            </a:r>
          </a:p>
        </p:txBody>
      </p:sp>
    </p:spTree>
    <p:extLst>
      <p:ext uri="{BB962C8B-B14F-4D97-AF65-F5344CB8AC3E}">
        <p14:creationId xmlns:p14="http://schemas.microsoft.com/office/powerpoint/2010/main" val="15078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Comments</a:t>
            </a:r>
            <a:br>
              <a:rPr lang="en-US" sz="4400" b="1" dirty="0"/>
            </a:b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6111" y="1853249"/>
          <a:ext cx="8665029" cy="22107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8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413">
                <a:tc>
                  <a:txBody>
                    <a:bodyPr/>
                    <a:lstStyle/>
                    <a:p>
                      <a:pPr marL="3810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Comment Style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22">
                <a:tc>
                  <a:txBody>
                    <a:bodyPr/>
                    <a:lstStyle/>
                    <a:p>
                      <a:pPr marL="3810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Single line comment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508">
                <a:tc>
                  <a:txBody>
                    <a:bodyPr/>
                    <a:lstStyle/>
                    <a:p>
                      <a:pPr marL="3810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/* … */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Block comment. Everything /* and */ is ignored.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508">
                <a:tc>
                  <a:txBody>
                    <a:bodyPr/>
                    <a:lstStyle/>
                    <a:p>
                      <a:pPr marL="3810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/** … */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Javadoc comment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0050834" cy="1853248"/>
          </a:xfrm>
        </p:spPr>
        <p:txBody>
          <a:bodyPr/>
          <a:lstStyle/>
          <a:p>
            <a:r>
              <a:rPr lang="en-US" b="1" dirty="0"/>
              <a:t>The print and </a:t>
            </a:r>
            <a:r>
              <a:rPr lang="en-US" b="1" dirty="0" err="1"/>
              <a:t>println</a:t>
            </a:r>
            <a:r>
              <a:rPr lang="en-US" b="1" dirty="0"/>
              <a:t> methods and the Java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378858"/>
            <a:ext cx="10049852" cy="4869542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System.out.println</a:t>
            </a:r>
            <a:r>
              <a:rPr lang="en-US" sz="1800" dirty="0"/>
              <a:t>("The cat sat");   </a:t>
            </a:r>
            <a:r>
              <a:rPr lang="en-US" sz="1800" dirty="0" err="1"/>
              <a:t>System.out.println</a:t>
            </a:r>
            <a:r>
              <a:rPr lang="en-US" sz="1800" dirty="0"/>
              <a:t>("on the mat");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800" dirty="0"/>
              <a:t>The cat sat on the </a:t>
            </a:r>
          </a:p>
          <a:p>
            <a:pPr marL="0" indent="0">
              <a:buNone/>
            </a:pPr>
            <a:r>
              <a:rPr lang="en-US" sz="1800" dirty="0"/>
              <a:t>Mat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System.out.print</a:t>
            </a:r>
            <a:r>
              <a:rPr lang="en-US" sz="1800" dirty="0"/>
              <a:t>("The cat sat");    </a:t>
            </a:r>
            <a:r>
              <a:rPr lang="en-US" sz="1800" dirty="0" err="1"/>
              <a:t>System.out.print</a:t>
            </a:r>
            <a:r>
              <a:rPr lang="en-US" sz="1800" dirty="0"/>
              <a:t>("on the mat");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Output</a:t>
            </a:r>
            <a:r>
              <a:rPr lang="en-US" sz="1800" dirty="0">
                <a:solidFill>
                  <a:srgbClr val="00B0F0"/>
                </a:solidFill>
              </a:rPr>
              <a:t>:</a:t>
            </a: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/>
              <a:t>The cat </a:t>
            </a:r>
            <a:r>
              <a:rPr lang="en-US" sz="1800" dirty="0" err="1"/>
              <a:t>saton</a:t>
            </a:r>
            <a:r>
              <a:rPr lang="en-US" sz="1800" dirty="0"/>
              <a:t> the mat</a:t>
            </a:r>
          </a:p>
          <a:p>
            <a:endParaRPr lang="en-US" sz="1800" dirty="0"/>
          </a:p>
          <a:p>
            <a:pPr lvl="0"/>
            <a:r>
              <a:rPr lang="en-US" sz="1800" dirty="0"/>
              <a:t>The </a:t>
            </a:r>
            <a:r>
              <a:rPr lang="en-US" sz="1800" dirty="0" err="1"/>
              <a:t>println</a:t>
            </a:r>
            <a:r>
              <a:rPr lang="en-US" sz="1800" dirty="0"/>
              <a:t> method places a newline character at the end of whatever is being printed out.</a:t>
            </a:r>
          </a:p>
          <a:p>
            <a:pPr lvl="0"/>
            <a:r>
              <a:rPr lang="en-US" sz="1800" dirty="0"/>
              <a:t>The print method does not place a newline character at the end of whatever is being printed out.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84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b="1" dirty="0"/>
              <a:t>Java Escape Sequences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4744"/>
            <a:ext cx="10006310" cy="5493656"/>
          </a:xfrm>
        </p:spPr>
        <p:txBody>
          <a:bodyPr>
            <a:normAutofit/>
          </a:bodyPr>
          <a:lstStyle/>
          <a:p>
            <a:r>
              <a:rPr lang="en-US" sz="1800" dirty="0" err="1"/>
              <a:t>System.out.print</a:t>
            </a:r>
            <a:r>
              <a:rPr lang="en-US" sz="1800" dirty="0"/>
              <a:t>("The cat sat\n");</a:t>
            </a:r>
          </a:p>
          <a:p>
            <a:r>
              <a:rPr lang="en-US" sz="1800" dirty="0" err="1"/>
              <a:t>System.out.print</a:t>
            </a:r>
            <a:r>
              <a:rPr lang="en-US" sz="1800" dirty="0"/>
              <a:t>("on the mat");</a:t>
            </a:r>
          </a:p>
          <a:p>
            <a:r>
              <a:rPr lang="en-US" sz="1800" dirty="0"/>
              <a:t>Output:</a:t>
            </a:r>
          </a:p>
          <a:p>
            <a:pPr marL="0" indent="0">
              <a:buNone/>
            </a:pPr>
            <a:r>
              <a:rPr lang="en-US" sz="1800" dirty="0"/>
              <a:t>The cat sat</a:t>
            </a:r>
          </a:p>
          <a:p>
            <a:pPr marL="0" indent="0">
              <a:buNone/>
            </a:pPr>
            <a:r>
              <a:rPr lang="en-US" sz="1800" dirty="0"/>
              <a:t>on the mat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3486" y="3077031"/>
          <a:ext cx="7852228" cy="27577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778"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\n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Advances the cursor to the next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34"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\t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Prints a tab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78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\b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Causes the cursor to back up one position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78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\r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Causes the cursor to move to beginning of the current 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34"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\\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Prints a \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78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\'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Prints a '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34"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\"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Prints a "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64686" cy="6858000"/>
          </a:xfrm>
        </p:spPr>
        <p:txBody>
          <a:bodyPr/>
          <a:lstStyle/>
          <a:p>
            <a:r>
              <a:rPr lang="en-US" dirty="0" err="1"/>
              <a:t>System.out.print</a:t>
            </a:r>
            <a:r>
              <a:rPr lang="en-US" dirty="0"/>
              <a:t>("These 	are 	our 	top		 sellers:\n"); </a:t>
            </a:r>
            <a:r>
              <a:rPr lang="en-US" dirty="0" err="1"/>
              <a:t>System.out.print</a:t>
            </a:r>
            <a:r>
              <a:rPr lang="en-US" dirty="0"/>
              <a:t>("\</a:t>
            </a:r>
            <a:r>
              <a:rPr lang="en-US" dirty="0" err="1"/>
              <a:t>tComputer</a:t>
            </a:r>
            <a:r>
              <a:rPr lang="en-US" dirty="0"/>
              <a:t>				games\n\</a:t>
            </a:r>
            <a:r>
              <a:rPr lang="en-US" dirty="0" err="1"/>
              <a:t>tCoffee</a:t>
            </a:r>
            <a:r>
              <a:rPr lang="en-US" dirty="0"/>
              <a:t>\n"); </a:t>
            </a:r>
            <a:r>
              <a:rPr lang="en-US" dirty="0" err="1"/>
              <a:t>System.out.print</a:t>
            </a:r>
            <a:r>
              <a:rPr lang="en-US" dirty="0"/>
              <a:t>("\</a:t>
            </a:r>
            <a:r>
              <a:rPr lang="en-US" dirty="0" err="1"/>
              <a:t>tAspirin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System.out.print</a:t>
            </a:r>
            <a:r>
              <a:rPr lang="en-US" dirty="0"/>
              <a:t>("These are our top sellers:\n\</a:t>
            </a:r>
            <a:r>
              <a:rPr lang="en-US" dirty="0" err="1"/>
              <a:t>tComputer</a:t>
            </a:r>
            <a:r>
              <a:rPr lang="en-US" dirty="0"/>
              <a:t> games\n\</a:t>
            </a:r>
            <a:r>
              <a:rPr lang="en-US" dirty="0" err="1"/>
              <a:t>tCoffee</a:t>
            </a:r>
            <a:r>
              <a:rPr lang="en-US" dirty="0"/>
              <a:t>\n\</a:t>
            </a:r>
            <a:r>
              <a:rPr lang="en-US" dirty="0" err="1"/>
              <a:t>tAspirin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        are 		our 	top 	sellers: </a:t>
            </a:r>
          </a:p>
          <a:p>
            <a:pPr marL="0" indent="0">
              <a:buNone/>
            </a:pPr>
            <a:r>
              <a:rPr lang="en-US" dirty="0"/>
              <a:t>	Computer 				games</a:t>
            </a:r>
          </a:p>
          <a:p>
            <a:pPr marL="0" indent="0">
              <a:buNone/>
            </a:pPr>
            <a:r>
              <a:rPr lang="en-US" dirty="0"/>
              <a:t>	Coffee </a:t>
            </a:r>
          </a:p>
          <a:p>
            <a:pPr marL="0" indent="0">
              <a:buNone/>
            </a:pPr>
            <a:r>
              <a:rPr lang="en-US" dirty="0"/>
              <a:t>	Aspirin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118889"/>
            <a:ext cx="9404723" cy="1400530"/>
          </a:xfrm>
        </p:spPr>
        <p:txBody>
          <a:bodyPr/>
          <a:lstStyle/>
          <a:p>
            <a:r>
              <a:rPr lang="en-US" b="1" dirty="0"/>
              <a:t>Variables and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993375"/>
            <a:ext cx="8946541" cy="4195481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A variable is a named storage location in the computer's memory</a:t>
            </a:r>
            <a:endParaRPr lang="en-US" sz="1800" dirty="0"/>
          </a:p>
          <a:p>
            <a:pPr lvl="0"/>
            <a:r>
              <a:rPr lang="en-US" sz="1800" b="1" dirty="0"/>
              <a:t>A literal is a value that is written into the code of a program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double </a:t>
            </a:r>
            <a:r>
              <a:rPr lang="en-US" sz="1800" dirty="0" err="1"/>
              <a:t>itemCost</a:t>
            </a:r>
            <a:r>
              <a:rPr lang="en-US" sz="1800" dirty="0"/>
              <a:t> = 82.50;</a:t>
            </a:r>
          </a:p>
          <a:p>
            <a:pPr marL="0" indent="0">
              <a:buNone/>
            </a:pPr>
            <a:r>
              <a:rPr lang="en-US" sz="1800" dirty="0"/>
              <a:t>double </a:t>
            </a:r>
            <a:r>
              <a:rPr lang="en-US" sz="1800" dirty="0" err="1"/>
              <a:t>tr</a:t>
            </a:r>
            <a:r>
              <a:rPr lang="en-US" sz="1800" dirty="0"/>
              <a:t> = 0.0725;</a:t>
            </a:r>
          </a:p>
          <a:p>
            <a:pPr marL="0" indent="0">
              <a:buNone/>
            </a:pPr>
            <a:r>
              <a:rPr lang="en-US" sz="1800" dirty="0"/>
              <a:t>double </a:t>
            </a:r>
            <a:r>
              <a:rPr lang="en-US" sz="1800" dirty="0" err="1"/>
              <a:t>salesTaxRate</a:t>
            </a:r>
            <a:r>
              <a:rPr lang="en-US" sz="1800" dirty="0"/>
              <a:t> = 0.0725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Java programs should be "self-documenting"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85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Primitive Data Types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0230"/>
            <a:ext cx="10049853" cy="550817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Variables have a name and a data type.</a:t>
            </a:r>
          </a:p>
          <a:p>
            <a:pPr lvl="0"/>
            <a:r>
              <a:rPr lang="en-US" sz="1800" dirty="0"/>
              <a:t>Java has 8 primitive data types:</a:t>
            </a:r>
          </a:p>
          <a:p>
            <a:pPr lvl="0"/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1829" y="1683657"/>
          <a:ext cx="8432800" cy="256818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51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923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Integers in the range -128 to 127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3"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Integers in the range -32,768 to 32,767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420"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10"/>
                        </a:spcBef>
                        <a:spcAft>
                          <a:spcPts val="0"/>
                        </a:spcAft>
                        <a:tabLst>
                          <a:tab pos="2652395" algn="l"/>
                        </a:tabLs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Integers in the range</a:t>
                      </a:r>
                      <a:r>
                        <a:rPr lang="en-US" sz="1800" spc="11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-2,147,483,648</a:t>
                      </a:r>
                      <a:r>
                        <a:rPr lang="en-US" sz="1800" spc="3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	2,147,483,647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3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Integers in the range -9,223,372,036,854,775,808 to</a:t>
                      </a:r>
                      <a:r>
                        <a:rPr lang="en-US" sz="1800" spc="26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9,223,372,036,854,775,807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511" y="4281715"/>
          <a:ext cx="8433118" cy="282377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5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1564">
                <a:tc>
                  <a:txBody>
                    <a:bodyPr/>
                    <a:lstStyle/>
                    <a:p>
                      <a:pPr marL="34290" marR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Floating-point (decimal) numbers in the range of</a:t>
                      </a:r>
                    </a:p>
                    <a:p>
                      <a:pPr marL="38100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-3.4 x 10^38 to 3.4 x 10^38</a:t>
                      </a:r>
                    </a:p>
                    <a:p>
                      <a:pPr marL="3810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 digits of accuracy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629">
                <a:tc>
                  <a:txBody>
                    <a:bodyPr/>
                    <a:lstStyle/>
                    <a:p>
                      <a:pPr marL="3429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Floating-point (decimal) numbers in the range of</a:t>
                      </a:r>
                    </a:p>
                    <a:p>
                      <a:pPr marL="3810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-1.7 x 10^308 to 1.7 x 10^308</a:t>
                      </a:r>
                    </a:p>
                    <a:p>
                      <a:pPr marL="3810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 digits of accuracy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42">
                <a:tc>
                  <a:txBody>
                    <a:bodyPr/>
                    <a:lstStyle/>
                    <a:p>
                      <a:pPr marL="3429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true or false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42">
                <a:tc>
                  <a:txBody>
                    <a:bodyPr/>
                    <a:lstStyle/>
                    <a:p>
                      <a:pPr marL="3429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characters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57828" y="5540273"/>
            <a:ext cx="2010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/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629"/>
            <a:ext cx="11161486" cy="65459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counter = 0;</a:t>
            </a:r>
          </a:p>
          <a:p>
            <a:pPr marL="0" indent="0">
              <a:buNone/>
            </a:pPr>
            <a:r>
              <a:rPr lang="en-US" dirty="0"/>
              <a:t>float percentage = 0.06;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isValid</a:t>
            </a:r>
            <a:r>
              <a:rPr lang="en-US" dirty="0"/>
              <a:t> = true; char </a:t>
            </a:r>
            <a:r>
              <a:rPr lang="en-US" dirty="0" err="1"/>
              <a:t>myCharacter</a:t>
            </a:r>
            <a:r>
              <a:rPr lang="en-US" dirty="0"/>
              <a:t> = '1'; char myCharacter2 = 'a';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686" y="1520621"/>
          <a:ext cx="9564914" cy="822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6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Assignment Operator (assigns what is on right to</a:t>
                      </a:r>
                    </a:p>
                    <a:p>
                      <a:pPr marL="3429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is on left)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initialize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 a value for the first 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771" y="2815771"/>
            <a:ext cx="690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double rate = 50;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hours = 40;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double pay = rate * hours;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1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Agenda….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90" y="1309512"/>
            <a:ext cx="11796888" cy="5548488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27B63-F742-49A1-B01E-5C3688A1F0F8}"/>
              </a:ext>
            </a:extLst>
          </p:cNvPr>
          <p:cNvSpPr/>
          <p:nvPr/>
        </p:nvSpPr>
        <p:spPr>
          <a:xfrm>
            <a:off x="6214534" y="1394177"/>
            <a:ext cx="5486400" cy="4854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b="1" u="sng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 3: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Menus and Dialogs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 Activities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an Android App</a:t>
            </a:r>
            <a:endParaRPr lang="en-US" sz="1600" b="1" dirty="0">
              <a:solidFill>
                <a:prstClr val="whit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b="1" u="sng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Day4: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Drone controlling program</a:t>
            </a:r>
            <a:endParaRPr lang="en-US" sz="1600" dirty="0">
              <a:solidFill>
                <a:prstClr val="whit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Take off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Land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Emergency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Forward/Back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Move Right/Left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Up/Down</a:t>
            </a:r>
          </a:p>
          <a:p>
            <a:pPr marL="342900" lvl="0" indent="-342900">
              <a:spcBef>
                <a:spcPts val="1000"/>
              </a:spcBef>
              <a:buClr>
                <a:srgbClr val="B31166">
                  <a:lumMod val="60000"/>
                  <a:lumOff val="40000"/>
                </a:srgbClr>
              </a:buClr>
              <a:buSzPct val="80000"/>
              <a:buFont typeface="Wingdings 3" panose="05040102010807070707" charset="2"/>
              <a:buChar char="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Turn Right/Left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3EE9C-EA73-417D-9416-F55D3D14620E}"/>
              </a:ext>
            </a:extLst>
          </p:cNvPr>
          <p:cNvSpPr/>
          <p:nvPr/>
        </p:nvSpPr>
        <p:spPr>
          <a:xfrm>
            <a:off x="225778" y="1394177"/>
            <a:ext cx="5486400" cy="4854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for Android What I’ll Learn?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data types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(if-then-else, loops)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Day2: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Interfaces, Polymorphism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for Drone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Android with Android Studio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Layouts, User Inputs</a:t>
            </a:r>
          </a:p>
        </p:txBody>
      </p:sp>
    </p:spTree>
    <p:extLst>
      <p:ext uri="{BB962C8B-B14F-4D97-AF65-F5344CB8AC3E}">
        <p14:creationId xmlns:p14="http://schemas.microsoft.com/office/powerpoint/2010/main" val="18700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Arithmetic Operators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5714"/>
            <a:ext cx="10813143" cy="5921829"/>
          </a:xfrm>
        </p:spPr>
        <p:txBody>
          <a:bodyPr/>
          <a:lstStyle/>
          <a:p>
            <a:r>
              <a:rPr lang="en-US" dirty="0"/>
              <a:t>Java has 5 arithmetic operators: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8426" y="1400530"/>
          <a:ext cx="10380888" cy="24022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3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8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459"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Addition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= cost + tax;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27305" marR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Subtraction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cost = total - tax;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9"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Multiplication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tax = cost * rate;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0" marR="0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Division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salePrice = original / 2;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marL="34290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Modulus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marR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remainder = value % 5;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3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90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Combined Assignment Operators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928914"/>
            <a:ext cx="9817624" cy="53194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 = x + 5; // adds 5 to x and stores result</a:t>
            </a:r>
          </a:p>
          <a:p>
            <a:pPr marL="0" indent="0">
              <a:buNone/>
            </a:pPr>
            <a:r>
              <a:rPr lang="en-US" dirty="0"/>
              <a:t>// back in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2857" y="2104570"/>
          <a:ext cx="8694058" cy="3381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2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729"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Equivalent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458"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+= 5;</a:t>
                      </a:r>
                    </a:p>
                    <a:p>
                      <a:pPr marL="3429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+= z;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85090">
                        <a:lnSpc>
                          <a:spcPct val="100000"/>
                        </a:lnSpc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= x + 5; X = x + z;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458"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-= 5;</a:t>
                      </a:r>
                    </a:p>
                    <a:p>
                      <a:pPr marL="3429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-= y;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= x - 5;</a:t>
                      </a:r>
                    </a:p>
                    <a:p>
                      <a:pPr marL="38100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= x - y;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729"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 *= 10;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 = z * 10;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729"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/= b;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= a / b;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729"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 %= 3;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 = c % 3;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63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29389" y="1315453"/>
          <a:ext cx="9657348" cy="42511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2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9882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Syntax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290195" lvl="0" indent="-342900" rtl="0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800"/>
                        <a:buFont typeface="Calibri" panose="020F0502020204030204" pitchFamily="34" charset="0"/>
                        <a:buChar char="•"/>
                        <a:tabLst>
                          <a:tab pos="91440" algn="l"/>
                        </a:tabLst>
                      </a:pPr>
                      <a:r>
                        <a:rPr lang="en-US" sz="1800">
                          <a:effectLst/>
                        </a:rPr>
                        <a:t>Error in combining elements of</a:t>
                      </a:r>
                      <a:r>
                        <a:rPr lang="en-US" sz="1800" spc="-1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the programming language</a:t>
                      </a:r>
                    </a:p>
                    <a:p>
                      <a:pPr marL="342900" marR="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800"/>
                        <a:buFont typeface="Calibri" panose="020F0502020204030204" pitchFamily="34" charset="0"/>
                        <a:buChar char="•"/>
                        <a:tabLst>
                          <a:tab pos="91440" algn="l"/>
                        </a:tabLst>
                      </a:pPr>
                      <a:r>
                        <a:rPr lang="en-US" sz="1800">
                          <a:effectLst/>
                        </a:rPr>
                        <a:t>Cause program to fail to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compile</a:t>
                      </a:r>
                    </a:p>
                    <a:p>
                      <a:pPr marL="342900" marR="0" lvl="0" indent="-342900">
                        <a:spcBef>
                          <a:spcPts val="45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800"/>
                        <a:buFont typeface="Calibri" panose="020F0502020204030204" pitchFamily="34" charset="0"/>
                        <a:buChar char="•"/>
                        <a:tabLst>
                          <a:tab pos="91440" algn="l"/>
                        </a:tabLst>
                      </a:pPr>
                      <a:r>
                        <a:rPr lang="en-US" sz="1800">
                          <a:effectLst/>
                        </a:rPr>
                        <a:t>Compile‐time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020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800"/>
                        <a:buFont typeface="Calibri" panose="020F0502020204030204" pitchFamily="34" charset="0"/>
                        <a:buChar char="•"/>
                        <a:tabLst>
                          <a:tab pos="91440" algn="l"/>
                        </a:tabLst>
                      </a:pPr>
                      <a:r>
                        <a:rPr lang="en-US" sz="1800">
                          <a:effectLst/>
                        </a:rPr>
                        <a:t>Error in the calculations in the</a:t>
                      </a:r>
                      <a:r>
                        <a:rPr lang="en-US" sz="1800" spc="-6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program</a:t>
                      </a:r>
                    </a:p>
                    <a:p>
                      <a:pPr marL="342900" marR="66040" lvl="0" indent="-342900">
                        <a:lnSpc>
                          <a:spcPct val="105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800"/>
                        <a:buFont typeface="Calibri" panose="020F0502020204030204" pitchFamily="34" charset="0"/>
                        <a:buChar char="•"/>
                        <a:tabLst>
                          <a:tab pos="91440" algn="l"/>
                        </a:tabLst>
                      </a:pPr>
                      <a:r>
                        <a:rPr lang="en-US" sz="1800">
                          <a:effectLst/>
                        </a:rPr>
                        <a:t>Won't prevent program from</a:t>
                      </a:r>
                      <a:r>
                        <a:rPr lang="en-US" sz="1800" spc="-8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compiling, but will result in anomalous</a:t>
                      </a:r>
                      <a:r>
                        <a:rPr lang="en-US" sz="1800" spc="-4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output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5">
                <a:tc>
                  <a:txBody>
                    <a:bodyPr/>
                    <a:lstStyle/>
                    <a:p>
                      <a:pPr marL="3429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Run‐time error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271780">
                        <a:lnSpc>
                          <a:spcPct val="10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Errors that occur after the program is started</a:t>
                      </a:r>
                    </a:p>
                    <a:p>
                      <a:pPr marL="342900" marR="0" lvl="0" indent="-342900">
                        <a:lnSpc>
                          <a:spcPts val="9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800"/>
                        <a:buFont typeface="Calibri" panose="020F0502020204030204" pitchFamily="34" charset="0"/>
                        <a:buChar char="•"/>
                        <a:tabLst>
                          <a:tab pos="296545" algn="l"/>
                        </a:tabLst>
                      </a:pPr>
                      <a:r>
                        <a:rPr lang="en-US" sz="1800" dirty="0">
                          <a:effectLst/>
                        </a:rPr>
                        <a:t>Logical Error</a:t>
                      </a:r>
                    </a:p>
                    <a:p>
                      <a:pPr marL="342900" marR="0" lvl="0" indent="-342900">
                        <a:spcBef>
                          <a:spcPts val="5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800"/>
                        <a:buFont typeface="Calibri" panose="020F0502020204030204" pitchFamily="34" charset="0"/>
                        <a:buChar char="•"/>
                        <a:tabLst>
                          <a:tab pos="296545" algn="l"/>
                        </a:tabLst>
                      </a:pPr>
                      <a:r>
                        <a:rPr lang="en-US" sz="1800" dirty="0">
                          <a:effectLst/>
                        </a:rPr>
                        <a:t>Other types of run‐time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errors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66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Creating named constants with final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8" y="1545673"/>
            <a:ext cx="10049853" cy="4847869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/>
              <a:t>Constants - a special type of variable whose value cannot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	change after it has been initialized</a:t>
            </a:r>
          </a:p>
          <a:p>
            <a:pPr marL="914400" lvl="2" indent="0">
              <a:buNone/>
            </a:pPr>
            <a:r>
              <a:rPr lang="en-US" dirty="0"/>
              <a:t>Constants are declared using keyword   final</a:t>
            </a:r>
            <a:endParaRPr lang="en-US" sz="2400" dirty="0"/>
          </a:p>
          <a:p>
            <a:pPr marL="914400" lvl="2" indent="0">
              <a:buNone/>
            </a:pPr>
            <a:r>
              <a:rPr lang="en-US" dirty="0"/>
              <a:t>Once initialized, constants cannot be changed.</a:t>
            </a:r>
            <a:endParaRPr lang="en-US" sz="2400" dirty="0"/>
          </a:p>
          <a:p>
            <a:pPr marL="914400" lvl="2" indent="0">
              <a:buNone/>
            </a:pPr>
            <a:r>
              <a:rPr lang="en-US" dirty="0"/>
              <a:t>By convention, constants are all upper case words separated by underscores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		final double CAL_SALES_TAX = 0.0725;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7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The String Class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56343" y="1036918"/>
            <a:ext cx="11364686" cy="5683196"/>
          </a:xfrm>
        </p:spPr>
        <p:txBody>
          <a:bodyPr>
            <a:normAutofit/>
          </a:bodyPr>
          <a:lstStyle/>
          <a:p>
            <a:pPr lvl="2"/>
            <a:r>
              <a:rPr lang="en-US" sz="1800" dirty="0"/>
              <a:t>Java has no primitive data type that holds a series of characters.</a:t>
            </a:r>
          </a:p>
          <a:p>
            <a:pPr lvl="2"/>
            <a:r>
              <a:rPr lang="en-US" sz="1800" dirty="0"/>
              <a:t>The String class is used to store strings of text.</a:t>
            </a:r>
          </a:p>
          <a:p>
            <a:pPr lvl="2"/>
            <a:r>
              <a:rPr lang="en-US" sz="1800" dirty="0"/>
              <a:t>Notice the S in String is upper case.</a:t>
            </a:r>
          </a:p>
          <a:p>
            <a:pPr lvl="2"/>
            <a:r>
              <a:rPr lang="en-US" sz="1800" dirty="0"/>
              <a:t>Reference variable</a:t>
            </a:r>
          </a:p>
          <a:p>
            <a:pPr lvl="3"/>
            <a:r>
              <a:rPr lang="en-US" sz="1800" dirty="0"/>
              <a:t>Refers to an object in memory</a:t>
            </a:r>
          </a:p>
          <a:p>
            <a:pPr lvl="3"/>
            <a:r>
              <a:rPr lang="en-US" sz="1800" dirty="0"/>
              <a:t>Not a primitive data type, which are not represented as objects in memory</a:t>
            </a:r>
          </a:p>
          <a:p>
            <a:pPr lvl="2"/>
            <a:r>
              <a:rPr lang="en-US" sz="1800" dirty="0"/>
              <a:t>A (reference) variable can be assigned a String literal</a:t>
            </a:r>
          </a:p>
          <a:p>
            <a:pPr lvl="3"/>
            <a:r>
              <a:rPr lang="en-US" sz="1800" dirty="0"/>
              <a:t>String value = "Hello";</a:t>
            </a:r>
          </a:p>
          <a:p>
            <a:pPr lvl="4"/>
            <a:r>
              <a:rPr lang="en-US" sz="1800" dirty="0"/>
              <a:t>OR</a:t>
            </a:r>
          </a:p>
          <a:p>
            <a:pPr lvl="3"/>
            <a:r>
              <a:rPr lang="en-US" sz="1800" dirty="0"/>
              <a:t>String value = new String("Hello");</a:t>
            </a: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4842792" y="4093028"/>
            <a:ext cx="6376751" cy="22932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4935">
            <a:solidFill>
              <a:srgbClr val="000000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276860" marR="0" lvl="0" indent="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None/>
              <a:tabLst>
                <a:tab pos="78803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public	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StringDemo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{</a:t>
            </a:r>
          </a:p>
          <a:p>
            <a:pPr marL="845820" marR="1083310" lvl="0" indent="-284480" algn="just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public 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){ </a:t>
            </a:r>
          </a:p>
          <a:p>
            <a:pPr marL="845820" marR="1083310" lvl="0" indent="-284480" algn="just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String greeting = "Good morning, "; </a:t>
            </a:r>
          </a:p>
          <a:p>
            <a:pPr marL="845820" marR="1083310" lvl="0" indent="-284480" algn="just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String name = "Herman";</a:t>
            </a:r>
          </a:p>
          <a:p>
            <a:pPr marL="84582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char closing = '!';</a:t>
            </a:r>
          </a:p>
          <a:p>
            <a:pPr marL="84582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(greeting + name + closing);</a:t>
            </a:r>
          </a:p>
          <a:p>
            <a:pPr marL="56134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}</a:t>
            </a:r>
          </a:p>
          <a:p>
            <a:pPr marL="27686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914" y="5878286"/>
            <a:ext cx="354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Good morning, Herman!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771" y="5181598"/>
            <a:ext cx="2525486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9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2" y="0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Scope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1600" y="700265"/>
            <a:ext cx="10972800" cy="6157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9" y="950588"/>
            <a:ext cx="8951459" cy="2879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8" y="4186173"/>
            <a:ext cx="8951459" cy="26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654971" cy="6734629"/>
          </a:xfrm>
        </p:spPr>
        <p:txBody>
          <a:bodyPr>
            <a:normAutofit/>
          </a:bodyPr>
          <a:lstStyle/>
          <a:p>
            <a:r>
              <a:rPr lang="en-US" sz="1800" dirty="0"/>
              <a:t>Scope - the part of the program that has access to a variable</a:t>
            </a:r>
          </a:p>
          <a:p>
            <a:pPr marL="0" indent="0">
              <a:buNone/>
            </a:pPr>
            <a:r>
              <a:rPr lang="en-US" sz="1800" dirty="0"/>
              <a:t>•	local variables - variables declared inside a method (like the main method)</a:t>
            </a:r>
          </a:p>
          <a:p>
            <a:pPr marL="0" indent="0">
              <a:buNone/>
            </a:pPr>
            <a:r>
              <a:rPr lang="en-US" sz="1800" dirty="0"/>
              <a:t>•	global variables - variables declared outside a method</a:t>
            </a:r>
          </a:p>
          <a:p>
            <a:pPr marL="0" indent="0">
              <a:buNone/>
            </a:pPr>
            <a:r>
              <a:rPr lang="en-US" sz="1800" dirty="0"/>
              <a:t>•	Local variables' scope begins at the declaration of the variable and ends at the end of the method in which it was declared.</a:t>
            </a:r>
          </a:p>
          <a:p>
            <a:pPr marL="0" indent="0">
              <a:buNone/>
            </a:pPr>
            <a:r>
              <a:rPr lang="en-US" sz="1800" dirty="0"/>
              <a:t>•	Global variables' scope begins at declaration of the variable and ends at the end of the class in which it was declared.</a:t>
            </a:r>
          </a:p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19314" y="2833604"/>
            <a:ext cx="11059886" cy="3901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2" y="3038773"/>
            <a:ext cx="10695025" cy="34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3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pPr lvl="1" rtl="0"/>
            <a:r>
              <a:rPr lang="en-US" sz="4400" b="1" dirty="0"/>
              <a:t>Reading Keyboard Input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0530"/>
            <a:ext cx="12039600" cy="5266970"/>
          </a:xfrm>
        </p:spPr>
        <p:txBody>
          <a:bodyPr>
            <a:normAutofit/>
          </a:bodyPr>
          <a:lstStyle/>
          <a:p>
            <a:pPr lvl="2"/>
            <a:endParaRPr lang="en-US" sz="1800" dirty="0"/>
          </a:p>
          <a:p>
            <a:pPr lvl="2"/>
            <a:r>
              <a:rPr lang="en-US" sz="1800" dirty="0"/>
              <a:t>To read input from the keyboard, use the Scanner class.</a:t>
            </a:r>
          </a:p>
          <a:p>
            <a:pPr lvl="2"/>
            <a:r>
              <a:rPr lang="en-US" sz="1800" dirty="0"/>
              <a:t>The Scanner class is defined </a:t>
            </a:r>
            <a:r>
              <a:rPr lang="en-US" sz="1800" dirty="0" err="1"/>
              <a:t>java.util</a:t>
            </a:r>
            <a:endParaRPr lang="en-US" sz="1800" dirty="0"/>
          </a:p>
          <a:p>
            <a:pPr lvl="2"/>
            <a:r>
              <a:rPr lang="en-US" sz="1800" dirty="0"/>
              <a:t>import </a:t>
            </a:r>
            <a:r>
              <a:rPr lang="en-US" sz="1800" dirty="0" err="1"/>
              <a:t>java.util.Scanner</a:t>
            </a:r>
            <a:r>
              <a:rPr lang="en-US" sz="1800" dirty="0"/>
              <a:t>;</a:t>
            </a:r>
          </a:p>
          <a:p>
            <a:pPr lvl="2"/>
            <a:r>
              <a:rPr lang="en-US" sz="1800" dirty="0"/>
              <a:t>To create a Scanner object:</a:t>
            </a:r>
          </a:p>
          <a:p>
            <a:pPr lvl="2"/>
            <a:endParaRPr lang="en-US" sz="1800" dirty="0"/>
          </a:p>
          <a:p>
            <a:pPr marL="914400" lvl="2" indent="0">
              <a:buNone/>
            </a:pPr>
            <a:r>
              <a:rPr lang="en-US" sz="1800" b="1" dirty="0"/>
              <a:t>Scanner keyboard = new Scanner(System.in);</a:t>
            </a:r>
          </a:p>
          <a:p>
            <a:pPr marL="914400" lvl="2" indent="0">
              <a:buNone/>
            </a:pPr>
            <a:endParaRPr lang="en-US" sz="1800" b="1" dirty="0"/>
          </a:p>
          <a:p>
            <a:pPr lvl="2"/>
            <a:r>
              <a:rPr lang="en-US" sz="1800" dirty="0"/>
              <a:t>System.in means make the Scanner object read input from the keyboard 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80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sz="4400" b="1" dirty="0"/>
              <a:t>Scanner methods:</a:t>
            </a:r>
            <a:br>
              <a:rPr lang="en-US" sz="4400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3519" y="915158"/>
          <a:ext cx="11346815" cy="23995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7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296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483">
                <a:tc>
                  <a:txBody>
                    <a:bodyPr/>
                    <a:lstStyle/>
                    <a:p>
                      <a:pPr marL="3429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nextDouble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double number;</a:t>
                      </a:r>
                    </a:p>
                    <a:p>
                      <a:pPr marL="38100" marR="56515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Scanner keyboard = new Scanner(System.in); </a:t>
                      </a:r>
                      <a:r>
                        <a:rPr lang="en-US" sz="1800" dirty="0" err="1">
                          <a:effectLst/>
                        </a:rPr>
                        <a:t>System.out.println</a:t>
                      </a:r>
                      <a:r>
                        <a:rPr lang="en-US" sz="1800" dirty="0">
                          <a:effectLst/>
                        </a:rPr>
                        <a:t>("Enter a value: ");</a:t>
                      </a:r>
                    </a:p>
                    <a:p>
                      <a:pPr marL="38100" marR="56515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number = </a:t>
                      </a:r>
                      <a:r>
                        <a:rPr lang="en-US" sz="1800" dirty="0" err="1">
                          <a:effectLst/>
                        </a:rPr>
                        <a:t>keyboard.nextDouble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Return input as a</a:t>
                      </a:r>
                    </a:p>
                    <a:p>
                      <a:pPr marL="34290" marR="0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double.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762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nextInt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val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  <a:p>
                      <a:pPr marL="3810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38100" marR="0">
                        <a:lnSpc>
                          <a:spcPts val="103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Scanner keyboard = new Scanner(System.in);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Return input as an</a:t>
                      </a:r>
                    </a:p>
                    <a:p>
                      <a:pPr marL="3429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34290" marR="0">
                        <a:lnSpc>
                          <a:spcPts val="99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519" y="3371850"/>
          <a:ext cx="11349831" cy="22479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24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565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System.out.println</a:t>
                      </a:r>
                      <a:r>
                        <a:rPr lang="en-US" sz="1800" dirty="0">
                          <a:effectLst/>
                        </a:rPr>
                        <a:t>("Enter a value: ");</a:t>
                      </a:r>
                    </a:p>
                    <a:p>
                      <a:pPr marL="38100" marR="5651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number = </a:t>
                      </a:r>
                      <a:r>
                        <a:rPr lang="en-US" sz="1800" dirty="0" err="1">
                          <a:effectLst/>
                        </a:rPr>
                        <a:t>keyboard.nextInt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325">
                <a:tc>
                  <a:txBody>
                    <a:bodyPr/>
                    <a:lstStyle/>
                    <a:p>
                      <a:pPr marL="3429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nextLine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 name;</a:t>
                      </a:r>
                    </a:p>
                    <a:p>
                      <a:pPr marL="38100" marR="56515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Scanner keyboard = new Scanner(System.in); </a:t>
                      </a:r>
                      <a:r>
                        <a:rPr lang="en-US" sz="1800" dirty="0" err="1">
                          <a:effectLst/>
                        </a:rPr>
                        <a:t>System.out.println</a:t>
                      </a:r>
                      <a:r>
                        <a:rPr lang="en-US" sz="1800" dirty="0">
                          <a:effectLst/>
                        </a:rPr>
                        <a:t>("Enter your name: "); </a:t>
                      </a:r>
                    </a:p>
                    <a:p>
                      <a:pPr marL="38100" marR="56515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 = </a:t>
                      </a:r>
                      <a:r>
                        <a:rPr lang="en-US" sz="1800" dirty="0" err="1">
                          <a:effectLst/>
                        </a:rPr>
                        <a:t>keyboard.nextLine</a:t>
                      </a:r>
                      <a:r>
                        <a:rPr lang="en-US" sz="1800" dirty="0">
                          <a:effectLst/>
                        </a:rPr>
                        <a:t>();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Return input as a</a:t>
                      </a:r>
                    </a:p>
                    <a:p>
                      <a:pPr marL="34290" marR="0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77428" y="1945874"/>
            <a:ext cx="3909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Calibri" panose="020F0502020204030204" pitchFamily="34" charset="0"/>
                <a:cs typeface="+mn-cs"/>
              </a:rPr>
              <a:t/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Calibri" panose="020F0502020204030204" pitchFamily="34" charset="0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884"/>
            <a:ext cx="12191999" cy="64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964B-D1BA-451A-8271-C1E5096B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E4A2-65E0-45E7-B09A-913F7BD1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learn java in order to write Android App to control and design Drone Interface.</a:t>
            </a:r>
          </a:p>
          <a:p>
            <a:endParaRPr lang="en-US" dirty="0"/>
          </a:p>
          <a:p>
            <a:r>
              <a:rPr lang="en-US" dirty="0"/>
              <a:t>Java                       Android                  Drone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C82E6BD-4E11-418D-A254-5F18F5144611}"/>
              </a:ext>
            </a:extLst>
          </p:cNvPr>
          <p:cNvSpPr/>
          <p:nvPr/>
        </p:nvSpPr>
        <p:spPr>
          <a:xfrm>
            <a:off x="2535935" y="3262489"/>
            <a:ext cx="1189398" cy="372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FF18B-7337-4076-AB0F-5E31BFB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06" y="3242132"/>
            <a:ext cx="1213209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09E7-960D-407D-8300-EA140F3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0003-9280-48E5-AB52-1FEB6F07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1- Set total number of gold prices to 900</a:t>
            </a:r>
          </a:p>
          <a:p>
            <a:r>
              <a:rPr lang="en-US" dirty="0"/>
              <a:t>2- Welcome player to game</a:t>
            </a:r>
          </a:p>
          <a:p>
            <a:r>
              <a:rPr lang="en-US" dirty="0"/>
              <a:t>3- Get string from player for leader's last name</a:t>
            </a:r>
          </a:p>
          <a:p>
            <a:r>
              <a:rPr lang="en-US" dirty="0"/>
              <a:t>4- Get positive number from player for number adventurers</a:t>
            </a:r>
          </a:p>
          <a:p>
            <a:r>
              <a:rPr lang="en-US" dirty="0"/>
              <a:t>	that begin journey</a:t>
            </a:r>
          </a:p>
          <a:p>
            <a:r>
              <a:rPr lang="en-US" dirty="0"/>
              <a:t>6- Get positive number from player, less than first,</a:t>
            </a:r>
          </a:p>
          <a:p>
            <a:r>
              <a:rPr lang="en-US" dirty="0"/>
              <a:t>	for number adventurers killed</a:t>
            </a:r>
          </a:p>
          <a:p>
            <a:r>
              <a:rPr lang="en-US" dirty="0"/>
              <a:t>8- Calculate number adventurers who survive battle</a:t>
            </a:r>
          </a:p>
          <a:p>
            <a:r>
              <a:rPr lang="en-US" dirty="0"/>
              <a:t>9- Calculate number of gold pieces left over after</a:t>
            </a:r>
          </a:p>
          <a:p>
            <a:r>
              <a:rPr lang="en-US" dirty="0"/>
              <a:t>	survivors split loot</a:t>
            </a:r>
          </a:p>
          <a:p>
            <a:r>
              <a:rPr lang="en-US" dirty="0"/>
              <a:t>11- Story using values from player and calculated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CBE6-1FB3-422C-8F91-7F23C40D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99F62-63CA-4AEF-BF48-CDD4D6DAFE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DD2867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D9E8F7"/>
                </a:solidFill>
                <a:latin typeface="Courier New" panose="02070309020205020404" pitchFamily="49" charset="0"/>
              </a:rPr>
              <a:t>java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dirty="0" err="1">
                <a:solidFill>
                  <a:srgbClr val="D9E8F7"/>
                </a:solidFill>
                <a:latin typeface="Courier New" panose="02070309020205020404" pitchFamily="49" charset="0"/>
              </a:rPr>
              <a:t>util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dirty="0" err="1">
                <a:solidFill>
                  <a:srgbClr val="D9E8F7"/>
                </a:solidFill>
                <a:latin typeface="Courier New" panose="02070309020205020404" pitchFamily="49" charset="0"/>
              </a:rPr>
              <a:t>Scanner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D2867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DD2867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TellingStory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DD2867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DD2867"/>
                </a:solidFill>
                <a:latin typeface="Courier New" panose="02070309020205020404" pitchFamily="49" charset="0"/>
              </a:rPr>
              <a:t>static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DD2867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EB540"/>
                </a:solidFill>
                <a:latin typeface="Courier New" panose="02070309020205020404" pitchFamily="49" charset="0"/>
              </a:rPr>
              <a:t>main</a:t>
            </a:r>
            <a:r>
              <a:rPr lang="en-US" sz="1100" b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79ABFF"/>
                </a:solidFill>
                <a:latin typeface="Courier New" panose="02070309020205020404" pitchFamily="49" charset="0"/>
              </a:rPr>
              <a:t>args</a:t>
            </a:r>
            <a:r>
              <a:rPr lang="en-US" sz="1100" b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626262"/>
                </a:solidFill>
                <a:latin typeface="Courier New" panose="02070309020205020404" pitchFamily="49" charset="0"/>
              </a:rPr>
              <a:t>// define constant</a:t>
            </a:r>
          </a:p>
          <a:p>
            <a:r>
              <a:rPr lang="en-US" sz="1100" b="1" dirty="0">
                <a:solidFill>
                  <a:srgbClr val="DD2867"/>
                </a:solidFill>
                <a:latin typeface="Courier New" panose="02070309020205020404" pitchFamily="49" charset="0"/>
              </a:rPr>
              <a:t>final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DD2867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ED7F48"/>
                </a:solidFill>
                <a:latin typeface="Courier New" panose="02070309020205020404" pitchFamily="49" charset="0"/>
              </a:rPr>
              <a:t>GOLD_PIECES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6897BB"/>
                </a:solidFill>
                <a:latin typeface="Courier New" panose="02070309020205020404" pitchFamily="49" charset="0"/>
              </a:rPr>
              <a:t>900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626262"/>
                </a:solidFill>
                <a:latin typeface="Courier New" panose="02070309020205020404" pitchFamily="49" charset="0"/>
              </a:rPr>
              <a:t>// </a:t>
            </a:r>
            <a:r>
              <a:rPr lang="en-US" sz="1100" u="sng" dirty="0" err="1">
                <a:solidFill>
                  <a:srgbClr val="626262"/>
                </a:solidFill>
                <a:latin typeface="Courier New" panose="02070309020205020404" pitchFamily="49" charset="0"/>
              </a:rPr>
              <a:t>declear</a:t>
            </a:r>
            <a:r>
              <a:rPr lang="en-US" sz="1100" u="sng" dirty="0">
                <a:solidFill>
                  <a:srgbClr val="626262"/>
                </a:solidFill>
                <a:latin typeface="Courier New" panose="02070309020205020404" pitchFamily="49" charset="0"/>
              </a:rPr>
              <a:t> </a:t>
            </a:r>
            <a:r>
              <a:rPr lang="en-US" sz="1100" u="sng" dirty="0" err="1">
                <a:solidFill>
                  <a:srgbClr val="626262"/>
                </a:solidFill>
                <a:latin typeface="Courier New" panose="02070309020205020404" pitchFamily="49" charset="0"/>
              </a:rPr>
              <a:t>varianles</a:t>
            </a:r>
            <a:endParaRPr lang="en-US" sz="1100" u="sng" dirty="0">
              <a:solidFill>
                <a:srgbClr val="626262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ED7F48"/>
                </a:solidFill>
                <a:latin typeface="Courier New" panose="02070309020205020404" pitchFamily="49" charset="0"/>
              </a:rPr>
              <a:t>leader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 </a:t>
            </a:r>
            <a:r>
              <a:rPr lang="en-US" sz="1100" b="1" dirty="0">
                <a:solidFill>
                  <a:srgbClr val="626262"/>
                </a:solidFill>
                <a:latin typeface="Courier New" panose="02070309020205020404" pitchFamily="49" charset="0"/>
              </a:rPr>
              <a:t>//last name of leader</a:t>
            </a:r>
          </a:p>
          <a:p>
            <a:r>
              <a:rPr lang="en-US" sz="1100" b="1" dirty="0" err="1">
                <a:solidFill>
                  <a:srgbClr val="DD2867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ED7F48"/>
                </a:solidFill>
                <a:latin typeface="Courier New" panose="02070309020205020404" pitchFamily="49" charset="0"/>
              </a:rPr>
              <a:t>adventurers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626262"/>
                </a:solidFill>
                <a:latin typeface="Courier New" panose="02070309020205020404" pitchFamily="49" charset="0"/>
              </a:rPr>
              <a:t>// number of adventurers that begin journey</a:t>
            </a:r>
          </a:p>
          <a:p>
            <a:r>
              <a:rPr lang="en-US" sz="1100" b="1" dirty="0" err="1">
                <a:solidFill>
                  <a:srgbClr val="DD2867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ED7F48"/>
                </a:solidFill>
                <a:latin typeface="Courier New" panose="02070309020205020404" pitchFamily="49" charset="0"/>
              </a:rPr>
              <a:t>killed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626262"/>
                </a:solidFill>
                <a:latin typeface="Courier New" panose="02070309020205020404" pitchFamily="49" charset="0"/>
              </a:rPr>
              <a:t>//  number of adventurers killed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626262"/>
                </a:solidFill>
                <a:latin typeface="Courier New" panose="02070309020205020404" pitchFamily="49" charset="0"/>
              </a:rPr>
              <a:t>/* Getting information from the player*/</a:t>
            </a:r>
          </a:p>
          <a:p>
            <a:r>
              <a:rPr lang="en-US" sz="1100" dirty="0">
                <a:solidFill>
                  <a:srgbClr val="626262"/>
                </a:solidFill>
                <a:latin typeface="Courier New" panose="02070309020205020404" pitchFamily="49" charset="0"/>
              </a:rPr>
              <a:t>//get values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"\t Welcome to lost Fortune \n\n"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 Please enter the following for a personalized adventure.\n\n"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 Enter your last name:  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1290C3"/>
                </a:solidFill>
                <a:latin typeface="Courier New" panose="02070309020205020404" pitchFamily="49" charset="0"/>
              </a:rPr>
              <a:t>Scanner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u="sng" dirty="0">
                <a:solidFill>
                  <a:srgbClr val="ED7F48"/>
                </a:solidFill>
                <a:latin typeface="Courier New" panose="02070309020205020404" pitchFamily="49" charset="0"/>
              </a:rPr>
              <a:t>keyboard</a:t>
            </a:r>
            <a:r>
              <a:rPr lang="en-US" sz="1100" b="1" u="sng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u="sng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u="sng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u="sng" dirty="0">
                <a:solidFill>
                  <a:srgbClr val="DD2867"/>
                </a:solidFill>
                <a:latin typeface="Courier New" panose="02070309020205020404" pitchFamily="49" charset="0"/>
              </a:rPr>
              <a:t>new</a:t>
            </a:r>
            <a:r>
              <a:rPr lang="en-US" sz="1100" b="1" u="sng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u="sng" dirty="0">
                <a:solidFill>
                  <a:srgbClr val="A7EC21"/>
                </a:solidFill>
                <a:latin typeface="Courier New" panose="02070309020205020404" pitchFamily="49" charset="0"/>
              </a:rPr>
              <a:t>Scanner</a:t>
            </a:r>
            <a:r>
              <a:rPr lang="en-US" sz="1100" b="1" u="sng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u="sng" dirty="0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u="sng" dirty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u="sng" dirty="0">
                <a:solidFill>
                  <a:srgbClr val="8DDAF8"/>
                </a:solidFill>
                <a:latin typeface="Courier New" panose="02070309020205020404" pitchFamily="49" charset="0"/>
              </a:rPr>
              <a:t>in</a:t>
            </a:r>
            <a:r>
              <a:rPr lang="en-US" sz="1100" b="1" i="1" u="sng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u="sng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BF26"/>
                </a:solidFill>
                <a:latin typeface="Courier New" panose="02070309020205020404" pitchFamily="49" charset="0"/>
              </a:rPr>
              <a:t>leader</a:t>
            </a:r>
            <a:r>
              <a:rPr lang="en-US" sz="11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FFBF26"/>
                </a:solidFill>
                <a:latin typeface="Courier New" panose="02070309020205020404" pitchFamily="49" charset="0"/>
              </a:rPr>
              <a:t>keyboard</a:t>
            </a:r>
            <a:r>
              <a:rPr lang="en-US" sz="11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A7EC21"/>
                </a:solidFill>
                <a:latin typeface="Courier New" panose="02070309020205020404" pitchFamily="49" charset="0"/>
              </a:rPr>
              <a:t>nextLine</a:t>
            </a:r>
            <a:r>
              <a:rPr lang="en-US" sz="11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"Enter a positive number:  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BF26"/>
                </a:solidFill>
                <a:latin typeface="Courier New" panose="02070309020205020404" pitchFamily="49" charset="0"/>
              </a:rPr>
              <a:t>adventurers</a:t>
            </a:r>
            <a:r>
              <a:rPr lang="en-US" sz="11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FFBF26"/>
                </a:solidFill>
                <a:latin typeface="Courier New" panose="02070309020205020404" pitchFamily="49" charset="0"/>
              </a:rPr>
              <a:t>keyboard</a:t>
            </a:r>
            <a:r>
              <a:rPr lang="en-US" sz="11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sz="11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"Enter a positive number . less than the first :  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BF26"/>
                </a:solidFill>
                <a:latin typeface="Courier New" panose="02070309020205020404" pitchFamily="49" charset="0"/>
              </a:rPr>
              <a:t>killed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FFBF26"/>
                </a:solidFill>
                <a:latin typeface="Courier New" panose="02070309020205020404" pitchFamily="49" charset="0"/>
              </a:rPr>
              <a:t>keyboard</a:t>
            </a:r>
            <a:r>
              <a:rPr lang="en-US" sz="11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A7EC21"/>
                </a:solidFill>
                <a:latin typeface="Courier New" panose="02070309020205020404" pitchFamily="49" charset="0"/>
              </a:rPr>
              <a:t>nextInt</a:t>
            </a:r>
            <a:r>
              <a:rPr lang="en-US" sz="11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626262"/>
                </a:solidFill>
                <a:latin typeface="Courier New" panose="02070309020205020404" pitchFamily="49" charset="0"/>
              </a:rPr>
              <a:t>// calculate new values</a:t>
            </a:r>
          </a:p>
          <a:p>
            <a:r>
              <a:rPr lang="en-US" sz="1100" b="1" dirty="0" err="1">
                <a:solidFill>
                  <a:srgbClr val="DD2867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ED7F48"/>
                </a:solidFill>
                <a:latin typeface="Courier New" panose="02070309020205020404" pitchFamily="49" charset="0"/>
              </a:rPr>
              <a:t>survivors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BF26"/>
                </a:solidFill>
                <a:latin typeface="Courier New" panose="02070309020205020404" pitchFamily="49" charset="0"/>
              </a:rPr>
              <a:t>adventurers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-</a:t>
            </a:r>
            <a:r>
              <a:rPr lang="en-US" sz="1100" b="1" dirty="0">
                <a:solidFill>
                  <a:srgbClr val="FFBF26"/>
                </a:solidFill>
                <a:latin typeface="Courier New" panose="02070309020205020404" pitchFamily="49" charset="0"/>
              </a:rPr>
              <a:t>killed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DD2867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ED7F48"/>
                </a:solidFill>
                <a:latin typeface="Courier New" panose="02070309020205020404" pitchFamily="49" charset="0"/>
              </a:rPr>
              <a:t>extraGoldPieces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BF26"/>
                </a:solidFill>
                <a:latin typeface="Courier New" panose="02070309020205020404" pitchFamily="49" charset="0"/>
              </a:rPr>
              <a:t>GOLD_PIECES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%</a:t>
            </a:r>
            <a:r>
              <a:rPr lang="en-US" sz="1100" b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BF26"/>
                </a:solidFill>
                <a:latin typeface="Courier New" panose="02070309020205020404" pitchFamily="49" charset="0"/>
              </a:rPr>
              <a:t>survivors</a:t>
            </a:r>
            <a:r>
              <a:rPr lang="en-US" sz="1100" b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626262"/>
                </a:solidFill>
                <a:latin typeface="Courier New" panose="02070309020205020404" pitchFamily="49" charset="0"/>
              </a:rPr>
              <a:t>// tell the story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"The brave "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FFBF26"/>
                </a:solidFill>
                <a:latin typeface="Courier New" panose="02070309020205020404" pitchFamily="49" charset="0"/>
              </a:rPr>
              <a:t>leader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 led of group of "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FFBF26"/>
                </a:solidFill>
                <a:latin typeface="Courier New" panose="02070309020205020404" pitchFamily="49" charset="0"/>
              </a:rPr>
              <a:t>adventurers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"adventurers on a quest.\n"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"They fought a band of ogres and lost  "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FFBF26"/>
                </a:solidFill>
                <a:latin typeface="Courier New" panose="02070309020205020404" pitchFamily="49" charset="0"/>
              </a:rPr>
              <a:t>killed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"...only 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FFBF26"/>
                </a:solidFill>
                <a:latin typeface="Courier New" panose="02070309020205020404" pitchFamily="49" charset="0"/>
              </a:rPr>
              <a:t>survivors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 survived."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"The party was about to give up when they </a:t>
            </a:r>
            <a:r>
              <a:rPr lang="en-US" sz="1100" b="1" i="1" dirty="0" smtClean="0">
                <a:solidFill>
                  <a:srgbClr val="17C6A3"/>
                </a:solidFill>
                <a:latin typeface="Courier New" panose="02070309020205020404" pitchFamily="49" charset="0"/>
              </a:rPr>
              <a:t>stumbled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upon a\n"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"buried fortune of "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FFBF26"/>
                </a:solidFill>
                <a:latin typeface="Courier New" panose="02070309020205020404" pitchFamily="49" charset="0"/>
              </a:rPr>
              <a:t>GOLD_PIECES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 gold pieces."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"They split the loot and 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i="1" dirty="0">
                <a:solidFill>
                  <a:srgbClr val="FFBF26"/>
                </a:solidFill>
                <a:latin typeface="Courier New" panose="02070309020205020404" pitchFamily="49" charset="0"/>
              </a:rPr>
              <a:t>leader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 kept the extra  "</a:t>
            </a:r>
          </a:p>
          <a:p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dirty="0" err="1">
                <a:solidFill>
                  <a:srgbClr val="FFBF26"/>
                </a:solidFill>
                <a:latin typeface="Courier New" panose="02070309020205020404" pitchFamily="49" charset="0"/>
              </a:rPr>
              <a:t>extraGoldPieces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+</a:t>
            </a:r>
            <a:r>
              <a:rPr lang="en-US" sz="1100" dirty="0">
                <a:solidFill>
                  <a:srgbClr val="17C6A3"/>
                </a:solidFill>
                <a:latin typeface="Courier New" panose="02070309020205020404" pitchFamily="49" charset="0"/>
              </a:rPr>
              <a:t>" gold pieces(s)"</a:t>
            </a:r>
            <a:r>
              <a:rPr lang="en-US" sz="11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 err="1">
                <a:solidFill>
                  <a:srgbClr val="1290C3"/>
                </a:solidFill>
                <a:latin typeface="Courier New" panose="02070309020205020404" pitchFamily="49" charset="0"/>
              </a:rPr>
              <a:t>System</a:t>
            </a:r>
            <a:r>
              <a:rPr lang="en-US" sz="1100" b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8DDAF8"/>
                </a:solidFill>
                <a:latin typeface="Courier New" panose="02070309020205020404" pitchFamily="49" charset="0"/>
              </a:rPr>
              <a:t>out</a:t>
            </a:r>
            <a:r>
              <a:rPr lang="en-US" sz="1100" b="1" i="1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sz="1100" b="1" i="1" dirty="0" err="1">
                <a:solidFill>
                  <a:srgbClr val="A7EC21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i="1" dirty="0">
                <a:solidFill>
                  <a:srgbClr val="17C6A3"/>
                </a:solidFill>
                <a:latin typeface="Courier New" panose="02070309020205020404" pitchFamily="49" charset="0"/>
              </a:rPr>
              <a:t>"to keep things fair.\n"</a:t>
            </a:r>
            <a:r>
              <a:rPr lang="en-US" sz="1100" b="1" i="1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sz="1100" b="1" i="1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9FAF4"/>
                </a:solidFill>
                <a:latin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13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968"/>
            <a:ext cx="9404723" cy="1400530"/>
          </a:xfrm>
        </p:spPr>
        <p:txBody>
          <a:bodyPr/>
          <a:lstStyle/>
          <a:p>
            <a:r>
              <a:rPr lang="en-US" b="1" dirty="0"/>
              <a:t>3. Decision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971550"/>
            <a:ext cx="11753850" cy="5657850"/>
          </a:xfrm>
        </p:spPr>
        <p:txBody>
          <a:bodyPr/>
          <a:lstStyle/>
          <a:p>
            <a:pPr lvl="0"/>
            <a:r>
              <a:rPr lang="en-US" dirty="0"/>
              <a:t>The if Statement</a:t>
            </a:r>
          </a:p>
          <a:p>
            <a:pPr lvl="0"/>
            <a:r>
              <a:rPr lang="en-US" dirty="0"/>
              <a:t>The if-else Statement</a:t>
            </a:r>
          </a:p>
          <a:p>
            <a:pPr lvl="0"/>
            <a:r>
              <a:rPr lang="en-US" dirty="0"/>
              <a:t>Nested if Statements</a:t>
            </a:r>
          </a:p>
          <a:p>
            <a:pPr lvl="0"/>
            <a:r>
              <a:rPr lang="en-US" dirty="0"/>
              <a:t>The if-else-if Statement</a:t>
            </a:r>
          </a:p>
          <a:p>
            <a:pPr lvl="0"/>
            <a:r>
              <a:rPr lang="en-US" dirty="0"/>
              <a:t>Logical Operators</a:t>
            </a:r>
          </a:p>
          <a:p>
            <a:pPr lvl="0"/>
            <a:r>
              <a:rPr lang="en-US" dirty="0"/>
              <a:t>Comparing String Objects</a:t>
            </a:r>
          </a:p>
          <a:p>
            <a:pPr lvl="0"/>
            <a:r>
              <a:rPr lang="en-US" dirty="0"/>
              <a:t>The Conditional Operator</a:t>
            </a:r>
          </a:p>
          <a:p>
            <a:pPr lvl="0"/>
            <a:r>
              <a:rPr lang="en-US" dirty="0"/>
              <a:t>The switch Statement</a:t>
            </a:r>
          </a:p>
          <a:p>
            <a:pPr lvl="0"/>
            <a:r>
              <a:rPr lang="en-US" dirty="0"/>
              <a:t>The </a:t>
            </a:r>
            <a:r>
              <a:rPr lang="en-US" dirty="0" err="1"/>
              <a:t>System.out.printf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0750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0"/>
            <a:r>
              <a:rPr lang="en-US" sz="4400" b="1" dirty="0"/>
              <a:t>The if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76350"/>
            <a:ext cx="11696700" cy="5353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•	Causes a statement or group of statements to run if a condition is true.</a:t>
            </a:r>
          </a:p>
          <a:p>
            <a:pPr marL="0" indent="0">
              <a:buNone/>
            </a:pPr>
            <a:r>
              <a:rPr lang="en-US" sz="1800" dirty="0"/>
              <a:t>•	The statement or group of statements is simply skipped if the condition is false.</a:t>
            </a:r>
          </a:p>
          <a:p>
            <a:pPr marL="0" indent="0">
              <a:buNone/>
            </a:pPr>
            <a:r>
              <a:rPr lang="en-US" sz="1800" dirty="0"/>
              <a:t>•	General Format: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if (condition)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 statement1; </a:t>
            </a:r>
          </a:p>
          <a:p>
            <a:pPr marL="0" indent="0">
              <a:buNone/>
            </a:pPr>
            <a:r>
              <a:rPr lang="en-US" sz="1800" dirty="0"/>
              <a:t>		statement2;</a:t>
            </a:r>
          </a:p>
          <a:p>
            <a:pPr marL="0" indent="0">
              <a:buNone/>
            </a:pPr>
            <a:r>
              <a:rPr lang="en-US" sz="1800" dirty="0"/>
              <a:t>		 ….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•	If there is only one statement, you can drop the curly braces:</a:t>
            </a:r>
          </a:p>
          <a:p>
            <a:r>
              <a:rPr lang="en-US" sz="1800" dirty="0"/>
              <a:t>if (condition)</a:t>
            </a:r>
          </a:p>
          <a:p>
            <a:pPr marL="0" indent="0">
              <a:buNone/>
            </a:pPr>
            <a:r>
              <a:rPr lang="en-US" sz="1800" dirty="0"/>
              <a:t>		 statement1;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96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76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Operators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33550" y="2190749"/>
          <a:ext cx="7239000" cy="31224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64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65">
                <a:tc>
                  <a:txBody>
                    <a:bodyPr/>
                    <a:lstStyle/>
                    <a:p>
                      <a:pPr marL="4064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Greater Than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65">
                <a:tc>
                  <a:txBody>
                    <a:bodyPr/>
                    <a:lstStyle/>
                    <a:p>
                      <a:pPr marL="4064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Less than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30">
                <a:tc>
                  <a:txBody>
                    <a:bodyPr/>
                    <a:lstStyle/>
                    <a:p>
                      <a:pPr marL="4064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Greater Than Or Equal</a:t>
                      </a:r>
                      <a:r>
                        <a:rPr lang="en-US" sz="1800" spc="3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65">
                <a:tc>
                  <a:txBody>
                    <a:bodyPr/>
                    <a:lstStyle/>
                    <a:p>
                      <a:pPr marL="4064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Less Than Or Equal 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65">
                <a:tc>
                  <a:txBody>
                    <a:bodyPr/>
                    <a:lstStyle/>
                    <a:p>
                      <a:pPr marL="4064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==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 Equal 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65">
                <a:tc>
                  <a:txBody>
                    <a:bodyPr/>
                    <a:lstStyle/>
                    <a:p>
                      <a:pPr marL="4064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!=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Not Equal To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51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>
                <a:latin typeface="+mn-lt"/>
              </a:rPr>
              <a:t>Logical Operators</a:t>
            </a:r>
            <a:br>
              <a:rPr lang="en-US" sz="4400" b="1" dirty="0">
                <a:latin typeface="+mn-lt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33450"/>
            <a:ext cx="12192000" cy="5924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9" y="1419580"/>
            <a:ext cx="11670352" cy="54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4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53" y="275737"/>
            <a:ext cx="9404723" cy="1400530"/>
          </a:xfrm>
        </p:spPr>
        <p:txBody>
          <a:bodyPr/>
          <a:lstStyle/>
          <a:p>
            <a:r>
              <a:rPr lang="en-US" b="1" dirty="0"/>
              <a:t>The 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976002"/>
            <a:ext cx="12192000" cy="5881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" y="1211976"/>
            <a:ext cx="12106629" cy="56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24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The switch Statement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77430"/>
            <a:ext cx="12192000" cy="5680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9399"/>
            <a:ext cx="12166580" cy="54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8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D1F6-C2DD-421B-8355-E3C8BB74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1FE7-DA70-44EE-8F0D-60F1CC82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AE1A9-41E3-4D63-8AC5-239D522D6B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("Welcome to the Bank Account program");</a:t>
            </a:r>
          </a:p>
          <a:p>
            <a:endParaRPr lang="en-US" dirty="0"/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("********************************************");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("1- Check Balance");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("2- Deposit Amount");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("3- Withdraw Amount");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("4- Exit");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("Make your selection : ");</a:t>
            </a:r>
          </a:p>
          <a:p>
            <a:r>
              <a:rPr lang="en-US" b="1" dirty="0"/>
              <a:t>Scanner </a:t>
            </a:r>
            <a:r>
              <a:rPr lang="en-US" b="1" u="sng" dirty="0"/>
              <a:t>scan1=new Scanner(System.</a:t>
            </a:r>
            <a:r>
              <a:rPr lang="en-US" b="1" i="1" u="sng" dirty="0"/>
              <a:t>in);</a:t>
            </a:r>
          </a:p>
          <a:p>
            <a:r>
              <a:rPr lang="en-US" dirty="0"/>
              <a:t>input = scan1.nextInt();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41245-81D2-4E4B-8205-18872516C990}"/>
              </a:ext>
            </a:extLst>
          </p:cNvPr>
          <p:cNvSpPr/>
          <p:nvPr/>
        </p:nvSpPr>
        <p:spPr>
          <a:xfrm>
            <a:off x="7281332" y="609601"/>
            <a:ext cx="4730045" cy="616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switch(input)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b="1" dirty="0"/>
              <a:t>case 1:</a:t>
            </a:r>
          </a:p>
          <a:p>
            <a:r>
              <a:rPr lang="en-US" i="1" dirty="0" err="1"/>
              <a:t>checkBalance</a:t>
            </a:r>
            <a:r>
              <a:rPr lang="en-US" i="1" dirty="0"/>
              <a:t>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2:</a:t>
            </a:r>
          </a:p>
          <a:p>
            <a:endParaRPr lang="en-US" dirty="0"/>
          </a:p>
          <a:p>
            <a:r>
              <a:rPr lang="en-US" i="1" dirty="0"/>
              <a:t>Deposit();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3:</a:t>
            </a:r>
          </a:p>
          <a:p>
            <a:endParaRPr lang="en-US" dirty="0"/>
          </a:p>
          <a:p>
            <a:r>
              <a:rPr lang="en-US" i="1" dirty="0" err="1"/>
              <a:t>wihtdraw</a:t>
            </a:r>
            <a:r>
              <a:rPr lang="en-US" i="1" dirty="0"/>
              <a:t>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4: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("Bye </a:t>
            </a:r>
            <a:r>
              <a:rPr lang="en-US" b="1" i="1" dirty="0" err="1"/>
              <a:t>Bye</a:t>
            </a:r>
            <a:r>
              <a:rPr lang="en-US" b="1" i="1" dirty="0"/>
              <a:t> ");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default: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("Invalid Choice");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B571A-0654-4D60-AE10-91C1A6712A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" y="0"/>
            <a:ext cx="1210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Loops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Increment and Decrement Operators</a:t>
            </a:r>
          </a:p>
          <a:p>
            <a:pPr lvl="0"/>
            <a:r>
              <a:rPr lang="en-US" dirty="0"/>
              <a:t>The while Loop</a:t>
            </a:r>
          </a:p>
          <a:p>
            <a:pPr lvl="0"/>
            <a:r>
              <a:rPr lang="en-US" dirty="0"/>
              <a:t>Using the while Loop for Input Validation</a:t>
            </a:r>
          </a:p>
          <a:p>
            <a:pPr lvl="0"/>
            <a:r>
              <a:rPr lang="en-US" dirty="0"/>
              <a:t>The do-while Loop</a:t>
            </a:r>
          </a:p>
          <a:p>
            <a:pPr lvl="0"/>
            <a:r>
              <a:rPr lang="en-US" dirty="0"/>
              <a:t>The for Loop</a:t>
            </a:r>
          </a:p>
          <a:p>
            <a:pPr lvl="0"/>
            <a:r>
              <a:rPr lang="en-US" dirty="0"/>
              <a:t>Running Totals and Sentinel Values</a:t>
            </a:r>
          </a:p>
          <a:p>
            <a:pPr lvl="0"/>
            <a:r>
              <a:rPr lang="en-US" dirty="0"/>
              <a:t>Nested Loops</a:t>
            </a:r>
          </a:p>
          <a:p>
            <a:pPr lvl="0"/>
            <a:r>
              <a:rPr lang="en-US" dirty="0"/>
              <a:t>The break and continue Statements</a:t>
            </a:r>
          </a:p>
          <a:p>
            <a:pPr lvl="0"/>
            <a:r>
              <a:rPr lang="en-US" dirty="0"/>
              <a:t>Deciding Which Loop to Use</a:t>
            </a:r>
          </a:p>
          <a:p>
            <a:pPr lvl="0"/>
            <a:r>
              <a:rPr lang="en-US" dirty="0"/>
              <a:t>Generating Random Numbers with the Random Class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2" y="0"/>
            <a:ext cx="11225046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The Increment and Decrement Operators</a:t>
            </a:r>
            <a:br>
              <a:rPr lang="en-US" sz="4400" b="1" dirty="0"/>
            </a:b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8911" y="1106905"/>
          <a:ext cx="4177047" cy="13796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3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811">
                <a:tc>
                  <a:txBody>
                    <a:bodyPr/>
                    <a:lstStyle/>
                    <a:p>
                      <a:pPr marL="19685" marR="39370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Increment 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811">
                <a:tc>
                  <a:txBody>
                    <a:bodyPr/>
                    <a:lstStyle/>
                    <a:p>
                      <a:pPr marL="19685" marR="635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Decrement 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(condition) {</a:t>
            </a:r>
          </a:p>
          <a:p>
            <a:r>
              <a:rPr lang="en-US" dirty="0"/>
              <a:t>statements;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•	While the condition is true, the loop iterates.</a:t>
            </a:r>
          </a:p>
          <a:p>
            <a:r>
              <a:rPr lang="en-US" dirty="0"/>
              <a:t>•	Pre-test loop - condition is checked prior to executing the loop.</a:t>
            </a:r>
          </a:p>
          <a:p>
            <a:r>
              <a:rPr lang="en-US" dirty="0"/>
              <a:t>•	Infinite loop - A loop that never terminates</a:t>
            </a:r>
          </a:p>
        </p:txBody>
      </p:sp>
    </p:spTree>
    <p:extLst>
      <p:ext uri="{BB962C8B-B14F-4D97-AF65-F5344CB8AC3E}">
        <p14:creationId xmlns:p14="http://schemas.microsoft.com/office/powerpoint/2010/main" val="732984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6" y="1315454"/>
            <a:ext cx="9552548" cy="4932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		statements;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while (condition);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35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80" y="66851"/>
            <a:ext cx="9404723" cy="1400530"/>
          </a:xfrm>
        </p:spPr>
        <p:txBody>
          <a:bodyPr/>
          <a:lstStyle/>
          <a:p>
            <a:r>
              <a:rPr lang="en-US" b="1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767116"/>
            <a:ext cx="10315074" cy="63687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84" y="949633"/>
            <a:ext cx="10581842" cy="16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44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657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9" y="266706"/>
            <a:ext cx="11824923" cy="54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33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1" y="115833"/>
            <a:ext cx="9404723" cy="1400530"/>
          </a:xfrm>
        </p:spPr>
        <p:txBody>
          <a:bodyPr/>
          <a:lstStyle/>
          <a:p>
            <a:r>
              <a:rPr lang="en-US" b="1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16" y="1074350"/>
            <a:ext cx="8946541" cy="4195481"/>
          </a:xfrm>
        </p:spPr>
        <p:txBody>
          <a:bodyPr/>
          <a:lstStyle/>
          <a:p>
            <a:pPr lvl="0"/>
            <a:r>
              <a:rPr lang="en-US" dirty="0"/>
              <a:t>Nested loop - one loop inside another</a:t>
            </a:r>
          </a:p>
          <a:p>
            <a:pPr lvl="0"/>
            <a:r>
              <a:rPr lang="en-US" dirty="0"/>
              <a:t>Inner and Outer loop</a:t>
            </a:r>
          </a:p>
          <a:p>
            <a:r>
              <a:rPr lang="en-US" dirty="0"/>
              <a:t>Inner loop will execute all of its iterations for every one execution of the outer loop</a:t>
            </a:r>
          </a:p>
        </p:txBody>
      </p:sp>
    </p:spTree>
    <p:extLst>
      <p:ext uri="{BB962C8B-B14F-4D97-AF65-F5344CB8AC3E}">
        <p14:creationId xmlns:p14="http://schemas.microsoft.com/office/powerpoint/2010/main" val="2700595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833"/>
            <a:ext cx="1004985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The break and continue Statements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2" y="101018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	break Statement</a:t>
            </a:r>
          </a:p>
          <a:p>
            <a:pPr marL="0" indent="0">
              <a:buNone/>
            </a:pPr>
            <a:r>
              <a:rPr lang="en-US" dirty="0"/>
              <a:t>	•	Terminates a loop</a:t>
            </a:r>
          </a:p>
          <a:p>
            <a:pPr marL="0" indent="0">
              <a:buNone/>
            </a:pPr>
            <a:r>
              <a:rPr lang="en-US" dirty="0"/>
              <a:t>•	continue Statement</a:t>
            </a:r>
          </a:p>
          <a:p>
            <a:pPr marL="0" indent="0">
              <a:buNone/>
            </a:pPr>
            <a:r>
              <a:rPr lang="en-US" dirty="0"/>
              <a:t>	•	Causes the currently executing iteration of a loop to terminate</a:t>
            </a:r>
          </a:p>
          <a:p>
            <a:pPr marL="0" indent="0">
              <a:buNone/>
            </a:pPr>
            <a:r>
              <a:rPr lang="en-US" dirty="0"/>
              <a:t>		Then the next iteration begins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1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2" y="228128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Deciding which Loop to Use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796716"/>
            <a:ext cx="12192000" cy="4347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2233604"/>
          <a:ext cx="11995069" cy="14630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2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4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20955" marR="14605" algn="ctr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there is some type of counting variable</a:t>
                      </a:r>
                      <a:r>
                        <a:rPr lang="en-US" sz="2400" spc="-145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that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325" marR="0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evaluated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20955" marR="14605" algn="ctr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you want the statements to execute at least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one time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 while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33655" marR="14605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 the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where you do not want the statements to execute</a:t>
                      </a:r>
                      <a:r>
                        <a:rPr lang="en-US" sz="2400" spc="-205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beginning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60325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condition is false in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46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C290-E714-4280-B1D6-CC7D6744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BCC7-26E0-433C-B59E-0E22E07A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FC3AD-86D3-442A-80B4-DC67559E41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b="1" dirty="0" err="1"/>
              <a:t>int</a:t>
            </a:r>
            <a:r>
              <a:rPr lang="en-US" sz="1600" b="1" dirty="0"/>
              <a:t> input;</a:t>
            </a:r>
          </a:p>
          <a:p>
            <a:r>
              <a:rPr lang="en-US" sz="1600" b="1" dirty="0"/>
              <a:t>do</a:t>
            </a:r>
          </a:p>
          <a:p>
            <a:r>
              <a:rPr lang="en-US" sz="1600" dirty="0"/>
              <a:t>{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("Welcome to the Bank Account program");</a:t>
            </a:r>
          </a:p>
          <a:p>
            <a:endParaRPr lang="en-US" sz="1600" dirty="0"/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("********************************************");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("1- Check Balance");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("2- Deposit Amount");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("3- Withdraw Amount");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("4- Exit");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("Make your selection : ");</a:t>
            </a:r>
          </a:p>
          <a:p>
            <a:r>
              <a:rPr lang="en-US" sz="1600" b="1" dirty="0"/>
              <a:t>Scanner </a:t>
            </a:r>
            <a:r>
              <a:rPr lang="en-US" sz="1600" b="1" u="sng" dirty="0"/>
              <a:t>scan1=new Scanner(System.</a:t>
            </a:r>
            <a:r>
              <a:rPr lang="en-US" sz="1600" b="1" i="1" u="sng" dirty="0"/>
              <a:t>in);</a:t>
            </a:r>
          </a:p>
          <a:p>
            <a:r>
              <a:rPr lang="en-US" sz="1600" dirty="0"/>
              <a:t>input = scan1.nextInt();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1A87A-F4A9-4E05-B8B2-BFE81A1A9C0C}"/>
              </a:ext>
            </a:extLst>
          </p:cNvPr>
          <p:cNvSpPr/>
          <p:nvPr/>
        </p:nvSpPr>
        <p:spPr>
          <a:xfrm>
            <a:off x="6299200" y="214489"/>
            <a:ext cx="5892800" cy="66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switch(input)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b="1" dirty="0"/>
              <a:t>case 1:</a:t>
            </a:r>
          </a:p>
          <a:p>
            <a:r>
              <a:rPr lang="en-US" i="1" dirty="0" err="1"/>
              <a:t>checkBalance</a:t>
            </a:r>
            <a:r>
              <a:rPr lang="en-US" i="1" dirty="0"/>
              <a:t>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2:</a:t>
            </a:r>
          </a:p>
          <a:p>
            <a:endParaRPr lang="en-US" dirty="0"/>
          </a:p>
          <a:p>
            <a:r>
              <a:rPr lang="en-US" i="1" dirty="0"/>
              <a:t>Deposit();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3:</a:t>
            </a:r>
          </a:p>
          <a:p>
            <a:endParaRPr lang="en-US" dirty="0"/>
          </a:p>
          <a:p>
            <a:r>
              <a:rPr lang="en-US" i="1" dirty="0" err="1"/>
              <a:t>wihtdraw</a:t>
            </a:r>
            <a:r>
              <a:rPr lang="en-US" i="1" dirty="0"/>
              <a:t>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4: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("Bye </a:t>
            </a:r>
            <a:r>
              <a:rPr lang="en-US" b="1" i="1" dirty="0" err="1"/>
              <a:t>Bye</a:t>
            </a:r>
            <a:r>
              <a:rPr lang="en-US" b="1" i="1" dirty="0"/>
              <a:t> ");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default: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("Invalid Choice");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r>
              <a:rPr lang="en-US" b="1" dirty="0"/>
              <a:t>while (input != 4);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Computers and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1.1 Why Program?</a:t>
            </a:r>
          </a:p>
          <a:p>
            <a:pPr lvl="0"/>
            <a:r>
              <a:rPr lang="en-US" dirty="0"/>
              <a:t>1.2 Computer Systems: Hardware and Software</a:t>
            </a:r>
          </a:p>
          <a:p>
            <a:pPr lvl="0"/>
            <a:r>
              <a:rPr lang="en-US" dirty="0"/>
              <a:t>1.3 Programming Languages</a:t>
            </a:r>
          </a:p>
          <a:p>
            <a:pPr lvl="0"/>
            <a:r>
              <a:rPr lang="en-US" dirty="0"/>
              <a:t>1.4 What is a Program Made Of?</a:t>
            </a:r>
          </a:p>
          <a:p>
            <a:pPr lvl="0"/>
            <a:r>
              <a:rPr lang="en-US" dirty="0"/>
              <a:t>1.5 The Programming Process</a:t>
            </a:r>
          </a:p>
          <a:p>
            <a:pPr lvl="0"/>
            <a:r>
              <a:rPr lang="en-US" dirty="0"/>
              <a:t>1.6 Object‐Oriented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Introduction to Methods</a:t>
            </a:r>
          </a:p>
          <a:p>
            <a:pPr lvl="0"/>
            <a:r>
              <a:rPr lang="en-US" dirty="0"/>
              <a:t> Passing Arguments to a Method</a:t>
            </a:r>
          </a:p>
          <a:p>
            <a:pPr lvl="0"/>
            <a:r>
              <a:rPr lang="en-US" dirty="0"/>
              <a:t>More about Local Variables</a:t>
            </a:r>
          </a:p>
          <a:p>
            <a:pPr lvl="0"/>
            <a:r>
              <a:rPr lang="en-US" dirty="0"/>
              <a:t>Returning a Value from a Method</a:t>
            </a:r>
          </a:p>
          <a:p>
            <a:pPr lvl="0"/>
            <a:r>
              <a:rPr lang="en-US" dirty="0"/>
              <a:t>Problem Solving with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bundle of statements that performs a particular task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295" y="2197767"/>
            <a:ext cx="12079705" cy="4427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95" y="2884536"/>
            <a:ext cx="13408753" cy="37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48" y="0"/>
            <a:ext cx="9404723" cy="1400530"/>
          </a:xfrm>
        </p:spPr>
        <p:txBody>
          <a:bodyPr/>
          <a:lstStyle/>
          <a:p>
            <a:r>
              <a:rPr lang="en-US" b="1" dirty="0"/>
              <a:t>Passing Arguments to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48" y="1010653"/>
            <a:ext cx="11914857" cy="56147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Argument - Value that is passed into a method when it is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	The data type of an argument in a method call must correspond to the variable declaration in the parentheses of the method  definition</a:t>
            </a:r>
          </a:p>
          <a:p>
            <a:pPr marL="0" lvl="0" indent="0">
              <a:buNone/>
            </a:pPr>
            <a:r>
              <a:rPr lang="en-US" dirty="0"/>
              <a:t>Java will automatically perform widening conversions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where a double is expected) but narrowing conversions (double where an </a:t>
            </a:r>
            <a:r>
              <a:rPr lang="en-US" dirty="0" err="1"/>
              <a:t>int</a:t>
            </a:r>
            <a:r>
              <a:rPr lang="en-US" dirty="0"/>
              <a:t> is expected) will cause a compiler error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showSum</a:t>
            </a:r>
            <a:r>
              <a:rPr lang="en-US" dirty="0"/>
              <a:t>(double num1, double num2)</a:t>
            </a:r>
          </a:p>
          <a:p>
            <a:pPr marL="0" indent="0">
              <a:buNone/>
            </a:pPr>
            <a:r>
              <a:rPr lang="en-US" dirty="0"/>
              <a:t>	{ double result = num1 + num2;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("The sum is " + result);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showGreeting</a:t>
            </a:r>
            <a:r>
              <a:rPr lang="en-US" dirty="0"/>
              <a:t>(18, "Justin");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showGreeting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age, String name)</a:t>
            </a:r>
          </a:p>
          <a:p>
            <a:pPr marL="0" indent="0">
              <a:buNone/>
            </a:pPr>
            <a:r>
              <a:rPr lang="en-US" dirty="0"/>
              <a:t>	{ </a:t>
            </a:r>
            <a:r>
              <a:rPr lang="en-US" dirty="0" err="1"/>
              <a:t>System.out.println</a:t>
            </a:r>
            <a:r>
              <a:rPr lang="en-US" dirty="0"/>
              <a:t>("Hi, Your name is " + name);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("Your age is " + age);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1" y="180003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More about Local Variables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21" y="1250813"/>
            <a:ext cx="11610058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	A local variable is declared inside a method</a:t>
            </a:r>
          </a:p>
          <a:p>
            <a:pPr marL="0" indent="0">
              <a:buNone/>
            </a:pPr>
            <a:r>
              <a:rPr lang="en-US" dirty="0"/>
              <a:t>•	Local variables only have scope from line in which</a:t>
            </a:r>
          </a:p>
          <a:p>
            <a:pPr marL="0" indent="0">
              <a:buNone/>
            </a:pPr>
            <a:r>
              <a:rPr lang="en-US" dirty="0"/>
              <a:t>they are declared to the end of the method in which they are declared.</a:t>
            </a:r>
          </a:p>
          <a:p>
            <a:pPr marL="0" indent="0">
              <a:buNone/>
            </a:pPr>
            <a:r>
              <a:rPr lang="en-US" dirty="0"/>
              <a:t>•	Different methods can have local variables with the same name.</a:t>
            </a:r>
          </a:p>
          <a:p>
            <a:pPr marL="0" indent="0">
              <a:buNone/>
            </a:pPr>
            <a:r>
              <a:rPr lang="en-US" dirty="0"/>
              <a:t>•	When the method ends, the local variables (including the parameter variables) are destroyed and any values stored are lost.</a:t>
            </a:r>
          </a:p>
          <a:p>
            <a:pPr marL="0" indent="0">
              <a:buNone/>
            </a:pPr>
            <a:r>
              <a:rPr lang="en-US" dirty="0"/>
              <a:t>•	Local variables are not automatically initialized with a default value and must be given a value before they can be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8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16" y="244171"/>
            <a:ext cx="9404723" cy="1400530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400" b="1" dirty="0"/>
              <a:t>Returning a Value from a Method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16" y="962526"/>
            <a:ext cx="11786521" cy="5566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/**</a:t>
            </a:r>
          </a:p>
          <a:p>
            <a:pPr marL="0" indent="0">
              <a:buNone/>
            </a:pPr>
            <a:r>
              <a:rPr lang="en-US" sz="1800" dirty="0"/>
              <a:t>*This method adds two numbers</a:t>
            </a:r>
          </a:p>
          <a:p>
            <a:pPr marL="0" indent="0">
              <a:buNone/>
            </a:pPr>
            <a:r>
              <a:rPr lang="en-US" sz="1800" dirty="0"/>
              <a:t>*@</a:t>
            </a:r>
            <a:r>
              <a:rPr lang="en-US" sz="1800" dirty="0" err="1"/>
              <a:t>param</a:t>
            </a:r>
            <a:r>
              <a:rPr lang="en-US" sz="1800" dirty="0"/>
              <a:t> num1 our first number to add</a:t>
            </a:r>
          </a:p>
          <a:p>
            <a:pPr marL="0" indent="0">
              <a:buNone/>
            </a:pPr>
            <a:r>
              <a:rPr lang="en-US" sz="1800" dirty="0"/>
              <a:t>*@</a:t>
            </a:r>
            <a:r>
              <a:rPr lang="en-US" sz="1800" dirty="0" err="1"/>
              <a:t>param</a:t>
            </a:r>
            <a:r>
              <a:rPr lang="en-US" sz="1800" dirty="0"/>
              <a:t> num2 our second number to add</a:t>
            </a:r>
          </a:p>
          <a:p>
            <a:pPr marL="0" indent="0">
              <a:buNone/>
            </a:pPr>
            <a:r>
              <a:rPr lang="en-US" sz="1800" dirty="0"/>
              <a:t>*@return returns the sum of the two integer values</a:t>
            </a:r>
          </a:p>
          <a:p>
            <a:pPr marL="0" indent="0">
              <a:buNone/>
            </a:pPr>
            <a:r>
              <a:rPr lang="en-US" sz="1800" dirty="0"/>
              <a:t>*/</a:t>
            </a:r>
          </a:p>
          <a:p>
            <a:pPr marL="0" indent="0">
              <a:buNone/>
            </a:pPr>
            <a:r>
              <a:rPr lang="en-US" sz="1800" dirty="0"/>
              <a:t>public static </a:t>
            </a:r>
            <a:r>
              <a:rPr lang="en-US" sz="1800" dirty="0" err="1"/>
              <a:t>int</a:t>
            </a:r>
            <a:r>
              <a:rPr lang="en-US" sz="1800" dirty="0"/>
              <a:t> sum(</a:t>
            </a:r>
            <a:r>
              <a:rPr lang="en-US" sz="1800" dirty="0" err="1"/>
              <a:t>int</a:t>
            </a:r>
            <a:r>
              <a:rPr lang="en-US" sz="1800" dirty="0"/>
              <a:t> num1, </a:t>
            </a:r>
            <a:r>
              <a:rPr lang="en-US" sz="1800" dirty="0" err="1"/>
              <a:t>int</a:t>
            </a:r>
            <a:r>
              <a:rPr lang="en-US" sz="1800" dirty="0"/>
              <a:t> num2){ return num1 + num2;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/*</a:t>
            </a:r>
          </a:p>
          <a:p>
            <a:pPr marL="0" lvl="0" indent="0">
              <a:buNone/>
            </a:pPr>
            <a:r>
              <a:rPr lang="en-US" sz="1800" dirty="0"/>
              <a:t>This method displays the full name.</a:t>
            </a:r>
          </a:p>
          <a:p>
            <a:pPr marL="0" lv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param</a:t>
            </a:r>
            <a:r>
              <a:rPr lang="en-US" sz="1800" dirty="0"/>
              <a:t> </a:t>
            </a:r>
            <a:r>
              <a:rPr lang="en-US" sz="1800" dirty="0" err="1"/>
              <a:t>firstName</a:t>
            </a:r>
            <a:r>
              <a:rPr lang="en-US" sz="1800" dirty="0"/>
              <a:t> the first name</a:t>
            </a:r>
          </a:p>
          <a:p>
            <a:pPr marL="0" lv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param</a:t>
            </a:r>
            <a:r>
              <a:rPr lang="en-US" sz="1800" dirty="0"/>
              <a:t> </a:t>
            </a:r>
            <a:r>
              <a:rPr lang="en-US" sz="1800" dirty="0" err="1"/>
              <a:t>lastName</a:t>
            </a:r>
            <a:r>
              <a:rPr lang="en-US" sz="1800" dirty="0"/>
              <a:t> the last name</a:t>
            </a:r>
          </a:p>
          <a:p>
            <a:pPr marL="0" lvl="0" indent="0">
              <a:buNone/>
            </a:pPr>
            <a:r>
              <a:rPr lang="en-US" sz="1800" dirty="0"/>
              <a:t>@return the full name</a:t>
            </a:r>
          </a:p>
          <a:p>
            <a:pPr marL="0" indent="0">
              <a:buNone/>
            </a:pPr>
            <a:r>
              <a:rPr lang="en-US" sz="1800" dirty="0"/>
              <a:t>*/</a:t>
            </a:r>
          </a:p>
          <a:p>
            <a:pPr marL="0" indent="0">
              <a:buNone/>
            </a:pPr>
            <a:r>
              <a:rPr lang="en-US" sz="1800" dirty="0"/>
              <a:t>public static String </a:t>
            </a:r>
            <a:r>
              <a:rPr lang="en-US" sz="1800" dirty="0" err="1"/>
              <a:t>fullName</a:t>
            </a:r>
            <a:r>
              <a:rPr lang="en-US" sz="1800" dirty="0"/>
              <a:t>(String </a:t>
            </a:r>
            <a:r>
              <a:rPr lang="en-US" sz="1800" dirty="0" err="1"/>
              <a:t>firstName</a:t>
            </a:r>
            <a:r>
              <a:rPr lang="en-US" sz="1800" dirty="0"/>
              <a:t>, String </a:t>
            </a:r>
            <a:r>
              <a:rPr lang="en-US" sz="1800" dirty="0" err="1"/>
              <a:t>lastName</a:t>
            </a:r>
            <a:r>
              <a:rPr lang="en-US" sz="1800" dirty="0"/>
              <a:t>){ return </a:t>
            </a:r>
            <a:r>
              <a:rPr lang="en-US" sz="1800" dirty="0" err="1"/>
              <a:t>firstName</a:t>
            </a:r>
            <a:r>
              <a:rPr lang="en-US" sz="1800" dirty="0"/>
              <a:t> + " " + </a:t>
            </a:r>
            <a:r>
              <a:rPr lang="en-US" sz="1800" dirty="0" err="1"/>
              <a:t>lastName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4217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FFF6-D989-4AFC-BE40-D43BE166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endParaRPr lang="en-US" b="1" i="1" dirty="0"/>
          </a:p>
          <a:p>
            <a:pPr marL="0" indent="0" algn="ctr">
              <a:buNone/>
            </a:pPr>
            <a:r>
              <a:rPr lang="en-US" sz="5100" b="1" i="1" u="sng" dirty="0"/>
              <a:t>ATM Project</a:t>
            </a:r>
          </a:p>
          <a:p>
            <a:pPr marL="0" indent="0" algn="ctr">
              <a:buNone/>
            </a:pPr>
            <a:endParaRPr lang="en-US" sz="2200" b="1" i="1" u="sng" dirty="0"/>
          </a:p>
          <a:p>
            <a:r>
              <a:rPr lang="en-US" sz="2200" b="1" i="1" dirty="0"/>
              <a:t>NOTE: Minimum requirement to qualify for grading: 1) Code must be properly indented, modularized and follows the best practices.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Account Project (A bank account has methods to deposit, withdraw, and check the balance.) (100 points)</a:t>
            </a:r>
            <a:br>
              <a:rPr lang="en-US" sz="2200" dirty="0"/>
            </a:br>
            <a:r>
              <a:rPr lang="en-US" sz="2200" dirty="0"/>
              <a:t>1. The program contains 3 main variables called </a:t>
            </a:r>
            <a:r>
              <a:rPr lang="en-US" sz="2200" dirty="0" err="1"/>
              <a:t>accountBalance</a:t>
            </a:r>
            <a:r>
              <a:rPr lang="en-US" sz="2200" dirty="0"/>
              <a:t>, </a:t>
            </a:r>
            <a:r>
              <a:rPr lang="en-US" sz="2200" dirty="0" err="1"/>
              <a:t>accountName</a:t>
            </a:r>
            <a:r>
              <a:rPr lang="en-US" sz="2200" dirty="0"/>
              <a:t> and </a:t>
            </a:r>
            <a:r>
              <a:rPr lang="en-US" sz="2200" dirty="0" err="1"/>
              <a:t>accountNum</a:t>
            </a:r>
            <a:r>
              <a:rPr lang="en-US" sz="2200" dirty="0"/>
              <a:t>. Choose appropriate data types for these variables</a:t>
            </a:r>
            <a:br>
              <a:rPr lang="en-US" sz="2200" dirty="0"/>
            </a:br>
            <a:r>
              <a:rPr lang="en-US" sz="2200" dirty="0"/>
              <a:t>2. initializes the </a:t>
            </a:r>
            <a:r>
              <a:rPr lang="en-US" sz="2200" dirty="0" err="1"/>
              <a:t>accountName</a:t>
            </a:r>
            <a:r>
              <a:rPr lang="en-US" sz="2200" dirty="0"/>
              <a:t> with the parameter specified. The member variables </a:t>
            </a:r>
            <a:r>
              <a:rPr lang="en-US" sz="2200" dirty="0" err="1"/>
              <a:t>accountBalance</a:t>
            </a:r>
            <a:r>
              <a:rPr lang="en-US" sz="2200" dirty="0"/>
              <a:t> and </a:t>
            </a:r>
            <a:r>
              <a:rPr lang="en-US" sz="2200" dirty="0" err="1"/>
              <a:t>accountNum</a:t>
            </a:r>
            <a:r>
              <a:rPr lang="en-US" sz="2200" dirty="0"/>
              <a:t> are assigned some random value (No need to use rand function).</a:t>
            </a:r>
            <a:br>
              <a:rPr lang="en-US" sz="2200" dirty="0"/>
            </a:br>
            <a:r>
              <a:rPr lang="en-US" sz="2200" dirty="0"/>
              <a:t>3. The program  will contain member functions named menu, withdraw, and deposit</a:t>
            </a:r>
            <a:br>
              <a:rPr lang="en-US" sz="2200" dirty="0"/>
            </a:br>
            <a:r>
              <a:rPr lang="en-US" sz="2200" dirty="0"/>
              <a:t>The withdraw function checks to see if balance is sufficient for withdrawal. If so, decrements balance by amount; if not, prints an appropriate message indicating insufficient funds and displays the current balance.</a:t>
            </a:r>
            <a:br>
              <a:rPr lang="en-US" sz="2200" dirty="0"/>
            </a:br>
            <a:r>
              <a:rPr lang="en-US" sz="2200" dirty="0"/>
              <a:t>The deposit function adds deposit amount to balance and displays new balance</a:t>
            </a:r>
            <a:br>
              <a:rPr lang="en-US" sz="2200" dirty="0"/>
            </a:br>
            <a:r>
              <a:rPr lang="en-US" sz="2200" dirty="0"/>
              <a:t>The menu function will contain the following menu options: 1. Check Balance, 2. Deposit Amount, 3. Withdraw Amount, 4. Exit. Use appropriate messages for each option selected and then call the correct function to perform the task.</a:t>
            </a:r>
          </a:p>
          <a:p>
            <a:r>
              <a:rPr lang="en-US" sz="2200" b="1" dirty="0"/>
              <a:t>Output:</a:t>
            </a:r>
            <a:endParaRPr lang="en-US" sz="2200" dirty="0"/>
          </a:p>
          <a:p>
            <a:r>
              <a:rPr lang="en-US" sz="2200" dirty="0"/>
              <a:t>Welcome to the Bank Account program</a:t>
            </a:r>
            <a:br>
              <a:rPr lang="en-US" sz="2200" dirty="0"/>
            </a:br>
            <a:r>
              <a:rPr lang="en-US" sz="2200" dirty="0"/>
              <a:t>Here is your Initial Account Information:</a:t>
            </a:r>
            <a:br>
              <a:rPr lang="en-US" sz="2200" dirty="0"/>
            </a:br>
            <a:r>
              <a:rPr lang="en-US" sz="2200" dirty="0"/>
              <a:t>Account for: Helen</a:t>
            </a:r>
            <a:br>
              <a:rPr lang="en-US" sz="2200" dirty="0"/>
            </a:br>
            <a:r>
              <a:rPr lang="en-US" sz="2200" dirty="0"/>
              <a:t>Account #: 123456</a:t>
            </a:r>
            <a:br>
              <a:rPr lang="en-US" sz="2200" dirty="0"/>
            </a:br>
            <a:r>
              <a:rPr lang="en-US" sz="2200" dirty="0"/>
              <a:t>Balance: $187.5</a:t>
            </a:r>
          </a:p>
          <a:p>
            <a:r>
              <a:rPr lang="en-US" sz="2200" dirty="0"/>
              <a:t>************************</a:t>
            </a:r>
            <a:br>
              <a:rPr lang="en-US" sz="2200" dirty="0"/>
            </a:br>
            <a:r>
              <a:rPr lang="en-US" sz="2200" dirty="0"/>
              <a:t>Menu</a:t>
            </a:r>
            <a:br>
              <a:rPr lang="en-US" sz="2200" dirty="0"/>
            </a:br>
            <a:r>
              <a:rPr lang="en-US" sz="2200" dirty="0"/>
              <a:t>************************</a:t>
            </a:r>
            <a:br>
              <a:rPr lang="en-US" sz="2200" dirty="0"/>
            </a:br>
            <a:r>
              <a:rPr lang="en-US" sz="2200" dirty="0"/>
              <a:t>1. Check Balance</a:t>
            </a:r>
            <a:br>
              <a:rPr lang="en-US" sz="2200" dirty="0"/>
            </a:br>
            <a:r>
              <a:rPr lang="en-US" sz="2200" dirty="0"/>
              <a:t>2. Deposit Amount</a:t>
            </a:r>
            <a:br>
              <a:rPr lang="en-US" sz="2200" dirty="0"/>
            </a:br>
            <a:r>
              <a:rPr lang="en-US" sz="2200" dirty="0"/>
              <a:t>3. Withdraw Amount</a:t>
            </a:r>
            <a:br>
              <a:rPr lang="en-US" sz="2200" dirty="0"/>
            </a:br>
            <a:r>
              <a:rPr lang="en-US" sz="2200" dirty="0"/>
              <a:t>4. Exit</a:t>
            </a:r>
          </a:p>
          <a:p>
            <a:r>
              <a:rPr lang="en-US" sz="2200" dirty="0"/>
              <a:t>Please make a selection: 8</a:t>
            </a:r>
          </a:p>
          <a:p>
            <a:r>
              <a:rPr lang="en-US" sz="2200" dirty="0"/>
              <a:t>ERROR: Invalid choice. Please try again !!!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3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B57C-BE20-4DB0-BECB-08AAE756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4CD8-4BA0-49CF-906D-BAAB0AE3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5A030-F5FE-4F2F-A528-087BCA5D7CBF}"/>
              </a:ext>
            </a:extLst>
          </p:cNvPr>
          <p:cNvSpPr/>
          <p:nvPr/>
        </p:nvSpPr>
        <p:spPr>
          <a:xfrm>
            <a:off x="0" y="0"/>
            <a:ext cx="12192000" cy="730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import </a:t>
            </a:r>
            <a:r>
              <a:rPr lang="en-US" sz="1600" b="1" dirty="0" err="1"/>
              <a:t>java.util.Scanner</a:t>
            </a:r>
            <a:r>
              <a:rPr lang="en-US" sz="1600" b="1" dirty="0"/>
              <a:t>;</a:t>
            </a:r>
          </a:p>
          <a:p>
            <a:endParaRPr lang="en-US" sz="1600" dirty="0"/>
          </a:p>
          <a:p>
            <a:r>
              <a:rPr lang="en-US" sz="1600" b="1" dirty="0"/>
              <a:t>public class ATM {</a:t>
            </a:r>
          </a:p>
          <a:p>
            <a:endParaRPr lang="en-US" sz="1600" dirty="0"/>
          </a:p>
          <a:p>
            <a:r>
              <a:rPr lang="en-US" sz="1600" b="1" dirty="0"/>
              <a:t>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i="1" dirty="0" err="1"/>
              <a:t>accountBalance</a:t>
            </a:r>
            <a:r>
              <a:rPr lang="en-US" sz="1600" b="1" i="1" dirty="0"/>
              <a:t> = 100;</a:t>
            </a:r>
          </a:p>
          <a:p>
            <a:r>
              <a:rPr lang="en-US" sz="1600" b="1" dirty="0"/>
              <a:t>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i="1" dirty="0" err="1"/>
              <a:t>AccountNum</a:t>
            </a:r>
            <a:r>
              <a:rPr lang="en-US" sz="1600" b="1" i="1" dirty="0"/>
              <a:t>=123456;</a:t>
            </a:r>
          </a:p>
          <a:p>
            <a:r>
              <a:rPr lang="en-US" sz="1600" b="1" dirty="0"/>
              <a:t>static String </a:t>
            </a:r>
            <a:r>
              <a:rPr lang="en-US" sz="1600" b="1" i="1" dirty="0" err="1"/>
              <a:t>AccountName</a:t>
            </a:r>
            <a:r>
              <a:rPr lang="en-US" sz="1600" b="1" i="1" dirty="0"/>
              <a:t>="Helen";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public 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 {</a:t>
            </a:r>
          </a:p>
          <a:p>
            <a:r>
              <a:rPr lang="en-US" sz="1600" dirty="0"/>
              <a:t>// </a:t>
            </a:r>
            <a:r>
              <a:rPr lang="en-US" sz="1600" b="1" dirty="0"/>
              <a:t>TODO Auto-generated method stub</a:t>
            </a:r>
          </a:p>
          <a:p>
            <a:r>
              <a:rPr lang="en-US" sz="1600" i="1" dirty="0"/>
              <a:t>Menu();</a:t>
            </a:r>
          </a:p>
          <a:p>
            <a:r>
              <a:rPr lang="en-US" sz="1600" dirty="0"/>
              <a:t>}</a:t>
            </a:r>
          </a:p>
          <a:p>
            <a:r>
              <a:rPr lang="en-US" sz="1600" b="1" dirty="0"/>
              <a:t>public static void Deposit() </a:t>
            </a:r>
          </a:p>
          <a:p>
            <a:r>
              <a:rPr lang="en-US" sz="1600" dirty="0"/>
              <a:t>{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val</a:t>
            </a:r>
            <a:r>
              <a:rPr lang="en-US" sz="1600" b="1" dirty="0"/>
              <a:t>;</a:t>
            </a:r>
          </a:p>
          <a:p>
            <a:endParaRPr lang="en-US" sz="1600" dirty="0"/>
          </a:p>
          <a:p>
            <a:r>
              <a:rPr lang="en-US" sz="1600" b="1" dirty="0"/>
              <a:t>Scanner </a:t>
            </a:r>
            <a:r>
              <a:rPr lang="en-US" sz="1600" b="1" u="sng" dirty="0"/>
              <a:t>keyboard = new Scanner(System.</a:t>
            </a:r>
            <a:r>
              <a:rPr lang="en-US" sz="1600" b="1" i="1" u="sng" dirty="0"/>
              <a:t>in);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("Enter a value: ");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= </a:t>
            </a:r>
            <a:r>
              <a:rPr lang="en-US" sz="1600" dirty="0" err="1"/>
              <a:t>keyboard.nextInt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i="1" dirty="0" err="1"/>
              <a:t>accountBalance</a:t>
            </a:r>
            <a:r>
              <a:rPr lang="en-US" sz="1600" i="1" dirty="0"/>
              <a:t> = </a:t>
            </a:r>
            <a:r>
              <a:rPr lang="en-US" sz="1600" i="1" dirty="0" err="1"/>
              <a:t>accountBalance+val</a:t>
            </a:r>
            <a:r>
              <a:rPr lang="en-US" sz="1600" i="1" dirty="0"/>
              <a:t>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out.printf</a:t>
            </a:r>
            <a:r>
              <a:rPr lang="en-US" sz="1600" b="1" i="1" dirty="0"/>
              <a:t>("Current Balance is " + </a:t>
            </a:r>
            <a:r>
              <a:rPr lang="en-US" sz="1600" b="1" i="1" dirty="0" err="1"/>
              <a:t>accountBalance</a:t>
            </a:r>
            <a:r>
              <a:rPr lang="en-US" sz="1600" b="1" i="1" dirty="0"/>
              <a:t>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("");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A37F8-BFC4-4066-A7B6-EBFB6160A82C}"/>
              </a:ext>
            </a:extLst>
          </p:cNvPr>
          <p:cNvSpPr/>
          <p:nvPr/>
        </p:nvSpPr>
        <p:spPr>
          <a:xfrm>
            <a:off x="5881511" y="452718"/>
            <a:ext cx="6310489" cy="617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public static void  </a:t>
            </a:r>
            <a:r>
              <a:rPr lang="en-US" sz="1600" b="1" dirty="0" err="1"/>
              <a:t>wihtdraw</a:t>
            </a:r>
            <a:r>
              <a:rPr lang="en-US" sz="1600" b="1" dirty="0"/>
              <a:t>() {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val</a:t>
            </a:r>
            <a:r>
              <a:rPr lang="en-US" sz="1600" b="1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("Enter a value: ");</a:t>
            </a:r>
          </a:p>
          <a:p>
            <a:r>
              <a:rPr lang="en-US" sz="1600" b="1" dirty="0"/>
              <a:t>Scanner </a:t>
            </a:r>
            <a:r>
              <a:rPr lang="en-US" sz="1600" b="1" u="sng" dirty="0"/>
              <a:t>keyboard = new Scanner(System.</a:t>
            </a:r>
            <a:r>
              <a:rPr lang="en-US" sz="1600" b="1" i="1" u="sng" dirty="0"/>
              <a:t>in);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= </a:t>
            </a:r>
            <a:r>
              <a:rPr lang="en-US" sz="1600" dirty="0" err="1"/>
              <a:t>keyboard.nextInt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b="1" dirty="0"/>
              <a:t>if (</a:t>
            </a:r>
            <a:r>
              <a:rPr lang="en-US" sz="1600" b="1" dirty="0" err="1"/>
              <a:t>val</a:t>
            </a:r>
            <a:r>
              <a:rPr lang="en-US" sz="1600" b="1" dirty="0"/>
              <a:t>&gt; </a:t>
            </a:r>
            <a:r>
              <a:rPr lang="en-US" sz="1600" b="1" i="1" dirty="0" err="1"/>
              <a:t>accountBalance</a:t>
            </a:r>
            <a:r>
              <a:rPr lang="en-US" sz="1600" b="1" i="1" dirty="0"/>
              <a:t>) {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("insufficient funds 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out.printf</a:t>
            </a:r>
            <a:r>
              <a:rPr lang="en-US" sz="1600" b="1" i="1" dirty="0"/>
              <a:t>("your current balance is: "+ </a:t>
            </a:r>
            <a:r>
              <a:rPr lang="en-US" sz="1600" b="1" i="1" dirty="0" err="1"/>
              <a:t>accountBalance</a:t>
            </a:r>
            <a:r>
              <a:rPr lang="en-US" sz="1600" b="1" i="1" dirty="0"/>
              <a:t>);</a:t>
            </a:r>
          </a:p>
          <a:p>
            <a:r>
              <a:rPr lang="en-US" sz="1600" dirty="0"/>
              <a:t>} </a:t>
            </a:r>
            <a:r>
              <a:rPr lang="en-US" sz="1600" b="1" dirty="0"/>
              <a:t>else</a:t>
            </a:r>
          </a:p>
          <a:p>
            <a:r>
              <a:rPr lang="en-US" sz="1600" i="1" dirty="0" err="1"/>
              <a:t>accountBalance</a:t>
            </a:r>
            <a:r>
              <a:rPr lang="en-US" sz="1600" i="1" dirty="0"/>
              <a:t>-= </a:t>
            </a:r>
            <a:r>
              <a:rPr lang="en-US" sz="1600" i="1" dirty="0" err="1"/>
              <a:t>val</a:t>
            </a:r>
            <a:r>
              <a:rPr lang="en-US" sz="1600" i="1" dirty="0"/>
              <a:t>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out.printf</a:t>
            </a:r>
            <a:r>
              <a:rPr lang="en-US" sz="1600" b="1" i="1" dirty="0"/>
              <a:t>("Current Balance is " + </a:t>
            </a:r>
            <a:r>
              <a:rPr lang="en-US" sz="1600" b="1" i="1" dirty="0" err="1"/>
              <a:t>accountBalance</a:t>
            </a:r>
            <a:r>
              <a:rPr lang="en-US" sz="1600" b="1" i="1" dirty="0"/>
              <a:t>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("");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public static void </a:t>
            </a:r>
            <a:r>
              <a:rPr lang="en-US" sz="1600" b="1" dirty="0" err="1"/>
              <a:t>checkBalance</a:t>
            </a:r>
            <a:r>
              <a:rPr lang="en-US" sz="1600" b="1" dirty="0"/>
              <a:t>(){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("Name    : " + </a:t>
            </a:r>
            <a:r>
              <a:rPr lang="en-US" sz="1600" b="1" i="1" dirty="0" err="1"/>
              <a:t>AccountName</a:t>
            </a:r>
            <a:r>
              <a:rPr lang="en-US" sz="1600" b="1" i="1" dirty="0"/>
              <a:t>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("Number  : " + </a:t>
            </a:r>
            <a:r>
              <a:rPr lang="en-US" sz="1600" b="1" i="1" dirty="0" err="1"/>
              <a:t>AccountNum</a:t>
            </a:r>
            <a:r>
              <a:rPr lang="en-US" sz="1600" b="1" i="1" dirty="0"/>
              <a:t>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("Balance : " + </a:t>
            </a:r>
            <a:r>
              <a:rPr lang="en-US" sz="1600" b="1" i="1" dirty="0" err="1"/>
              <a:t>accountBalance</a:t>
            </a:r>
            <a:r>
              <a:rPr lang="en-US" sz="1600" b="1" i="1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2021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C290-E714-4280-B1D6-CC7D6744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BCC7-26E0-433C-B59E-0E22E07A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FC3AD-86D3-442A-80B4-DC67559E41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b="1" dirty="0"/>
              <a:t>public static void  Menu() {</a:t>
            </a:r>
          </a:p>
          <a:p>
            <a:endParaRPr lang="en-US" sz="1600" dirty="0"/>
          </a:p>
          <a:p>
            <a:r>
              <a:rPr lang="en-US" sz="1600" b="1" dirty="0" err="1"/>
              <a:t>int</a:t>
            </a:r>
            <a:r>
              <a:rPr lang="en-US" sz="1600" b="1" dirty="0"/>
              <a:t> input;</a:t>
            </a:r>
          </a:p>
          <a:p>
            <a:r>
              <a:rPr lang="en-US" sz="1600" b="1" dirty="0"/>
              <a:t>do</a:t>
            </a:r>
          </a:p>
          <a:p>
            <a:r>
              <a:rPr lang="en-US" sz="1600" dirty="0"/>
              <a:t>{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("Welcome to the Bank Account program");</a:t>
            </a:r>
          </a:p>
          <a:p>
            <a:endParaRPr lang="en-US" sz="1600" dirty="0"/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("********************************************");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("1- Check Balance");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("2- Deposit Amount");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("3- Withdraw Amount");</a:t>
            </a:r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("4- Exit");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System.</a:t>
            </a:r>
            <a:r>
              <a:rPr lang="en-US" sz="1600" b="1" i="1" dirty="0" err="1"/>
              <a:t>out.println</a:t>
            </a:r>
            <a:r>
              <a:rPr lang="en-US" sz="1600" b="1" i="1" dirty="0"/>
              <a:t>("Make your selection : ");</a:t>
            </a:r>
          </a:p>
          <a:p>
            <a:r>
              <a:rPr lang="en-US" sz="1600" b="1" dirty="0"/>
              <a:t>Scanner </a:t>
            </a:r>
            <a:r>
              <a:rPr lang="en-US" sz="1600" b="1" u="sng" dirty="0"/>
              <a:t>scan1=new Scanner(System.</a:t>
            </a:r>
            <a:r>
              <a:rPr lang="en-US" sz="1600" b="1" i="1" u="sng" dirty="0"/>
              <a:t>in);</a:t>
            </a:r>
          </a:p>
          <a:p>
            <a:r>
              <a:rPr lang="en-US" sz="1600" dirty="0"/>
              <a:t>input = scan1.nextInt();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1A87A-F4A9-4E05-B8B2-BFE81A1A9C0C}"/>
              </a:ext>
            </a:extLst>
          </p:cNvPr>
          <p:cNvSpPr/>
          <p:nvPr/>
        </p:nvSpPr>
        <p:spPr>
          <a:xfrm>
            <a:off x="6299200" y="214489"/>
            <a:ext cx="5892800" cy="664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switch(input)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b="1" dirty="0"/>
              <a:t>case 1:</a:t>
            </a:r>
          </a:p>
          <a:p>
            <a:r>
              <a:rPr lang="en-US" i="1" dirty="0" err="1"/>
              <a:t>checkBalance</a:t>
            </a:r>
            <a:r>
              <a:rPr lang="en-US" i="1" dirty="0"/>
              <a:t>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2:</a:t>
            </a:r>
          </a:p>
          <a:p>
            <a:endParaRPr lang="en-US" dirty="0"/>
          </a:p>
          <a:p>
            <a:r>
              <a:rPr lang="en-US" i="1" dirty="0"/>
              <a:t>Deposit();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3:</a:t>
            </a:r>
          </a:p>
          <a:p>
            <a:endParaRPr lang="en-US" dirty="0"/>
          </a:p>
          <a:p>
            <a:r>
              <a:rPr lang="en-US" i="1" dirty="0" err="1"/>
              <a:t>wihtdraw</a:t>
            </a:r>
            <a:r>
              <a:rPr lang="en-US" i="1" dirty="0"/>
              <a:t>();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case 4: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("Bye </a:t>
            </a:r>
            <a:r>
              <a:rPr lang="en-US" b="1" i="1" dirty="0" err="1"/>
              <a:t>Bye</a:t>
            </a:r>
            <a:r>
              <a:rPr lang="en-US" b="1" i="1" dirty="0"/>
              <a:t> ");</a:t>
            </a:r>
          </a:p>
          <a:p>
            <a:r>
              <a:rPr lang="en-US" b="1" dirty="0"/>
              <a:t>break;</a:t>
            </a:r>
          </a:p>
          <a:p>
            <a:r>
              <a:rPr lang="en-US" b="1" dirty="0"/>
              <a:t>default: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("Invalid Choice");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r>
              <a:rPr lang="en-US" b="1" dirty="0"/>
              <a:t>while (input != 4);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0"/>
            <a:r>
              <a:rPr lang="en-US" sz="2000" b="1" dirty="0"/>
              <a:t>Why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010654"/>
            <a:ext cx="9664842" cy="5237746"/>
          </a:xfrm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To use computers to perform many functions</a:t>
            </a:r>
          </a:p>
          <a:p>
            <a:r>
              <a:rPr lang="en-US" sz="2200" dirty="0">
                <a:solidFill>
                  <a:schemeClr val="tx2"/>
                </a:solidFill>
              </a:rPr>
              <a:t>Syntax ‐ rules of programming languages that must be followed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25" y="-144379"/>
            <a:ext cx="9858329" cy="1400530"/>
          </a:xfrm>
        </p:spPr>
        <p:txBody>
          <a:bodyPr/>
          <a:lstStyle/>
          <a:p>
            <a:r>
              <a:rPr lang="en-US" b="1" dirty="0"/>
              <a:t>Computer Systems: Hardware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12" y="1256151"/>
            <a:ext cx="9797754" cy="4612104"/>
          </a:xfrm>
        </p:spPr>
        <p:txBody>
          <a:bodyPr/>
          <a:lstStyle/>
          <a:p>
            <a:r>
              <a:rPr lang="en-US" dirty="0"/>
              <a:t>Hardware ‐ physical pieces of the computer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5972" y="1656244"/>
          <a:ext cx="9618738" cy="51518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259">
                <a:tc>
                  <a:txBody>
                    <a:bodyPr/>
                    <a:lstStyle/>
                    <a:p>
                      <a:pPr marL="3429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CPU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marR="127635">
                        <a:lnSpc>
                          <a:spcPct val="10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Processor, Central Processing Unit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"brains"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Fetch, decode, execute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436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marR="193040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Access Memory, Main Memory, Primary Memory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262255" algn="just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Volatile form of</a:t>
                      </a:r>
                      <a:r>
                        <a:rPr lang="en-US" sz="1800" spc="-6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storage (contents are lost when power is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lost)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342900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Stores portions of currently running programs and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150">
                <a:tc>
                  <a:txBody>
                    <a:bodyPr/>
                    <a:lstStyle/>
                    <a:p>
                      <a:pPr marL="34290" marR="26670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Secondary Storage Devices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marR="127635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Hard drive (Magnetic, Solid State)</a:t>
                      </a:r>
                    </a:p>
                    <a:p>
                      <a:pPr marL="34925" marR="325120">
                        <a:lnSpc>
                          <a:spcPct val="105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USB Stick Floppy Disk CD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Non‐volatile form of storage (contents are not lost when power is lost)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200660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Stores information for longer periods of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Input Devices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marR="133350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Keyboard, mouse, microphone, webcam, barcode reader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Collect data from outside world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62">
                <a:tc>
                  <a:txBody>
                    <a:bodyPr/>
                    <a:lstStyle/>
                    <a:p>
                      <a:pPr marL="34290" marR="334010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Output Devices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marR="0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Monitors, speakers, printers, fax, projector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Send data to the outside world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1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‐ Programs that run on a computer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03312" y="3179509"/>
          <a:ext cx="9981783" cy="17206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2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3217">
                <a:tc>
                  <a:txBody>
                    <a:bodyPr/>
                    <a:lstStyle/>
                    <a:p>
                      <a:pPr marL="34290" marR="0">
                        <a:lnSpc>
                          <a:spcPct val="10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Operating Systems (OS)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Windows, Mac OS, Linux, Android, iOS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>
                        <a:lnSpc>
                          <a:spcPct val="10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Manage computer's resources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507">
                <a:tc>
                  <a:txBody>
                    <a:bodyPr/>
                    <a:lstStyle/>
                    <a:p>
                      <a:pPr marL="3429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Applications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196850" algn="just">
                        <a:lnSpc>
                          <a:spcPct val="103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Microsoft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Word,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Google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Chrome,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Safari,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Firefox,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Opera, Steam, PhotoShop, Photos, AutoDesk, Eclipse, Blender, Clash of Clans, Facebook, Maps,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Discord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Specific Tasks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59163" y="3719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2994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29945" algn="l"/>
              </a:tabLst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3365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types: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7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4000" b="1" dirty="0"/>
              <a:t>What is a Program Made Of?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Language, 5 elements: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662990"/>
          <a:ext cx="7940841" cy="34073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9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7082">
                <a:tc>
                  <a:txBody>
                    <a:bodyPr/>
                    <a:lstStyle/>
                    <a:p>
                      <a:pPr marL="23495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 Keywords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Reserved words in the Java language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82">
                <a:tc>
                  <a:txBody>
                    <a:bodyPr/>
                    <a:lstStyle/>
                    <a:p>
                      <a:pPr marL="23495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 Operators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Apply to values in expressions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14">
                <a:tc>
                  <a:txBody>
                    <a:bodyPr/>
                    <a:lstStyle/>
                    <a:p>
                      <a:pPr marL="23495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 Punctuation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Separate and enclose elements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082">
                <a:tc>
                  <a:txBody>
                    <a:bodyPr/>
                    <a:lstStyle/>
                    <a:p>
                      <a:pPr marL="118110" marR="0" indent="-94615" rtl="0">
                        <a:lnSpc>
                          <a:spcPts val="1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366395" marR="0" indent="-342900" rtl="0">
                        <a:lnSpc>
                          <a:spcPts val="1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en-US" sz="1800" dirty="0">
                          <a:effectLst/>
                        </a:rPr>
                        <a:t>Programmer‐Defined </a:t>
                      </a:r>
                    </a:p>
                    <a:p>
                      <a:pPr marL="23495" marR="0" indent="0" rtl="0">
                        <a:lnSpc>
                          <a:spcPts val="1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     </a:t>
                      </a:r>
                    </a:p>
                    <a:p>
                      <a:pPr marL="23495" marR="0" indent="0" rtl="0">
                        <a:lnSpc>
                          <a:spcPts val="1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     Identifiers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Names that the programmer creates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082">
                <a:tc>
                  <a:txBody>
                    <a:bodyPr/>
                    <a:lstStyle/>
                    <a:p>
                      <a:pPr marL="23495" marR="0"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 Syntax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Rules for combining (1) ‐ (4)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97350" y="3663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419</TotalTime>
  <Words>2610</Words>
  <Application>Microsoft Office PowerPoint</Application>
  <PresentationFormat>Widescreen</PresentationFormat>
  <Paragraphs>732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SimSun</vt:lpstr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Ion</vt:lpstr>
      <vt:lpstr>WEEK 1 Introduction to Java </vt:lpstr>
      <vt:lpstr>Training Agenda….  </vt:lpstr>
      <vt:lpstr>Why we need Java?</vt:lpstr>
      <vt:lpstr> </vt:lpstr>
      <vt:lpstr>Computers and Java </vt:lpstr>
      <vt:lpstr>Why Program?</vt:lpstr>
      <vt:lpstr>Computer Systems: Hardware and Software</vt:lpstr>
      <vt:lpstr>Software</vt:lpstr>
      <vt:lpstr>What is a Program Made Of? </vt:lpstr>
      <vt:lpstr>2. Java Fundamentals</vt:lpstr>
      <vt:lpstr>Creating a project</vt:lpstr>
      <vt:lpstr>Parts of a Java Program</vt:lpstr>
      <vt:lpstr>Comments </vt:lpstr>
      <vt:lpstr>The print and println methods and the Java API</vt:lpstr>
      <vt:lpstr>Java Escape Sequences </vt:lpstr>
      <vt:lpstr>PowerPoint Presentation</vt:lpstr>
      <vt:lpstr>Variables and Literals</vt:lpstr>
      <vt:lpstr>Primitive Data Types </vt:lpstr>
      <vt:lpstr>PowerPoint Presentation</vt:lpstr>
      <vt:lpstr>Arithmetic Operators </vt:lpstr>
      <vt:lpstr>Combined Assignment Operators </vt:lpstr>
      <vt:lpstr>Errors</vt:lpstr>
      <vt:lpstr>Creating named constants with final </vt:lpstr>
      <vt:lpstr>The String Class </vt:lpstr>
      <vt:lpstr>Scope </vt:lpstr>
      <vt:lpstr>PowerPoint Presentation</vt:lpstr>
      <vt:lpstr>Reading Keyboard Input</vt:lpstr>
      <vt:lpstr>Scanner methods: </vt:lpstr>
      <vt:lpstr>PowerPoint Presentation</vt:lpstr>
      <vt:lpstr>Telling Story</vt:lpstr>
      <vt:lpstr>PowerPoint Presentation</vt:lpstr>
      <vt:lpstr>3. Decision Structures</vt:lpstr>
      <vt:lpstr>The if Statement</vt:lpstr>
      <vt:lpstr>PowerPoint Presentation</vt:lpstr>
      <vt:lpstr>Relational Operators </vt:lpstr>
      <vt:lpstr>Logical Operators </vt:lpstr>
      <vt:lpstr>The Conditional Operator</vt:lpstr>
      <vt:lpstr>The switch Statement </vt:lpstr>
      <vt:lpstr>PowerPoint Presentation</vt:lpstr>
      <vt:lpstr>4. Loops </vt:lpstr>
      <vt:lpstr>The Increment and Decrement Operators </vt:lpstr>
      <vt:lpstr>The while Loop</vt:lpstr>
      <vt:lpstr>The do-while Loop</vt:lpstr>
      <vt:lpstr>The for loop</vt:lpstr>
      <vt:lpstr>PowerPoint Presentation</vt:lpstr>
      <vt:lpstr>Nested Loops</vt:lpstr>
      <vt:lpstr>The break and continue Statements </vt:lpstr>
      <vt:lpstr>Deciding which Loop to Use </vt:lpstr>
      <vt:lpstr>PowerPoint Presentation</vt:lpstr>
      <vt:lpstr>Methods</vt:lpstr>
      <vt:lpstr>Method - bundle of statements that performs a particular task </vt:lpstr>
      <vt:lpstr>Passing Arguments to a Method</vt:lpstr>
      <vt:lpstr>More about Local Variables </vt:lpstr>
      <vt:lpstr>Returning a Value from a Method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Dhafir Jawad</dc:creator>
  <cp:lastModifiedBy>Shams Al Ajrawi</cp:lastModifiedBy>
  <cp:revision>14</cp:revision>
  <dcterms:created xsi:type="dcterms:W3CDTF">2018-04-22T05:41:59Z</dcterms:created>
  <dcterms:modified xsi:type="dcterms:W3CDTF">2018-04-22T19:47:49Z</dcterms:modified>
</cp:coreProperties>
</file>