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71" r:id="rId3"/>
    <p:sldId id="2358" r:id="rId4"/>
    <p:sldId id="2359" r:id="rId5"/>
    <p:sldId id="2360" r:id="rId6"/>
    <p:sldId id="2361" r:id="rId7"/>
    <p:sldId id="2362" r:id="rId8"/>
    <p:sldId id="2363" r:id="rId9"/>
    <p:sldId id="2364" r:id="rId10"/>
    <p:sldId id="2365" r:id="rId11"/>
    <p:sldId id="2366" r:id="rId12"/>
    <p:sldId id="2367" r:id="rId13"/>
    <p:sldId id="2368" r:id="rId14"/>
    <p:sldId id="2369" r:id="rId15"/>
    <p:sldId id="2370" r:id="rId16"/>
    <p:sldId id="2371" r:id="rId17"/>
    <p:sldId id="2372" r:id="rId18"/>
    <p:sldId id="2373" r:id="rId19"/>
    <p:sldId id="2374" r:id="rId20"/>
    <p:sldId id="2375" r:id="rId21"/>
    <p:sldId id="2381" r:id="rId22"/>
    <p:sldId id="2382" r:id="rId23"/>
    <p:sldId id="2380" r:id="rId24"/>
    <p:sldId id="2379" r:id="rId25"/>
    <p:sldId id="2329" r:id="rId26"/>
    <p:sldId id="2330" r:id="rId27"/>
    <p:sldId id="2331" r:id="rId28"/>
    <p:sldId id="2332" r:id="rId29"/>
    <p:sldId id="2333" r:id="rId30"/>
    <p:sldId id="2334" r:id="rId31"/>
    <p:sldId id="2335" r:id="rId32"/>
    <p:sldId id="2336" r:id="rId33"/>
    <p:sldId id="2346" r:id="rId34"/>
    <p:sldId id="2347" r:id="rId35"/>
    <p:sldId id="2348" r:id="rId36"/>
    <p:sldId id="2349" r:id="rId37"/>
    <p:sldId id="2353" r:id="rId38"/>
    <p:sldId id="2354" r:id="rId39"/>
    <p:sldId id="2350" r:id="rId40"/>
    <p:sldId id="2351" r:id="rId41"/>
    <p:sldId id="2355" r:id="rId42"/>
    <p:sldId id="2352" r:id="rId43"/>
    <p:sldId id="2356" r:id="rId44"/>
    <p:sldId id="2357" r:id="rId45"/>
    <p:sldId id="2376" r:id="rId46"/>
    <p:sldId id="2377" r:id="rId47"/>
    <p:sldId id="2378" r:id="rId48"/>
    <p:sldId id="257" r:id="rId49"/>
    <p:sldId id="259" r:id="rId50"/>
    <p:sldId id="260" r:id="rId51"/>
    <p:sldId id="262" r:id="rId52"/>
    <p:sldId id="264" r:id="rId53"/>
    <p:sldId id="261" r:id="rId54"/>
    <p:sldId id="263" r:id="rId55"/>
    <p:sldId id="266" r:id="rId56"/>
    <p:sldId id="265"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0FEC0D4-AE9A-442C-BECC-62BDB7536C06}">
          <p14:sldIdLst>
            <p14:sldId id="267"/>
            <p14:sldId id="271"/>
          </p14:sldIdLst>
        </p14:section>
        <p14:section name="CIG - Service Now - IGI Hybrid Cloud" id="{2AF17E64-5B2E-4729-95EA-FD1D5577C614}">
          <p14:sldIdLst>
            <p14:sldId id="2358"/>
            <p14:sldId id="2359"/>
            <p14:sldId id="2360"/>
            <p14:sldId id="2361"/>
            <p14:sldId id="2362"/>
            <p14:sldId id="2363"/>
            <p14:sldId id="2364"/>
            <p14:sldId id="2365"/>
            <p14:sldId id="2366"/>
            <p14:sldId id="2367"/>
            <p14:sldId id="2368"/>
            <p14:sldId id="2369"/>
            <p14:sldId id="2370"/>
            <p14:sldId id="2371"/>
            <p14:sldId id="2372"/>
            <p14:sldId id="2373"/>
          </p14:sldIdLst>
        </p14:section>
        <p14:section name="IGI - ServiceNow Configuration - Rules" id="{08DCFF76-8D95-4301-A6B2-04D7EC8CFD91}">
          <p14:sldIdLst>
            <p14:sldId id="2374"/>
            <p14:sldId id="2375"/>
            <p14:sldId id="2381"/>
            <p14:sldId id="2382"/>
            <p14:sldId id="2380"/>
            <p14:sldId id="2379"/>
          </p14:sldIdLst>
        </p14:section>
        <p14:section name="CIG Customization - HR/Department" id="{D3817500-8199-474F-815C-0A58CE269365}">
          <p14:sldIdLst>
            <p14:sldId id="2329"/>
            <p14:sldId id="2330"/>
            <p14:sldId id="2331"/>
            <p14:sldId id="2332"/>
            <p14:sldId id="2333"/>
            <p14:sldId id="2334"/>
            <p14:sldId id="2335"/>
            <p14:sldId id="2336"/>
            <p14:sldId id="2346"/>
            <p14:sldId id="2347"/>
            <p14:sldId id="2348"/>
            <p14:sldId id="2349"/>
            <p14:sldId id="2353"/>
            <p14:sldId id="2354"/>
            <p14:sldId id="2350"/>
            <p14:sldId id="2351"/>
            <p14:sldId id="2355"/>
            <p14:sldId id="2352"/>
            <p14:sldId id="2356"/>
            <p14:sldId id="2357"/>
            <p14:sldId id="2376"/>
          </p14:sldIdLst>
        </p14:section>
        <p14:section name="AD Accounts as HR Source" id="{093BE733-60FE-4812-9601-E97D17FA714C}">
          <p14:sldIdLst>
            <p14:sldId id="2377"/>
            <p14:sldId id="2378"/>
          </p14:sldIdLst>
        </p14:section>
        <p14:section name="AD OU - IGI OU option 1" id="{964259FD-E7A5-4076-9EF6-18E80A2CBD5E}">
          <p14:sldIdLst>
            <p14:sldId id="257"/>
            <p14:sldId id="259"/>
            <p14:sldId id="260"/>
            <p14:sldId id="262"/>
            <p14:sldId id="264"/>
          </p14:sldIdLst>
        </p14:section>
        <p14:section name="AD OU - IGI OU Option 2" id="{7C601729-4349-4C36-93F0-5D09175DED59}">
          <p14:sldIdLst>
            <p14:sldId id="261"/>
            <p14:sldId id="263"/>
            <p14:sldId id="266"/>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82" autoAdjust="0"/>
    <p:restoredTop sz="94660"/>
  </p:normalViewPr>
  <p:slideViewPr>
    <p:cSldViewPr snapToGrid="0">
      <p:cViewPr varScale="1">
        <p:scale>
          <a:sx n="85" d="100"/>
          <a:sy n="85" d="100"/>
        </p:scale>
        <p:origin x="37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A5341-7C6A-4ADC-8551-2779F1C4DC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FCD962-7042-4E35-8562-8E2529B47F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C25B19-0498-4B53-9A7E-F055E777C0F3}"/>
              </a:ext>
            </a:extLst>
          </p:cNvPr>
          <p:cNvSpPr>
            <a:spLocks noGrp="1"/>
          </p:cNvSpPr>
          <p:nvPr>
            <p:ph type="dt" sz="half" idx="10"/>
          </p:nvPr>
        </p:nvSpPr>
        <p:spPr/>
        <p:txBody>
          <a:bodyPr/>
          <a:lstStyle/>
          <a:p>
            <a:fld id="{35A8DEBE-B647-41B1-B2AD-D3E79E99051D}" type="datetimeFigureOut">
              <a:rPr lang="en-US" smtClean="0"/>
              <a:t>5/7/2019</a:t>
            </a:fld>
            <a:endParaRPr lang="en-US"/>
          </a:p>
        </p:txBody>
      </p:sp>
      <p:sp>
        <p:nvSpPr>
          <p:cNvPr id="5" name="Footer Placeholder 4">
            <a:extLst>
              <a:ext uri="{FF2B5EF4-FFF2-40B4-BE49-F238E27FC236}">
                <a16:creationId xmlns:a16="http://schemas.microsoft.com/office/drawing/2014/main" id="{E27740E3-EA0A-41D7-8A4D-F0AA1178C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C65097-4C02-4F34-97E2-12F6E84045DC}"/>
              </a:ext>
            </a:extLst>
          </p:cNvPr>
          <p:cNvSpPr>
            <a:spLocks noGrp="1"/>
          </p:cNvSpPr>
          <p:nvPr>
            <p:ph type="sldNum" sz="quarter" idx="12"/>
          </p:nvPr>
        </p:nvSpPr>
        <p:spPr/>
        <p:txBody>
          <a:bodyPr/>
          <a:lstStyle/>
          <a:p>
            <a:fld id="{6B71E2B6-4ADC-4BE7-A1EC-4F9790D66B85}" type="slidenum">
              <a:rPr lang="en-US" smtClean="0"/>
              <a:t>‹#›</a:t>
            </a:fld>
            <a:endParaRPr lang="en-US"/>
          </a:p>
        </p:txBody>
      </p:sp>
    </p:spTree>
    <p:extLst>
      <p:ext uri="{BB962C8B-B14F-4D97-AF65-F5344CB8AC3E}">
        <p14:creationId xmlns:p14="http://schemas.microsoft.com/office/powerpoint/2010/main" val="2851198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8E6D7-2878-4C4A-BEB3-99E6E720F6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5E4672-964D-4DE8-90A9-EDBB795ADDF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5071A3-D791-421E-AEFD-24FFE0168D27}"/>
              </a:ext>
            </a:extLst>
          </p:cNvPr>
          <p:cNvSpPr>
            <a:spLocks noGrp="1"/>
          </p:cNvSpPr>
          <p:nvPr>
            <p:ph type="dt" sz="half" idx="10"/>
          </p:nvPr>
        </p:nvSpPr>
        <p:spPr/>
        <p:txBody>
          <a:bodyPr/>
          <a:lstStyle/>
          <a:p>
            <a:fld id="{35A8DEBE-B647-41B1-B2AD-D3E79E99051D}" type="datetimeFigureOut">
              <a:rPr lang="en-US" smtClean="0"/>
              <a:t>5/7/2019</a:t>
            </a:fld>
            <a:endParaRPr lang="en-US"/>
          </a:p>
        </p:txBody>
      </p:sp>
      <p:sp>
        <p:nvSpPr>
          <p:cNvPr id="5" name="Footer Placeholder 4">
            <a:extLst>
              <a:ext uri="{FF2B5EF4-FFF2-40B4-BE49-F238E27FC236}">
                <a16:creationId xmlns:a16="http://schemas.microsoft.com/office/drawing/2014/main" id="{356A65DF-10F5-424A-93E8-CA54AC57BB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B9753C-DF41-4865-A868-4985525E8915}"/>
              </a:ext>
            </a:extLst>
          </p:cNvPr>
          <p:cNvSpPr>
            <a:spLocks noGrp="1"/>
          </p:cNvSpPr>
          <p:nvPr>
            <p:ph type="sldNum" sz="quarter" idx="12"/>
          </p:nvPr>
        </p:nvSpPr>
        <p:spPr/>
        <p:txBody>
          <a:bodyPr/>
          <a:lstStyle/>
          <a:p>
            <a:fld id="{6B71E2B6-4ADC-4BE7-A1EC-4F9790D66B85}" type="slidenum">
              <a:rPr lang="en-US" smtClean="0"/>
              <a:t>‹#›</a:t>
            </a:fld>
            <a:endParaRPr lang="en-US"/>
          </a:p>
        </p:txBody>
      </p:sp>
    </p:spTree>
    <p:extLst>
      <p:ext uri="{BB962C8B-B14F-4D97-AF65-F5344CB8AC3E}">
        <p14:creationId xmlns:p14="http://schemas.microsoft.com/office/powerpoint/2010/main" val="886406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4D0B6E-C206-498B-B717-4DD423EC77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22F13C-FE1A-41BD-8C23-C687D69BF48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F0B919-12FD-442E-A917-652CA661BF72}"/>
              </a:ext>
            </a:extLst>
          </p:cNvPr>
          <p:cNvSpPr>
            <a:spLocks noGrp="1"/>
          </p:cNvSpPr>
          <p:nvPr>
            <p:ph type="dt" sz="half" idx="10"/>
          </p:nvPr>
        </p:nvSpPr>
        <p:spPr/>
        <p:txBody>
          <a:bodyPr/>
          <a:lstStyle/>
          <a:p>
            <a:fld id="{35A8DEBE-B647-41B1-B2AD-D3E79E99051D}" type="datetimeFigureOut">
              <a:rPr lang="en-US" smtClean="0"/>
              <a:t>5/7/2019</a:t>
            </a:fld>
            <a:endParaRPr lang="en-US"/>
          </a:p>
        </p:txBody>
      </p:sp>
      <p:sp>
        <p:nvSpPr>
          <p:cNvPr id="5" name="Footer Placeholder 4">
            <a:extLst>
              <a:ext uri="{FF2B5EF4-FFF2-40B4-BE49-F238E27FC236}">
                <a16:creationId xmlns:a16="http://schemas.microsoft.com/office/drawing/2014/main" id="{CDBA082C-6DB9-4EFF-B021-2B1F1E187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3A4BC5-AEBC-4AF7-BC1A-E9B137F26EE7}"/>
              </a:ext>
            </a:extLst>
          </p:cNvPr>
          <p:cNvSpPr>
            <a:spLocks noGrp="1"/>
          </p:cNvSpPr>
          <p:nvPr>
            <p:ph type="sldNum" sz="quarter" idx="12"/>
          </p:nvPr>
        </p:nvSpPr>
        <p:spPr/>
        <p:txBody>
          <a:bodyPr/>
          <a:lstStyle/>
          <a:p>
            <a:fld id="{6B71E2B6-4ADC-4BE7-A1EC-4F9790D66B85}" type="slidenum">
              <a:rPr lang="en-US" smtClean="0"/>
              <a:t>‹#›</a:t>
            </a:fld>
            <a:endParaRPr lang="en-US"/>
          </a:p>
        </p:txBody>
      </p:sp>
    </p:spTree>
    <p:extLst>
      <p:ext uri="{BB962C8B-B14F-4D97-AF65-F5344CB8AC3E}">
        <p14:creationId xmlns:p14="http://schemas.microsoft.com/office/powerpoint/2010/main" val="1382354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4_Title Slide">
    <p:bg>
      <p:bgPr>
        <a:solidFill>
          <a:srgbClr val="1D364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srcRect l="63757" t="44138" b="14099"/>
          <a:stretch/>
        </p:blipFill>
        <p:spPr>
          <a:xfrm>
            <a:off x="7772399" y="3093799"/>
            <a:ext cx="4416351" cy="2864132"/>
          </a:xfrm>
          <a:prstGeom prst="rect">
            <a:avLst/>
          </a:prstGeom>
        </p:spPr>
      </p:pic>
      <p:sp>
        <p:nvSpPr>
          <p:cNvPr id="2" name="Title 1"/>
          <p:cNvSpPr>
            <a:spLocks noGrp="1"/>
          </p:cNvSpPr>
          <p:nvPr>
            <p:ph type="ctrTitle"/>
          </p:nvPr>
        </p:nvSpPr>
        <p:spPr>
          <a:xfrm>
            <a:off x="577952" y="1579718"/>
            <a:ext cx="11001443" cy="1503185"/>
          </a:xfrm>
        </p:spPr>
        <p:txBody>
          <a:bodyPr lIns="0" tIns="0" rIns="0" bIns="0" anchor="b" anchorCtr="0">
            <a:noAutofit/>
          </a:bodyPr>
          <a:lstStyle>
            <a:lvl1pPr algn="l">
              <a:lnSpc>
                <a:spcPct val="90000"/>
              </a:lnSpc>
              <a:defRPr sz="5280" b="1" baseline="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611640" y="3292973"/>
            <a:ext cx="10968643" cy="378204"/>
          </a:xfrm>
          <a:prstGeom prst="rect">
            <a:avLst/>
          </a:prstGeom>
        </p:spPr>
        <p:txBody>
          <a:bodyPr lIns="0" tIns="0" rIns="0" bIns="0" anchor="t" anchorCtr="0">
            <a:normAutofit/>
          </a:bodyPr>
          <a:lstStyle>
            <a:lvl1pPr marL="0" indent="0" algn="l">
              <a:lnSpc>
                <a:spcPct val="100000"/>
              </a:lnSpc>
              <a:spcBef>
                <a:spcPts val="0"/>
              </a:spcBef>
              <a:buNone/>
              <a:defRPr sz="1800" b="0" cap="all" baseline="0">
                <a:solidFill>
                  <a:schemeClr val="bg1"/>
                </a:solidFill>
                <a:latin typeface="Arial" panose="020B0604020202020204" pitchFamily="34" charset="0"/>
                <a:cs typeface="Arial" panose="020B0604020202020204" pitchFamily="34" charset="0"/>
              </a:defRPr>
            </a:lvl1pPr>
            <a:lvl2pPr marL="411480" indent="0" algn="ctr">
              <a:buNone/>
              <a:defRPr sz="1800"/>
            </a:lvl2pPr>
            <a:lvl3pPr marL="822960" indent="0" algn="ctr">
              <a:buNone/>
              <a:defRPr sz="1620"/>
            </a:lvl3pPr>
            <a:lvl4pPr marL="1234440" indent="0" algn="ctr">
              <a:buNone/>
              <a:defRPr sz="1440"/>
            </a:lvl4pPr>
            <a:lvl5pPr marL="1645920" indent="0" algn="ctr">
              <a:buNone/>
              <a:defRPr sz="1440"/>
            </a:lvl5pPr>
            <a:lvl6pPr marL="2057400" indent="0" algn="ctr">
              <a:buNone/>
              <a:defRPr sz="1440"/>
            </a:lvl6pPr>
            <a:lvl7pPr marL="2468880" indent="0" algn="ctr">
              <a:buNone/>
              <a:defRPr sz="1440"/>
            </a:lvl7pPr>
            <a:lvl8pPr marL="2880360" indent="0" algn="ctr">
              <a:buNone/>
              <a:defRPr sz="1440"/>
            </a:lvl8pPr>
            <a:lvl9pPr marL="3291840" indent="0" algn="ctr">
              <a:buNone/>
              <a:defRPr sz="1440"/>
            </a:lvl9pPr>
          </a:lstStyle>
          <a:p>
            <a:r>
              <a:rPr lang="en-US" dirty="0"/>
              <a:t>CLICK TO EDIT MASTER SUBTITLE STYLE</a:t>
            </a:r>
          </a:p>
        </p:txBody>
      </p:sp>
      <p:sp>
        <p:nvSpPr>
          <p:cNvPr id="25" name="Text Placeholder 12" title="Click to edit presenter's name, title, and date"/>
          <p:cNvSpPr>
            <a:spLocks noGrp="1"/>
          </p:cNvSpPr>
          <p:nvPr>
            <p:ph type="body" sz="quarter" idx="13" hasCustomPrompt="1"/>
          </p:nvPr>
        </p:nvSpPr>
        <p:spPr>
          <a:xfrm>
            <a:off x="606093" y="4641801"/>
            <a:ext cx="9473328" cy="313694"/>
          </a:xfrm>
          <a:prstGeom prst="rect">
            <a:avLst/>
          </a:prstGeom>
        </p:spPr>
        <p:txBody>
          <a:bodyPr lIns="0" tIns="0" rIns="0" bIns="0" anchor="b" anchorCtr="0">
            <a:noAutofit/>
          </a:bodyPr>
          <a:lstStyle>
            <a:lvl1pPr marL="0" indent="0">
              <a:lnSpc>
                <a:spcPct val="100000"/>
              </a:lnSpc>
              <a:spcBef>
                <a:spcPts val="0"/>
              </a:spcBef>
              <a:buFontTx/>
              <a:buNone/>
              <a:defRPr sz="1800" b="1" baseline="0">
                <a:solidFill>
                  <a:schemeClr val="bg1"/>
                </a:solidFill>
                <a:latin typeface="Arial" panose="020B0604020202020204" pitchFamily="34" charset="0"/>
                <a:cs typeface="Arial" panose="020B0604020202020204" pitchFamily="34" charset="0"/>
              </a:defRPr>
            </a:lvl1pPr>
            <a:lvl2pPr marL="411480" indent="0">
              <a:buFontTx/>
              <a:buNone/>
              <a:defRPr/>
            </a:lvl2pPr>
            <a:lvl3pPr marL="822960" indent="0">
              <a:buFontTx/>
              <a:buNone/>
              <a:defRPr/>
            </a:lvl3pPr>
            <a:lvl4pPr marL="1234440" indent="0">
              <a:buFontTx/>
              <a:buNone/>
              <a:defRPr/>
            </a:lvl4pPr>
            <a:lvl5pPr marL="1645920" indent="0">
              <a:buFontTx/>
              <a:buNone/>
              <a:defRPr/>
            </a:lvl5pPr>
          </a:lstStyle>
          <a:p>
            <a:pPr lvl="0"/>
            <a:r>
              <a:rPr lang="en-US" dirty="0"/>
              <a:t>Click to edit presenter’s name</a:t>
            </a:r>
          </a:p>
        </p:txBody>
      </p:sp>
      <p:sp>
        <p:nvSpPr>
          <p:cNvPr id="26" name="Text Placeholder 23"/>
          <p:cNvSpPr>
            <a:spLocks noGrp="1"/>
          </p:cNvSpPr>
          <p:nvPr>
            <p:ph type="body" sz="quarter" idx="14" hasCustomPrompt="1"/>
          </p:nvPr>
        </p:nvSpPr>
        <p:spPr>
          <a:xfrm>
            <a:off x="606094" y="6111961"/>
            <a:ext cx="3977381" cy="219456"/>
          </a:xfrm>
          <a:prstGeom prst="rect">
            <a:avLst/>
          </a:prstGeom>
        </p:spPr>
        <p:txBody>
          <a:bodyPr wrap="none" lIns="0" tIns="0" rIns="0" bIns="0" anchor="b" anchorCtr="0">
            <a:noAutofit/>
          </a:bodyPr>
          <a:lstStyle>
            <a:lvl1pPr marL="0" indent="0" algn="l">
              <a:lnSpc>
                <a:spcPct val="100000"/>
              </a:lnSpc>
              <a:buFontTx/>
              <a:buNone/>
              <a:defRPr sz="1200" i="0">
                <a:solidFill>
                  <a:schemeClr val="bg1"/>
                </a:solidFill>
              </a:defRPr>
            </a:lvl1pPr>
            <a:lvl2pPr marL="211454" indent="0" algn="r">
              <a:buFontTx/>
              <a:buNone/>
              <a:defRPr sz="1680" i="1"/>
            </a:lvl2pPr>
            <a:lvl3pPr marL="461010" indent="0" algn="r">
              <a:buFontTx/>
              <a:buNone/>
              <a:defRPr sz="1680" i="1"/>
            </a:lvl3pPr>
            <a:lvl4pPr marL="626746" indent="0" algn="r">
              <a:buFontTx/>
              <a:buNone/>
              <a:defRPr sz="1680" i="1"/>
            </a:lvl4pPr>
            <a:lvl5pPr marL="836296" indent="0" algn="r">
              <a:buFontTx/>
              <a:buNone/>
              <a:defRPr sz="1680" i="1"/>
            </a:lvl5pPr>
          </a:lstStyle>
          <a:p>
            <a:pPr lvl="0"/>
            <a:r>
              <a:rPr lang="en-US" dirty="0"/>
              <a:t>Click to edit presentation date</a:t>
            </a:r>
          </a:p>
        </p:txBody>
      </p:sp>
      <p:sp>
        <p:nvSpPr>
          <p:cNvPr id="27" name="Text Placeholder 12" title="Click to edit presenter's name, title, and date"/>
          <p:cNvSpPr>
            <a:spLocks noGrp="1"/>
          </p:cNvSpPr>
          <p:nvPr>
            <p:ph type="body" sz="quarter" idx="15" hasCustomPrompt="1"/>
          </p:nvPr>
        </p:nvSpPr>
        <p:spPr>
          <a:xfrm>
            <a:off x="606093" y="4973747"/>
            <a:ext cx="9473328" cy="267974"/>
          </a:xfrm>
          <a:prstGeom prst="rect">
            <a:avLst/>
          </a:prstGeom>
        </p:spPr>
        <p:txBody>
          <a:bodyPr lIns="0" tIns="0" rIns="0" bIns="0" anchor="t" anchorCtr="0">
            <a:normAutofit/>
          </a:bodyPr>
          <a:lstStyle>
            <a:lvl1pPr marL="0" marR="0" indent="0" algn="l" defTabSz="822960" rtl="0" eaLnBrk="1" fontAlgn="auto" latinLnBrk="0" hangingPunct="1">
              <a:lnSpc>
                <a:spcPct val="100000"/>
              </a:lnSpc>
              <a:spcBef>
                <a:spcPts val="0"/>
              </a:spcBef>
              <a:spcAft>
                <a:spcPts val="0"/>
              </a:spcAft>
              <a:buClr>
                <a:schemeClr val="tx2"/>
              </a:buClr>
              <a:buSzTx/>
              <a:buFontTx/>
              <a:buNone/>
              <a:tabLst/>
              <a:defRPr sz="1320" b="0" baseline="0">
                <a:solidFill>
                  <a:schemeClr val="bg1"/>
                </a:solidFill>
                <a:latin typeface="Arial" panose="020B0604020202020204" pitchFamily="34" charset="0"/>
                <a:cs typeface="Arial" panose="020B0604020202020204" pitchFamily="34" charset="0"/>
              </a:defRPr>
            </a:lvl1pPr>
            <a:lvl2pPr marL="411480" indent="0">
              <a:buFontTx/>
              <a:buNone/>
              <a:defRPr/>
            </a:lvl2pPr>
            <a:lvl3pPr marL="822960" indent="0">
              <a:buFontTx/>
              <a:buNone/>
              <a:defRPr/>
            </a:lvl3pPr>
            <a:lvl4pPr marL="1234440" indent="0">
              <a:buFontTx/>
              <a:buNone/>
              <a:defRPr/>
            </a:lvl4pPr>
            <a:lvl5pPr marL="1645920" indent="0">
              <a:buFontTx/>
              <a:buNone/>
              <a:defRPr/>
            </a:lvl5pPr>
          </a:lstStyle>
          <a:p>
            <a:pPr lvl="0"/>
            <a:r>
              <a:rPr lang="en-US" dirty="0"/>
              <a:t>Click to edit presenter’s title and division</a:t>
            </a:r>
          </a:p>
        </p:txBody>
      </p:sp>
      <p:sp>
        <p:nvSpPr>
          <p:cNvPr id="5" name="Footer Placeholder 4"/>
          <p:cNvSpPr>
            <a:spLocks noGrp="1"/>
          </p:cNvSpPr>
          <p:nvPr>
            <p:ph type="ftr" sz="quarter" idx="11"/>
          </p:nvPr>
        </p:nvSpPr>
        <p:spPr>
          <a:xfrm>
            <a:off x="8258979" y="6111961"/>
            <a:ext cx="1516996" cy="219456"/>
          </a:xfrm>
          <a:prstGeom prst="rect">
            <a:avLst/>
          </a:prstGeom>
          <a:noFill/>
        </p:spPr>
        <p:txBody>
          <a:bodyPr vert="horz" wrap="none" lIns="0" tIns="0" rIns="0" bIns="0" rtlCol="0" anchor="b" anchorCtr="0">
            <a:noAutofit/>
          </a:bodyPr>
          <a:lstStyle>
            <a:lvl1pPr algn="r">
              <a:lnSpc>
                <a:spcPct val="100000"/>
              </a:lnSpc>
              <a:defRPr lang="en-US" smtClean="0">
                <a:solidFill>
                  <a:schemeClr val="bg1"/>
                </a:solidFill>
              </a:defRPr>
            </a:lvl1pPr>
          </a:lstStyle>
          <a:p>
            <a:pPr defTabSz="822960">
              <a:spcBef>
                <a:spcPts val="720"/>
              </a:spcBef>
              <a:buClr>
                <a:srgbClr val="1D3649"/>
              </a:buClr>
            </a:pPr>
            <a:endParaRPr lang="en-US" dirty="0">
              <a:solidFill>
                <a:srgbClr val="FFFFFF"/>
              </a:solidFill>
            </a:endParaRPr>
          </a:p>
        </p:txBody>
      </p:sp>
      <p:pic>
        <p:nvPicPr>
          <p:cNvPr id="10" name="Picture 9"/>
          <p:cNvPicPr>
            <a:picLocks noChangeAspect="1"/>
          </p:cNvPicPr>
          <p:nvPr/>
        </p:nvPicPr>
        <p:blipFill rotWithShape="1">
          <a:blip r:embed="rId3"/>
          <a:srcRect l="14569" t="26753" r="14569" b="26753"/>
          <a:stretch/>
        </p:blipFill>
        <p:spPr>
          <a:xfrm>
            <a:off x="609601" y="511196"/>
            <a:ext cx="1691116" cy="446232"/>
          </a:xfrm>
          <a:prstGeom prst="rect">
            <a:avLst/>
          </a:prstGeom>
        </p:spPr>
      </p:pic>
      <p:cxnSp>
        <p:nvCxnSpPr>
          <p:cNvPr id="17" name="Straight Connector 16"/>
          <p:cNvCxnSpPr/>
          <p:nvPr userDrawn="1"/>
        </p:nvCxnSpPr>
        <p:spPr>
          <a:xfrm>
            <a:off x="606093" y="4451119"/>
            <a:ext cx="1011936" cy="0"/>
          </a:xfrm>
          <a:prstGeom prst="line">
            <a:avLst/>
          </a:prstGeom>
          <a:ln w="101600">
            <a:solidFill>
              <a:srgbClr val="FF5003"/>
            </a:solidFill>
            <a:tailEnd type="non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rotWithShape="1">
          <a:blip r:embed="rId4"/>
          <a:srcRect l="-14222" t="-34103" r="-8052" b="-9221"/>
          <a:stretch/>
        </p:blipFill>
        <p:spPr>
          <a:xfrm>
            <a:off x="10531367" y="5864772"/>
            <a:ext cx="1205440" cy="477698"/>
          </a:xfrm>
          <a:prstGeom prst="rect">
            <a:avLst/>
          </a:prstGeom>
          <a:noFill/>
        </p:spPr>
      </p:pic>
    </p:spTree>
    <p:extLst>
      <p:ext uri="{BB962C8B-B14F-4D97-AF65-F5344CB8AC3E}">
        <p14:creationId xmlns:p14="http://schemas.microsoft.com/office/powerpoint/2010/main" val="1662722237"/>
      </p:ext>
    </p:extLst>
  </p:cSld>
  <p:clrMapOvr>
    <a:masterClrMapping/>
  </p:clrMapOvr>
  <p:extLst mod="1">
    <p:ext uri="{DCECCB84-F9BA-43D5-87BE-67443E8EF086}">
      <p15:sldGuideLst xmlns:p15="http://schemas.microsoft.com/office/powerpoint/2012/main">
        <p15:guide id="1" orient="horz" pos="3432">
          <p15:clr>
            <a:srgbClr val="FBAE40"/>
          </p15:clr>
        </p15:guide>
        <p15:guide id="2" pos="28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D3649"/>
                </a:solidFill>
              </a:defRPr>
            </a:lvl1pPr>
          </a:lstStyle>
          <a:p>
            <a:r>
              <a:rPr lang="en-US"/>
              <a:t>Click to edit Master title style</a:t>
            </a:r>
            <a:endParaRPr lang="en-US" dirty="0"/>
          </a:p>
        </p:txBody>
      </p:sp>
      <p:sp>
        <p:nvSpPr>
          <p:cNvPr id="5" name="Content Placeholder 4"/>
          <p:cNvSpPr>
            <a:spLocks noGrp="1"/>
          </p:cNvSpPr>
          <p:nvPr>
            <p:ph sz="quarter" idx="14"/>
          </p:nvPr>
        </p:nvSpPr>
        <p:spPr>
          <a:xfrm>
            <a:off x="609600" y="109728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5"/>
          </p:nvPr>
        </p:nvSpPr>
        <p:spPr/>
        <p:txBody>
          <a:bodyPr/>
          <a:lstStyle/>
          <a:p>
            <a:pPr defTabSz="822960">
              <a:lnSpc>
                <a:spcPct val="90000"/>
              </a:lnSpc>
              <a:spcBef>
                <a:spcPts val="720"/>
              </a:spcBef>
              <a:buClr>
                <a:srgbClr val="1D3649"/>
              </a:buClr>
            </a:pPr>
            <a:endParaRPr lang="en-US" dirty="0">
              <a:solidFill>
                <a:srgbClr val="FFFFFF"/>
              </a:solidFill>
            </a:endParaRPr>
          </a:p>
        </p:txBody>
      </p:sp>
    </p:spTree>
    <p:extLst>
      <p:ext uri="{BB962C8B-B14F-4D97-AF65-F5344CB8AC3E}">
        <p14:creationId xmlns:p14="http://schemas.microsoft.com/office/powerpoint/2010/main" val="1488034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D3649"/>
                </a:solidFill>
              </a:defRPr>
            </a:lvl1pPr>
          </a:lstStyle>
          <a:p>
            <a:r>
              <a:rPr lang="en-US"/>
              <a:t>Click to edit Master title style</a:t>
            </a:r>
            <a:endParaRPr lang="en-US" dirty="0"/>
          </a:p>
        </p:txBody>
      </p:sp>
      <p:sp>
        <p:nvSpPr>
          <p:cNvPr id="5" name="Content Placeholder 4"/>
          <p:cNvSpPr>
            <a:spLocks noGrp="1"/>
          </p:cNvSpPr>
          <p:nvPr>
            <p:ph sz="quarter" idx="14"/>
          </p:nvPr>
        </p:nvSpPr>
        <p:spPr>
          <a:xfrm>
            <a:off x="609600" y="109728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5"/>
          </p:nvPr>
        </p:nvSpPr>
        <p:spPr/>
        <p:txBody>
          <a:bodyPr/>
          <a:lstStyle/>
          <a:p>
            <a:pPr defTabSz="822960">
              <a:lnSpc>
                <a:spcPct val="90000"/>
              </a:lnSpc>
              <a:spcBef>
                <a:spcPts val="720"/>
              </a:spcBef>
              <a:buClr>
                <a:srgbClr val="1D3649"/>
              </a:buClr>
            </a:pPr>
            <a:endParaRPr lang="en-US" dirty="0">
              <a:solidFill>
                <a:srgbClr val="FFFFFF"/>
              </a:solidFill>
            </a:endParaRPr>
          </a:p>
        </p:txBody>
      </p:sp>
    </p:spTree>
    <p:extLst>
      <p:ext uri="{BB962C8B-B14F-4D97-AF65-F5344CB8AC3E}">
        <p14:creationId xmlns:p14="http://schemas.microsoft.com/office/powerpoint/2010/main" val="1543955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D3649"/>
                </a:solidFill>
              </a:defRPr>
            </a:lvl1pPr>
          </a:lstStyle>
          <a:p>
            <a:r>
              <a:rPr lang="en-US"/>
              <a:t>Click to edit Master title style</a:t>
            </a:r>
            <a:endParaRPr lang="en-US" dirty="0"/>
          </a:p>
        </p:txBody>
      </p:sp>
      <p:sp>
        <p:nvSpPr>
          <p:cNvPr id="5" name="Content Placeholder 4"/>
          <p:cNvSpPr>
            <a:spLocks noGrp="1"/>
          </p:cNvSpPr>
          <p:nvPr>
            <p:ph sz="quarter" idx="14"/>
          </p:nvPr>
        </p:nvSpPr>
        <p:spPr>
          <a:xfrm>
            <a:off x="609600" y="109728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5"/>
          </p:nvPr>
        </p:nvSpPr>
        <p:spPr/>
        <p:txBody>
          <a:bodyPr/>
          <a:lstStyle/>
          <a:p>
            <a:pPr defTabSz="822960">
              <a:lnSpc>
                <a:spcPct val="90000"/>
              </a:lnSpc>
              <a:spcBef>
                <a:spcPts val="720"/>
              </a:spcBef>
              <a:buClr>
                <a:srgbClr val="1D3649"/>
              </a:buClr>
            </a:pPr>
            <a:endParaRPr lang="en-US" dirty="0">
              <a:solidFill>
                <a:srgbClr val="FFFFFF"/>
              </a:solidFill>
            </a:endParaRPr>
          </a:p>
        </p:txBody>
      </p:sp>
    </p:spTree>
    <p:extLst>
      <p:ext uri="{BB962C8B-B14F-4D97-AF65-F5344CB8AC3E}">
        <p14:creationId xmlns:p14="http://schemas.microsoft.com/office/powerpoint/2010/main" val="1003109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D3649"/>
                </a:solidFill>
              </a:defRPr>
            </a:lvl1pPr>
          </a:lstStyle>
          <a:p>
            <a:r>
              <a:rPr lang="en-US"/>
              <a:t>Click to edit Master title style</a:t>
            </a:r>
            <a:endParaRPr lang="en-US" dirty="0"/>
          </a:p>
        </p:txBody>
      </p:sp>
      <p:sp>
        <p:nvSpPr>
          <p:cNvPr id="5" name="Content Placeholder 4"/>
          <p:cNvSpPr>
            <a:spLocks noGrp="1"/>
          </p:cNvSpPr>
          <p:nvPr>
            <p:ph sz="quarter" idx="14"/>
          </p:nvPr>
        </p:nvSpPr>
        <p:spPr>
          <a:xfrm>
            <a:off x="609600" y="109728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5"/>
          </p:nvPr>
        </p:nvSpPr>
        <p:spPr/>
        <p:txBody>
          <a:bodyPr/>
          <a:lstStyle/>
          <a:p>
            <a:pPr defTabSz="822960">
              <a:lnSpc>
                <a:spcPct val="90000"/>
              </a:lnSpc>
              <a:spcBef>
                <a:spcPts val="720"/>
              </a:spcBef>
              <a:buClr>
                <a:srgbClr val="1D3649"/>
              </a:buClr>
            </a:pPr>
            <a:endParaRPr lang="en-US" dirty="0">
              <a:solidFill>
                <a:srgbClr val="FFFFFF"/>
              </a:solidFill>
            </a:endParaRPr>
          </a:p>
        </p:txBody>
      </p:sp>
    </p:spTree>
    <p:extLst>
      <p:ext uri="{BB962C8B-B14F-4D97-AF65-F5344CB8AC3E}">
        <p14:creationId xmlns:p14="http://schemas.microsoft.com/office/powerpoint/2010/main" val="2040882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D3649"/>
                </a:solidFill>
              </a:defRPr>
            </a:lvl1pPr>
          </a:lstStyle>
          <a:p>
            <a:r>
              <a:rPr lang="en-US"/>
              <a:t>Click to edit Master title style</a:t>
            </a:r>
            <a:endParaRPr lang="en-US" dirty="0"/>
          </a:p>
        </p:txBody>
      </p:sp>
      <p:sp>
        <p:nvSpPr>
          <p:cNvPr id="5" name="Content Placeholder 4"/>
          <p:cNvSpPr>
            <a:spLocks noGrp="1"/>
          </p:cNvSpPr>
          <p:nvPr>
            <p:ph sz="quarter" idx="14"/>
          </p:nvPr>
        </p:nvSpPr>
        <p:spPr>
          <a:xfrm>
            <a:off x="609600" y="109728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5"/>
          </p:nvPr>
        </p:nvSpPr>
        <p:spPr/>
        <p:txBody>
          <a:bodyPr/>
          <a:lstStyle/>
          <a:p>
            <a:pPr defTabSz="822960">
              <a:lnSpc>
                <a:spcPct val="90000"/>
              </a:lnSpc>
              <a:spcBef>
                <a:spcPts val="720"/>
              </a:spcBef>
              <a:buClr>
                <a:srgbClr val="1D3649"/>
              </a:buClr>
            </a:pPr>
            <a:endParaRPr lang="en-US" dirty="0">
              <a:solidFill>
                <a:srgbClr val="FFFFFF"/>
              </a:solidFill>
            </a:endParaRPr>
          </a:p>
        </p:txBody>
      </p:sp>
    </p:spTree>
    <p:extLst>
      <p:ext uri="{BB962C8B-B14F-4D97-AF65-F5344CB8AC3E}">
        <p14:creationId xmlns:p14="http://schemas.microsoft.com/office/powerpoint/2010/main" val="7509957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D3649"/>
                </a:solidFill>
              </a:defRPr>
            </a:lvl1pPr>
          </a:lstStyle>
          <a:p>
            <a:r>
              <a:rPr lang="en-US"/>
              <a:t>Click to edit Master title style</a:t>
            </a:r>
            <a:endParaRPr lang="en-US" dirty="0"/>
          </a:p>
        </p:txBody>
      </p:sp>
      <p:sp>
        <p:nvSpPr>
          <p:cNvPr id="5" name="Content Placeholder 4"/>
          <p:cNvSpPr>
            <a:spLocks noGrp="1"/>
          </p:cNvSpPr>
          <p:nvPr>
            <p:ph sz="quarter" idx="14"/>
          </p:nvPr>
        </p:nvSpPr>
        <p:spPr>
          <a:xfrm>
            <a:off x="609600" y="109728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5"/>
          </p:nvPr>
        </p:nvSpPr>
        <p:spPr/>
        <p:txBody>
          <a:bodyPr/>
          <a:lstStyle/>
          <a:p>
            <a:pPr defTabSz="822960">
              <a:lnSpc>
                <a:spcPct val="90000"/>
              </a:lnSpc>
              <a:spcBef>
                <a:spcPts val="720"/>
              </a:spcBef>
              <a:buClr>
                <a:srgbClr val="1D3649"/>
              </a:buClr>
            </a:pPr>
            <a:endParaRPr lang="en-US" dirty="0">
              <a:solidFill>
                <a:srgbClr val="FFFFFF"/>
              </a:solidFill>
            </a:endParaRPr>
          </a:p>
        </p:txBody>
      </p:sp>
    </p:spTree>
    <p:extLst>
      <p:ext uri="{BB962C8B-B14F-4D97-AF65-F5344CB8AC3E}">
        <p14:creationId xmlns:p14="http://schemas.microsoft.com/office/powerpoint/2010/main" val="4909457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D3649"/>
                </a:solidFill>
              </a:defRPr>
            </a:lvl1pPr>
          </a:lstStyle>
          <a:p>
            <a:r>
              <a:rPr lang="en-US"/>
              <a:t>Click to edit Master title style</a:t>
            </a:r>
            <a:endParaRPr lang="en-US" dirty="0"/>
          </a:p>
        </p:txBody>
      </p:sp>
      <p:sp>
        <p:nvSpPr>
          <p:cNvPr id="5" name="Content Placeholder 4"/>
          <p:cNvSpPr>
            <a:spLocks noGrp="1"/>
          </p:cNvSpPr>
          <p:nvPr>
            <p:ph sz="quarter" idx="14"/>
          </p:nvPr>
        </p:nvSpPr>
        <p:spPr>
          <a:xfrm>
            <a:off x="609600" y="109728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5"/>
          </p:nvPr>
        </p:nvSpPr>
        <p:spPr/>
        <p:txBody>
          <a:bodyPr/>
          <a:lstStyle/>
          <a:p>
            <a:pPr defTabSz="822960">
              <a:lnSpc>
                <a:spcPct val="90000"/>
              </a:lnSpc>
              <a:spcBef>
                <a:spcPts val="720"/>
              </a:spcBef>
              <a:buClr>
                <a:srgbClr val="1D3649"/>
              </a:buClr>
            </a:pPr>
            <a:endParaRPr lang="en-US" dirty="0">
              <a:solidFill>
                <a:srgbClr val="FFFFFF"/>
              </a:solidFill>
            </a:endParaRPr>
          </a:p>
        </p:txBody>
      </p:sp>
    </p:spTree>
    <p:extLst>
      <p:ext uri="{BB962C8B-B14F-4D97-AF65-F5344CB8AC3E}">
        <p14:creationId xmlns:p14="http://schemas.microsoft.com/office/powerpoint/2010/main" val="1752276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83EC4-992D-4A69-BEDB-B8E45D8F3C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190D0D-36C1-4BAE-92C0-9CDC7B522F1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DE8172-D208-47BC-9FEA-C06318131FA2}"/>
              </a:ext>
            </a:extLst>
          </p:cNvPr>
          <p:cNvSpPr>
            <a:spLocks noGrp="1"/>
          </p:cNvSpPr>
          <p:nvPr>
            <p:ph type="dt" sz="half" idx="10"/>
          </p:nvPr>
        </p:nvSpPr>
        <p:spPr/>
        <p:txBody>
          <a:bodyPr/>
          <a:lstStyle/>
          <a:p>
            <a:fld id="{35A8DEBE-B647-41B1-B2AD-D3E79E99051D}" type="datetimeFigureOut">
              <a:rPr lang="en-US" smtClean="0"/>
              <a:t>5/7/2019</a:t>
            </a:fld>
            <a:endParaRPr lang="en-US"/>
          </a:p>
        </p:txBody>
      </p:sp>
      <p:sp>
        <p:nvSpPr>
          <p:cNvPr id="5" name="Footer Placeholder 4">
            <a:extLst>
              <a:ext uri="{FF2B5EF4-FFF2-40B4-BE49-F238E27FC236}">
                <a16:creationId xmlns:a16="http://schemas.microsoft.com/office/drawing/2014/main" id="{23987AB6-F040-4991-AF17-E6F6F5E36C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F12C41-4063-4918-BC40-A75D6ADE2A1F}"/>
              </a:ext>
            </a:extLst>
          </p:cNvPr>
          <p:cNvSpPr>
            <a:spLocks noGrp="1"/>
          </p:cNvSpPr>
          <p:nvPr>
            <p:ph type="sldNum" sz="quarter" idx="12"/>
          </p:nvPr>
        </p:nvSpPr>
        <p:spPr/>
        <p:txBody>
          <a:bodyPr/>
          <a:lstStyle/>
          <a:p>
            <a:fld id="{6B71E2B6-4ADC-4BE7-A1EC-4F9790D66B85}" type="slidenum">
              <a:rPr lang="en-US" smtClean="0"/>
              <a:t>‹#›</a:t>
            </a:fld>
            <a:endParaRPr lang="en-US"/>
          </a:p>
        </p:txBody>
      </p:sp>
    </p:spTree>
    <p:extLst>
      <p:ext uri="{BB962C8B-B14F-4D97-AF65-F5344CB8AC3E}">
        <p14:creationId xmlns:p14="http://schemas.microsoft.com/office/powerpoint/2010/main" val="1740032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D3649"/>
                </a:solidFill>
              </a:defRPr>
            </a:lvl1pPr>
          </a:lstStyle>
          <a:p>
            <a:r>
              <a:rPr lang="en-US"/>
              <a:t>Click to edit Master title style</a:t>
            </a:r>
            <a:endParaRPr lang="en-US" dirty="0"/>
          </a:p>
        </p:txBody>
      </p:sp>
      <p:sp>
        <p:nvSpPr>
          <p:cNvPr id="5" name="Content Placeholder 4"/>
          <p:cNvSpPr>
            <a:spLocks noGrp="1"/>
          </p:cNvSpPr>
          <p:nvPr>
            <p:ph sz="quarter" idx="14"/>
          </p:nvPr>
        </p:nvSpPr>
        <p:spPr>
          <a:xfrm>
            <a:off x="609600" y="109728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5"/>
          </p:nvPr>
        </p:nvSpPr>
        <p:spPr/>
        <p:txBody>
          <a:bodyPr/>
          <a:lstStyle/>
          <a:p>
            <a:pPr defTabSz="822960">
              <a:lnSpc>
                <a:spcPct val="90000"/>
              </a:lnSpc>
              <a:spcBef>
                <a:spcPts val="720"/>
              </a:spcBef>
              <a:buClr>
                <a:srgbClr val="1D3649"/>
              </a:buClr>
            </a:pPr>
            <a:endParaRPr lang="en-US" dirty="0">
              <a:solidFill>
                <a:srgbClr val="FFFFFF"/>
              </a:solidFill>
            </a:endParaRPr>
          </a:p>
        </p:txBody>
      </p:sp>
    </p:spTree>
    <p:extLst>
      <p:ext uri="{BB962C8B-B14F-4D97-AF65-F5344CB8AC3E}">
        <p14:creationId xmlns:p14="http://schemas.microsoft.com/office/powerpoint/2010/main" val="22182267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D3649"/>
                </a:solidFill>
              </a:defRPr>
            </a:lvl1pPr>
          </a:lstStyle>
          <a:p>
            <a:r>
              <a:rPr lang="en-US"/>
              <a:t>Click to edit Master title style</a:t>
            </a:r>
            <a:endParaRPr lang="en-US" dirty="0"/>
          </a:p>
        </p:txBody>
      </p:sp>
      <p:sp>
        <p:nvSpPr>
          <p:cNvPr id="5" name="Content Placeholder 4"/>
          <p:cNvSpPr>
            <a:spLocks noGrp="1"/>
          </p:cNvSpPr>
          <p:nvPr>
            <p:ph sz="quarter" idx="14"/>
          </p:nvPr>
        </p:nvSpPr>
        <p:spPr>
          <a:xfrm>
            <a:off x="609600" y="109728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5"/>
          </p:nvPr>
        </p:nvSpPr>
        <p:spPr/>
        <p:txBody>
          <a:bodyPr/>
          <a:lstStyle/>
          <a:p>
            <a:pPr defTabSz="822960">
              <a:lnSpc>
                <a:spcPct val="90000"/>
              </a:lnSpc>
              <a:spcBef>
                <a:spcPts val="720"/>
              </a:spcBef>
              <a:buClr>
                <a:srgbClr val="1D3649"/>
              </a:buClr>
            </a:pPr>
            <a:endParaRPr lang="en-US" dirty="0">
              <a:solidFill>
                <a:srgbClr val="FFFFFF"/>
              </a:solidFill>
            </a:endParaRPr>
          </a:p>
        </p:txBody>
      </p:sp>
    </p:spTree>
    <p:extLst>
      <p:ext uri="{BB962C8B-B14F-4D97-AF65-F5344CB8AC3E}">
        <p14:creationId xmlns:p14="http://schemas.microsoft.com/office/powerpoint/2010/main" val="35983794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D3649"/>
                </a:solidFill>
              </a:defRPr>
            </a:lvl1pPr>
          </a:lstStyle>
          <a:p>
            <a:r>
              <a:rPr lang="en-US"/>
              <a:t>Click to edit Master title style</a:t>
            </a:r>
            <a:endParaRPr lang="en-US" dirty="0"/>
          </a:p>
        </p:txBody>
      </p:sp>
      <p:sp>
        <p:nvSpPr>
          <p:cNvPr id="5" name="Content Placeholder 4"/>
          <p:cNvSpPr>
            <a:spLocks noGrp="1"/>
          </p:cNvSpPr>
          <p:nvPr>
            <p:ph sz="quarter" idx="14"/>
          </p:nvPr>
        </p:nvSpPr>
        <p:spPr>
          <a:xfrm>
            <a:off x="609600" y="109728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5"/>
          </p:nvPr>
        </p:nvSpPr>
        <p:spPr/>
        <p:txBody>
          <a:bodyPr/>
          <a:lstStyle/>
          <a:p>
            <a:pPr defTabSz="822960">
              <a:lnSpc>
                <a:spcPct val="90000"/>
              </a:lnSpc>
              <a:spcBef>
                <a:spcPts val="720"/>
              </a:spcBef>
              <a:buClr>
                <a:srgbClr val="1D3649"/>
              </a:buClr>
            </a:pPr>
            <a:endParaRPr lang="en-US" dirty="0">
              <a:solidFill>
                <a:srgbClr val="FFFFFF"/>
              </a:solidFill>
            </a:endParaRPr>
          </a:p>
        </p:txBody>
      </p:sp>
    </p:spTree>
    <p:extLst>
      <p:ext uri="{BB962C8B-B14F-4D97-AF65-F5344CB8AC3E}">
        <p14:creationId xmlns:p14="http://schemas.microsoft.com/office/powerpoint/2010/main" val="14795023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D3649"/>
                </a:solidFill>
              </a:defRPr>
            </a:lvl1pPr>
          </a:lstStyle>
          <a:p>
            <a:r>
              <a:rPr lang="en-US"/>
              <a:t>Click to edit Master title style</a:t>
            </a:r>
            <a:endParaRPr lang="en-US" dirty="0"/>
          </a:p>
        </p:txBody>
      </p:sp>
      <p:sp>
        <p:nvSpPr>
          <p:cNvPr id="5" name="Content Placeholder 4"/>
          <p:cNvSpPr>
            <a:spLocks noGrp="1"/>
          </p:cNvSpPr>
          <p:nvPr>
            <p:ph sz="quarter" idx="14"/>
          </p:nvPr>
        </p:nvSpPr>
        <p:spPr>
          <a:xfrm>
            <a:off x="609600" y="109728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5"/>
          </p:nvPr>
        </p:nvSpPr>
        <p:spPr/>
        <p:txBody>
          <a:bodyPr/>
          <a:lstStyle/>
          <a:p>
            <a:pPr defTabSz="822960">
              <a:lnSpc>
                <a:spcPct val="90000"/>
              </a:lnSpc>
              <a:spcBef>
                <a:spcPts val="720"/>
              </a:spcBef>
              <a:buClr>
                <a:srgbClr val="1D3649"/>
              </a:buClr>
            </a:pPr>
            <a:endParaRPr lang="en-US" dirty="0">
              <a:solidFill>
                <a:srgbClr val="FFFFFF"/>
              </a:solidFill>
            </a:endParaRPr>
          </a:p>
        </p:txBody>
      </p:sp>
    </p:spTree>
    <p:extLst>
      <p:ext uri="{BB962C8B-B14F-4D97-AF65-F5344CB8AC3E}">
        <p14:creationId xmlns:p14="http://schemas.microsoft.com/office/powerpoint/2010/main" val="32646664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D3649"/>
                </a:solidFill>
              </a:defRPr>
            </a:lvl1pPr>
          </a:lstStyle>
          <a:p>
            <a:r>
              <a:rPr lang="en-US"/>
              <a:t>Click to edit Master title style</a:t>
            </a:r>
            <a:endParaRPr lang="en-US" dirty="0"/>
          </a:p>
        </p:txBody>
      </p:sp>
      <p:sp>
        <p:nvSpPr>
          <p:cNvPr id="5" name="Content Placeholder 4"/>
          <p:cNvSpPr>
            <a:spLocks noGrp="1"/>
          </p:cNvSpPr>
          <p:nvPr>
            <p:ph sz="quarter" idx="14"/>
          </p:nvPr>
        </p:nvSpPr>
        <p:spPr>
          <a:xfrm>
            <a:off x="609600" y="109728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5"/>
          </p:nvPr>
        </p:nvSpPr>
        <p:spPr/>
        <p:txBody>
          <a:bodyPr/>
          <a:lstStyle/>
          <a:p>
            <a:pPr defTabSz="822960">
              <a:lnSpc>
                <a:spcPct val="90000"/>
              </a:lnSpc>
              <a:spcBef>
                <a:spcPts val="720"/>
              </a:spcBef>
              <a:buClr>
                <a:srgbClr val="1D3649"/>
              </a:buClr>
            </a:pPr>
            <a:endParaRPr lang="en-US" dirty="0">
              <a:solidFill>
                <a:srgbClr val="FFFFFF"/>
              </a:solidFill>
            </a:endParaRPr>
          </a:p>
        </p:txBody>
      </p:sp>
    </p:spTree>
    <p:extLst>
      <p:ext uri="{BB962C8B-B14F-4D97-AF65-F5344CB8AC3E}">
        <p14:creationId xmlns:p14="http://schemas.microsoft.com/office/powerpoint/2010/main" val="10560820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D3649"/>
                </a:solidFill>
              </a:defRPr>
            </a:lvl1pPr>
          </a:lstStyle>
          <a:p>
            <a:r>
              <a:rPr lang="en-US"/>
              <a:t>Click to edit Master title style</a:t>
            </a:r>
            <a:endParaRPr lang="en-US" dirty="0"/>
          </a:p>
        </p:txBody>
      </p:sp>
      <p:sp>
        <p:nvSpPr>
          <p:cNvPr id="5" name="Content Placeholder 4"/>
          <p:cNvSpPr>
            <a:spLocks noGrp="1"/>
          </p:cNvSpPr>
          <p:nvPr>
            <p:ph sz="quarter" idx="14"/>
          </p:nvPr>
        </p:nvSpPr>
        <p:spPr>
          <a:xfrm>
            <a:off x="609600" y="109728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5"/>
          </p:nvPr>
        </p:nvSpPr>
        <p:spPr/>
        <p:txBody>
          <a:bodyPr/>
          <a:lstStyle/>
          <a:p>
            <a:pPr defTabSz="822960">
              <a:lnSpc>
                <a:spcPct val="90000"/>
              </a:lnSpc>
              <a:spcBef>
                <a:spcPts val="720"/>
              </a:spcBef>
              <a:buClr>
                <a:srgbClr val="1D3649"/>
              </a:buClr>
            </a:pPr>
            <a:endParaRPr lang="en-US" dirty="0">
              <a:solidFill>
                <a:srgbClr val="FFFFFF"/>
              </a:solidFill>
            </a:endParaRPr>
          </a:p>
        </p:txBody>
      </p:sp>
    </p:spTree>
    <p:extLst>
      <p:ext uri="{BB962C8B-B14F-4D97-AF65-F5344CB8AC3E}">
        <p14:creationId xmlns:p14="http://schemas.microsoft.com/office/powerpoint/2010/main" val="468415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D3649"/>
                </a:solidFill>
              </a:defRPr>
            </a:lvl1pPr>
          </a:lstStyle>
          <a:p>
            <a:r>
              <a:rPr lang="en-US"/>
              <a:t>Click to edit Master title style</a:t>
            </a:r>
            <a:endParaRPr lang="en-US" dirty="0"/>
          </a:p>
        </p:txBody>
      </p:sp>
      <p:sp>
        <p:nvSpPr>
          <p:cNvPr id="5" name="Content Placeholder 4"/>
          <p:cNvSpPr>
            <a:spLocks noGrp="1"/>
          </p:cNvSpPr>
          <p:nvPr>
            <p:ph sz="quarter" idx="14"/>
          </p:nvPr>
        </p:nvSpPr>
        <p:spPr>
          <a:xfrm>
            <a:off x="609600" y="109728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5"/>
          </p:nvPr>
        </p:nvSpPr>
        <p:spPr/>
        <p:txBody>
          <a:bodyPr/>
          <a:lstStyle/>
          <a:p>
            <a:pPr defTabSz="822960">
              <a:lnSpc>
                <a:spcPct val="90000"/>
              </a:lnSpc>
              <a:spcBef>
                <a:spcPts val="720"/>
              </a:spcBef>
              <a:buClr>
                <a:srgbClr val="1D3649"/>
              </a:buClr>
            </a:pPr>
            <a:endParaRPr lang="en-US" dirty="0">
              <a:solidFill>
                <a:srgbClr val="FFFFFF"/>
              </a:solidFill>
            </a:endParaRPr>
          </a:p>
        </p:txBody>
      </p:sp>
    </p:spTree>
    <p:extLst>
      <p:ext uri="{BB962C8B-B14F-4D97-AF65-F5344CB8AC3E}">
        <p14:creationId xmlns:p14="http://schemas.microsoft.com/office/powerpoint/2010/main" val="25758392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D3649"/>
                </a:solidFill>
              </a:defRPr>
            </a:lvl1pPr>
          </a:lstStyle>
          <a:p>
            <a:r>
              <a:rPr lang="en-US"/>
              <a:t>Click to edit Master title style</a:t>
            </a:r>
            <a:endParaRPr lang="en-US" dirty="0"/>
          </a:p>
        </p:txBody>
      </p:sp>
      <p:sp>
        <p:nvSpPr>
          <p:cNvPr id="5" name="Content Placeholder 4"/>
          <p:cNvSpPr>
            <a:spLocks noGrp="1"/>
          </p:cNvSpPr>
          <p:nvPr>
            <p:ph sz="quarter" idx="14"/>
          </p:nvPr>
        </p:nvSpPr>
        <p:spPr>
          <a:xfrm>
            <a:off x="609600" y="109728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5"/>
          </p:nvPr>
        </p:nvSpPr>
        <p:spPr/>
        <p:txBody>
          <a:bodyPr/>
          <a:lstStyle/>
          <a:p>
            <a:pPr defTabSz="822960">
              <a:lnSpc>
                <a:spcPct val="90000"/>
              </a:lnSpc>
              <a:spcBef>
                <a:spcPts val="720"/>
              </a:spcBef>
              <a:buClr>
                <a:srgbClr val="1D3649"/>
              </a:buClr>
            </a:pPr>
            <a:endParaRPr lang="en-US" dirty="0">
              <a:solidFill>
                <a:srgbClr val="FFFFFF"/>
              </a:solidFill>
            </a:endParaRPr>
          </a:p>
        </p:txBody>
      </p:sp>
    </p:spTree>
    <p:extLst>
      <p:ext uri="{BB962C8B-B14F-4D97-AF65-F5344CB8AC3E}">
        <p14:creationId xmlns:p14="http://schemas.microsoft.com/office/powerpoint/2010/main" val="16795678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D3649"/>
                </a:solidFill>
              </a:defRPr>
            </a:lvl1pPr>
          </a:lstStyle>
          <a:p>
            <a:r>
              <a:rPr lang="en-US"/>
              <a:t>Click to edit Master title style</a:t>
            </a:r>
            <a:endParaRPr lang="en-US" dirty="0"/>
          </a:p>
        </p:txBody>
      </p:sp>
      <p:sp>
        <p:nvSpPr>
          <p:cNvPr id="5" name="Content Placeholder 4"/>
          <p:cNvSpPr>
            <a:spLocks noGrp="1"/>
          </p:cNvSpPr>
          <p:nvPr>
            <p:ph sz="quarter" idx="14"/>
          </p:nvPr>
        </p:nvSpPr>
        <p:spPr>
          <a:xfrm>
            <a:off x="609600" y="109728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5"/>
          </p:nvPr>
        </p:nvSpPr>
        <p:spPr/>
        <p:txBody>
          <a:bodyPr/>
          <a:lstStyle/>
          <a:p>
            <a:pPr defTabSz="822960">
              <a:lnSpc>
                <a:spcPct val="90000"/>
              </a:lnSpc>
              <a:spcBef>
                <a:spcPts val="720"/>
              </a:spcBef>
              <a:buClr>
                <a:srgbClr val="1D3649"/>
              </a:buClr>
            </a:pPr>
            <a:endParaRPr lang="en-US" dirty="0">
              <a:solidFill>
                <a:srgbClr val="FFFFFF"/>
              </a:solidFill>
            </a:endParaRPr>
          </a:p>
        </p:txBody>
      </p:sp>
    </p:spTree>
    <p:extLst>
      <p:ext uri="{BB962C8B-B14F-4D97-AF65-F5344CB8AC3E}">
        <p14:creationId xmlns:p14="http://schemas.microsoft.com/office/powerpoint/2010/main" val="7872008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D3649"/>
                </a:solidFill>
              </a:defRPr>
            </a:lvl1pPr>
          </a:lstStyle>
          <a:p>
            <a:r>
              <a:rPr lang="en-US"/>
              <a:t>Click to edit Master title style</a:t>
            </a:r>
            <a:endParaRPr lang="en-US" dirty="0"/>
          </a:p>
        </p:txBody>
      </p:sp>
      <p:sp>
        <p:nvSpPr>
          <p:cNvPr id="5" name="Content Placeholder 4"/>
          <p:cNvSpPr>
            <a:spLocks noGrp="1"/>
          </p:cNvSpPr>
          <p:nvPr>
            <p:ph sz="quarter" idx="14"/>
          </p:nvPr>
        </p:nvSpPr>
        <p:spPr>
          <a:xfrm>
            <a:off x="609600" y="109728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5"/>
          </p:nvPr>
        </p:nvSpPr>
        <p:spPr/>
        <p:txBody>
          <a:bodyPr/>
          <a:lstStyle/>
          <a:p>
            <a:pPr defTabSz="822960">
              <a:lnSpc>
                <a:spcPct val="90000"/>
              </a:lnSpc>
              <a:spcBef>
                <a:spcPts val="720"/>
              </a:spcBef>
              <a:buClr>
                <a:srgbClr val="1D3649"/>
              </a:buClr>
            </a:pPr>
            <a:endParaRPr lang="en-US" dirty="0">
              <a:solidFill>
                <a:srgbClr val="FFFFFF"/>
              </a:solidFill>
            </a:endParaRPr>
          </a:p>
        </p:txBody>
      </p:sp>
    </p:spTree>
    <p:extLst>
      <p:ext uri="{BB962C8B-B14F-4D97-AF65-F5344CB8AC3E}">
        <p14:creationId xmlns:p14="http://schemas.microsoft.com/office/powerpoint/2010/main" val="2281162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12386-6E61-4F19-B6E8-815AE533B4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A59822-40E6-46F8-A5CD-1C758BE390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8D9F66B-8AD2-459D-9869-CE3A251096AC}"/>
              </a:ext>
            </a:extLst>
          </p:cNvPr>
          <p:cNvSpPr>
            <a:spLocks noGrp="1"/>
          </p:cNvSpPr>
          <p:nvPr>
            <p:ph type="dt" sz="half" idx="10"/>
          </p:nvPr>
        </p:nvSpPr>
        <p:spPr/>
        <p:txBody>
          <a:bodyPr/>
          <a:lstStyle/>
          <a:p>
            <a:fld id="{35A8DEBE-B647-41B1-B2AD-D3E79E99051D}" type="datetimeFigureOut">
              <a:rPr lang="en-US" smtClean="0"/>
              <a:t>5/7/2019</a:t>
            </a:fld>
            <a:endParaRPr lang="en-US"/>
          </a:p>
        </p:txBody>
      </p:sp>
      <p:sp>
        <p:nvSpPr>
          <p:cNvPr id="5" name="Footer Placeholder 4">
            <a:extLst>
              <a:ext uri="{FF2B5EF4-FFF2-40B4-BE49-F238E27FC236}">
                <a16:creationId xmlns:a16="http://schemas.microsoft.com/office/drawing/2014/main" id="{49E804CD-A56D-4880-BC5D-5D869B12D4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80FB70-760F-4BC8-9811-4339B15ABC19}"/>
              </a:ext>
            </a:extLst>
          </p:cNvPr>
          <p:cNvSpPr>
            <a:spLocks noGrp="1"/>
          </p:cNvSpPr>
          <p:nvPr>
            <p:ph type="sldNum" sz="quarter" idx="12"/>
          </p:nvPr>
        </p:nvSpPr>
        <p:spPr/>
        <p:txBody>
          <a:bodyPr/>
          <a:lstStyle/>
          <a:p>
            <a:fld id="{6B71E2B6-4ADC-4BE7-A1EC-4F9790D66B85}" type="slidenum">
              <a:rPr lang="en-US" smtClean="0"/>
              <a:t>‹#›</a:t>
            </a:fld>
            <a:endParaRPr lang="en-US"/>
          </a:p>
        </p:txBody>
      </p:sp>
    </p:spTree>
    <p:extLst>
      <p:ext uri="{BB962C8B-B14F-4D97-AF65-F5344CB8AC3E}">
        <p14:creationId xmlns:p14="http://schemas.microsoft.com/office/powerpoint/2010/main" val="17860768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D3649"/>
                </a:solidFill>
              </a:defRPr>
            </a:lvl1pPr>
          </a:lstStyle>
          <a:p>
            <a:r>
              <a:rPr lang="en-US"/>
              <a:t>Click to edit Master title style</a:t>
            </a:r>
            <a:endParaRPr lang="en-US" dirty="0"/>
          </a:p>
        </p:txBody>
      </p:sp>
      <p:sp>
        <p:nvSpPr>
          <p:cNvPr id="5" name="Content Placeholder 4"/>
          <p:cNvSpPr>
            <a:spLocks noGrp="1"/>
          </p:cNvSpPr>
          <p:nvPr>
            <p:ph sz="quarter" idx="14"/>
          </p:nvPr>
        </p:nvSpPr>
        <p:spPr>
          <a:xfrm>
            <a:off x="609600" y="109728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5"/>
          </p:nvPr>
        </p:nvSpPr>
        <p:spPr/>
        <p:txBody>
          <a:bodyPr/>
          <a:lstStyle/>
          <a:p>
            <a:pPr defTabSz="822960">
              <a:lnSpc>
                <a:spcPct val="90000"/>
              </a:lnSpc>
              <a:spcBef>
                <a:spcPts val="720"/>
              </a:spcBef>
              <a:buClr>
                <a:srgbClr val="1D3649"/>
              </a:buClr>
            </a:pPr>
            <a:endParaRPr lang="en-US" dirty="0">
              <a:solidFill>
                <a:srgbClr val="FFFFFF"/>
              </a:solidFill>
            </a:endParaRPr>
          </a:p>
        </p:txBody>
      </p:sp>
    </p:spTree>
    <p:extLst>
      <p:ext uri="{BB962C8B-B14F-4D97-AF65-F5344CB8AC3E}">
        <p14:creationId xmlns:p14="http://schemas.microsoft.com/office/powerpoint/2010/main" val="445348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D3649"/>
                </a:solidFill>
              </a:defRPr>
            </a:lvl1pPr>
          </a:lstStyle>
          <a:p>
            <a:r>
              <a:rPr lang="en-US"/>
              <a:t>Click to edit Master title style</a:t>
            </a:r>
            <a:endParaRPr lang="en-US" dirty="0"/>
          </a:p>
        </p:txBody>
      </p:sp>
      <p:sp>
        <p:nvSpPr>
          <p:cNvPr id="5" name="Content Placeholder 4"/>
          <p:cNvSpPr>
            <a:spLocks noGrp="1"/>
          </p:cNvSpPr>
          <p:nvPr>
            <p:ph sz="quarter" idx="14"/>
          </p:nvPr>
        </p:nvSpPr>
        <p:spPr>
          <a:xfrm>
            <a:off x="609600" y="109728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5"/>
          </p:nvPr>
        </p:nvSpPr>
        <p:spPr/>
        <p:txBody>
          <a:bodyPr/>
          <a:lstStyle/>
          <a:p>
            <a:pPr defTabSz="822960">
              <a:lnSpc>
                <a:spcPct val="90000"/>
              </a:lnSpc>
              <a:spcBef>
                <a:spcPts val="720"/>
              </a:spcBef>
              <a:buClr>
                <a:srgbClr val="1D3649"/>
              </a:buClr>
            </a:pPr>
            <a:endParaRPr lang="en-US" dirty="0">
              <a:solidFill>
                <a:srgbClr val="FFFFFF"/>
              </a:solidFill>
            </a:endParaRPr>
          </a:p>
        </p:txBody>
      </p:sp>
    </p:spTree>
    <p:extLst>
      <p:ext uri="{BB962C8B-B14F-4D97-AF65-F5344CB8AC3E}">
        <p14:creationId xmlns:p14="http://schemas.microsoft.com/office/powerpoint/2010/main" val="363316317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D3649"/>
                </a:solidFill>
              </a:defRPr>
            </a:lvl1pPr>
          </a:lstStyle>
          <a:p>
            <a:r>
              <a:rPr lang="en-US"/>
              <a:t>Click to edit Master title style</a:t>
            </a:r>
            <a:endParaRPr lang="en-US" dirty="0"/>
          </a:p>
        </p:txBody>
      </p:sp>
      <p:sp>
        <p:nvSpPr>
          <p:cNvPr id="5" name="Content Placeholder 4"/>
          <p:cNvSpPr>
            <a:spLocks noGrp="1"/>
          </p:cNvSpPr>
          <p:nvPr>
            <p:ph sz="quarter" idx="14"/>
          </p:nvPr>
        </p:nvSpPr>
        <p:spPr>
          <a:xfrm>
            <a:off x="609600" y="109728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5"/>
          </p:nvPr>
        </p:nvSpPr>
        <p:spPr/>
        <p:txBody>
          <a:bodyPr/>
          <a:lstStyle/>
          <a:p>
            <a:pPr defTabSz="822960">
              <a:lnSpc>
                <a:spcPct val="90000"/>
              </a:lnSpc>
              <a:spcBef>
                <a:spcPts val="720"/>
              </a:spcBef>
              <a:buClr>
                <a:srgbClr val="1D3649"/>
              </a:buClr>
            </a:pPr>
            <a:endParaRPr lang="en-US" dirty="0">
              <a:solidFill>
                <a:srgbClr val="FFFFFF"/>
              </a:solidFill>
            </a:endParaRPr>
          </a:p>
        </p:txBody>
      </p:sp>
    </p:spTree>
    <p:extLst>
      <p:ext uri="{BB962C8B-B14F-4D97-AF65-F5344CB8AC3E}">
        <p14:creationId xmlns:p14="http://schemas.microsoft.com/office/powerpoint/2010/main" val="29290805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D3649"/>
                </a:solidFill>
              </a:defRPr>
            </a:lvl1pPr>
          </a:lstStyle>
          <a:p>
            <a:r>
              <a:rPr lang="en-US"/>
              <a:t>Click to edit Master title style</a:t>
            </a:r>
            <a:endParaRPr lang="en-US" dirty="0"/>
          </a:p>
        </p:txBody>
      </p:sp>
      <p:sp>
        <p:nvSpPr>
          <p:cNvPr id="5" name="Content Placeholder 4"/>
          <p:cNvSpPr>
            <a:spLocks noGrp="1"/>
          </p:cNvSpPr>
          <p:nvPr>
            <p:ph sz="quarter" idx="14"/>
          </p:nvPr>
        </p:nvSpPr>
        <p:spPr>
          <a:xfrm>
            <a:off x="609600" y="109728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5"/>
          </p:nvPr>
        </p:nvSpPr>
        <p:spPr/>
        <p:txBody>
          <a:bodyPr/>
          <a:lstStyle/>
          <a:p>
            <a:pPr defTabSz="822960">
              <a:lnSpc>
                <a:spcPct val="90000"/>
              </a:lnSpc>
              <a:spcBef>
                <a:spcPts val="720"/>
              </a:spcBef>
              <a:buClr>
                <a:srgbClr val="1D3649"/>
              </a:buClr>
            </a:pPr>
            <a:endParaRPr lang="en-US" dirty="0">
              <a:solidFill>
                <a:srgbClr val="FFFFFF"/>
              </a:solidFill>
            </a:endParaRPr>
          </a:p>
        </p:txBody>
      </p:sp>
    </p:spTree>
    <p:extLst>
      <p:ext uri="{BB962C8B-B14F-4D97-AF65-F5344CB8AC3E}">
        <p14:creationId xmlns:p14="http://schemas.microsoft.com/office/powerpoint/2010/main" val="382319370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4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D3649"/>
                </a:solidFill>
              </a:defRPr>
            </a:lvl1pPr>
          </a:lstStyle>
          <a:p>
            <a:r>
              <a:rPr lang="en-US"/>
              <a:t>Click to edit Master title style</a:t>
            </a:r>
            <a:endParaRPr lang="en-US" dirty="0"/>
          </a:p>
        </p:txBody>
      </p:sp>
      <p:sp>
        <p:nvSpPr>
          <p:cNvPr id="5" name="Content Placeholder 4"/>
          <p:cNvSpPr>
            <a:spLocks noGrp="1"/>
          </p:cNvSpPr>
          <p:nvPr>
            <p:ph sz="quarter" idx="14"/>
          </p:nvPr>
        </p:nvSpPr>
        <p:spPr>
          <a:xfrm>
            <a:off x="609600" y="109728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5"/>
          </p:nvPr>
        </p:nvSpPr>
        <p:spPr/>
        <p:txBody>
          <a:bodyPr/>
          <a:lstStyle/>
          <a:p>
            <a:pPr defTabSz="822960">
              <a:lnSpc>
                <a:spcPct val="90000"/>
              </a:lnSpc>
              <a:spcBef>
                <a:spcPts val="720"/>
              </a:spcBef>
              <a:buClr>
                <a:srgbClr val="1D3649"/>
              </a:buClr>
            </a:pPr>
            <a:endParaRPr lang="en-US" dirty="0">
              <a:solidFill>
                <a:srgbClr val="FFFFFF"/>
              </a:solidFill>
            </a:endParaRPr>
          </a:p>
        </p:txBody>
      </p:sp>
    </p:spTree>
    <p:extLst>
      <p:ext uri="{BB962C8B-B14F-4D97-AF65-F5344CB8AC3E}">
        <p14:creationId xmlns:p14="http://schemas.microsoft.com/office/powerpoint/2010/main" val="41035016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4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D3649"/>
                </a:solidFill>
              </a:defRPr>
            </a:lvl1pPr>
          </a:lstStyle>
          <a:p>
            <a:r>
              <a:rPr lang="en-US"/>
              <a:t>Click to edit Master title style</a:t>
            </a:r>
            <a:endParaRPr lang="en-US" dirty="0"/>
          </a:p>
        </p:txBody>
      </p:sp>
      <p:sp>
        <p:nvSpPr>
          <p:cNvPr id="5" name="Content Placeholder 4"/>
          <p:cNvSpPr>
            <a:spLocks noGrp="1"/>
          </p:cNvSpPr>
          <p:nvPr>
            <p:ph sz="quarter" idx="14"/>
          </p:nvPr>
        </p:nvSpPr>
        <p:spPr>
          <a:xfrm>
            <a:off x="609600" y="109728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5"/>
          </p:nvPr>
        </p:nvSpPr>
        <p:spPr/>
        <p:txBody>
          <a:bodyPr/>
          <a:lstStyle/>
          <a:p>
            <a:pPr defTabSz="822960">
              <a:lnSpc>
                <a:spcPct val="90000"/>
              </a:lnSpc>
              <a:spcBef>
                <a:spcPts val="720"/>
              </a:spcBef>
              <a:buClr>
                <a:srgbClr val="1D3649"/>
              </a:buClr>
            </a:pPr>
            <a:endParaRPr lang="en-US" dirty="0">
              <a:solidFill>
                <a:srgbClr val="FFFFFF"/>
              </a:solidFill>
            </a:endParaRPr>
          </a:p>
        </p:txBody>
      </p:sp>
    </p:spTree>
    <p:extLst>
      <p:ext uri="{BB962C8B-B14F-4D97-AF65-F5344CB8AC3E}">
        <p14:creationId xmlns:p14="http://schemas.microsoft.com/office/powerpoint/2010/main" val="3095444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4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D3649"/>
                </a:solidFill>
              </a:defRPr>
            </a:lvl1pPr>
          </a:lstStyle>
          <a:p>
            <a:r>
              <a:rPr lang="en-US"/>
              <a:t>Click to edit Master title style</a:t>
            </a:r>
            <a:endParaRPr lang="en-US" dirty="0"/>
          </a:p>
        </p:txBody>
      </p:sp>
      <p:sp>
        <p:nvSpPr>
          <p:cNvPr id="5" name="Content Placeholder 4"/>
          <p:cNvSpPr>
            <a:spLocks noGrp="1"/>
          </p:cNvSpPr>
          <p:nvPr>
            <p:ph sz="quarter" idx="14"/>
          </p:nvPr>
        </p:nvSpPr>
        <p:spPr>
          <a:xfrm>
            <a:off x="609600" y="109728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5"/>
          </p:nvPr>
        </p:nvSpPr>
        <p:spPr/>
        <p:txBody>
          <a:bodyPr/>
          <a:lstStyle/>
          <a:p>
            <a:pPr defTabSz="822960">
              <a:lnSpc>
                <a:spcPct val="90000"/>
              </a:lnSpc>
              <a:spcBef>
                <a:spcPts val="720"/>
              </a:spcBef>
              <a:buClr>
                <a:srgbClr val="1D3649"/>
              </a:buClr>
            </a:pPr>
            <a:endParaRPr lang="en-US" dirty="0">
              <a:solidFill>
                <a:srgbClr val="FFFFFF"/>
              </a:solidFill>
            </a:endParaRPr>
          </a:p>
        </p:txBody>
      </p:sp>
    </p:spTree>
    <p:extLst>
      <p:ext uri="{BB962C8B-B14F-4D97-AF65-F5344CB8AC3E}">
        <p14:creationId xmlns:p14="http://schemas.microsoft.com/office/powerpoint/2010/main" val="420380575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4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D3649"/>
                </a:solidFill>
              </a:defRPr>
            </a:lvl1pPr>
          </a:lstStyle>
          <a:p>
            <a:r>
              <a:rPr lang="en-US"/>
              <a:t>Click to edit Master title style</a:t>
            </a:r>
            <a:endParaRPr lang="en-US" dirty="0"/>
          </a:p>
        </p:txBody>
      </p:sp>
      <p:sp>
        <p:nvSpPr>
          <p:cNvPr id="5" name="Content Placeholder 4"/>
          <p:cNvSpPr>
            <a:spLocks noGrp="1"/>
          </p:cNvSpPr>
          <p:nvPr>
            <p:ph sz="quarter" idx="14"/>
          </p:nvPr>
        </p:nvSpPr>
        <p:spPr>
          <a:xfrm>
            <a:off x="609600" y="109728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5"/>
          </p:nvPr>
        </p:nvSpPr>
        <p:spPr/>
        <p:txBody>
          <a:bodyPr/>
          <a:lstStyle/>
          <a:p>
            <a:pPr defTabSz="822960">
              <a:lnSpc>
                <a:spcPct val="90000"/>
              </a:lnSpc>
              <a:spcBef>
                <a:spcPts val="720"/>
              </a:spcBef>
              <a:buClr>
                <a:srgbClr val="1D3649"/>
              </a:buClr>
            </a:pPr>
            <a:endParaRPr lang="en-US" dirty="0">
              <a:solidFill>
                <a:srgbClr val="FFFFFF"/>
              </a:solidFill>
            </a:endParaRPr>
          </a:p>
        </p:txBody>
      </p:sp>
    </p:spTree>
    <p:extLst>
      <p:ext uri="{BB962C8B-B14F-4D97-AF65-F5344CB8AC3E}">
        <p14:creationId xmlns:p14="http://schemas.microsoft.com/office/powerpoint/2010/main" val="17563280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4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D3649"/>
                </a:solidFill>
              </a:defRPr>
            </a:lvl1pPr>
          </a:lstStyle>
          <a:p>
            <a:r>
              <a:rPr lang="en-US"/>
              <a:t>Click to edit Master title style</a:t>
            </a:r>
            <a:endParaRPr lang="en-US" dirty="0"/>
          </a:p>
        </p:txBody>
      </p:sp>
      <p:sp>
        <p:nvSpPr>
          <p:cNvPr id="5" name="Content Placeholder 4"/>
          <p:cNvSpPr>
            <a:spLocks noGrp="1"/>
          </p:cNvSpPr>
          <p:nvPr>
            <p:ph sz="quarter" idx="14"/>
          </p:nvPr>
        </p:nvSpPr>
        <p:spPr>
          <a:xfrm>
            <a:off x="609600" y="109728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5"/>
          </p:nvPr>
        </p:nvSpPr>
        <p:spPr/>
        <p:txBody>
          <a:bodyPr/>
          <a:lstStyle/>
          <a:p>
            <a:pPr defTabSz="822960">
              <a:lnSpc>
                <a:spcPct val="90000"/>
              </a:lnSpc>
              <a:spcBef>
                <a:spcPts val="720"/>
              </a:spcBef>
              <a:buClr>
                <a:srgbClr val="1D3649"/>
              </a:buClr>
            </a:pPr>
            <a:endParaRPr lang="en-US" dirty="0">
              <a:solidFill>
                <a:srgbClr val="FFFFFF"/>
              </a:solidFill>
            </a:endParaRPr>
          </a:p>
        </p:txBody>
      </p:sp>
    </p:spTree>
    <p:extLst>
      <p:ext uri="{BB962C8B-B14F-4D97-AF65-F5344CB8AC3E}">
        <p14:creationId xmlns:p14="http://schemas.microsoft.com/office/powerpoint/2010/main" val="22908100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D3649"/>
                </a:solidFill>
              </a:defRPr>
            </a:lvl1pPr>
          </a:lstStyle>
          <a:p>
            <a:r>
              <a:rPr lang="en-US"/>
              <a:t>Click to edit Master title style</a:t>
            </a:r>
            <a:endParaRPr lang="en-US" dirty="0"/>
          </a:p>
        </p:txBody>
      </p:sp>
      <p:sp>
        <p:nvSpPr>
          <p:cNvPr id="5" name="Content Placeholder 4"/>
          <p:cNvSpPr>
            <a:spLocks noGrp="1"/>
          </p:cNvSpPr>
          <p:nvPr>
            <p:ph sz="quarter" idx="14"/>
          </p:nvPr>
        </p:nvSpPr>
        <p:spPr>
          <a:xfrm>
            <a:off x="609600" y="109728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5"/>
          </p:nvPr>
        </p:nvSpPr>
        <p:spPr/>
        <p:txBody>
          <a:bodyPr/>
          <a:lstStyle/>
          <a:p>
            <a:pPr defTabSz="822960">
              <a:lnSpc>
                <a:spcPct val="90000"/>
              </a:lnSpc>
              <a:spcBef>
                <a:spcPts val="720"/>
              </a:spcBef>
              <a:buClr>
                <a:srgbClr val="1D3649"/>
              </a:buClr>
            </a:pPr>
            <a:endParaRPr lang="en-US" dirty="0">
              <a:solidFill>
                <a:srgbClr val="FFFFFF"/>
              </a:solidFill>
            </a:endParaRPr>
          </a:p>
        </p:txBody>
      </p:sp>
    </p:spTree>
    <p:extLst>
      <p:ext uri="{BB962C8B-B14F-4D97-AF65-F5344CB8AC3E}">
        <p14:creationId xmlns:p14="http://schemas.microsoft.com/office/powerpoint/2010/main" val="284334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369D-4F31-41A0-92C0-54E18C30D7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E71A87-50F4-4051-9F16-ABE321F2967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75D11E-3711-487D-B7C1-6208A08B88F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67F79B-FFDC-478E-99F0-9D12AFB9827A}"/>
              </a:ext>
            </a:extLst>
          </p:cNvPr>
          <p:cNvSpPr>
            <a:spLocks noGrp="1"/>
          </p:cNvSpPr>
          <p:nvPr>
            <p:ph type="dt" sz="half" idx="10"/>
          </p:nvPr>
        </p:nvSpPr>
        <p:spPr/>
        <p:txBody>
          <a:bodyPr/>
          <a:lstStyle/>
          <a:p>
            <a:fld id="{35A8DEBE-B647-41B1-B2AD-D3E79E99051D}" type="datetimeFigureOut">
              <a:rPr lang="en-US" smtClean="0"/>
              <a:t>5/7/2019</a:t>
            </a:fld>
            <a:endParaRPr lang="en-US"/>
          </a:p>
        </p:txBody>
      </p:sp>
      <p:sp>
        <p:nvSpPr>
          <p:cNvPr id="6" name="Footer Placeholder 5">
            <a:extLst>
              <a:ext uri="{FF2B5EF4-FFF2-40B4-BE49-F238E27FC236}">
                <a16:creationId xmlns:a16="http://schemas.microsoft.com/office/drawing/2014/main" id="{CC406AC4-F778-482F-949D-09132BFE68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29F364-93CD-4D57-8FFC-A49DF82BA788}"/>
              </a:ext>
            </a:extLst>
          </p:cNvPr>
          <p:cNvSpPr>
            <a:spLocks noGrp="1"/>
          </p:cNvSpPr>
          <p:nvPr>
            <p:ph type="sldNum" sz="quarter" idx="12"/>
          </p:nvPr>
        </p:nvSpPr>
        <p:spPr/>
        <p:txBody>
          <a:bodyPr/>
          <a:lstStyle/>
          <a:p>
            <a:fld id="{6B71E2B6-4ADC-4BE7-A1EC-4F9790D66B85}" type="slidenum">
              <a:rPr lang="en-US" smtClean="0"/>
              <a:t>‹#›</a:t>
            </a:fld>
            <a:endParaRPr lang="en-US"/>
          </a:p>
        </p:txBody>
      </p:sp>
    </p:spTree>
    <p:extLst>
      <p:ext uri="{BB962C8B-B14F-4D97-AF65-F5344CB8AC3E}">
        <p14:creationId xmlns:p14="http://schemas.microsoft.com/office/powerpoint/2010/main" val="20801839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4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D3649"/>
                </a:solidFill>
              </a:defRPr>
            </a:lvl1pPr>
          </a:lstStyle>
          <a:p>
            <a:r>
              <a:rPr lang="en-US"/>
              <a:t>Click to edit Master title style</a:t>
            </a:r>
            <a:endParaRPr lang="en-US" dirty="0"/>
          </a:p>
        </p:txBody>
      </p:sp>
      <p:sp>
        <p:nvSpPr>
          <p:cNvPr id="5" name="Content Placeholder 4"/>
          <p:cNvSpPr>
            <a:spLocks noGrp="1"/>
          </p:cNvSpPr>
          <p:nvPr>
            <p:ph sz="quarter" idx="14"/>
          </p:nvPr>
        </p:nvSpPr>
        <p:spPr>
          <a:xfrm>
            <a:off x="609600" y="109728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5"/>
          </p:nvPr>
        </p:nvSpPr>
        <p:spPr/>
        <p:txBody>
          <a:bodyPr/>
          <a:lstStyle/>
          <a:p>
            <a:pPr defTabSz="822960">
              <a:lnSpc>
                <a:spcPct val="90000"/>
              </a:lnSpc>
              <a:spcBef>
                <a:spcPts val="720"/>
              </a:spcBef>
              <a:buClr>
                <a:srgbClr val="1D3649"/>
              </a:buClr>
            </a:pPr>
            <a:endParaRPr lang="en-US" dirty="0">
              <a:solidFill>
                <a:srgbClr val="FFFFFF"/>
              </a:solidFill>
            </a:endParaRPr>
          </a:p>
        </p:txBody>
      </p:sp>
    </p:spTree>
    <p:extLst>
      <p:ext uri="{BB962C8B-B14F-4D97-AF65-F5344CB8AC3E}">
        <p14:creationId xmlns:p14="http://schemas.microsoft.com/office/powerpoint/2010/main" val="160715984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D3649"/>
                </a:solidFill>
              </a:defRPr>
            </a:lvl1pPr>
          </a:lstStyle>
          <a:p>
            <a:r>
              <a:rPr lang="en-US"/>
              <a:t>Click to edit Master title style</a:t>
            </a:r>
            <a:endParaRPr lang="en-US" dirty="0"/>
          </a:p>
        </p:txBody>
      </p:sp>
      <p:sp>
        <p:nvSpPr>
          <p:cNvPr id="5" name="Content Placeholder 4"/>
          <p:cNvSpPr>
            <a:spLocks noGrp="1"/>
          </p:cNvSpPr>
          <p:nvPr>
            <p:ph sz="quarter" idx="14"/>
          </p:nvPr>
        </p:nvSpPr>
        <p:spPr>
          <a:xfrm>
            <a:off x="609600" y="109728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5"/>
          </p:nvPr>
        </p:nvSpPr>
        <p:spPr/>
        <p:txBody>
          <a:bodyPr/>
          <a:lstStyle/>
          <a:p>
            <a:pPr defTabSz="822960">
              <a:lnSpc>
                <a:spcPct val="90000"/>
              </a:lnSpc>
              <a:spcBef>
                <a:spcPts val="720"/>
              </a:spcBef>
              <a:buClr>
                <a:srgbClr val="1D3649"/>
              </a:buClr>
            </a:pPr>
            <a:endParaRPr lang="en-US" dirty="0">
              <a:solidFill>
                <a:srgbClr val="FFFFFF"/>
              </a:solidFill>
            </a:endParaRPr>
          </a:p>
        </p:txBody>
      </p:sp>
    </p:spTree>
    <p:extLst>
      <p:ext uri="{BB962C8B-B14F-4D97-AF65-F5344CB8AC3E}">
        <p14:creationId xmlns:p14="http://schemas.microsoft.com/office/powerpoint/2010/main" val="68135754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4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D3649"/>
                </a:solidFill>
              </a:defRPr>
            </a:lvl1pPr>
          </a:lstStyle>
          <a:p>
            <a:r>
              <a:rPr lang="en-US"/>
              <a:t>Click to edit Master title style</a:t>
            </a:r>
            <a:endParaRPr lang="en-US" dirty="0"/>
          </a:p>
        </p:txBody>
      </p:sp>
      <p:sp>
        <p:nvSpPr>
          <p:cNvPr id="5" name="Content Placeholder 4"/>
          <p:cNvSpPr>
            <a:spLocks noGrp="1"/>
          </p:cNvSpPr>
          <p:nvPr>
            <p:ph sz="quarter" idx="14"/>
          </p:nvPr>
        </p:nvSpPr>
        <p:spPr>
          <a:xfrm>
            <a:off x="609600" y="109728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5"/>
          </p:nvPr>
        </p:nvSpPr>
        <p:spPr/>
        <p:txBody>
          <a:bodyPr/>
          <a:lstStyle/>
          <a:p>
            <a:pPr defTabSz="822960">
              <a:lnSpc>
                <a:spcPct val="90000"/>
              </a:lnSpc>
              <a:spcBef>
                <a:spcPts val="720"/>
              </a:spcBef>
              <a:buClr>
                <a:srgbClr val="1D3649"/>
              </a:buClr>
            </a:pPr>
            <a:endParaRPr lang="en-US" dirty="0">
              <a:solidFill>
                <a:srgbClr val="FFFFFF"/>
              </a:solidFill>
            </a:endParaRPr>
          </a:p>
        </p:txBody>
      </p:sp>
    </p:spTree>
    <p:extLst>
      <p:ext uri="{BB962C8B-B14F-4D97-AF65-F5344CB8AC3E}">
        <p14:creationId xmlns:p14="http://schemas.microsoft.com/office/powerpoint/2010/main" val="23849312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4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D3649"/>
                </a:solidFill>
              </a:defRPr>
            </a:lvl1pPr>
          </a:lstStyle>
          <a:p>
            <a:r>
              <a:rPr lang="en-US"/>
              <a:t>Click to edit Master title style</a:t>
            </a:r>
            <a:endParaRPr lang="en-US" dirty="0"/>
          </a:p>
        </p:txBody>
      </p:sp>
      <p:sp>
        <p:nvSpPr>
          <p:cNvPr id="5" name="Content Placeholder 4"/>
          <p:cNvSpPr>
            <a:spLocks noGrp="1"/>
          </p:cNvSpPr>
          <p:nvPr>
            <p:ph sz="quarter" idx="14"/>
          </p:nvPr>
        </p:nvSpPr>
        <p:spPr>
          <a:xfrm>
            <a:off x="609600" y="109728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5"/>
          </p:nvPr>
        </p:nvSpPr>
        <p:spPr/>
        <p:txBody>
          <a:bodyPr/>
          <a:lstStyle/>
          <a:p>
            <a:pPr defTabSz="822960">
              <a:lnSpc>
                <a:spcPct val="90000"/>
              </a:lnSpc>
              <a:spcBef>
                <a:spcPts val="720"/>
              </a:spcBef>
              <a:buClr>
                <a:srgbClr val="1D3649"/>
              </a:buClr>
            </a:pPr>
            <a:endParaRPr lang="en-US" dirty="0">
              <a:solidFill>
                <a:srgbClr val="FFFFFF"/>
              </a:solidFill>
            </a:endParaRPr>
          </a:p>
        </p:txBody>
      </p:sp>
    </p:spTree>
    <p:extLst>
      <p:ext uri="{BB962C8B-B14F-4D97-AF65-F5344CB8AC3E}">
        <p14:creationId xmlns:p14="http://schemas.microsoft.com/office/powerpoint/2010/main" val="402123409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5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D3649"/>
                </a:solidFill>
              </a:defRPr>
            </a:lvl1pPr>
          </a:lstStyle>
          <a:p>
            <a:r>
              <a:rPr lang="en-US"/>
              <a:t>Click to edit Master title style</a:t>
            </a:r>
            <a:endParaRPr lang="en-US" dirty="0"/>
          </a:p>
        </p:txBody>
      </p:sp>
      <p:sp>
        <p:nvSpPr>
          <p:cNvPr id="5" name="Content Placeholder 4"/>
          <p:cNvSpPr>
            <a:spLocks noGrp="1"/>
          </p:cNvSpPr>
          <p:nvPr>
            <p:ph sz="quarter" idx="14"/>
          </p:nvPr>
        </p:nvSpPr>
        <p:spPr>
          <a:xfrm>
            <a:off x="609600" y="109728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5"/>
          </p:nvPr>
        </p:nvSpPr>
        <p:spPr/>
        <p:txBody>
          <a:bodyPr/>
          <a:lstStyle/>
          <a:p>
            <a:pPr defTabSz="822960">
              <a:lnSpc>
                <a:spcPct val="90000"/>
              </a:lnSpc>
              <a:spcBef>
                <a:spcPts val="720"/>
              </a:spcBef>
              <a:buClr>
                <a:srgbClr val="1D3649"/>
              </a:buClr>
            </a:pPr>
            <a:endParaRPr lang="en-US" dirty="0">
              <a:solidFill>
                <a:srgbClr val="FFFFFF"/>
              </a:solidFill>
            </a:endParaRPr>
          </a:p>
        </p:txBody>
      </p:sp>
    </p:spTree>
    <p:extLst>
      <p:ext uri="{BB962C8B-B14F-4D97-AF65-F5344CB8AC3E}">
        <p14:creationId xmlns:p14="http://schemas.microsoft.com/office/powerpoint/2010/main" val="10132961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5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D3649"/>
                </a:solidFill>
              </a:defRPr>
            </a:lvl1pPr>
          </a:lstStyle>
          <a:p>
            <a:r>
              <a:rPr lang="en-US"/>
              <a:t>Click to edit Master title style</a:t>
            </a:r>
            <a:endParaRPr lang="en-US" dirty="0"/>
          </a:p>
        </p:txBody>
      </p:sp>
      <p:sp>
        <p:nvSpPr>
          <p:cNvPr id="5" name="Content Placeholder 4"/>
          <p:cNvSpPr>
            <a:spLocks noGrp="1"/>
          </p:cNvSpPr>
          <p:nvPr>
            <p:ph sz="quarter" idx="14"/>
          </p:nvPr>
        </p:nvSpPr>
        <p:spPr>
          <a:xfrm>
            <a:off x="609600" y="109728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5"/>
          </p:nvPr>
        </p:nvSpPr>
        <p:spPr/>
        <p:txBody>
          <a:bodyPr/>
          <a:lstStyle/>
          <a:p>
            <a:pPr defTabSz="822960">
              <a:lnSpc>
                <a:spcPct val="90000"/>
              </a:lnSpc>
              <a:spcBef>
                <a:spcPts val="720"/>
              </a:spcBef>
              <a:buClr>
                <a:srgbClr val="1D3649"/>
              </a:buClr>
            </a:pPr>
            <a:endParaRPr lang="en-US" dirty="0">
              <a:solidFill>
                <a:srgbClr val="FFFFFF"/>
              </a:solidFill>
            </a:endParaRPr>
          </a:p>
        </p:txBody>
      </p:sp>
    </p:spTree>
    <p:extLst>
      <p:ext uri="{BB962C8B-B14F-4D97-AF65-F5344CB8AC3E}">
        <p14:creationId xmlns:p14="http://schemas.microsoft.com/office/powerpoint/2010/main" val="36005526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5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D3649"/>
                </a:solidFill>
              </a:defRPr>
            </a:lvl1pPr>
          </a:lstStyle>
          <a:p>
            <a:r>
              <a:rPr lang="en-US"/>
              <a:t>Click to edit Master title style</a:t>
            </a:r>
            <a:endParaRPr lang="en-US" dirty="0"/>
          </a:p>
        </p:txBody>
      </p:sp>
      <p:sp>
        <p:nvSpPr>
          <p:cNvPr id="5" name="Content Placeholder 4"/>
          <p:cNvSpPr>
            <a:spLocks noGrp="1"/>
          </p:cNvSpPr>
          <p:nvPr>
            <p:ph sz="quarter" idx="14"/>
          </p:nvPr>
        </p:nvSpPr>
        <p:spPr>
          <a:xfrm>
            <a:off x="609600" y="109728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5"/>
          </p:nvPr>
        </p:nvSpPr>
        <p:spPr/>
        <p:txBody>
          <a:bodyPr/>
          <a:lstStyle/>
          <a:p>
            <a:pPr defTabSz="822960">
              <a:lnSpc>
                <a:spcPct val="90000"/>
              </a:lnSpc>
              <a:spcBef>
                <a:spcPts val="720"/>
              </a:spcBef>
              <a:buClr>
                <a:srgbClr val="1D3649"/>
              </a:buClr>
            </a:pPr>
            <a:endParaRPr lang="en-US" dirty="0">
              <a:solidFill>
                <a:srgbClr val="FFFFFF"/>
              </a:solidFill>
            </a:endParaRPr>
          </a:p>
        </p:txBody>
      </p:sp>
    </p:spTree>
    <p:extLst>
      <p:ext uri="{BB962C8B-B14F-4D97-AF65-F5344CB8AC3E}">
        <p14:creationId xmlns:p14="http://schemas.microsoft.com/office/powerpoint/2010/main" val="122243585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5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D3649"/>
                </a:solidFill>
              </a:defRPr>
            </a:lvl1pPr>
          </a:lstStyle>
          <a:p>
            <a:r>
              <a:rPr lang="en-US"/>
              <a:t>Click to edit Master title style</a:t>
            </a:r>
            <a:endParaRPr lang="en-US" dirty="0"/>
          </a:p>
        </p:txBody>
      </p:sp>
      <p:sp>
        <p:nvSpPr>
          <p:cNvPr id="5" name="Content Placeholder 4"/>
          <p:cNvSpPr>
            <a:spLocks noGrp="1"/>
          </p:cNvSpPr>
          <p:nvPr>
            <p:ph sz="quarter" idx="14"/>
          </p:nvPr>
        </p:nvSpPr>
        <p:spPr>
          <a:xfrm>
            <a:off x="609600" y="109728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5"/>
          </p:nvPr>
        </p:nvSpPr>
        <p:spPr/>
        <p:txBody>
          <a:bodyPr/>
          <a:lstStyle/>
          <a:p>
            <a:pPr defTabSz="822960">
              <a:lnSpc>
                <a:spcPct val="90000"/>
              </a:lnSpc>
              <a:spcBef>
                <a:spcPts val="720"/>
              </a:spcBef>
              <a:buClr>
                <a:srgbClr val="1D3649"/>
              </a:buClr>
            </a:pPr>
            <a:endParaRPr lang="en-US" dirty="0">
              <a:solidFill>
                <a:srgbClr val="FFFFFF"/>
              </a:solidFill>
            </a:endParaRPr>
          </a:p>
        </p:txBody>
      </p:sp>
    </p:spTree>
    <p:extLst>
      <p:ext uri="{BB962C8B-B14F-4D97-AF65-F5344CB8AC3E}">
        <p14:creationId xmlns:p14="http://schemas.microsoft.com/office/powerpoint/2010/main" val="39484014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5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D3649"/>
                </a:solidFill>
              </a:defRPr>
            </a:lvl1pPr>
          </a:lstStyle>
          <a:p>
            <a:r>
              <a:rPr lang="en-US"/>
              <a:t>Click to edit Master title style</a:t>
            </a:r>
            <a:endParaRPr lang="en-US" dirty="0"/>
          </a:p>
        </p:txBody>
      </p:sp>
      <p:sp>
        <p:nvSpPr>
          <p:cNvPr id="5" name="Content Placeholder 4"/>
          <p:cNvSpPr>
            <a:spLocks noGrp="1"/>
          </p:cNvSpPr>
          <p:nvPr>
            <p:ph sz="quarter" idx="14"/>
          </p:nvPr>
        </p:nvSpPr>
        <p:spPr>
          <a:xfrm>
            <a:off x="609600" y="109728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5"/>
          </p:nvPr>
        </p:nvSpPr>
        <p:spPr/>
        <p:txBody>
          <a:bodyPr/>
          <a:lstStyle/>
          <a:p>
            <a:pPr defTabSz="822960">
              <a:lnSpc>
                <a:spcPct val="90000"/>
              </a:lnSpc>
              <a:spcBef>
                <a:spcPts val="720"/>
              </a:spcBef>
              <a:buClr>
                <a:srgbClr val="1D3649"/>
              </a:buClr>
            </a:pPr>
            <a:endParaRPr lang="en-US" dirty="0">
              <a:solidFill>
                <a:srgbClr val="FFFFFF"/>
              </a:solidFill>
            </a:endParaRPr>
          </a:p>
        </p:txBody>
      </p:sp>
    </p:spTree>
    <p:extLst>
      <p:ext uri="{BB962C8B-B14F-4D97-AF65-F5344CB8AC3E}">
        <p14:creationId xmlns:p14="http://schemas.microsoft.com/office/powerpoint/2010/main" val="219337056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5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D3649"/>
                </a:solidFill>
              </a:defRPr>
            </a:lvl1pPr>
          </a:lstStyle>
          <a:p>
            <a:r>
              <a:rPr lang="en-US"/>
              <a:t>Click to edit Master title style</a:t>
            </a:r>
            <a:endParaRPr lang="en-US" dirty="0"/>
          </a:p>
        </p:txBody>
      </p:sp>
      <p:sp>
        <p:nvSpPr>
          <p:cNvPr id="5" name="Content Placeholder 4"/>
          <p:cNvSpPr>
            <a:spLocks noGrp="1"/>
          </p:cNvSpPr>
          <p:nvPr>
            <p:ph sz="quarter" idx="14"/>
          </p:nvPr>
        </p:nvSpPr>
        <p:spPr>
          <a:xfrm>
            <a:off x="609600" y="109728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5"/>
          </p:nvPr>
        </p:nvSpPr>
        <p:spPr/>
        <p:txBody>
          <a:bodyPr/>
          <a:lstStyle/>
          <a:p>
            <a:pPr defTabSz="822960">
              <a:lnSpc>
                <a:spcPct val="90000"/>
              </a:lnSpc>
              <a:spcBef>
                <a:spcPts val="720"/>
              </a:spcBef>
              <a:buClr>
                <a:srgbClr val="1D3649"/>
              </a:buClr>
            </a:pPr>
            <a:endParaRPr lang="en-US" dirty="0">
              <a:solidFill>
                <a:srgbClr val="FFFFFF"/>
              </a:solidFill>
            </a:endParaRPr>
          </a:p>
        </p:txBody>
      </p:sp>
    </p:spTree>
    <p:extLst>
      <p:ext uri="{BB962C8B-B14F-4D97-AF65-F5344CB8AC3E}">
        <p14:creationId xmlns:p14="http://schemas.microsoft.com/office/powerpoint/2010/main" val="785511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FAD6F-E2A3-4FA3-82C8-35D49BE327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D24A38-89A8-435C-AEEB-BC824C679A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D294D95-12F1-4894-8509-5E30C94BBCB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FCAE14-DCA1-413D-BD42-41D3C0B569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F7A7E7A-8D2E-4030-9FB4-E6B1B2434C5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1D5AE0-1411-4A14-BCED-30A61C35638C}"/>
              </a:ext>
            </a:extLst>
          </p:cNvPr>
          <p:cNvSpPr>
            <a:spLocks noGrp="1"/>
          </p:cNvSpPr>
          <p:nvPr>
            <p:ph type="dt" sz="half" idx="10"/>
          </p:nvPr>
        </p:nvSpPr>
        <p:spPr/>
        <p:txBody>
          <a:bodyPr/>
          <a:lstStyle/>
          <a:p>
            <a:fld id="{35A8DEBE-B647-41B1-B2AD-D3E79E99051D}" type="datetimeFigureOut">
              <a:rPr lang="en-US" smtClean="0"/>
              <a:t>5/7/2019</a:t>
            </a:fld>
            <a:endParaRPr lang="en-US"/>
          </a:p>
        </p:txBody>
      </p:sp>
      <p:sp>
        <p:nvSpPr>
          <p:cNvPr id="8" name="Footer Placeholder 7">
            <a:extLst>
              <a:ext uri="{FF2B5EF4-FFF2-40B4-BE49-F238E27FC236}">
                <a16:creationId xmlns:a16="http://schemas.microsoft.com/office/drawing/2014/main" id="{DEDE45AB-3B32-4920-AB0E-F596F74D08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2069BD-D254-4C12-BC82-C75EE7145AE9}"/>
              </a:ext>
            </a:extLst>
          </p:cNvPr>
          <p:cNvSpPr>
            <a:spLocks noGrp="1"/>
          </p:cNvSpPr>
          <p:nvPr>
            <p:ph type="sldNum" sz="quarter" idx="12"/>
          </p:nvPr>
        </p:nvSpPr>
        <p:spPr/>
        <p:txBody>
          <a:bodyPr/>
          <a:lstStyle/>
          <a:p>
            <a:fld id="{6B71E2B6-4ADC-4BE7-A1EC-4F9790D66B85}" type="slidenum">
              <a:rPr lang="en-US" smtClean="0"/>
              <a:t>‹#›</a:t>
            </a:fld>
            <a:endParaRPr lang="en-US"/>
          </a:p>
        </p:txBody>
      </p:sp>
    </p:spTree>
    <p:extLst>
      <p:ext uri="{BB962C8B-B14F-4D97-AF65-F5344CB8AC3E}">
        <p14:creationId xmlns:p14="http://schemas.microsoft.com/office/powerpoint/2010/main" val="28174989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5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D3649"/>
                </a:solidFill>
              </a:defRPr>
            </a:lvl1pPr>
          </a:lstStyle>
          <a:p>
            <a:r>
              <a:rPr lang="en-US"/>
              <a:t>Click to edit Master title style</a:t>
            </a:r>
            <a:endParaRPr lang="en-US" dirty="0"/>
          </a:p>
        </p:txBody>
      </p:sp>
      <p:sp>
        <p:nvSpPr>
          <p:cNvPr id="5" name="Content Placeholder 4"/>
          <p:cNvSpPr>
            <a:spLocks noGrp="1"/>
          </p:cNvSpPr>
          <p:nvPr>
            <p:ph sz="quarter" idx="14"/>
          </p:nvPr>
        </p:nvSpPr>
        <p:spPr>
          <a:xfrm>
            <a:off x="609600" y="109728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5"/>
          </p:nvPr>
        </p:nvSpPr>
        <p:spPr/>
        <p:txBody>
          <a:bodyPr/>
          <a:lstStyle/>
          <a:p>
            <a:pPr defTabSz="822960">
              <a:lnSpc>
                <a:spcPct val="90000"/>
              </a:lnSpc>
              <a:spcBef>
                <a:spcPts val="720"/>
              </a:spcBef>
              <a:buClr>
                <a:srgbClr val="1D3649"/>
              </a:buClr>
            </a:pPr>
            <a:endParaRPr lang="en-US" dirty="0">
              <a:solidFill>
                <a:srgbClr val="FFFFFF"/>
              </a:solidFill>
            </a:endParaRPr>
          </a:p>
        </p:txBody>
      </p:sp>
    </p:spTree>
    <p:extLst>
      <p:ext uri="{BB962C8B-B14F-4D97-AF65-F5344CB8AC3E}">
        <p14:creationId xmlns:p14="http://schemas.microsoft.com/office/powerpoint/2010/main" val="3197002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AD566-F399-4B26-80EA-4990AE25A1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6DE846-5DC4-4408-BDF1-9A316264635E}"/>
              </a:ext>
            </a:extLst>
          </p:cNvPr>
          <p:cNvSpPr>
            <a:spLocks noGrp="1"/>
          </p:cNvSpPr>
          <p:nvPr>
            <p:ph type="dt" sz="half" idx="10"/>
          </p:nvPr>
        </p:nvSpPr>
        <p:spPr/>
        <p:txBody>
          <a:bodyPr/>
          <a:lstStyle/>
          <a:p>
            <a:fld id="{35A8DEBE-B647-41B1-B2AD-D3E79E99051D}" type="datetimeFigureOut">
              <a:rPr lang="en-US" smtClean="0"/>
              <a:t>5/7/2019</a:t>
            </a:fld>
            <a:endParaRPr lang="en-US"/>
          </a:p>
        </p:txBody>
      </p:sp>
      <p:sp>
        <p:nvSpPr>
          <p:cNvPr id="4" name="Footer Placeholder 3">
            <a:extLst>
              <a:ext uri="{FF2B5EF4-FFF2-40B4-BE49-F238E27FC236}">
                <a16:creationId xmlns:a16="http://schemas.microsoft.com/office/drawing/2014/main" id="{E043C19D-3CBA-4B01-B38F-23BDC07849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8110C3-999B-45CA-8899-44DBD77BFAC6}"/>
              </a:ext>
            </a:extLst>
          </p:cNvPr>
          <p:cNvSpPr>
            <a:spLocks noGrp="1"/>
          </p:cNvSpPr>
          <p:nvPr>
            <p:ph type="sldNum" sz="quarter" idx="12"/>
          </p:nvPr>
        </p:nvSpPr>
        <p:spPr/>
        <p:txBody>
          <a:bodyPr/>
          <a:lstStyle/>
          <a:p>
            <a:fld id="{6B71E2B6-4ADC-4BE7-A1EC-4F9790D66B85}" type="slidenum">
              <a:rPr lang="en-US" smtClean="0"/>
              <a:t>‹#›</a:t>
            </a:fld>
            <a:endParaRPr lang="en-US"/>
          </a:p>
        </p:txBody>
      </p:sp>
    </p:spTree>
    <p:extLst>
      <p:ext uri="{BB962C8B-B14F-4D97-AF65-F5344CB8AC3E}">
        <p14:creationId xmlns:p14="http://schemas.microsoft.com/office/powerpoint/2010/main" val="933302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2B63FF-8F7C-41B1-89C1-55191ADAE74B}"/>
              </a:ext>
            </a:extLst>
          </p:cNvPr>
          <p:cNvSpPr>
            <a:spLocks noGrp="1"/>
          </p:cNvSpPr>
          <p:nvPr>
            <p:ph type="dt" sz="half" idx="10"/>
          </p:nvPr>
        </p:nvSpPr>
        <p:spPr/>
        <p:txBody>
          <a:bodyPr/>
          <a:lstStyle/>
          <a:p>
            <a:fld id="{35A8DEBE-B647-41B1-B2AD-D3E79E99051D}" type="datetimeFigureOut">
              <a:rPr lang="en-US" smtClean="0"/>
              <a:t>5/7/2019</a:t>
            </a:fld>
            <a:endParaRPr lang="en-US"/>
          </a:p>
        </p:txBody>
      </p:sp>
      <p:sp>
        <p:nvSpPr>
          <p:cNvPr id="3" name="Footer Placeholder 2">
            <a:extLst>
              <a:ext uri="{FF2B5EF4-FFF2-40B4-BE49-F238E27FC236}">
                <a16:creationId xmlns:a16="http://schemas.microsoft.com/office/drawing/2014/main" id="{2166C3B5-8EEC-41B8-A238-307EF7AF27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E0A78D-1FF0-4FAD-99B7-F8A2AD1C4B32}"/>
              </a:ext>
            </a:extLst>
          </p:cNvPr>
          <p:cNvSpPr>
            <a:spLocks noGrp="1"/>
          </p:cNvSpPr>
          <p:nvPr>
            <p:ph type="sldNum" sz="quarter" idx="12"/>
          </p:nvPr>
        </p:nvSpPr>
        <p:spPr/>
        <p:txBody>
          <a:bodyPr/>
          <a:lstStyle/>
          <a:p>
            <a:fld id="{6B71E2B6-4ADC-4BE7-A1EC-4F9790D66B85}" type="slidenum">
              <a:rPr lang="en-US" smtClean="0"/>
              <a:t>‹#›</a:t>
            </a:fld>
            <a:endParaRPr lang="en-US"/>
          </a:p>
        </p:txBody>
      </p:sp>
    </p:spTree>
    <p:extLst>
      <p:ext uri="{BB962C8B-B14F-4D97-AF65-F5344CB8AC3E}">
        <p14:creationId xmlns:p14="http://schemas.microsoft.com/office/powerpoint/2010/main" val="2032634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900A3-F434-44FB-938A-AB961AEFA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2E9167-9C1E-424C-AE7D-E50CEBEE97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191F42-6A43-4A70-9925-C73A903B8A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1C3985-56C7-4312-A431-DC326A6CD84B}"/>
              </a:ext>
            </a:extLst>
          </p:cNvPr>
          <p:cNvSpPr>
            <a:spLocks noGrp="1"/>
          </p:cNvSpPr>
          <p:nvPr>
            <p:ph type="dt" sz="half" idx="10"/>
          </p:nvPr>
        </p:nvSpPr>
        <p:spPr/>
        <p:txBody>
          <a:bodyPr/>
          <a:lstStyle/>
          <a:p>
            <a:fld id="{35A8DEBE-B647-41B1-B2AD-D3E79E99051D}" type="datetimeFigureOut">
              <a:rPr lang="en-US" smtClean="0"/>
              <a:t>5/7/2019</a:t>
            </a:fld>
            <a:endParaRPr lang="en-US"/>
          </a:p>
        </p:txBody>
      </p:sp>
      <p:sp>
        <p:nvSpPr>
          <p:cNvPr id="6" name="Footer Placeholder 5">
            <a:extLst>
              <a:ext uri="{FF2B5EF4-FFF2-40B4-BE49-F238E27FC236}">
                <a16:creationId xmlns:a16="http://schemas.microsoft.com/office/drawing/2014/main" id="{590D3B08-531E-4B5F-B63E-D01051203B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456A7B-4392-4568-BC7D-DB26F2BED474}"/>
              </a:ext>
            </a:extLst>
          </p:cNvPr>
          <p:cNvSpPr>
            <a:spLocks noGrp="1"/>
          </p:cNvSpPr>
          <p:nvPr>
            <p:ph type="sldNum" sz="quarter" idx="12"/>
          </p:nvPr>
        </p:nvSpPr>
        <p:spPr/>
        <p:txBody>
          <a:bodyPr/>
          <a:lstStyle/>
          <a:p>
            <a:fld id="{6B71E2B6-4ADC-4BE7-A1EC-4F9790D66B85}" type="slidenum">
              <a:rPr lang="en-US" smtClean="0"/>
              <a:t>‹#›</a:t>
            </a:fld>
            <a:endParaRPr lang="en-US"/>
          </a:p>
        </p:txBody>
      </p:sp>
    </p:spTree>
    <p:extLst>
      <p:ext uri="{BB962C8B-B14F-4D97-AF65-F5344CB8AC3E}">
        <p14:creationId xmlns:p14="http://schemas.microsoft.com/office/powerpoint/2010/main" val="3729065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F5295-6E9E-4FDA-9A95-5A7BA62CE2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796001-9553-4B26-9452-07E8177A8F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D09A77-9054-4802-9C7D-7EFF4047D4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7F93A50-8A70-4013-A06A-AD014A4AA2B3}"/>
              </a:ext>
            </a:extLst>
          </p:cNvPr>
          <p:cNvSpPr>
            <a:spLocks noGrp="1"/>
          </p:cNvSpPr>
          <p:nvPr>
            <p:ph type="dt" sz="half" idx="10"/>
          </p:nvPr>
        </p:nvSpPr>
        <p:spPr/>
        <p:txBody>
          <a:bodyPr/>
          <a:lstStyle/>
          <a:p>
            <a:fld id="{35A8DEBE-B647-41B1-B2AD-D3E79E99051D}" type="datetimeFigureOut">
              <a:rPr lang="en-US" smtClean="0"/>
              <a:t>5/7/2019</a:t>
            </a:fld>
            <a:endParaRPr lang="en-US"/>
          </a:p>
        </p:txBody>
      </p:sp>
      <p:sp>
        <p:nvSpPr>
          <p:cNvPr id="6" name="Footer Placeholder 5">
            <a:extLst>
              <a:ext uri="{FF2B5EF4-FFF2-40B4-BE49-F238E27FC236}">
                <a16:creationId xmlns:a16="http://schemas.microsoft.com/office/drawing/2014/main" id="{A5FC99A6-036A-44FC-BF44-C59F4D9D95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35A37F-4E97-4342-8FBB-244CACB2438F}"/>
              </a:ext>
            </a:extLst>
          </p:cNvPr>
          <p:cNvSpPr>
            <a:spLocks noGrp="1"/>
          </p:cNvSpPr>
          <p:nvPr>
            <p:ph type="sldNum" sz="quarter" idx="12"/>
          </p:nvPr>
        </p:nvSpPr>
        <p:spPr/>
        <p:txBody>
          <a:bodyPr/>
          <a:lstStyle/>
          <a:p>
            <a:fld id="{6B71E2B6-4ADC-4BE7-A1EC-4F9790D66B85}" type="slidenum">
              <a:rPr lang="en-US" smtClean="0"/>
              <a:t>‹#›</a:t>
            </a:fld>
            <a:endParaRPr lang="en-US"/>
          </a:p>
        </p:txBody>
      </p:sp>
    </p:spTree>
    <p:extLst>
      <p:ext uri="{BB962C8B-B14F-4D97-AF65-F5344CB8AC3E}">
        <p14:creationId xmlns:p14="http://schemas.microsoft.com/office/powerpoint/2010/main" val="26512094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7BD866-A8CC-4446-AD84-5782648B03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DE3259-D8EF-424E-8C89-39351CD6C0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8416B7-1B2A-45A0-A52A-37EF1EA2E6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A8DEBE-B647-41B1-B2AD-D3E79E99051D}" type="datetimeFigureOut">
              <a:rPr lang="en-US" smtClean="0"/>
              <a:t>5/7/2019</a:t>
            </a:fld>
            <a:endParaRPr lang="en-US"/>
          </a:p>
        </p:txBody>
      </p:sp>
      <p:sp>
        <p:nvSpPr>
          <p:cNvPr id="5" name="Footer Placeholder 4">
            <a:extLst>
              <a:ext uri="{FF2B5EF4-FFF2-40B4-BE49-F238E27FC236}">
                <a16:creationId xmlns:a16="http://schemas.microsoft.com/office/drawing/2014/main" id="{930EE94C-BC9B-42D6-9695-F1AAE82FC7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440F18-0CA8-4810-9AC1-B3E0D7A76B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1E2B6-4ADC-4BE7-A1EC-4F9790D66B85}" type="slidenum">
              <a:rPr lang="en-US" smtClean="0"/>
              <a:t>‹#›</a:t>
            </a:fld>
            <a:endParaRPr lang="en-US"/>
          </a:p>
        </p:txBody>
      </p:sp>
    </p:spTree>
    <p:extLst>
      <p:ext uri="{BB962C8B-B14F-4D97-AF65-F5344CB8AC3E}">
        <p14:creationId xmlns:p14="http://schemas.microsoft.com/office/powerpoint/2010/main" val="1985629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 id="2147483687" r:id="rId21"/>
    <p:sldLayoutId id="2147483688" r:id="rId22"/>
    <p:sldLayoutId id="2147483689" r:id="rId23"/>
    <p:sldLayoutId id="2147483690" r:id="rId24"/>
    <p:sldLayoutId id="2147483691" r:id="rId25"/>
    <p:sldLayoutId id="2147483692" r:id="rId26"/>
    <p:sldLayoutId id="2147483693" r:id="rId27"/>
    <p:sldLayoutId id="2147483694" r:id="rId28"/>
    <p:sldLayoutId id="2147483695" r:id="rId29"/>
    <p:sldLayoutId id="2147483696" r:id="rId30"/>
    <p:sldLayoutId id="2147483697" r:id="rId31"/>
    <p:sldLayoutId id="2147483698" r:id="rId32"/>
    <p:sldLayoutId id="2147483699" r:id="rId33"/>
    <p:sldLayoutId id="2147483700" r:id="rId34"/>
    <p:sldLayoutId id="2147483701" r:id="rId35"/>
    <p:sldLayoutId id="2147483702" r:id="rId36"/>
    <p:sldLayoutId id="2147483703" r:id="rId37"/>
    <p:sldLayoutId id="2147483704" r:id="rId38"/>
    <p:sldLayoutId id="2147483705" r:id="rId39"/>
    <p:sldLayoutId id="2147483706" r:id="rId40"/>
    <p:sldLayoutId id="2147483707" r:id="rId41"/>
    <p:sldLayoutId id="2147483708" r:id="rId42"/>
    <p:sldLayoutId id="2147483709" r:id="rId43"/>
    <p:sldLayoutId id="2147483710" r:id="rId44"/>
    <p:sldLayoutId id="2147483711" r:id="rId45"/>
    <p:sldLayoutId id="2147483712" r:id="rId46"/>
    <p:sldLayoutId id="2147483713" r:id="rId47"/>
    <p:sldLayoutId id="2147483714" r:id="rId48"/>
    <p:sldLayoutId id="2147483715" r:id="rId49"/>
    <p:sldLayoutId id="2147483716" r:id="rId5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40.xml"/><Relationship Id="rId6" Type="http://schemas.openxmlformats.org/officeDocument/2006/relationships/image" Target="../media/image5.tiff"/><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41.xml"/><Relationship Id="rId5" Type="http://schemas.openxmlformats.org/officeDocument/2006/relationships/image" Target="../media/image5.tiff"/><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42.xml"/><Relationship Id="rId5" Type="http://schemas.openxmlformats.org/officeDocument/2006/relationships/image" Target="../media/image9.png"/><Relationship Id="rId4" Type="http://schemas.openxmlformats.org/officeDocument/2006/relationships/image" Target="../media/image5.tiff"/></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43.xml"/><Relationship Id="rId6" Type="http://schemas.openxmlformats.org/officeDocument/2006/relationships/image" Target="../media/image7.png"/><Relationship Id="rId5" Type="http://schemas.openxmlformats.org/officeDocument/2006/relationships/image" Target="../media/image5.tiff"/><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44.xml"/><Relationship Id="rId5" Type="http://schemas.openxmlformats.org/officeDocument/2006/relationships/image" Target="../media/image5.tiff"/><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45.xml"/><Relationship Id="rId5" Type="http://schemas.openxmlformats.org/officeDocument/2006/relationships/image" Target="../media/image5.tiff"/><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46.xml"/><Relationship Id="rId6" Type="http://schemas.openxmlformats.org/officeDocument/2006/relationships/image" Target="../media/image5.tiff"/><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47.xml"/><Relationship Id="rId5" Type="http://schemas.openxmlformats.org/officeDocument/2006/relationships/image" Target="../media/image6.png"/><Relationship Id="rId4" Type="http://schemas.openxmlformats.org/officeDocument/2006/relationships/image" Target="../media/image5.tiff"/></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tiff"/><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9.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9.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9.xml"/></Relationships>
</file>

<file path=ppt/slides/_rels/slide25.xml.rels><?xml version="1.0" encoding="UTF-8" standalone="yes"?>
<Relationships xmlns="http://schemas.openxmlformats.org/package/2006/relationships"><Relationship Id="rId3" Type="http://schemas.openxmlformats.org/officeDocument/2006/relationships/hyperlink" Target="https://dchilov.ice.ibmcloud.com/developer/explorer/#/Users_Management_Version_2.0" TargetMode="External"/><Relationship Id="rId2" Type="http://schemas.openxmlformats.org/officeDocument/2006/relationships/image" Target="../media/image6.png"/><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5.tiff"/></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png"/><Relationship Id="rId1" Type="http://schemas.openxmlformats.org/officeDocument/2006/relationships/slideLayout" Target="../slideLayouts/slideLayout33.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4.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9.xml"/><Relationship Id="rId5" Type="http://schemas.openxmlformats.org/officeDocument/2006/relationships/image" Target="../media/image28.png"/><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1.xml"/><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png"/><Relationship Id="rId1" Type="http://schemas.openxmlformats.org/officeDocument/2006/relationships/slideLayout" Target="../slideLayouts/slideLayout32.xml"/></Relationships>
</file>

<file path=ppt/slides/_rels/slide45.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png"/><Relationship Id="rId1" Type="http://schemas.openxmlformats.org/officeDocument/2006/relationships/slideLayout" Target="../slideLayouts/slideLayout32.xml"/></Relationships>
</file>

<file path=ppt/slides/_rels/slide46.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png"/><Relationship Id="rId1" Type="http://schemas.openxmlformats.org/officeDocument/2006/relationships/slideLayout" Target="../slideLayouts/slideLayout3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png"/><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png"/><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png"/><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b="0" dirty="0"/>
              <a:t>Solution Design: leverage IBM Cl, Service-Now or AD as authoritative source of Identities. </a:t>
            </a:r>
            <a:endParaRPr lang="en-US" sz="4000" dirty="0"/>
          </a:p>
        </p:txBody>
      </p:sp>
      <p:sp>
        <p:nvSpPr>
          <p:cNvPr id="4" name="Content Placeholder 3"/>
          <p:cNvSpPr>
            <a:spLocks noGrp="1"/>
          </p:cNvSpPr>
          <p:nvPr>
            <p:ph type="subTitle" idx="1"/>
          </p:nvPr>
        </p:nvSpPr>
        <p:spPr/>
        <p:txBody>
          <a:bodyPr>
            <a:normAutofit fontScale="47500" lnSpcReduction="20000"/>
          </a:bodyPr>
          <a:lstStyle/>
          <a:p>
            <a:r>
              <a:rPr lang="en-US" sz="2880" dirty="0">
                <a:solidFill>
                  <a:srgbClr val="FF0000"/>
                </a:solidFill>
              </a:rPr>
              <a:t>Includes : Custom rules to enable specific Provisioning Target to serve as a Company HR Source</a:t>
            </a:r>
            <a:endParaRPr lang="en-US" sz="3360" dirty="0">
              <a:solidFill>
                <a:srgbClr val="FF0000"/>
              </a:solidFill>
            </a:endParaRPr>
          </a:p>
        </p:txBody>
      </p:sp>
      <p:sp>
        <p:nvSpPr>
          <p:cNvPr id="6" name="Text Placeholder 5"/>
          <p:cNvSpPr>
            <a:spLocks noGrp="1"/>
          </p:cNvSpPr>
          <p:nvPr>
            <p:ph type="body" sz="quarter" idx="14"/>
          </p:nvPr>
        </p:nvSpPr>
        <p:spPr/>
        <p:txBody>
          <a:bodyPr/>
          <a:lstStyle/>
          <a:p>
            <a:r>
              <a:rPr lang="en-US" dirty="0"/>
              <a:t>Ver. 2.1 , June’18 , April’19, May’19</a:t>
            </a:r>
          </a:p>
        </p:txBody>
      </p:sp>
      <p:sp>
        <p:nvSpPr>
          <p:cNvPr id="5" name="Text Placeholder 9"/>
          <p:cNvSpPr txBox="1">
            <a:spLocks/>
          </p:cNvSpPr>
          <p:nvPr/>
        </p:nvSpPr>
        <p:spPr bwMode="auto">
          <a:xfrm>
            <a:off x="1098544" y="3740891"/>
            <a:ext cx="5353255" cy="2250523"/>
          </a:xfrm>
          <a:prstGeom prst="rect">
            <a:avLst/>
          </a:prstGeom>
          <a:noFill/>
          <a:ln w="9525">
            <a:noFill/>
            <a:miter lim="800000"/>
            <a:headEnd/>
            <a:tailEnd/>
          </a:ln>
        </p:spPr>
        <p:txBody>
          <a:bodyPr vert="horz" wrap="square" lIns="109728" tIns="54864" rIns="109728" bIns="54864" numCol="1" anchor="ctr" anchorCtr="0" compatLnSpc="1">
            <a:prstTxWarp prst="textNoShape">
              <a:avLst/>
            </a:prstTxWarp>
            <a:noAutofit/>
          </a:bodyPr>
          <a:lstStyle>
            <a:lvl1pPr marL="0" indent="0" algn="l" rtl="0" eaLnBrk="1" fontAlgn="base" hangingPunct="1">
              <a:lnSpc>
                <a:spcPct val="90000"/>
              </a:lnSpc>
              <a:spcBef>
                <a:spcPts val="0"/>
              </a:spcBef>
              <a:spcAft>
                <a:spcPct val="0"/>
              </a:spcAft>
              <a:buClr>
                <a:schemeClr val="tx1"/>
              </a:buClr>
              <a:buFontTx/>
              <a:buNone/>
              <a:defRPr sz="4000" b="1" i="0" kern="1200" spc="0" baseline="0">
                <a:solidFill>
                  <a:schemeClr val="bg2"/>
                </a:solidFill>
                <a:latin typeface="+mj-lt"/>
                <a:ea typeface="ＭＳ Ｐゴシック" pitchFamily="34" charset="-128"/>
                <a:cs typeface="Arial" pitchFamily="34" charset="0"/>
              </a:defRPr>
            </a:lvl1pPr>
            <a:lvl2pPr marL="495300" indent="-219075" algn="l" rtl="0" eaLnBrk="1" fontAlgn="base" hangingPunct="1">
              <a:spcBef>
                <a:spcPct val="20000"/>
              </a:spcBef>
              <a:spcAft>
                <a:spcPct val="0"/>
              </a:spcAft>
              <a:buClr>
                <a:schemeClr val="tx1"/>
              </a:buClr>
              <a:buFont typeface="Arial" pitchFamily="34" charset="0"/>
              <a:buChar char="–"/>
              <a:defRPr sz="1400" kern="1200" spc="0" baseline="0">
                <a:solidFill>
                  <a:schemeClr val="tx1"/>
                </a:solidFill>
                <a:latin typeface="Arial" pitchFamily="34" charset="0"/>
                <a:ea typeface="ＭＳ Ｐゴシック" pitchFamily="34" charset="-128"/>
                <a:cs typeface="Arial" pitchFamily="34" charset="0"/>
              </a:defRPr>
            </a:lvl2pPr>
            <a:lvl3pPr marL="665163" indent="-173038" algn="l" rtl="0" eaLnBrk="1" fontAlgn="base" hangingPunct="1">
              <a:spcBef>
                <a:spcPct val="20000"/>
              </a:spcBef>
              <a:spcAft>
                <a:spcPct val="0"/>
              </a:spcAft>
              <a:buClr>
                <a:schemeClr val="tx1"/>
              </a:buClr>
              <a:buChar char="•"/>
              <a:defRPr sz="1400" kern="1200" spc="0" baseline="0">
                <a:solidFill>
                  <a:schemeClr val="tx1"/>
                </a:solidFill>
                <a:latin typeface="Arial" pitchFamily="34" charset="0"/>
                <a:ea typeface="ＭＳ Ｐゴシック" pitchFamily="34" charset="-128"/>
                <a:cs typeface="Arial" pitchFamily="34" charset="0"/>
              </a:defRPr>
            </a:lvl3pPr>
            <a:lvl4pPr marL="1203325" indent="-173038" algn="l" rtl="0" eaLnBrk="1" fontAlgn="base" hangingPunct="1">
              <a:spcBef>
                <a:spcPct val="20000"/>
              </a:spcBef>
              <a:spcAft>
                <a:spcPct val="0"/>
              </a:spcAft>
              <a:buClr>
                <a:schemeClr val="bg1"/>
              </a:buClr>
              <a:buChar char="–"/>
              <a:defRPr sz="1600">
                <a:solidFill>
                  <a:schemeClr val="bg1"/>
                </a:solidFill>
                <a:latin typeface="+mn-lt"/>
                <a:ea typeface="ＭＳ Ｐゴシック" pitchFamily="34" charset="-128"/>
                <a:cs typeface="MS PGothic" charset="0"/>
              </a:defRPr>
            </a:lvl4pPr>
            <a:lvl5pPr marL="1539875" indent="-163513" algn="l" rtl="0" eaLnBrk="1" fontAlgn="base" hangingPunct="1">
              <a:spcBef>
                <a:spcPct val="20000"/>
              </a:spcBef>
              <a:spcAft>
                <a:spcPct val="0"/>
              </a:spcAft>
              <a:buClr>
                <a:schemeClr val="bg1"/>
              </a:buClr>
              <a:buChar char="»"/>
              <a:defRPr sz="1600">
                <a:solidFill>
                  <a:schemeClr val="bg1"/>
                </a:solidFill>
                <a:latin typeface="+mn-lt"/>
                <a:ea typeface="ＭＳ Ｐゴシック" pitchFamily="34" charset="-128"/>
                <a:cs typeface="MS PGothic" charset="0"/>
              </a:defRPr>
            </a:lvl5pPr>
            <a:lvl6pPr marL="1997075" indent="-163513" algn="l" rtl="0" eaLnBrk="1" fontAlgn="base" hangingPunct="1">
              <a:spcBef>
                <a:spcPct val="20000"/>
              </a:spcBef>
              <a:spcAft>
                <a:spcPct val="0"/>
              </a:spcAft>
              <a:buClr>
                <a:schemeClr val="bg1"/>
              </a:buClr>
              <a:buChar char="»"/>
              <a:defRPr sz="1600">
                <a:solidFill>
                  <a:schemeClr val="bg1"/>
                </a:solidFill>
                <a:latin typeface="+mn-lt"/>
                <a:ea typeface="+mn-ea"/>
              </a:defRPr>
            </a:lvl6pPr>
            <a:lvl7pPr marL="2454275" indent="-163513" algn="l" rtl="0" eaLnBrk="1" fontAlgn="base" hangingPunct="1">
              <a:spcBef>
                <a:spcPct val="20000"/>
              </a:spcBef>
              <a:spcAft>
                <a:spcPct val="0"/>
              </a:spcAft>
              <a:buClr>
                <a:schemeClr val="bg1"/>
              </a:buClr>
              <a:buChar char="»"/>
              <a:defRPr sz="1600">
                <a:solidFill>
                  <a:schemeClr val="bg1"/>
                </a:solidFill>
                <a:latin typeface="+mn-lt"/>
                <a:ea typeface="+mn-ea"/>
              </a:defRPr>
            </a:lvl7pPr>
            <a:lvl8pPr marL="2911475" indent="-163513" algn="l" rtl="0" eaLnBrk="1" fontAlgn="base" hangingPunct="1">
              <a:spcBef>
                <a:spcPct val="20000"/>
              </a:spcBef>
              <a:spcAft>
                <a:spcPct val="0"/>
              </a:spcAft>
              <a:buClr>
                <a:schemeClr val="bg1"/>
              </a:buClr>
              <a:buChar char="»"/>
              <a:defRPr sz="1600">
                <a:solidFill>
                  <a:schemeClr val="bg1"/>
                </a:solidFill>
                <a:latin typeface="+mn-lt"/>
                <a:ea typeface="+mn-ea"/>
              </a:defRPr>
            </a:lvl8pPr>
            <a:lvl9pPr marL="3368675" indent="-163513" algn="l" rtl="0" eaLnBrk="1" fontAlgn="base" hangingPunct="1">
              <a:spcBef>
                <a:spcPct val="20000"/>
              </a:spcBef>
              <a:spcAft>
                <a:spcPct val="0"/>
              </a:spcAft>
              <a:buClr>
                <a:schemeClr val="bg1"/>
              </a:buClr>
              <a:buChar char="»"/>
              <a:defRPr sz="1600">
                <a:solidFill>
                  <a:schemeClr val="bg1"/>
                </a:solidFill>
                <a:latin typeface="+mn-lt"/>
                <a:ea typeface="+mn-ea"/>
              </a:defRPr>
            </a:lvl9pPr>
          </a:lstStyle>
          <a:p>
            <a:endParaRPr lang="en-US" sz="1920" b="0" dirty="0"/>
          </a:p>
        </p:txBody>
      </p:sp>
      <p:sp>
        <p:nvSpPr>
          <p:cNvPr id="8" name="Text Placeholder 9"/>
          <p:cNvSpPr txBox="1">
            <a:spLocks/>
          </p:cNvSpPr>
          <p:nvPr/>
        </p:nvSpPr>
        <p:spPr bwMode="auto">
          <a:xfrm>
            <a:off x="463389" y="4351286"/>
            <a:ext cx="5353255" cy="1760675"/>
          </a:xfrm>
          <a:prstGeom prst="rect">
            <a:avLst/>
          </a:prstGeom>
          <a:noFill/>
          <a:ln w="9525">
            <a:noFill/>
            <a:miter lim="800000"/>
            <a:headEnd/>
            <a:tailEnd/>
          </a:ln>
        </p:spPr>
        <p:txBody>
          <a:bodyPr vert="horz" wrap="square" lIns="109728" tIns="54864" rIns="109728" bIns="54864" numCol="1" anchor="ctr" anchorCtr="0" compatLnSpc="1">
            <a:prstTxWarp prst="textNoShape">
              <a:avLst/>
            </a:prstTxWarp>
            <a:noAutofit/>
          </a:bodyPr>
          <a:lstStyle>
            <a:lvl1pPr marL="0" indent="0" algn="l" rtl="0" eaLnBrk="1" fontAlgn="base" hangingPunct="1">
              <a:lnSpc>
                <a:spcPct val="90000"/>
              </a:lnSpc>
              <a:spcBef>
                <a:spcPts val="0"/>
              </a:spcBef>
              <a:spcAft>
                <a:spcPct val="0"/>
              </a:spcAft>
              <a:buClr>
                <a:schemeClr val="tx1"/>
              </a:buClr>
              <a:buFontTx/>
              <a:buNone/>
              <a:defRPr sz="4000" b="1" i="0" kern="1200" spc="0" baseline="0">
                <a:solidFill>
                  <a:schemeClr val="bg2"/>
                </a:solidFill>
                <a:latin typeface="+mj-lt"/>
                <a:ea typeface="ＭＳ Ｐゴシック" pitchFamily="34" charset="-128"/>
                <a:cs typeface="Arial" pitchFamily="34" charset="0"/>
              </a:defRPr>
            </a:lvl1pPr>
            <a:lvl2pPr marL="495300" indent="-219075" algn="l" rtl="0" eaLnBrk="1" fontAlgn="base" hangingPunct="1">
              <a:spcBef>
                <a:spcPct val="20000"/>
              </a:spcBef>
              <a:spcAft>
                <a:spcPct val="0"/>
              </a:spcAft>
              <a:buClr>
                <a:schemeClr val="tx1"/>
              </a:buClr>
              <a:buFont typeface="Arial" pitchFamily="34" charset="0"/>
              <a:buChar char="–"/>
              <a:defRPr sz="1400" kern="1200" spc="0" baseline="0">
                <a:solidFill>
                  <a:schemeClr val="tx1"/>
                </a:solidFill>
                <a:latin typeface="Arial" pitchFamily="34" charset="0"/>
                <a:ea typeface="ＭＳ Ｐゴシック" pitchFamily="34" charset="-128"/>
                <a:cs typeface="Arial" pitchFamily="34" charset="0"/>
              </a:defRPr>
            </a:lvl2pPr>
            <a:lvl3pPr marL="665163" indent="-173038" algn="l" rtl="0" eaLnBrk="1" fontAlgn="base" hangingPunct="1">
              <a:spcBef>
                <a:spcPct val="20000"/>
              </a:spcBef>
              <a:spcAft>
                <a:spcPct val="0"/>
              </a:spcAft>
              <a:buClr>
                <a:schemeClr val="tx1"/>
              </a:buClr>
              <a:buChar char="•"/>
              <a:defRPr sz="1400" kern="1200" spc="0" baseline="0">
                <a:solidFill>
                  <a:schemeClr val="tx1"/>
                </a:solidFill>
                <a:latin typeface="Arial" pitchFamily="34" charset="0"/>
                <a:ea typeface="ＭＳ Ｐゴシック" pitchFamily="34" charset="-128"/>
                <a:cs typeface="Arial" pitchFamily="34" charset="0"/>
              </a:defRPr>
            </a:lvl3pPr>
            <a:lvl4pPr marL="1203325" indent="-173038" algn="l" rtl="0" eaLnBrk="1" fontAlgn="base" hangingPunct="1">
              <a:spcBef>
                <a:spcPct val="20000"/>
              </a:spcBef>
              <a:spcAft>
                <a:spcPct val="0"/>
              </a:spcAft>
              <a:buClr>
                <a:schemeClr val="bg1"/>
              </a:buClr>
              <a:buChar char="–"/>
              <a:defRPr sz="1600">
                <a:solidFill>
                  <a:schemeClr val="bg1"/>
                </a:solidFill>
                <a:latin typeface="+mn-lt"/>
                <a:ea typeface="ＭＳ Ｐゴシック" pitchFamily="34" charset="-128"/>
                <a:cs typeface="MS PGothic" charset="0"/>
              </a:defRPr>
            </a:lvl4pPr>
            <a:lvl5pPr marL="1539875" indent="-163513" algn="l" rtl="0" eaLnBrk="1" fontAlgn="base" hangingPunct="1">
              <a:spcBef>
                <a:spcPct val="20000"/>
              </a:spcBef>
              <a:spcAft>
                <a:spcPct val="0"/>
              </a:spcAft>
              <a:buClr>
                <a:schemeClr val="bg1"/>
              </a:buClr>
              <a:buChar char="»"/>
              <a:defRPr sz="1600">
                <a:solidFill>
                  <a:schemeClr val="bg1"/>
                </a:solidFill>
                <a:latin typeface="+mn-lt"/>
                <a:ea typeface="ＭＳ Ｐゴシック" pitchFamily="34" charset="-128"/>
                <a:cs typeface="MS PGothic" charset="0"/>
              </a:defRPr>
            </a:lvl5pPr>
            <a:lvl6pPr marL="1997075" indent="-163513" algn="l" rtl="0" eaLnBrk="1" fontAlgn="base" hangingPunct="1">
              <a:spcBef>
                <a:spcPct val="20000"/>
              </a:spcBef>
              <a:spcAft>
                <a:spcPct val="0"/>
              </a:spcAft>
              <a:buClr>
                <a:schemeClr val="bg1"/>
              </a:buClr>
              <a:buChar char="»"/>
              <a:defRPr sz="1600">
                <a:solidFill>
                  <a:schemeClr val="bg1"/>
                </a:solidFill>
                <a:latin typeface="+mn-lt"/>
                <a:ea typeface="+mn-ea"/>
              </a:defRPr>
            </a:lvl6pPr>
            <a:lvl7pPr marL="2454275" indent="-163513" algn="l" rtl="0" eaLnBrk="1" fontAlgn="base" hangingPunct="1">
              <a:spcBef>
                <a:spcPct val="20000"/>
              </a:spcBef>
              <a:spcAft>
                <a:spcPct val="0"/>
              </a:spcAft>
              <a:buClr>
                <a:schemeClr val="bg1"/>
              </a:buClr>
              <a:buChar char="»"/>
              <a:defRPr sz="1600">
                <a:solidFill>
                  <a:schemeClr val="bg1"/>
                </a:solidFill>
                <a:latin typeface="+mn-lt"/>
                <a:ea typeface="+mn-ea"/>
              </a:defRPr>
            </a:lvl7pPr>
            <a:lvl8pPr marL="2911475" indent="-163513" algn="l" rtl="0" eaLnBrk="1" fontAlgn="base" hangingPunct="1">
              <a:spcBef>
                <a:spcPct val="20000"/>
              </a:spcBef>
              <a:spcAft>
                <a:spcPct val="0"/>
              </a:spcAft>
              <a:buClr>
                <a:schemeClr val="bg1"/>
              </a:buClr>
              <a:buChar char="»"/>
              <a:defRPr sz="1600">
                <a:solidFill>
                  <a:schemeClr val="bg1"/>
                </a:solidFill>
                <a:latin typeface="+mn-lt"/>
                <a:ea typeface="+mn-ea"/>
              </a:defRPr>
            </a:lvl8pPr>
            <a:lvl9pPr marL="3368675" indent="-163513" algn="l" rtl="0" eaLnBrk="1" fontAlgn="base" hangingPunct="1">
              <a:spcBef>
                <a:spcPct val="20000"/>
              </a:spcBef>
              <a:spcAft>
                <a:spcPct val="0"/>
              </a:spcAft>
              <a:buClr>
                <a:schemeClr val="bg1"/>
              </a:buClr>
              <a:buChar char="»"/>
              <a:defRPr sz="1600">
                <a:solidFill>
                  <a:schemeClr val="bg1"/>
                </a:solidFill>
                <a:latin typeface="+mn-lt"/>
                <a:ea typeface="+mn-ea"/>
              </a:defRPr>
            </a:lvl9pPr>
          </a:lstStyle>
          <a:p>
            <a:r>
              <a:rPr lang="en-US" sz="2160" dirty="0">
                <a:solidFill>
                  <a:schemeClr val="bg2">
                    <a:lumMod val="50000"/>
                  </a:schemeClr>
                </a:solidFill>
              </a:rPr>
              <a:t>Dmitri Chilovich</a:t>
            </a:r>
          </a:p>
          <a:p>
            <a:r>
              <a:rPr lang="en-US" sz="1920" b="0" dirty="0">
                <a:solidFill>
                  <a:schemeClr val="bg2">
                    <a:lumMod val="50000"/>
                  </a:schemeClr>
                </a:solidFill>
              </a:rPr>
              <a:t>dchilov@us.ibm.com</a:t>
            </a:r>
          </a:p>
          <a:p>
            <a:endParaRPr lang="en-US" sz="1920" b="0" dirty="0">
              <a:solidFill>
                <a:schemeClr val="bg2">
                  <a:lumMod val="50000"/>
                </a:schemeClr>
              </a:solidFill>
            </a:endParaRPr>
          </a:p>
          <a:p>
            <a:r>
              <a:rPr lang="en-US" sz="1680" b="0" i="1" dirty="0">
                <a:solidFill>
                  <a:schemeClr val="bg2">
                    <a:lumMod val="50000"/>
                  </a:schemeClr>
                </a:solidFill>
              </a:rPr>
              <a:t>IBM NA Security Technical Sales Architect</a:t>
            </a:r>
          </a:p>
          <a:p>
            <a:r>
              <a:rPr lang="en-US" sz="1680" b="0" i="1" dirty="0">
                <a:solidFill>
                  <a:schemeClr val="bg2">
                    <a:lumMod val="50000"/>
                  </a:schemeClr>
                </a:solidFill>
              </a:rPr>
              <a:t>Identity Management, Governance and Intelligence</a:t>
            </a:r>
            <a:endParaRPr lang="en-US" sz="1920" b="0" dirty="0">
              <a:solidFill>
                <a:schemeClr val="bg2">
                  <a:lumMod val="50000"/>
                </a:schemeClr>
              </a:solidFill>
            </a:endParaRPr>
          </a:p>
        </p:txBody>
      </p:sp>
    </p:spTree>
    <p:extLst>
      <p:ext uri="{BB962C8B-B14F-4D97-AF65-F5344CB8AC3E}">
        <p14:creationId xmlns:p14="http://schemas.microsoft.com/office/powerpoint/2010/main" val="3155069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803" y="250744"/>
            <a:ext cx="10104457" cy="779836"/>
          </a:xfrm>
        </p:spPr>
        <p:txBody>
          <a:bodyPr>
            <a:noAutofit/>
          </a:bodyPr>
          <a:lstStyle/>
          <a:p>
            <a:r>
              <a:rPr lang="en-US" sz="2400" dirty="0"/>
              <a:t>CIG provisioning for </a:t>
            </a:r>
            <a:r>
              <a:rPr lang="en-US" sz="2400" dirty="0">
                <a:latin typeface="Calibri" panose="020F0502020204030204" pitchFamily="34" charset="0"/>
              </a:rPr>
              <a:t>LDAP, Active Directory, Azure Active Directory, O365, SAP HR, </a:t>
            </a:r>
            <a:r>
              <a:rPr lang="en-US" sz="2400" strike="sngStrike" dirty="0">
                <a:latin typeface="Calibri" panose="020F0502020204030204" pitchFamily="34" charset="0"/>
              </a:rPr>
              <a:t>SuccessFactors</a:t>
            </a:r>
            <a:r>
              <a:rPr lang="en-US" sz="2400" dirty="0">
                <a:latin typeface="Calibri" panose="020F0502020204030204" pitchFamily="34" charset="0"/>
              </a:rPr>
              <a:t>, AWS and ServiceNow.  </a:t>
            </a:r>
            <a:r>
              <a:rPr lang="en-US" sz="2400" b="1" dirty="0">
                <a:latin typeface="Calibri" panose="020F0502020204030204" pitchFamily="34" charset="0"/>
              </a:rPr>
              <a:t>Status on may 2019.</a:t>
            </a:r>
            <a:endParaRPr lang="en-US" sz="2400" dirty="0"/>
          </a:p>
        </p:txBody>
      </p:sp>
      <p:sp>
        <p:nvSpPr>
          <p:cNvPr id="70" name="Rectangle: Rounded Corners 69">
            <a:extLst>
              <a:ext uri="{FF2B5EF4-FFF2-40B4-BE49-F238E27FC236}">
                <a16:creationId xmlns:a16="http://schemas.microsoft.com/office/drawing/2014/main" id="{4FA6E1EF-BA97-48CC-900C-F80ACE24AD72}"/>
              </a:ext>
            </a:extLst>
          </p:cNvPr>
          <p:cNvSpPr/>
          <p:nvPr/>
        </p:nvSpPr>
        <p:spPr>
          <a:xfrm>
            <a:off x="6950176" y="2498176"/>
            <a:ext cx="4318327" cy="3979316"/>
          </a:xfrm>
          <a:prstGeom prst="roundRect">
            <a:avLst/>
          </a:prstGeom>
          <a:solidFill>
            <a:schemeClr val="accent2">
              <a:lumMod val="20000"/>
              <a:lumOff val="80000"/>
            </a:schemeClr>
          </a:solidFill>
          <a:ln w="19050" cap="flat" cmpd="sng" algn="ctr">
            <a:noFill/>
            <a:prstDash val="solid"/>
          </a:ln>
          <a:effectLst/>
        </p:spPr>
        <p:txBody>
          <a:bodyPr rtlCol="0" anchor="ctr"/>
          <a:lstStyle/>
          <a:p>
            <a:pPr algn="r" defTabSz="1097280"/>
            <a:r>
              <a:rPr lang="en-US" sz="1680" kern="0" dirty="0">
                <a:cs typeface="Arial" panose="020B0604020202020204" pitchFamily="34" charset="0"/>
              </a:rPr>
              <a:t>On-Prem or </a:t>
            </a:r>
          </a:p>
          <a:p>
            <a:pPr algn="r" defTabSz="1097280"/>
            <a:r>
              <a:rPr lang="en-US" sz="1680" kern="0" dirty="0">
                <a:cs typeface="Arial" panose="020B0604020202020204" pitchFamily="34" charset="0"/>
              </a:rPr>
              <a:t>Private Cloud</a:t>
            </a: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p:txBody>
      </p:sp>
      <p:grpSp>
        <p:nvGrpSpPr>
          <p:cNvPr id="71" name="Group 70">
            <a:extLst>
              <a:ext uri="{FF2B5EF4-FFF2-40B4-BE49-F238E27FC236}">
                <a16:creationId xmlns:a16="http://schemas.microsoft.com/office/drawing/2014/main" id="{523E4475-150B-428F-BEFB-D2516C4C14D4}"/>
              </a:ext>
            </a:extLst>
          </p:cNvPr>
          <p:cNvGrpSpPr/>
          <p:nvPr/>
        </p:nvGrpSpPr>
        <p:grpSpPr>
          <a:xfrm>
            <a:off x="782141" y="1527903"/>
            <a:ext cx="5493438" cy="3497012"/>
            <a:chOff x="4171447" y="995878"/>
            <a:chExt cx="4577865" cy="2017290"/>
          </a:xfrm>
        </p:grpSpPr>
        <p:pic>
          <p:nvPicPr>
            <p:cNvPr id="73" name="Picture 62">
              <a:extLst>
                <a:ext uri="{FF2B5EF4-FFF2-40B4-BE49-F238E27FC236}">
                  <a16:creationId xmlns:a16="http://schemas.microsoft.com/office/drawing/2014/main" id="{83E5664F-D8FE-41E2-B3D9-D77084EEAD08}"/>
                </a:ext>
              </a:extLst>
            </p:cNvPr>
            <p:cNvPicPr>
              <a:picLocks noChangeAspect="1"/>
            </p:cNvPicPr>
            <p:nvPr/>
          </p:nvPicPr>
          <p:blipFill>
            <a:blip r:embed="rId2" cstate="screen">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4171447" y="1403070"/>
              <a:ext cx="3508197" cy="1610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Picture 62">
              <a:extLst>
                <a:ext uri="{FF2B5EF4-FFF2-40B4-BE49-F238E27FC236}">
                  <a16:creationId xmlns:a16="http://schemas.microsoft.com/office/drawing/2014/main" id="{982A9D84-3DF2-46ED-8A02-F23A67F9D781}"/>
                </a:ext>
              </a:extLst>
            </p:cNvPr>
            <p:cNvPicPr>
              <a:picLocks noChangeAspect="1"/>
            </p:cNvPicPr>
            <p:nvPr/>
          </p:nvPicPr>
          <p:blipFill>
            <a:blip r:embed="rId3" cstate="email">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7827653" y="1625731"/>
              <a:ext cx="921659" cy="414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Picture 62">
              <a:extLst>
                <a:ext uri="{FF2B5EF4-FFF2-40B4-BE49-F238E27FC236}">
                  <a16:creationId xmlns:a16="http://schemas.microsoft.com/office/drawing/2014/main" id="{6B2F2449-3332-4D2E-AC93-FD7C585E8D41}"/>
                </a:ext>
              </a:extLst>
            </p:cNvPr>
            <p:cNvPicPr>
              <a:picLocks noChangeAspect="1"/>
            </p:cNvPicPr>
            <p:nvPr/>
          </p:nvPicPr>
          <p:blipFill>
            <a:blip r:embed="rId3" cstate="email">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7602681" y="1316489"/>
              <a:ext cx="955480" cy="414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62">
              <a:extLst>
                <a:ext uri="{FF2B5EF4-FFF2-40B4-BE49-F238E27FC236}">
                  <a16:creationId xmlns:a16="http://schemas.microsoft.com/office/drawing/2014/main" id="{E20FE193-E469-479E-9A9A-5732D3AB3662}"/>
                </a:ext>
              </a:extLst>
            </p:cNvPr>
            <p:cNvPicPr>
              <a:picLocks noChangeAspect="1"/>
            </p:cNvPicPr>
            <p:nvPr/>
          </p:nvPicPr>
          <p:blipFill>
            <a:blip r:embed="rId3" cstate="email">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7206051" y="995878"/>
              <a:ext cx="921659" cy="414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9" name="Group 88">
            <a:extLst>
              <a:ext uri="{FF2B5EF4-FFF2-40B4-BE49-F238E27FC236}">
                <a16:creationId xmlns:a16="http://schemas.microsoft.com/office/drawing/2014/main" id="{AB52617E-EE4B-4244-80EF-8C981142F89F}"/>
              </a:ext>
            </a:extLst>
          </p:cNvPr>
          <p:cNvGrpSpPr/>
          <p:nvPr/>
        </p:nvGrpSpPr>
        <p:grpSpPr>
          <a:xfrm>
            <a:off x="7319010" y="2620360"/>
            <a:ext cx="2690620" cy="2999844"/>
            <a:chOff x="557317" y="1447800"/>
            <a:chExt cx="2242183" cy="2331304"/>
          </a:xfrm>
        </p:grpSpPr>
        <p:cxnSp>
          <p:nvCxnSpPr>
            <p:cNvPr id="91" name="Straight Connector 90">
              <a:extLst>
                <a:ext uri="{FF2B5EF4-FFF2-40B4-BE49-F238E27FC236}">
                  <a16:creationId xmlns:a16="http://schemas.microsoft.com/office/drawing/2014/main" id="{55F62C67-32C4-48CB-B0FA-096D4310C35E}"/>
                </a:ext>
              </a:extLst>
            </p:cNvPr>
            <p:cNvCxnSpPr>
              <a:cxnSpLocks/>
              <a:stCxn id="94" idx="2"/>
              <a:endCxn id="96" idx="0"/>
            </p:cNvCxnSpPr>
            <p:nvPr/>
          </p:nvCxnSpPr>
          <p:spPr>
            <a:xfrm>
              <a:off x="2066526" y="2521484"/>
              <a:ext cx="471347" cy="871950"/>
            </a:xfrm>
            <a:prstGeom prst="line">
              <a:avLst/>
            </a:prstGeom>
            <a:noFill/>
            <a:ln w="57150" cap="flat" cmpd="sng" algn="ctr">
              <a:solidFill>
                <a:schemeClr val="accent3">
                  <a:lumMod val="90000"/>
                </a:schemeClr>
              </a:solidFill>
              <a:prstDash val="sysDot"/>
            </a:ln>
            <a:effectLst/>
          </p:spPr>
        </p:cxnSp>
        <p:sp>
          <p:nvSpPr>
            <p:cNvPr id="92" name="TextBox 51">
              <a:extLst>
                <a:ext uri="{FF2B5EF4-FFF2-40B4-BE49-F238E27FC236}">
                  <a16:creationId xmlns:a16="http://schemas.microsoft.com/office/drawing/2014/main" id="{DA2279E4-A8B2-46D0-805E-390C7EB7D1DE}"/>
                </a:ext>
              </a:extLst>
            </p:cNvPr>
            <p:cNvSpPr txBox="1">
              <a:spLocks noChangeArrowheads="1"/>
            </p:cNvSpPr>
            <p:nvPr/>
          </p:nvSpPr>
          <p:spPr bwMode="auto">
            <a:xfrm>
              <a:off x="845918" y="1447800"/>
              <a:ext cx="503269" cy="4305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29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sz="1900">
                  <a:solidFill>
                    <a:schemeClr val="tx1"/>
                  </a:solidFill>
                  <a:latin typeface="Arial" charset="0"/>
                  <a:ea typeface="ＭＳ Ｐゴシック" charset="0"/>
                </a:defRPr>
              </a:lvl5pPr>
              <a:lvl6pPr marL="2514600" indent="-228600" eaLnBrk="0" hangingPunct="0">
                <a:defRPr sz="1900">
                  <a:solidFill>
                    <a:schemeClr val="tx1"/>
                  </a:solidFill>
                  <a:latin typeface="Arial" charset="0"/>
                  <a:ea typeface="ＭＳ Ｐゴシック" charset="0"/>
                </a:defRPr>
              </a:lvl6pPr>
              <a:lvl7pPr marL="2971800" indent="-228600" eaLnBrk="0" hangingPunct="0">
                <a:defRPr sz="1900">
                  <a:solidFill>
                    <a:schemeClr val="tx1"/>
                  </a:solidFill>
                  <a:latin typeface="Arial" charset="0"/>
                  <a:ea typeface="ＭＳ Ｐゴシック" charset="0"/>
                </a:defRPr>
              </a:lvl7pPr>
              <a:lvl8pPr marL="3429000" indent="-228600" eaLnBrk="0" hangingPunct="0">
                <a:defRPr sz="1900">
                  <a:solidFill>
                    <a:schemeClr val="tx1"/>
                  </a:solidFill>
                  <a:latin typeface="Arial" charset="0"/>
                  <a:ea typeface="ＭＳ Ｐゴシック" charset="0"/>
                </a:defRPr>
              </a:lvl8pPr>
              <a:lvl9pPr marL="3886200" indent="-228600" eaLnBrk="0" hangingPunct="0">
                <a:defRPr sz="1900">
                  <a:solidFill>
                    <a:schemeClr val="tx1"/>
                  </a:solidFill>
                  <a:latin typeface="Arial" charset="0"/>
                  <a:ea typeface="ＭＳ Ｐゴシック" charset="0"/>
                </a:defRPr>
              </a:lvl9pPr>
            </a:lstStyle>
            <a:p>
              <a:endParaRPr lang="en-US" sz="1320" b="1">
                <a:solidFill>
                  <a:srgbClr val="595959"/>
                </a:solidFill>
              </a:endParaRPr>
            </a:p>
          </p:txBody>
        </p:sp>
        <p:cxnSp>
          <p:nvCxnSpPr>
            <p:cNvPr id="93" name="Straight Connector 92">
              <a:extLst>
                <a:ext uri="{FF2B5EF4-FFF2-40B4-BE49-F238E27FC236}">
                  <a16:creationId xmlns:a16="http://schemas.microsoft.com/office/drawing/2014/main" id="{87020188-D272-44A2-A6F5-F5C29F851B8B}"/>
                </a:ext>
              </a:extLst>
            </p:cNvPr>
            <p:cNvCxnSpPr>
              <a:cxnSpLocks/>
              <a:stCxn id="94" idx="2"/>
            </p:cNvCxnSpPr>
            <p:nvPr/>
          </p:nvCxnSpPr>
          <p:spPr>
            <a:xfrm flipH="1">
              <a:off x="909784" y="2521484"/>
              <a:ext cx="1156742" cy="513246"/>
            </a:xfrm>
            <a:prstGeom prst="line">
              <a:avLst/>
            </a:prstGeom>
            <a:noFill/>
            <a:ln w="57150" cap="flat" cmpd="sng" algn="ctr">
              <a:solidFill>
                <a:srgbClr val="FFC000"/>
              </a:solidFill>
              <a:prstDash val="sysDot"/>
            </a:ln>
            <a:effectLst/>
          </p:spPr>
        </p:cxnSp>
        <p:sp>
          <p:nvSpPr>
            <p:cNvPr id="94" name="AutoShape 32">
              <a:extLst>
                <a:ext uri="{FF2B5EF4-FFF2-40B4-BE49-F238E27FC236}">
                  <a16:creationId xmlns:a16="http://schemas.microsoft.com/office/drawing/2014/main" id="{752FB2C2-09E7-477E-982D-56AB3D06BB4E}"/>
                </a:ext>
              </a:extLst>
            </p:cNvPr>
            <p:cNvSpPr>
              <a:spLocks noChangeArrowheads="1"/>
            </p:cNvSpPr>
            <p:nvPr/>
          </p:nvSpPr>
          <p:spPr bwMode="auto">
            <a:xfrm>
              <a:off x="1333552" y="2055975"/>
              <a:ext cx="1465948" cy="465509"/>
            </a:xfrm>
            <a:prstGeom prst="roundRect">
              <a:avLst>
                <a:gd name="adj" fmla="val 16667"/>
              </a:avLst>
            </a:prstGeom>
            <a:solidFill>
              <a:srgbClr val="FFC000"/>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2160" b="1" kern="0" dirty="0">
                  <a:latin typeface="Arial"/>
                  <a:ea typeface="ＭＳ Ｐゴシック"/>
                  <a:cs typeface="Tahoma" charset="0"/>
                </a:rPr>
                <a:t>IBM IGI</a:t>
              </a:r>
              <a:endParaRPr lang="en-US" sz="2160" kern="0" dirty="0">
                <a:latin typeface="Arial"/>
                <a:ea typeface="ＭＳ Ｐゴシック"/>
                <a:cs typeface="Tahoma" charset="0"/>
              </a:endParaRPr>
            </a:p>
          </p:txBody>
        </p:sp>
        <p:pic>
          <p:nvPicPr>
            <p:cNvPr id="96" name="Picture 73" descr="Screen Shot 2011-07-25 at 3.50.39 PM.png">
              <a:extLst>
                <a:ext uri="{FF2B5EF4-FFF2-40B4-BE49-F238E27FC236}">
                  <a16:creationId xmlns:a16="http://schemas.microsoft.com/office/drawing/2014/main" id="{E9E8D41E-4347-4392-A7BA-01417FEE296B}"/>
                </a:ext>
              </a:extLst>
            </p:cNvPr>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2348598" y="3393434"/>
              <a:ext cx="378549" cy="3856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7" name="Picture 53" descr="Screen Shot 2011-07-25 at 3.49.41 PM.png">
              <a:extLst>
                <a:ext uri="{FF2B5EF4-FFF2-40B4-BE49-F238E27FC236}">
                  <a16:creationId xmlns:a16="http://schemas.microsoft.com/office/drawing/2014/main" id="{BA690339-D071-48EE-B9AC-6ADF9347205E}"/>
                </a:ext>
              </a:extLst>
            </p:cNvPr>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bwMode="auto">
            <a:xfrm>
              <a:off x="557317" y="2981923"/>
              <a:ext cx="351081" cy="4225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99" name="Picture 53" descr="Screen Shot 2011-07-25 at 3.49.41 PM.png">
            <a:extLst>
              <a:ext uri="{FF2B5EF4-FFF2-40B4-BE49-F238E27FC236}">
                <a16:creationId xmlns:a16="http://schemas.microsoft.com/office/drawing/2014/main" id="{43DB693D-BED8-4F57-B82E-E8BC2F494E71}"/>
              </a:ext>
            </a:extLst>
          </p:cNvPr>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bwMode="auto">
          <a:xfrm>
            <a:off x="8319790" y="4850207"/>
            <a:ext cx="421297" cy="5437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100" name="Straight Connector 99">
            <a:extLst>
              <a:ext uri="{FF2B5EF4-FFF2-40B4-BE49-F238E27FC236}">
                <a16:creationId xmlns:a16="http://schemas.microsoft.com/office/drawing/2014/main" id="{E9EDFF3D-78C0-423D-9355-60D694909EB2}"/>
              </a:ext>
            </a:extLst>
          </p:cNvPr>
          <p:cNvCxnSpPr>
            <a:cxnSpLocks/>
            <a:stCxn id="94" idx="2"/>
            <a:endCxn id="99" idx="0"/>
          </p:cNvCxnSpPr>
          <p:nvPr/>
        </p:nvCxnSpPr>
        <p:spPr>
          <a:xfrm flipH="1">
            <a:off x="8530439" y="4001941"/>
            <a:ext cx="599622" cy="848267"/>
          </a:xfrm>
          <a:prstGeom prst="line">
            <a:avLst/>
          </a:prstGeom>
          <a:noFill/>
          <a:ln w="57150" cap="flat" cmpd="sng" algn="ctr">
            <a:solidFill>
              <a:schemeClr val="accent3">
                <a:lumMod val="90000"/>
              </a:schemeClr>
            </a:solidFill>
            <a:prstDash val="sysDot"/>
          </a:ln>
          <a:effectLst/>
        </p:spPr>
      </p:cxnSp>
      <p:pic>
        <p:nvPicPr>
          <p:cNvPr id="101" name="Picture 62">
            <a:extLst>
              <a:ext uri="{FF2B5EF4-FFF2-40B4-BE49-F238E27FC236}">
                <a16:creationId xmlns:a16="http://schemas.microsoft.com/office/drawing/2014/main" id="{BFC482D9-5C6F-44BF-9859-4613994F65D6}"/>
              </a:ext>
            </a:extLst>
          </p:cNvPr>
          <p:cNvPicPr>
            <a:picLocks noChangeAspect="1"/>
          </p:cNvPicPr>
          <p:nvPr/>
        </p:nvPicPr>
        <p:blipFill>
          <a:blip r:embed="rId3" cstate="email">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3769518" y="1083548"/>
            <a:ext cx="1179672" cy="71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Rectangle 102">
            <a:extLst>
              <a:ext uri="{FF2B5EF4-FFF2-40B4-BE49-F238E27FC236}">
                <a16:creationId xmlns:a16="http://schemas.microsoft.com/office/drawing/2014/main" id="{BCD4B377-2C86-4994-BFD1-98DE24E04FB8}"/>
              </a:ext>
            </a:extLst>
          </p:cNvPr>
          <p:cNvSpPr/>
          <p:nvPr/>
        </p:nvSpPr>
        <p:spPr>
          <a:xfrm>
            <a:off x="7187743" y="5131908"/>
            <a:ext cx="643921" cy="394663"/>
          </a:xfrm>
          <a:prstGeom prst="rect">
            <a:avLst/>
          </a:prstGeom>
          <a:solidFill>
            <a:srgbClr val="FFC000"/>
          </a:solidFill>
          <a:ln w="19050" cap="flat" cmpd="sng" algn="ctr">
            <a:noFill/>
            <a:prstDash val="solid"/>
          </a:ln>
          <a:effectLst/>
        </p:spPr>
        <p:txBody>
          <a:bodyPr rtlCol="0" anchor="ctr"/>
          <a:lstStyle/>
          <a:p>
            <a:pPr algn="ctr" defTabSz="1097280"/>
            <a:r>
              <a:rPr lang="en-US" sz="1680" kern="0" dirty="0">
                <a:cs typeface="Arial" panose="020B0604020202020204" pitchFamily="34" charset="0"/>
              </a:rPr>
              <a:t>AD</a:t>
            </a:r>
          </a:p>
        </p:txBody>
      </p:sp>
      <p:sp>
        <p:nvSpPr>
          <p:cNvPr id="104" name="Rectangle 103">
            <a:extLst>
              <a:ext uri="{FF2B5EF4-FFF2-40B4-BE49-F238E27FC236}">
                <a16:creationId xmlns:a16="http://schemas.microsoft.com/office/drawing/2014/main" id="{14B1CFAD-E81C-4819-A171-565BDA567CF3}"/>
              </a:ext>
            </a:extLst>
          </p:cNvPr>
          <p:cNvSpPr/>
          <p:nvPr/>
        </p:nvSpPr>
        <p:spPr>
          <a:xfrm>
            <a:off x="8183196" y="5288198"/>
            <a:ext cx="669204" cy="784548"/>
          </a:xfrm>
          <a:prstGeom prst="rect">
            <a:avLst/>
          </a:prstGeom>
          <a:solidFill>
            <a:schemeClr val="accent3">
              <a:lumMod val="75000"/>
            </a:schemeClr>
          </a:solidFill>
          <a:ln w="19050" cap="flat" cmpd="sng" algn="ctr">
            <a:noFill/>
            <a:prstDash val="solid"/>
          </a:ln>
          <a:effectLst/>
        </p:spPr>
        <p:txBody>
          <a:bodyPr rtlCol="0" anchor="ctr"/>
          <a:lstStyle/>
          <a:p>
            <a:pPr algn="ctr" defTabSz="1097280"/>
            <a:r>
              <a:rPr lang="en-US" sz="1260" kern="0" dirty="0">
                <a:cs typeface="Arial" panose="020B0604020202020204" pitchFamily="34" charset="0"/>
              </a:rPr>
              <a:t>SAP Ecosystem</a:t>
            </a:r>
          </a:p>
        </p:txBody>
      </p:sp>
      <p:sp>
        <p:nvSpPr>
          <p:cNvPr id="105" name="Rectangle 104">
            <a:extLst>
              <a:ext uri="{FF2B5EF4-FFF2-40B4-BE49-F238E27FC236}">
                <a16:creationId xmlns:a16="http://schemas.microsoft.com/office/drawing/2014/main" id="{A9C3ED2F-0785-4F51-AFF9-59B1BF77986E}"/>
              </a:ext>
            </a:extLst>
          </p:cNvPr>
          <p:cNvSpPr/>
          <p:nvPr/>
        </p:nvSpPr>
        <p:spPr>
          <a:xfrm>
            <a:off x="8973754" y="5538504"/>
            <a:ext cx="1759139" cy="806252"/>
          </a:xfrm>
          <a:prstGeom prst="rect">
            <a:avLst/>
          </a:prstGeom>
          <a:solidFill>
            <a:schemeClr val="accent3">
              <a:lumMod val="75000"/>
            </a:schemeClr>
          </a:solidFill>
          <a:ln w="19050" cap="flat" cmpd="sng" algn="ctr">
            <a:noFill/>
            <a:prstDash val="solid"/>
          </a:ln>
          <a:effectLst/>
        </p:spPr>
        <p:txBody>
          <a:bodyPr rtlCol="0" anchor="ctr"/>
          <a:lstStyle/>
          <a:p>
            <a:pPr algn="ctr" defTabSz="1097280"/>
            <a:r>
              <a:rPr lang="en-US" sz="1260" kern="0" dirty="0">
                <a:cs typeface="Arial" panose="020B0604020202020204" pitchFamily="34" charset="0"/>
              </a:rPr>
              <a:t>Near 30+ other OOBOX adapters + Custom adapters</a:t>
            </a:r>
          </a:p>
        </p:txBody>
      </p:sp>
      <p:cxnSp>
        <p:nvCxnSpPr>
          <p:cNvPr id="106" name="Straight Connector 105">
            <a:extLst>
              <a:ext uri="{FF2B5EF4-FFF2-40B4-BE49-F238E27FC236}">
                <a16:creationId xmlns:a16="http://schemas.microsoft.com/office/drawing/2014/main" id="{A8BAE9B6-61D0-4312-87AA-1748A372E55F}"/>
              </a:ext>
            </a:extLst>
          </p:cNvPr>
          <p:cNvCxnSpPr>
            <a:cxnSpLocks/>
            <a:stCxn id="94" idx="0"/>
            <a:endCxn id="101" idx="3"/>
          </p:cNvCxnSpPr>
          <p:nvPr/>
        </p:nvCxnSpPr>
        <p:spPr>
          <a:xfrm flipH="1" flipV="1">
            <a:off x="4949191" y="1439834"/>
            <a:ext cx="4180871" cy="1963104"/>
          </a:xfrm>
          <a:prstGeom prst="line">
            <a:avLst/>
          </a:prstGeom>
          <a:noFill/>
          <a:ln w="57150" cap="flat" cmpd="sng" algn="ctr">
            <a:solidFill>
              <a:srgbClr val="FFC000"/>
            </a:solidFill>
            <a:prstDash val="sysDot"/>
          </a:ln>
          <a:effectLst/>
        </p:spPr>
      </p:cxnSp>
      <p:pic>
        <p:nvPicPr>
          <p:cNvPr id="112" name="Picture 111">
            <a:extLst>
              <a:ext uri="{FF2B5EF4-FFF2-40B4-BE49-F238E27FC236}">
                <a16:creationId xmlns:a16="http://schemas.microsoft.com/office/drawing/2014/main" id="{35BE4AD9-5302-4AA4-AA4B-37290C267260}"/>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520780" y="3526048"/>
            <a:ext cx="348224" cy="385441"/>
          </a:xfrm>
          <a:prstGeom prst="rect">
            <a:avLst/>
          </a:prstGeom>
        </p:spPr>
      </p:pic>
      <p:sp>
        <p:nvSpPr>
          <p:cNvPr id="113" name="AutoShape 32">
            <a:extLst>
              <a:ext uri="{FF2B5EF4-FFF2-40B4-BE49-F238E27FC236}">
                <a16:creationId xmlns:a16="http://schemas.microsoft.com/office/drawing/2014/main" id="{63D0FA20-86E7-4952-B0AA-5621D589C050}"/>
              </a:ext>
            </a:extLst>
          </p:cNvPr>
          <p:cNvSpPr>
            <a:spLocks noChangeArrowheads="1"/>
          </p:cNvSpPr>
          <p:nvPr/>
        </p:nvSpPr>
        <p:spPr bwMode="auto">
          <a:xfrm>
            <a:off x="1605581" y="3070549"/>
            <a:ext cx="2402567" cy="1010720"/>
          </a:xfrm>
          <a:prstGeom prst="roundRect">
            <a:avLst>
              <a:gd name="adj" fmla="val 16667"/>
            </a:avLst>
          </a:prstGeom>
          <a:solidFill>
            <a:srgbClr val="FFC000"/>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920" b="1" kern="0" dirty="0">
                <a:latin typeface="Arial"/>
                <a:ea typeface="ＭＳ Ｐゴシック"/>
                <a:cs typeface="Tahoma" charset="0"/>
              </a:rPr>
              <a:t>IBM CI with</a:t>
            </a:r>
          </a:p>
          <a:p>
            <a:pPr algn="r" defTabSz="1018642">
              <a:lnSpc>
                <a:spcPct val="87000"/>
              </a:lnSpc>
              <a:tabLst>
                <a:tab pos="806425" algn="l"/>
                <a:tab pos="1612849" algn="l"/>
                <a:tab pos="2419274" algn="l"/>
              </a:tabLst>
            </a:pPr>
            <a:r>
              <a:rPr lang="en-US" sz="1920" b="1" kern="0" dirty="0">
                <a:latin typeface="Arial"/>
                <a:ea typeface="ＭＳ Ｐゴシック"/>
                <a:cs typeface="Tahoma" charset="0"/>
              </a:rPr>
              <a:t>CIC, CIG, CIA</a:t>
            </a:r>
            <a:endParaRPr lang="en-US" sz="1920" kern="0" dirty="0">
              <a:latin typeface="Arial"/>
              <a:ea typeface="ＭＳ Ｐゴシック"/>
              <a:cs typeface="Tahoma" charset="0"/>
            </a:endParaRPr>
          </a:p>
        </p:txBody>
      </p:sp>
      <p:pic>
        <p:nvPicPr>
          <p:cNvPr id="114" name="Picture 113">
            <a:extLst>
              <a:ext uri="{FF2B5EF4-FFF2-40B4-BE49-F238E27FC236}">
                <a16:creationId xmlns:a16="http://schemas.microsoft.com/office/drawing/2014/main" id="{D3B7E06B-9941-4BC5-8987-DFC0B098DB01}"/>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619756" y="3154201"/>
            <a:ext cx="423325" cy="380918"/>
          </a:xfrm>
          <a:prstGeom prst="rect">
            <a:avLst/>
          </a:prstGeom>
        </p:spPr>
      </p:pic>
      <p:cxnSp>
        <p:nvCxnSpPr>
          <p:cNvPr id="119" name="Straight Connector 118">
            <a:extLst>
              <a:ext uri="{FF2B5EF4-FFF2-40B4-BE49-F238E27FC236}">
                <a16:creationId xmlns:a16="http://schemas.microsoft.com/office/drawing/2014/main" id="{BCE78CDB-A7E9-46C9-AE01-C25D561FBD2E}"/>
              </a:ext>
            </a:extLst>
          </p:cNvPr>
          <p:cNvCxnSpPr>
            <a:cxnSpLocks/>
            <a:endCxn id="167" idx="3"/>
          </p:cNvCxnSpPr>
          <p:nvPr/>
        </p:nvCxnSpPr>
        <p:spPr>
          <a:xfrm flipH="1" flipV="1">
            <a:off x="5459675" y="1887718"/>
            <a:ext cx="3577344" cy="1505594"/>
          </a:xfrm>
          <a:prstGeom prst="line">
            <a:avLst/>
          </a:prstGeom>
          <a:noFill/>
          <a:ln w="57150" cap="flat" cmpd="sng" algn="ctr">
            <a:solidFill>
              <a:schemeClr val="bg1">
                <a:lumMod val="65000"/>
              </a:schemeClr>
            </a:solidFill>
            <a:prstDash val="sysDot"/>
          </a:ln>
          <a:effectLst/>
        </p:spPr>
      </p:cxnSp>
      <p:cxnSp>
        <p:nvCxnSpPr>
          <p:cNvPr id="122" name="Straight Connector 121">
            <a:extLst>
              <a:ext uri="{FF2B5EF4-FFF2-40B4-BE49-F238E27FC236}">
                <a16:creationId xmlns:a16="http://schemas.microsoft.com/office/drawing/2014/main" id="{0D80CA5C-3DD6-4986-A9B5-82AC5B5E733A}"/>
              </a:ext>
            </a:extLst>
          </p:cNvPr>
          <p:cNvCxnSpPr>
            <a:cxnSpLocks/>
            <a:stCxn id="94" idx="0"/>
            <a:endCxn id="81" idx="3"/>
          </p:cNvCxnSpPr>
          <p:nvPr/>
        </p:nvCxnSpPr>
        <p:spPr>
          <a:xfrm flipH="1" flipV="1">
            <a:off x="6046198" y="2442746"/>
            <a:ext cx="3083863" cy="960192"/>
          </a:xfrm>
          <a:prstGeom prst="line">
            <a:avLst/>
          </a:prstGeom>
          <a:noFill/>
          <a:ln w="57150" cap="flat" cmpd="sng" algn="ctr">
            <a:solidFill>
              <a:schemeClr val="accent3">
                <a:lumMod val="90000"/>
              </a:schemeClr>
            </a:solidFill>
            <a:prstDash val="sysDot"/>
          </a:ln>
          <a:effectLst/>
        </p:spPr>
      </p:cxnSp>
      <p:cxnSp>
        <p:nvCxnSpPr>
          <p:cNvPr id="125" name="Straight Connector 124">
            <a:extLst>
              <a:ext uri="{FF2B5EF4-FFF2-40B4-BE49-F238E27FC236}">
                <a16:creationId xmlns:a16="http://schemas.microsoft.com/office/drawing/2014/main" id="{AA372B37-12E0-4F01-B758-A6FF07FEF0C7}"/>
              </a:ext>
            </a:extLst>
          </p:cNvPr>
          <p:cNvCxnSpPr>
            <a:cxnSpLocks/>
            <a:stCxn id="94" idx="0"/>
            <a:endCxn id="83" idx="3"/>
          </p:cNvCxnSpPr>
          <p:nvPr/>
        </p:nvCxnSpPr>
        <p:spPr>
          <a:xfrm flipH="1" flipV="1">
            <a:off x="6275579" y="2978824"/>
            <a:ext cx="2854482" cy="424115"/>
          </a:xfrm>
          <a:prstGeom prst="line">
            <a:avLst/>
          </a:prstGeom>
          <a:noFill/>
          <a:ln w="57150" cap="flat" cmpd="sng" algn="ctr">
            <a:solidFill>
              <a:schemeClr val="accent3">
                <a:lumMod val="90000"/>
              </a:schemeClr>
            </a:solidFill>
            <a:prstDash val="sysDot"/>
          </a:ln>
          <a:effectLst/>
        </p:spPr>
      </p:cxnSp>
      <p:cxnSp>
        <p:nvCxnSpPr>
          <p:cNvPr id="131" name="Straight Connector 130">
            <a:extLst>
              <a:ext uri="{FF2B5EF4-FFF2-40B4-BE49-F238E27FC236}">
                <a16:creationId xmlns:a16="http://schemas.microsoft.com/office/drawing/2014/main" id="{68753E72-7FF6-41F6-9BAF-295DDAAEB04D}"/>
              </a:ext>
            </a:extLst>
          </p:cNvPr>
          <p:cNvCxnSpPr>
            <a:cxnSpLocks/>
            <a:stCxn id="113" idx="0"/>
          </p:cNvCxnSpPr>
          <p:nvPr/>
        </p:nvCxnSpPr>
        <p:spPr>
          <a:xfrm flipV="1">
            <a:off x="2806865" y="1579666"/>
            <a:ext cx="1132380" cy="1490882"/>
          </a:xfrm>
          <a:prstGeom prst="line">
            <a:avLst/>
          </a:prstGeom>
          <a:noFill/>
          <a:ln w="57150" cap="flat" cmpd="sng" algn="ctr">
            <a:solidFill>
              <a:srgbClr val="FFC000"/>
            </a:solidFill>
            <a:prstDash val="sysDot"/>
          </a:ln>
          <a:effectLst/>
        </p:spPr>
      </p:cxnSp>
      <p:cxnSp>
        <p:nvCxnSpPr>
          <p:cNvPr id="135" name="Straight Connector 134">
            <a:extLst>
              <a:ext uri="{FF2B5EF4-FFF2-40B4-BE49-F238E27FC236}">
                <a16:creationId xmlns:a16="http://schemas.microsoft.com/office/drawing/2014/main" id="{93D7D1BC-0C64-422B-9407-0F7C6E4D3380}"/>
              </a:ext>
            </a:extLst>
          </p:cNvPr>
          <p:cNvCxnSpPr>
            <a:cxnSpLocks/>
          </p:cNvCxnSpPr>
          <p:nvPr/>
        </p:nvCxnSpPr>
        <p:spPr>
          <a:xfrm flipV="1">
            <a:off x="2880356" y="2139102"/>
            <a:ext cx="1614869" cy="931445"/>
          </a:xfrm>
          <a:prstGeom prst="line">
            <a:avLst/>
          </a:prstGeom>
          <a:noFill/>
          <a:ln w="57150" cap="flat" cmpd="sng" algn="ctr">
            <a:solidFill>
              <a:schemeClr val="tx1">
                <a:lumMod val="75000"/>
              </a:schemeClr>
            </a:solidFill>
            <a:prstDash val="sysDot"/>
          </a:ln>
          <a:effectLst/>
        </p:spPr>
      </p:cxnSp>
      <p:cxnSp>
        <p:nvCxnSpPr>
          <p:cNvPr id="138" name="Straight Connector 137">
            <a:extLst>
              <a:ext uri="{FF2B5EF4-FFF2-40B4-BE49-F238E27FC236}">
                <a16:creationId xmlns:a16="http://schemas.microsoft.com/office/drawing/2014/main" id="{1247C5A2-E257-41F5-9F98-DE1941ACF88A}"/>
              </a:ext>
            </a:extLst>
          </p:cNvPr>
          <p:cNvCxnSpPr>
            <a:cxnSpLocks/>
            <a:stCxn id="113" idx="0"/>
          </p:cNvCxnSpPr>
          <p:nvPr/>
        </p:nvCxnSpPr>
        <p:spPr>
          <a:xfrm flipV="1">
            <a:off x="2806865" y="2601725"/>
            <a:ext cx="2244703" cy="468823"/>
          </a:xfrm>
          <a:prstGeom prst="line">
            <a:avLst/>
          </a:prstGeom>
          <a:noFill/>
          <a:ln w="57150" cap="flat" cmpd="sng" algn="ctr">
            <a:solidFill>
              <a:schemeClr val="accent3">
                <a:lumMod val="90000"/>
              </a:schemeClr>
            </a:solidFill>
            <a:prstDash val="sysDot"/>
          </a:ln>
          <a:effectLst/>
        </p:spPr>
      </p:cxnSp>
      <p:cxnSp>
        <p:nvCxnSpPr>
          <p:cNvPr id="142" name="Straight Connector 141">
            <a:extLst>
              <a:ext uri="{FF2B5EF4-FFF2-40B4-BE49-F238E27FC236}">
                <a16:creationId xmlns:a16="http://schemas.microsoft.com/office/drawing/2014/main" id="{FB084F47-0543-4D83-BAA9-22A3CDD77E9B}"/>
              </a:ext>
            </a:extLst>
          </p:cNvPr>
          <p:cNvCxnSpPr>
            <a:cxnSpLocks/>
            <a:endCxn id="83" idx="1"/>
          </p:cNvCxnSpPr>
          <p:nvPr/>
        </p:nvCxnSpPr>
        <p:spPr>
          <a:xfrm flipV="1">
            <a:off x="3175884" y="2978824"/>
            <a:ext cx="1993705" cy="76574"/>
          </a:xfrm>
          <a:prstGeom prst="line">
            <a:avLst/>
          </a:prstGeom>
          <a:noFill/>
          <a:ln w="57150" cap="flat" cmpd="sng" algn="ctr">
            <a:solidFill>
              <a:schemeClr val="accent3">
                <a:lumMod val="90000"/>
              </a:schemeClr>
            </a:solidFill>
            <a:prstDash val="sysDot"/>
          </a:ln>
          <a:effectLst/>
        </p:spPr>
      </p:cxnSp>
      <p:sp>
        <p:nvSpPr>
          <p:cNvPr id="147" name="AutoShape 32">
            <a:extLst>
              <a:ext uri="{FF2B5EF4-FFF2-40B4-BE49-F238E27FC236}">
                <a16:creationId xmlns:a16="http://schemas.microsoft.com/office/drawing/2014/main" id="{723E4DDC-CD12-437F-962F-FA9590952374}"/>
              </a:ext>
            </a:extLst>
          </p:cNvPr>
          <p:cNvSpPr>
            <a:spLocks noChangeArrowheads="1"/>
          </p:cNvSpPr>
          <p:nvPr/>
        </p:nvSpPr>
        <p:spPr bwMode="auto">
          <a:xfrm>
            <a:off x="3308025" y="4217393"/>
            <a:ext cx="690185" cy="417361"/>
          </a:xfrm>
          <a:prstGeom prst="roundRect">
            <a:avLst>
              <a:gd name="adj" fmla="val 16667"/>
            </a:avLst>
          </a:prstGeom>
          <a:solidFill>
            <a:srgbClr val="FFC000"/>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680" b="1" kern="0" dirty="0">
                <a:latin typeface="Arial"/>
                <a:ea typeface="ＭＳ Ｐゴシック"/>
                <a:cs typeface="Tahoma" charset="0"/>
              </a:rPr>
              <a:t>CIA</a:t>
            </a:r>
            <a:endParaRPr lang="en-US" sz="1680" kern="0" dirty="0">
              <a:latin typeface="Arial"/>
              <a:ea typeface="ＭＳ Ｐゴシック"/>
              <a:cs typeface="Tahoma" charset="0"/>
            </a:endParaRPr>
          </a:p>
        </p:txBody>
      </p:sp>
      <p:sp>
        <p:nvSpPr>
          <p:cNvPr id="154" name="AutoShape 32">
            <a:extLst>
              <a:ext uri="{FF2B5EF4-FFF2-40B4-BE49-F238E27FC236}">
                <a16:creationId xmlns:a16="http://schemas.microsoft.com/office/drawing/2014/main" id="{AED77EB7-346A-4C22-A3ED-F242D51A5B3F}"/>
              </a:ext>
            </a:extLst>
          </p:cNvPr>
          <p:cNvSpPr>
            <a:spLocks noChangeArrowheads="1"/>
          </p:cNvSpPr>
          <p:nvPr/>
        </p:nvSpPr>
        <p:spPr bwMode="auto">
          <a:xfrm>
            <a:off x="4315727" y="2980823"/>
            <a:ext cx="690185" cy="313218"/>
          </a:xfrm>
          <a:prstGeom prst="roundRect">
            <a:avLst>
              <a:gd name="adj" fmla="val 16667"/>
            </a:avLst>
          </a:prstGeom>
          <a:solidFill>
            <a:srgbClr val="92D050"/>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100" b="1" kern="0" dirty="0">
                <a:latin typeface="Arial"/>
                <a:ea typeface="ＭＳ Ｐゴシック"/>
                <a:cs typeface="Tahoma" charset="0"/>
              </a:rPr>
              <a:t>CIC</a:t>
            </a:r>
            <a:endParaRPr lang="en-US" sz="1100" kern="0" dirty="0">
              <a:latin typeface="Arial"/>
              <a:ea typeface="ＭＳ Ｐゴシック"/>
              <a:cs typeface="Tahoma" charset="0"/>
            </a:endParaRPr>
          </a:p>
        </p:txBody>
      </p:sp>
      <p:sp>
        <p:nvSpPr>
          <p:cNvPr id="165" name="AutoShape 32">
            <a:extLst>
              <a:ext uri="{FF2B5EF4-FFF2-40B4-BE49-F238E27FC236}">
                <a16:creationId xmlns:a16="http://schemas.microsoft.com/office/drawing/2014/main" id="{A94DC8CE-CA71-4A14-8908-80F7A9F395D7}"/>
              </a:ext>
            </a:extLst>
          </p:cNvPr>
          <p:cNvSpPr>
            <a:spLocks noChangeArrowheads="1"/>
          </p:cNvSpPr>
          <p:nvPr/>
        </p:nvSpPr>
        <p:spPr bwMode="auto">
          <a:xfrm>
            <a:off x="5064833" y="2258079"/>
            <a:ext cx="760655" cy="417361"/>
          </a:xfrm>
          <a:prstGeom prst="roundRect">
            <a:avLst>
              <a:gd name="adj" fmla="val 16667"/>
            </a:avLst>
          </a:prstGeom>
          <a:solidFill>
            <a:schemeClr val="accent4">
              <a:lumMod val="20000"/>
              <a:lumOff val="80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000" b="1" kern="0" dirty="0">
                <a:latin typeface="Arial"/>
                <a:ea typeface="ＭＳ Ｐゴシック"/>
                <a:cs typeface="Tahoma" charset="0"/>
              </a:rPr>
              <a:t>O365</a:t>
            </a:r>
            <a:endParaRPr lang="en-US" sz="1000" kern="0" dirty="0">
              <a:latin typeface="Arial"/>
              <a:ea typeface="ＭＳ Ｐゴシック"/>
              <a:cs typeface="Tahoma" charset="0"/>
            </a:endParaRPr>
          </a:p>
        </p:txBody>
      </p:sp>
      <p:sp>
        <p:nvSpPr>
          <p:cNvPr id="166" name="AutoShape 32">
            <a:extLst>
              <a:ext uri="{FF2B5EF4-FFF2-40B4-BE49-F238E27FC236}">
                <a16:creationId xmlns:a16="http://schemas.microsoft.com/office/drawing/2014/main" id="{8F9937F3-4043-4CAD-BFA6-9CB8D16033F3}"/>
              </a:ext>
            </a:extLst>
          </p:cNvPr>
          <p:cNvSpPr>
            <a:spLocks noChangeArrowheads="1"/>
          </p:cNvSpPr>
          <p:nvPr/>
        </p:nvSpPr>
        <p:spPr bwMode="auto">
          <a:xfrm>
            <a:off x="5234461" y="2792721"/>
            <a:ext cx="1031270" cy="417361"/>
          </a:xfrm>
          <a:prstGeom prst="roundRect">
            <a:avLst>
              <a:gd name="adj" fmla="val 16667"/>
            </a:avLst>
          </a:prstGeom>
          <a:solidFill>
            <a:schemeClr val="accent4">
              <a:lumMod val="20000"/>
              <a:lumOff val="80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000" b="1" kern="0" dirty="0" err="1">
                <a:latin typeface="Arial"/>
                <a:ea typeface="ＭＳ Ｐゴシック"/>
                <a:cs typeface="Tahoma" charset="0"/>
              </a:rPr>
              <a:t>AzureAD</a:t>
            </a:r>
            <a:endParaRPr lang="en-US" sz="1000" kern="0" dirty="0">
              <a:latin typeface="Arial"/>
              <a:ea typeface="ＭＳ Ｐゴシック"/>
              <a:cs typeface="Tahoma" charset="0"/>
            </a:endParaRPr>
          </a:p>
        </p:txBody>
      </p:sp>
      <p:sp>
        <p:nvSpPr>
          <p:cNvPr id="167" name="AutoShape 32">
            <a:extLst>
              <a:ext uri="{FF2B5EF4-FFF2-40B4-BE49-F238E27FC236}">
                <a16:creationId xmlns:a16="http://schemas.microsoft.com/office/drawing/2014/main" id="{93BEFFC0-9DC9-457E-BAE1-C9CA9C4AF0B8}"/>
              </a:ext>
            </a:extLst>
          </p:cNvPr>
          <p:cNvSpPr>
            <a:spLocks noChangeArrowheads="1"/>
          </p:cNvSpPr>
          <p:nvPr/>
        </p:nvSpPr>
        <p:spPr bwMode="auto">
          <a:xfrm>
            <a:off x="4438760" y="1679037"/>
            <a:ext cx="1020916" cy="417361"/>
          </a:xfrm>
          <a:prstGeom prst="roundRect">
            <a:avLst>
              <a:gd name="adj" fmla="val 16667"/>
            </a:avLst>
          </a:prstGeom>
          <a:solidFill>
            <a:schemeClr val="bg1">
              <a:lumMod val="65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000" b="1" strike="sngStrike" kern="0" dirty="0">
                <a:latin typeface="Arial"/>
                <a:ea typeface="ＭＳ Ｐゴシック"/>
                <a:cs typeface="Tahoma" charset="0"/>
              </a:rPr>
              <a:t>Success Factors</a:t>
            </a:r>
            <a:endParaRPr lang="en-US" sz="1000" strike="sngStrike" kern="0" dirty="0">
              <a:latin typeface="Arial"/>
              <a:ea typeface="ＭＳ Ｐゴシック"/>
              <a:cs typeface="Tahoma" charset="0"/>
            </a:endParaRPr>
          </a:p>
        </p:txBody>
      </p:sp>
      <p:sp>
        <p:nvSpPr>
          <p:cNvPr id="168" name="AutoShape 32">
            <a:extLst>
              <a:ext uri="{FF2B5EF4-FFF2-40B4-BE49-F238E27FC236}">
                <a16:creationId xmlns:a16="http://schemas.microsoft.com/office/drawing/2014/main" id="{43081A99-610A-4731-849C-768A90064A9F}"/>
              </a:ext>
            </a:extLst>
          </p:cNvPr>
          <p:cNvSpPr>
            <a:spLocks noChangeArrowheads="1"/>
          </p:cNvSpPr>
          <p:nvPr/>
        </p:nvSpPr>
        <p:spPr bwMode="auto">
          <a:xfrm>
            <a:off x="3835921" y="1124373"/>
            <a:ext cx="912341" cy="417361"/>
          </a:xfrm>
          <a:prstGeom prst="roundRect">
            <a:avLst>
              <a:gd name="adj" fmla="val 16667"/>
            </a:avLst>
          </a:prstGeom>
          <a:solidFill>
            <a:srgbClr val="FFC000"/>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320" b="1" kern="0" dirty="0">
                <a:latin typeface="Arial"/>
                <a:ea typeface="ＭＳ Ｐゴシック"/>
                <a:cs typeface="Tahoma" charset="0"/>
              </a:rPr>
              <a:t>Service Now</a:t>
            </a:r>
            <a:endParaRPr lang="en-US" sz="1320" kern="0" dirty="0">
              <a:latin typeface="Arial"/>
              <a:ea typeface="ＭＳ Ｐゴシック"/>
              <a:cs typeface="Tahoma" charset="0"/>
            </a:endParaRPr>
          </a:p>
        </p:txBody>
      </p:sp>
      <p:sp>
        <p:nvSpPr>
          <p:cNvPr id="169" name="AutoShape 32">
            <a:extLst>
              <a:ext uri="{FF2B5EF4-FFF2-40B4-BE49-F238E27FC236}">
                <a16:creationId xmlns:a16="http://schemas.microsoft.com/office/drawing/2014/main" id="{E632E48A-B61E-4570-A41E-56A6054187E3}"/>
              </a:ext>
            </a:extLst>
          </p:cNvPr>
          <p:cNvSpPr>
            <a:spLocks noChangeArrowheads="1"/>
          </p:cNvSpPr>
          <p:nvPr/>
        </p:nvSpPr>
        <p:spPr bwMode="auto">
          <a:xfrm>
            <a:off x="3591518" y="2299053"/>
            <a:ext cx="690185" cy="355022"/>
          </a:xfrm>
          <a:prstGeom prst="roundRect">
            <a:avLst>
              <a:gd name="adj" fmla="val 16667"/>
            </a:avLst>
          </a:prstGeom>
          <a:solidFill>
            <a:schemeClr val="bg1">
              <a:lumMod val="65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100" b="1" strike="sngStrike" kern="0" dirty="0">
                <a:latin typeface="Arial"/>
                <a:ea typeface="ＭＳ Ｐゴシック"/>
                <a:cs typeface="Tahoma" charset="0"/>
              </a:rPr>
              <a:t>CIC</a:t>
            </a:r>
            <a:endParaRPr lang="en-US" sz="1100" strike="sngStrike" kern="0" dirty="0">
              <a:latin typeface="Arial"/>
              <a:ea typeface="ＭＳ Ｐゴシック"/>
              <a:cs typeface="Tahoma" charset="0"/>
            </a:endParaRPr>
          </a:p>
        </p:txBody>
      </p:sp>
      <p:sp>
        <p:nvSpPr>
          <p:cNvPr id="171" name="AutoShape 32">
            <a:extLst>
              <a:ext uri="{FF2B5EF4-FFF2-40B4-BE49-F238E27FC236}">
                <a16:creationId xmlns:a16="http://schemas.microsoft.com/office/drawing/2014/main" id="{70E9EB62-1D8B-4F74-A20B-7418E792C975}"/>
              </a:ext>
            </a:extLst>
          </p:cNvPr>
          <p:cNvSpPr>
            <a:spLocks noChangeArrowheads="1"/>
          </p:cNvSpPr>
          <p:nvPr/>
        </p:nvSpPr>
        <p:spPr bwMode="auto">
          <a:xfrm>
            <a:off x="3910211" y="2637026"/>
            <a:ext cx="690185" cy="309894"/>
          </a:xfrm>
          <a:prstGeom prst="roundRect">
            <a:avLst>
              <a:gd name="adj" fmla="val 16667"/>
            </a:avLst>
          </a:prstGeom>
          <a:solidFill>
            <a:srgbClr val="92D050"/>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100" b="1" kern="0" dirty="0">
                <a:latin typeface="Arial"/>
                <a:ea typeface="ＭＳ Ｐゴシック"/>
                <a:cs typeface="Tahoma" charset="0"/>
              </a:rPr>
              <a:t>CIC</a:t>
            </a:r>
            <a:endParaRPr lang="en-US" sz="1100" kern="0" dirty="0">
              <a:latin typeface="Arial"/>
              <a:ea typeface="ＭＳ Ｐゴシック"/>
              <a:cs typeface="Tahoma" charset="0"/>
            </a:endParaRPr>
          </a:p>
        </p:txBody>
      </p:sp>
      <p:sp>
        <p:nvSpPr>
          <p:cNvPr id="172" name="AutoShape 32">
            <a:extLst>
              <a:ext uri="{FF2B5EF4-FFF2-40B4-BE49-F238E27FC236}">
                <a16:creationId xmlns:a16="http://schemas.microsoft.com/office/drawing/2014/main" id="{A06E76E8-3171-48DB-B839-47F5D5EC3501}"/>
              </a:ext>
            </a:extLst>
          </p:cNvPr>
          <p:cNvSpPr>
            <a:spLocks noChangeArrowheads="1"/>
          </p:cNvSpPr>
          <p:nvPr/>
        </p:nvSpPr>
        <p:spPr bwMode="auto">
          <a:xfrm>
            <a:off x="8183195" y="4387497"/>
            <a:ext cx="982732" cy="304693"/>
          </a:xfrm>
          <a:prstGeom prst="roundRect">
            <a:avLst>
              <a:gd name="adj" fmla="val 16667"/>
            </a:avLst>
          </a:prstGeom>
          <a:solidFill>
            <a:srgbClr val="92D050"/>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400" b="1" kern="0" dirty="0">
                <a:latin typeface="Arial"/>
                <a:ea typeface="ＭＳ Ｐゴシック"/>
                <a:cs typeface="Tahoma" charset="0"/>
              </a:rPr>
              <a:t>adapter</a:t>
            </a:r>
            <a:endParaRPr lang="en-US" sz="1400" kern="0" dirty="0">
              <a:latin typeface="Arial"/>
              <a:ea typeface="ＭＳ Ｐゴシック"/>
              <a:cs typeface="Tahoma" charset="0"/>
            </a:endParaRPr>
          </a:p>
        </p:txBody>
      </p:sp>
      <p:sp>
        <p:nvSpPr>
          <p:cNvPr id="173" name="AutoShape 32">
            <a:extLst>
              <a:ext uri="{FF2B5EF4-FFF2-40B4-BE49-F238E27FC236}">
                <a16:creationId xmlns:a16="http://schemas.microsoft.com/office/drawing/2014/main" id="{5A508DBF-1254-4FE0-A027-B2CE755EC6C1}"/>
              </a:ext>
            </a:extLst>
          </p:cNvPr>
          <p:cNvSpPr>
            <a:spLocks noChangeArrowheads="1"/>
          </p:cNvSpPr>
          <p:nvPr/>
        </p:nvSpPr>
        <p:spPr bwMode="auto">
          <a:xfrm>
            <a:off x="7647486" y="4190341"/>
            <a:ext cx="982732" cy="304693"/>
          </a:xfrm>
          <a:prstGeom prst="roundRect">
            <a:avLst>
              <a:gd name="adj" fmla="val 16667"/>
            </a:avLst>
          </a:prstGeom>
          <a:solidFill>
            <a:srgbClr val="FFC000"/>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400" b="1" kern="0" dirty="0">
                <a:latin typeface="Arial"/>
                <a:ea typeface="ＭＳ Ｐゴシック"/>
                <a:cs typeface="Tahoma" charset="0"/>
              </a:rPr>
              <a:t>adapter</a:t>
            </a:r>
            <a:endParaRPr lang="en-US" sz="1400" kern="0" dirty="0">
              <a:latin typeface="Arial"/>
              <a:ea typeface="ＭＳ Ｐゴシック"/>
              <a:cs typeface="Tahoma" charset="0"/>
            </a:endParaRPr>
          </a:p>
        </p:txBody>
      </p:sp>
      <p:sp>
        <p:nvSpPr>
          <p:cNvPr id="174" name="AutoShape 32">
            <a:extLst>
              <a:ext uri="{FF2B5EF4-FFF2-40B4-BE49-F238E27FC236}">
                <a16:creationId xmlns:a16="http://schemas.microsoft.com/office/drawing/2014/main" id="{DC6D2703-7A58-4285-8D8E-7A1CFE484C6A}"/>
              </a:ext>
            </a:extLst>
          </p:cNvPr>
          <p:cNvSpPr>
            <a:spLocks noChangeArrowheads="1"/>
          </p:cNvSpPr>
          <p:nvPr/>
        </p:nvSpPr>
        <p:spPr bwMode="auto">
          <a:xfrm>
            <a:off x="9044244" y="4618108"/>
            <a:ext cx="982732" cy="304693"/>
          </a:xfrm>
          <a:prstGeom prst="roundRect">
            <a:avLst>
              <a:gd name="adj" fmla="val 16667"/>
            </a:avLst>
          </a:prstGeom>
          <a:solidFill>
            <a:srgbClr val="92D050"/>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400" b="1" kern="0" dirty="0">
                <a:latin typeface="Arial"/>
                <a:ea typeface="ＭＳ Ｐゴシック"/>
                <a:cs typeface="Tahoma" charset="0"/>
              </a:rPr>
              <a:t>adapter</a:t>
            </a:r>
            <a:endParaRPr lang="en-US" sz="1400" kern="0" dirty="0">
              <a:latin typeface="Arial"/>
              <a:ea typeface="ＭＳ Ｐゴシック"/>
              <a:cs typeface="Tahoma" charset="0"/>
            </a:endParaRPr>
          </a:p>
        </p:txBody>
      </p:sp>
      <p:sp>
        <p:nvSpPr>
          <p:cNvPr id="175" name="AutoShape 32">
            <a:extLst>
              <a:ext uri="{FF2B5EF4-FFF2-40B4-BE49-F238E27FC236}">
                <a16:creationId xmlns:a16="http://schemas.microsoft.com/office/drawing/2014/main" id="{A3335F68-FB92-402D-B6DA-9A25AA53905B}"/>
              </a:ext>
            </a:extLst>
          </p:cNvPr>
          <p:cNvSpPr>
            <a:spLocks noChangeArrowheads="1"/>
          </p:cNvSpPr>
          <p:nvPr/>
        </p:nvSpPr>
        <p:spPr bwMode="auto">
          <a:xfrm>
            <a:off x="6657644" y="3014995"/>
            <a:ext cx="982732" cy="304693"/>
          </a:xfrm>
          <a:prstGeom prst="roundRect">
            <a:avLst>
              <a:gd name="adj" fmla="val 16667"/>
            </a:avLst>
          </a:prstGeom>
          <a:solidFill>
            <a:srgbClr val="92D050"/>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400" b="1" kern="0" dirty="0">
                <a:latin typeface="Arial"/>
                <a:ea typeface="ＭＳ Ｐゴシック"/>
                <a:cs typeface="Tahoma" charset="0"/>
              </a:rPr>
              <a:t>adapter</a:t>
            </a:r>
            <a:endParaRPr lang="en-US" sz="1400" kern="0" dirty="0">
              <a:latin typeface="Arial"/>
              <a:ea typeface="ＭＳ Ｐゴシック"/>
              <a:cs typeface="Tahoma" charset="0"/>
            </a:endParaRPr>
          </a:p>
        </p:txBody>
      </p:sp>
      <p:sp>
        <p:nvSpPr>
          <p:cNvPr id="176" name="AutoShape 32">
            <a:extLst>
              <a:ext uri="{FF2B5EF4-FFF2-40B4-BE49-F238E27FC236}">
                <a16:creationId xmlns:a16="http://schemas.microsoft.com/office/drawing/2014/main" id="{10BE5D32-02E6-48B0-B73A-723BC45F4624}"/>
              </a:ext>
            </a:extLst>
          </p:cNvPr>
          <p:cNvSpPr>
            <a:spLocks noChangeArrowheads="1"/>
          </p:cNvSpPr>
          <p:nvPr/>
        </p:nvSpPr>
        <p:spPr bwMode="auto">
          <a:xfrm>
            <a:off x="6388342" y="2680203"/>
            <a:ext cx="982732" cy="304693"/>
          </a:xfrm>
          <a:prstGeom prst="roundRect">
            <a:avLst>
              <a:gd name="adj" fmla="val 16667"/>
            </a:avLst>
          </a:prstGeom>
          <a:solidFill>
            <a:srgbClr val="92D050"/>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400" b="1" kern="0" dirty="0">
                <a:latin typeface="Arial"/>
                <a:ea typeface="ＭＳ Ｐゴシック"/>
                <a:cs typeface="Tahoma" charset="0"/>
              </a:rPr>
              <a:t>adapter</a:t>
            </a:r>
            <a:endParaRPr lang="en-US" sz="1400" kern="0" dirty="0">
              <a:latin typeface="Arial"/>
              <a:ea typeface="ＭＳ Ｐゴシック"/>
              <a:cs typeface="Tahoma" charset="0"/>
            </a:endParaRPr>
          </a:p>
        </p:txBody>
      </p:sp>
      <p:sp>
        <p:nvSpPr>
          <p:cNvPr id="177" name="AutoShape 32">
            <a:extLst>
              <a:ext uri="{FF2B5EF4-FFF2-40B4-BE49-F238E27FC236}">
                <a16:creationId xmlns:a16="http://schemas.microsoft.com/office/drawing/2014/main" id="{B9F71242-546C-4412-8885-3C8971A9BB32}"/>
              </a:ext>
            </a:extLst>
          </p:cNvPr>
          <p:cNvSpPr>
            <a:spLocks noChangeArrowheads="1"/>
          </p:cNvSpPr>
          <p:nvPr/>
        </p:nvSpPr>
        <p:spPr bwMode="auto">
          <a:xfrm>
            <a:off x="6143800" y="2360478"/>
            <a:ext cx="982732" cy="304693"/>
          </a:xfrm>
          <a:prstGeom prst="roundRect">
            <a:avLst>
              <a:gd name="adj" fmla="val 16667"/>
            </a:avLst>
          </a:prstGeom>
          <a:solidFill>
            <a:srgbClr val="92D050"/>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400" b="1" kern="0" dirty="0">
                <a:latin typeface="Arial"/>
                <a:ea typeface="ＭＳ Ｐゴシック"/>
                <a:cs typeface="Tahoma" charset="0"/>
              </a:rPr>
              <a:t>adapter</a:t>
            </a:r>
            <a:endParaRPr lang="en-US" sz="1400" kern="0" dirty="0">
              <a:latin typeface="Arial"/>
              <a:ea typeface="ＭＳ Ｐゴシック"/>
              <a:cs typeface="Tahoma" charset="0"/>
            </a:endParaRPr>
          </a:p>
        </p:txBody>
      </p:sp>
      <p:sp>
        <p:nvSpPr>
          <p:cNvPr id="178" name="AutoShape 32">
            <a:extLst>
              <a:ext uri="{FF2B5EF4-FFF2-40B4-BE49-F238E27FC236}">
                <a16:creationId xmlns:a16="http://schemas.microsoft.com/office/drawing/2014/main" id="{E50E6A21-AEE3-4C71-A1BF-7F62F0DF0098}"/>
              </a:ext>
            </a:extLst>
          </p:cNvPr>
          <p:cNvSpPr>
            <a:spLocks noChangeArrowheads="1"/>
          </p:cNvSpPr>
          <p:nvPr/>
        </p:nvSpPr>
        <p:spPr bwMode="auto">
          <a:xfrm>
            <a:off x="5958412" y="2009598"/>
            <a:ext cx="982732" cy="304693"/>
          </a:xfrm>
          <a:prstGeom prst="roundRect">
            <a:avLst>
              <a:gd name="adj" fmla="val 16667"/>
            </a:avLst>
          </a:prstGeom>
          <a:solidFill>
            <a:srgbClr val="FFC000"/>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400" b="1" kern="0" dirty="0">
                <a:latin typeface="Arial"/>
                <a:ea typeface="ＭＳ Ｐゴシック"/>
                <a:cs typeface="Tahoma" charset="0"/>
              </a:rPr>
              <a:t>adapter</a:t>
            </a:r>
            <a:endParaRPr lang="en-US" sz="1400" kern="0" dirty="0">
              <a:latin typeface="Arial"/>
              <a:ea typeface="ＭＳ Ｐゴシック"/>
              <a:cs typeface="Tahoma" charset="0"/>
            </a:endParaRPr>
          </a:p>
        </p:txBody>
      </p:sp>
      <p:sp>
        <p:nvSpPr>
          <p:cNvPr id="179" name="AutoShape 32">
            <a:extLst>
              <a:ext uri="{FF2B5EF4-FFF2-40B4-BE49-F238E27FC236}">
                <a16:creationId xmlns:a16="http://schemas.microsoft.com/office/drawing/2014/main" id="{C1EC543D-21F5-446C-A565-8732D9577AF5}"/>
              </a:ext>
            </a:extLst>
          </p:cNvPr>
          <p:cNvSpPr>
            <a:spLocks noChangeArrowheads="1"/>
          </p:cNvSpPr>
          <p:nvPr/>
        </p:nvSpPr>
        <p:spPr bwMode="auto">
          <a:xfrm>
            <a:off x="2627992" y="1956079"/>
            <a:ext cx="982732" cy="613092"/>
          </a:xfrm>
          <a:prstGeom prst="roundRect">
            <a:avLst>
              <a:gd name="adj" fmla="val 16667"/>
            </a:avLst>
          </a:prstGeom>
          <a:solidFill>
            <a:srgbClr val="FFC000"/>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400" b="1" kern="0" dirty="0">
                <a:latin typeface="Arial"/>
                <a:ea typeface="ＭＳ Ｐゴシック"/>
                <a:cs typeface="Tahoma" charset="0"/>
              </a:rPr>
              <a:t>CIG or CIC</a:t>
            </a:r>
            <a:endParaRPr lang="en-US" sz="1400" kern="0" dirty="0">
              <a:latin typeface="Arial"/>
              <a:ea typeface="ＭＳ Ｐゴシック"/>
              <a:cs typeface="Tahoma" charset="0"/>
            </a:endParaRPr>
          </a:p>
        </p:txBody>
      </p:sp>
      <p:pic>
        <p:nvPicPr>
          <p:cNvPr id="180" name="Picture 62">
            <a:extLst>
              <a:ext uri="{FF2B5EF4-FFF2-40B4-BE49-F238E27FC236}">
                <a16:creationId xmlns:a16="http://schemas.microsoft.com/office/drawing/2014/main" id="{8128CC9F-9998-4C0A-9A46-0906FF5B284F}"/>
              </a:ext>
            </a:extLst>
          </p:cNvPr>
          <p:cNvPicPr>
            <a:picLocks noChangeAspect="1"/>
          </p:cNvPicPr>
          <p:nvPr/>
        </p:nvPicPr>
        <p:blipFill>
          <a:blip r:embed="rId3" cstate="email">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5619032" y="3348701"/>
            <a:ext cx="1146576" cy="71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2" name="AutoShape 32">
            <a:extLst>
              <a:ext uri="{FF2B5EF4-FFF2-40B4-BE49-F238E27FC236}">
                <a16:creationId xmlns:a16="http://schemas.microsoft.com/office/drawing/2014/main" id="{86FEE16F-1AD0-4B0F-A9A4-D5A03C488A34}"/>
              </a:ext>
            </a:extLst>
          </p:cNvPr>
          <p:cNvSpPr>
            <a:spLocks noChangeArrowheads="1"/>
          </p:cNvSpPr>
          <p:nvPr/>
        </p:nvSpPr>
        <p:spPr bwMode="auto">
          <a:xfrm>
            <a:off x="5805607" y="3484317"/>
            <a:ext cx="760655" cy="417361"/>
          </a:xfrm>
          <a:prstGeom prst="roundRect">
            <a:avLst>
              <a:gd name="adj" fmla="val 16667"/>
            </a:avLst>
          </a:prstGeom>
          <a:solidFill>
            <a:schemeClr val="accent4">
              <a:lumMod val="20000"/>
              <a:lumOff val="80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320" b="1" kern="0" dirty="0">
                <a:latin typeface="Arial"/>
                <a:ea typeface="ＭＳ Ｐゴシック"/>
                <a:cs typeface="Tahoma" charset="0"/>
              </a:rPr>
              <a:t>AWS /IAM</a:t>
            </a:r>
            <a:endParaRPr lang="en-US" sz="1320" kern="0" dirty="0">
              <a:latin typeface="Arial"/>
              <a:ea typeface="ＭＳ Ｐゴシック"/>
              <a:cs typeface="Tahoma" charset="0"/>
            </a:endParaRPr>
          </a:p>
        </p:txBody>
      </p:sp>
      <p:cxnSp>
        <p:nvCxnSpPr>
          <p:cNvPr id="183" name="Straight Connector 182">
            <a:extLst>
              <a:ext uri="{FF2B5EF4-FFF2-40B4-BE49-F238E27FC236}">
                <a16:creationId xmlns:a16="http://schemas.microsoft.com/office/drawing/2014/main" id="{3DB2D629-9352-4103-B9C2-9BF2ACA7E00E}"/>
              </a:ext>
            </a:extLst>
          </p:cNvPr>
          <p:cNvCxnSpPr>
            <a:cxnSpLocks/>
            <a:stCxn id="113" idx="0"/>
            <a:endCxn id="180" idx="1"/>
          </p:cNvCxnSpPr>
          <p:nvPr/>
        </p:nvCxnSpPr>
        <p:spPr>
          <a:xfrm>
            <a:off x="2806865" y="3070549"/>
            <a:ext cx="2812168" cy="637211"/>
          </a:xfrm>
          <a:prstGeom prst="line">
            <a:avLst/>
          </a:prstGeom>
          <a:noFill/>
          <a:ln w="57150" cap="flat" cmpd="sng" algn="ctr">
            <a:solidFill>
              <a:schemeClr val="accent3">
                <a:lumMod val="90000"/>
              </a:schemeClr>
            </a:solidFill>
            <a:prstDash val="sysDot"/>
          </a:ln>
          <a:effectLst/>
        </p:spPr>
      </p:cxnSp>
      <p:sp>
        <p:nvSpPr>
          <p:cNvPr id="184" name="AutoShape 32">
            <a:extLst>
              <a:ext uri="{FF2B5EF4-FFF2-40B4-BE49-F238E27FC236}">
                <a16:creationId xmlns:a16="http://schemas.microsoft.com/office/drawing/2014/main" id="{64DBF94E-D151-4E02-ADE2-B00F3F1049E3}"/>
              </a:ext>
            </a:extLst>
          </p:cNvPr>
          <p:cNvSpPr>
            <a:spLocks noChangeArrowheads="1"/>
          </p:cNvSpPr>
          <p:nvPr/>
        </p:nvSpPr>
        <p:spPr bwMode="auto">
          <a:xfrm>
            <a:off x="4471456" y="3402967"/>
            <a:ext cx="690185" cy="313218"/>
          </a:xfrm>
          <a:prstGeom prst="roundRect">
            <a:avLst>
              <a:gd name="adj" fmla="val 16667"/>
            </a:avLst>
          </a:prstGeom>
          <a:solidFill>
            <a:srgbClr val="92D050"/>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100" b="1" kern="0" dirty="0">
                <a:latin typeface="Arial"/>
                <a:ea typeface="ＭＳ Ｐゴシック"/>
                <a:cs typeface="Tahoma" charset="0"/>
              </a:rPr>
              <a:t>CIC</a:t>
            </a:r>
            <a:endParaRPr lang="en-US" sz="1100" kern="0" dirty="0">
              <a:latin typeface="Arial"/>
              <a:ea typeface="ＭＳ Ｐゴシック"/>
              <a:cs typeface="Tahoma" charset="0"/>
            </a:endParaRPr>
          </a:p>
        </p:txBody>
      </p:sp>
      <p:cxnSp>
        <p:nvCxnSpPr>
          <p:cNvPr id="186" name="Straight Connector 185">
            <a:extLst>
              <a:ext uri="{FF2B5EF4-FFF2-40B4-BE49-F238E27FC236}">
                <a16:creationId xmlns:a16="http://schemas.microsoft.com/office/drawing/2014/main" id="{11208DA5-85E4-4322-961D-0ED424759260}"/>
              </a:ext>
            </a:extLst>
          </p:cNvPr>
          <p:cNvCxnSpPr>
            <a:cxnSpLocks/>
            <a:endCxn id="180" idx="3"/>
          </p:cNvCxnSpPr>
          <p:nvPr/>
        </p:nvCxnSpPr>
        <p:spPr>
          <a:xfrm flipH="1">
            <a:off x="6765609" y="3364818"/>
            <a:ext cx="2103395" cy="342941"/>
          </a:xfrm>
          <a:prstGeom prst="line">
            <a:avLst/>
          </a:prstGeom>
          <a:noFill/>
          <a:ln w="57150" cap="flat" cmpd="sng" algn="ctr">
            <a:solidFill>
              <a:schemeClr val="accent3">
                <a:lumMod val="90000"/>
              </a:schemeClr>
            </a:solidFill>
            <a:prstDash val="sysDot"/>
          </a:ln>
          <a:effectLst/>
        </p:spPr>
      </p:cxnSp>
      <p:sp>
        <p:nvSpPr>
          <p:cNvPr id="187" name="AutoShape 32">
            <a:extLst>
              <a:ext uri="{FF2B5EF4-FFF2-40B4-BE49-F238E27FC236}">
                <a16:creationId xmlns:a16="http://schemas.microsoft.com/office/drawing/2014/main" id="{F496DA06-4B6B-42B9-B99E-52160DEBAD5D}"/>
              </a:ext>
            </a:extLst>
          </p:cNvPr>
          <p:cNvSpPr>
            <a:spLocks noChangeArrowheads="1"/>
          </p:cNvSpPr>
          <p:nvPr/>
        </p:nvSpPr>
        <p:spPr bwMode="auto">
          <a:xfrm>
            <a:off x="6836076" y="3430282"/>
            <a:ext cx="982732" cy="304693"/>
          </a:xfrm>
          <a:prstGeom prst="roundRect">
            <a:avLst>
              <a:gd name="adj" fmla="val 16667"/>
            </a:avLst>
          </a:prstGeom>
          <a:solidFill>
            <a:srgbClr val="92D050"/>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400" b="1" kern="0" dirty="0">
                <a:latin typeface="Arial"/>
                <a:ea typeface="ＭＳ Ｐゴシック"/>
                <a:cs typeface="Tahoma" charset="0"/>
              </a:rPr>
              <a:t>adapter</a:t>
            </a:r>
            <a:endParaRPr lang="en-US" sz="1400" kern="0" dirty="0">
              <a:latin typeface="Arial"/>
              <a:ea typeface="ＭＳ Ｐゴシック"/>
              <a:cs typeface="Tahoma" charset="0"/>
            </a:endParaRPr>
          </a:p>
        </p:txBody>
      </p:sp>
      <p:cxnSp>
        <p:nvCxnSpPr>
          <p:cNvPr id="194" name="Connector: Curved 193">
            <a:extLst>
              <a:ext uri="{FF2B5EF4-FFF2-40B4-BE49-F238E27FC236}">
                <a16:creationId xmlns:a16="http://schemas.microsoft.com/office/drawing/2014/main" id="{6AC68C39-0E1F-44F1-8D44-57FCCB1DADEC}"/>
              </a:ext>
            </a:extLst>
          </p:cNvPr>
          <p:cNvCxnSpPr>
            <a:cxnSpLocks/>
            <a:stCxn id="113" idx="2"/>
            <a:endCxn id="147" idx="1"/>
          </p:cNvCxnSpPr>
          <p:nvPr/>
        </p:nvCxnSpPr>
        <p:spPr>
          <a:xfrm rot="16200000" flipH="1">
            <a:off x="2885043" y="4003091"/>
            <a:ext cx="344805" cy="501160"/>
          </a:xfrm>
          <a:prstGeom prst="curvedConnector2">
            <a:avLst/>
          </a:prstGeom>
          <a:ln w="19050">
            <a:solidFill>
              <a:schemeClr val="accent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6" name="Connector: Curved 195">
            <a:extLst>
              <a:ext uri="{FF2B5EF4-FFF2-40B4-BE49-F238E27FC236}">
                <a16:creationId xmlns:a16="http://schemas.microsoft.com/office/drawing/2014/main" id="{398372BA-3493-460E-8C32-DBECB2350396}"/>
              </a:ext>
            </a:extLst>
          </p:cNvPr>
          <p:cNvCxnSpPr>
            <a:cxnSpLocks/>
            <a:stCxn id="147" idx="3"/>
            <a:endCxn id="94" idx="1"/>
          </p:cNvCxnSpPr>
          <p:nvPr/>
        </p:nvCxnSpPr>
        <p:spPr>
          <a:xfrm flipV="1">
            <a:off x="3998210" y="3702440"/>
            <a:ext cx="4252282" cy="723634"/>
          </a:xfrm>
          <a:prstGeom prst="curvedConnector3">
            <a:avLst>
              <a:gd name="adj1" fmla="val 50000"/>
            </a:avLst>
          </a:prstGeom>
          <a:ln w="19050">
            <a:solidFill>
              <a:schemeClr val="accent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2387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723" y="271159"/>
            <a:ext cx="9877900" cy="774013"/>
          </a:xfrm>
        </p:spPr>
        <p:txBody>
          <a:bodyPr>
            <a:noAutofit/>
          </a:bodyPr>
          <a:lstStyle/>
          <a:p>
            <a:r>
              <a:rPr lang="en-US" sz="2160" dirty="0"/>
              <a:t>CIG full ( with Approvals ) provisioning to</a:t>
            </a:r>
            <a:r>
              <a:rPr lang="en-US" sz="2160" dirty="0">
                <a:latin typeface="Calibri" panose="020F0502020204030204" pitchFamily="34" charset="0"/>
              </a:rPr>
              <a:t> ServiceNow (and some other SAAS applications ). CIG Phase 1 supports ServiceNow at this time.</a:t>
            </a:r>
            <a:br>
              <a:rPr lang="en-US" sz="2160" dirty="0"/>
            </a:br>
            <a:endParaRPr lang="en-US" sz="2160" dirty="0"/>
          </a:p>
        </p:txBody>
      </p:sp>
      <p:sp>
        <p:nvSpPr>
          <p:cNvPr id="70" name="Rectangle: Rounded Corners 69">
            <a:extLst>
              <a:ext uri="{FF2B5EF4-FFF2-40B4-BE49-F238E27FC236}">
                <a16:creationId xmlns:a16="http://schemas.microsoft.com/office/drawing/2014/main" id="{4FA6E1EF-BA97-48CC-900C-F80ACE24AD72}"/>
              </a:ext>
            </a:extLst>
          </p:cNvPr>
          <p:cNvSpPr/>
          <p:nvPr/>
        </p:nvSpPr>
        <p:spPr>
          <a:xfrm>
            <a:off x="6904473" y="2430264"/>
            <a:ext cx="4318327" cy="3979316"/>
          </a:xfrm>
          <a:prstGeom prst="roundRect">
            <a:avLst/>
          </a:prstGeom>
          <a:solidFill>
            <a:schemeClr val="accent2">
              <a:lumMod val="20000"/>
              <a:lumOff val="80000"/>
            </a:schemeClr>
          </a:solidFill>
          <a:ln w="19050" cap="flat" cmpd="sng" algn="ctr">
            <a:noFill/>
            <a:prstDash val="solid"/>
          </a:ln>
          <a:effectLst/>
        </p:spPr>
        <p:txBody>
          <a:bodyPr rtlCol="0" anchor="ctr"/>
          <a:lstStyle/>
          <a:p>
            <a:pPr algn="r" defTabSz="1097280"/>
            <a:r>
              <a:rPr lang="en-US" sz="1680" kern="0" dirty="0">
                <a:cs typeface="Arial" panose="020B0604020202020204" pitchFamily="34" charset="0"/>
              </a:rPr>
              <a:t>On-Prem or </a:t>
            </a:r>
          </a:p>
          <a:p>
            <a:pPr algn="r" defTabSz="1097280"/>
            <a:r>
              <a:rPr lang="en-US" sz="1680" kern="0" dirty="0">
                <a:cs typeface="Arial" panose="020B0604020202020204" pitchFamily="34" charset="0"/>
              </a:rPr>
              <a:t>Private Cloud</a:t>
            </a: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p:txBody>
      </p:sp>
      <p:pic>
        <p:nvPicPr>
          <p:cNvPr id="73" name="Picture 62">
            <a:extLst>
              <a:ext uri="{FF2B5EF4-FFF2-40B4-BE49-F238E27FC236}">
                <a16:creationId xmlns:a16="http://schemas.microsoft.com/office/drawing/2014/main" id="{83E5664F-D8FE-41E2-B3D9-D77084EEAD08}"/>
              </a:ext>
            </a:extLst>
          </p:cNvPr>
          <p:cNvPicPr>
            <a:picLocks noChangeAspect="1"/>
          </p:cNvPicPr>
          <p:nvPr/>
        </p:nvPicPr>
        <p:blipFill>
          <a:blip r:embed="rId2" cstate="screen">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790813" y="2289207"/>
            <a:ext cx="4209836" cy="279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 name="Picture 62">
            <a:extLst>
              <a:ext uri="{FF2B5EF4-FFF2-40B4-BE49-F238E27FC236}">
                <a16:creationId xmlns:a16="http://schemas.microsoft.com/office/drawing/2014/main" id="{BFC482D9-5C6F-44BF-9859-4613994F65D6}"/>
              </a:ext>
            </a:extLst>
          </p:cNvPr>
          <p:cNvPicPr>
            <a:picLocks noChangeAspect="1"/>
          </p:cNvPicPr>
          <p:nvPr/>
        </p:nvPicPr>
        <p:blipFill>
          <a:blip r:embed="rId3" cstate="email">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3769518" y="1083548"/>
            <a:ext cx="1179672" cy="71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AutoShape 32">
            <a:extLst>
              <a:ext uri="{FF2B5EF4-FFF2-40B4-BE49-F238E27FC236}">
                <a16:creationId xmlns:a16="http://schemas.microsoft.com/office/drawing/2014/main" id="{63D0FA20-86E7-4952-B0AA-5621D589C050}"/>
              </a:ext>
            </a:extLst>
          </p:cNvPr>
          <p:cNvSpPr>
            <a:spLocks noChangeArrowheads="1"/>
          </p:cNvSpPr>
          <p:nvPr/>
        </p:nvSpPr>
        <p:spPr bwMode="auto">
          <a:xfrm>
            <a:off x="1605581" y="3070549"/>
            <a:ext cx="2402567" cy="1010720"/>
          </a:xfrm>
          <a:prstGeom prst="roundRect">
            <a:avLst>
              <a:gd name="adj" fmla="val 16667"/>
            </a:avLst>
          </a:prstGeom>
          <a:solidFill>
            <a:schemeClr val="accent3">
              <a:lumMod val="90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920" b="1" kern="0" dirty="0">
                <a:latin typeface="Arial"/>
                <a:ea typeface="ＭＳ Ｐゴシック"/>
                <a:cs typeface="Tahoma" charset="0"/>
              </a:rPr>
              <a:t>IBM CI with</a:t>
            </a:r>
          </a:p>
          <a:p>
            <a:pPr algn="r" defTabSz="1018642">
              <a:lnSpc>
                <a:spcPct val="87000"/>
              </a:lnSpc>
              <a:tabLst>
                <a:tab pos="806425" algn="l"/>
                <a:tab pos="1612849" algn="l"/>
                <a:tab pos="2419274" algn="l"/>
              </a:tabLst>
            </a:pPr>
            <a:r>
              <a:rPr lang="en-US" sz="1920" b="1" kern="0" dirty="0">
                <a:latin typeface="Arial"/>
                <a:ea typeface="ＭＳ Ｐゴシック"/>
                <a:cs typeface="Tahoma" charset="0"/>
              </a:rPr>
              <a:t>CIC, CIG, CIA</a:t>
            </a:r>
            <a:endParaRPr lang="en-US" sz="1920" kern="0" dirty="0">
              <a:latin typeface="Arial"/>
              <a:ea typeface="ＭＳ Ｐゴシック"/>
              <a:cs typeface="Tahoma" charset="0"/>
            </a:endParaRPr>
          </a:p>
        </p:txBody>
      </p:sp>
      <p:pic>
        <p:nvPicPr>
          <p:cNvPr id="114" name="Picture 113">
            <a:extLst>
              <a:ext uri="{FF2B5EF4-FFF2-40B4-BE49-F238E27FC236}">
                <a16:creationId xmlns:a16="http://schemas.microsoft.com/office/drawing/2014/main" id="{D3B7E06B-9941-4BC5-8987-DFC0B098DB0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619756" y="3154201"/>
            <a:ext cx="423325" cy="380918"/>
          </a:xfrm>
          <a:prstGeom prst="rect">
            <a:avLst/>
          </a:prstGeom>
        </p:spPr>
      </p:pic>
      <p:cxnSp>
        <p:nvCxnSpPr>
          <p:cNvPr id="131" name="Straight Connector 130">
            <a:extLst>
              <a:ext uri="{FF2B5EF4-FFF2-40B4-BE49-F238E27FC236}">
                <a16:creationId xmlns:a16="http://schemas.microsoft.com/office/drawing/2014/main" id="{68753E72-7FF6-41F6-9BAF-295DDAAEB04D}"/>
              </a:ext>
            </a:extLst>
          </p:cNvPr>
          <p:cNvCxnSpPr>
            <a:cxnSpLocks/>
            <a:stCxn id="113" idx="0"/>
          </p:cNvCxnSpPr>
          <p:nvPr/>
        </p:nvCxnSpPr>
        <p:spPr>
          <a:xfrm flipV="1">
            <a:off x="2806865" y="1579666"/>
            <a:ext cx="1132380" cy="1490882"/>
          </a:xfrm>
          <a:prstGeom prst="line">
            <a:avLst/>
          </a:prstGeom>
          <a:noFill/>
          <a:ln w="57150" cap="flat" cmpd="sng" algn="ctr">
            <a:solidFill>
              <a:srgbClr val="FFC000"/>
            </a:solidFill>
            <a:prstDash val="sysDot"/>
          </a:ln>
          <a:effectLst/>
        </p:spPr>
      </p:cxnSp>
      <p:sp>
        <p:nvSpPr>
          <p:cNvPr id="168" name="AutoShape 32">
            <a:extLst>
              <a:ext uri="{FF2B5EF4-FFF2-40B4-BE49-F238E27FC236}">
                <a16:creationId xmlns:a16="http://schemas.microsoft.com/office/drawing/2014/main" id="{43081A99-610A-4731-849C-768A90064A9F}"/>
              </a:ext>
            </a:extLst>
          </p:cNvPr>
          <p:cNvSpPr>
            <a:spLocks noChangeArrowheads="1"/>
          </p:cNvSpPr>
          <p:nvPr/>
        </p:nvSpPr>
        <p:spPr bwMode="auto">
          <a:xfrm>
            <a:off x="3835921" y="1124373"/>
            <a:ext cx="912341" cy="417361"/>
          </a:xfrm>
          <a:prstGeom prst="roundRect">
            <a:avLst>
              <a:gd name="adj" fmla="val 16667"/>
            </a:avLst>
          </a:prstGeom>
          <a:solidFill>
            <a:srgbClr val="FFC000"/>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320" b="1" kern="0" dirty="0">
                <a:latin typeface="Arial"/>
                <a:ea typeface="ＭＳ Ｐゴシック"/>
                <a:cs typeface="Tahoma" charset="0"/>
              </a:rPr>
              <a:t>Service Now</a:t>
            </a:r>
            <a:endParaRPr lang="en-US" sz="1320" kern="0" dirty="0">
              <a:latin typeface="Arial"/>
              <a:ea typeface="ＭＳ Ｐゴシック"/>
              <a:cs typeface="Tahoma" charset="0"/>
            </a:endParaRPr>
          </a:p>
        </p:txBody>
      </p:sp>
      <p:sp>
        <p:nvSpPr>
          <p:cNvPr id="179" name="AutoShape 32">
            <a:extLst>
              <a:ext uri="{FF2B5EF4-FFF2-40B4-BE49-F238E27FC236}">
                <a16:creationId xmlns:a16="http://schemas.microsoft.com/office/drawing/2014/main" id="{C1EC543D-21F5-446C-A565-8732D9577AF5}"/>
              </a:ext>
            </a:extLst>
          </p:cNvPr>
          <p:cNvSpPr>
            <a:spLocks noChangeArrowheads="1"/>
          </p:cNvSpPr>
          <p:nvPr/>
        </p:nvSpPr>
        <p:spPr bwMode="auto">
          <a:xfrm>
            <a:off x="2627992" y="1956079"/>
            <a:ext cx="1380156" cy="613092"/>
          </a:xfrm>
          <a:prstGeom prst="roundRect">
            <a:avLst>
              <a:gd name="adj" fmla="val 16667"/>
            </a:avLst>
          </a:prstGeom>
          <a:solidFill>
            <a:srgbClr val="FFC000"/>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2160" b="1" kern="0" dirty="0">
                <a:latin typeface="Arial"/>
                <a:ea typeface="ＭＳ Ｐゴシック"/>
                <a:cs typeface="Tahoma" charset="0"/>
              </a:rPr>
              <a:t>CIG </a:t>
            </a:r>
            <a:r>
              <a:rPr lang="en-US" sz="2160" b="1" kern="0" dirty="0">
                <a:solidFill>
                  <a:schemeClr val="accent5">
                    <a:lumMod val="60000"/>
                    <a:lumOff val="40000"/>
                  </a:schemeClr>
                </a:solidFill>
                <a:latin typeface="Arial"/>
                <a:ea typeface="ＭＳ Ｐゴシック"/>
                <a:cs typeface="Tahoma" charset="0"/>
              </a:rPr>
              <a:t>or CIC</a:t>
            </a:r>
            <a:endParaRPr lang="en-US" sz="2160" kern="0" dirty="0">
              <a:solidFill>
                <a:schemeClr val="accent5">
                  <a:lumMod val="60000"/>
                  <a:lumOff val="40000"/>
                </a:schemeClr>
              </a:solidFill>
              <a:latin typeface="Arial"/>
              <a:ea typeface="ＭＳ Ｐゴシック"/>
              <a:cs typeface="Tahoma" charset="0"/>
            </a:endParaRPr>
          </a:p>
        </p:txBody>
      </p:sp>
      <p:sp>
        <p:nvSpPr>
          <p:cNvPr id="51" name="AutoShape 32">
            <a:extLst>
              <a:ext uri="{FF2B5EF4-FFF2-40B4-BE49-F238E27FC236}">
                <a16:creationId xmlns:a16="http://schemas.microsoft.com/office/drawing/2014/main" id="{E8F64747-2728-4935-9AB3-14CC65869563}"/>
              </a:ext>
            </a:extLst>
          </p:cNvPr>
          <p:cNvSpPr>
            <a:spLocks noChangeArrowheads="1"/>
          </p:cNvSpPr>
          <p:nvPr/>
        </p:nvSpPr>
        <p:spPr bwMode="auto">
          <a:xfrm>
            <a:off x="8367476" y="3419267"/>
            <a:ext cx="1759138" cy="599002"/>
          </a:xfrm>
          <a:prstGeom prst="roundRect">
            <a:avLst>
              <a:gd name="adj" fmla="val 16667"/>
            </a:avLst>
          </a:prstGeom>
          <a:solidFill>
            <a:schemeClr val="accent3">
              <a:lumMod val="90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2160" b="1" kern="0" dirty="0">
                <a:latin typeface="Arial"/>
                <a:ea typeface="ＭＳ Ｐゴシック"/>
                <a:cs typeface="Tahoma" charset="0"/>
              </a:rPr>
              <a:t>IBM IGI</a:t>
            </a:r>
            <a:endParaRPr lang="en-US" sz="2160" kern="0" dirty="0">
              <a:latin typeface="Arial"/>
              <a:ea typeface="ＭＳ Ｐゴシック"/>
              <a:cs typeface="Tahoma" charset="0"/>
            </a:endParaRPr>
          </a:p>
        </p:txBody>
      </p:sp>
      <p:pic>
        <p:nvPicPr>
          <p:cNvPr id="52" name="Picture 51">
            <a:extLst>
              <a:ext uri="{FF2B5EF4-FFF2-40B4-BE49-F238E27FC236}">
                <a16:creationId xmlns:a16="http://schemas.microsoft.com/office/drawing/2014/main" id="{B2C4EA23-54C0-4889-903D-9F3764A1A16E}"/>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520780" y="3526048"/>
            <a:ext cx="348224" cy="385441"/>
          </a:xfrm>
          <a:prstGeom prst="rect">
            <a:avLst/>
          </a:prstGeom>
        </p:spPr>
      </p:pic>
    </p:spTree>
    <p:extLst>
      <p:ext uri="{BB962C8B-B14F-4D97-AF65-F5344CB8AC3E}">
        <p14:creationId xmlns:p14="http://schemas.microsoft.com/office/powerpoint/2010/main" val="449706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7050" y="164367"/>
            <a:ext cx="9877900" cy="1066115"/>
          </a:xfrm>
        </p:spPr>
        <p:txBody>
          <a:bodyPr>
            <a:noAutofit/>
          </a:bodyPr>
          <a:lstStyle/>
          <a:p>
            <a:r>
              <a:rPr lang="en-US" sz="1680" dirty="0"/>
              <a:t>IBM CI CIC just-in-time ( no approval WFs ) provisioning for SAAS applications like </a:t>
            </a:r>
            <a:r>
              <a:rPr lang="en-US" sz="1680" strike="sngStrike" dirty="0">
                <a:latin typeface="Calibri" panose="020F0502020204030204" pitchFamily="34" charset="0"/>
              </a:rPr>
              <a:t>SuccessFactors</a:t>
            </a:r>
            <a:r>
              <a:rPr lang="en-US" sz="1680" dirty="0">
                <a:latin typeface="Calibri" panose="020F0502020204030204" pitchFamily="34" charset="0"/>
              </a:rPr>
              <a:t>, ServiceNow, AWS, </a:t>
            </a:r>
            <a:r>
              <a:rPr lang="en-US" sz="1680" strike="sngStrike" dirty="0" err="1">
                <a:latin typeface="Calibri" panose="020F0502020204030204" pitchFamily="34" charset="0"/>
              </a:rPr>
              <a:t>AzureAD</a:t>
            </a:r>
            <a:r>
              <a:rPr lang="en-US" sz="1680" strike="sngStrike" dirty="0">
                <a:latin typeface="Calibri" panose="020F0502020204030204" pitchFamily="34" charset="0"/>
              </a:rPr>
              <a:t>, O365</a:t>
            </a:r>
            <a:r>
              <a:rPr lang="en-US" sz="1680" dirty="0">
                <a:latin typeface="Calibri" panose="020F0502020204030204" pitchFamily="34" charset="0"/>
              </a:rPr>
              <a:t>, </a:t>
            </a:r>
            <a:r>
              <a:rPr lang="en-US" sz="1680" dirty="0" err="1">
                <a:latin typeface="Calibri" panose="020F0502020204030204" pitchFamily="34" charset="0"/>
              </a:rPr>
              <a:t>SalesForce</a:t>
            </a:r>
            <a:r>
              <a:rPr lang="en-US" sz="1680" dirty="0">
                <a:latin typeface="Calibri" panose="020F0502020204030204" pitchFamily="34" charset="0"/>
              </a:rPr>
              <a:t>. 1000+ SAAS apps in IBM CIC store.  IBM CIC is part of IBM CI.</a:t>
            </a:r>
            <a:br>
              <a:rPr lang="en-US" sz="1680" dirty="0"/>
            </a:br>
            <a:endParaRPr lang="en-US" sz="1680" dirty="0"/>
          </a:p>
        </p:txBody>
      </p:sp>
      <p:sp>
        <p:nvSpPr>
          <p:cNvPr id="70" name="Rectangle: Rounded Corners 69">
            <a:extLst>
              <a:ext uri="{FF2B5EF4-FFF2-40B4-BE49-F238E27FC236}">
                <a16:creationId xmlns:a16="http://schemas.microsoft.com/office/drawing/2014/main" id="{4FA6E1EF-BA97-48CC-900C-F80ACE24AD72}"/>
              </a:ext>
            </a:extLst>
          </p:cNvPr>
          <p:cNvSpPr/>
          <p:nvPr/>
        </p:nvSpPr>
        <p:spPr>
          <a:xfrm>
            <a:off x="6950176" y="2498176"/>
            <a:ext cx="4318327" cy="3979316"/>
          </a:xfrm>
          <a:prstGeom prst="roundRect">
            <a:avLst/>
          </a:prstGeom>
          <a:solidFill>
            <a:schemeClr val="accent2">
              <a:lumMod val="20000"/>
              <a:lumOff val="80000"/>
            </a:schemeClr>
          </a:solidFill>
          <a:ln w="19050" cap="flat" cmpd="sng" algn="ctr">
            <a:noFill/>
            <a:prstDash val="solid"/>
          </a:ln>
          <a:effectLst/>
        </p:spPr>
        <p:txBody>
          <a:bodyPr rtlCol="0" anchor="ctr"/>
          <a:lstStyle/>
          <a:p>
            <a:pPr algn="r" defTabSz="1097280"/>
            <a:r>
              <a:rPr lang="en-US" sz="1680" kern="0" dirty="0">
                <a:cs typeface="Arial" panose="020B0604020202020204" pitchFamily="34" charset="0"/>
              </a:rPr>
              <a:t>On-Prem or </a:t>
            </a:r>
          </a:p>
          <a:p>
            <a:pPr algn="r" defTabSz="1097280"/>
            <a:r>
              <a:rPr lang="en-US" sz="1680" kern="0" dirty="0">
                <a:cs typeface="Arial" panose="020B0604020202020204" pitchFamily="34" charset="0"/>
              </a:rPr>
              <a:t>Private Cloud</a:t>
            </a: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p:txBody>
      </p:sp>
      <p:grpSp>
        <p:nvGrpSpPr>
          <p:cNvPr id="71" name="Group 70">
            <a:extLst>
              <a:ext uri="{FF2B5EF4-FFF2-40B4-BE49-F238E27FC236}">
                <a16:creationId xmlns:a16="http://schemas.microsoft.com/office/drawing/2014/main" id="{523E4475-150B-428F-BEFB-D2516C4C14D4}"/>
              </a:ext>
            </a:extLst>
          </p:cNvPr>
          <p:cNvGrpSpPr/>
          <p:nvPr/>
        </p:nvGrpSpPr>
        <p:grpSpPr>
          <a:xfrm>
            <a:off x="782141" y="1527903"/>
            <a:ext cx="5493438" cy="3497012"/>
            <a:chOff x="4171447" y="995878"/>
            <a:chExt cx="4577865" cy="2017290"/>
          </a:xfrm>
        </p:grpSpPr>
        <p:pic>
          <p:nvPicPr>
            <p:cNvPr id="73" name="Picture 62">
              <a:extLst>
                <a:ext uri="{FF2B5EF4-FFF2-40B4-BE49-F238E27FC236}">
                  <a16:creationId xmlns:a16="http://schemas.microsoft.com/office/drawing/2014/main" id="{83E5664F-D8FE-41E2-B3D9-D77084EEAD08}"/>
                </a:ext>
              </a:extLst>
            </p:cNvPr>
            <p:cNvPicPr>
              <a:picLocks noChangeAspect="1"/>
            </p:cNvPicPr>
            <p:nvPr/>
          </p:nvPicPr>
          <p:blipFill>
            <a:blip r:embed="rId2" cstate="screen">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4171447" y="1403070"/>
              <a:ext cx="3508197" cy="1610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Picture 62">
              <a:extLst>
                <a:ext uri="{FF2B5EF4-FFF2-40B4-BE49-F238E27FC236}">
                  <a16:creationId xmlns:a16="http://schemas.microsoft.com/office/drawing/2014/main" id="{982A9D84-3DF2-46ED-8A02-F23A67F9D781}"/>
                </a:ext>
              </a:extLst>
            </p:cNvPr>
            <p:cNvPicPr>
              <a:picLocks noChangeAspect="1"/>
            </p:cNvPicPr>
            <p:nvPr/>
          </p:nvPicPr>
          <p:blipFill>
            <a:blip r:embed="rId3" cstate="email">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7827653" y="1625731"/>
              <a:ext cx="921659" cy="414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Picture 62">
              <a:extLst>
                <a:ext uri="{FF2B5EF4-FFF2-40B4-BE49-F238E27FC236}">
                  <a16:creationId xmlns:a16="http://schemas.microsoft.com/office/drawing/2014/main" id="{6B2F2449-3332-4D2E-AC93-FD7C585E8D41}"/>
                </a:ext>
              </a:extLst>
            </p:cNvPr>
            <p:cNvPicPr>
              <a:picLocks noChangeAspect="1"/>
            </p:cNvPicPr>
            <p:nvPr/>
          </p:nvPicPr>
          <p:blipFill>
            <a:blip r:embed="rId3" cstate="email">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7602681" y="1316489"/>
              <a:ext cx="955480" cy="414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62">
              <a:extLst>
                <a:ext uri="{FF2B5EF4-FFF2-40B4-BE49-F238E27FC236}">
                  <a16:creationId xmlns:a16="http://schemas.microsoft.com/office/drawing/2014/main" id="{E20FE193-E469-479E-9A9A-5732D3AB3662}"/>
                </a:ext>
              </a:extLst>
            </p:cNvPr>
            <p:cNvPicPr>
              <a:picLocks noChangeAspect="1"/>
            </p:cNvPicPr>
            <p:nvPr/>
          </p:nvPicPr>
          <p:blipFill>
            <a:blip r:embed="rId3" cstate="email">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7206051" y="995878"/>
              <a:ext cx="921659" cy="414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9" name="Group 88">
            <a:extLst>
              <a:ext uri="{FF2B5EF4-FFF2-40B4-BE49-F238E27FC236}">
                <a16:creationId xmlns:a16="http://schemas.microsoft.com/office/drawing/2014/main" id="{AB52617E-EE4B-4244-80EF-8C981142F89F}"/>
              </a:ext>
            </a:extLst>
          </p:cNvPr>
          <p:cNvGrpSpPr/>
          <p:nvPr/>
        </p:nvGrpSpPr>
        <p:grpSpPr>
          <a:xfrm>
            <a:off x="7669588" y="2644635"/>
            <a:ext cx="2380946" cy="1410004"/>
            <a:chOff x="845918" y="1447800"/>
            <a:chExt cx="1969217" cy="1066346"/>
          </a:xfrm>
        </p:grpSpPr>
        <p:sp>
          <p:nvSpPr>
            <p:cNvPr id="92" name="TextBox 51">
              <a:extLst>
                <a:ext uri="{FF2B5EF4-FFF2-40B4-BE49-F238E27FC236}">
                  <a16:creationId xmlns:a16="http://schemas.microsoft.com/office/drawing/2014/main" id="{DA2279E4-A8B2-46D0-805E-390C7EB7D1DE}"/>
                </a:ext>
              </a:extLst>
            </p:cNvPr>
            <p:cNvSpPr txBox="1">
              <a:spLocks noChangeArrowheads="1"/>
            </p:cNvSpPr>
            <p:nvPr/>
          </p:nvSpPr>
          <p:spPr bwMode="auto">
            <a:xfrm>
              <a:off x="845918" y="1447800"/>
              <a:ext cx="503269" cy="4305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29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sz="1900">
                  <a:solidFill>
                    <a:schemeClr val="tx1"/>
                  </a:solidFill>
                  <a:latin typeface="Arial" charset="0"/>
                  <a:ea typeface="ＭＳ Ｐゴシック" charset="0"/>
                </a:defRPr>
              </a:lvl5pPr>
              <a:lvl6pPr marL="2514600" indent="-228600" eaLnBrk="0" hangingPunct="0">
                <a:defRPr sz="1900">
                  <a:solidFill>
                    <a:schemeClr val="tx1"/>
                  </a:solidFill>
                  <a:latin typeface="Arial" charset="0"/>
                  <a:ea typeface="ＭＳ Ｐゴシック" charset="0"/>
                </a:defRPr>
              </a:lvl6pPr>
              <a:lvl7pPr marL="2971800" indent="-228600" eaLnBrk="0" hangingPunct="0">
                <a:defRPr sz="1900">
                  <a:solidFill>
                    <a:schemeClr val="tx1"/>
                  </a:solidFill>
                  <a:latin typeface="Arial" charset="0"/>
                  <a:ea typeface="ＭＳ Ｐゴシック" charset="0"/>
                </a:defRPr>
              </a:lvl7pPr>
              <a:lvl8pPr marL="3429000" indent="-228600" eaLnBrk="0" hangingPunct="0">
                <a:defRPr sz="1900">
                  <a:solidFill>
                    <a:schemeClr val="tx1"/>
                  </a:solidFill>
                  <a:latin typeface="Arial" charset="0"/>
                  <a:ea typeface="ＭＳ Ｐゴシック" charset="0"/>
                </a:defRPr>
              </a:lvl8pPr>
              <a:lvl9pPr marL="3886200" indent="-228600" eaLnBrk="0" hangingPunct="0">
                <a:defRPr sz="1900">
                  <a:solidFill>
                    <a:schemeClr val="tx1"/>
                  </a:solidFill>
                  <a:latin typeface="Arial" charset="0"/>
                  <a:ea typeface="ＭＳ Ｐゴシック" charset="0"/>
                </a:defRPr>
              </a:lvl9pPr>
            </a:lstStyle>
            <a:p>
              <a:endParaRPr lang="en-US" sz="1320" b="1">
                <a:solidFill>
                  <a:srgbClr val="595959"/>
                </a:solidFill>
              </a:endParaRPr>
            </a:p>
          </p:txBody>
        </p:sp>
        <p:sp>
          <p:nvSpPr>
            <p:cNvPr id="94" name="AutoShape 32">
              <a:extLst>
                <a:ext uri="{FF2B5EF4-FFF2-40B4-BE49-F238E27FC236}">
                  <a16:creationId xmlns:a16="http://schemas.microsoft.com/office/drawing/2014/main" id="{752FB2C2-09E7-477E-982D-56AB3D06BB4E}"/>
                </a:ext>
              </a:extLst>
            </p:cNvPr>
            <p:cNvSpPr>
              <a:spLocks noChangeArrowheads="1"/>
            </p:cNvSpPr>
            <p:nvPr/>
          </p:nvSpPr>
          <p:spPr bwMode="auto">
            <a:xfrm>
              <a:off x="1349187" y="2048637"/>
              <a:ext cx="1465948" cy="465509"/>
            </a:xfrm>
            <a:prstGeom prst="roundRect">
              <a:avLst>
                <a:gd name="adj" fmla="val 16667"/>
              </a:avLst>
            </a:prstGeom>
            <a:solidFill>
              <a:schemeClr val="accent3">
                <a:lumMod val="90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2160" b="1" kern="0" dirty="0">
                  <a:latin typeface="Arial"/>
                  <a:ea typeface="ＭＳ Ｐゴシック"/>
                  <a:cs typeface="Tahoma" charset="0"/>
                </a:rPr>
                <a:t>IBM IGI</a:t>
              </a:r>
              <a:endParaRPr lang="en-US" sz="2160" kern="0" dirty="0">
                <a:latin typeface="Arial"/>
                <a:ea typeface="ＭＳ Ｐゴシック"/>
                <a:cs typeface="Tahoma" charset="0"/>
              </a:endParaRPr>
            </a:p>
          </p:txBody>
        </p:sp>
      </p:grpSp>
      <p:pic>
        <p:nvPicPr>
          <p:cNvPr id="101" name="Picture 62">
            <a:extLst>
              <a:ext uri="{FF2B5EF4-FFF2-40B4-BE49-F238E27FC236}">
                <a16:creationId xmlns:a16="http://schemas.microsoft.com/office/drawing/2014/main" id="{BFC482D9-5C6F-44BF-9859-4613994F65D6}"/>
              </a:ext>
            </a:extLst>
          </p:cNvPr>
          <p:cNvPicPr>
            <a:picLocks noChangeAspect="1"/>
          </p:cNvPicPr>
          <p:nvPr/>
        </p:nvPicPr>
        <p:blipFill>
          <a:blip r:embed="rId3" cstate="email">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3769518" y="1083548"/>
            <a:ext cx="1179672" cy="71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 name="Picture 111">
            <a:extLst>
              <a:ext uri="{FF2B5EF4-FFF2-40B4-BE49-F238E27FC236}">
                <a16:creationId xmlns:a16="http://schemas.microsoft.com/office/drawing/2014/main" id="{35BE4AD9-5302-4AA4-AA4B-37290C26726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520780" y="3526048"/>
            <a:ext cx="348224" cy="385441"/>
          </a:xfrm>
          <a:prstGeom prst="rect">
            <a:avLst/>
          </a:prstGeom>
        </p:spPr>
      </p:pic>
      <p:sp>
        <p:nvSpPr>
          <p:cNvPr id="113" name="AutoShape 32">
            <a:extLst>
              <a:ext uri="{FF2B5EF4-FFF2-40B4-BE49-F238E27FC236}">
                <a16:creationId xmlns:a16="http://schemas.microsoft.com/office/drawing/2014/main" id="{63D0FA20-86E7-4952-B0AA-5621D589C050}"/>
              </a:ext>
            </a:extLst>
          </p:cNvPr>
          <p:cNvSpPr>
            <a:spLocks noChangeArrowheads="1"/>
          </p:cNvSpPr>
          <p:nvPr/>
        </p:nvSpPr>
        <p:spPr bwMode="auto">
          <a:xfrm>
            <a:off x="1605582" y="3070549"/>
            <a:ext cx="2035549" cy="1010720"/>
          </a:xfrm>
          <a:prstGeom prst="roundRect">
            <a:avLst>
              <a:gd name="adj" fmla="val 16667"/>
            </a:avLst>
          </a:prstGeom>
          <a:solidFill>
            <a:schemeClr val="accent3">
              <a:lumMod val="90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920" b="1" kern="0" dirty="0">
                <a:latin typeface="Arial"/>
                <a:ea typeface="ＭＳ Ｐゴシック"/>
                <a:cs typeface="Tahoma" charset="0"/>
              </a:rPr>
              <a:t>IBM CI with</a:t>
            </a:r>
          </a:p>
          <a:p>
            <a:pPr algn="r" defTabSz="1018642">
              <a:lnSpc>
                <a:spcPct val="87000"/>
              </a:lnSpc>
              <a:tabLst>
                <a:tab pos="806425" algn="l"/>
                <a:tab pos="1612849" algn="l"/>
                <a:tab pos="2419274" algn="l"/>
              </a:tabLst>
            </a:pPr>
            <a:r>
              <a:rPr lang="en-US" sz="1920" b="1" kern="0" dirty="0">
                <a:latin typeface="Arial"/>
                <a:ea typeface="ＭＳ Ｐゴシック"/>
                <a:cs typeface="Tahoma" charset="0"/>
              </a:rPr>
              <a:t>CIC </a:t>
            </a:r>
            <a:endParaRPr lang="en-US" sz="1920" kern="0" dirty="0">
              <a:latin typeface="Arial"/>
              <a:ea typeface="ＭＳ Ｐゴシック"/>
              <a:cs typeface="Tahoma" charset="0"/>
            </a:endParaRPr>
          </a:p>
        </p:txBody>
      </p:sp>
      <p:pic>
        <p:nvPicPr>
          <p:cNvPr id="114" name="Picture 113">
            <a:extLst>
              <a:ext uri="{FF2B5EF4-FFF2-40B4-BE49-F238E27FC236}">
                <a16:creationId xmlns:a16="http://schemas.microsoft.com/office/drawing/2014/main" id="{D3B7E06B-9941-4BC5-8987-DFC0B098DB01}"/>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619756" y="3154201"/>
            <a:ext cx="423325" cy="380918"/>
          </a:xfrm>
          <a:prstGeom prst="rect">
            <a:avLst/>
          </a:prstGeom>
        </p:spPr>
      </p:pic>
      <p:cxnSp>
        <p:nvCxnSpPr>
          <p:cNvPr id="131" name="Straight Connector 130">
            <a:extLst>
              <a:ext uri="{FF2B5EF4-FFF2-40B4-BE49-F238E27FC236}">
                <a16:creationId xmlns:a16="http://schemas.microsoft.com/office/drawing/2014/main" id="{68753E72-7FF6-41F6-9BAF-295DDAAEB04D}"/>
              </a:ext>
            </a:extLst>
          </p:cNvPr>
          <p:cNvCxnSpPr>
            <a:cxnSpLocks/>
            <a:stCxn id="113" idx="0"/>
          </p:cNvCxnSpPr>
          <p:nvPr/>
        </p:nvCxnSpPr>
        <p:spPr>
          <a:xfrm flipV="1">
            <a:off x="2623356" y="1579666"/>
            <a:ext cx="1315889" cy="1490882"/>
          </a:xfrm>
          <a:prstGeom prst="line">
            <a:avLst/>
          </a:prstGeom>
          <a:noFill/>
          <a:ln w="57150" cap="flat" cmpd="sng" algn="ctr">
            <a:solidFill>
              <a:srgbClr val="FFC000"/>
            </a:solidFill>
            <a:prstDash val="sysDot"/>
          </a:ln>
          <a:effectLst/>
        </p:spPr>
      </p:cxnSp>
      <p:cxnSp>
        <p:nvCxnSpPr>
          <p:cNvPr id="135" name="Straight Connector 134">
            <a:extLst>
              <a:ext uri="{FF2B5EF4-FFF2-40B4-BE49-F238E27FC236}">
                <a16:creationId xmlns:a16="http://schemas.microsoft.com/office/drawing/2014/main" id="{93D7D1BC-0C64-422B-9407-0F7C6E4D3380}"/>
              </a:ext>
            </a:extLst>
          </p:cNvPr>
          <p:cNvCxnSpPr>
            <a:cxnSpLocks/>
          </p:cNvCxnSpPr>
          <p:nvPr/>
        </p:nvCxnSpPr>
        <p:spPr>
          <a:xfrm flipV="1">
            <a:off x="2880356" y="2139102"/>
            <a:ext cx="1614869" cy="931445"/>
          </a:xfrm>
          <a:prstGeom prst="line">
            <a:avLst/>
          </a:prstGeom>
          <a:noFill/>
          <a:ln w="57150" cap="flat" cmpd="sng" algn="ctr">
            <a:solidFill>
              <a:schemeClr val="tx1">
                <a:lumMod val="75000"/>
              </a:schemeClr>
            </a:solidFill>
            <a:prstDash val="sysDot"/>
          </a:ln>
          <a:effectLst/>
        </p:spPr>
      </p:cxnSp>
      <p:cxnSp>
        <p:nvCxnSpPr>
          <p:cNvPr id="138" name="Straight Connector 137">
            <a:extLst>
              <a:ext uri="{FF2B5EF4-FFF2-40B4-BE49-F238E27FC236}">
                <a16:creationId xmlns:a16="http://schemas.microsoft.com/office/drawing/2014/main" id="{1247C5A2-E257-41F5-9F98-DE1941ACF88A}"/>
              </a:ext>
            </a:extLst>
          </p:cNvPr>
          <p:cNvCxnSpPr>
            <a:cxnSpLocks/>
            <a:stCxn id="113" idx="0"/>
          </p:cNvCxnSpPr>
          <p:nvPr/>
        </p:nvCxnSpPr>
        <p:spPr>
          <a:xfrm flipV="1">
            <a:off x="2623356" y="2601725"/>
            <a:ext cx="2428212" cy="468823"/>
          </a:xfrm>
          <a:prstGeom prst="line">
            <a:avLst/>
          </a:prstGeom>
          <a:noFill/>
          <a:ln w="57150" cap="flat" cmpd="sng" algn="ctr">
            <a:solidFill>
              <a:srgbClr val="FFC000"/>
            </a:solidFill>
            <a:prstDash val="sysDot"/>
          </a:ln>
          <a:effectLst/>
        </p:spPr>
      </p:cxnSp>
      <p:cxnSp>
        <p:nvCxnSpPr>
          <p:cNvPr id="142" name="Straight Connector 141">
            <a:extLst>
              <a:ext uri="{FF2B5EF4-FFF2-40B4-BE49-F238E27FC236}">
                <a16:creationId xmlns:a16="http://schemas.microsoft.com/office/drawing/2014/main" id="{FB084F47-0543-4D83-BAA9-22A3CDD77E9B}"/>
              </a:ext>
            </a:extLst>
          </p:cNvPr>
          <p:cNvCxnSpPr>
            <a:cxnSpLocks/>
            <a:endCxn id="83" idx="1"/>
          </p:cNvCxnSpPr>
          <p:nvPr/>
        </p:nvCxnSpPr>
        <p:spPr>
          <a:xfrm flipV="1">
            <a:off x="3175884" y="2978824"/>
            <a:ext cx="1993705" cy="76574"/>
          </a:xfrm>
          <a:prstGeom prst="line">
            <a:avLst/>
          </a:prstGeom>
          <a:noFill/>
          <a:ln w="57150" cap="flat" cmpd="sng" algn="ctr">
            <a:solidFill>
              <a:srgbClr val="FFC000"/>
            </a:solidFill>
            <a:prstDash val="sysDot"/>
          </a:ln>
          <a:effectLst/>
        </p:spPr>
      </p:cxnSp>
      <p:sp>
        <p:nvSpPr>
          <p:cNvPr id="154" name="AutoShape 32">
            <a:extLst>
              <a:ext uri="{FF2B5EF4-FFF2-40B4-BE49-F238E27FC236}">
                <a16:creationId xmlns:a16="http://schemas.microsoft.com/office/drawing/2014/main" id="{AED77EB7-346A-4C22-A3ED-F242D51A5B3F}"/>
              </a:ext>
            </a:extLst>
          </p:cNvPr>
          <p:cNvSpPr>
            <a:spLocks noChangeArrowheads="1"/>
          </p:cNvSpPr>
          <p:nvPr/>
        </p:nvSpPr>
        <p:spPr bwMode="auto">
          <a:xfrm>
            <a:off x="4315727" y="2980823"/>
            <a:ext cx="690185" cy="313218"/>
          </a:xfrm>
          <a:prstGeom prst="roundRect">
            <a:avLst>
              <a:gd name="adj" fmla="val 16667"/>
            </a:avLst>
          </a:prstGeom>
          <a:solidFill>
            <a:srgbClr val="FFFF00"/>
          </a:solidFill>
          <a:ln w="9525">
            <a:solidFill>
              <a:srgbClr val="FFC000"/>
            </a:solid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100" b="1" kern="0" dirty="0">
                <a:latin typeface="Arial"/>
                <a:ea typeface="ＭＳ Ｐゴシック"/>
                <a:cs typeface="Tahoma" charset="0"/>
              </a:rPr>
              <a:t>CIC</a:t>
            </a:r>
            <a:endParaRPr lang="en-US" sz="1100" kern="0" dirty="0">
              <a:latin typeface="Arial"/>
              <a:ea typeface="ＭＳ Ｐゴシック"/>
              <a:cs typeface="Tahoma" charset="0"/>
            </a:endParaRPr>
          </a:p>
        </p:txBody>
      </p:sp>
      <p:sp>
        <p:nvSpPr>
          <p:cNvPr id="165" name="AutoShape 32">
            <a:extLst>
              <a:ext uri="{FF2B5EF4-FFF2-40B4-BE49-F238E27FC236}">
                <a16:creationId xmlns:a16="http://schemas.microsoft.com/office/drawing/2014/main" id="{A94DC8CE-CA71-4A14-8908-80F7A9F395D7}"/>
              </a:ext>
            </a:extLst>
          </p:cNvPr>
          <p:cNvSpPr>
            <a:spLocks noChangeArrowheads="1"/>
          </p:cNvSpPr>
          <p:nvPr/>
        </p:nvSpPr>
        <p:spPr bwMode="auto">
          <a:xfrm>
            <a:off x="5064833" y="2258079"/>
            <a:ext cx="760655" cy="417361"/>
          </a:xfrm>
          <a:prstGeom prst="roundRect">
            <a:avLst>
              <a:gd name="adj" fmla="val 16667"/>
            </a:avLst>
          </a:prstGeom>
          <a:solidFill>
            <a:srgbClr val="FFFF00"/>
          </a:solidFill>
          <a:ln w="9525">
            <a:solidFill>
              <a:srgbClr val="FFC000"/>
            </a:solid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320" b="1" kern="0" dirty="0">
                <a:latin typeface="Arial"/>
                <a:ea typeface="ＭＳ Ｐゴシック"/>
                <a:cs typeface="Tahoma" charset="0"/>
              </a:rPr>
              <a:t>O365</a:t>
            </a:r>
            <a:endParaRPr lang="en-US" sz="1320" kern="0" dirty="0">
              <a:latin typeface="Arial"/>
              <a:ea typeface="ＭＳ Ｐゴシック"/>
              <a:cs typeface="Tahoma" charset="0"/>
            </a:endParaRPr>
          </a:p>
        </p:txBody>
      </p:sp>
      <p:sp>
        <p:nvSpPr>
          <p:cNvPr id="166" name="AutoShape 32">
            <a:extLst>
              <a:ext uri="{FF2B5EF4-FFF2-40B4-BE49-F238E27FC236}">
                <a16:creationId xmlns:a16="http://schemas.microsoft.com/office/drawing/2014/main" id="{8F9937F3-4043-4CAD-BFA6-9CB8D16033F3}"/>
              </a:ext>
            </a:extLst>
          </p:cNvPr>
          <p:cNvSpPr>
            <a:spLocks noChangeArrowheads="1"/>
          </p:cNvSpPr>
          <p:nvPr/>
        </p:nvSpPr>
        <p:spPr bwMode="auto">
          <a:xfrm>
            <a:off x="5234461" y="2792721"/>
            <a:ext cx="1031270" cy="417361"/>
          </a:xfrm>
          <a:prstGeom prst="roundRect">
            <a:avLst>
              <a:gd name="adj" fmla="val 16667"/>
            </a:avLst>
          </a:prstGeom>
          <a:solidFill>
            <a:srgbClr val="FFFF00"/>
          </a:solidFill>
          <a:ln w="9525">
            <a:solidFill>
              <a:srgbClr val="FFC000"/>
            </a:solid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320" b="1" kern="0" dirty="0" err="1">
                <a:latin typeface="Arial"/>
                <a:ea typeface="ＭＳ Ｐゴシック"/>
                <a:cs typeface="Tahoma" charset="0"/>
              </a:rPr>
              <a:t>AzureAD</a:t>
            </a:r>
            <a:endParaRPr lang="en-US" sz="1320" kern="0" dirty="0">
              <a:latin typeface="Arial"/>
              <a:ea typeface="ＭＳ Ｐゴシック"/>
              <a:cs typeface="Tahoma" charset="0"/>
            </a:endParaRPr>
          </a:p>
        </p:txBody>
      </p:sp>
      <p:sp>
        <p:nvSpPr>
          <p:cNvPr id="167" name="AutoShape 32">
            <a:extLst>
              <a:ext uri="{FF2B5EF4-FFF2-40B4-BE49-F238E27FC236}">
                <a16:creationId xmlns:a16="http://schemas.microsoft.com/office/drawing/2014/main" id="{93BEFFC0-9DC9-457E-BAE1-C9CA9C4AF0B8}"/>
              </a:ext>
            </a:extLst>
          </p:cNvPr>
          <p:cNvSpPr>
            <a:spLocks noChangeArrowheads="1"/>
          </p:cNvSpPr>
          <p:nvPr/>
        </p:nvSpPr>
        <p:spPr bwMode="auto">
          <a:xfrm>
            <a:off x="4438760" y="1679037"/>
            <a:ext cx="1020916" cy="417361"/>
          </a:xfrm>
          <a:prstGeom prst="roundRect">
            <a:avLst>
              <a:gd name="adj" fmla="val 16667"/>
            </a:avLst>
          </a:prstGeom>
          <a:solidFill>
            <a:schemeClr val="bg1">
              <a:lumMod val="65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320" b="1" strike="sngStrike" kern="0" dirty="0">
                <a:latin typeface="Arial"/>
                <a:ea typeface="ＭＳ Ｐゴシック"/>
                <a:cs typeface="Tahoma" charset="0"/>
              </a:rPr>
              <a:t>Success Factors</a:t>
            </a:r>
            <a:endParaRPr lang="en-US" sz="1320" strike="sngStrike" kern="0" dirty="0">
              <a:latin typeface="Arial"/>
              <a:ea typeface="ＭＳ Ｐゴシック"/>
              <a:cs typeface="Tahoma" charset="0"/>
            </a:endParaRPr>
          </a:p>
        </p:txBody>
      </p:sp>
      <p:sp>
        <p:nvSpPr>
          <p:cNvPr id="168" name="AutoShape 32">
            <a:extLst>
              <a:ext uri="{FF2B5EF4-FFF2-40B4-BE49-F238E27FC236}">
                <a16:creationId xmlns:a16="http://schemas.microsoft.com/office/drawing/2014/main" id="{43081A99-610A-4731-849C-768A90064A9F}"/>
              </a:ext>
            </a:extLst>
          </p:cNvPr>
          <p:cNvSpPr>
            <a:spLocks noChangeArrowheads="1"/>
          </p:cNvSpPr>
          <p:nvPr/>
        </p:nvSpPr>
        <p:spPr bwMode="auto">
          <a:xfrm>
            <a:off x="3835921" y="1124373"/>
            <a:ext cx="912341" cy="417361"/>
          </a:xfrm>
          <a:prstGeom prst="roundRect">
            <a:avLst>
              <a:gd name="adj" fmla="val 16667"/>
            </a:avLst>
          </a:prstGeom>
          <a:solidFill>
            <a:srgbClr val="FFC000"/>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320" b="1" kern="0" dirty="0">
                <a:latin typeface="Arial"/>
                <a:ea typeface="ＭＳ Ｐゴシック"/>
                <a:cs typeface="Tahoma" charset="0"/>
              </a:rPr>
              <a:t>Service Now</a:t>
            </a:r>
            <a:endParaRPr lang="en-US" sz="1320" kern="0" dirty="0">
              <a:latin typeface="Arial"/>
              <a:ea typeface="ＭＳ Ｐゴシック"/>
              <a:cs typeface="Tahoma" charset="0"/>
            </a:endParaRPr>
          </a:p>
        </p:txBody>
      </p:sp>
      <p:sp>
        <p:nvSpPr>
          <p:cNvPr id="169" name="AutoShape 32">
            <a:extLst>
              <a:ext uri="{FF2B5EF4-FFF2-40B4-BE49-F238E27FC236}">
                <a16:creationId xmlns:a16="http://schemas.microsoft.com/office/drawing/2014/main" id="{E632E48A-B61E-4570-A41E-56A6054187E3}"/>
              </a:ext>
            </a:extLst>
          </p:cNvPr>
          <p:cNvSpPr>
            <a:spLocks noChangeArrowheads="1"/>
          </p:cNvSpPr>
          <p:nvPr/>
        </p:nvSpPr>
        <p:spPr bwMode="auto">
          <a:xfrm>
            <a:off x="3591518" y="2299053"/>
            <a:ext cx="690185" cy="355022"/>
          </a:xfrm>
          <a:prstGeom prst="roundRect">
            <a:avLst>
              <a:gd name="adj" fmla="val 16667"/>
            </a:avLst>
          </a:prstGeom>
          <a:solidFill>
            <a:schemeClr val="bg1">
              <a:lumMod val="65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100" b="1" strike="sngStrike" kern="0" dirty="0">
                <a:latin typeface="Arial"/>
                <a:ea typeface="ＭＳ Ｐゴシック"/>
                <a:cs typeface="Tahoma" charset="0"/>
              </a:rPr>
              <a:t>CIC</a:t>
            </a:r>
            <a:endParaRPr lang="en-US" sz="1100" strike="sngStrike" kern="0" dirty="0">
              <a:latin typeface="Arial"/>
              <a:ea typeface="ＭＳ Ｐゴシック"/>
              <a:cs typeface="Tahoma" charset="0"/>
            </a:endParaRPr>
          </a:p>
        </p:txBody>
      </p:sp>
      <p:sp>
        <p:nvSpPr>
          <p:cNvPr id="171" name="AutoShape 32">
            <a:extLst>
              <a:ext uri="{FF2B5EF4-FFF2-40B4-BE49-F238E27FC236}">
                <a16:creationId xmlns:a16="http://schemas.microsoft.com/office/drawing/2014/main" id="{70E9EB62-1D8B-4F74-A20B-7418E792C975}"/>
              </a:ext>
            </a:extLst>
          </p:cNvPr>
          <p:cNvSpPr>
            <a:spLocks noChangeArrowheads="1"/>
          </p:cNvSpPr>
          <p:nvPr/>
        </p:nvSpPr>
        <p:spPr bwMode="auto">
          <a:xfrm>
            <a:off x="3910211" y="2637026"/>
            <a:ext cx="690185" cy="309894"/>
          </a:xfrm>
          <a:prstGeom prst="roundRect">
            <a:avLst>
              <a:gd name="adj" fmla="val 16667"/>
            </a:avLst>
          </a:prstGeom>
          <a:solidFill>
            <a:srgbClr val="FFFF00"/>
          </a:solidFill>
          <a:ln w="9525">
            <a:solidFill>
              <a:srgbClr val="FFC000"/>
            </a:solid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100" b="1" kern="0" dirty="0">
                <a:latin typeface="Arial"/>
                <a:ea typeface="ＭＳ Ｐゴシック"/>
                <a:cs typeface="Tahoma" charset="0"/>
              </a:rPr>
              <a:t>CIC</a:t>
            </a:r>
            <a:endParaRPr lang="en-US" sz="1100" kern="0" dirty="0">
              <a:latin typeface="Arial"/>
              <a:ea typeface="ＭＳ Ｐゴシック"/>
              <a:cs typeface="Tahoma" charset="0"/>
            </a:endParaRPr>
          </a:p>
        </p:txBody>
      </p:sp>
      <p:sp>
        <p:nvSpPr>
          <p:cNvPr id="179" name="AutoShape 32">
            <a:extLst>
              <a:ext uri="{FF2B5EF4-FFF2-40B4-BE49-F238E27FC236}">
                <a16:creationId xmlns:a16="http://schemas.microsoft.com/office/drawing/2014/main" id="{C1EC543D-21F5-446C-A565-8732D9577AF5}"/>
              </a:ext>
            </a:extLst>
          </p:cNvPr>
          <p:cNvSpPr>
            <a:spLocks noChangeArrowheads="1"/>
          </p:cNvSpPr>
          <p:nvPr/>
        </p:nvSpPr>
        <p:spPr bwMode="auto">
          <a:xfrm>
            <a:off x="2941424" y="2006208"/>
            <a:ext cx="642548" cy="288396"/>
          </a:xfrm>
          <a:prstGeom prst="roundRect">
            <a:avLst>
              <a:gd name="adj" fmla="val 16667"/>
            </a:avLst>
          </a:prstGeom>
          <a:solidFill>
            <a:srgbClr val="FFC000"/>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400" b="1" kern="0" dirty="0">
                <a:latin typeface="Arial"/>
                <a:ea typeface="ＭＳ Ｐゴシック"/>
                <a:cs typeface="Tahoma" charset="0"/>
              </a:rPr>
              <a:t>CIC</a:t>
            </a:r>
            <a:endParaRPr lang="en-US" sz="1400" kern="0" dirty="0">
              <a:latin typeface="Arial"/>
              <a:ea typeface="ＭＳ Ｐゴシック"/>
              <a:cs typeface="Tahoma" charset="0"/>
            </a:endParaRPr>
          </a:p>
        </p:txBody>
      </p:sp>
      <p:pic>
        <p:nvPicPr>
          <p:cNvPr id="180" name="Picture 62">
            <a:extLst>
              <a:ext uri="{FF2B5EF4-FFF2-40B4-BE49-F238E27FC236}">
                <a16:creationId xmlns:a16="http://schemas.microsoft.com/office/drawing/2014/main" id="{8128CC9F-9998-4C0A-9A46-0906FF5B284F}"/>
              </a:ext>
            </a:extLst>
          </p:cNvPr>
          <p:cNvPicPr>
            <a:picLocks noChangeAspect="1"/>
          </p:cNvPicPr>
          <p:nvPr/>
        </p:nvPicPr>
        <p:blipFill>
          <a:blip r:embed="rId3" cstate="email">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5619032" y="3348701"/>
            <a:ext cx="1146576" cy="71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2" name="AutoShape 32">
            <a:extLst>
              <a:ext uri="{FF2B5EF4-FFF2-40B4-BE49-F238E27FC236}">
                <a16:creationId xmlns:a16="http://schemas.microsoft.com/office/drawing/2014/main" id="{86FEE16F-1AD0-4B0F-A9A4-D5A03C488A34}"/>
              </a:ext>
            </a:extLst>
          </p:cNvPr>
          <p:cNvSpPr>
            <a:spLocks noChangeArrowheads="1"/>
          </p:cNvSpPr>
          <p:nvPr/>
        </p:nvSpPr>
        <p:spPr bwMode="auto">
          <a:xfrm>
            <a:off x="5805607" y="3484317"/>
            <a:ext cx="760655" cy="417361"/>
          </a:xfrm>
          <a:prstGeom prst="roundRect">
            <a:avLst>
              <a:gd name="adj" fmla="val 16667"/>
            </a:avLst>
          </a:prstGeom>
          <a:solidFill>
            <a:srgbClr val="FFC000"/>
          </a:solidFill>
          <a:ln w="9525">
            <a:solidFill>
              <a:srgbClr val="FFC000"/>
            </a:solid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320" b="1" kern="0" dirty="0">
                <a:latin typeface="Arial"/>
                <a:ea typeface="ＭＳ Ｐゴシック"/>
                <a:cs typeface="Tahoma" charset="0"/>
              </a:rPr>
              <a:t>AWS /IAM</a:t>
            </a:r>
            <a:endParaRPr lang="en-US" sz="1320" kern="0" dirty="0">
              <a:latin typeface="Arial"/>
              <a:ea typeface="ＭＳ Ｐゴシック"/>
              <a:cs typeface="Tahoma" charset="0"/>
            </a:endParaRPr>
          </a:p>
        </p:txBody>
      </p:sp>
      <p:cxnSp>
        <p:nvCxnSpPr>
          <p:cNvPr id="183" name="Straight Connector 182">
            <a:extLst>
              <a:ext uri="{FF2B5EF4-FFF2-40B4-BE49-F238E27FC236}">
                <a16:creationId xmlns:a16="http://schemas.microsoft.com/office/drawing/2014/main" id="{3DB2D629-9352-4103-B9C2-9BF2ACA7E00E}"/>
              </a:ext>
            </a:extLst>
          </p:cNvPr>
          <p:cNvCxnSpPr>
            <a:cxnSpLocks/>
            <a:stCxn id="113" idx="0"/>
            <a:endCxn id="180" idx="1"/>
          </p:cNvCxnSpPr>
          <p:nvPr/>
        </p:nvCxnSpPr>
        <p:spPr>
          <a:xfrm>
            <a:off x="2623357" y="3070549"/>
            <a:ext cx="2995676" cy="637211"/>
          </a:xfrm>
          <a:prstGeom prst="line">
            <a:avLst/>
          </a:prstGeom>
          <a:noFill/>
          <a:ln w="57150" cap="flat" cmpd="sng" algn="ctr">
            <a:solidFill>
              <a:srgbClr val="FFC000"/>
            </a:solidFill>
            <a:prstDash val="sysDot"/>
          </a:ln>
          <a:effectLst/>
        </p:spPr>
      </p:cxnSp>
      <p:sp>
        <p:nvSpPr>
          <p:cNvPr id="184" name="AutoShape 32">
            <a:extLst>
              <a:ext uri="{FF2B5EF4-FFF2-40B4-BE49-F238E27FC236}">
                <a16:creationId xmlns:a16="http://schemas.microsoft.com/office/drawing/2014/main" id="{64DBF94E-D151-4E02-ADE2-B00F3F1049E3}"/>
              </a:ext>
            </a:extLst>
          </p:cNvPr>
          <p:cNvSpPr>
            <a:spLocks noChangeArrowheads="1"/>
          </p:cNvSpPr>
          <p:nvPr/>
        </p:nvSpPr>
        <p:spPr bwMode="auto">
          <a:xfrm>
            <a:off x="4471456" y="3402967"/>
            <a:ext cx="690185" cy="313218"/>
          </a:xfrm>
          <a:prstGeom prst="roundRect">
            <a:avLst>
              <a:gd name="adj" fmla="val 16667"/>
            </a:avLst>
          </a:prstGeom>
          <a:solidFill>
            <a:srgbClr val="FFC000"/>
          </a:solidFill>
          <a:ln w="9525">
            <a:solidFill>
              <a:srgbClr val="FFC000"/>
            </a:solid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100" b="1" kern="0" dirty="0">
                <a:latin typeface="Arial"/>
                <a:ea typeface="ＭＳ Ｐゴシック"/>
                <a:cs typeface="Tahoma" charset="0"/>
              </a:rPr>
              <a:t>CIC</a:t>
            </a:r>
            <a:endParaRPr lang="en-US" sz="1100" kern="0" dirty="0">
              <a:latin typeface="Arial"/>
              <a:ea typeface="ＭＳ Ｐゴシック"/>
              <a:cs typeface="Tahoma" charset="0"/>
            </a:endParaRPr>
          </a:p>
        </p:txBody>
      </p:sp>
      <p:sp>
        <p:nvSpPr>
          <p:cNvPr id="8" name="Rectangle 7">
            <a:extLst>
              <a:ext uri="{FF2B5EF4-FFF2-40B4-BE49-F238E27FC236}">
                <a16:creationId xmlns:a16="http://schemas.microsoft.com/office/drawing/2014/main" id="{93128CBE-07E9-41DB-823C-23916A721E0F}"/>
              </a:ext>
            </a:extLst>
          </p:cNvPr>
          <p:cNvSpPr/>
          <p:nvPr/>
        </p:nvSpPr>
        <p:spPr>
          <a:xfrm>
            <a:off x="782142" y="5097043"/>
            <a:ext cx="8526058" cy="1004478"/>
          </a:xfrm>
          <a:prstGeom prst="rect">
            <a:avLst/>
          </a:prstGeom>
          <a:solidFill>
            <a:schemeClr val="accent1"/>
          </a:solidFill>
          <a:ln w="19050" cap="flat" cmpd="sng" algn="ctr">
            <a:noFill/>
            <a:prstDash val="solid"/>
          </a:ln>
          <a:effectLst/>
        </p:spPr>
        <p:txBody>
          <a:bodyPr rtlCol="0" anchor="ctr"/>
          <a:lstStyle/>
          <a:p>
            <a:pPr defTabSz="1097280"/>
            <a:r>
              <a:rPr lang="en-US" sz="1680" kern="0" dirty="0">
                <a:solidFill>
                  <a:schemeClr val="bg1"/>
                </a:solidFill>
                <a:cs typeface="Arial" panose="020B0604020202020204" pitchFamily="34" charset="0"/>
              </a:rPr>
              <a:t>Note: SuccessFactors are not in IBM CIC App Store yet.</a:t>
            </a:r>
          </a:p>
          <a:p>
            <a:pPr defTabSz="1097280"/>
            <a:r>
              <a:rPr lang="en-US" sz="1680" kern="0" dirty="0">
                <a:solidFill>
                  <a:schemeClr val="bg1"/>
                </a:solidFill>
                <a:cs typeface="Arial" panose="020B0604020202020204" pitchFamily="34" charset="0"/>
              </a:rPr>
              <a:t>O365 and </a:t>
            </a:r>
            <a:r>
              <a:rPr lang="en-US" sz="1680" kern="0" dirty="0" err="1">
                <a:solidFill>
                  <a:schemeClr val="bg1"/>
                </a:solidFill>
                <a:cs typeface="Arial" panose="020B0604020202020204" pitchFamily="34" charset="0"/>
              </a:rPr>
              <a:t>AzureAD</a:t>
            </a:r>
            <a:r>
              <a:rPr lang="en-US" sz="1680" kern="0" dirty="0">
                <a:solidFill>
                  <a:schemeClr val="bg1"/>
                </a:solidFill>
                <a:cs typeface="Arial" panose="020B0604020202020204" pitchFamily="34" charset="0"/>
              </a:rPr>
              <a:t> are in IBM CIC App Store, but do not support just-in-time provisioning ( Microsoft limitation ). IBM CIC provides SSO to them if identity is present.</a:t>
            </a:r>
          </a:p>
        </p:txBody>
      </p:sp>
      <p:sp>
        <p:nvSpPr>
          <p:cNvPr id="9" name="Arrow: Up 8">
            <a:extLst>
              <a:ext uri="{FF2B5EF4-FFF2-40B4-BE49-F238E27FC236}">
                <a16:creationId xmlns:a16="http://schemas.microsoft.com/office/drawing/2014/main" id="{C4CC1ECB-C3E2-47CA-BA75-FE4D73AD9C88}"/>
              </a:ext>
            </a:extLst>
          </p:cNvPr>
          <p:cNvSpPr/>
          <p:nvPr/>
        </p:nvSpPr>
        <p:spPr>
          <a:xfrm>
            <a:off x="5281750" y="3330839"/>
            <a:ext cx="361828" cy="1694076"/>
          </a:xfrm>
          <a:prstGeom prst="upArrow">
            <a:avLst/>
          </a:prstGeom>
          <a:solidFill>
            <a:schemeClr val="accent1"/>
          </a:solidFill>
          <a:ln w="19050" cap="flat" cmpd="sng" algn="ctr">
            <a:noFill/>
            <a:prstDash val="solid"/>
          </a:ln>
          <a:effectLst/>
        </p:spPr>
        <p:txBody>
          <a:bodyPr rtlCol="0" anchor="ctr"/>
          <a:lstStyle/>
          <a:p>
            <a:pPr algn="ctr" defTabSz="1097280"/>
            <a:endParaRPr lang="en-US" sz="1680" kern="0" dirty="0">
              <a:solidFill>
                <a:schemeClr val="bg1"/>
              </a:solidFill>
              <a:cs typeface="Arial" panose="020B0604020202020204" pitchFamily="34" charset="0"/>
            </a:endParaRPr>
          </a:p>
        </p:txBody>
      </p:sp>
    </p:spTree>
    <p:extLst>
      <p:ext uri="{BB962C8B-B14F-4D97-AF65-F5344CB8AC3E}">
        <p14:creationId xmlns:p14="http://schemas.microsoft.com/office/powerpoint/2010/main" val="826525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723" y="271159"/>
            <a:ext cx="9877900" cy="774013"/>
          </a:xfrm>
        </p:spPr>
        <p:txBody>
          <a:bodyPr>
            <a:noAutofit/>
          </a:bodyPr>
          <a:lstStyle/>
          <a:p>
            <a:r>
              <a:rPr lang="en-US" sz="2160" dirty="0"/>
              <a:t>CIG provisioning for on-prem </a:t>
            </a:r>
            <a:r>
              <a:rPr lang="en-US" sz="2160" dirty="0">
                <a:latin typeface="Calibri" panose="020F0502020204030204" pitchFamily="34" charset="0"/>
              </a:rPr>
              <a:t>LDAP, Active Directory ( and all other on-prem and legacy apps ) – via ServiceNow (or other SAAS application getting IBM CIG full provisioning directly ).</a:t>
            </a:r>
            <a:br>
              <a:rPr lang="en-US" sz="2160" dirty="0"/>
            </a:br>
            <a:endParaRPr lang="en-US" sz="2160" dirty="0"/>
          </a:p>
        </p:txBody>
      </p:sp>
      <p:sp>
        <p:nvSpPr>
          <p:cNvPr id="70" name="Rectangle: Rounded Corners 69">
            <a:extLst>
              <a:ext uri="{FF2B5EF4-FFF2-40B4-BE49-F238E27FC236}">
                <a16:creationId xmlns:a16="http://schemas.microsoft.com/office/drawing/2014/main" id="{4FA6E1EF-BA97-48CC-900C-F80ACE24AD72}"/>
              </a:ext>
            </a:extLst>
          </p:cNvPr>
          <p:cNvSpPr/>
          <p:nvPr/>
        </p:nvSpPr>
        <p:spPr>
          <a:xfrm>
            <a:off x="6904473" y="2430264"/>
            <a:ext cx="4318327" cy="3979316"/>
          </a:xfrm>
          <a:prstGeom prst="roundRect">
            <a:avLst/>
          </a:prstGeom>
          <a:solidFill>
            <a:schemeClr val="accent2">
              <a:lumMod val="20000"/>
              <a:lumOff val="80000"/>
            </a:schemeClr>
          </a:solidFill>
          <a:ln w="19050" cap="flat" cmpd="sng" algn="ctr">
            <a:noFill/>
            <a:prstDash val="solid"/>
          </a:ln>
          <a:effectLst/>
        </p:spPr>
        <p:txBody>
          <a:bodyPr rtlCol="0" anchor="ctr"/>
          <a:lstStyle/>
          <a:p>
            <a:pPr algn="r" defTabSz="1097280"/>
            <a:r>
              <a:rPr lang="en-US" sz="1680" kern="0" dirty="0">
                <a:cs typeface="Arial" panose="020B0604020202020204" pitchFamily="34" charset="0"/>
              </a:rPr>
              <a:t>On-Prem or </a:t>
            </a:r>
          </a:p>
          <a:p>
            <a:pPr algn="r" defTabSz="1097280"/>
            <a:r>
              <a:rPr lang="en-US" sz="1680" kern="0" dirty="0">
                <a:cs typeface="Arial" panose="020B0604020202020204" pitchFamily="34" charset="0"/>
              </a:rPr>
              <a:t>Private Cloud</a:t>
            </a: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p:txBody>
      </p:sp>
      <p:pic>
        <p:nvPicPr>
          <p:cNvPr id="73" name="Picture 62">
            <a:extLst>
              <a:ext uri="{FF2B5EF4-FFF2-40B4-BE49-F238E27FC236}">
                <a16:creationId xmlns:a16="http://schemas.microsoft.com/office/drawing/2014/main" id="{83E5664F-D8FE-41E2-B3D9-D77084EEAD08}"/>
              </a:ext>
            </a:extLst>
          </p:cNvPr>
          <p:cNvPicPr>
            <a:picLocks noChangeAspect="1"/>
          </p:cNvPicPr>
          <p:nvPr/>
        </p:nvPicPr>
        <p:blipFill>
          <a:blip r:embed="rId2" cstate="screen">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790813" y="2289207"/>
            <a:ext cx="4209836" cy="279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 name="Picture 62">
            <a:extLst>
              <a:ext uri="{FF2B5EF4-FFF2-40B4-BE49-F238E27FC236}">
                <a16:creationId xmlns:a16="http://schemas.microsoft.com/office/drawing/2014/main" id="{BFC482D9-5C6F-44BF-9859-4613994F65D6}"/>
              </a:ext>
            </a:extLst>
          </p:cNvPr>
          <p:cNvPicPr>
            <a:picLocks noChangeAspect="1"/>
          </p:cNvPicPr>
          <p:nvPr/>
        </p:nvPicPr>
        <p:blipFill>
          <a:blip r:embed="rId3" cstate="email">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3769518" y="1083548"/>
            <a:ext cx="1179672" cy="71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Rectangle 102">
            <a:extLst>
              <a:ext uri="{FF2B5EF4-FFF2-40B4-BE49-F238E27FC236}">
                <a16:creationId xmlns:a16="http://schemas.microsoft.com/office/drawing/2014/main" id="{BCD4B377-2C86-4994-BFD1-98DE24E04FB8}"/>
              </a:ext>
            </a:extLst>
          </p:cNvPr>
          <p:cNvSpPr/>
          <p:nvPr/>
        </p:nvSpPr>
        <p:spPr>
          <a:xfrm>
            <a:off x="7187743" y="5131908"/>
            <a:ext cx="643921" cy="394663"/>
          </a:xfrm>
          <a:prstGeom prst="rect">
            <a:avLst/>
          </a:prstGeom>
          <a:solidFill>
            <a:srgbClr val="FFC000"/>
          </a:solidFill>
          <a:ln w="19050" cap="flat" cmpd="sng" algn="ctr">
            <a:noFill/>
            <a:prstDash val="solid"/>
          </a:ln>
          <a:effectLst/>
        </p:spPr>
        <p:txBody>
          <a:bodyPr rtlCol="0" anchor="ctr"/>
          <a:lstStyle/>
          <a:p>
            <a:pPr algn="ctr" defTabSz="1097280"/>
            <a:r>
              <a:rPr lang="en-US" sz="1680" b="1" kern="0" dirty="0">
                <a:cs typeface="Arial" panose="020B0604020202020204" pitchFamily="34" charset="0"/>
              </a:rPr>
              <a:t>AD</a:t>
            </a:r>
          </a:p>
        </p:txBody>
      </p:sp>
      <p:cxnSp>
        <p:nvCxnSpPr>
          <p:cNvPr id="106" name="Straight Connector 105">
            <a:extLst>
              <a:ext uri="{FF2B5EF4-FFF2-40B4-BE49-F238E27FC236}">
                <a16:creationId xmlns:a16="http://schemas.microsoft.com/office/drawing/2014/main" id="{A8BAE9B6-61D0-4312-87AA-1748A372E55F}"/>
              </a:ext>
            </a:extLst>
          </p:cNvPr>
          <p:cNvCxnSpPr>
            <a:cxnSpLocks/>
            <a:endCxn id="101" idx="3"/>
          </p:cNvCxnSpPr>
          <p:nvPr/>
        </p:nvCxnSpPr>
        <p:spPr>
          <a:xfrm flipH="1" flipV="1">
            <a:off x="4949190" y="1439835"/>
            <a:ext cx="4199633" cy="1953662"/>
          </a:xfrm>
          <a:prstGeom prst="line">
            <a:avLst/>
          </a:prstGeom>
          <a:noFill/>
          <a:ln w="57150" cap="flat" cmpd="sng" algn="ctr">
            <a:solidFill>
              <a:srgbClr val="FFC000"/>
            </a:solidFill>
            <a:prstDash val="sysDot"/>
          </a:ln>
          <a:effectLst/>
        </p:spPr>
      </p:cxnSp>
      <p:sp>
        <p:nvSpPr>
          <p:cNvPr id="113" name="AutoShape 32">
            <a:extLst>
              <a:ext uri="{FF2B5EF4-FFF2-40B4-BE49-F238E27FC236}">
                <a16:creationId xmlns:a16="http://schemas.microsoft.com/office/drawing/2014/main" id="{63D0FA20-86E7-4952-B0AA-5621D589C050}"/>
              </a:ext>
            </a:extLst>
          </p:cNvPr>
          <p:cNvSpPr>
            <a:spLocks noChangeArrowheads="1"/>
          </p:cNvSpPr>
          <p:nvPr/>
        </p:nvSpPr>
        <p:spPr bwMode="auto">
          <a:xfrm>
            <a:off x="1605581" y="3070549"/>
            <a:ext cx="2402567" cy="1010720"/>
          </a:xfrm>
          <a:prstGeom prst="roundRect">
            <a:avLst>
              <a:gd name="adj" fmla="val 16667"/>
            </a:avLst>
          </a:prstGeom>
          <a:solidFill>
            <a:schemeClr val="accent3">
              <a:lumMod val="90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920" b="1" kern="0" dirty="0">
                <a:latin typeface="Arial"/>
                <a:ea typeface="ＭＳ Ｐゴシック"/>
                <a:cs typeface="Tahoma" charset="0"/>
              </a:rPr>
              <a:t>IBM CI with</a:t>
            </a:r>
          </a:p>
          <a:p>
            <a:pPr algn="r" defTabSz="1018642">
              <a:lnSpc>
                <a:spcPct val="87000"/>
              </a:lnSpc>
              <a:tabLst>
                <a:tab pos="806425" algn="l"/>
                <a:tab pos="1612849" algn="l"/>
                <a:tab pos="2419274" algn="l"/>
              </a:tabLst>
            </a:pPr>
            <a:r>
              <a:rPr lang="en-US" sz="1920" b="1" kern="0" dirty="0">
                <a:latin typeface="Arial"/>
                <a:ea typeface="ＭＳ Ｐゴシック"/>
                <a:cs typeface="Tahoma" charset="0"/>
              </a:rPr>
              <a:t>CIC, CIG, CIA</a:t>
            </a:r>
            <a:endParaRPr lang="en-US" sz="1920" kern="0" dirty="0">
              <a:latin typeface="Arial"/>
              <a:ea typeface="ＭＳ Ｐゴシック"/>
              <a:cs typeface="Tahoma" charset="0"/>
            </a:endParaRPr>
          </a:p>
        </p:txBody>
      </p:sp>
      <p:pic>
        <p:nvPicPr>
          <p:cNvPr id="114" name="Picture 113">
            <a:extLst>
              <a:ext uri="{FF2B5EF4-FFF2-40B4-BE49-F238E27FC236}">
                <a16:creationId xmlns:a16="http://schemas.microsoft.com/office/drawing/2014/main" id="{D3B7E06B-9941-4BC5-8987-DFC0B098DB0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619756" y="3154201"/>
            <a:ext cx="423325" cy="380918"/>
          </a:xfrm>
          <a:prstGeom prst="rect">
            <a:avLst/>
          </a:prstGeom>
        </p:spPr>
      </p:pic>
      <p:cxnSp>
        <p:nvCxnSpPr>
          <p:cNvPr id="131" name="Straight Connector 130">
            <a:extLst>
              <a:ext uri="{FF2B5EF4-FFF2-40B4-BE49-F238E27FC236}">
                <a16:creationId xmlns:a16="http://schemas.microsoft.com/office/drawing/2014/main" id="{68753E72-7FF6-41F6-9BAF-295DDAAEB04D}"/>
              </a:ext>
            </a:extLst>
          </p:cNvPr>
          <p:cNvCxnSpPr>
            <a:cxnSpLocks/>
            <a:stCxn id="113" idx="0"/>
          </p:cNvCxnSpPr>
          <p:nvPr/>
        </p:nvCxnSpPr>
        <p:spPr>
          <a:xfrm flipV="1">
            <a:off x="2806865" y="1579666"/>
            <a:ext cx="1132380" cy="1490882"/>
          </a:xfrm>
          <a:prstGeom prst="line">
            <a:avLst/>
          </a:prstGeom>
          <a:noFill/>
          <a:ln w="57150" cap="flat" cmpd="sng" algn="ctr">
            <a:solidFill>
              <a:srgbClr val="FFC000"/>
            </a:solidFill>
            <a:prstDash val="sysDot"/>
          </a:ln>
          <a:effectLst/>
        </p:spPr>
      </p:cxnSp>
      <p:sp>
        <p:nvSpPr>
          <p:cNvPr id="168" name="AutoShape 32">
            <a:extLst>
              <a:ext uri="{FF2B5EF4-FFF2-40B4-BE49-F238E27FC236}">
                <a16:creationId xmlns:a16="http://schemas.microsoft.com/office/drawing/2014/main" id="{43081A99-610A-4731-849C-768A90064A9F}"/>
              </a:ext>
            </a:extLst>
          </p:cNvPr>
          <p:cNvSpPr>
            <a:spLocks noChangeArrowheads="1"/>
          </p:cNvSpPr>
          <p:nvPr/>
        </p:nvSpPr>
        <p:spPr bwMode="auto">
          <a:xfrm>
            <a:off x="3835921" y="1124373"/>
            <a:ext cx="1012366" cy="417361"/>
          </a:xfrm>
          <a:prstGeom prst="roundRect">
            <a:avLst>
              <a:gd name="adj" fmla="val 16667"/>
            </a:avLst>
          </a:prstGeom>
          <a:solidFill>
            <a:srgbClr val="FFC000"/>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320" b="1" kern="0" dirty="0">
                <a:latin typeface="Arial"/>
                <a:ea typeface="ＭＳ Ｐゴシック"/>
                <a:cs typeface="Tahoma" charset="0"/>
              </a:rPr>
              <a:t>Service Now</a:t>
            </a:r>
            <a:endParaRPr lang="en-US" sz="1320" kern="0" dirty="0">
              <a:latin typeface="Arial"/>
              <a:ea typeface="ＭＳ Ｐゴシック"/>
              <a:cs typeface="Tahoma" charset="0"/>
            </a:endParaRPr>
          </a:p>
        </p:txBody>
      </p:sp>
      <p:sp>
        <p:nvSpPr>
          <p:cNvPr id="178" name="AutoShape 32">
            <a:extLst>
              <a:ext uri="{FF2B5EF4-FFF2-40B4-BE49-F238E27FC236}">
                <a16:creationId xmlns:a16="http://schemas.microsoft.com/office/drawing/2014/main" id="{E50E6A21-AEE3-4C71-A1BF-7F62F0DF0098}"/>
              </a:ext>
            </a:extLst>
          </p:cNvPr>
          <p:cNvSpPr>
            <a:spLocks noChangeArrowheads="1"/>
          </p:cNvSpPr>
          <p:nvPr/>
        </p:nvSpPr>
        <p:spPr bwMode="auto">
          <a:xfrm>
            <a:off x="5958412" y="2009598"/>
            <a:ext cx="982732" cy="304693"/>
          </a:xfrm>
          <a:prstGeom prst="roundRect">
            <a:avLst>
              <a:gd name="adj" fmla="val 16667"/>
            </a:avLst>
          </a:prstGeom>
          <a:solidFill>
            <a:srgbClr val="FFC000"/>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400" b="1" kern="0" dirty="0">
                <a:latin typeface="Arial"/>
                <a:ea typeface="ＭＳ Ｐゴシック"/>
                <a:cs typeface="Tahoma" charset="0"/>
              </a:rPr>
              <a:t>adapter</a:t>
            </a:r>
            <a:endParaRPr lang="en-US" sz="1400" kern="0" dirty="0">
              <a:latin typeface="Arial"/>
              <a:ea typeface="ＭＳ Ｐゴシック"/>
              <a:cs typeface="Tahoma" charset="0"/>
            </a:endParaRPr>
          </a:p>
        </p:txBody>
      </p:sp>
      <p:sp>
        <p:nvSpPr>
          <p:cNvPr id="179" name="AutoShape 32">
            <a:extLst>
              <a:ext uri="{FF2B5EF4-FFF2-40B4-BE49-F238E27FC236}">
                <a16:creationId xmlns:a16="http://schemas.microsoft.com/office/drawing/2014/main" id="{C1EC543D-21F5-446C-A565-8732D9577AF5}"/>
              </a:ext>
            </a:extLst>
          </p:cNvPr>
          <p:cNvSpPr>
            <a:spLocks noChangeArrowheads="1"/>
          </p:cNvSpPr>
          <p:nvPr/>
        </p:nvSpPr>
        <p:spPr bwMode="auto">
          <a:xfrm>
            <a:off x="2627991" y="1956079"/>
            <a:ext cx="1764715" cy="613092"/>
          </a:xfrm>
          <a:prstGeom prst="roundRect">
            <a:avLst>
              <a:gd name="adj" fmla="val 16667"/>
            </a:avLst>
          </a:prstGeom>
          <a:solidFill>
            <a:srgbClr val="FFC000"/>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2160" b="1" kern="0" dirty="0">
                <a:latin typeface="Arial"/>
                <a:ea typeface="ＭＳ Ｐゴシック"/>
                <a:cs typeface="Tahoma" charset="0"/>
              </a:rPr>
              <a:t>CIG </a:t>
            </a:r>
            <a:endParaRPr lang="en-US" sz="2160" kern="0" dirty="0">
              <a:solidFill>
                <a:schemeClr val="accent5">
                  <a:lumMod val="60000"/>
                  <a:lumOff val="40000"/>
                </a:schemeClr>
              </a:solidFill>
              <a:latin typeface="Arial"/>
              <a:ea typeface="ＭＳ Ｐゴシック"/>
              <a:cs typeface="Tahoma" charset="0"/>
            </a:endParaRPr>
          </a:p>
        </p:txBody>
      </p:sp>
      <p:sp>
        <p:nvSpPr>
          <p:cNvPr id="51" name="AutoShape 32">
            <a:extLst>
              <a:ext uri="{FF2B5EF4-FFF2-40B4-BE49-F238E27FC236}">
                <a16:creationId xmlns:a16="http://schemas.microsoft.com/office/drawing/2014/main" id="{E8F64747-2728-4935-9AB3-14CC65869563}"/>
              </a:ext>
            </a:extLst>
          </p:cNvPr>
          <p:cNvSpPr>
            <a:spLocks noChangeArrowheads="1"/>
          </p:cNvSpPr>
          <p:nvPr/>
        </p:nvSpPr>
        <p:spPr bwMode="auto">
          <a:xfrm>
            <a:off x="8367476" y="3419267"/>
            <a:ext cx="1759138" cy="599002"/>
          </a:xfrm>
          <a:prstGeom prst="roundRect">
            <a:avLst>
              <a:gd name="adj" fmla="val 16667"/>
            </a:avLst>
          </a:prstGeom>
          <a:solidFill>
            <a:schemeClr val="accent3">
              <a:lumMod val="90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2160" b="1" kern="0" dirty="0">
                <a:latin typeface="Arial"/>
                <a:ea typeface="ＭＳ Ｐゴシック"/>
                <a:cs typeface="Tahoma" charset="0"/>
              </a:rPr>
              <a:t>IBM IGI</a:t>
            </a:r>
            <a:endParaRPr lang="en-US" sz="2160" kern="0" dirty="0">
              <a:latin typeface="Arial"/>
              <a:ea typeface="ＭＳ Ｐゴシック"/>
              <a:cs typeface="Tahoma" charset="0"/>
            </a:endParaRPr>
          </a:p>
        </p:txBody>
      </p:sp>
      <p:pic>
        <p:nvPicPr>
          <p:cNvPr id="52" name="Picture 51">
            <a:extLst>
              <a:ext uri="{FF2B5EF4-FFF2-40B4-BE49-F238E27FC236}">
                <a16:creationId xmlns:a16="http://schemas.microsoft.com/office/drawing/2014/main" id="{B2C4EA23-54C0-4889-903D-9F3764A1A16E}"/>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520780" y="3526048"/>
            <a:ext cx="348224" cy="385441"/>
          </a:xfrm>
          <a:prstGeom prst="rect">
            <a:avLst/>
          </a:prstGeom>
        </p:spPr>
      </p:pic>
      <p:cxnSp>
        <p:nvCxnSpPr>
          <p:cNvPr id="53" name="Straight Connector 52">
            <a:extLst>
              <a:ext uri="{FF2B5EF4-FFF2-40B4-BE49-F238E27FC236}">
                <a16:creationId xmlns:a16="http://schemas.microsoft.com/office/drawing/2014/main" id="{7A3BC2E2-D51D-409E-A509-88089EDB6C90}"/>
              </a:ext>
            </a:extLst>
          </p:cNvPr>
          <p:cNvCxnSpPr>
            <a:cxnSpLocks/>
            <a:stCxn id="51" idx="2"/>
            <a:endCxn id="26" idx="0"/>
          </p:cNvCxnSpPr>
          <p:nvPr/>
        </p:nvCxnSpPr>
        <p:spPr>
          <a:xfrm flipH="1">
            <a:off x="8660814" y="4018268"/>
            <a:ext cx="586231" cy="1368190"/>
          </a:xfrm>
          <a:prstGeom prst="line">
            <a:avLst/>
          </a:prstGeom>
          <a:noFill/>
          <a:ln w="57150" cap="flat" cmpd="sng" algn="ctr">
            <a:solidFill>
              <a:srgbClr val="FFC000"/>
            </a:solidFill>
            <a:prstDash val="sysDot"/>
          </a:ln>
          <a:effectLst/>
        </p:spPr>
      </p:cxnSp>
      <p:sp>
        <p:nvSpPr>
          <p:cNvPr id="56" name="AutoShape 32">
            <a:extLst>
              <a:ext uri="{FF2B5EF4-FFF2-40B4-BE49-F238E27FC236}">
                <a16:creationId xmlns:a16="http://schemas.microsoft.com/office/drawing/2014/main" id="{775C54D2-034A-4704-8284-D530193077E2}"/>
              </a:ext>
            </a:extLst>
          </p:cNvPr>
          <p:cNvSpPr>
            <a:spLocks noChangeArrowheads="1"/>
          </p:cNvSpPr>
          <p:nvPr/>
        </p:nvSpPr>
        <p:spPr bwMode="auto">
          <a:xfrm>
            <a:off x="7660979" y="4241226"/>
            <a:ext cx="982732" cy="304693"/>
          </a:xfrm>
          <a:prstGeom prst="roundRect">
            <a:avLst>
              <a:gd name="adj" fmla="val 16667"/>
            </a:avLst>
          </a:prstGeom>
          <a:solidFill>
            <a:srgbClr val="FFC000"/>
          </a:solidFill>
          <a:ln w="9525">
            <a:solidFill>
              <a:srgbClr val="FFC000"/>
            </a:solid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400" b="1" kern="0" dirty="0">
                <a:latin typeface="Arial"/>
                <a:ea typeface="ＭＳ Ｐゴシック"/>
                <a:cs typeface="Tahoma" charset="0"/>
              </a:rPr>
              <a:t>adapter</a:t>
            </a:r>
            <a:endParaRPr lang="en-US" sz="1400" kern="0" dirty="0">
              <a:latin typeface="Arial"/>
              <a:ea typeface="ＭＳ Ｐゴシック"/>
              <a:cs typeface="Tahoma" charset="0"/>
            </a:endParaRPr>
          </a:p>
        </p:txBody>
      </p:sp>
      <p:grpSp>
        <p:nvGrpSpPr>
          <p:cNvPr id="18" name="Group 17">
            <a:extLst>
              <a:ext uri="{FF2B5EF4-FFF2-40B4-BE49-F238E27FC236}">
                <a16:creationId xmlns:a16="http://schemas.microsoft.com/office/drawing/2014/main" id="{7F2309FC-B93A-4A7D-BDF9-1EC83A47FA34}"/>
              </a:ext>
            </a:extLst>
          </p:cNvPr>
          <p:cNvGrpSpPr/>
          <p:nvPr/>
        </p:nvGrpSpPr>
        <p:grpSpPr>
          <a:xfrm>
            <a:off x="7299542" y="2607520"/>
            <a:ext cx="2859227" cy="2897444"/>
            <a:chOff x="432446" y="1447800"/>
            <a:chExt cx="2382689" cy="2251725"/>
          </a:xfrm>
        </p:grpSpPr>
        <p:cxnSp>
          <p:nvCxnSpPr>
            <p:cNvPr id="19" name="Straight Connector 18">
              <a:extLst>
                <a:ext uri="{FF2B5EF4-FFF2-40B4-BE49-F238E27FC236}">
                  <a16:creationId xmlns:a16="http://schemas.microsoft.com/office/drawing/2014/main" id="{993304A4-963C-494C-80DC-26D0244C8E38}"/>
                </a:ext>
              </a:extLst>
            </p:cNvPr>
            <p:cNvCxnSpPr>
              <a:cxnSpLocks/>
              <a:stCxn id="22" idx="2"/>
              <a:endCxn id="23" idx="0"/>
            </p:cNvCxnSpPr>
            <p:nvPr/>
          </p:nvCxnSpPr>
          <p:spPr>
            <a:xfrm>
              <a:off x="2082161" y="2514146"/>
              <a:ext cx="502316" cy="799709"/>
            </a:xfrm>
            <a:prstGeom prst="line">
              <a:avLst/>
            </a:prstGeom>
            <a:noFill/>
            <a:ln w="57150" cap="flat" cmpd="sng" algn="ctr">
              <a:solidFill>
                <a:srgbClr val="FFC000"/>
              </a:solidFill>
              <a:prstDash val="sysDot"/>
            </a:ln>
            <a:effectLst/>
          </p:spPr>
        </p:cxnSp>
        <p:sp>
          <p:nvSpPr>
            <p:cNvPr id="20" name="TextBox 51">
              <a:extLst>
                <a:ext uri="{FF2B5EF4-FFF2-40B4-BE49-F238E27FC236}">
                  <a16:creationId xmlns:a16="http://schemas.microsoft.com/office/drawing/2014/main" id="{C61F36F1-BA21-40FA-B54F-20F17A6759F6}"/>
                </a:ext>
              </a:extLst>
            </p:cNvPr>
            <p:cNvSpPr txBox="1">
              <a:spLocks noChangeArrowheads="1"/>
            </p:cNvSpPr>
            <p:nvPr/>
          </p:nvSpPr>
          <p:spPr bwMode="auto">
            <a:xfrm>
              <a:off x="845918" y="1447800"/>
              <a:ext cx="503269" cy="430541"/>
            </a:xfrm>
            <a:prstGeom prst="rect">
              <a:avLst/>
            </a:prstGeom>
            <a:noFill/>
            <a:ln>
              <a:solidFill>
                <a:srgbClr val="FFC000"/>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29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sz="1900">
                  <a:solidFill>
                    <a:schemeClr val="tx1"/>
                  </a:solidFill>
                  <a:latin typeface="Arial" charset="0"/>
                  <a:ea typeface="ＭＳ Ｐゴシック" charset="0"/>
                </a:defRPr>
              </a:lvl5pPr>
              <a:lvl6pPr marL="2514600" indent="-228600" eaLnBrk="0" hangingPunct="0">
                <a:defRPr sz="1900">
                  <a:solidFill>
                    <a:schemeClr val="tx1"/>
                  </a:solidFill>
                  <a:latin typeface="Arial" charset="0"/>
                  <a:ea typeface="ＭＳ Ｐゴシック" charset="0"/>
                </a:defRPr>
              </a:lvl6pPr>
              <a:lvl7pPr marL="2971800" indent="-228600" eaLnBrk="0" hangingPunct="0">
                <a:defRPr sz="1900">
                  <a:solidFill>
                    <a:schemeClr val="tx1"/>
                  </a:solidFill>
                  <a:latin typeface="Arial" charset="0"/>
                  <a:ea typeface="ＭＳ Ｐゴシック" charset="0"/>
                </a:defRPr>
              </a:lvl7pPr>
              <a:lvl8pPr marL="3429000" indent="-228600" eaLnBrk="0" hangingPunct="0">
                <a:defRPr sz="1900">
                  <a:solidFill>
                    <a:schemeClr val="tx1"/>
                  </a:solidFill>
                  <a:latin typeface="Arial" charset="0"/>
                  <a:ea typeface="ＭＳ Ｐゴシック" charset="0"/>
                </a:defRPr>
              </a:lvl8pPr>
              <a:lvl9pPr marL="3886200" indent="-228600" eaLnBrk="0" hangingPunct="0">
                <a:defRPr sz="1900">
                  <a:solidFill>
                    <a:schemeClr val="tx1"/>
                  </a:solidFill>
                  <a:latin typeface="Arial" charset="0"/>
                  <a:ea typeface="ＭＳ Ｐゴシック" charset="0"/>
                </a:defRPr>
              </a:lvl9pPr>
            </a:lstStyle>
            <a:p>
              <a:endParaRPr lang="en-US" sz="1320" b="1">
                <a:solidFill>
                  <a:srgbClr val="595959"/>
                </a:solidFill>
              </a:endParaRPr>
            </a:p>
          </p:txBody>
        </p:sp>
        <p:cxnSp>
          <p:nvCxnSpPr>
            <p:cNvPr id="21" name="Straight Connector 20">
              <a:extLst>
                <a:ext uri="{FF2B5EF4-FFF2-40B4-BE49-F238E27FC236}">
                  <a16:creationId xmlns:a16="http://schemas.microsoft.com/office/drawing/2014/main" id="{7D3A4BD5-B9DC-43A8-BBC6-706376C0E8E9}"/>
                </a:ext>
              </a:extLst>
            </p:cNvPr>
            <p:cNvCxnSpPr>
              <a:cxnSpLocks/>
              <a:stCxn id="22" idx="2"/>
              <a:endCxn id="24" idx="3"/>
            </p:cNvCxnSpPr>
            <p:nvPr/>
          </p:nvCxnSpPr>
          <p:spPr>
            <a:xfrm flipH="1">
              <a:off x="783527" y="2514146"/>
              <a:ext cx="1298634" cy="664803"/>
            </a:xfrm>
            <a:prstGeom prst="line">
              <a:avLst/>
            </a:prstGeom>
            <a:noFill/>
            <a:ln w="57150" cap="flat" cmpd="sng" algn="ctr">
              <a:solidFill>
                <a:srgbClr val="FFC000"/>
              </a:solidFill>
              <a:prstDash val="sysDot"/>
            </a:ln>
            <a:effectLst/>
          </p:spPr>
        </p:cxnSp>
        <p:sp>
          <p:nvSpPr>
            <p:cNvPr id="22" name="AutoShape 32">
              <a:extLst>
                <a:ext uri="{FF2B5EF4-FFF2-40B4-BE49-F238E27FC236}">
                  <a16:creationId xmlns:a16="http://schemas.microsoft.com/office/drawing/2014/main" id="{EEF9482F-F104-4212-BC25-3B1539975B6F}"/>
                </a:ext>
              </a:extLst>
            </p:cNvPr>
            <p:cNvSpPr>
              <a:spLocks noChangeArrowheads="1"/>
            </p:cNvSpPr>
            <p:nvPr/>
          </p:nvSpPr>
          <p:spPr bwMode="auto">
            <a:xfrm>
              <a:off x="1349187" y="2048637"/>
              <a:ext cx="1465948" cy="465509"/>
            </a:xfrm>
            <a:prstGeom prst="roundRect">
              <a:avLst>
                <a:gd name="adj" fmla="val 16667"/>
              </a:avLst>
            </a:prstGeom>
            <a:solidFill>
              <a:schemeClr val="accent3">
                <a:lumMod val="90000"/>
              </a:schemeClr>
            </a:solidFill>
            <a:ln w="9525">
              <a:solidFill>
                <a:srgbClr val="FFC000"/>
              </a:solid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2160" b="1" kern="0" dirty="0">
                  <a:latin typeface="Arial"/>
                  <a:ea typeface="ＭＳ Ｐゴシック"/>
                  <a:cs typeface="Tahoma" charset="0"/>
                </a:rPr>
                <a:t>IBM IGI</a:t>
              </a:r>
              <a:endParaRPr lang="en-US" sz="2160" kern="0" dirty="0">
                <a:latin typeface="Arial"/>
                <a:ea typeface="ＭＳ Ｐゴシック"/>
                <a:cs typeface="Tahoma" charset="0"/>
              </a:endParaRPr>
            </a:p>
          </p:txBody>
        </p:sp>
        <p:pic>
          <p:nvPicPr>
            <p:cNvPr id="23" name="Picture 73" descr="Screen Shot 2011-07-25 at 3.50.39 PM.png">
              <a:extLst>
                <a:ext uri="{FF2B5EF4-FFF2-40B4-BE49-F238E27FC236}">
                  <a16:creationId xmlns:a16="http://schemas.microsoft.com/office/drawing/2014/main" id="{A2293C5B-EE54-4549-8CC9-C1D057BFBB68}"/>
                </a:ext>
              </a:extLst>
            </p:cNvPr>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bwMode="auto">
            <a:xfrm>
              <a:off x="2395202" y="3313855"/>
              <a:ext cx="378549" cy="385670"/>
            </a:xfrm>
            <a:prstGeom prst="rect">
              <a:avLst/>
            </a:prstGeom>
            <a:noFill/>
            <a:ln>
              <a:solidFill>
                <a:srgbClr val="FFC000"/>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 name="Picture 53" descr="Screen Shot 2011-07-25 at 3.49.41 PM.png">
              <a:extLst>
                <a:ext uri="{FF2B5EF4-FFF2-40B4-BE49-F238E27FC236}">
                  <a16:creationId xmlns:a16="http://schemas.microsoft.com/office/drawing/2014/main" id="{3D60E0D0-6003-4F97-9AF9-FF334C557E32}"/>
                </a:ext>
              </a:extLst>
            </p:cNvPr>
            <p:cNvPicPr>
              <a:picLocks noChangeAspect="1"/>
            </p:cNvPicPr>
            <p:nvPr/>
          </p:nvPicPr>
          <p:blipFill>
            <a:blip r:embed="rId7" cstate="screen">
              <a:extLst>
                <a:ext uri="{28A0092B-C50C-407E-A947-70E740481C1C}">
                  <a14:useLocalDpi xmlns:a14="http://schemas.microsoft.com/office/drawing/2010/main"/>
                </a:ext>
              </a:extLst>
            </a:blip>
            <a:srcRect/>
            <a:stretch>
              <a:fillRect/>
            </a:stretch>
          </p:blipFill>
          <p:spPr bwMode="auto">
            <a:xfrm>
              <a:off x="432446" y="2967651"/>
              <a:ext cx="351081" cy="422596"/>
            </a:xfrm>
            <a:prstGeom prst="rect">
              <a:avLst/>
            </a:prstGeom>
            <a:noFill/>
            <a:ln>
              <a:solidFill>
                <a:srgbClr val="FFC000"/>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25" name="Picture 53" descr="Screen Shot 2011-07-25 at 3.49.41 PM.png">
            <a:extLst>
              <a:ext uri="{FF2B5EF4-FFF2-40B4-BE49-F238E27FC236}">
                <a16:creationId xmlns:a16="http://schemas.microsoft.com/office/drawing/2014/main" id="{A5C6146E-F1A8-401F-AD3E-74B82B0FCE20}"/>
              </a:ext>
            </a:extLst>
          </p:cNvPr>
          <p:cNvPicPr>
            <a:picLocks noChangeAspect="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450167" y="4837367"/>
            <a:ext cx="421297" cy="5437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 name="Rectangle 25">
            <a:extLst>
              <a:ext uri="{FF2B5EF4-FFF2-40B4-BE49-F238E27FC236}">
                <a16:creationId xmlns:a16="http://schemas.microsoft.com/office/drawing/2014/main" id="{DA6C1CD9-A3DA-4331-84F0-31C4EEA9C2CA}"/>
              </a:ext>
            </a:extLst>
          </p:cNvPr>
          <p:cNvSpPr/>
          <p:nvPr/>
        </p:nvSpPr>
        <p:spPr>
          <a:xfrm>
            <a:off x="8326212" y="5386458"/>
            <a:ext cx="669204" cy="784548"/>
          </a:xfrm>
          <a:prstGeom prst="rect">
            <a:avLst/>
          </a:prstGeom>
          <a:solidFill>
            <a:srgbClr val="FFC000"/>
          </a:solidFill>
          <a:ln w="19050" cap="flat" cmpd="sng" algn="ctr">
            <a:noFill/>
            <a:prstDash val="solid"/>
          </a:ln>
          <a:effectLst/>
        </p:spPr>
        <p:txBody>
          <a:bodyPr rtlCol="0" anchor="ctr"/>
          <a:lstStyle/>
          <a:p>
            <a:pPr algn="ctr" defTabSz="1097280"/>
            <a:r>
              <a:rPr lang="en-US" sz="1260" kern="0" dirty="0">
                <a:cs typeface="Arial" panose="020B0604020202020204" pitchFamily="34" charset="0"/>
              </a:rPr>
              <a:t>SAP Ecosystem</a:t>
            </a:r>
          </a:p>
        </p:txBody>
      </p:sp>
      <p:sp>
        <p:nvSpPr>
          <p:cNvPr id="27" name="Rectangle 26">
            <a:extLst>
              <a:ext uri="{FF2B5EF4-FFF2-40B4-BE49-F238E27FC236}">
                <a16:creationId xmlns:a16="http://schemas.microsoft.com/office/drawing/2014/main" id="{C1F6E721-DC74-4A86-A110-2470D060BA03}"/>
              </a:ext>
            </a:extLst>
          </p:cNvPr>
          <p:cNvSpPr/>
          <p:nvPr/>
        </p:nvSpPr>
        <p:spPr>
          <a:xfrm>
            <a:off x="9104131" y="5525664"/>
            <a:ext cx="1759139" cy="806252"/>
          </a:xfrm>
          <a:prstGeom prst="rect">
            <a:avLst/>
          </a:prstGeom>
          <a:solidFill>
            <a:srgbClr val="FFC000"/>
          </a:solidFill>
          <a:ln w="19050" cap="flat" cmpd="sng" algn="ctr">
            <a:noFill/>
            <a:prstDash val="solid"/>
          </a:ln>
          <a:effectLst/>
        </p:spPr>
        <p:txBody>
          <a:bodyPr rtlCol="0" anchor="ctr"/>
          <a:lstStyle/>
          <a:p>
            <a:pPr algn="ctr" defTabSz="1097280"/>
            <a:r>
              <a:rPr lang="en-US" sz="1260" kern="0" dirty="0">
                <a:cs typeface="Arial" panose="020B0604020202020204" pitchFamily="34" charset="0"/>
              </a:rPr>
              <a:t>Near 30+ other OOBOX adapters + Custom adapters</a:t>
            </a:r>
          </a:p>
        </p:txBody>
      </p:sp>
      <p:sp>
        <p:nvSpPr>
          <p:cNvPr id="28" name="AutoShape 32">
            <a:extLst>
              <a:ext uri="{FF2B5EF4-FFF2-40B4-BE49-F238E27FC236}">
                <a16:creationId xmlns:a16="http://schemas.microsoft.com/office/drawing/2014/main" id="{626A0102-C67B-43DE-A966-87F68EC3BBA7}"/>
              </a:ext>
            </a:extLst>
          </p:cNvPr>
          <p:cNvSpPr>
            <a:spLocks noChangeArrowheads="1"/>
          </p:cNvSpPr>
          <p:nvPr/>
        </p:nvSpPr>
        <p:spPr bwMode="auto">
          <a:xfrm>
            <a:off x="8313572" y="4374657"/>
            <a:ext cx="982732" cy="304693"/>
          </a:xfrm>
          <a:prstGeom prst="roundRect">
            <a:avLst>
              <a:gd name="adj" fmla="val 16667"/>
            </a:avLst>
          </a:prstGeom>
          <a:solidFill>
            <a:srgbClr val="FFC000"/>
          </a:solidFill>
          <a:ln w="9525">
            <a:solidFill>
              <a:srgbClr val="FFC000"/>
            </a:solid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400" b="1" kern="0" dirty="0">
                <a:latin typeface="Arial"/>
                <a:ea typeface="ＭＳ Ｐゴシック"/>
                <a:cs typeface="Tahoma" charset="0"/>
              </a:rPr>
              <a:t>adapter</a:t>
            </a:r>
            <a:endParaRPr lang="en-US" sz="1400" kern="0" dirty="0">
              <a:latin typeface="Arial"/>
              <a:ea typeface="ＭＳ Ｐゴシック"/>
              <a:cs typeface="Tahoma" charset="0"/>
            </a:endParaRPr>
          </a:p>
        </p:txBody>
      </p:sp>
      <p:sp>
        <p:nvSpPr>
          <p:cNvPr id="40" name="AutoShape 32">
            <a:extLst>
              <a:ext uri="{FF2B5EF4-FFF2-40B4-BE49-F238E27FC236}">
                <a16:creationId xmlns:a16="http://schemas.microsoft.com/office/drawing/2014/main" id="{E67CAD8B-C951-48CD-A33E-4C9EC8F8A84F}"/>
              </a:ext>
            </a:extLst>
          </p:cNvPr>
          <p:cNvSpPr>
            <a:spLocks noChangeArrowheads="1"/>
          </p:cNvSpPr>
          <p:nvPr/>
        </p:nvSpPr>
        <p:spPr bwMode="auto">
          <a:xfrm>
            <a:off x="9401904" y="4487739"/>
            <a:ext cx="982732" cy="304693"/>
          </a:xfrm>
          <a:prstGeom prst="roundRect">
            <a:avLst>
              <a:gd name="adj" fmla="val 16667"/>
            </a:avLst>
          </a:prstGeom>
          <a:solidFill>
            <a:srgbClr val="FFC000"/>
          </a:solidFill>
          <a:ln w="9525">
            <a:solidFill>
              <a:srgbClr val="FFC000"/>
            </a:solid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400" b="1" kern="0" dirty="0">
                <a:latin typeface="Arial"/>
                <a:ea typeface="ＭＳ Ｐゴシック"/>
                <a:cs typeface="Tahoma" charset="0"/>
              </a:rPr>
              <a:t>adapter</a:t>
            </a:r>
            <a:endParaRPr lang="en-US" sz="1400" kern="0" dirty="0">
              <a:latin typeface="Arial"/>
              <a:ea typeface="ＭＳ Ｐゴシック"/>
              <a:cs typeface="Tahoma" charset="0"/>
            </a:endParaRPr>
          </a:p>
        </p:txBody>
      </p:sp>
    </p:spTree>
    <p:extLst>
      <p:ext uri="{BB962C8B-B14F-4D97-AF65-F5344CB8AC3E}">
        <p14:creationId xmlns:p14="http://schemas.microsoft.com/office/powerpoint/2010/main" val="2635162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723" y="271159"/>
            <a:ext cx="9877900" cy="1004478"/>
          </a:xfrm>
        </p:spPr>
        <p:txBody>
          <a:bodyPr>
            <a:noAutofit/>
          </a:bodyPr>
          <a:lstStyle/>
          <a:p>
            <a:r>
              <a:rPr lang="en-US" sz="2800" dirty="0"/>
              <a:t>CIG provisioning for </a:t>
            </a:r>
            <a:r>
              <a:rPr lang="en-US" sz="2800" dirty="0" err="1">
                <a:latin typeface="Calibri" panose="020F0502020204030204" pitchFamily="34" charset="0"/>
              </a:rPr>
              <a:t>AzureAD</a:t>
            </a:r>
            <a:r>
              <a:rPr lang="en-US" sz="2800" dirty="0">
                <a:latin typeface="Calibri" panose="020F0502020204030204" pitchFamily="34" charset="0"/>
              </a:rPr>
              <a:t> and O365, Lync – via AD Sync</a:t>
            </a:r>
            <a:br>
              <a:rPr lang="en-US" sz="2800" dirty="0"/>
            </a:br>
            <a:endParaRPr lang="en-US" sz="2800" dirty="0"/>
          </a:p>
        </p:txBody>
      </p:sp>
      <p:sp>
        <p:nvSpPr>
          <p:cNvPr id="70" name="Rectangle: Rounded Corners 69">
            <a:extLst>
              <a:ext uri="{FF2B5EF4-FFF2-40B4-BE49-F238E27FC236}">
                <a16:creationId xmlns:a16="http://schemas.microsoft.com/office/drawing/2014/main" id="{4FA6E1EF-BA97-48CC-900C-F80ACE24AD72}"/>
              </a:ext>
            </a:extLst>
          </p:cNvPr>
          <p:cNvSpPr/>
          <p:nvPr/>
        </p:nvSpPr>
        <p:spPr>
          <a:xfrm>
            <a:off x="6904473" y="2430264"/>
            <a:ext cx="4318327" cy="3979316"/>
          </a:xfrm>
          <a:prstGeom prst="roundRect">
            <a:avLst/>
          </a:prstGeom>
          <a:solidFill>
            <a:schemeClr val="accent2">
              <a:lumMod val="20000"/>
              <a:lumOff val="80000"/>
            </a:schemeClr>
          </a:solidFill>
          <a:ln w="19050" cap="flat" cmpd="sng" algn="ctr">
            <a:noFill/>
            <a:prstDash val="solid"/>
          </a:ln>
          <a:effectLst/>
        </p:spPr>
        <p:txBody>
          <a:bodyPr rtlCol="0" anchor="ctr"/>
          <a:lstStyle/>
          <a:p>
            <a:pPr algn="r" defTabSz="1097280"/>
            <a:r>
              <a:rPr lang="en-US" sz="1680" kern="0" dirty="0">
                <a:cs typeface="Arial" panose="020B0604020202020204" pitchFamily="34" charset="0"/>
              </a:rPr>
              <a:t>On-Prem or </a:t>
            </a:r>
          </a:p>
          <a:p>
            <a:pPr algn="r" defTabSz="1097280"/>
            <a:r>
              <a:rPr lang="en-US" sz="1680" kern="0" dirty="0">
                <a:cs typeface="Arial" panose="020B0604020202020204" pitchFamily="34" charset="0"/>
              </a:rPr>
              <a:t>Private Cloud</a:t>
            </a: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p:txBody>
      </p:sp>
      <p:pic>
        <p:nvPicPr>
          <p:cNvPr id="73" name="Picture 62">
            <a:extLst>
              <a:ext uri="{FF2B5EF4-FFF2-40B4-BE49-F238E27FC236}">
                <a16:creationId xmlns:a16="http://schemas.microsoft.com/office/drawing/2014/main" id="{83E5664F-D8FE-41E2-B3D9-D77084EEAD08}"/>
              </a:ext>
            </a:extLst>
          </p:cNvPr>
          <p:cNvPicPr>
            <a:picLocks noChangeAspect="1"/>
          </p:cNvPicPr>
          <p:nvPr/>
        </p:nvPicPr>
        <p:blipFill>
          <a:blip r:embed="rId2" cstate="screen">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578690" y="2172535"/>
            <a:ext cx="4209836" cy="279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 name="Picture 62">
            <a:extLst>
              <a:ext uri="{FF2B5EF4-FFF2-40B4-BE49-F238E27FC236}">
                <a16:creationId xmlns:a16="http://schemas.microsoft.com/office/drawing/2014/main" id="{BFC482D9-5C6F-44BF-9859-4613994F65D6}"/>
              </a:ext>
            </a:extLst>
          </p:cNvPr>
          <p:cNvPicPr>
            <a:picLocks noChangeAspect="1"/>
          </p:cNvPicPr>
          <p:nvPr/>
        </p:nvPicPr>
        <p:blipFill>
          <a:blip r:embed="rId3" cstate="email">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3769518" y="1083548"/>
            <a:ext cx="1179672" cy="71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Rectangle 102">
            <a:extLst>
              <a:ext uri="{FF2B5EF4-FFF2-40B4-BE49-F238E27FC236}">
                <a16:creationId xmlns:a16="http://schemas.microsoft.com/office/drawing/2014/main" id="{BCD4B377-2C86-4994-BFD1-98DE24E04FB8}"/>
              </a:ext>
            </a:extLst>
          </p:cNvPr>
          <p:cNvSpPr/>
          <p:nvPr/>
        </p:nvSpPr>
        <p:spPr>
          <a:xfrm>
            <a:off x="7187743" y="5131908"/>
            <a:ext cx="643921" cy="394663"/>
          </a:xfrm>
          <a:prstGeom prst="rect">
            <a:avLst/>
          </a:prstGeom>
          <a:solidFill>
            <a:srgbClr val="FFC000"/>
          </a:solidFill>
          <a:ln w="19050" cap="flat" cmpd="sng" algn="ctr">
            <a:noFill/>
            <a:prstDash val="solid"/>
          </a:ln>
          <a:effectLst/>
        </p:spPr>
        <p:txBody>
          <a:bodyPr rtlCol="0" anchor="ctr"/>
          <a:lstStyle/>
          <a:p>
            <a:pPr algn="ctr" defTabSz="1097280"/>
            <a:r>
              <a:rPr lang="en-US" sz="1680" b="1" kern="0" dirty="0">
                <a:cs typeface="Arial" panose="020B0604020202020204" pitchFamily="34" charset="0"/>
              </a:rPr>
              <a:t>AD</a:t>
            </a:r>
          </a:p>
        </p:txBody>
      </p:sp>
      <p:cxnSp>
        <p:nvCxnSpPr>
          <p:cNvPr id="106" name="Straight Connector 105">
            <a:extLst>
              <a:ext uri="{FF2B5EF4-FFF2-40B4-BE49-F238E27FC236}">
                <a16:creationId xmlns:a16="http://schemas.microsoft.com/office/drawing/2014/main" id="{A8BAE9B6-61D0-4312-87AA-1748A372E55F}"/>
              </a:ext>
            </a:extLst>
          </p:cNvPr>
          <p:cNvCxnSpPr>
            <a:cxnSpLocks/>
            <a:endCxn id="101" idx="3"/>
          </p:cNvCxnSpPr>
          <p:nvPr/>
        </p:nvCxnSpPr>
        <p:spPr>
          <a:xfrm flipH="1" flipV="1">
            <a:off x="4949190" y="1439835"/>
            <a:ext cx="4199633" cy="1953662"/>
          </a:xfrm>
          <a:prstGeom prst="line">
            <a:avLst/>
          </a:prstGeom>
          <a:noFill/>
          <a:ln w="57150" cap="flat" cmpd="sng" algn="ctr">
            <a:solidFill>
              <a:schemeClr val="accent5">
                <a:lumMod val="60000"/>
                <a:lumOff val="40000"/>
              </a:schemeClr>
            </a:solidFill>
            <a:prstDash val="sysDot"/>
          </a:ln>
          <a:effectLst/>
        </p:spPr>
      </p:cxnSp>
      <p:sp>
        <p:nvSpPr>
          <p:cNvPr id="113" name="AutoShape 32">
            <a:extLst>
              <a:ext uri="{FF2B5EF4-FFF2-40B4-BE49-F238E27FC236}">
                <a16:creationId xmlns:a16="http://schemas.microsoft.com/office/drawing/2014/main" id="{63D0FA20-86E7-4952-B0AA-5621D589C050}"/>
              </a:ext>
            </a:extLst>
          </p:cNvPr>
          <p:cNvSpPr>
            <a:spLocks noChangeArrowheads="1"/>
          </p:cNvSpPr>
          <p:nvPr/>
        </p:nvSpPr>
        <p:spPr bwMode="auto">
          <a:xfrm>
            <a:off x="1605581" y="3070549"/>
            <a:ext cx="2402567" cy="1010720"/>
          </a:xfrm>
          <a:prstGeom prst="roundRect">
            <a:avLst>
              <a:gd name="adj" fmla="val 16667"/>
            </a:avLst>
          </a:prstGeom>
          <a:solidFill>
            <a:schemeClr val="accent3">
              <a:lumMod val="90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920" b="1" kern="0" dirty="0">
                <a:latin typeface="Arial"/>
                <a:ea typeface="ＭＳ Ｐゴシック"/>
                <a:cs typeface="Tahoma" charset="0"/>
              </a:rPr>
              <a:t>IBM CI with</a:t>
            </a:r>
          </a:p>
          <a:p>
            <a:pPr algn="r" defTabSz="1018642">
              <a:lnSpc>
                <a:spcPct val="87000"/>
              </a:lnSpc>
              <a:tabLst>
                <a:tab pos="806425" algn="l"/>
                <a:tab pos="1612849" algn="l"/>
                <a:tab pos="2419274" algn="l"/>
              </a:tabLst>
            </a:pPr>
            <a:r>
              <a:rPr lang="en-US" sz="1920" b="1" kern="0" dirty="0">
                <a:latin typeface="Arial"/>
                <a:ea typeface="ＭＳ Ｐゴシック"/>
                <a:cs typeface="Tahoma" charset="0"/>
              </a:rPr>
              <a:t>CIC, CIG, CIA</a:t>
            </a:r>
            <a:endParaRPr lang="en-US" sz="1920" kern="0" dirty="0">
              <a:latin typeface="Arial"/>
              <a:ea typeface="ＭＳ Ｐゴシック"/>
              <a:cs typeface="Tahoma" charset="0"/>
            </a:endParaRPr>
          </a:p>
        </p:txBody>
      </p:sp>
      <p:pic>
        <p:nvPicPr>
          <p:cNvPr id="114" name="Picture 113">
            <a:extLst>
              <a:ext uri="{FF2B5EF4-FFF2-40B4-BE49-F238E27FC236}">
                <a16:creationId xmlns:a16="http://schemas.microsoft.com/office/drawing/2014/main" id="{D3B7E06B-9941-4BC5-8987-DFC0B098DB0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619756" y="3154201"/>
            <a:ext cx="423325" cy="380918"/>
          </a:xfrm>
          <a:prstGeom prst="rect">
            <a:avLst/>
          </a:prstGeom>
        </p:spPr>
      </p:pic>
      <p:cxnSp>
        <p:nvCxnSpPr>
          <p:cNvPr id="131" name="Straight Connector 130">
            <a:extLst>
              <a:ext uri="{FF2B5EF4-FFF2-40B4-BE49-F238E27FC236}">
                <a16:creationId xmlns:a16="http://schemas.microsoft.com/office/drawing/2014/main" id="{68753E72-7FF6-41F6-9BAF-295DDAAEB04D}"/>
              </a:ext>
            </a:extLst>
          </p:cNvPr>
          <p:cNvCxnSpPr>
            <a:cxnSpLocks/>
            <a:stCxn id="113" idx="0"/>
          </p:cNvCxnSpPr>
          <p:nvPr/>
        </p:nvCxnSpPr>
        <p:spPr>
          <a:xfrm flipV="1">
            <a:off x="2806865" y="1579666"/>
            <a:ext cx="1132380" cy="1490882"/>
          </a:xfrm>
          <a:prstGeom prst="line">
            <a:avLst/>
          </a:prstGeom>
          <a:noFill/>
          <a:ln w="57150" cap="flat" cmpd="sng" algn="ctr">
            <a:solidFill>
              <a:schemeClr val="accent5">
                <a:lumMod val="60000"/>
                <a:lumOff val="40000"/>
              </a:schemeClr>
            </a:solidFill>
            <a:prstDash val="sysDot"/>
          </a:ln>
          <a:effectLst/>
        </p:spPr>
      </p:cxnSp>
      <p:sp>
        <p:nvSpPr>
          <p:cNvPr id="168" name="AutoShape 32">
            <a:extLst>
              <a:ext uri="{FF2B5EF4-FFF2-40B4-BE49-F238E27FC236}">
                <a16:creationId xmlns:a16="http://schemas.microsoft.com/office/drawing/2014/main" id="{43081A99-610A-4731-849C-768A90064A9F}"/>
              </a:ext>
            </a:extLst>
          </p:cNvPr>
          <p:cNvSpPr>
            <a:spLocks noChangeArrowheads="1"/>
          </p:cNvSpPr>
          <p:nvPr/>
        </p:nvSpPr>
        <p:spPr bwMode="auto">
          <a:xfrm>
            <a:off x="3835921" y="1124373"/>
            <a:ext cx="912341" cy="417361"/>
          </a:xfrm>
          <a:prstGeom prst="roundRect">
            <a:avLst>
              <a:gd name="adj" fmla="val 16667"/>
            </a:avLst>
          </a:prstGeom>
          <a:solidFill>
            <a:schemeClr val="accent4">
              <a:lumMod val="40000"/>
              <a:lumOff val="60000"/>
            </a:schemeClr>
          </a:solidFill>
          <a:ln w="9525">
            <a:solidFill>
              <a:schemeClr val="accent5">
                <a:lumMod val="60000"/>
                <a:lumOff val="40000"/>
              </a:schemeClr>
            </a:solid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320" b="1" kern="0" dirty="0">
                <a:latin typeface="Arial"/>
                <a:ea typeface="ＭＳ Ｐゴシック"/>
                <a:cs typeface="Tahoma" charset="0"/>
              </a:rPr>
              <a:t>Service Now</a:t>
            </a:r>
            <a:endParaRPr lang="en-US" sz="1320" kern="0" dirty="0">
              <a:latin typeface="Arial"/>
              <a:ea typeface="ＭＳ Ｐゴシック"/>
              <a:cs typeface="Tahoma" charset="0"/>
            </a:endParaRPr>
          </a:p>
        </p:txBody>
      </p:sp>
      <p:sp>
        <p:nvSpPr>
          <p:cNvPr id="178" name="AutoShape 32">
            <a:extLst>
              <a:ext uri="{FF2B5EF4-FFF2-40B4-BE49-F238E27FC236}">
                <a16:creationId xmlns:a16="http://schemas.microsoft.com/office/drawing/2014/main" id="{E50E6A21-AEE3-4C71-A1BF-7F62F0DF0098}"/>
              </a:ext>
            </a:extLst>
          </p:cNvPr>
          <p:cNvSpPr>
            <a:spLocks noChangeArrowheads="1"/>
          </p:cNvSpPr>
          <p:nvPr/>
        </p:nvSpPr>
        <p:spPr bwMode="auto">
          <a:xfrm>
            <a:off x="5958412" y="2009598"/>
            <a:ext cx="982732" cy="304693"/>
          </a:xfrm>
          <a:prstGeom prst="roundRect">
            <a:avLst>
              <a:gd name="adj" fmla="val 16667"/>
            </a:avLst>
          </a:prstGeom>
          <a:solidFill>
            <a:schemeClr val="accent4">
              <a:lumMod val="40000"/>
              <a:lumOff val="60000"/>
            </a:schemeClr>
          </a:solidFill>
          <a:ln w="9525">
            <a:solidFill>
              <a:schemeClr val="accent5">
                <a:lumMod val="60000"/>
                <a:lumOff val="40000"/>
              </a:schemeClr>
            </a:solid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2160" b="1" kern="0" dirty="0">
                <a:latin typeface="Arial"/>
                <a:ea typeface="ＭＳ Ｐゴシック"/>
                <a:cs typeface="Tahoma" charset="0"/>
              </a:rPr>
              <a:t>adapter</a:t>
            </a:r>
            <a:endParaRPr lang="en-US" sz="2160" kern="0" dirty="0">
              <a:latin typeface="Arial"/>
              <a:ea typeface="ＭＳ Ｐゴシック"/>
              <a:cs typeface="Tahoma" charset="0"/>
            </a:endParaRPr>
          </a:p>
        </p:txBody>
      </p:sp>
      <p:sp>
        <p:nvSpPr>
          <p:cNvPr id="179" name="AutoShape 32">
            <a:extLst>
              <a:ext uri="{FF2B5EF4-FFF2-40B4-BE49-F238E27FC236}">
                <a16:creationId xmlns:a16="http://schemas.microsoft.com/office/drawing/2014/main" id="{C1EC543D-21F5-446C-A565-8732D9577AF5}"/>
              </a:ext>
            </a:extLst>
          </p:cNvPr>
          <p:cNvSpPr>
            <a:spLocks noChangeArrowheads="1"/>
          </p:cNvSpPr>
          <p:nvPr/>
        </p:nvSpPr>
        <p:spPr bwMode="auto">
          <a:xfrm>
            <a:off x="2627992" y="1956079"/>
            <a:ext cx="1380156" cy="613092"/>
          </a:xfrm>
          <a:prstGeom prst="roundRect">
            <a:avLst>
              <a:gd name="adj" fmla="val 16667"/>
            </a:avLst>
          </a:prstGeom>
          <a:solidFill>
            <a:schemeClr val="accent4">
              <a:lumMod val="40000"/>
              <a:lumOff val="60000"/>
            </a:schemeClr>
          </a:solidFill>
          <a:ln w="9525">
            <a:solidFill>
              <a:schemeClr val="accent5">
                <a:lumMod val="60000"/>
                <a:lumOff val="40000"/>
              </a:schemeClr>
            </a:solid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2160" b="1" kern="0" dirty="0">
                <a:latin typeface="Arial"/>
                <a:ea typeface="ＭＳ Ｐゴシック"/>
                <a:cs typeface="Tahoma" charset="0"/>
              </a:rPr>
              <a:t>CIG or CIC</a:t>
            </a:r>
            <a:endParaRPr lang="en-US" sz="2160" kern="0" dirty="0">
              <a:latin typeface="Arial"/>
              <a:ea typeface="ＭＳ Ｐゴシック"/>
              <a:cs typeface="Tahoma" charset="0"/>
            </a:endParaRPr>
          </a:p>
        </p:txBody>
      </p:sp>
      <p:sp>
        <p:nvSpPr>
          <p:cNvPr id="51" name="AutoShape 32">
            <a:extLst>
              <a:ext uri="{FF2B5EF4-FFF2-40B4-BE49-F238E27FC236}">
                <a16:creationId xmlns:a16="http://schemas.microsoft.com/office/drawing/2014/main" id="{E8F64747-2728-4935-9AB3-14CC65869563}"/>
              </a:ext>
            </a:extLst>
          </p:cNvPr>
          <p:cNvSpPr>
            <a:spLocks noChangeArrowheads="1"/>
          </p:cNvSpPr>
          <p:nvPr/>
        </p:nvSpPr>
        <p:spPr bwMode="auto">
          <a:xfrm>
            <a:off x="8367476" y="3419267"/>
            <a:ext cx="1759138" cy="599002"/>
          </a:xfrm>
          <a:prstGeom prst="roundRect">
            <a:avLst>
              <a:gd name="adj" fmla="val 16667"/>
            </a:avLst>
          </a:prstGeom>
          <a:solidFill>
            <a:schemeClr val="accent3">
              <a:lumMod val="90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2160" b="1" kern="0" dirty="0">
                <a:latin typeface="Arial"/>
                <a:ea typeface="ＭＳ Ｐゴシック"/>
                <a:cs typeface="Tahoma" charset="0"/>
              </a:rPr>
              <a:t>IBM IGI</a:t>
            </a:r>
            <a:endParaRPr lang="en-US" sz="2160" kern="0" dirty="0">
              <a:latin typeface="Arial"/>
              <a:ea typeface="ＭＳ Ｐゴシック"/>
              <a:cs typeface="Tahoma" charset="0"/>
            </a:endParaRPr>
          </a:p>
        </p:txBody>
      </p:sp>
      <p:pic>
        <p:nvPicPr>
          <p:cNvPr id="52" name="Picture 51">
            <a:extLst>
              <a:ext uri="{FF2B5EF4-FFF2-40B4-BE49-F238E27FC236}">
                <a16:creationId xmlns:a16="http://schemas.microsoft.com/office/drawing/2014/main" id="{B2C4EA23-54C0-4889-903D-9F3764A1A16E}"/>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520780" y="3526048"/>
            <a:ext cx="348224" cy="385441"/>
          </a:xfrm>
          <a:prstGeom prst="rect">
            <a:avLst/>
          </a:prstGeom>
        </p:spPr>
      </p:pic>
      <p:cxnSp>
        <p:nvCxnSpPr>
          <p:cNvPr id="53" name="Straight Connector 52">
            <a:extLst>
              <a:ext uri="{FF2B5EF4-FFF2-40B4-BE49-F238E27FC236}">
                <a16:creationId xmlns:a16="http://schemas.microsoft.com/office/drawing/2014/main" id="{7A3BC2E2-D51D-409E-A509-88089EDB6C90}"/>
              </a:ext>
            </a:extLst>
          </p:cNvPr>
          <p:cNvCxnSpPr>
            <a:cxnSpLocks/>
            <a:stCxn id="51" idx="2"/>
            <a:endCxn id="103" idx="0"/>
          </p:cNvCxnSpPr>
          <p:nvPr/>
        </p:nvCxnSpPr>
        <p:spPr>
          <a:xfrm flipH="1">
            <a:off x="7509704" y="4018269"/>
            <a:ext cx="1737342" cy="1113640"/>
          </a:xfrm>
          <a:prstGeom prst="line">
            <a:avLst/>
          </a:prstGeom>
          <a:noFill/>
          <a:ln w="57150" cap="flat" cmpd="sng" algn="ctr">
            <a:solidFill>
              <a:srgbClr val="FFC000"/>
            </a:solidFill>
            <a:prstDash val="sysDot"/>
          </a:ln>
          <a:effectLst/>
        </p:spPr>
      </p:cxnSp>
      <p:sp>
        <p:nvSpPr>
          <p:cNvPr id="56" name="AutoShape 32">
            <a:extLst>
              <a:ext uri="{FF2B5EF4-FFF2-40B4-BE49-F238E27FC236}">
                <a16:creationId xmlns:a16="http://schemas.microsoft.com/office/drawing/2014/main" id="{775C54D2-034A-4704-8284-D530193077E2}"/>
              </a:ext>
            </a:extLst>
          </p:cNvPr>
          <p:cNvSpPr>
            <a:spLocks noChangeArrowheads="1"/>
          </p:cNvSpPr>
          <p:nvPr/>
        </p:nvSpPr>
        <p:spPr bwMode="auto">
          <a:xfrm>
            <a:off x="7966052" y="4362159"/>
            <a:ext cx="982732" cy="304693"/>
          </a:xfrm>
          <a:prstGeom prst="roundRect">
            <a:avLst>
              <a:gd name="adj" fmla="val 16667"/>
            </a:avLst>
          </a:prstGeom>
          <a:solidFill>
            <a:srgbClr val="FFC000"/>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2160" b="1" kern="0" dirty="0">
                <a:latin typeface="Arial"/>
                <a:ea typeface="ＭＳ Ｐゴシック"/>
                <a:cs typeface="Tahoma" charset="0"/>
              </a:rPr>
              <a:t>adapter</a:t>
            </a:r>
            <a:endParaRPr lang="en-US" sz="2160" kern="0" dirty="0">
              <a:latin typeface="Arial"/>
              <a:ea typeface="ＭＳ Ｐゴシック"/>
              <a:cs typeface="Tahoma" charset="0"/>
            </a:endParaRPr>
          </a:p>
        </p:txBody>
      </p:sp>
      <p:pic>
        <p:nvPicPr>
          <p:cNvPr id="20" name="Picture 62">
            <a:extLst>
              <a:ext uri="{FF2B5EF4-FFF2-40B4-BE49-F238E27FC236}">
                <a16:creationId xmlns:a16="http://schemas.microsoft.com/office/drawing/2014/main" id="{B9D3E376-C44F-464A-8C79-A5C91D7E33C5}"/>
              </a:ext>
            </a:extLst>
          </p:cNvPr>
          <p:cNvPicPr>
            <a:picLocks noChangeAspect="1"/>
          </p:cNvPicPr>
          <p:nvPr/>
        </p:nvPicPr>
        <p:blipFill>
          <a:blip r:embed="rId3" cstate="email">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4481677" y="2009598"/>
            <a:ext cx="1179672" cy="71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62">
            <a:extLst>
              <a:ext uri="{FF2B5EF4-FFF2-40B4-BE49-F238E27FC236}">
                <a16:creationId xmlns:a16="http://schemas.microsoft.com/office/drawing/2014/main" id="{EFC9BB2A-180A-4CAF-9407-1D3703C52BC9}"/>
              </a:ext>
            </a:extLst>
          </p:cNvPr>
          <p:cNvPicPr>
            <a:picLocks noChangeAspect="1"/>
          </p:cNvPicPr>
          <p:nvPr/>
        </p:nvPicPr>
        <p:blipFill>
          <a:blip r:embed="rId3" cstate="email">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4853862" y="3145287"/>
            <a:ext cx="1179672" cy="71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AutoShape 32">
            <a:extLst>
              <a:ext uri="{FF2B5EF4-FFF2-40B4-BE49-F238E27FC236}">
                <a16:creationId xmlns:a16="http://schemas.microsoft.com/office/drawing/2014/main" id="{D44C8A67-0CC4-46B2-A630-BA77446A3DA0}"/>
              </a:ext>
            </a:extLst>
          </p:cNvPr>
          <p:cNvSpPr>
            <a:spLocks noChangeArrowheads="1"/>
          </p:cNvSpPr>
          <p:nvPr/>
        </p:nvSpPr>
        <p:spPr bwMode="auto">
          <a:xfrm>
            <a:off x="4740031" y="2189503"/>
            <a:ext cx="760655" cy="417361"/>
          </a:xfrm>
          <a:prstGeom prst="roundRect">
            <a:avLst>
              <a:gd name="adj" fmla="val 16667"/>
            </a:avLst>
          </a:prstGeom>
          <a:solidFill>
            <a:srgbClr val="FFC000"/>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320" b="1" kern="0" dirty="0">
                <a:latin typeface="Arial"/>
                <a:ea typeface="ＭＳ Ｐゴシック"/>
                <a:cs typeface="Tahoma" charset="0"/>
              </a:rPr>
              <a:t>O365</a:t>
            </a:r>
            <a:endParaRPr lang="en-US" sz="1320" kern="0" dirty="0">
              <a:latin typeface="Arial"/>
              <a:ea typeface="ＭＳ Ｐゴシック"/>
              <a:cs typeface="Tahoma" charset="0"/>
            </a:endParaRPr>
          </a:p>
        </p:txBody>
      </p:sp>
      <p:sp>
        <p:nvSpPr>
          <p:cNvPr id="23" name="AutoShape 32">
            <a:extLst>
              <a:ext uri="{FF2B5EF4-FFF2-40B4-BE49-F238E27FC236}">
                <a16:creationId xmlns:a16="http://schemas.microsoft.com/office/drawing/2014/main" id="{D9E2AFBD-E815-4EB8-A5A8-2D8DADE59148}"/>
              </a:ext>
            </a:extLst>
          </p:cNvPr>
          <p:cNvSpPr>
            <a:spLocks noChangeArrowheads="1"/>
          </p:cNvSpPr>
          <p:nvPr/>
        </p:nvSpPr>
        <p:spPr bwMode="auto">
          <a:xfrm>
            <a:off x="4940982" y="3204130"/>
            <a:ext cx="1031270" cy="455701"/>
          </a:xfrm>
          <a:prstGeom prst="roundRect">
            <a:avLst>
              <a:gd name="adj" fmla="val 16667"/>
            </a:avLst>
          </a:prstGeom>
          <a:solidFill>
            <a:srgbClr val="FFC000"/>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320" b="1" kern="0" dirty="0" err="1">
                <a:latin typeface="Arial"/>
                <a:ea typeface="ＭＳ Ｐゴシック"/>
                <a:cs typeface="Tahoma" charset="0"/>
              </a:rPr>
              <a:t>AzureAD</a:t>
            </a:r>
            <a:endParaRPr lang="en-US" sz="1320" kern="0" dirty="0">
              <a:latin typeface="Arial"/>
              <a:ea typeface="ＭＳ Ｐゴシック"/>
              <a:cs typeface="Tahoma" charset="0"/>
            </a:endParaRPr>
          </a:p>
        </p:txBody>
      </p:sp>
      <p:cxnSp>
        <p:nvCxnSpPr>
          <p:cNvPr id="24" name="Straight Connector 23">
            <a:extLst>
              <a:ext uri="{FF2B5EF4-FFF2-40B4-BE49-F238E27FC236}">
                <a16:creationId xmlns:a16="http://schemas.microsoft.com/office/drawing/2014/main" id="{A5D6F545-29F9-43B3-9B17-B0ADBDBC5591}"/>
              </a:ext>
            </a:extLst>
          </p:cNvPr>
          <p:cNvCxnSpPr>
            <a:cxnSpLocks/>
            <a:stCxn id="21" idx="2"/>
          </p:cNvCxnSpPr>
          <p:nvPr/>
        </p:nvCxnSpPr>
        <p:spPr>
          <a:xfrm>
            <a:off x="5443698" y="3857860"/>
            <a:ext cx="2089186" cy="1415687"/>
          </a:xfrm>
          <a:prstGeom prst="line">
            <a:avLst/>
          </a:prstGeom>
          <a:noFill/>
          <a:ln w="57150" cap="flat" cmpd="sng" algn="ctr">
            <a:solidFill>
              <a:srgbClr val="FFC000"/>
            </a:solidFill>
            <a:prstDash val="sysDot"/>
          </a:ln>
          <a:effectLst/>
        </p:spPr>
      </p:cxnSp>
      <p:cxnSp>
        <p:nvCxnSpPr>
          <p:cNvPr id="27" name="Straight Connector 26">
            <a:extLst>
              <a:ext uri="{FF2B5EF4-FFF2-40B4-BE49-F238E27FC236}">
                <a16:creationId xmlns:a16="http://schemas.microsoft.com/office/drawing/2014/main" id="{0D20B302-9000-4DAA-9A52-F5F9DC9E3CC1}"/>
              </a:ext>
            </a:extLst>
          </p:cNvPr>
          <p:cNvCxnSpPr>
            <a:cxnSpLocks/>
            <a:stCxn id="22" idx="2"/>
            <a:endCxn id="103" idx="0"/>
          </p:cNvCxnSpPr>
          <p:nvPr/>
        </p:nvCxnSpPr>
        <p:spPr>
          <a:xfrm>
            <a:off x="5120359" y="2606863"/>
            <a:ext cx="2389345" cy="2525045"/>
          </a:xfrm>
          <a:prstGeom prst="line">
            <a:avLst/>
          </a:prstGeom>
          <a:noFill/>
          <a:ln w="57150" cap="flat" cmpd="sng" algn="ctr">
            <a:solidFill>
              <a:srgbClr val="FFC000"/>
            </a:solidFill>
            <a:prstDash val="sysDot"/>
          </a:ln>
          <a:effectLst/>
        </p:spPr>
      </p:cxnSp>
    </p:spTree>
    <p:extLst>
      <p:ext uri="{BB962C8B-B14F-4D97-AF65-F5344CB8AC3E}">
        <p14:creationId xmlns:p14="http://schemas.microsoft.com/office/powerpoint/2010/main" val="2621638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723" y="271159"/>
            <a:ext cx="9877900" cy="1004478"/>
          </a:xfrm>
        </p:spPr>
        <p:txBody>
          <a:bodyPr>
            <a:noAutofit/>
          </a:bodyPr>
          <a:lstStyle/>
          <a:p>
            <a:r>
              <a:rPr lang="en-US" sz="2400" dirty="0"/>
              <a:t>CIG provisioning for </a:t>
            </a:r>
            <a:r>
              <a:rPr lang="en-US" sz="2400" dirty="0" err="1">
                <a:latin typeface="Calibri" panose="020F0502020204030204" pitchFamily="34" charset="0"/>
              </a:rPr>
              <a:t>AzureAD</a:t>
            </a:r>
            <a:r>
              <a:rPr lang="en-US" sz="2400" dirty="0">
                <a:latin typeface="Calibri" panose="020F0502020204030204" pitchFamily="34" charset="0"/>
              </a:rPr>
              <a:t> and O365, Lync ( and many more ) – via IBM IGI full-logic adapters, with approvals WFs and governance.</a:t>
            </a:r>
            <a:br>
              <a:rPr lang="en-US" sz="2400" dirty="0"/>
            </a:br>
            <a:endParaRPr lang="en-US" sz="2400" dirty="0"/>
          </a:p>
        </p:txBody>
      </p:sp>
      <p:sp>
        <p:nvSpPr>
          <p:cNvPr id="70" name="Rectangle: Rounded Corners 69">
            <a:extLst>
              <a:ext uri="{FF2B5EF4-FFF2-40B4-BE49-F238E27FC236}">
                <a16:creationId xmlns:a16="http://schemas.microsoft.com/office/drawing/2014/main" id="{4FA6E1EF-BA97-48CC-900C-F80ACE24AD72}"/>
              </a:ext>
            </a:extLst>
          </p:cNvPr>
          <p:cNvSpPr/>
          <p:nvPr/>
        </p:nvSpPr>
        <p:spPr>
          <a:xfrm>
            <a:off x="6904473" y="2430264"/>
            <a:ext cx="4318327" cy="3979316"/>
          </a:xfrm>
          <a:prstGeom prst="roundRect">
            <a:avLst/>
          </a:prstGeom>
          <a:solidFill>
            <a:schemeClr val="accent2">
              <a:lumMod val="20000"/>
              <a:lumOff val="80000"/>
            </a:schemeClr>
          </a:solidFill>
          <a:ln w="19050" cap="flat" cmpd="sng" algn="ctr">
            <a:noFill/>
            <a:prstDash val="solid"/>
          </a:ln>
          <a:effectLst/>
        </p:spPr>
        <p:txBody>
          <a:bodyPr rtlCol="0" anchor="ctr"/>
          <a:lstStyle/>
          <a:p>
            <a:pPr algn="r" defTabSz="1097280"/>
            <a:r>
              <a:rPr lang="en-US" sz="1680" kern="0" dirty="0">
                <a:cs typeface="Arial" panose="020B0604020202020204" pitchFamily="34" charset="0"/>
              </a:rPr>
              <a:t>On-Prem or </a:t>
            </a:r>
          </a:p>
          <a:p>
            <a:pPr algn="r" defTabSz="1097280"/>
            <a:r>
              <a:rPr lang="en-US" sz="1680" kern="0" dirty="0">
                <a:cs typeface="Arial" panose="020B0604020202020204" pitchFamily="34" charset="0"/>
              </a:rPr>
              <a:t>Private Cloud</a:t>
            </a: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p:txBody>
      </p:sp>
      <p:pic>
        <p:nvPicPr>
          <p:cNvPr id="73" name="Picture 62">
            <a:extLst>
              <a:ext uri="{FF2B5EF4-FFF2-40B4-BE49-F238E27FC236}">
                <a16:creationId xmlns:a16="http://schemas.microsoft.com/office/drawing/2014/main" id="{83E5664F-D8FE-41E2-B3D9-D77084EEAD08}"/>
              </a:ext>
            </a:extLst>
          </p:cNvPr>
          <p:cNvPicPr>
            <a:picLocks noChangeAspect="1"/>
          </p:cNvPicPr>
          <p:nvPr/>
        </p:nvPicPr>
        <p:blipFill>
          <a:blip r:embed="rId2" cstate="screen">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790813" y="2289207"/>
            <a:ext cx="4209836" cy="279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 name="Picture 62">
            <a:extLst>
              <a:ext uri="{FF2B5EF4-FFF2-40B4-BE49-F238E27FC236}">
                <a16:creationId xmlns:a16="http://schemas.microsoft.com/office/drawing/2014/main" id="{BFC482D9-5C6F-44BF-9859-4613994F65D6}"/>
              </a:ext>
            </a:extLst>
          </p:cNvPr>
          <p:cNvPicPr>
            <a:picLocks noChangeAspect="1"/>
          </p:cNvPicPr>
          <p:nvPr/>
        </p:nvPicPr>
        <p:blipFill>
          <a:blip r:embed="rId3" cstate="email">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3769518" y="1083548"/>
            <a:ext cx="1179672" cy="71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6" name="Straight Connector 105">
            <a:extLst>
              <a:ext uri="{FF2B5EF4-FFF2-40B4-BE49-F238E27FC236}">
                <a16:creationId xmlns:a16="http://schemas.microsoft.com/office/drawing/2014/main" id="{A8BAE9B6-61D0-4312-87AA-1748A372E55F}"/>
              </a:ext>
            </a:extLst>
          </p:cNvPr>
          <p:cNvCxnSpPr>
            <a:cxnSpLocks/>
            <a:endCxn id="101" idx="3"/>
          </p:cNvCxnSpPr>
          <p:nvPr/>
        </p:nvCxnSpPr>
        <p:spPr>
          <a:xfrm flipH="1" flipV="1">
            <a:off x="4949190" y="1439835"/>
            <a:ext cx="4199633" cy="1953662"/>
          </a:xfrm>
          <a:prstGeom prst="line">
            <a:avLst/>
          </a:prstGeom>
          <a:noFill/>
          <a:ln w="57150" cap="flat" cmpd="sng" algn="ctr">
            <a:solidFill>
              <a:schemeClr val="accent4">
                <a:lumMod val="60000"/>
                <a:lumOff val="40000"/>
              </a:schemeClr>
            </a:solidFill>
            <a:prstDash val="sysDot"/>
          </a:ln>
          <a:effectLst/>
        </p:spPr>
      </p:cxnSp>
      <p:sp>
        <p:nvSpPr>
          <p:cNvPr id="113" name="AutoShape 32">
            <a:extLst>
              <a:ext uri="{FF2B5EF4-FFF2-40B4-BE49-F238E27FC236}">
                <a16:creationId xmlns:a16="http://schemas.microsoft.com/office/drawing/2014/main" id="{63D0FA20-86E7-4952-B0AA-5621D589C050}"/>
              </a:ext>
            </a:extLst>
          </p:cNvPr>
          <p:cNvSpPr>
            <a:spLocks noChangeArrowheads="1"/>
          </p:cNvSpPr>
          <p:nvPr/>
        </p:nvSpPr>
        <p:spPr bwMode="auto">
          <a:xfrm>
            <a:off x="1605581" y="3070549"/>
            <a:ext cx="2402567" cy="1010720"/>
          </a:xfrm>
          <a:prstGeom prst="roundRect">
            <a:avLst>
              <a:gd name="adj" fmla="val 16667"/>
            </a:avLst>
          </a:prstGeom>
          <a:solidFill>
            <a:schemeClr val="accent3">
              <a:lumMod val="90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920" b="1" kern="0" dirty="0">
                <a:latin typeface="Arial"/>
                <a:ea typeface="ＭＳ Ｐゴシック"/>
                <a:cs typeface="Tahoma" charset="0"/>
              </a:rPr>
              <a:t>IBM CI with</a:t>
            </a:r>
          </a:p>
          <a:p>
            <a:pPr algn="r" defTabSz="1018642">
              <a:lnSpc>
                <a:spcPct val="87000"/>
              </a:lnSpc>
              <a:tabLst>
                <a:tab pos="806425" algn="l"/>
                <a:tab pos="1612849" algn="l"/>
                <a:tab pos="2419274" algn="l"/>
              </a:tabLst>
            </a:pPr>
            <a:r>
              <a:rPr lang="en-US" sz="1920" b="1" kern="0" dirty="0">
                <a:latin typeface="Arial"/>
                <a:ea typeface="ＭＳ Ｐゴシック"/>
                <a:cs typeface="Tahoma" charset="0"/>
              </a:rPr>
              <a:t>CIC, CIG, CIA</a:t>
            </a:r>
            <a:endParaRPr lang="en-US" sz="1920" kern="0" dirty="0">
              <a:latin typeface="Arial"/>
              <a:ea typeface="ＭＳ Ｐゴシック"/>
              <a:cs typeface="Tahoma" charset="0"/>
            </a:endParaRPr>
          </a:p>
        </p:txBody>
      </p:sp>
      <p:pic>
        <p:nvPicPr>
          <p:cNvPr id="114" name="Picture 113">
            <a:extLst>
              <a:ext uri="{FF2B5EF4-FFF2-40B4-BE49-F238E27FC236}">
                <a16:creationId xmlns:a16="http://schemas.microsoft.com/office/drawing/2014/main" id="{D3B7E06B-9941-4BC5-8987-DFC0B098DB0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619756" y="3154201"/>
            <a:ext cx="423325" cy="380918"/>
          </a:xfrm>
          <a:prstGeom prst="rect">
            <a:avLst/>
          </a:prstGeom>
        </p:spPr>
      </p:pic>
      <p:cxnSp>
        <p:nvCxnSpPr>
          <p:cNvPr id="131" name="Straight Connector 130">
            <a:extLst>
              <a:ext uri="{FF2B5EF4-FFF2-40B4-BE49-F238E27FC236}">
                <a16:creationId xmlns:a16="http://schemas.microsoft.com/office/drawing/2014/main" id="{68753E72-7FF6-41F6-9BAF-295DDAAEB04D}"/>
              </a:ext>
            </a:extLst>
          </p:cNvPr>
          <p:cNvCxnSpPr>
            <a:cxnSpLocks/>
            <a:stCxn id="113" idx="0"/>
          </p:cNvCxnSpPr>
          <p:nvPr/>
        </p:nvCxnSpPr>
        <p:spPr>
          <a:xfrm flipV="1">
            <a:off x="2806865" y="1579666"/>
            <a:ext cx="1132380" cy="1490882"/>
          </a:xfrm>
          <a:prstGeom prst="line">
            <a:avLst/>
          </a:prstGeom>
          <a:noFill/>
          <a:ln w="57150" cap="flat" cmpd="sng" algn="ctr">
            <a:solidFill>
              <a:schemeClr val="accent4">
                <a:lumMod val="60000"/>
                <a:lumOff val="40000"/>
              </a:schemeClr>
            </a:solidFill>
            <a:prstDash val="sysDot"/>
          </a:ln>
          <a:effectLst/>
        </p:spPr>
      </p:cxnSp>
      <p:sp>
        <p:nvSpPr>
          <p:cNvPr id="168" name="AutoShape 32">
            <a:extLst>
              <a:ext uri="{FF2B5EF4-FFF2-40B4-BE49-F238E27FC236}">
                <a16:creationId xmlns:a16="http://schemas.microsoft.com/office/drawing/2014/main" id="{43081A99-610A-4731-849C-768A90064A9F}"/>
              </a:ext>
            </a:extLst>
          </p:cNvPr>
          <p:cNvSpPr>
            <a:spLocks noChangeArrowheads="1"/>
          </p:cNvSpPr>
          <p:nvPr/>
        </p:nvSpPr>
        <p:spPr bwMode="auto">
          <a:xfrm>
            <a:off x="3835921" y="1124373"/>
            <a:ext cx="912341" cy="417361"/>
          </a:xfrm>
          <a:prstGeom prst="roundRect">
            <a:avLst>
              <a:gd name="adj" fmla="val 16667"/>
            </a:avLst>
          </a:prstGeom>
          <a:solidFill>
            <a:schemeClr val="accent4">
              <a:lumMod val="20000"/>
              <a:lumOff val="80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320" b="1" kern="0" dirty="0">
                <a:latin typeface="Arial"/>
                <a:ea typeface="ＭＳ Ｐゴシック"/>
                <a:cs typeface="Tahoma" charset="0"/>
              </a:rPr>
              <a:t>Service Now</a:t>
            </a:r>
            <a:endParaRPr lang="en-US" sz="1320" kern="0" dirty="0">
              <a:latin typeface="Arial"/>
              <a:ea typeface="ＭＳ Ｐゴシック"/>
              <a:cs typeface="Tahoma" charset="0"/>
            </a:endParaRPr>
          </a:p>
        </p:txBody>
      </p:sp>
      <p:sp>
        <p:nvSpPr>
          <p:cNvPr id="178" name="AutoShape 32">
            <a:extLst>
              <a:ext uri="{FF2B5EF4-FFF2-40B4-BE49-F238E27FC236}">
                <a16:creationId xmlns:a16="http://schemas.microsoft.com/office/drawing/2014/main" id="{E50E6A21-AEE3-4C71-A1BF-7F62F0DF0098}"/>
              </a:ext>
            </a:extLst>
          </p:cNvPr>
          <p:cNvSpPr>
            <a:spLocks noChangeArrowheads="1"/>
          </p:cNvSpPr>
          <p:nvPr/>
        </p:nvSpPr>
        <p:spPr bwMode="auto">
          <a:xfrm>
            <a:off x="5958412" y="2009598"/>
            <a:ext cx="982732" cy="304693"/>
          </a:xfrm>
          <a:prstGeom prst="roundRect">
            <a:avLst>
              <a:gd name="adj" fmla="val 16667"/>
            </a:avLst>
          </a:prstGeom>
          <a:solidFill>
            <a:schemeClr val="accent4">
              <a:lumMod val="20000"/>
              <a:lumOff val="80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400" b="1" kern="0" dirty="0">
                <a:latin typeface="Arial"/>
                <a:ea typeface="ＭＳ Ｐゴシック"/>
                <a:cs typeface="Tahoma" charset="0"/>
              </a:rPr>
              <a:t>adapter</a:t>
            </a:r>
            <a:endParaRPr lang="en-US" sz="1400" kern="0" dirty="0">
              <a:latin typeface="Arial"/>
              <a:ea typeface="ＭＳ Ｐゴシック"/>
              <a:cs typeface="Tahoma" charset="0"/>
            </a:endParaRPr>
          </a:p>
        </p:txBody>
      </p:sp>
      <p:sp>
        <p:nvSpPr>
          <p:cNvPr id="179" name="AutoShape 32">
            <a:extLst>
              <a:ext uri="{FF2B5EF4-FFF2-40B4-BE49-F238E27FC236}">
                <a16:creationId xmlns:a16="http://schemas.microsoft.com/office/drawing/2014/main" id="{C1EC543D-21F5-446C-A565-8732D9577AF5}"/>
              </a:ext>
            </a:extLst>
          </p:cNvPr>
          <p:cNvSpPr>
            <a:spLocks noChangeArrowheads="1"/>
          </p:cNvSpPr>
          <p:nvPr/>
        </p:nvSpPr>
        <p:spPr bwMode="auto">
          <a:xfrm>
            <a:off x="2627992" y="1956079"/>
            <a:ext cx="1380156" cy="613092"/>
          </a:xfrm>
          <a:prstGeom prst="roundRect">
            <a:avLst>
              <a:gd name="adj" fmla="val 16667"/>
            </a:avLst>
          </a:prstGeom>
          <a:solidFill>
            <a:schemeClr val="accent4">
              <a:lumMod val="20000"/>
              <a:lumOff val="80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2160" b="1" kern="0" dirty="0">
                <a:latin typeface="Arial"/>
                <a:ea typeface="ＭＳ Ｐゴシック"/>
                <a:cs typeface="Tahoma" charset="0"/>
              </a:rPr>
              <a:t>CIG or CIC</a:t>
            </a:r>
            <a:endParaRPr lang="en-US" sz="2160" kern="0" dirty="0">
              <a:latin typeface="Arial"/>
              <a:ea typeface="ＭＳ Ｐゴシック"/>
              <a:cs typeface="Tahoma" charset="0"/>
            </a:endParaRPr>
          </a:p>
        </p:txBody>
      </p:sp>
      <p:sp>
        <p:nvSpPr>
          <p:cNvPr id="51" name="AutoShape 32">
            <a:extLst>
              <a:ext uri="{FF2B5EF4-FFF2-40B4-BE49-F238E27FC236}">
                <a16:creationId xmlns:a16="http://schemas.microsoft.com/office/drawing/2014/main" id="{E8F64747-2728-4935-9AB3-14CC65869563}"/>
              </a:ext>
            </a:extLst>
          </p:cNvPr>
          <p:cNvSpPr>
            <a:spLocks noChangeArrowheads="1"/>
          </p:cNvSpPr>
          <p:nvPr/>
        </p:nvSpPr>
        <p:spPr bwMode="auto">
          <a:xfrm>
            <a:off x="8367476" y="3419267"/>
            <a:ext cx="1759138" cy="599002"/>
          </a:xfrm>
          <a:prstGeom prst="roundRect">
            <a:avLst>
              <a:gd name="adj" fmla="val 16667"/>
            </a:avLst>
          </a:prstGeom>
          <a:solidFill>
            <a:schemeClr val="accent3">
              <a:lumMod val="90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2160" b="1" kern="0" dirty="0">
                <a:latin typeface="Arial"/>
                <a:ea typeface="ＭＳ Ｐゴシック"/>
                <a:cs typeface="Tahoma" charset="0"/>
              </a:rPr>
              <a:t>IBM IGI</a:t>
            </a:r>
            <a:endParaRPr lang="en-US" sz="2160" kern="0" dirty="0">
              <a:latin typeface="Arial"/>
              <a:ea typeface="ＭＳ Ｐゴシック"/>
              <a:cs typeface="Tahoma" charset="0"/>
            </a:endParaRPr>
          </a:p>
        </p:txBody>
      </p:sp>
      <p:pic>
        <p:nvPicPr>
          <p:cNvPr id="52" name="Picture 51">
            <a:extLst>
              <a:ext uri="{FF2B5EF4-FFF2-40B4-BE49-F238E27FC236}">
                <a16:creationId xmlns:a16="http://schemas.microsoft.com/office/drawing/2014/main" id="{B2C4EA23-54C0-4889-903D-9F3764A1A16E}"/>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520780" y="3526048"/>
            <a:ext cx="348224" cy="385441"/>
          </a:xfrm>
          <a:prstGeom prst="rect">
            <a:avLst/>
          </a:prstGeom>
        </p:spPr>
      </p:pic>
      <p:pic>
        <p:nvPicPr>
          <p:cNvPr id="20" name="Picture 62">
            <a:extLst>
              <a:ext uri="{FF2B5EF4-FFF2-40B4-BE49-F238E27FC236}">
                <a16:creationId xmlns:a16="http://schemas.microsoft.com/office/drawing/2014/main" id="{B9D3E376-C44F-464A-8C79-A5C91D7E33C5}"/>
              </a:ext>
            </a:extLst>
          </p:cNvPr>
          <p:cNvPicPr>
            <a:picLocks noChangeAspect="1"/>
          </p:cNvPicPr>
          <p:nvPr/>
        </p:nvPicPr>
        <p:blipFill>
          <a:blip r:embed="rId3" cstate="email">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4481677" y="2009598"/>
            <a:ext cx="1179672" cy="71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62">
            <a:extLst>
              <a:ext uri="{FF2B5EF4-FFF2-40B4-BE49-F238E27FC236}">
                <a16:creationId xmlns:a16="http://schemas.microsoft.com/office/drawing/2014/main" id="{EFC9BB2A-180A-4CAF-9407-1D3703C52BC9}"/>
              </a:ext>
            </a:extLst>
          </p:cNvPr>
          <p:cNvPicPr>
            <a:picLocks noChangeAspect="1"/>
          </p:cNvPicPr>
          <p:nvPr/>
        </p:nvPicPr>
        <p:blipFill>
          <a:blip r:embed="rId3" cstate="email">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4910563" y="2671912"/>
            <a:ext cx="1179672" cy="71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AutoShape 32">
            <a:extLst>
              <a:ext uri="{FF2B5EF4-FFF2-40B4-BE49-F238E27FC236}">
                <a16:creationId xmlns:a16="http://schemas.microsoft.com/office/drawing/2014/main" id="{D44C8A67-0CC4-46B2-A630-BA77446A3DA0}"/>
              </a:ext>
            </a:extLst>
          </p:cNvPr>
          <p:cNvSpPr>
            <a:spLocks noChangeArrowheads="1"/>
          </p:cNvSpPr>
          <p:nvPr/>
        </p:nvSpPr>
        <p:spPr bwMode="auto">
          <a:xfrm>
            <a:off x="4740031" y="2189503"/>
            <a:ext cx="760655" cy="417361"/>
          </a:xfrm>
          <a:prstGeom prst="roundRect">
            <a:avLst>
              <a:gd name="adj" fmla="val 16667"/>
            </a:avLst>
          </a:prstGeom>
          <a:solidFill>
            <a:srgbClr val="FFC000"/>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320" b="1" kern="0" dirty="0">
                <a:latin typeface="Arial"/>
                <a:ea typeface="ＭＳ Ｐゴシック"/>
                <a:cs typeface="Tahoma" charset="0"/>
              </a:rPr>
              <a:t>O365</a:t>
            </a:r>
            <a:endParaRPr lang="en-US" sz="1320" kern="0" dirty="0">
              <a:latin typeface="Arial"/>
              <a:ea typeface="ＭＳ Ｐゴシック"/>
              <a:cs typeface="Tahoma" charset="0"/>
            </a:endParaRPr>
          </a:p>
        </p:txBody>
      </p:sp>
      <p:sp>
        <p:nvSpPr>
          <p:cNvPr id="23" name="AutoShape 32">
            <a:extLst>
              <a:ext uri="{FF2B5EF4-FFF2-40B4-BE49-F238E27FC236}">
                <a16:creationId xmlns:a16="http://schemas.microsoft.com/office/drawing/2014/main" id="{D9E2AFBD-E815-4EB8-A5A8-2D8DADE59148}"/>
              </a:ext>
            </a:extLst>
          </p:cNvPr>
          <p:cNvSpPr>
            <a:spLocks noChangeArrowheads="1"/>
          </p:cNvSpPr>
          <p:nvPr/>
        </p:nvSpPr>
        <p:spPr bwMode="auto">
          <a:xfrm>
            <a:off x="4909659" y="2724145"/>
            <a:ext cx="1031270" cy="417361"/>
          </a:xfrm>
          <a:prstGeom prst="roundRect">
            <a:avLst>
              <a:gd name="adj" fmla="val 16667"/>
            </a:avLst>
          </a:prstGeom>
          <a:solidFill>
            <a:srgbClr val="FFC000"/>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320" b="1" kern="0" dirty="0" err="1">
                <a:latin typeface="Arial"/>
                <a:ea typeface="ＭＳ Ｐゴシック"/>
                <a:cs typeface="Tahoma" charset="0"/>
              </a:rPr>
              <a:t>AzureAD</a:t>
            </a:r>
            <a:endParaRPr lang="en-US" sz="1320" kern="0" dirty="0">
              <a:latin typeface="Arial"/>
              <a:ea typeface="ＭＳ Ｐゴシック"/>
              <a:cs typeface="Tahoma" charset="0"/>
            </a:endParaRPr>
          </a:p>
        </p:txBody>
      </p:sp>
      <p:cxnSp>
        <p:nvCxnSpPr>
          <p:cNvPr id="24" name="Straight Connector 23">
            <a:extLst>
              <a:ext uri="{FF2B5EF4-FFF2-40B4-BE49-F238E27FC236}">
                <a16:creationId xmlns:a16="http://schemas.microsoft.com/office/drawing/2014/main" id="{A5D6F545-29F9-43B3-9B17-B0ADBDBC5591}"/>
              </a:ext>
            </a:extLst>
          </p:cNvPr>
          <p:cNvCxnSpPr>
            <a:cxnSpLocks/>
            <a:stCxn id="21" idx="3"/>
            <a:endCxn id="51" idx="1"/>
          </p:cNvCxnSpPr>
          <p:nvPr/>
        </p:nvCxnSpPr>
        <p:spPr>
          <a:xfrm>
            <a:off x="6090236" y="3028199"/>
            <a:ext cx="2277241" cy="690569"/>
          </a:xfrm>
          <a:prstGeom prst="line">
            <a:avLst/>
          </a:prstGeom>
          <a:noFill/>
          <a:ln w="57150" cap="flat" cmpd="sng" algn="ctr">
            <a:solidFill>
              <a:srgbClr val="FFC000"/>
            </a:solidFill>
            <a:prstDash val="sysDot"/>
          </a:ln>
          <a:effectLst/>
        </p:spPr>
      </p:cxnSp>
      <p:cxnSp>
        <p:nvCxnSpPr>
          <p:cNvPr id="27" name="Straight Connector 26">
            <a:extLst>
              <a:ext uri="{FF2B5EF4-FFF2-40B4-BE49-F238E27FC236}">
                <a16:creationId xmlns:a16="http://schemas.microsoft.com/office/drawing/2014/main" id="{0D20B302-9000-4DAA-9A52-F5F9DC9E3CC1}"/>
              </a:ext>
            </a:extLst>
          </p:cNvPr>
          <p:cNvCxnSpPr>
            <a:cxnSpLocks/>
            <a:stCxn id="22" idx="3"/>
            <a:endCxn id="51" idx="1"/>
          </p:cNvCxnSpPr>
          <p:nvPr/>
        </p:nvCxnSpPr>
        <p:spPr>
          <a:xfrm>
            <a:off x="5500685" y="2398184"/>
            <a:ext cx="2866792" cy="1320584"/>
          </a:xfrm>
          <a:prstGeom prst="line">
            <a:avLst/>
          </a:prstGeom>
          <a:noFill/>
          <a:ln w="57150" cap="flat" cmpd="sng" algn="ctr">
            <a:solidFill>
              <a:srgbClr val="FFC000"/>
            </a:solidFill>
            <a:prstDash val="sysDot"/>
          </a:ln>
          <a:effectLst/>
        </p:spPr>
      </p:cxnSp>
      <p:sp>
        <p:nvSpPr>
          <p:cNvPr id="28" name="AutoShape 32">
            <a:extLst>
              <a:ext uri="{FF2B5EF4-FFF2-40B4-BE49-F238E27FC236}">
                <a16:creationId xmlns:a16="http://schemas.microsoft.com/office/drawing/2014/main" id="{F591E70C-FE9F-44BC-B010-A5C5FED52808}"/>
              </a:ext>
            </a:extLst>
          </p:cNvPr>
          <p:cNvSpPr>
            <a:spLocks noChangeArrowheads="1"/>
          </p:cNvSpPr>
          <p:nvPr/>
        </p:nvSpPr>
        <p:spPr bwMode="auto">
          <a:xfrm>
            <a:off x="6537657" y="3218361"/>
            <a:ext cx="982732" cy="304693"/>
          </a:xfrm>
          <a:prstGeom prst="roundRect">
            <a:avLst>
              <a:gd name="adj" fmla="val 16667"/>
            </a:avLst>
          </a:prstGeom>
          <a:solidFill>
            <a:srgbClr val="FFC000"/>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400" b="1" kern="0" dirty="0">
                <a:latin typeface="Arial"/>
                <a:ea typeface="ＭＳ Ｐゴシック"/>
                <a:cs typeface="Tahoma" charset="0"/>
              </a:rPr>
              <a:t>adapter</a:t>
            </a:r>
            <a:endParaRPr lang="en-US" sz="1400" kern="0" dirty="0">
              <a:latin typeface="Arial"/>
              <a:ea typeface="ＭＳ Ｐゴシック"/>
              <a:cs typeface="Tahoma" charset="0"/>
            </a:endParaRPr>
          </a:p>
        </p:txBody>
      </p:sp>
      <p:sp>
        <p:nvSpPr>
          <p:cNvPr id="29" name="AutoShape 32">
            <a:extLst>
              <a:ext uri="{FF2B5EF4-FFF2-40B4-BE49-F238E27FC236}">
                <a16:creationId xmlns:a16="http://schemas.microsoft.com/office/drawing/2014/main" id="{4D6B6DE8-A21D-461A-BA2E-B0CEE2E699BC}"/>
              </a:ext>
            </a:extLst>
          </p:cNvPr>
          <p:cNvSpPr>
            <a:spLocks noChangeArrowheads="1"/>
          </p:cNvSpPr>
          <p:nvPr/>
        </p:nvSpPr>
        <p:spPr bwMode="auto">
          <a:xfrm>
            <a:off x="6307745" y="2765856"/>
            <a:ext cx="982732" cy="304693"/>
          </a:xfrm>
          <a:prstGeom prst="roundRect">
            <a:avLst>
              <a:gd name="adj" fmla="val 16667"/>
            </a:avLst>
          </a:prstGeom>
          <a:solidFill>
            <a:srgbClr val="FFC000"/>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400" b="1" kern="0" dirty="0">
                <a:latin typeface="Arial"/>
                <a:ea typeface="ＭＳ Ｐゴシック"/>
                <a:cs typeface="Tahoma" charset="0"/>
              </a:rPr>
              <a:t>adapter</a:t>
            </a:r>
            <a:endParaRPr lang="en-US" sz="1400" kern="0" dirty="0">
              <a:latin typeface="Arial"/>
              <a:ea typeface="ＭＳ Ｐゴシック"/>
              <a:cs typeface="Tahoma" charset="0"/>
            </a:endParaRPr>
          </a:p>
        </p:txBody>
      </p:sp>
      <p:pic>
        <p:nvPicPr>
          <p:cNvPr id="30" name="Picture 62">
            <a:extLst>
              <a:ext uri="{FF2B5EF4-FFF2-40B4-BE49-F238E27FC236}">
                <a16:creationId xmlns:a16="http://schemas.microsoft.com/office/drawing/2014/main" id="{A5582717-0B03-49E9-98B4-11FE52DDB2F6}"/>
              </a:ext>
            </a:extLst>
          </p:cNvPr>
          <p:cNvPicPr>
            <a:picLocks noChangeAspect="1"/>
          </p:cNvPicPr>
          <p:nvPr/>
        </p:nvPicPr>
        <p:blipFill>
          <a:blip r:embed="rId3" cstate="email">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5270105" y="3503726"/>
            <a:ext cx="1179672" cy="71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AutoShape 32">
            <a:extLst>
              <a:ext uri="{FF2B5EF4-FFF2-40B4-BE49-F238E27FC236}">
                <a16:creationId xmlns:a16="http://schemas.microsoft.com/office/drawing/2014/main" id="{22415FDD-C523-4E35-AAE9-2E8A62B5AFBF}"/>
              </a:ext>
            </a:extLst>
          </p:cNvPr>
          <p:cNvSpPr>
            <a:spLocks noChangeArrowheads="1"/>
          </p:cNvSpPr>
          <p:nvPr/>
        </p:nvSpPr>
        <p:spPr bwMode="auto">
          <a:xfrm>
            <a:off x="5455345" y="3606152"/>
            <a:ext cx="760655" cy="417361"/>
          </a:xfrm>
          <a:prstGeom prst="roundRect">
            <a:avLst>
              <a:gd name="adj" fmla="val 16667"/>
            </a:avLst>
          </a:prstGeom>
          <a:solidFill>
            <a:srgbClr val="FFC000"/>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320" b="1" kern="0" dirty="0">
                <a:latin typeface="Arial"/>
                <a:ea typeface="ＭＳ Ｐゴシック"/>
                <a:cs typeface="Tahoma" charset="0"/>
              </a:rPr>
              <a:t>AWS /IAM</a:t>
            </a:r>
            <a:endParaRPr lang="en-US" sz="1320" kern="0" dirty="0">
              <a:latin typeface="Arial"/>
              <a:ea typeface="ＭＳ Ｐゴシック"/>
              <a:cs typeface="Tahoma" charset="0"/>
            </a:endParaRPr>
          </a:p>
        </p:txBody>
      </p:sp>
      <p:cxnSp>
        <p:nvCxnSpPr>
          <p:cNvPr id="32" name="Straight Connector 31">
            <a:extLst>
              <a:ext uri="{FF2B5EF4-FFF2-40B4-BE49-F238E27FC236}">
                <a16:creationId xmlns:a16="http://schemas.microsoft.com/office/drawing/2014/main" id="{73488AC5-40FA-48CB-91FD-4FB750529624}"/>
              </a:ext>
            </a:extLst>
          </p:cNvPr>
          <p:cNvCxnSpPr>
            <a:cxnSpLocks/>
            <a:stCxn id="30" idx="3"/>
          </p:cNvCxnSpPr>
          <p:nvPr/>
        </p:nvCxnSpPr>
        <p:spPr>
          <a:xfrm flipV="1">
            <a:off x="6449777" y="3709381"/>
            <a:ext cx="1892791" cy="150631"/>
          </a:xfrm>
          <a:prstGeom prst="line">
            <a:avLst/>
          </a:prstGeom>
          <a:noFill/>
          <a:ln w="57150" cap="flat" cmpd="sng" algn="ctr">
            <a:solidFill>
              <a:srgbClr val="FFC000"/>
            </a:solidFill>
            <a:prstDash val="sysDot"/>
          </a:ln>
          <a:effectLst/>
        </p:spPr>
      </p:cxnSp>
      <p:sp>
        <p:nvSpPr>
          <p:cNvPr id="33" name="AutoShape 32">
            <a:extLst>
              <a:ext uri="{FF2B5EF4-FFF2-40B4-BE49-F238E27FC236}">
                <a16:creationId xmlns:a16="http://schemas.microsoft.com/office/drawing/2014/main" id="{970808A7-61EA-4D60-9EB4-67664624BF2C}"/>
              </a:ext>
            </a:extLst>
          </p:cNvPr>
          <p:cNvSpPr>
            <a:spLocks noChangeArrowheads="1"/>
          </p:cNvSpPr>
          <p:nvPr/>
        </p:nvSpPr>
        <p:spPr bwMode="auto">
          <a:xfrm>
            <a:off x="6716036" y="3629737"/>
            <a:ext cx="982732" cy="304693"/>
          </a:xfrm>
          <a:prstGeom prst="roundRect">
            <a:avLst>
              <a:gd name="adj" fmla="val 16667"/>
            </a:avLst>
          </a:prstGeom>
          <a:solidFill>
            <a:srgbClr val="FFC000"/>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400" b="1" kern="0" dirty="0">
                <a:latin typeface="Arial"/>
                <a:ea typeface="ＭＳ Ｐゴシック"/>
                <a:cs typeface="Tahoma" charset="0"/>
              </a:rPr>
              <a:t>adapter</a:t>
            </a:r>
            <a:endParaRPr lang="en-US" sz="1400" kern="0" dirty="0">
              <a:latin typeface="Arial"/>
              <a:ea typeface="ＭＳ Ｐゴシック"/>
              <a:cs typeface="Tahoma" charset="0"/>
            </a:endParaRPr>
          </a:p>
        </p:txBody>
      </p:sp>
    </p:spTree>
    <p:extLst>
      <p:ext uri="{BB962C8B-B14F-4D97-AF65-F5344CB8AC3E}">
        <p14:creationId xmlns:p14="http://schemas.microsoft.com/office/powerpoint/2010/main" val="1039751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723" y="271159"/>
            <a:ext cx="9877900" cy="1004478"/>
          </a:xfrm>
        </p:spPr>
        <p:txBody>
          <a:bodyPr>
            <a:noAutofit/>
          </a:bodyPr>
          <a:lstStyle/>
          <a:p>
            <a:r>
              <a:rPr lang="en-US" sz="2160" dirty="0"/>
              <a:t>SAP HR integration with IBM CIG. IBM IGI accepts HR and distributes proper actions to all other connected systems, IBM CI Identity provider is one of those.</a:t>
            </a:r>
            <a:endParaRPr lang="en-US" sz="1920" dirty="0"/>
          </a:p>
        </p:txBody>
      </p:sp>
      <p:sp>
        <p:nvSpPr>
          <p:cNvPr id="70" name="Rectangle: Rounded Corners 69">
            <a:extLst>
              <a:ext uri="{FF2B5EF4-FFF2-40B4-BE49-F238E27FC236}">
                <a16:creationId xmlns:a16="http://schemas.microsoft.com/office/drawing/2014/main" id="{4FA6E1EF-BA97-48CC-900C-F80ACE24AD72}"/>
              </a:ext>
            </a:extLst>
          </p:cNvPr>
          <p:cNvSpPr/>
          <p:nvPr/>
        </p:nvSpPr>
        <p:spPr>
          <a:xfrm>
            <a:off x="6985143" y="2505375"/>
            <a:ext cx="4318327" cy="3979316"/>
          </a:xfrm>
          <a:prstGeom prst="roundRect">
            <a:avLst/>
          </a:prstGeom>
          <a:solidFill>
            <a:schemeClr val="accent2">
              <a:lumMod val="20000"/>
              <a:lumOff val="80000"/>
            </a:schemeClr>
          </a:solidFill>
          <a:ln w="19050" cap="flat" cmpd="sng" algn="ctr">
            <a:noFill/>
            <a:prstDash val="solid"/>
          </a:ln>
          <a:effectLst/>
        </p:spPr>
        <p:txBody>
          <a:bodyPr rtlCol="0" anchor="ctr"/>
          <a:lstStyle/>
          <a:p>
            <a:pPr algn="r" defTabSz="1097280"/>
            <a:r>
              <a:rPr lang="en-US" sz="1680" kern="0" dirty="0">
                <a:cs typeface="Arial" panose="020B0604020202020204" pitchFamily="34" charset="0"/>
              </a:rPr>
              <a:t>On-Prem or </a:t>
            </a:r>
          </a:p>
          <a:p>
            <a:pPr algn="r" defTabSz="1097280"/>
            <a:r>
              <a:rPr lang="en-US" sz="1680" kern="0" dirty="0">
                <a:cs typeface="Arial" panose="020B0604020202020204" pitchFamily="34" charset="0"/>
              </a:rPr>
              <a:t>Private Cloud</a:t>
            </a: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p:txBody>
      </p:sp>
      <p:grpSp>
        <p:nvGrpSpPr>
          <p:cNvPr id="71" name="Group 70">
            <a:extLst>
              <a:ext uri="{FF2B5EF4-FFF2-40B4-BE49-F238E27FC236}">
                <a16:creationId xmlns:a16="http://schemas.microsoft.com/office/drawing/2014/main" id="{523E4475-150B-428F-BEFB-D2516C4C14D4}"/>
              </a:ext>
            </a:extLst>
          </p:cNvPr>
          <p:cNvGrpSpPr/>
          <p:nvPr/>
        </p:nvGrpSpPr>
        <p:grpSpPr>
          <a:xfrm>
            <a:off x="606430" y="1705932"/>
            <a:ext cx="5607775" cy="3203426"/>
            <a:chOff x="4392579" y="995878"/>
            <a:chExt cx="4673146" cy="1847932"/>
          </a:xfrm>
        </p:grpSpPr>
        <p:pic>
          <p:nvPicPr>
            <p:cNvPr id="73" name="Picture 62">
              <a:extLst>
                <a:ext uri="{FF2B5EF4-FFF2-40B4-BE49-F238E27FC236}">
                  <a16:creationId xmlns:a16="http://schemas.microsoft.com/office/drawing/2014/main" id="{83E5664F-D8FE-41E2-B3D9-D77084EEAD08}"/>
                </a:ext>
              </a:extLst>
            </p:cNvPr>
            <p:cNvPicPr>
              <a:picLocks noChangeAspect="1"/>
            </p:cNvPicPr>
            <p:nvPr/>
          </p:nvPicPr>
          <p:blipFill>
            <a:blip r:embed="rId2" cstate="screen">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4392579" y="1414124"/>
              <a:ext cx="3144729" cy="142968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83" name="Picture 62">
              <a:extLst>
                <a:ext uri="{FF2B5EF4-FFF2-40B4-BE49-F238E27FC236}">
                  <a16:creationId xmlns:a16="http://schemas.microsoft.com/office/drawing/2014/main" id="{982A9D84-3DF2-46ED-8A02-F23A67F9D781}"/>
                </a:ext>
              </a:extLst>
            </p:cNvPr>
            <p:cNvPicPr>
              <a:picLocks noChangeAspect="1"/>
            </p:cNvPicPr>
            <p:nvPr/>
          </p:nvPicPr>
          <p:blipFill>
            <a:blip r:embed="rId3" cstate="email">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8144066" y="1646053"/>
              <a:ext cx="921659" cy="41425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81" name="Picture 62">
              <a:extLst>
                <a:ext uri="{FF2B5EF4-FFF2-40B4-BE49-F238E27FC236}">
                  <a16:creationId xmlns:a16="http://schemas.microsoft.com/office/drawing/2014/main" id="{6B2F2449-3332-4D2E-AC93-FD7C585E8D41}"/>
                </a:ext>
              </a:extLst>
            </p:cNvPr>
            <p:cNvPicPr>
              <a:picLocks noChangeAspect="1"/>
            </p:cNvPicPr>
            <p:nvPr/>
          </p:nvPicPr>
          <p:blipFill>
            <a:blip r:embed="rId3" cstate="email">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7602681" y="1316489"/>
              <a:ext cx="955480" cy="41425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79" name="Picture 62">
              <a:extLst>
                <a:ext uri="{FF2B5EF4-FFF2-40B4-BE49-F238E27FC236}">
                  <a16:creationId xmlns:a16="http://schemas.microsoft.com/office/drawing/2014/main" id="{E20FE193-E469-479E-9A9A-5732D3AB3662}"/>
                </a:ext>
              </a:extLst>
            </p:cNvPr>
            <p:cNvPicPr>
              <a:picLocks noChangeAspect="1"/>
            </p:cNvPicPr>
            <p:nvPr/>
          </p:nvPicPr>
          <p:blipFill>
            <a:blip r:embed="rId3" cstate="email">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7206051" y="995878"/>
              <a:ext cx="921659" cy="41425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pSp>
      <p:grpSp>
        <p:nvGrpSpPr>
          <p:cNvPr id="89" name="Group 88">
            <a:extLst>
              <a:ext uri="{FF2B5EF4-FFF2-40B4-BE49-F238E27FC236}">
                <a16:creationId xmlns:a16="http://schemas.microsoft.com/office/drawing/2014/main" id="{AB52617E-EE4B-4244-80EF-8C981142F89F}"/>
              </a:ext>
            </a:extLst>
          </p:cNvPr>
          <p:cNvGrpSpPr/>
          <p:nvPr/>
        </p:nvGrpSpPr>
        <p:grpSpPr>
          <a:xfrm>
            <a:off x="7329204" y="2594104"/>
            <a:ext cx="2993539" cy="2990737"/>
            <a:chOff x="557317" y="1447800"/>
            <a:chExt cx="2494616" cy="2324227"/>
          </a:xfrm>
        </p:grpSpPr>
        <p:cxnSp>
          <p:nvCxnSpPr>
            <p:cNvPr id="91" name="Straight Connector 90">
              <a:extLst>
                <a:ext uri="{FF2B5EF4-FFF2-40B4-BE49-F238E27FC236}">
                  <a16:creationId xmlns:a16="http://schemas.microsoft.com/office/drawing/2014/main" id="{55F62C67-32C4-48CB-B0FA-096D4310C35E}"/>
                </a:ext>
              </a:extLst>
            </p:cNvPr>
            <p:cNvCxnSpPr>
              <a:cxnSpLocks/>
              <a:stCxn id="94" idx="2"/>
              <a:endCxn id="96" idx="0"/>
            </p:cNvCxnSpPr>
            <p:nvPr/>
          </p:nvCxnSpPr>
          <p:spPr>
            <a:xfrm>
              <a:off x="2082161" y="2514146"/>
              <a:ext cx="780498" cy="872211"/>
            </a:xfrm>
            <a:prstGeom prst="line">
              <a:avLst/>
            </a:prstGeom>
            <a:noFill/>
            <a:ln w="57150" cap="flat" cmpd="sng" algn="ctr">
              <a:solidFill>
                <a:srgbClr val="FFC000"/>
              </a:solidFill>
              <a:prstDash val="sysDot"/>
            </a:ln>
            <a:effectLst/>
          </p:spPr>
        </p:cxnSp>
        <p:sp>
          <p:nvSpPr>
            <p:cNvPr id="92" name="TextBox 51">
              <a:extLst>
                <a:ext uri="{FF2B5EF4-FFF2-40B4-BE49-F238E27FC236}">
                  <a16:creationId xmlns:a16="http://schemas.microsoft.com/office/drawing/2014/main" id="{DA2279E4-A8B2-46D0-805E-390C7EB7D1DE}"/>
                </a:ext>
              </a:extLst>
            </p:cNvPr>
            <p:cNvSpPr txBox="1">
              <a:spLocks noChangeArrowheads="1"/>
            </p:cNvSpPr>
            <p:nvPr/>
          </p:nvSpPr>
          <p:spPr bwMode="auto">
            <a:xfrm>
              <a:off x="845918" y="1447800"/>
              <a:ext cx="503269" cy="4305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29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sz="1900">
                  <a:solidFill>
                    <a:schemeClr val="tx1"/>
                  </a:solidFill>
                  <a:latin typeface="Arial" charset="0"/>
                  <a:ea typeface="ＭＳ Ｐゴシック" charset="0"/>
                </a:defRPr>
              </a:lvl5pPr>
              <a:lvl6pPr marL="2514600" indent="-228600" eaLnBrk="0" hangingPunct="0">
                <a:defRPr sz="1900">
                  <a:solidFill>
                    <a:schemeClr val="tx1"/>
                  </a:solidFill>
                  <a:latin typeface="Arial" charset="0"/>
                  <a:ea typeface="ＭＳ Ｐゴシック" charset="0"/>
                </a:defRPr>
              </a:lvl6pPr>
              <a:lvl7pPr marL="2971800" indent="-228600" eaLnBrk="0" hangingPunct="0">
                <a:defRPr sz="1900">
                  <a:solidFill>
                    <a:schemeClr val="tx1"/>
                  </a:solidFill>
                  <a:latin typeface="Arial" charset="0"/>
                  <a:ea typeface="ＭＳ Ｐゴシック" charset="0"/>
                </a:defRPr>
              </a:lvl7pPr>
              <a:lvl8pPr marL="3429000" indent="-228600" eaLnBrk="0" hangingPunct="0">
                <a:defRPr sz="1900">
                  <a:solidFill>
                    <a:schemeClr val="tx1"/>
                  </a:solidFill>
                  <a:latin typeface="Arial" charset="0"/>
                  <a:ea typeface="ＭＳ Ｐゴシック" charset="0"/>
                </a:defRPr>
              </a:lvl8pPr>
              <a:lvl9pPr marL="3886200" indent="-228600" eaLnBrk="0" hangingPunct="0">
                <a:defRPr sz="1900">
                  <a:solidFill>
                    <a:schemeClr val="tx1"/>
                  </a:solidFill>
                  <a:latin typeface="Arial" charset="0"/>
                  <a:ea typeface="ＭＳ Ｐゴシック" charset="0"/>
                </a:defRPr>
              </a:lvl9pPr>
            </a:lstStyle>
            <a:p>
              <a:endParaRPr lang="en-US" sz="1320" b="1">
                <a:solidFill>
                  <a:srgbClr val="595959"/>
                </a:solidFill>
              </a:endParaRPr>
            </a:p>
          </p:txBody>
        </p:sp>
        <p:cxnSp>
          <p:nvCxnSpPr>
            <p:cNvPr id="93" name="Straight Connector 92">
              <a:extLst>
                <a:ext uri="{FF2B5EF4-FFF2-40B4-BE49-F238E27FC236}">
                  <a16:creationId xmlns:a16="http://schemas.microsoft.com/office/drawing/2014/main" id="{87020188-D272-44A2-A6F5-F5C29F851B8B}"/>
                </a:ext>
              </a:extLst>
            </p:cNvPr>
            <p:cNvCxnSpPr>
              <a:cxnSpLocks/>
              <a:stCxn id="94" idx="2"/>
            </p:cNvCxnSpPr>
            <p:nvPr/>
          </p:nvCxnSpPr>
          <p:spPr>
            <a:xfrm flipH="1">
              <a:off x="925419" y="2514146"/>
              <a:ext cx="1156742" cy="513246"/>
            </a:xfrm>
            <a:prstGeom prst="line">
              <a:avLst/>
            </a:prstGeom>
            <a:noFill/>
            <a:ln w="57150" cap="flat" cmpd="sng" algn="ctr">
              <a:solidFill>
                <a:schemeClr val="bg1">
                  <a:lumMod val="75000"/>
                </a:schemeClr>
              </a:solidFill>
              <a:prstDash val="sysDot"/>
            </a:ln>
            <a:effectLst/>
          </p:spPr>
        </p:cxnSp>
        <p:sp>
          <p:nvSpPr>
            <p:cNvPr id="94" name="AutoShape 32">
              <a:extLst>
                <a:ext uri="{FF2B5EF4-FFF2-40B4-BE49-F238E27FC236}">
                  <a16:creationId xmlns:a16="http://schemas.microsoft.com/office/drawing/2014/main" id="{752FB2C2-09E7-477E-982D-56AB3D06BB4E}"/>
                </a:ext>
              </a:extLst>
            </p:cNvPr>
            <p:cNvSpPr>
              <a:spLocks noChangeArrowheads="1"/>
            </p:cNvSpPr>
            <p:nvPr/>
          </p:nvSpPr>
          <p:spPr bwMode="auto">
            <a:xfrm>
              <a:off x="1349187" y="2048637"/>
              <a:ext cx="1465948" cy="465509"/>
            </a:xfrm>
            <a:prstGeom prst="roundRect">
              <a:avLst>
                <a:gd name="adj" fmla="val 16667"/>
              </a:avLst>
            </a:prstGeom>
            <a:solidFill>
              <a:schemeClr val="accent3">
                <a:lumMod val="90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2160" b="1" kern="0" dirty="0">
                  <a:latin typeface="Arial"/>
                  <a:ea typeface="ＭＳ Ｐゴシック"/>
                  <a:cs typeface="Tahoma" charset="0"/>
                </a:rPr>
                <a:t>IBM IGI</a:t>
              </a:r>
              <a:endParaRPr lang="en-US" sz="2160" kern="0" dirty="0">
                <a:latin typeface="Arial"/>
                <a:ea typeface="ＭＳ Ｐゴシック"/>
                <a:cs typeface="Tahoma" charset="0"/>
              </a:endParaRPr>
            </a:p>
          </p:txBody>
        </p:sp>
        <p:pic>
          <p:nvPicPr>
            <p:cNvPr id="96" name="Picture 73" descr="Screen Shot 2011-07-25 at 3.50.39 PM.png">
              <a:extLst>
                <a:ext uri="{FF2B5EF4-FFF2-40B4-BE49-F238E27FC236}">
                  <a16:creationId xmlns:a16="http://schemas.microsoft.com/office/drawing/2014/main" id="{E9E8D41E-4347-4392-A7BA-01417FEE296B}"/>
                </a:ext>
              </a:extLst>
            </p:cNvPr>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2673384" y="3386357"/>
              <a:ext cx="378549" cy="3856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7" name="Picture 53" descr="Screen Shot 2011-07-25 at 3.49.41 PM.png">
              <a:extLst>
                <a:ext uri="{FF2B5EF4-FFF2-40B4-BE49-F238E27FC236}">
                  <a16:creationId xmlns:a16="http://schemas.microsoft.com/office/drawing/2014/main" id="{BA690339-D071-48EE-B9AC-6ADF9347205E}"/>
                </a:ext>
              </a:extLst>
            </p:cNvPr>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bwMode="auto">
            <a:xfrm>
              <a:off x="557317" y="2981923"/>
              <a:ext cx="351081" cy="4225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99" name="Picture 53" descr="Screen Shot 2011-07-25 at 3.49.41 PM.png">
            <a:extLst>
              <a:ext uri="{FF2B5EF4-FFF2-40B4-BE49-F238E27FC236}">
                <a16:creationId xmlns:a16="http://schemas.microsoft.com/office/drawing/2014/main" id="{43DB693D-BED8-4F57-B82E-E8BC2F494E71}"/>
              </a:ext>
            </a:extLst>
          </p:cNvPr>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bwMode="auto">
          <a:xfrm>
            <a:off x="8224581" y="5041059"/>
            <a:ext cx="421297" cy="5437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100" name="Straight Connector 99">
            <a:extLst>
              <a:ext uri="{FF2B5EF4-FFF2-40B4-BE49-F238E27FC236}">
                <a16:creationId xmlns:a16="http://schemas.microsoft.com/office/drawing/2014/main" id="{E9EDFF3D-78C0-423D-9355-60D694909EB2}"/>
              </a:ext>
            </a:extLst>
          </p:cNvPr>
          <p:cNvCxnSpPr>
            <a:cxnSpLocks/>
            <a:stCxn id="94" idx="2"/>
            <a:endCxn id="99" idx="0"/>
          </p:cNvCxnSpPr>
          <p:nvPr/>
        </p:nvCxnSpPr>
        <p:spPr>
          <a:xfrm flipH="1">
            <a:off x="8435230" y="3966242"/>
            <a:ext cx="723787" cy="1074816"/>
          </a:xfrm>
          <a:prstGeom prst="line">
            <a:avLst/>
          </a:prstGeom>
          <a:noFill/>
          <a:ln w="57150" cap="flat" cmpd="sng" algn="ctr">
            <a:solidFill>
              <a:schemeClr val="bg1">
                <a:lumMod val="75000"/>
              </a:schemeClr>
            </a:solidFill>
            <a:prstDash val="sysDot"/>
          </a:ln>
          <a:effectLst/>
        </p:spPr>
      </p:cxnSp>
      <p:pic>
        <p:nvPicPr>
          <p:cNvPr id="101" name="Picture 62">
            <a:extLst>
              <a:ext uri="{FF2B5EF4-FFF2-40B4-BE49-F238E27FC236}">
                <a16:creationId xmlns:a16="http://schemas.microsoft.com/office/drawing/2014/main" id="{BFC482D9-5C6F-44BF-9859-4613994F65D6}"/>
              </a:ext>
            </a:extLst>
          </p:cNvPr>
          <p:cNvPicPr>
            <a:picLocks noChangeAspect="1"/>
          </p:cNvPicPr>
          <p:nvPr/>
        </p:nvPicPr>
        <p:blipFill>
          <a:blip r:embed="rId3" cstate="email">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3380854" y="987428"/>
            <a:ext cx="1179672" cy="71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Rectangle 102">
            <a:extLst>
              <a:ext uri="{FF2B5EF4-FFF2-40B4-BE49-F238E27FC236}">
                <a16:creationId xmlns:a16="http://schemas.microsoft.com/office/drawing/2014/main" id="{BCD4B377-2C86-4994-BFD1-98DE24E04FB8}"/>
              </a:ext>
            </a:extLst>
          </p:cNvPr>
          <p:cNvSpPr/>
          <p:nvPr/>
        </p:nvSpPr>
        <p:spPr>
          <a:xfrm>
            <a:off x="7187743" y="5131908"/>
            <a:ext cx="643921" cy="394663"/>
          </a:xfrm>
          <a:prstGeom prst="rect">
            <a:avLst/>
          </a:prstGeom>
          <a:solidFill>
            <a:schemeClr val="bg1">
              <a:lumMod val="75000"/>
            </a:schemeClr>
          </a:solidFill>
          <a:ln w="19050" cap="flat" cmpd="sng" algn="ctr">
            <a:solidFill>
              <a:schemeClr val="bg1">
                <a:lumMod val="65000"/>
              </a:schemeClr>
            </a:solidFill>
            <a:prstDash val="solid"/>
          </a:ln>
          <a:effectLst/>
        </p:spPr>
        <p:txBody>
          <a:bodyPr rtlCol="0" anchor="ctr"/>
          <a:lstStyle/>
          <a:p>
            <a:pPr algn="ctr" defTabSz="1097280"/>
            <a:r>
              <a:rPr lang="en-US" sz="1680" kern="0" dirty="0">
                <a:cs typeface="Arial" panose="020B0604020202020204" pitchFamily="34" charset="0"/>
              </a:rPr>
              <a:t>AD</a:t>
            </a:r>
          </a:p>
        </p:txBody>
      </p:sp>
      <p:sp>
        <p:nvSpPr>
          <p:cNvPr id="104" name="Rectangle 103">
            <a:extLst>
              <a:ext uri="{FF2B5EF4-FFF2-40B4-BE49-F238E27FC236}">
                <a16:creationId xmlns:a16="http://schemas.microsoft.com/office/drawing/2014/main" id="{14B1CFAD-E81C-4819-A171-565BDA567CF3}"/>
              </a:ext>
            </a:extLst>
          </p:cNvPr>
          <p:cNvSpPr/>
          <p:nvPr/>
        </p:nvSpPr>
        <p:spPr>
          <a:xfrm>
            <a:off x="8127944" y="5492425"/>
            <a:ext cx="669204" cy="784548"/>
          </a:xfrm>
          <a:prstGeom prst="rect">
            <a:avLst/>
          </a:prstGeom>
          <a:solidFill>
            <a:schemeClr val="bg1">
              <a:lumMod val="75000"/>
            </a:schemeClr>
          </a:solidFill>
          <a:ln w="19050" cap="flat" cmpd="sng" algn="ctr">
            <a:solidFill>
              <a:schemeClr val="bg1">
                <a:lumMod val="65000"/>
              </a:schemeClr>
            </a:solidFill>
            <a:prstDash val="solid"/>
          </a:ln>
          <a:effectLst/>
        </p:spPr>
        <p:txBody>
          <a:bodyPr rtlCol="0" anchor="ctr"/>
          <a:lstStyle/>
          <a:p>
            <a:pPr algn="ctr" defTabSz="1097280"/>
            <a:r>
              <a:rPr lang="en-US" sz="1260" kern="0" dirty="0">
                <a:cs typeface="Arial" panose="020B0604020202020204" pitchFamily="34" charset="0"/>
              </a:rPr>
              <a:t>SAP Ecosystem</a:t>
            </a:r>
          </a:p>
        </p:txBody>
      </p:sp>
      <p:sp>
        <p:nvSpPr>
          <p:cNvPr id="105" name="Rectangle 104">
            <a:extLst>
              <a:ext uri="{FF2B5EF4-FFF2-40B4-BE49-F238E27FC236}">
                <a16:creationId xmlns:a16="http://schemas.microsoft.com/office/drawing/2014/main" id="{A9C3ED2F-0785-4F51-AFF9-59B1BF77986E}"/>
              </a:ext>
            </a:extLst>
          </p:cNvPr>
          <p:cNvSpPr/>
          <p:nvPr/>
        </p:nvSpPr>
        <p:spPr>
          <a:xfrm>
            <a:off x="9684609" y="5570761"/>
            <a:ext cx="821142" cy="370045"/>
          </a:xfrm>
          <a:prstGeom prst="rect">
            <a:avLst/>
          </a:prstGeom>
          <a:solidFill>
            <a:srgbClr val="FFC000"/>
          </a:solidFill>
          <a:ln w="19050" cap="flat" cmpd="sng" algn="ctr">
            <a:noFill/>
            <a:prstDash val="solid"/>
          </a:ln>
          <a:effectLst/>
        </p:spPr>
        <p:txBody>
          <a:bodyPr rtlCol="0" anchor="ctr"/>
          <a:lstStyle/>
          <a:p>
            <a:pPr algn="ctr" defTabSz="1097280"/>
            <a:r>
              <a:rPr lang="en-US" sz="1260" kern="0" dirty="0">
                <a:cs typeface="Arial" panose="020B0604020202020204" pitchFamily="34" charset="0"/>
              </a:rPr>
              <a:t>SAP HR</a:t>
            </a:r>
          </a:p>
        </p:txBody>
      </p:sp>
      <p:cxnSp>
        <p:nvCxnSpPr>
          <p:cNvPr id="106" name="Straight Connector 105">
            <a:extLst>
              <a:ext uri="{FF2B5EF4-FFF2-40B4-BE49-F238E27FC236}">
                <a16:creationId xmlns:a16="http://schemas.microsoft.com/office/drawing/2014/main" id="{A8BAE9B6-61D0-4312-87AA-1748A372E55F}"/>
              </a:ext>
            </a:extLst>
          </p:cNvPr>
          <p:cNvCxnSpPr>
            <a:cxnSpLocks/>
            <a:stCxn id="94" idx="0"/>
            <a:endCxn id="101" idx="3"/>
          </p:cNvCxnSpPr>
          <p:nvPr/>
        </p:nvCxnSpPr>
        <p:spPr>
          <a:xfrm flipH="1" flipV="1">
            <a:off x="4560526" y="1343715"/>
            <a:ext cx="4598491" cy="2023526"/>
          </a:xfrm>
          <a:prstGeom prst="line">
            <a:avLst/>
          </a:prstGeom>
          <a:noFill/>
          <a:ln w="57150" cap="flat" cmpd="sng" algn="ctr">
            <a:solidFill>
              <a:schemeClr val="bg1">
                <a:lumMod val="75000"/>
              </a:schemeClr>
            </a:solidFill>
            <a:prstDash val="sysDot"/>
          </a:ln>
          <a:effectLst/>
        </p:spPr>
      </p:cxnSp>
      <p:pic>
        <p:nvPicPr>
          <p:cNvPr id="112" name="Picture 111">
            <a:extLst>
              <a:ext uri="{FF2B5EF4-FFF2-40B4-BE49-F238E27FC236}">
                <a16:creationId xmlns:a16="http://schemas.microsoft.com/office/drawing/2014/main" id="{35BE4AD9-5302-4AA4-AA4B-37290C267260}"/>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520780" y="3526048"/>
            <a:ext cx="348224" cy="385441"/>
          </a:xfrm>
          <a:prstGeom prst="rect">
            <a:avLst/>
          </a:prstGeom>
        </p:spPr>
      </p:pic>
      <p:sp>
        <p:nvSpPr>
          <p:cNvPr id="113" name="AutoShape 32">
            <a:extLst>
              <a:ext uri="{FF2B5EF4-FFF2-40B4-BE49-F238E27FC236}">
                <a16:creationId xmlns:a16="http://schemas.microsoft.com/office/drawing/2014/main" id="{63D0FA20-86E7-4952-B0AA-5621D589C050}"/>
              </a:ext>
            </a:extLst>
          </p:cNvPr>
          <p:cNvSpPr>
            <a:spLocks noChangeArrowheads="1"/>
          </p:cNvSpPr>
          <p:nvPr/>
        </p:nvSpPr>
        <p:spPr bwMode="auto">
          <a:xfrm>
            <a:off x="1372972" y="3056097"/>
            <a:ext cx="2402567" cy="1010720"/>
          </a:xfrm>
          <a:prstGeom prst="roundRect">
            <a:avLst>
              <a:gd name="adj" fmla="val 16667"/>
            </a:avLst>
          </a:prstGeom>
          <a:solidFill>
            <a:schemeClr val="accent3">
              <a:lumMod val="90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920" b="1" kern="0" dirty="0">
                <a:latin typeface="Arial"/>
                <a:ea typeface="ＭＳ Ｐゴシック"/>
                <a:cs typeface="Tahoma" charset="0"/>
              </a:rPr>
              <a:t>IBM CI with</a:t>
            </a:r>
          </a:p>
          <a:p>
            <a:pPr algn="r" defTabSz="1018642">
              <a:lnSpc>
                <a:spcPct val="87000"/>
              </a:lnSpc>
              <a:tabLst>
                <a:tab pos="806425" algn="l"/>
                <a:tab pos="1612849" algn="l"/>
                <a:tab pos="2419274" algn="l"/>
              </a:tabLst>
            </a:pPr>
            <a:r>
              <a:rPr lang="en-US" sz="1920" b="1" kern="0" dirty="0">
                <a:latin typeface="Arial"/>
                <a:ea typeface="ＭＳ Ｐゴシック"/>
                <a:cs typeface="Tahoma" charset="0"/>
              </a:rPr>
              <a:t>CIC, CIG, CIA</a:t>
            </a:r>
            <a:endParaRPr lang="en-US" sz="1920" kern="0" dirty="0">
              <a:latin typeface="Arial"/>
              <a:ea typeface="ＭＳ Ｐゴシック"/>
              <a:cs typeface="Tahoma" charset="0"/>
            </a:endParaRPr>
          </a:p>
        </p:txBody>
      </p:sp>
      <p:pic>
        <p:nvPicPr>
          <p:cNvPr id="114" name="Picture 113">
            <a:extLst>
              <a:ext uri="{FF2B5EF4-FFF2-40B4-BE49-F238E27FC236}">
                <a16:creationId xmlns:a16="http://schemas.microsoft.com/office/drawing/2014/main" id="{D3B7E06B-9941-4BC5-8987-DFC0B098DB01}"/>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458543" y="3517300"/>
            <a:ext cx="423325" cy="380918"/>
          </a:xfrm>
          <a:prstGeom prst="rect">
            <a:avLst/>
          </a:prstGeom>
          <a:ln>
            <a:noFill/>
          </a:ln>
        </p:spPr>
      </p:pic>
      <p:cxnSp>
        <p:nvCxnSpPr>
          <p:cNvPr id="119" name="Straight Connector 118">
            <a:extLst>
              <a:ext uri="{FF2B5EF4-FFF2-40B4-BE49-F238E27FC236}">
                <a16:creationId xmlns:a16="http://schemas.microsoft.com/office/drawing/2014/main" id="{BCE78CDB-A7E9-46C9-AE01-C25D561FBD2E}"/>
              </a:ext>
            </a:extLst>
          </p:cNvPr>
          <p:cNvCxnSpPr>
            <a:cxnSpLocks/>
            <a:endCxn id="79" idx="3"/>
          </p:cNvCxnSpPr>
          <p:nvPr/>
        </p:nvCxnSpPr>
        <p:spPr>
          <a:xfrm flipH="1" flipV="1">
            <a:off x="5088587" y="2064990"/>
            <a:ext cx="3948432" cy="1328323"/>
          </a:xfrm>
          <a:prstGeom prst="line">
            <a:avLst/>
          </a:prstGeom>
          <a:noFill/>
          <a:ln w="57150" cap="flat" cmpd="sng" algn="ctr">
            <a:solidFill>
              <a:schemeClr val="bg1">
                <a:lumMod val="65000"/>
              </a:schemeClr>
            </a:solidFill>
            <a:prstDash val="sysDot"/>
          </a:ln>
          <a:effectLst/>
        </p:spPr>
      </p:cxnSp>
      <p:cxnSp>
        <p:nvCxnSpPr>
          <p:cNvPr id="122" name="Straight Connector 121">
            <a:extLst>
              <a:ext uri="{FF2B5EF4-FFF2-40B4-BE49-F238E27FC236}">
                <a16:creationId xmlns:a16="http://schemas.microsoft.com/office/drawing/2014/main" id="{0D80CA5C-3DD6-4986-A9B5-82AC5B5E733A}"/>
              </a:ext>
            </a:extLst>
          </p:cNvPr>
          <p:cNvCxnSpPr>
            <a:cxnSpLocks/>
            <a:stCxn id="94" idx="0"/>
            <a:endCxn id="81" idx="3"/>
          </p:cNvCxnSpPr>
          <p:nvPr/>
        </p:nvCxnSpPr>
        <p:spPr>
          <a:xfrm flipH="1" flipV="1">
            <a:off x="5605128" y="2620776"/>
            <a:ext cx="3553889" cy="746465"/>
          </a:xfrm>
          <a:prstGeom prst="line">
            <a:avLst/>
          </a:prstGeom>
          <a:noFill/>
          <a:ln w="57150" cap="flat" cmpd="sng" algn="ctr">
            <a:solidFill>
              <a:schemeClr val="bg1">
                <a:lumMod val="75000"/>
              </a:schemeClr>
            </a:solidFill>
            <a:prstDash val="sysDot"/>
          </a:ln>
          <a:effectLst/>
        </p:spPr>
      </p:cxnSp>
      <p:cxnSp>
        <p:nvCxnSpPr>
          <p:cNvPr id="125" name="Straight Connector 124">
            <a:extLst>
              <a:ext uri="{FF2B5EF4-FFF2-40B4-BE49-F238E27FC236}">
                <a16:creationId xmlns:a16="http://schemas.microsoft.com/office/drawing/2014/main" id="{AA372B37-12E0-4F01-B758-A6FF07FEF0C7}"/>
              </a:ext>
            </a:extLst>
          </p:cNvPr>
          <p:cNvCxnSpPr>
            <a:cxnSpLocks/>
            <a:stCxn id="94" idx="0"/>
            <a:endCxn id="83" idx="3"/>
          </p:cNvCxnSpPr>
          <p:nvPr/>
        </p:nvCxnSpPr>
        <p:spPr>
          <a:xfrm flipH="1" flipV="1">
            <a:off x="6214205" y="3192082"/>
            <a:ext cx="2944812" cy="175159"/>
          </a:xfrm>
          <a:prstGeom prst="line">
            <a:avLst/>
          </a:prstGeom>
          <a:noFill/>
          <a:ln w="57150" cap="flat" cmpd="sng" algn="ctr">
            <a:solidFill>
              <a:schemeClr val="bg1">
                <a:lumMod val="75000"/>
              </a:schemeClr>
            </a:solidFill>
            <a:prstDash val="sysDot"/>
          </a:ln>
          <a:effectLst/>
        </p:spPr>
      </p:cxnSp>
      <p:cxnSp>
        <p:nvCxnSpPr>
          <p:cNvPr id="131" name="Straight Connector 130">
            <a:extLst>
              <a:ext uri="{FF2B5EF4-FFF2-40B4-BE49-F238E27FC236}">
                <a16:creationId xmlns:a16="http://schemas.microsoft.com/office/drawing/2014/main" id="{68753E72-7FF6-41F6-9BAF-295DDAAEB04D}"/>
              </a:ext>
            </a:extLst>
          </p:cNvPr>
          <p:cNvCxnSpPr>
            <a:cxnSpLocks/>
            <a:stCxn id="113" idx="0"/>
          </p:cNvCxnSpPr>
          <p:nvPr/>
        </p:nvCxnSpPr>
        <p:spPr>
          <a:xfrm flipV="1">
            <a:off x="2574256" y="1279038"/>
            <a:ext cx="1352612" cy="1777058"/>
          </a:xfrm>
          <a:prstGeom prst="line">
            <a:avLst/>
          </a:prstGeom>
          <a:noFill/>
          <a:ln w="57150" cap="flat" cmpd="sng" algn="ctr">
            <a:noFill/>
            <a:prstDash val="sysDot"/>
          </a:ln>
          <a:effectLst/>
        </p:spPr>
      </p:cxnSp>
      <p:cxnSp>
        <p:nvCxnSpPr>
          <p:cNvPr id="135" name="Straight Connector 134">
            <a:extLst>
              <a:ext uri="{FF2B5EF4-FFF2-40B4-BE49-F238E27FC236}">
                <a16:creationId xmlns:a16="http://schemas.microsoft.com/office/drawing/2014/main" id="{93D7D1BC-0C64-422B-9407-0F7C6E4D3380}"/>
              </a:ext>
            </a:extLst>
          </p:cNvPr>
          <p:cNvCxnSpPr>
            <a:cxnSpLocks/>
          </p:cNvCxnSpPr>
          <p:nvPr/>
        </p:nvCxnSpPr>
        <p:spPr>
          <a:xfrm flipV="1">
            <a:off x="2880356" y="2139102"/>
            <a:ext cx="1614869" cy="931445"/>
          </a:xfrm>
          <a:prstGeom prst="line">
            <a:avLst/>
          </a:prstGeom>
          <a:noFill/>
          <a:ln w="57150" cap="flat" cmpd="sng" algn="ctr">
            <a:noFill/>
            <a:prstDash val="sysDot"/>
          </a:ln>
          <a:effectLst/>
        </p:spPr>
      </p:cxnSp>
      <p:cxnSp>
        <p:nvCxnSpPr>
          <p:cNvPr id="138" name="Straight Connector 137">
            <a:extLst>
              <a:ext uri="{FF2B5EF4-FFF2-40B4-BE49-F238E27FC236}">
                <a16:creationId xmlns:a16="http://schemas.microsoft.com/office/drawing/2014/main" id="{1247C5A2-E257-41F5-9F98-DE1941ACF88A}"/>
              </a:ext>
            </a:extLst>
          </p:cNvPr>
          <p:cNvCxnSpPr>
            <a:cxnSpLocks/>
            <a:stCxn id="113" idx="0"/>
          </p:cNvCxnSpPr>
          <p:nvPr/>
        </p:nvCxnSpPr>
        <p:spPr>
          <a:xfrm flipV="1">
            <a:off x="2574256" y="2587273"/>
            <a:ext cx="2244703" cy="468823"/>
          </a:xfrm>
          <a:prstGeom prst="line">
            <a:avLst/>
          </a:prstGeom>
          <a:noFill/>
          <a:ln w="57150" cap="flat" cmpd="sng" algn="ctr">
            <a:noFill/>
            <a:prstDash val="sysDot"/>
          </a:ln>
          <a:effectLst/>
        </p:spPr>
      </p:cxnSp>
      <p:cxnSp>
        <p:nvCxnSpPr>
          <p:cNvPr id="142" name="Straight Connector 141">
            <a:extLst>
              <a:ext uri="{FF2B5EF4-FFF2-40B4-BE49-F238E27FC236}">
                <a16:creationId xmlns:a16="http://schemas.microsoft.com/office/drawing/2014/main" id="{FB084F47-0543-4D83-BAA9-22A3CDD77E9B}"/>
              </a:ext>
            </a:extLst>
          </p:cNvPr>
          <p:cNvCxnSpPr>
            <a:cxnSpLocks/>
            <a:endCxn id="83" idx="1"/>
          </p:cNvCxnSpPr>
          <p:nvPr/>
        </p:nvCxnSpPr>
        <p:spPr>
          <a:xfrm flipV="1">
            <a:off x="3114510" y="3192083"/>
            <a:ext cx="1993705" cy="76574"/>
          </a:xfrm>
          <a:prstGeom prst="line">
            <a:avLst/>
          </a:prstGeom>
          <a:noFill/>
          <a:ln w="57150" cap="flat" cmpd="sng" algn="ctr">
            <a:noFill/>
            <a:prstDash val="sysDot"/>
          </a:ln>
          <a:effectLst/>
        </p:spPr>
      </p:cxnSp>
      <p:sp>
        <p:nvSpPr>
          <p:cNvPr id="165" name="AutoShape 32">
            <a:extLst>
              <a:ext uri="{FF2B5EF4-FFF2-40B4-BE49-F238E27FC236}">
                <a16:creationId xmlns:a16="http://schemas.microsoft.com/office/drawing/2014/main" id="{A94DC8CE-CA71-4A14-8908-80F7A9F395D7}"/>
              </a:ext>
            </a:extLst>
          </p:cNvPr>
          <p:cNvSpPr>
            <a:spLocks noChangeArrowheads="1"/>
          </p:cNvSpPr>
          <p:nvPr/>
        </p:nvSpPr>
        <p:spPr bwMode="auto">
          <a:xfrm>
            <a:off x="4630802" y="2363989"/>
            <a:ext cx="760655" cy="417361"/>
          </a:xfrm>
          <a:prstGeom prst="roundRect">
            <a:avLst>
              <a:gd name="adj" fmla="val 16667"/>
            </a:avLst>
          </a:prstGeom>
          <a:solidFill>
            <a:schemeClr val="accent4">
              <a:lumMod val="20000"/>
              <a:lumOff val="80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320" b="1" kern="0" dirty="0">
                <a:latin typeface="Arial"/>
                <a:ea typeface="ＭＳ Ｐゴシック"/>
                <a:cs typeface="Tahoma" charset="0"/>
              </a:rPr>
              <a:t>O365</a:t>
            </a:r>
            <a:endParaRPr lang="en-US" sz="1320" kern="0" dirty="0">
              <a:latin typeface="Arial"/>
              <a:ea typeface="ＭＳ Ｐゴシック"/>
              <a:cs typeface="Tahoma" charset="0"/>
            </a:endParaRPr>
          </a:p>
        </p:txBody>
      </p:sp>
      <p:sp>
        <p:nvSpPr>
          <p:cNvPr id="166" name="AutoShape 32">
            <a:extLst>
              <a:ext uri="{FF2B5EF4-FFF2-40B4-BE49-F238E27FC236}">
                <a16:creationId xmlns:a16="http://schemas.microsoft.com/office/drawing/2014/main" id="{8F9937F3-4043-4CAD-BFA6-9CB8D16033F3}"/>
              </a:ext>
            </a:extLst>
          </p:cNvPr>
          <p:cNvSpPr>
            <a:spLocks noChangeArrowheads="1"/>
          </p:cNvSpPr>
          <p:nvPr/>
        </p:nvSpPr>
        <p:spPr bwMode="auto">
          <a:xfrm>
            <a:off x="5112467" y="2917402"/>
            <a:ext cx="1031270" cy="417361"/>
          </a:xfrm>
          <a:prstGeom prst="roundRect">
            <a:avLst>
              <a:gd name="adj" fmla="val 16667"/>
            </a:avLst>
          </a:prstGeom>
          <a:solidFill>
            <a:schemeClr val="accent4">
              <a:lumMod val="20000"/>
              <a:lumOff val="80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320" b="1" kern="0" dirty="0" err="1">
                <a:latin typeface="Arial"/>
                <a:ea typeface="ＭＳ Ｐゴシック"/>
                <a:cs typeface="Tahoma" charset="0"/>
              </a:rPr>
              <a:t>AzureAD</a:t>
            </a:r>
            <a:endParaRPr lang="en-US" sz="1320" kern="0" dirty="0">
              <a:latin typeface="Arial"/>
              <a:ea typeface="ＭＳ Ｐゴシック"/>
              <a:cs typeface="Tahoma" charset="0"/>
            </a:endParaRPr>
          </a:p>
        </p:txBody>
      </p:sp>
      <p:sp>
        <p:nvSpPr>
          <p:cNvPr id="168" name="AutoShape 32">
            <a:extLst>
              <a:ext uri="{FF2B5EF4-FFF2-40B4-BE49-F238E27FC236}">
                <a16:creationId xmlns:a16="http://schemas.microsoft.com/office/drawing/2014/main" id="{43081A99-610A-4731-849C-768A90064A9F}"/>
              </a:ext>
            </a:extLst>
          </p:cNvPr>
          <p:cNvSpPr>
            <a:spLocks noChangeArrowheads="1"/>
          </p:cNvSpPr>
          <p:nvPr/>
        </p:nvSpPr>
        <p:spPr bwMode="auto">
          <a:xfrm>
            <a:off x="3552408" y="1070418"/>
            <a:ext cx="912341" cy="417361"/>
          </a:xfrm>
          <a:prstGeom prst="roundRect">
            <a:avLst>
              <a:gd name="adj" fmla="val 16667"/>
            </a:avLst>
          </a:prstGeom>
          <a:solidFill>
            <a:schemeClr val="bg1">
              <a:lumMod val="85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320" b="1" kern="0" dirty="0">
                <a:latin typeface="Arial"/>
                <a:ea typeface="ＭＳ Ｐゴシック"/>
                <a:cs typeface="Tahoma" charset="0"/>
              </a:rPr>
              <a:t>Service Now</a:t>
            </a:r>
            <a:endParaRPr lang="en-US" sz="1320" kern="0" dirty="0">
              <a:latin typeface="Arial"/>
              <a:ea typeface="ＭＳ Ｐゴシック"/>
              <a:cs typeface="Tahoma" charset="0"/>
            </a:endParaRPr>
          </a:p>
        </p:txBody>
      </p:sp>
      <p:sp>
        <p:nvSpPr>
          <p:cNvPr id="172" name="AutoShape 32">
            <a:extLst>
              <a:ext uri="{FF2B5EF4-FFF2-40B4-BE49-F238E27FC236}">
                <a16:creationId xmlns:a16="http://schemas.microsoft.com/office/drawing/2014/main" id="{A06E76E8-3171-48DB-B839-47F5D5EC3501}"/>
              </a:ext>
            </a:extLst>
          </p:cNvPr>
          <p:cNvSpPr>
            <a:spLocks noChangeArrowheads="1"/>
          </p:cNvSpPr>
          <p:nvPr/>
        </p:nvSpPr>
        <p:spPr bwMode="auto">
          <a:xfrm>
            <a:off x="8117363" y="4561717"/>
            <a:ext cx="982732" cy="304693"/>
          </a:xfrm>
          <a:prstGeom prst="roundRect">
            <a:avLst>
              <a:gd name="adj" fmla="val 16667"/>
            </a:avLst>
          </a:prstGeom>
          <a:solidFill>
            <a:schemeClr val="bg1">
              <a:lumMod val="75000"/>
            </a:schemeClr>
          </a:solidFill>
          <a:ln w="9525">
            <a:solidFill>
              <a:schemeClr val="bg1">
                <a:lumMod val="65000"/>
              </a:schemeClr>
            </a:solid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400" b="1" kern="0" dirty="0">
                <a:latin typeface="Arial"/>
                <a:ea typeface="ＭＳ Ｐゴシック"/>
                <a:cs typeface="Tahoma" charset="0"/>
              </a:rPr>
              <a:t>adapter</a:t>
            </a:r>
            <a:endParaRPr lang="en-US" sz="1400" kern="0" dirty="0">
              <a:latin typeface="Arial"/>
              <a:ea typeface="ＭＳ Ｐゴシック"/>
              <a:cs typeface="Tahoma" charset="0"/>
            </a:endParaRPr>
          </a:p>
        </p:txBody>
      </p:sp>
      <p:sp>
        <p:nvSpPr>
          <p:cNvPr id="173" name="AutoShape 32">
            <a:extLst>
              <a:ext uri="{FF2B5EF4-FFF2-40B4-BE49-F238E27FC236}">
                <a16:creationId xmlns:a16="http://schemas.microsoft.com/office/drawing/2014/main" id="{5A508DBF-1254-4FE0-A027-B2CE755EC6C1}"/>
              </a:ext>
            </a:extLst>
          </p:cNvPr>
          <p:cNvSpPr>
            <a:spLocks noChangeArrowheads="1"/>
          </p:cNvSpPr>
          <p:nvPr/>
        </p:nvSpPr>
        <p:spPr bwMode="auto">
          <a:xfrm>
            <a:off x="7647486" y="4190341"/>
            <a:ext cx="982732" cy="304693"/>
          </a:xfrm>
          <a:prstGeom prst="roundRect">
            <a:avLst>
              <a:gd name="adj" fmla="val 16667"/>
            </a:avLst>
          </a:prstGeom>
          <a:solidFill>
            <a:schemeClr val="bg1">
              <a:lumMod val="75000"/>
            </a:schemeClr>
          </a:solidFill>
          <a:ln w="9525">
            <a:solidFill>
              <a:schemeClr val="bg1">
                <a:lumMod val="65000"/>
              </a:schemeClr>
            </a:solid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400" b="1" kern="0" dirty="0">
                <a:latin typeface="Arial"/>
                <a:ea typeface="ＭＳ Ｐゴシック"/>
                <a:cs typeface="Tahoma" charset="0"/>
              </a:rPr>
              <a:t>adapter</a:t>
            </a:r>
            <a:endParaRPr lang="en-US" sz="1400" kern="0" dirty="0">
              <a:latin typeface="Arial"/>
              <a:ea typeface="ＭＳ Ｐゴシック"/>
              <a:cs typeface="Tahoma" charset="0"/>
            </a:endParaRPr>
          </a:p>
        </p:txBody>
      </p:sp>
      <p:sp>
        <p:nvSpPr>
          <p:cNvPr id="174" name="AutoShape 32">
            <a:extLst>
              <a:ext uri="{FF2B5EF4-FFF2-40B4-BE49-F238E27FC236}">
                <a16:creationId xmlns:a16="http://schemas.microsoft.com/office/drawing/2014/main" id="{DC6D2703-7A58-4285-8D8E-7A1CFE484C6A}"/>
              </a:ext>
            </a:extLst>
          </p:cNvPr>
          <p:cNvSpPr>
            <a:spLocks noChangeArrowheads="1"/>
          </p:cNvSpPr>
          <p:nvPr/>
        </p:nvSpPr>
        <p:spPr bwMode="auto">
          <a:xfrm>
            <a:off x="9370859" y="4604665"/>
            <a:ext cx="1336127" cy="304693"/>
          </a:xfrm>
          <a:prstGeom prst="roundRect">
            <a:avLst>
              <a:gd name="adj" fmla="val 16667"/>
            </a:avLst>
          </a:prstGeom>
          <a:solidFill>
            <a:srgbClr val="FFC000"/>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400" b="1" kern="0" dirty="0">
                <a:latin typeface="Arial"/>
                <a:ea typeface="ＭＳ Ｐゴシック"/>
                <a:cs typeface="Tahoma" charset="0"/>
              </a:rPr>
              <a:t>HR adapter</a:t>
            </a:r>
            <a:endParaRPr lang="en-US" sz="1400" kern="0" dirty="0">
              <a:latin typeface="Arial"/>
              <a:ea typeface="ＭＳ Ｐゴシック"/>
              <a:cs typeface="Tahoma" charset="0"/>
            </a:endParaRPr>
          </a:p>
        </p:txBody>
      </p:sp>
      <p:sp>
        <p:nvSpPr>
          <p:cNvPr id="175" name="AutoShape 32">
            <a:extLst>
              <a:ext uri="{FF2B5EF4-FFF2-40B4-BE49-F238E27FC236}">
                <a16:creationId xmlns:a16="http://schemas.microsoft.com/office/drawing/2014/main" id="{A3335F68-FB92-402D-B6DA-9A25AA53905B}"/>
              </a:ext>
            </a:extLst>
          </p:cNvPr>
          <p:cNvSpPr>
            <a:spLocks noChangeArrowheads="1"/>
          </p:cNvSpPr>
          <p:nvPr/>
        </p:nvSpPr>
        <p:spPr bwMode="auto">
          <a:xfrm>
            <a:off x="6657644" y="3014995"/>
            <a:ext cx="982732" cy="304693"/>
          </a:xfrm>
          <a:prstGeom prst="roundRect">
            <a:avLst>
              <a:gd name="adj" fmla="val 16667"/>
            </a:avLst>
          </a:prstGeom>
          <a:solidFill>
            <a:schemeClr val="bg1">
              <a:lumMod val="85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400" b="1" kern="0" dirty="0">
                <a:latin typeface="Arial"/>
                <a:ea typeface="ＭＳ Ｐゴシック"/>
                <a:cs typeface="Tahoma" charset="0"/>
              </a:rPr>
              <a:t>adapter</a:t>
            </a:r>
            <a:endParaRPr lang="en-US" sz="1400" kern="0" dirty="0">
              <a:latin typeface="Arial"/>
              <a:ea typeface="ＭＳ Ｐゴシック"/>
              <a:cs typeface="Tahoma" charset="0"/>
            </a:endParaRPr>
          </a:p>
        </p:txBody>
      </p:sp>
      <p:sp>
        <p:nvSpPr>
          <p:cNvPr id="176" name="AutoShape 32">
            <a:extLst>
              <a:ext uri="{FF2B5EF4-FFF2-40B4-BE49-F238E27FC236}">
                <a16:creationId xmlns:a16="http://schemas.microsoft.com/office/drawing/2014/main" id="{10BE5D32-02E6-48B0-B73A-723BC45F4624}"/>
              </a:ext>
            </a:extLst>
          </p:cNvPr>
          <p:cNvSpPr>
            <a:spLocks noChangeArrowheads="1"/>
          </p:cNvSpPr>
          <p:nvPr/>
        </p:nvSpPr>
        <p:spPr bwMode="auto">
          <a:xfrm>
            <a:off x="6175883" y="2636166"/>
            <a:ext cx="982732" cy="304693"/>
          </a:xfrm>
          <a:prstGeom prst="roundRect">
            <a:avLst>
              <a:gd name="adj" fmla="val 16667"/>
            </a:avLst>
          </a:prstGeom>
          <a:solidFill>
            <a:schemeClr val="bg1">
              <a:lumMod val="85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400" b="1" kern="0" dirty="0">
                <a:latin typeface="Arial"/>
                <a:ea typeface="ＭＳ Ｐゴシック"/>
                <a:cs typeface="Tahoma" charset="0"/>
              </a:rPr>
              <a:t>adapter</a:t>
            </a:r>
            <a:endParaRPr lang="en-US" sz="1400" kern="0" dirty="0">
              <a:latin typeface="Arial"/>
              <a:ea typeface="ＭＳ Ｐゴシック"/>
              <a:cs typeface="Tahoma" charset="0"/>
            </a:endParaRPr>
          </a:p>
        </p:txBody>
      </p:sp>
      <p:sp>
        <p:nvSpPr>
          <p:cNvPr id="177" name="AutoShape 32">
            <a:extLst>
              <a:ext uri="{FF2B5EF4-FFF2-40B4-BE49-F238E27FC236}">
                <a16:creationId xmlns:a16="http://schemas.microsoft.com/office/drawing/2014/main" id="{B9F71242-546C-4412-8885-3C8971A9BB32}"/>
              </a:ext>
            </a:extLst>
          </p:cNvPr>
          <p:cNvSpPr>
            <a:spLocks noChangeArrowheads="1"/>
          </p:cNvSpPr>
          <p:nvPr/>
        </p:nvSpPr>
        <p:spPr bwMode="auto">
          <a:xfrm>
            <a:off x="5821800" y="2182984"/>
            <a:ext cx="982732" cy="304693"/>
          </a:xfrm>
          <a:prstGeom prst="roundRect">
            <a:avLst>
              <a:gd name="adj" fmla="val 16667"/>
            </a:avLst>
          </a:prstGeom>
          <a:solidFill>
            <a:schemeClr val="bg1">
              <a:lumMod val="85000"/>
            </a:schemeClr>
          </a:solidFill>
          <a:ln w="9525">
            <a:solidFill>
              <a:schemeClr val="bg1">
                <a:lumMod val="75000"/>
              </a:schemeClr>
            </a:solid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400" b="1" kern="0" dirty="0">
                <a:latin typeface="Arial"/>
                <a:ea typeface="ＭＳ Ｐゴシック"/>
                <a:cs typeface="Tahoma" charset="0"/>
              </a:rPr>
              <a:t>adapter</a:t>
            </a:r>
            <a:endParaRPr lang="en-US" sz="1400" kern="0" dirty="0">
              <a:latin typeface="Arial"/>
              <a:ea typeface="ＭＳ Ｐゴシック"/>
              <a:cs typeface="Tahoma" charset="0"/>
            </a:endParaRPr>
          </a:p>
        </p:txBody>
      </p:sp>
      <p:sp>
        <p:nvSpPr>
          <p:cNvPr id="178" name="AutoShape 32">
            <a:extLst>
              <a:ext uri="{FF2B5EF4-FFF2-40B4-BE49-F238E27FC236}">
                <a16:creationId xmlns:a16="http://schemas.microsoft.com/office/drawing/2014/main" id="{E50E6A21-AEE3-4C71-A1BF-7F62F0DF0098}"/>
              </a:ext>
            </a:extLst>
          </p:cNvPr>
          <p:cNvSpPr>
            <a:spLocks noChangeArrowheads="1"/>
          </p:cNvSpPr>
          <p:nvPr/>
        </p:nvSpPr>
        <p:spPr bwMode="auto">
          <a:xfrm>
            <a:off x="5367124" y="1574059"/>
            <a:ext cx="982732" cy="304693"/>
          </a:xfrm>
          <a:prstGeom prst="roundRect">
            <a:avLst>
              <a:gd name="adj" fmla="val 16667"/>
            </a:avLst>
          </a:prstGeom>
          <a:solidFill>
            <a:schemeClr val="bg1">
              <a:lumMod val="85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400" b="1" kern="0" dirty="0">
                <a:latin typeface="Arial"/>
                <a:ea typeface="ＭＳ Ｐゴシック"/>
                <a:cs typeface="Tahoma" charset="0"/>
              </a:rPr>
              <a:t>adapter</a:t>
            </a:r>
            <a:endParaRPr lang="en-US" sz="1400" kern="0" dirty="0">
              <a:latin typeface="Arial"/>
              <a:ea typeface="ＭＳ Ｐゴシック"/>
              <a:cs typeface="Tahoma" charset="0"/>
            </a:endParaRPr>
          </a:p>
        </p:txBody>
      </p:sp>
      <p:pic>
        <p:nvPicPr>
          <p:cNvPr id="180" name="Picture 62">
            <a:extLst>
              <a:ext uri="{FF2B5EF4-FFF2-40B4-BE49-F238E27FC236}">
                <a16:creationId xmlns:a16="http://schemas.microsoft.com/office/drawing/2014/main" id="{8128CC9F-9998-4C0A-9A46-0906FF5B284F}"/>
              </a:ext>
            </a:extLst>
          </p:cNvPr>
          <p:cNvPicPr>
            <a:picLocks noChangeAspect="1"/>
          </p:cNvPicPr>
          <p:nvPr/>
        </p:nvPicPr>
        <p:blipFill>
          <a:blip r:embed="rId3" cstate="email">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5619032" y="3348701"/>
            <a:ext cx="1146576" cy="71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2" name="AutoShape 32">
            <a:extLst>
              <a:ext uri="{FF2B5EF4-FFF2-40B4-BE49-F238E27FC236}">
                <a16:creationId xmlns:a16="http://schemas.microsoft.com/office/drawing/2014/main" id="{86FEE16F-1AD0-4B0F-A9A4-D5A03C488A34}"/>
              </a:ext>
            </a:extLst>
          </p:cNvPr>
          <p:cNvSpPr>
            <a:spLocks noChangeArrowheads="1"/>
          </p:cNvSpPr>
          <p:nvPr/>
        </p:nvSpPr>
        <p:spPr bwMode="auto">
          <a:xfrm>
            <a:off x="5805607" y="3484317"/>
            <a:ext cx="760655" cy="417361"/>
          </a:xfrm>
          <a:prstGeom prst="roundRect">
            <a:avLst>
              <a:gd name="adj" fmla="val 16667"/>
            </a:avLst>
          </a:prstGeom>
          <a:solidFill>
            <a:schemeClr val="accent4">
              <a:lumMod val="20000"/>
              <a:lumOff val="80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320" b="1" kern="0" dirty="0">
                <a:latin typeface="Arial"/>
                <a:ea typeface="ＭＳ Ｐゴシック"/>
                <a:cs typeface="Tahoma" charset="0"/>
              </a:rPr>
              <a:t>AWS /IAM</a:t>
            </a:r>
            <a:endParaRPr lang="en-US" sz="1320" kern="0" dirty="0">
              <a:latin typeface="Arial"/>
              <a:ea typeface="ＭＳ Ｐゴシック"/>
              <a:cs typeface="Tahoma" charset="0"/>
            </a:endParaRPr>
          </a:p>
        </p:txBody>
      </p:sp>
      <p:cxnSp>
        <p:nvCxnSpPr>
          <p:cNvPr id="183" name="Straight Connector 182">
            <a:extLst>
              <a:ext uri="{FF2B5EF4-FFF2-40B4-BE49-F238E27FC236}">
                <a16:creationId xmlns:a16="http://schemas.microsoft.com/office/drawing/2014/main" id="{3DB2D629-9352-4103-B9C2-9BF2ACA7E00E}"/>
              </a:ext>
            </a:extLst>
          </p:cNvPr>
          <p:cNvCxnSpPr>
            <a:cxnSpLocks/>
            <a:stCxn id="113" idx="0"/>
            <a:endCxn id="180" idx="1"/>
          </p:cNvCxnSpPr>
          <p:nvPr/>
        </p:nvCxnSpPr>
        <p:spPr>
          <a:xfrm>
            <a:off x="2574256" y="3056097"/>
            <a:ext cx="3044777" cy="651662"/>
          </a:xfrm>
          <a:prstGeom prst="line">
            <a:avLst/>
          </a:prstGeom>
          <a:noFill/>
          <a:ln w="57150" cap="flat" cmpd="sng" algn="ctr">
            <a:noFill/>
            <a:prstDash val="sysDot"/>
          </a:ln>
          <a:effectLst/>
        </p:spPr>
      </p:cxnSp>
      <p:cxnSp>
        <p:nvCxnSpPr>
          <p:cNvPr id="186" name="Straight Connector 185">
            <a:extLst>
              <a:ext uri="{FF2B5EF4-FFF2-40B4-BE49-F238E27FC236}">
                <a16:creationId xmlns:a16="http://schemas.microsoft.com/office/drawing/2014/main" id="{11208DA5-85E4-4322-961D-0ED424759260}"/>
              </a:ext>
            </a:extLst>
          </p:cNvPr>
          <p:cNvCxnSpPr>
            <a:cxnSpLocks/>
            <a:endCxn id="180" idx="3"/>
          </p:cNvCxnSpPr>
          <p:nvPr/>
        </p:nvCxnSpPr>
        <p:spPr>
          <a:xfrm flipH="1">
            <a:off x="6765609" y="3364818"/>
            <a:ext cx="2103395" cy="342941"/>
          </a:xfrm>
          <a:prstGeom prst="line">
            <a:avLst/>
          </a:prstGeom>
          <a:noFill/>
          <a:ln w="57150" cap="flat" cmpd="sng" algn="ctr">
            <a:solidFill>
              <a:schemeClr val="bg1">
                <a:lumMod val="75000"/>
              </a:schemeClr>
            </a:solidFill>
            <a:prstDash val="sysDot"/>
          </a:ln>
          <a:effectLst/>
        </p:spPr>
      </p:cxnSp>
      <p:sp>
        <p:nvSpPr>
          <p:cNvPr id="187" name="AutoShape 32">
            <a:extLst>
              <a:ext uri="{FF2B5EF4-FFF2-40B4-BE49-F238E27FC236}">
                <a16:creationId xmlns:a16="http://schemas.microsoft.com/office/drawing/2014/main" id="{F496DA06-4B6B-42B9-B99E-52160DEBAD5D}"/>
              </a:ext>
            </a:extLst>
          </p:cNvPr>
          <p:cNvSpPr>
            <a:spLocks noChangeArrowheads="1"/>
          </p:cNvSpPr>
          <p:nvPr/>
        </p:nvSpPr>
        <p:spPr bwMode="auto">
          <a:xfrm>
            <a:off x="6836076" y="3430282"/>
            <a:ext cx="982732" cy="304693"/>
          </a:xfrm>
          <a:prstGeom prst="roundRect">
            <a:avLst>
              <a:gd name="adj" fmla="val 16667"/>
            </a:avLst>
          </a:prstGeom>
          <a:solidFill>
            <a:schemeClr val="bg1">
              <a:lumMod val="85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400" b="1" kern="0" dirty="0">
                <a:latin typeface="Arial"/>
                <a:ea typeface="ＭＳ Ｐゴシック"/>
                <a:cs typeface="Tahoma" charset="0"/>
              </a:rPr>
              <a:t>adapter</a:t>
            </a:r>
            <a:endParaRPr lang="en-US" sz="1400" kern="0" dirty="0">
              <a:latin typeface="Arial"/>
              <a:ea typeface="ＭＳ Ｐゴシック"/>
              <a:cs typeface="Tahoma" charset="0"/>
            </a:endParaRPr>
          </a:p>
        </p:txBody>
      </p:sp>
      <p:sp>
        <p:nvSpPr>
          <p:cNvPr id="60" name="AutoShape 32">
            <a:extLst>
              <a:ext uri="{FF2B5EF4-FFF2-40B4-BE49-F238E27FC236}">
                <a16:creationId xmlns:a16="http://schemas.microsoft.com/office/drawing/2014/main" id="{B0888CBF-8A00-4F79-8223-1AA187DFFF40}"/>
              </a:ext>
            </a:extLst>
          </p:cNvPr>
          <p:cNvSpPr>
            <a:spLocks noChangeArrowheads="1"/>
          </p:cNvSpPr>
          <p:nvPr/>
        </p:nvSpPr>
        <p:spPr bwMode="auto">
          <a:xfrm>
            <a:off x="3949062" y="1821615"/>
            <a:ext cx="1092326" cy="417361"/>
          </a:xfrm>
          <a:prstGeom prst="roundRect">
            <a:avLst>
              <a:gd name="adj" fmla="val 16667"/>
            </a:avLst>
          </a:prstGeom>
          <a:solidFill>
            <a:schemeClr val="bg1">
              <a:lumMod val="85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200" b="1" kern="0" dirty="0">
                <a:latin typeface="Arial"/>
                <a:ea typeface="ＭＳ Ｐゴシック"/>
                <a:cs typeface="Tahoma" charset="0"/>
              </a:rPr>
              <a:t>SAP </a:t>
            </a:r>
            <a:r>
              <a:rPr lang="en-US" sz="1200" b="1" kern="0" dirty="0" err="1">
                <a:latin typeface="Arial"/>
                <a:ea typeface="ＭＳ Ｐゴシック"/>
                <a:cs typeface="Tahoma" charset="0"/>
              </a:rPr>
              <a:t>Netweaver</a:t>
            </a:r>
            <a:endParaRPr lang="en-US" sz="1200" kern="0" dirty="0">
              <a:latin typeface="Arial"/>
              <a:ea typeface="ＭＳ Ｐゴシック"/>
              <a:cs typeface="Tahoma" charset="0"/>
            </a:endParaRPr>
          </a:p>
        </p:txBody>
      </p:sp>
      <p:cxnSp>
        <p:nvCxnSpPr>
          <p:cNvPr id="72" name="Straight Connector 71">
            <a:extLst>
              <a:ext uri="{FF2B5EF4-FFF2-40B4-BE49-F238E27FC236}">
                <a16:creationId xmlns:a16="http://schemas.microsoft.com/office/drawing/2014/main" id="{15FAA5DC-E3A8-440A-A3E4-72BA3B4D0886}"/>
              </a:ext>
            </a:extLst>
          </p:cNvPr>
          <p:cNvCxnSpPr>
            <a:cxnSpLocks/>
          </p:cNvCxnSpPr>
          <p:nvPr/>
        </p:nvCxnSpPr>
        <p:spPr>
          <a:xfrm flipH="1">
            <a:off x="2084338" y="1562162"/>
            <a:ext cx="1600696" cy="1528944"/>
          </a:xfrm>
          <a:prstGeom prst="line">
            <a:avLst/>
          </a:prstGeom>
          <a:noFill/>
          <a:ln w="57150" cap="flat" cmpd="sng" algn="ctr">
            <a:solidFill>
              <a:schemeClr val="bg1">
                <a:lumMod val="75000"/>
              </a:schemeClr>
            </a:solidFill>
            <a:prstDash val="sysDot"/>
          </a:ln>
          <a:effectLst/>
        </p:spPr>
      </p:cxnSp>
      <p:cxnSp>
        <p:nvCxnSpPr>
          <p:cNvPr id="74" name="Straight Connector 73">
            <a:extLst>
              <a:ext uri="{FF2B5EF4-FFF2-40B4-BE49-F238E27FC236}">
                <a16:creationId xmlns:a16="http://schemas.microsoft.com/office/drawing/2014/main" id="{130E9414-2E97-4AF3-8958-D756FCECB31C}"/>
              </a:ext>
            </a:extLst>
          </p:cNvPr>
          <p:cNvCxnSpPr>
            <a:cxnSpLocks/>
          </p:cNvCxnSpPr>
          <p:nvPr/>
        </p:nvCxnSpPr>
        <p:spPr>
          <a:xfrm flipH="1">
            <a:off x="2801909" y="2276940"/>
            <a:ext cx="1528514" cy="761909"/>
          </a:xfrm>
          <a:prstGeom prst="line">
            <a:avLst/>
          </a:prstGeom>
          <a:noFill/>
          <a:ln w="57150" cap="flat" cmpd="sng" algn="ctr">
            <a:solidFill>
              <a:schemeClr val="bg1">
                <a:lumMod val="75000"/>
              </a:schemeClr>
            </a:solidFill>
            <a:prstDash val="sysDot"/>
          </a:ln>
          <a:effectLst/>
        </p:spPr>
      </p:cxnSp>
      <p:cxnSp>
        <p:nvCxnSpPr>
          <p:cNvPr id="75" name="Straight Connector 74">
            <a:extLst>
              <a:ext uri="{FF2B5EF4-FFF2-40B4-BE49-F238E27FC236}">
                <a16:creationId xmlns:a16="http://schemas.microsoft.com/office/drawing/2014/main" id="{3BA4CB4F-8EE8-49B7-A78B-CC0416903A95}"/>
              </a:ext>
            </a:extLst>
          </p:cNvPr>
          <p:cNvCxnSpPr>
            <a:cxnSpLocks/>
          </p:cNvCxnSpPr>
          <p:nvPr/>
        </p:nvCxnSpPr>
        <p:spPr>
          <a:xfrm flipH="1">
            <a:off x="3196975" y="2786266"/>
            <a:ext cx="1391520" cy="259439"/>
          </a:xfrm>
          <a:prstGeom prst="line">
            <a:avLst/>
          </a:prstGeom>
          <a:noFill/>
          <a:ln w="57150" cap="flat" cmpd="sng" algn="ctr">
            <a:solidFill>
              <a:schemeClr val="bg1">
                <a:lumMod val="75000"/>
              </a:schemeClr>
            </a:solidFill>
            <a:prstDash val="sysDot"/>
          </a:ln>
          <a:effectLst/>
        </p:spPr>
      </p:cxnSp>
      <p:cxnSp>
        <p:nvCxnSpPr>
          <p:cNvPr id="76" name="Straight Connector 75">
            <a:extLst>
              <a:ext uri="{FF2B5EF4-FFF2-40B4-BE49-F238E27FC236}">
                <a16:creationId xmlns:a16="http://schemas.microsoft.com/office/drawing/2014/main" id="{099C0CF1-2AEF-4970-9EA2-6468E997B9F1}"/>
              </a:ext>
            </a:extLst>
          </p:cNvPr>
          <p:cNvCxnSpPr>
            <a:cxnSpLocks/>
            <a:endCxn id="113" idx="3"/>
          </p:cNvCxnSpPr>
          <p:nvPr/>
        </p:nvCxnSpPr>
        <p:spPr>
          <a:xfrm flipH="1">
            <a:off x="3775538" y="3312767"/>
            <a:ext cx="1424962" cy="248690"/>
          </a:xfrm>
          <a:prstGeom prst="line">
            <a:avLst/>
          </a:prstGeom>
          <a:noFill/>
          <a:ln w="57150" cap="flat" cmpd="sng" algn="ctr">
            <a:solidFill>
              <a:schemeClr val="bg1">
                <a:lumMod val="75000"/>
              </a:schemeClr>
            </a:solidFill>
            <a:prstDash val="sysDot"/>
          </a:ln>
          <a:effectLst/>
        </p:spPr>
      </p:cxnSp>
      <p:sp>
        <p:nvSpPr>
          <p:cNvPr id="82" name="AutoShape 32">
            <a:extLst>
              <a:ext uri="{FF2B5EF4-FFF2-40B4-BE49-F238E27FC236}">
                <a16:creationId xmlns:a16="http://schemas.microsoft.com/office/drawing/2014/main" id="{634A7234-07A0-4B30-8C76-01032C7193BF}"/>
              </a:ext>
            </a:extLst>
          </p:cNvPr>
          <p:cNvSpPr>
            <a:spLocks noChangeArrowheads="1"/>
          </p:cNvSpPr>
          <p:nvPr/>
        </p:nvSpPr>
        <p:spPr bwMode="auto">
          <a:xfrm>
            <a:off x="3863392" y="2740864"/>
            <a:ext cx="690185" cy="313218"/>
          </a:xfrm>
          <a:prstGeom prst="roundRect">
            <a:avLst>
              <a:gd name="adj" fmla="val 16667"/>
            </a:avLst>
          </a:prstGeom>
          <a:solidFill>
            <a:schemeClr val="bg1">
              <a:lumMod val="85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680" b="1" kern="0" dirty="0">
                <a:latin typeface="Arial"/>
                <a:ea typeface="ＭＳ Ｐゴシック"/>
                <a:cs typeface="Tahoma" charset="0"/>
              </a:rPr>
              <a:t>CIC</a:t>
            </a:r>
            <a:endParaRPr lang="en-US" sz="1680" kern="0" dirty="0">
              <a:latin typeface="Arial"/>
              <a:ea typeface="ＭＳ Ｐゴシック"/>
              <a:cs typeface="Tahoma" charset="0"/>
            </a:endParaRPr>
          </a:p>
        </p:txBody>
      </p:sp>
      <p:sp>
        <p:nvSpPr>
          <p:cNvPr id="84" name="AutoShape 32">
            <a:extLst>
              <a:ext uri="{FF2B5EF4-FFF2-40B4-BE49-F238E27FC236}">
                <a16:creationId xmlns:a16="http://schemas.microsoft.com/office/drawing/2014/main" id="{CD7E727C-9F3E-4986-BE3B-83A8E9641671}"/>
              </a:ext>
            </a:extLst>
          </p:cNvPr>
          <p:cNvSpPr>
            <a:spLocks noChangeArrowheads="1"/>
          </p:cNvSpPr>
          <p:nvPr/>
        </p:nvSpPr>
        <p:spPr bwMode="auto">
          <a:xfrm>
            <a:off x="3323266" y="2301027"/>
            <a:ext cx="690185" cy="309894"/>
          </a:xfrm>
          <a:prstGeom prst="roundRect">
            <a:avLst>
              <a:gd name="adj" fmla="val 16667"/>
            </a:avLst>
          </a:prstGeom>
          <a:solidFill>
            <a:schemeClr val="bg1">
              <a:lumMod val="85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680" b="1" kern="0" dirty="0">
                <a:latin typeface="Arial"/>
                <a:ea typeface="ＭＳ Ｐゴシック"/>
                <a:cs typeface="Tahoma" charset="0"/>
              </a:rPr>
              <a:t>CIC</a:t>
            </a:r>
            <a:endParaRPr lang="en-US" sz="1680" kern="0" dirty="0">
              <a:latin typeface="Arial"/>
              <a:ea typeface="ＭＳ Ｐゴシック"/>
              <a:cs typeface="Tahoma" charset="0"/>
            </a:endParaRPr>
          </a:p>
        </p:txBody>
      </p:sp>
      <p:sp>
        <p:nvSpPr>
          <p:cNvPr id="85" name="AutoShape 32">
            <a:extLst>
              <a:ext uri="{FF2B5EF4-FFF2-40B4-BE49-F238E27FC236}">
                <a16:creationId xmlns:a16="http://schemas.microsoft.com/office/drawing/2014/main" id="{C92D7F90-7077-4F61-9E1C-6009A5CC84F9}"/>
              </a:ext>
            </a:extLst>
          </p:cNvPr>
          <p:cNvSpPr>
            <a:spLocks noChangeArrowheads="1"/>
          </p:cNvSpPr>
          <p:nvPr/>
        </p:nvSpPr>
        <p:spPr bwMode="auto">
          <a:xfrm>
            <a:off x="4250623" y="3208171"/>
            <a:ext cx="690185" cy="313218"/>
          </a:xfrm>
          <a:prstGeom prst="roundRect">
            <a:avLst>
              <a:gd name="adj" fmla="val 16667"/>
            </a:avLst>
          </a:prstGeom>
          <a:solidFill>
            <a:schemeClr val="bg1">
              <a:lumMod val="85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680" b="1" kern="0" dirty="0">
                <a:latin typeface="Arial"/>
                <a:ea typeface="ＭＳ Ｐゴシック"/>
                <a:cs typeface="Tahoma" charset="0"/>
              </a:rPr>
              <a:t>CIC</a:t>
            </a:r>
            <a:endParaRPr lang="en-US" sz="1680" kern="0" dirty="0">
              <a:latin typeface="Arial"/>
              <a:ea typeface="ＭＳ Ｐゴシック"/>
              <a:cs typeface="Tahoma" charset="0"/>
            </a:endParaRPr>
          </a:p>
        </p:txBody>
      </p:sp>
      <p:sp>
        <p:nvSpPr>
          <p:cNvPr id="86" name="AutoShape 32">
            <a:extLst>
              <a:ext uri="{FF2B5EF4-FFF2-40B4-BE49-F238E27FC236}">
                <a16:creationId xmlns:a16="http://schemas.microsoft.com/office/drawing/2014/main" id="{D8C79A33-3A8F-419F-A6CE-C13032432585}"/>
              </a:ext>
            </a:extLst>
          </p:cNvPr>
          <p:cNvSpPr>
            <a:spLocks noChangeArrowheads="1"/>
          </p:cNvSpPr>
          <p:nvPr/>
        </p:nvSpPr>
        <p:spPr bwMode="auto">
          <a:xfrm>
            <a:off x="2889113" y="1738786"/>
            <a:ext cx="690185" cy="309894"/>
          </a:xfrm>
          <a:prstGeom prst="roundRect">
            <a:avLst>
              <a:gd name="adj" fmla="val 16667"/>
            </a:avLst>
          </a:prstGeom>
          <a:solidFill>
            <a:schemeClr val="bg1">
              <a:lumMod val="85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680" b="1" kern="0" dirty="0">
                <a:latin typeface="Arial"/>
                <a:ea typeface="ＭＳ Ｐゴシック"/>
                <a:cs typeface="Tahoma" charset="0"/>
              </a:rPr>
              <a:t>CIC</a:t>
            </a:r>
            <a:endParaRPr lang="en-US" sz="1680" kern="0" dirty="0">
              <a:latin typeface="Arial"/>
              <a:ea typeface="ＭＳ Ｐゴシック"/>
              <a:cs typeface="Tahoma" charset="0"/>
            </a:endParaRPr>
          </a:p>
        </p:txBody>
      </p:sp>
      <p:sp>
        <p:nvSpPr>
          <p:cNvPr id="87" name="Rectangle 86">
            <a:extLst>
              <a:ext uri="{FF2B5EF4-FFF2-40B4-BE49-F238E27FC236}">
                <a16:creationId xmlns:a16="http://schemas.microsoft.com/office/drawing/2014/main" id="{017C0315-5D60-4AE1-987C-4C171DF2A0FD}"/>
              </a:ext>
            </a:extLst>
          </p:cNvPr>
          <p:cNvSpPr/>
          <p:nvPr/>
        </p:nvSpPr>
        <p:spPr>
          <a:xfrm>
            <a:off x="876723" y="5549763"/>
            <a:ext cx="5660934" cy="1089529"/>
          </a:xfrm>
          <a:prstGeom prst="rect">
            <a:avLst/>
          </a:prstGeom>
          <a:solidFill>
            <a:schemeClr val="accent3">
              <a:lumMod val="25000"/>
            </a:schemeClr>
          </a:solidFill>
        </p:spPr>
        <p:txBody>
          <a:bodyPr wrap="square">
            <a:spAutoFit/>
          </a:bodyPr>
          <a:lstStyle/>
          <a:p>
            <a:r>
              <a:rPr lang="en-US" sz="2160" dirty="0">
                <a:solidFill>
                  <a:schemeClr val="bg1"/>
                </a:solidFill>
              </a:rPr>
              <a:t>NOTE:</a:t>
            </a:r>
          </a:p>
          <a:p>
            <a:r>
              <a:rPr lang="en-US" sz="2160" dirty="0">
                <a:solidFill>
                  <a:schemeClr val="bg1"/>
                </a:solidFill>
              </a:rPr>
              <a:t>SAP HR is read-only source of Identities as Authoritative Source.</a:t>
            </a:r>
          </a:p>
        </p:txBody>
      </p:sp>
    </p:spTree>
    <p:extLst>
      <p:ext uri="{BB962C8B-B14F-4D97-AF65-F5344CB8AC3E}">
        <p14:creationId xmlns:p14="http://schemas.microsoft.com/office/powerpoint/2010/main" val="1059214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723" y="271159"/>
            <a:ext cx="9877900" cy="1004478"/>
          </a:xfrm>
        </p:spPr>
        <p:txBody>
          <a:bodyPr>
            <a:noAutofit/>
          </a:bodyPr>
          <a:lstStyle/>
          <a:p>
            <a:r>
              <a:rPr lang="en-US" sz="1920" dirty="0"/>
              <a:t>SAP HR integration with IBM CIG. IBM IGI accepts HR and distributes proper actions to all other connected systems, IBM CI Identity provider included.</a:t>
            </a:r>
          </a:p>
        </p:txBody>
      </p:sp>
      <p:sp>
        <p:nvSpPr>
          <p:cNvPr id="70" name="Rectangle: Rounded Corners 69">
            <a:extLst>
              <a:ext uri="{FF2B5EF4-FFF2-40B4-BE49-F238E27FC236}">
                <a16:creationId xmlns:a16="http://schemas.microsoft.com/office/drawing/2014/main" id="{4FA6E1EF-BA97-48CC-900C-F80ACE24AD72}"/>
              </a:ext>
            </a:extLst>
          </p:cNvPr>
          <p:cNvSpPr/>
          <p:nvPr/>
        </p:nvSpPr>
        <p:spPr>
          <a:xfrm>
            <a:off x="6904473" y="2430264"/>
            <a:ext cx="4318327" cy="3979316"/>
          </a:xfrm>
          <a:prstGeom prst="roundRect">
            <a:avLst/>
          </a:prstGeom>
          <a:solidFill>
            <a:schemeClr val="accent2">
              <a:lumMod val="20000"/>
              <a:lumOff val="80000"/>
            </a:schemeClr>
          </a:solidFill>
          <a:ln w="19050" cap="flat" cmpd="sng" algn="ctr">
            <a:noFill/>
            <a:prstDash val="solid"/>
          </a:ln>
          <a:effectLst/>
        </p:spPr>
        <p:txBody>
          <a:bodyPr rtlCol="0" anchor="ctr"/>
          <a:lstStyle/>
          <a:p>
            <a:pPr algn="r" defTabSz="1097280"/>
            <a:r>
              <a:rPr lang="en-US" sz="1680" kern="0" dirty="0">
                <a:latin typeface="Arial" panose="020B0604020202020204" pitchFamily="34" charset="0"/>
                <a:cs typeface="Arial" panose="020B0604020202020204" pitchFamily="34" charset="0"/>
              </a:rPr>
              <a:t>On-Prem or </a:t>
            </a:r>
          </a:p>
          <a:p>
            <a:pPr algn="r" defTabSz="1097280"/>
            <a:r>
              <a:rPr lang="en-US" sz="1680" kern="0" dirty="0">
                <a:latin typeface="Arial" panose="020B0604020202020204" pitchFamily="34" charset="0"/>
                <a:cs typeface="Arial" panose="020B0604020202020204" pitchFamily="34" charset="0"/>
              </a:rPr>
              <a:t>Private Cloud</a:t>
            </a:r>
          </a:p>
          <a:p>
            <a:pPr algn="r" defTabSz="1097280"/>
            <a:endParaRPr lang="en-US" sz="1680" kern="0" dirty="0">
              <a:latin typeface="Arial" panose="020B0604020202020204" pitchFamily="34" charset="0"/>
              <a:cs typeface="Arial" panose="020B0604020202020204" pitchFamily="34" charset="0"/>
            </a:endParaRPr>
          </a:p>
          <a:p>
            <a:pPr algn="r" defTabSz="1097280"/>
            <a:endParaRPr lang="en-US" sz="1680" kern="0" dirty="0">
              <a:latin typeface="Arial" panose="020B0604020202020204" pitchFamily="34" charset="0"/>
              <a:cs typeface="Arial" panose="020B0604020202020204" pitchFamily="34" charset="0"/>
            </a:endParaRPr>
          </a:p>
          <a:p>
            <a:pPr algn="r" defTabSz="1097280"/>
            <a:endParaRPr lang="en-US" sz="1680" kern="0" dirty="0">
              <a:latin typeface="Arial" panose="020B0604020202020204" pitchFamily="34" charset="0"/>
              <a:cs typeface="Arial" panose="020B0604020202020204" pitchFamily="34" charset="0"/>
            </a:endParaRPr>
          </a:p>
          <a:p>
            <a:pPr algn="r" defTabSz="1097280"/>
            <a:endParaRPr lang="en-US" sz="1680" kern="0" dirty="0">
              <a:latin typeface="Arial" panose="020B0604020202020204" pitchFamily="34" charset="0"/>
              <a:cs typeface="Arial" panose="020B0604020202020204" pitchFamily="34" charset="0"/>
            </a:endParaRPr>
          </a:p>
          <a:p>
            <a:pPr algn="r" defTabSz="1097280"/>
            <a:endParaRPr lang="en-US" sz="1680" kern="0" dirty="0">
              <a:latin typeface="Arial" panose="020B0604020202020204" pitchFamily="34" charset="0"/>
              <a:cs typeface="Arial" panose="020B0604020202020204" pitchFamily="34" charset="0"/>
            </a:endParaRPr>
          </a:p>
          <a:p>
            <a:pPr algn="r" defTabSz="1097280"/>
            <a:endParaRPr lang="en-US" sz="1680" kern="0" dirty="0">
              <a:latin typeface="Arial" panose="020B0604020202020204" pitchFamily="34" charset="0"/>
              <a:cs typeface="Arial" panose="020B0604020202020204" pitchFamily="34" charset="0"/>
            </a:endParaRPr>
          </a:p>
          <a:p>
            <a:pPr algn="r" defTabSz="1097280"/>
            <a:endParaRPr lang="en-US" sz="1680" kern="0" dirty="0">
              <a:latin typeface="Arial" panose="020B0604020202020204" pitchFamily="34" charset="0"/>
              <a:cs typeface="Arial" panose="020B0604020202020204" pitchFamily="34" charset="0"/>
            </a:endParaRPr>
          </a:p>
          <a:p>
            <a:pPr algn="r" defTabSz="1097280"/>
            <a:endParaRPr lang="en-US" sz="1680" kern="0" dirty="0">
              <a:latin typeface="Arial" panose="020B0604020202020204" pitchFamily="34" charset="0"/>
              <a:cs typeface="Arial" panose="020B0604020202020204" pitchFamily="34" charset="0"/>
            </a:endParaRPr>
          </a:p>
          <a:p>
            <a:pPr algn="r" defTabSz="1097280"/>
            <a:endParaRPr lang="en-US" sz="1680" kern="0" dirty="0">
              <a:latin typeface="Arial" panose="020B0604020202020204" pitchFamily="34" charset="0"/>
              <a:cs typeface="Arial" panose="020B0604020202020204" pitchFamily="34" charset="0"/>
            </a:endParaRPr>
          </a:p>
          <a:p>
            <a:pPr algn="r" defTabSz="1097280"/>
            <a:endParaRPr lang="en-US" sz="1680" kern="0" dirty="0">
              <a:latin typeface="Arial" panose="020B0604020202020204" pitchFamily="34" charset="0"/>
              <a:cs typeface="Arial" panose="020B0604020202020204" pitchFamily="34" charset="0"/>
            </a:endParaRPr>
          </a:p>
          <a:p>
            <a:pPr algn="r" defTabSz="1097280"/>
            <a:endParaRPr lang="en-US" sz="1680" kern="0" dirty="0">
              <a:latin typeface="Arial" panose="020B0604020202020204" pitchFamily="34" charset="0"/>
              <a:cs typeface="Arial" panose="020B0604020202020204" pitchFamily="34" charset="0"/>
            </a:endParaRPr>
          </a:p>
        </p:txBody>
      </p:sp>
      <p:pic>
        <p:nvPicPr>
          <p:cNvPr id="73" name="Picture 62">
            <a:extLst>
              <a:ext uri="{FF2B5EF4-FFF2-40B4-BE49-F238E27FC236}">
                <a16:creationId xmlns:a16="http://schemas.microsoft.com/office/drawing/2014/main" id="{83E5664F-D8FE-41E2-B3D9-D77084EEAD08}"/>
              </a:ext>
            </a:extLst>
          </p:cNvPr>
          <p:cNvPicPr>
            <a:picLocks noChangeAspect="1"/>
          </p:cNvPicPr>
          <p:nvPr/>
        </p:nvPicPr>
        <p:blipFill>
          <a:blip r:embed="rId2" cstate="screen">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790813" y="2289207"/>
            <a:ext cx="4209836" cy="279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Rectangle 102">
            <a:extLst>
              <a:ext uri="{FF2B5EF4-FFF2-40B4-BE49-F238E27FC236}">
                <a16:creationId xmlns:a16="http://schemas.microsoft.com/office/drawing/2014/main" id="{BCD4B377-2C86-4994-BFD1-98DE24E04FB8}"/>
              </a:ext>
            </a:extLst>
          </p:cNvPr>
          <p:cNvSpPr/>
          <p:nvPr/>
        </p:nvSpPr>
        <p:spPr>
          <a:xfrm>
            <a:off x="6975444" y="5007273"/>
            <a:ext cx="2500886" cy="992371"/>
          </a:xfrm>
          <a:prstGeom prst="rect">
            <a:avLst/>
          </a:prstGeom>
          <a:solidFill>
            <a:srgbClr val="FFC000"/>
          </a:solidFill>
          <a:ln w="19050" cap="flat" cmpd="sng" algn="ctr">
            <a:noFill/>
            <a:prstDash val="solid"/>
          </a:ln>
          <a:effectLst/>
        </p:spPr>
        <p:txBody>
          <a:bodyPr rtlCol="0" anchor="ctr"/>
          <a:lstStyle/>
          <a:p>
            <a:pPr defTabSz="1097280"/>
            <a:r>
              <a:rPr lang="en-US" sz="1320" b="1" kern="0" dirty="0">
                <a:latin typeface="Arial" panose="020B0604020202020204" pitchFamily="34" charset="0"/>
                <a:cs typeface="Arial" panose="020B0604020202020204" pitchFamily="34" charset="0"/>
              </a:rPr>
              <a:t>SAP Ecosystem: </a:t>
            </a:r>
          </a:p>
          <a:p>
            <a:pPr defTabSz="1097280"/>
            <a:r>
              <a:rPr lang="en-US" sz="1320" b="1" kern="0" dirty="0" err="1">
                <a:latin typeface="Arial" panose="020B0604020202020204" pitchFamily="34" charset="0"/>
                <a:cs typeface="Arial" panose="020B0604020202020204" pitchFamily="34" charset="0"/>
              </a:rPr>
              <a:t>Netweaver</a:t>
            </a:r>
            <a:r>
              <a:rPr lang="en-US" sz="1320" b="1" kern="0" dirty="0">
                <a:latin typeface="Arial" panose="020B0604020202020204" pitchFamily="34" charset="0"/>
                <a:cs typeface="Arial" panose="020B0604020202020204" pitchFamily="34" charset="0"/>
              </a:rPr>
              <a:t> (CUE and not), UME, </a:t>
            </a:r>
          </a:p>
          <a:p>
            <a:pPr defTabSz="1097280"/>
            <a:r>
              <a:rPr lang="en-US" sz="1320" b="1" kern="0" dirty="0">
                <a:latin typeface="Arial" panose="020B0604020202020204" pitchFamily="34" charset="0"/>
                <a:cs typeface="Arial" panose="020B0604020202020204" pitchFamily="34" charset="0"/>
              </a:rPr>
              <a:t>HANA</a:t>
            </a:r>
          </a:p>
        </p:txBody>
      </p:sp>
      <p:sp>
        <p:nvSpPr>
          <p:cNvPr id="113" name="AutoShape 32">
            <a:extLst>
              <a:ext uri="{FF2B5EF4-FFF2-40B4-BE49-F238E27FC236}">
                <a16:creationId xmlns:a16="http://schemas.microsoft.com/office/drawing/2014/main" id="{63D0FA20-86E7-4952-B0AA-5621D589C050}"/>
              </a:ext>
            </a:extLst>
          </p:cNvPr>
          <p:cNvSpPr>
            <a:spLocks noChangeArrowheads="1"/>
          </p:cNvSpPr>
          <p:nvPr/>
        </p:nvSpPr>
        <p:spPr bwMode="auto">
          <a:xfrm>
            <a:off x="1605581" y="3070549"/>
            <a:ext cx="2402567" cy="1010720"/>
          </a:xfrm>
          <a:prstGeom prst="roundRect">
            <a:avLst>
              <a:gd name="adj" fmla="val 16667"/>
            </a:avLst>
          </a:prstGeom>
          <a:solidFill>
            <a:schemeClr val="accent3">
              <a:lumMod val="90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920" b="1" kern="0" dirty="0">
                <a:latin typeface="Arial" panose="020B0604020202020204" pitchFamily="34" charset="0"/>
                <a:ea typeface="ＭＳ Ｐゴシック"/>
                <a:cs typeface="Arial" panose="020B0604020202020204" pitchFamily="34" charset="0"/>
              </a:rPr>
              <a:t>IBM CI with</a:t>
            </a:r>
          </a:p>
          <a:p>
            <a:pPr algn="r" defTabSz="1018642">
              <a:lnSpc>
                <a:spcPct val="87000"/>
              </a:lnSpc>
              <a:tabLst>
                <a:tab pos="806425" algn="l"/>
                <a:tab pos="1612849" algn="l"/>
                <a:tab pos="2419274" algn="l"/>
              </a:tabLst>
            </a:pPr>
            <a:r>
              <a:rPr lang="en-US" sz="1920" b="1" kern="0" dirty="0">
                <a:latin typeface="Arial" panose="020B0604020202020204" pitchFamily="34" charset="0"/>
                <a:ea typeface="ＭＳ Ｐゴシック"/>
                <a:cs typeface="Arial" panose="020B0604020202020204" pitchFamily="34" charset="0"/>
              </a:rPr>
              <a:t>CIG</a:t>
            </a:r>
            <a:endParaRPr lang="en-US" sz="1920" kern="0" dirty="0">
              <a:latin typeface="Arial" panose="020B0604020202020204" pitchFamily="34" charset="0"/>
              <a:ea typeface="ＭＳ Ｐゴシック"/>
              <a:cs typeface="Arial" panose="020B0604020202020204" pitchFamily="34" charset="0"/>
            </a:endParaRPr>
          </a:p>
        </p:txBody>
      </p:sp>
      <p:pic>
        <p:nvPicPr>
          <p:cNvPr id="114" name="Picture 113">
            <a:extLst>
              <a:ext uri="{FF2B5EF4-FFF2-40B4-BE49-F238E27FC236}">
                <a16:creationId xmlns:a16="http://schemas.microsoft.com/office/drawing/2014/main" id="{D3B7E06B-9941-4BC5-8987-DFC0B098DB0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19756" y="3154201"/>
            <a:ext cx="423325" cy="380918"/>
          </a:xfrm>
          <a:prstGeom prst="rect">
            <a:avLst/>
          </a:prstGeom>
        </p:spPr>
      </p:pic>
      <p:sp>
        <p:nvSpPr>
          <p:cNvPr id="51" name="AutoShape 32">
            <a:extLst>
              <a:ext uri="{FF2B5EF4-FFF2-40B4-BE49-F238E27FC236}">
                <a16:creationId xmlns:a16="http://schemas.microsoft.com/office/drawing/2014/main" id="{E8F64747-2728-4935-9AB3-14CC65869563}"/>
              </a:ext>
            </a:extLst>
          </p:cNvPr>
          <p:cNvSpPr>
            <a:spLocks noChangeArrowheads="1"/>
          </p:cNvSpPr>
          <p:nvPr/>
        </p:nvSpPr>
        <p:spPr bwMode="auto">
          <a:xfrm>
            <a:off x="8367476" y="3419267"/>
            <a:ext cx="1759138" cy="599002"/>
          </a:xfrm>
          <a:prstGeom prst="roundRect">
            <a:avLst>
              <a:gd name="adj" fmla="val 16667"/>
            </a:avLst>
          </a:prstGeom>
          <a:solidFill>
            <a:schemeClr val="accent3">
              <a:lumMod val="90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2160" b="1" kern="0" dirty="0">
                <a:latin typeface="Arial" panose="020B0604020202020204" pitchFamily="34" charset="0"/>
                <a:ea typeface="ＭＳ Ｐゴシック"/>
                <a:cs typeface="Arial" panose="020B0604020202020204" pitchFamily="34" charset="0"/>
              </a:rPr>
              <a:t>IBM IGI</a:t>
            </a:r>
            <a:endParaRPr lang="en-US" sz="2160" kern="0" dirty="0">
              <a:latin typeface="Arial" panose="020B0604020202020204" pitchFamily="34" charset="0"/>
              <a:ea typeface="ＭＳ Ｐゴシック"/>
              <a:cs typeface="Arial" panose="020B0604020202020204" pitchFamily="34" charset="0"/>
            </a:endParaRPr>
          </a:p>
        </p:txBody>
      </p:sp>
      <p:pic>
        <p:nvPicPr>
          <p:cNvPr id="52" name="Picture 51">
            <a:extLst>
              <a:ext uri="{FF2B5EF4-FFF2-40B4-BE49-F238E27FC236}">
                <a16:creationId xmlns:a16="http://schemas.microsoft.com/office/drawing/2014/main" id="{B2C4EA23-54C0-4889-903D-9F3764A1A16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520780" y="3526048"/>
            <a:ext cx="348224" cy="385441"/>
          </a:xfrm>
          <a:prstGeom prst="rect">
            <a:avLst/>
          </a:prstGeom>
        </p:spPr>
      </p:pic>
      <p:cxnSp>
        <p:nvCxnSpPr>
          <p:cNvPr id="53" name="Straight Connector 52">
            <a:extLst>
              <a:ext uri="{FF2B5EF4-FFF2-40B4-BE49-F238E27FC236}">
                <a16:creationId xmlns:a16="http://schemas.microsoft.com/office/drawing/2014/main" id="{7A3BC2E2-D51D-409E-A509-88089EDB6C90}"/>
              </a:ext>
            </a:extLst>
          </p:cNvPr>
          <p:cNvCxnSpPr>
            <a:cxnSpLocks/>
            <a:stCxn id="51" idx="2"/>
            <a:endCxn id="103" idx="0"/>
          </p:cNvCxnSpPr>
          <p:nvPr/>
        </p:nvCxnSpPr>
        <p:spPr>
          <a:xfrm flipH="1">
            <a:off x="8225888" y="4018268"/>
            <a:ext cx="1021158" cy="989004"/>
          </a:xfrm>
          <a:prstGeom prst="line">
            <a:avLst/>
          </a:prstGeom>
          <a:noFill/>
          <a:ln w="57150" cap="flat" cmpd="sng" algn="ctr">
            <a:solidFill>
              <a:srgbClr val="FFC000"/>
            </a:solidFill>
            <a:prstDash val="sysDot"/>
          </a:ln>
          <a:effectLst/>
        </p:spPr>
      </p:cxnSp>
      <p:sp>
        <p:nvSpPr>
          <p:cNvPr id="56" name="AutoShape 32">
            <a:extLst>
              <a:ext uri="{FF2B5EF4-FFF2-40B4-BE49-F238E27FC236}">
                <a16:creationId xmlns:a16="http://schemas.microsoft.com/office/drawing/2014/main" id="{775C54D2-034A-4704-8284-D530193077E2}"/>
              </a:ext>
            </a:extLst>
          </p:cNvPr>
          <p:cNvSpPr>
            <a:spLocks noChangeArrowheads="1"/>
          </p:cNvSpPr>
          <p:nvPr/>
        </p:nvSpPr>
        <p:spPr bwMode="auto">
          <a:xfrm>
            <a:off x="8093010" y="4438629"/>
            <a:ext cx="1055813" cy="304693"/>
          </a:xfrm>
          <a:prstGeom prst="roundRect">
            <a:avLst>
              <a:gd name="adj" fmla="val 16667"/>
            </a:avLst>
          </a:prstGeom>
          <a:solidFill>
            <a:srgbClr val="FFC000"/>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400" b="1" kern="0" dirty="0">
                <a:latin typeface="Arial" panose="020B0604020202020204" pitchFamily="34" charset="0"/>
                <a:ea typeface="ＭＳ Ｐゴシック"/>
                <a:cs typeface="Arial" panose="020B0604020202020204" pitchFamily="34" charset="0"/>
              </a:rPr>
              <a:t>adapters</a:t>
            </a:r>
            <a:endParaRPr lang="en-US" sz="1400" kern="0" dirty="0">
              <a:latin typeface="Arial" panose="020B0604020202020204" pitchFamily="34" charset="0"/>
              <a:ea typeface="ＭＳ Ｐゴシック"/>
              <a:cs typeface="Arial" panose="020B0604020202020204" pitchFamily="34" charset="0"/>
            </a:endParaRPr>
          </a:p>
        </p:txBody>
      </p:sp>
      <p:pic>
        <p:nvPicPr>
          <p:cNvPr id="20" name="Picture 62">
            <a:extLst>
              <a:ext uri="{FF2B5EF4-FFF2-40B4-BE49-F238E27FC236}">
                <a16:creationId xmlns:a16="http://schemas.microsoft.com/office/drawing/2014/main" id="{B9D3E376-C44F-464A-8C79-A5C91D7E33C5}"/>
              </a:ext>
            </a:extLst>
          </p:cNvPr>
          <p:cNvPicPr>
            <a:picLocks noChangeAspect="1"/>
          </p:cNvPicPr>
          <p:nvPr/>
        </p:nvPicPr>
        <p:blipFill>
          <a:blip r:embed="rId5" cstate="email">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4443867" y="2028871"/>
            <a:ext cx="1286386" cy="71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AutoShape 32">
            <a:extLst>
              <a:ext uri="{FF2B5EF4-FFF2-40B4-BE49-F238E27FC236}">
                <a16:creationId xmlns:a16="http://schemas.microsoft.com/office/drawing/2014/main" id="{D44C8A67-0CC4-46B2-A630-BA77446A3DA0}"/>
              </a:ext>
            </a:extLst>
          </p:cNvPr>
          <p:cNvSpPr>
            <a:spLocks noChangeArrowheads="1"/>
          </p:cNvSpPr>
          <p:nvPr/>
        </p:nvSpPr>
        <p:spPr bwMode="auto">
          <a:xfrm>
            <a:off x="4393941" y="2109578"/>
            <a:ext cx="1092326" cy="417361"/>
          </a:xfrm>
          <a:prstGeom prst="roundRect">
            <a:avLst>
              <a:gd name="adj" fmla="val 16667"/>
            </a:avLst>
          </a:prstGeom>
          <a:solidFill>
            <a:srgbClr val="FFC000"/>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200" b="1" kern="0" dirty="0">
                <a:latin typeface="Arial" panose="020B0604020202020204" pitchFamily="34" charset="0"/>
                <a:ea typeface="ＭＳ Ｐゴシック"/>
                <a:cs typeface="Arial" panose="020B0604020202020204" pitchFamily="34" charset="0"/>
              </a:rPr>
              <a:t>SAP </a:t>
            </a:r>
            <a:r>
              <a:rPr lang="en-US" sz="1200" b="1" kern="0" dirty="0" err="1">
                <a:latin typeface="Arial" panose="020B0604020202020204" pitchFamily="34" charset="0"/>
                <a:ea typeface="ＭＳ Ｐゴシック"/>
                <a:cs typeface="Arial" panose="020B0604020202020204" pitchFamily="34" charset="0"/>
              </a:rPr>
              <a:t>Netweaver</a:t>
            </a:r>
            <a:endParaRPr lang="en-US" sz="1200" kern="0" dirty="0">
              <a:latin typeface="Arial" panose="020B0604020202020204" pitchFamily="34" charset="0"/>
              <a:ea typeface="ＭＳ Ｐゴシック"/>
              <a:cs typeface="Arial" panose="020B0604020202020204" pitchFamily="34" charset="0"/>
            </a:endParaRPr>
          </a:p>
        </p:txBody>
      </p:sp>
      <p:cxnSp>
        <p:nvCxnSpPr>
          <p:cNvPr id="27" name="Straight Connector 26">
            <a:extLst>
              <a:ext uri="{FF2B5EF4-FFF2-40B4-BE49-F238E27FC236}">
                <a16:creationId xmlns:a16="http://schemas.microsoft.com/office/drawing/2014/main" id="{0D20B302-9000-4DAA-9A52-F5F9DC9E3CC1}"/>
              </a:ext>
            </a:extLst>
          </p:cNvPr>
          <p:cNvCxnSpPr>
            <a:cxnSpLocks/>
            <a:stCxn id="22" idx="3"/>
            <a:endCxn id="51" idx="1"/>
          </p:cNvCxnSpPr>
          <p:nvPr/>
        </p:nvCxnSpPr>
        <p:spPr>
          <a:xfrm>
            <a:off x="5486267" y="2318259"/>
            <a:ext cx="2881210" cy="1400509"/>
          </a:xfrm>
          <a:prstGeom prst="line">
            <a:avLst/>
          </a:prstGeom>
          <a:noFill/>
          <a:ln w="57150" cap="flat" cmpd="sng" algn="ctr">
            <a:solidFill>
              <a:srgbClr val="FFC000"/>
            </a:solidFill>
            <a:prstDash val="sysDot"/>
          </a:ln>
          <a:effectLst/>
        </p:spPr>
      </p:cxnSp>
      <p:sp>
        <p:nvSpPr>
          <p:cNvPr id="29" name="AutoShape 32">
            <a:extLst>
              <a:ext uri="{FF2B5EF4-FFF2-40B4-BE49-F238E27FC236}">
                <a16:creationId xmlns:a16="http://schemas.microsoft.com/office/drawing/2014/main" id="{4D6B6DE8-A21D-461A-BA2E-B0CEE2E699BC}"/>
              </a:ext>
            </a:extLst>
          </p:cNvPr>
          <p:cNvSpPr>
            <a:spLocks noChangeArrowheads="1"/>
          </p:cNvSpPr>
          <p:nvPr/>
        </p:nvSpPr>
        <p:spPr bwMode="auto">
          <a:xfrm>
            <a:off x="6307745" y="2765856"/>
            <a:ext cx="982732" cy="304693"/>
          </a:xfrm>
          <a:prstGeom prst="roundRect">
            <a:avLst>
              <a:gd name="adj" fmla="val 16667"/>
            </a:avLst>
          </a:prstGeom>
          <a:solidFill>
            <a:srgbClr val="FFC000"/>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400" b="1" kern="0" dirty="0">
                <a:latin typeface="Arial" panose="020B0604020202020204" pitchFamily="34" charset="0"/>
                <a:ea typeface="ＭＳ Ｐゴシック"/>
                <a:cs typeface="Arial" panose="020B0604020202020204" pitchFamily="34" charset="0"/>
              </a:rPr>
              <a:t>adapter</a:t>
            </a:r>
            <a:endParaRPr lang="en-US" sz="1400" kern="0" dirty="0">
              <a:latin typeface="Arial" panose="020B0604020202020204" pitchFamily="34" charset="0"/>
              <a:ea typeface="ＭＳ Ｐゴシック"/>
              <a:cs typeface="Arial" panose="020B0604020202020204" pitchFamily="34" charset="0"/>
            </a:endParaRPr>
          </a:p>
        </p:txBody>
      </p:sp>
      <p:cxnSp>
        <p:nvCxnSpPr>
          <p:cNvPr id="48" name="Straight Connector 47">
            <a:extLst>
              <a:ext uri="{FF2B5EF4-FFF2-40B4-BE49-F238E27FC236}">
                <a16:creationId xmlns:a16="http://schemas.microsoft.com/office/drawing/2014/main" id="{6CE556B5-E8EE-4467-ADB5-C83CF7477976}"/>
              </a:ext>
            </a:extLst>
          </p:cNvPr>
          <p:cNvCxnSpPr>
            <a:cxnSpLocks/>
            <a:stCxn id="113" idx="0"/>
            <a:endCxn id="22" idx="1"/>
          </p:cNvCxnSpPr>
          <p:nvPr/>
        </p:nvCxnSpPr>
        <p:spPr>
          <a:xfrm flipV="1">
            <a:off x="2806865" y="2318258"/>
            <a:ext cx="1587076" cy="752290"/>
          </a:xfrm>
          <a:prstGeom prst="line">
            <a:avLst/>
          </a:prstGeom>
          <a:noFill/>
          <a:ln w="57150" cap="flat" cmpd="sng" algn="ctr">
            <a:solidFill>
              <a:srgbClr val="FFC000"/>
            </a:solidFill>
            <a:prstDash val="sysDot"/>
          </a:ln>
          <a:effectLst/>
        </p:spPr>
      </p:cxnSp>
      <p:sp>
        <p:nvSpPr>
          <p:cNvPr id="54" name="AutoShape 32">
            <a:extLst>
              <a:ext uri="{FF2B5EF4-FFF2-40B4-BE49-F238E27FC236}">
                <a16:creationId xmlns:a16="http://schemas.microsoft.com/office/drawing/2014/main" id="{D7020F6E-95F9-4A10-A8AF-3157294FCDEF}"/>
              </a:ext>
            </a:extLst>
          </p:cNvPr>
          <p:cNvSpPr>
            <a:spLocks noChangeArrowheads="1"/>
          </p:cNvSpPr>
          <p:nvPr/>
        </p:nvSpPr>
        <p:spPr bwMode="auto">
          <a:xfrm>
            <a:off x="3579703" y="2430262"/>
            <a:ext cx="611323" cy="321788"/>
          </a:xfrm>
          <a:prstGeom prst="roundRect">
            <a:avLst>
              <a:gd name="adj" fmla="val 16667"/>
            </a:avLst>
          </a:prstGeom>
          <a:solidFill>
            <a:srgbClr val="FFC000"/>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400" b="1" kern="0" dirty="0">
                <a:latin typeface="Arial" panose="020B0604020202020204" pitchFamily="34" charset="0"/>
                <a:ea typeface="ＭＳ Ｐゴシック"/>
                <a:cs typeface="Arial" panose="020B0604020202020204" pitchFamily="34" charset="0"/>
              </a:rPr>
              <a:t>CIC</a:t>
            </a:r>
            <a:endParaRPr lang="en-US" sz="1400" kern="0" dirty="0">
              <a:latin typeface="Arial" panose="020B0604020202020204" pitchFamily="34" charset="0"/>
              <a:ea typeface="ＭＳ Ｐゴシック"/>
              <a:cs typeface="Arial" panose="020B0604020202020204" pitchFamily="34" charset="0"/>
            </a:endParaRPr>
          </a:p>
        </p:txBody>
      </p:sp>
      <p:sp>
        <p:nvSpPr>
          <p:cNvPr id="57" name="Rectangle 56">
            <a:extLst>
              <a:ext uri="{FF2B5EF4-FFF2-40B4-BE49-F238E27FC236}">
                <a16:creationId xmlns:a16="http://schemas.microsoft.com/office/drawing/2014/main" id="{3D95B601-7557-4899-A3D3-1EA7C3AE5DF5}"/>
              </a:ext>
            </a:extLst>
          </p:cNvPr>
          <p:cNvSpPr/>
          <p:nvPr/>
        </p:nvSpPr>
        <p:spPr>
          <a:xfrm>
            <a:off x="9775108" y="4771509"/>
            <a:ext cx="888281" cy="401387"/>
          </a:xfrm>
          <a:prstGeom prst="rect">
            <a:avLst/>
          </a:prstGeom>
          <a:solidFill>
            <a:srgbClr val="FFC000"/>
          </a:solidFill>
          <a:ln w="19050" cap="flat" cmpd="sng" algn="ctr">
            <a:noFill/>
            <a:prstDash val="solid"/>
          </a:ln>
          <a:effectLst/>
        </p:spPr>
        <p:txBody>
          <a:bodyPr rtlCol="0" anchor="ctr"/>
          <a:lstStyle/>
          <a:p>
            <a:pPr defTabSz="1097280"/>
            <a:r>
              <a:rPr lang="en-US" sz="1320" b="1" kern="0" dirty="0">
                <a:latin typeface="Arial" panose="020B0604020202020204" pitchFamily="34" charset="0"/>
                <a:cs typeface="Arial" panose="020B0604020202020204" pitchFamily="34" charset="0"/>
              </a:rPr>
              <a:t>SAP HR</a:t>
            </a:r>
          </a:p>
        </p:txBody>
      </p:sp>
      <p:cxnSp>
        <p:nvCxnSpPr>
          <p:cNvPr id="58" name="Straight Connector 57">
            <a:extLst>
              <a:ext uri="{FF2B5EF4-FFF2-40B4-BE49-F238E27FC236}">
                <a16:creationId xmlns:a16="http://schemas.microsoft.com/office/drawing/2014/main" id="{8634691B-618B-400B-AB46-C9C716E903A6}"/>
              </a:ext>
            </a:extLst>
          </p:cNvPr>
          <p:cNvCxnSpPr>
            <a:cxnSpLocks/>
            <a:endCxn id="57" idx="0"/>
          </p:cNvCxnSpPr>
          <p:nvPr/>
        </p:nvCxnSpPr>
        <p:spPr>
          <a:xfrm>
            <a:off x="9389220" y="4046456"/>
            <a:ext cx="830028" cy="725053"/>
          </a:xfrm>
          <a:prstGeom prst="line">
            <a:avLst/>
          </a:prstGeom>
          <a:noFill/>
          <a:ln w="57150" cap="flat" cmpd="sng" algn="ctr">
            <a:solidFill>
              <a:srgbClr val="FFC000"/>
            </a:solidFill>
            <a:prstDash val="sysDot"/>
          </a:ln>
          <a:effectLst/>
        </p:spPr>
      </p:cxnSp>
      <p:sp>
        <p:nvSpPr>
          <p:cNvPr id="59" name="AutoShape 32">
            <a:extLst>
              <a:ext uri="{FF2B5EF4-FFF2-40B4-BE49-F238E27FC236}">
                <a16:creationId xmlns:a16="http://schemas.microsoft.com/office/drawing/2014/main" id="{5EB630D7-A93C-4D27-A766-09116F9BAAF8}"/>
              </a:ext>
            </a:extLst>
          </p:cNvPr>
          <p:cNvSpPr>
            <a:spLocks noChangeArrowheads="1"/>
          </p:cNvSpPr>
          <p:nvPr/>
        </p:nvSpPr>
        <p:spPr bwMode="auto">
          <a:xfrm>
            <a:off x="9395351" y="4267495"/>
            <a:ext cx="1055813" cy="304693"/>
          </a:xfrm>
          <a:prstGeom prst="roundRect">
            <a:avLst>
              <a:gd name="adj" fmla="val 16667"/>
            </a:avLst>
          </a:prstGeom>
          <a:solidFill>
            <a:srgbClr val="FFC000"/>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400" b="1" kern="0" dirty="0">
                <a:latin typeface="Arial" panose="020B0604020202020204" pitchFamily="34" charset="0"/>
                <a:ea typeface="ＭＳ Ｐゴシック"/>
                <a:cs typeface="Arial" panose="020B0604020202020204" pitchFamily="34" charset="0"/>
              </a:rPr>
              <a:t>adapter</a:t>
            </a:r>
            <a:endParaRPr lang="en-US" sz="1400" kern="0" dirty="0">
              <a:latin typeface="Arial" panose="020B0604020202020204" pitchFamily="34" charset="0"/>
              <a:ea typeface="ＭＳ Ｐゴシック"/>
              <a:cs typeface="Arial" panose="020B0604020202020204" pitchFamily="34" charset="0"/>
            </a:endParaRPr>
          </a:p>
        </p:txBody>
      </p:sp>
    </p:spTree>
    <p:extLst>
      <p:ext uri="{BB962C8B-B14F-4D97-AF65-F5344CB8AC3E}">
        <p14:creationId xmlns:p14="http://schemas.microsoft.com/office/powerpoint/2010/main" val="2504082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723" y="271159"/>
            <a:ext cx="9877900" cy="695808"/>
          </a:xfrm>
        </p:spPr>
        <p:txBody>
          <a:bodyPr>
            <a:noAutofit/>
          </a:bodyPr>
          <a:lstStyle/>
          <a:p>
            <a:r>
              <a:rPr lang="en-US" sz="1920" dirty="0"/>
              <a:t>Service Now as Authoritative Source of HR, Identities – full read/write sync with IBM IGI.</a:t>
            </a:r>
            <a:br>
              <a:rPr lang="en-US" sz="1920" dirty="0"/>
            </a:br>
            <a:r>
              <a:rPr lang="en-US" sz="1920" dirty="0"/>
              <a:t>Cloud – on Prem integration.</a:t>
            </a:r>
          </a:p>
        </p:txBody>
      </p:sp>
      <p:sp>
        <p:nvSpPr>
          <p:cNvPr id="70" name="Rectangle: Rounded Corners 69">
            <a:extLst>
              <a:ext uri="{FF2B5EF4-FFF2-40B4-BE49-F238E27FC236}">
                <a16:creationId xmlns:a16="http://schemas.microsoft.com/office/drawing/2014/main" id="{4FA6E1EF-BA97-48CC-900C-F80ACE24AD72}"/>
              </a:ext>
            </a:extLst>
          </p:cNvPr>
          <p:cNvSpPr/>
          <p:nvPr/>
        </p:nvSpPr>
        <p:spPr>
          <a:xfrm>
            <a:off x="7890086" y="3192904"/>
            <a:ext cx="3324037" cy="1897756"/>
          </a:xfrm>
          <a:prstGeom prst="roundRect">
            <a:avLst/>
          </a:prstGeom>
          <a:solidFill>
            <a:schemeClr val="accent2">
              <a:lumMod val="20000"/>
              <a:lumOff val="80000"/>
            </a:schemeClr>
          </a:solidFill>
          <a:ln w="19050" cap="flat" cmpd="sng" algn="ctr">
            <a:noFill/>
            <a:prstDash val="solid"/>
          </a:ln>
          <a:effectLst/>
        </p:spPr>
        <p:txBody>
          <a:bodyPr rtlCol="0" anchor="ctr"/>
          <a:lstStyle/>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r>
              <a:rPr lang="en-US" sz="1680" kern="0" dirty="0">
                <a:cs typeface="Arial" panose="020B0604020202020204" pitchFamily="34" charset="0"/>
              </a:rPr>
              <a:t>On-Prem or </a:t>
            </a:r>
          </a:p>
          <a:p>
            <a:pPr algn="r" defTabSz="1097280"/>
            <a:r>
              <a:rPr lang="en-US" sz="1680" kern="0" dirty="0">
                <a:cs typeface="Arial" panose="020B0604020202020204" pitchFamily="34" charset="0"/>
              </a:rPr>
              <a:t>Private Cloud</a:t>
            </a: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p:txBody>
      </p:sp>
      <p:sp>
        <p:nvSpPr>
          <p:cNvPr id="51" name="AutoShape 32">
            <a:extLst>
              <a:ext uri="{FF2B5EF4-FFF2-40B4-BE49-F238E27FC236}">
                <a16:creationId xmlns:a16="http://schemas.microsoft.com/office/drawing/2014/main" id="{E8F64747-2728-4935-9AB3-14CC65869563}"/>
              </a:ext>
            </a:extLst>
          </p:cNvPr>
          <p:cNvSpPr>
            <a:spLocks noChangeArrowheads="1"/>
          </p:cNvSpPr>
          <p:nvPr/>
        </p:nvSpPr>
        <p:spPr bwMode="auto">
          <a:xfrm>
            <a:off x="8367476" y="3419267"/>
            <a:ext cx="1759138" cy="599002"/>
          </a:xfrm>
          <a:prstGeom prst="roundRect">
            <a:avLst>
              <a:gd name="adj" fmla="val 16667"/>
            </a:avLst>
          </a:prstGeom>
          <a:solidFill>
            <a:schemeClr val="accent3">
              <a:lumMod val="90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2160" b="1" kern="0" dirty="0">
                <a:latin typeface="Arial"/>
                <a:ea typeface="ＭＳ Ｐゴシック"/>
                <a:cs typeface="Tahoma" charset="0"/>
              </a:rPr>
              <a:t>IBM IGI</a:t>
            </a:r>
            <a:endParaRPr lang="en-US" sz="2160" kern="0" dirty="0">
              <a:latin typeface="Arial"/>
              <a:ea typeface="ＭＳ Ｐゴシック"/>
              <a:cs typeface="Tahoma" charset="0"/>
            </a:endParaRPr>
          </a:p>
        </p:txBody>
      </p:sp>
      <p:pic>
        <p:nvPicPr>
          <p:cNvPr id="52" name="Picture 51">
            <a:extLst>
              <a:ext uri="{FF2B5EF4-FFF2-40B4-BE49-F238E27FC236}">
                <a16:creationId xmlns:a16="http://schemas.microsoft.com/office/drawing/2014/main" id="{B2C4EA23-54C0-4889-903D-9F3764A1A16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520780" y="3526048"/>
            <a:ext cx="348224" cy="385441"/>
          </a:xfrm>
          <a:prstGeom prst="rect">
            <a:avLst/>
          </a:prstGeom>
        </p:spPr>
      </p:pic>
      <p:pic>
        <p:nvPicPr>
          <p:cNvPr id="20" name="Picture 62">
            <a:extLst>
              <a:ext uri="{FF2B5EF4-FFF2-40B4-BE49-F238E27FC236}">
                <a16:creationId xmlns:a16="http://schemas.microsoft.com/office/drawing/2014/main" id="{B9D3E376-C44F-464A-8C79-A5C91D7E33C5}"/>
              </a:ext>
            </a:extLst>
          </p:cNvPr>
          <p:cNvPicPr>
            <a:picLocks noChangeAspect="1"/>
          </p:cNvPicPr>
          <p:nvPr/>
        </p:nvPicPr>
        <p:blipFill>
          <a:blip r:embed="rId3" cstate="email">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8391322" y="928493"/>
            <a:ext cx="1817137" cy="1006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AutoShape 32">
            <a:extLst>
              <a:ext uri="{FF2B5EF4-FFF2-40B4-BE49-F238E27FC236}">
                <a16:creationId xmlns:a16="http://schemas.microsoft.com/office/drawing/2014/main" id="{D44C8A67-0CC4-46B2-A630-BA77446A3DA0}"/>
              </a:ext>
            </a:extLst>
          </p:cNvPr>
          <p:cNvSpPr>
            <a:spLocks noChangeArrowheads="1"/>
          </p:cNvSpPr>
          <p:nvPr/>
        </p:nvSpPr>
        <p:spPr bwMode="auto">
          <a:xfrm>
            <a:off x="8192465" y="1074192"/>
            <a:ext cx="1286386" cy="417361"/>
          </a:xfrm>
          <a:prstGeom prst="roundRect">
            <a:avLst>
              <a:gd name="adj" fmla="val 16667"/>
            </a:avLst>
          </a:prstGeom>
          <a:solidFill>
            <a:srgbClr val="FFC000"/>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200" b="1" kern="0" dirty="0">
                <a:latin typeface="Arial"/>
                <a:ea typeface="ＭＳ Ｐゴシック"/>
                <a:cs typeface="Tahoma" charset="0"/>
              </a:rPr>
              <a:t>Service Now</a:t>
            </a:r>
            <a:endParaRPr lang="en-US" sz="1200" kern="0" dirty="0">
              <a:latin typeface="Arial"/>
              <a:ea typeface="ＭＳ Ｐゴシック"/>
              <a:cs typeface="Tahoma" charset="0"/>
            </a:endParaRPr>
          </a:p>
        </p:txBody>
      </p:sp>
      <p:cxnSp>
        <p:nvCxnSpPr>
          <p:cNvPr id="27" name="Straight Connector 26">
            <a:extLst>
              <a:ext uri="{FF2B5EF4-FFF2-40B4-BE49-F238E27FC236}">
                <a16:creationId xmlns:a16="http://schemas.microsoft.com/office/drawing/2014/main" id="{0D20B302-9000-4DAA-9A52-F5F9DC9E3CC1}"/>
              </a:ext>
            </a:extLst>
          </p:cNvPr>
          <p:cNvCxnSpPr>
            <a:cxnSpLocks/>
            <a:endCxn id="51" idx="0"/>
          </p:cNvCxnSpPr>
          <p:nvPr/>
        </p:nvCxnSpPr>
        <p:spPr>
          <a:xfrm>
            <a:off x="9247045" y="1565968"/>
            <a:ext cx="1" cy="1853299"/>
          </a:xfrm>
          <a:prstGeom prst="line">
            <a:avLst/>
          </a:prstGeom>
          <a:noFill/>
          <a:ln w="57150" cap="flat" cmpd="sng" algn="ctr">
            <a:solidFill>
              <a:srgbClr val="FFC000"/>
            </a:solidFill>
            <a:prstDash val="sysDot"/>
          </a:ln>
          <a:effectLst/>
        </p:spPr>
      </p:cxnSp>
      <p:sp>
        <p:nvSpPr>
          <p:cNvPr id="29" name="AutoShape 32">
            <a:extLst>
              <a:ext uri="{FF2B5EF4-FFF2-40B4-BE49-F238E27FC236}">
                <a16:creationId xmlns:a16="http://schemas.microsoft.com/office/drawing/2014/main" id="{4D6B6DE8-A21D-461A-BA2E-B0CEE2E699BC}"/>
              </a:ext>
            </a:extLst>
          </p:cNvPr>
          <p:cNvSpPr>
            <a:spLocks noChangeArrowheads="1"/>
          </p:cNvSpPr>
          <p:nvPr/>
        </p:nvSpPr>
        <p:spPr bwMode="auto">
          <a:xfrm>
            <a:off x="8102738" y="2194530"/>
            <a:ext cx="2288615" cy="669522"/>
          </a:xfrm>
          <a:prstGeom prst="roundRect">
            <a:avLst>
              <a:gd name="adj" fmla="val 16667"/>
            </a:avLst>
          </a:prstGeom>
          <a:solidFill>
            <a:srgbClr val="FFC000"/>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defTabSz="1018642">
              <a:lnSpc>
                <a:spcPct val="87000"/>
              </a:lnSpc>
              <a:tabLst>
                <a:tab pos="806425" algn="l"/>
                <a:tab pos="1612849" algn="l"/>
                <a:tab pos="2419274" algn="l"/>
              </a:tabLst>
            </a:pPr>
            <a:r>
              <a:rPr lang="en-US" sz="2160" b="1" kern="0" dirty="0">
                <a:latin typeface="Arial"/>
                <a:ea typeface="ＭＳ Ｐゴシック"/>
                <a:cs typeface="Tahoma" charset="0"/>
              </a:rPr>
              <a:t>HR, Adapter, IGI Rules</a:t>
            </a:r>
            <a:endParaRPr lang="en-US" sz="2160" kern="0" dirty="0">
              <a:latin typeface="Arial"/>
              <a:ea typeface="ＭＳ Ｐゴシック"/>
              <a:cs typeface="Tahoma" charset="0"/>
            </a:endParaRPr>
          </a:p>
        </p:txBody>
      </p:sp>
      <p:sp>
        <p:nvSpPr>
          <p:cNvPr id="3" name="Rectangle 2">
            <a:extLst>
              <a:ext uri="{FF2B5EF4-FFF2-40B4-BE49-F238E27FC236}">
                <a16:creationId xmlns:a16="http://schemas.microsoft.com/office/drawing/2014/main" id="{3E79F3CD-6674-4EDC-9F72-EAD157AC7EC4}"/>
              </a:ext>
            </a:extLst>
          </p:cNvPr>
          <p:cNvSpPr/>
          <p:nvPr/>
        </p:nvSpPr>
        <p:spPr>
          <a:xfrm>
            <a:off x="951811" y="959191"/>
            <a:ext cx="6723066" cy="3490186"/>
          </a:xfrm>
          <a:prstGeom prst="rect">
            <a:avLst/>
          </a:prstGeom>
        </p:spPr>
        <p:txBody>
          <a:bodyPr wrap="square">
            <a:spAutoFit/>
          </a:bodyPr>
          <a:lstStyle/>
          <a:p>
            <a:r>
              <a:rPr lang="en-US" sz="960" dirty="0">
                <a:solidFill>
                  <a:srgbClr val="000000"/>
                </a:solidFill>
                <a:latin typeface="Helv"/>
              </a:rPr>
              <a:t>1.. IGI reconciles SNOW Accounts to IGI. </a:t>
            </a:r>
          </a:p>
          <a:p>
            <a:r>
              <a:rPr lang="en-US" sz="960" dirty="0">
                <a:solidFill>
                  <a:srgbClr val="000000"/>
                </a:solidFill>
                <a:latin typeface="Helv"/>
              </a:rPr>
              <a:t>	1.1. If account is new, IGI creates proper User Owner.</a:t>
            </a:r>
          </a:p>
          <a:p>
            <a:r>
              <a:rPr lang="en-US" sz="960" dirty="0">
                <a:solidFill>
                  <a:srgbClr val="000000"/>
                </a:solidFill>
                <a:latin typeface="Helv"/>
              </a:rPr>
              <a:t>	1.2. If account Department is populated in SNOW, </a:t>
            </a:r>
          </a:p>
          <a:p>
            <a:r>
              <a:rPr lang="en-US" sz="960" dirty="0">
                <a:solidFill>
                  <a:srgbClr val="000000"/>
                </a:solidFill>
                <a:latin typeface="Helv"/>
              </a:rPr>
              <a:t>		proper OU is created in IGI ( if not exists )</a:t>
            </a:r>
          </a:p>
          <a:p>
            <a:r>
              <a:rPr lang="en-US" sz="960" dirty="0">
                <a:solidFill>
                  <a:srgbClr val="000000"/>
                </a:solidFill>
                <a:latin typeface="Helv"/>
              </a:rPr>
              <a:t>		account user owner in IGI is placed to proper OU , same as SNOW 		Department</a:t>
            </a:r>
          </a:p>
          <a:p>
            <a:r>
              <a:rPr lang="en-US" sz="960" dirty="0">
                <a:solidFill>
                  <a:srgbClr val="000000"/>
                </a:solidFill>
                <a:latin typeface="Helv"/>
              </a:rPr>
              <a:t>	1.3. if account Department is not populated in SNOW,</a:t>
            </a:r>
          </a:p>
          <a:p>
            <a:r>
              <a:rPr lang="en-US" sz="960" dirty="0">
                <a:solidFill>
                  <a:srgbClr val="000000"/>
                </a:solidFill>
                <a:latin typeface="Helv"/>
              </a:rPr>
              <a:t>		default IGI OU "SNHR" is created ( if not exists )</a:t>
            </a:r>
          </a:p>
          <a:p>
            <a:r>
              <a:rPr lang="en-US" sz="960" dirty="0">
                <a:solidFill>
                  <a:srgbClr val="000000"/>
                </a:solidFill>
                <a:latin typeface="Helv"/>
              </a:rPr>
              <a:t>		account user owner is created and placed into this OU.</a:t>
            </a:r>
          </a:p>
          <a:p>
            <a:r>
              <a:rPr lang="en-US" sz="960" dirty="0">
                <a:solidFill>
                  <a:srgbClr val="000000"/>
                </a:solidFill>
                <a:latin typeface="Helv"/>
              </a:rPr>
              <a:t>	1.4. if account is not new, modification comes from SNOW,</a:t>
            </a:r>
          </a:p>
          <a:p>
            <a:r>
              <a:rPr lang="en-US" sz="960" dirty="0">
                <a:solidFill>
                  <a:srgbClr val="000000"/>
                </a:solidFill>
                <a:latin typeface="Helv"/>
              </a:rPr>
              <a:t>		proper new OU is created in IGI matching SNOW department ( if not exists )</a:t>
            </a:r>
          </a:p>
          <a:p>
            <a:r>
              <a:rPr lang="en-US" sz="960" dirty="0">
                <a:solidFill>
                  <a:srgbClr val="000000"/>
                </a:solidFill>
                <a:latin typeface="Helv"/>
              </a:rPr>
              <a:t>		account owner user is modified to move to matching new OU in IGI</a:t>
            </a:r>
          </a:p>
          <a:p>
            <a:r>
              <a:rPr lang="en-US" sz="960" dirty="0">
                <a:solidFill>
                  <a:srgbClr val="000000"/>
                </a:solidFill>
                <a:latin typeface="Helv"/>
              </a:rPr>
              <a:t>2. IGI provisions to SNOW new accounts or modify accounts</a:t>
            </a:r>
          </a:p>
          <a:p>
            <a:r>
              <a:rPr lang="en-US" sz="960" dirty="0">
                <a:solidFill>
                  <a:srgbClr val="000000"/>
                </a:solidFill>
                <a:latin typeface="Helv"/>
              </a:rPr>
              <a:t>	2,1, if account is new for SNOW, it is created in SNOW</a:t>
            </a:r>
          </a:p>
          <a:p>
            <a:r>
              <a:rPr lang="en-US" sz="960" dirty="0">
                <a:solidFill>
                  <a:srgbClr val="000000"/>
                </a:solidFill>
                <a:latin typeface="Helv"/>
              </a:rPr>
              <a:t>	2,2. account from IGI comes to SNOW always with Department. If Department was not specified in 	Account create ARM, for example - when it is role-based provisioning, than Department SNOW 	</a:t>
            </a:r>
            <a:r>
              <a:rPr lang="en-US" sz="960" dirty="0" err="1">
                <a:solidFill>
                  <a:srgbClr val="000000"/>
                </a:solidFill>
                <a:latin typeface="Helv"/>
              </a:rPr>
              <a:t>sysid</a:t>
            </a:r>
            <a:r>
              <a:rPr lang="en-US" sz="960" dirty="0">
                <a:solidFill>
                  <a:srgbClr val="000000"/>
                </a:solidFill>
                <a:latin typeface="Helv"/>
              </a:rPr>
              <a:t> reference is looked up in IGI, for Department name matching current OU of account owner 	user - and is sent to SNOW, so account is created in Department matching IGI user OU.</a:t>
            </a:r>
          </a:p>
          <a:p>
            <a:r>
              <a:rPr lang="en-US" sz="960" dirty="0">
                <a:solidFill>
                  <a:srgbClr val="000000"/>
                </a:solidFill>
                <a:latin typeface="Helv"/>
              </a:rPr>
              <a:t>	2.3. if account is modified from IGI to SNOW, Department lookup and populate logic works as well, 	if Department is empty.</a:t>
            </a:r>
          </a:p>
          <a:p>
            <a:endParaRPr lang="en-US" sz="960" dirty="0">
              <a:solidFill>
                <a:srgbClr val="000000"/>
              </a:solidFill>
              <a:latin typeface="Helv"/>
            </a:endParaRPr>
          </a:p>
          <a:p>
            <a:r>
              <a:rPr lang="en-US" sz="960" dirty="0">
                <a:solidFill>
                  <a:srgbClr val="000000"/>
                </a:solidFill>
                <a:latin typeface="Helv"/>
              </a:rPr>
              <a:t>In addition we have SNOW IGI </a:t>
            </a:r>
            <a:r>
              <a:rPr lang="en-US" sz="960" dirty="0" err="1">
                <a:solidFill>
                  <a:srgbClr val="000000"/>
                </a:solidFill>
                <a:latin typeface="Helv"/>
              </a:rPr>
              <a:t>PlugIN</a:t>
            </a:r>
            <a:r>
              <a:rPr lang="en-US" sz="960" dirty="0">
                <a:solidFill>
                  <a:srgbClr val="000000"/>
                </a:solidFill>
                <a:latin typeface="Helv"/>
              </a:rPr>
              <a:t>, making SNOW as ARM/Ticket management center even more attractive, at same time with full control from IGI as well.</a:t>
            </a:r>
          </a:p>
        </p:txBody>
      </p:sp>
      <p:sp>
        <p:nvSpPr>
          <p:cNvPr id="31" name="AutoShape 32">
            <a:extLst>
              <a:ext uri="{FF2B5EF4-FFF2-40B4-BE49-F238E27FC236}">
                <a16:creationId xmlns:a16="http://schemas.microsoft.com/office/drawing/2014/main" id="{50459DE3-86EC-4940-90DF-C5443D649CD4}"/>
              </a:ext>
            </a:extLst>
          </p:cNvPr>
          <p:cNvSpPr>
            <a:spLocks noChangeArrowheads="1"/>
          </p:cNvSpPr>
          <p:nvPr/>
        </p:nvSpPr>
        <p:spPr bwMode="auto">
          <a:xfrm>
            <a:off x="9552103" y="896446"/>
            <a:ext cx="1286386" cy="669522"/>
          </a:xfrm>
          <a:prstGeom prst="roundRect">
            <a:avLst>
              <a:gd name="adj" fmla="val 16667"/>
            </a:avLst>
          </a:prstGeom>
          <a:solidFill>
            <a:srgbClr val="FFC000"/>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1200" b="1" kern="0" dirty="0">
                <a:latin typeface="Arial"/>
                <a:ea typeface="ＭＳ Ｐゴシック"/>
                <a:cs typeface="Tahoma" charset="0"/>
              </a:rPr>
              <a:t>Service Now IGI ARM Application</a:t>
            </a:r>
            <a:endParaRPr lang="en-US" sz="1200" kern="0" dirty="0">
              <a:latin typeface="Arial"/>
              <a:ea typeface="ＭＳ Ｐゴシック"/>
              <a:cs typeface="Tahoma" charset="0"/>
            </a:endParaRPr>
          </a:p>
        </p:txBody>
      </p:sp>
    </p:spTree>
    <p:extLst>
      <p:ext uri="{BB962C8B-B14F-4D97-AF65-F5344CB8AC3E}">
        <p14:creationId xmlns:p14="http://schemas.microsoft.com/office/powerpoint/2010/main" val="700327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723" y="271159"/>
            <a:ext cx="9877900" cy="695808"/>
          </a:xfrm>
        </p:spPr>
        <p:txBody>
          <a:bodyPr>
            <a:noAutofit/>
          </a:bodyPr>
          <a:lstStyle/>
          <a:p>
            <a:r>
              <a:rPr lang="en-US" sz="1920" dirty="0"/>
              <a:t>IGI – Service Now integration rules which enable Service Now Accounts to be treated as HR records ( so reflected as IGI Users ), with Department-linked Role scope enforced</a:t>
            </a:r>
          </a:p>
        </p:txBody>
      </p:sp>
      <p:sp>
        <p:nvSpPr>
          <p:cNvPr id="3" name="Rectangle 2">
            <a:extLst>
              <a:ext uri="{FF2B5EF4-FFF2-40B4-BE49-F238E27FC236}">
                <a16:creationId xmlns:a16="http://schemas.microsoft.com/office/drawing/2014/main" id="{3E79F3CD-6674-4EDC-9F72-EAD157AC7EC4}"/>
              </a:ext>
            </a:extLst>
          </p:cNvPr>
          <p:cNvSpPr/>
          <p:nvPr/>
        </p:nvSpPr>
        <p:spPr>
          <a:xfrm>
            <a:off x="1130393" y="1074191"/>
            <a:ext cx="10101238" cy="5743111"/>
          </a:xfrm>
          <a:prstGeom prst="rect">
            <a:avLst/>
          </a:prstGeom>
        </p:spPr>
        <p:txBody>
          <a:bodyPr wrap="square">
            <a:spAutoFit/>
          </a:bodyPr>
          <a:lstStyle/>
          <a:p>
            <a:r>
              <a:rPr lang="en-US" sz="1080" dirty="0">
                <a:solidFill>
                  <a:srgbClr val="000000"/>
                </a:solidFill>
                <a:latin typeface="Helv"/>
              </a:rPr>
              <a:t>1. IGI reconciles SNOW Accounts to IGI, accounts should produce HR records and OU –based role enforcements.</a:t>
            </a:r>
          </a:p>
          <a:p>
            <a:endParaRPr lang="en-US" sz="1080" dirty="0">
              <a:solidFill>
                <a:srgbClr val="000000"/>
              </a:solidFill>
              <a:latin typeface="Helv"/>
            </a:endParaRPr>
          </a:p>
          <a:p>
            <a:r>
              <a:rPr lang="en-US" sz="1080" dirty="0">
                <a:solidFill>
                  <a:srgbClr val="000000"/>
                </a:solidFill>
                <a:latin typeface="Helv"/>
              </a:rPr>
              <a:t>Account Create:</a:t>
            </a:r>
          </a:p>
          <a:p>
            <a:pPr lvl="1"/>
            <a:r>
              <a:rPr lang="en-US" sz="1080" dirty="0">
                <a:solidFill>
                  <a:srgbClr val="000000"/>
                </a:solidFill>
                <a:latin typeface="Helv"/>
              </a:rPr>
              <a:t>Add Account Owner User and OU - Service Now</a:t>
            </a:r>
          </a:p>
          <a:p>
            <a:pPr lvl="1"/>
            <a:r>
              <a:rPr lang="en-US" sz="1080" dirty="0">
                <a:solidFill>
                  <a:srgbClr val="000000"/>
                </a:solidFill>
                <a:latin typeface="Helv"/>
              </a:rPr>
              <a:t>Ver. 5.4, </a:t>
            </a:r>
            <a:r>
              <a:rPr lang="en-US" sz="1080" dirty="0" err="1">
                <a:solidFill>
                  <a:srgbClr val="000000"/>
                </a:solidFill>
                <a:latin typeface="Helv"/>
              </a:rPr>
              <a:t>D.Chilovich</a:t>
            </a:r>
            <a:r>
              <a:rPr lang="en-US" sz="1080" dirty="0">
                <a:solidFill>
                  <a:srgbClr val="000000"/>
                </a:solidFill>
                <a:latin typeface="Helv"/>
              </a:rPr>
              <a:t> IBM, 2019-04-09 - add User Owner for all SN Accounts, and add OUs from account </a:t>
            </a:r>
            <a:r>
              <a:rPr lang="en-US" sz="1080" dirty="0" err="1">
                <a:solidFill>
                  <a:srgbClr val="000000"/>
                </a:solidFill>
                <a:latin typeface="Helv"/>
              </a:rPr>
              <a:t>erServiceNowDepartment</a:t>
            </a:r>
            <a:r>
              <a:rPr lang="en-US" sz="1080" dirty="0">
                <a:solidFill>
                  <a:srgbClr val="000000"/>
                </a:solidFill>
                <a:latin typeface="Helv"/>
              </a:rPr>
              <a:t> ATTR map and IB Tables</a:t>
            </a:r>
          </a:p>
          <a:p>
            <a:pPr lvl="1"/>
            <a:endParaRPr lang="en-US" sz="1080" dirty="0">
              <a:solidFill>
                <a:srgbClr val="000000"/>
              </a:solidFill>
              <a:latin typeface="Helv"/>
            </a:endParaRPr>
          </a:p>
          <a:p>
            <a:r>
              <a:rPr lang="en-US" sz="1080" dirty="0">
                <a:solidFill>
                  <a:srgbClr val="000000"/>
                </a:solidFill>
                <a:latin typeface="Helv"/>
              </a:rPr>
              <a:t>Account Modify:</a:t>
            </a:r>
          </a:p>
          <a:p>
            <a:pPr lvl="1"/>
            <a:r>
              <a:rPr lang="en-US" sz="1080" dirty="0">
                <a:solidFill>
                  <a:srgbClr val="000000"/>
                </a:solidFill>
                <a:latin typeface="Helv"/>
              </a:rPr>
              <a:t>Add Account Owner and OU - Service-now</a:t>
            </a:r>
          </a:p>
          <a:p>
            <a:pPr lvl="1"/>
            <a:r>
              <a:rPr lang="en-US" sz="1080" dirty="0">
                <a:solidFill>
                  <a:srgbClr val="000000"/>
                </a:solidFill>
                <a:latin typeface="Helv"/>
              </a:rPr>
              <a:t>Ver. 1.1, </a:t>
            </a:r>
            <a:r>
              <a:rPr lang="en-US" sz="1080" dirty="0" err="1">
                <a:solidFill>
                  <a:srgbClr val="000000"/>
                </a:solidFill>
                <a:latin typeface="Helv"/>
              </a:rPr>
              <a:t>D.Chilovich</a:t>
            </a:r>
            <a:r>
              <a:rPr lang="en-US" sz="1080" dirty="0">
                <a:solidFill>
                  <a:srgbClr val="000000"/>
                </a:solidFill>
                <a:latin typeface="Helv"/>
              </a:rPr>
              <a:t> IBM, 2019-04-11 - add User-Modify Owner for all SN Accounts, add OUs from account </a:t>
            </a:r>
            <a:r>
              <a:rPr lang="en-US" sz="1080" dirty="0" err="1">
                <a:solidFill>
                  <a:srgbClr val="000000"/>
                </a:solidFill>
                <a:latin typeface="Helv"/>
              </a:rPr>
              <a:t>erServiceNowDepartment</a:t>
            </a:r>
            <a:r>
              <a:rPr lang="en-US" sz="1080" dirty="0">
                <a:solidFill>
                  <a:srgbClr val="000000"/>
                </a:solidFill>
                <a:latin typeface="Helv"/>
              </a:rPr>
              <a:t> ATTR map and IB Tables</a:t>
            </a:r>
          </a:p>
          <a:p>
            <a:pPr lvl="1"/>
            <a:endParaRPr lang="en-US" sz="1080" dirty="0">
              <a:solidFill>
                <a:srgbClr val="000000"/>
              </a:solidFill>
              <a:latin typeface="Helv"/>
            </a:endParaRPr>
          </a:p>
          <a:p>
            <a:r>
              <a:rPr lang="en-US" sz="1080" dirty="0">
                <a:solidFill>
                  <a:srgbClr val="000000"/>
                </a:solidFill>
                <a:latin typeface="Helv"/>
              </a:rPr>
              <a:t>2. IGI provisions to SNOW -  new accounts or modify accounts actions</a:t>
            </a:r>
          </a:p>
          <a:p>
            <a:endParaRPr lang="en-US" sz="1080" dirty="0">
              <a:solidFill>
                <a:srgbClr val="000000"/>
              </a:solidFill>
              <a:latin typeface="Helv"/>
            </a:endParaRPr>
          </a:p>
          <a:p>
            <a:r>
              <a:rPr lang="en-US" sz="1080" dirty="0">
                <a:solidFill>
                  <a:srgbClr val="000000"/>
                </a:solidFill>
                <a:latin typeface="Helv"/>
              </a:rPr>
              <a:t>Account Create:</a:t>
            </a:r>
          </a:p>
          <a:p>
            <a:pPr lvl="1"/>
            <a:r>
              <a:rPr lang="en-US" sz="1080" dirty="0">
                <a:solidFill>
                  <a:srgbClr val="000000"/>
                </a:solidFill>
                <a:latin typeface="Helv"/>
              </a:rPr>
              <a:t>Set Account OU </a:t>
            </a:r>
            <a:r>
              <a:rPr lang="en-US" sz="1080" dirty="0" err="1">
                <a:solidFill>
                  <a:srgbClr val="000000"/>
                </a:solidFill>
                <a:latin typeface="Helv"/>
              </a:rPr>
              <a:t>sysID</a:t>
            </a:r>
            <a:r>
              <a:rPr lang="en-US" sz="1080" dirty="0">
                <a:solidFill>
                  <a:srgbClr val="000000"/>
                </a:solidFill>
                <a:latin typeface="Helv"/>
              </a:rPr>
              <a:t> for Service-Now Accounts</a:t>
            </a:r>
          </a:p>
          <a:p>
            <a:pPr lvl="1"/>
            <a:r>
              <a:rPr lang="en-US" sz="1080" dirty="0">
                <a:solidFill>
                  <a:srgbClr val="000000"/>
                </a:solidFill>
                <a:latin typeface="Helv"/>
              </a:rPr>
              <a:t>Ver. 1.1, </a:t>
            </a:r>
            <a:r>
              <a:rPr lang="en-US" sz="1080" dirty="0" err="1">
                <a:solidFill>
                  <a:srgbClr val="000000"/>
                </a:solidFill>
                <a:latin typeface="Helv"/>
              </a:rPr>
              <a:t>D.Chilovich</a:t>
            </a:r>
            <a:r>
              <a:rPr lang="en-US" sz="1080" dirty="0">
                <a:solidFill>
                  <a:srgbClr val="000000"/>
                </a:solidFill>
                <a:latin typeface="Helv"/>
              </a:rPr>
              <a:t> IBM, 2019-04-15 - find Department Service-Now reference ID from Account Owner OUs, from IB supporting Data Tables</a:t>
            </a:r>
          </a:p>
          <a:p>
            <a:endParaRPr lang="en-US" sz="1080" dirty="0">
              <a:solidFill>
                <a:srgbClr val="000000"/>
              </a:solidFill>
              <a:latin typeface="Helv"/>
            </a:endParaRPr>
          </a:p>
          <a:p>
            <a:r>
              <a:rPr lang="en-US" sz="1080" dirty="0">
                <a:solidFill>
                  <a:srgbClr val="000000"/>
                </a:solidFill>
                <a:latin typeface="Helv"/>
              </a:rPr>
              <a:t>Account Modify:</a:t>
            </a:r>
          </a:p>
          <a:p>
            <a:pPr lvl="1"/>
            <a:r>
              <a:rPr lang="en-US" sz="1080" dirty="0">
                <a:solidFill>
                  <a:srgbClr val="000000"/>
                </a:solidFill>
                <a:latin typeface="Helv"/>
              </a:rPr>
              <a:t>None yet ( 5/2/2019 )</a:t>
            </a:r>
          </a:p>
          <a:p>
            <a:pPr lvl="1"/>
            <a:endParaRPr lang="en-US" sz="1080" dirty="0">
              <a:solidFill>
                <a:srgbClr val="000000"/>
              </a:solidFill>
              <a:latin typeface="Helv"/>
            </a:endParaRPr>
          </a:p>
          <a:p>
            <a:r>
              <a:rPr lang="en-US" sz="1080" dirty="0">
                <a:solidFill>
                  <a:srgbClr val="000000"/>
                </a:solidFill>
                <a:latin typeface="Helv"/>
              </a:rPr>
              <a:t>3. IGI – SNOW Adapter, Write To (SNOW) from IGI stream, POST-Mapping Action rules</a:t>
            </a:r>
          </a:p>
          <a:p>
            <a:endParaRPr lang="en-US" sz="1080" dirty="0">
              <a:solidFill>
                <a:srgbClr val="000000"/>
              </a:solidFill>
              <a:latin typeface="Helv"/>
            </a:endParaRPr>
          </a:p>
          <a:p>
            <a:r>
              <a:rPr lang="en-US" sz="1080" dirty="0">
                <a:solidFill>
                  <a:srgbClr val="000000"/>
                </a:solidFill>
                <a:latin typeface="Helv"/>
              </a:rPr>
              <a:t>Account Create or Modify Operations:</a:t>
            </a:r>
          </a:p>
          <a:p>
            <a:pPr lvl="1"/>
            <a:r>
              <a:rPr lang="en-US" sz="1080" dirty="0">
                <a:solidFill>
                  <a:srgbClr val="000000"/>
                </a:solidFill>
                <a:latin typeface="Helv"/>
              </a:rPr>
              <a:t>ver.1.1. </a:t>
            </a:r>
            <a:r>
              <a:rPr lang="en-US" sz="1080" dirty="0" err="1">
                <a:solidFill>
                  <a:srgbClr val="000000"/>
                </a:solidFill>
                <a:latin typeface="Helv"/>
              </a:rPr>
              <a:t>D.Chilovich</a:t>
            </a:r>
            <a:r>
              <a:rPr lang="en-US" sz="1080" dirty="0">
                <a:solidFill>
                  <a:srgbClr val="000000"/>
                </a:solidFill>
                <a:latin typeface="Helv"/>
              </a:rPr>
              <a:t>, IBM. Rule gets ATTR4 from AGC Rules, and sets as Account department</a:t>
            </a:r>
          </a:p>
          <a:p>
            <a:pPr lvl="1"/>
            <a:endParaRPr lang="en-US" sz="1080" dirty="0">
              <a:solidFill>
                <a:srgbClr val="000000"/>
              </a:solidFill>
              <a:latin typeface="Helv"/>
            </a:endParaRPr>
          </a:p>
          <a:p>
            <a:pPr lvl="1"/>
            <a:endParaRPr lang="en-US" sz="1080" dirty="0">
              <a:solidFill>
                <a:srgbClr val="000000"/>
              </a:solidFill>
              <a:latin typeface="Helv"/>
            </a:endParaRPr>
          </a:p>
          <a:p>
            <a:r>
              <a:rPr lang="en-US" sz="1080" dirty="0">
                <a:solidFill>
                  <a:srgbClr val="000000"/>
                </a:solidFill>
                <a:latin typeface="Helv"/>
              </a:rPr>
              <a:t>NOTE:  IGI Rules listed above use IGI IGA user to access and decrypt IBM IGI Identity Brokers Service Now Account Department SYSID reference information from IBM IGI IB DB2 tables. IGA user by default cannot access IGI IB ITIM table schema ( only IGI one). So in order to have rules functioning properly. IBM IGI Database needs 2 updates: 1. DB function is added to decrypt IBM IGI IB CLOBs, 2 IBM IGA user ( used by IGI Rules by default ) – is granted access to IBM IGI IB ITIM Schema.</a:t>
            </a:r>
          </a:p>
          <a:p>
            <a:pPr lvl="1"/>
            <a:endParaRPr lang="en-US" sz="1080" dirty="0">
              <a:solidFill>
                <a:srgbClr val="000000"/>
              </a:solidFill>
              <a:latin typeface="Helv"/>
            </a:endParaRPr>
          </a:p>
          <a:p>
            <a:endParaRPr lang="en-US" sz="1080" dirty="0">
              <a:solidFill>
                <a:srgbClr val="000000"/>
              </a:solidFill>
              <a:latin typeface="Helv"/>
            </a:endParaRPr>
          </a:p>
          <a:p>
            <a:endParaRPr lang="en-US" sz="1080" dirty="0">
              <a:solidFill>
                <a:srgbClr val="000000"/>
              </a:solidFill>
              <a:latin typeface="Helv"/>
            </a:endParaRPr>
          </a:p>
        </p:txBody>
      </p:sp>
    </p:spTree>
    <p:extLst>
      <p:ext uri="{BB962C8B-B14F-4D97-AF65-F5344CB8AC3E}">
        <p14:creationId xmlns:p14="http://schemas.microsoft.com/office/powerpoint/2010/main" val="1757758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D728-CD86-498D-A964-F23DCCB6AAA5}"/>
              </a:ext>
            </a:extLst>
          </p:cNvPr>
          <p:cNvSpPr>
            <a:spLocks noGrp="1"/>
          </p:cNvSpPr>
          <p:nvPr>
            <p:ph type="title"/>
          </p:nvPr>
        </p:nvSpPr>
        <p:spPr>
          <a:xfrm>
            <a:off x="401991" y="189279"/>
            <a:ext cx="10515600" cy="6417709"/>
          </a:xfrm>
        </p:spPr>
        <p:txBody>
          <a:bodyPr>
            <a:normAutofit/>
          </a:bodyPr>
          <a:lstStyle/>
          <a:p>
            <a:r>
              <a:rPr lang="en-US" sz="3200" b="1" dirty="0">
                <a:latin typeface="Arial" panose="020B0604020202020204" pitchFamily="34" charset="0"/>
                <a:cs typeface="Arial" panose="020B0604020202020204" pitchFamily="34" charset="0"/>
              </a:rPr>
              <a:t>Use cases:</a:t>
            </a:r>
            <a:br>
              <a:rPr lang="en-US" sz="3200" dirty="0"/>
            </a:br>
            <a:br>
              <a:rPr lang="en-US" sz="3200" dirty="0"/>
            </a:br>
            <a:r>
              <a:rPr lang="en-US" sz="2400" dirty="0"/>
              <a:t>1. Client’s </a:t>
            </a:r>
            <a:r>
              <a:rPr lang="en-US" sz="2400" b="1" dirty="0"/>
              <a:t>non-IAM system SAAS environment </a:t>
            </a:r>
            <a:r>
              <a:rPr lang="en-US" sz="2400" dirty="0"/>
              <a:t>is considered as Authoritative Source of IAM, HR, Identities, Access Requests. For example, it can be some SAAS ERM/HR/Ticket or Access Request management system – like </a:t>
            </a:r>
            <a:r>
              <a:rPr lang="en-US" sz="2400" b="1" dirty="0"/>
              <a:t>Service-Now.</a:t>
            </a:r>
            <a:br>
              <a:rPr lang="en-US" sz="2400" b="1" dirty="0"/>
            </a:br>
            <a:br>
              <a:rPr lang="en-US" sz="2400" b="1" dirty="0"/>
            </a:br>
            <a:r>
              <a:rPr lang="en-US" sz="2400" dirty="0"/>
              <a:t>2. Client is considering Cloud enablement and migration, and would like to leverage </a:t>
            </a:r>
            <a:r>
              <a:rPr lang="en-US" sz="2400" b="1" dirty="0"/>
              <a:t>IBM Cloud Identity – based Identity Management and Governance </a:t>
            </a:r>
            <a:r>
              <a:rPr lang="en-US" sz="2400" dirty="0"/>
              <a:t>services. At the same time </a:t>
            </a:r>
            <a:r>
              <a:rPr lang="en-US" sz="2400" b="1" dirty="0"/>
              <a:t>IBM CI CIG functionality is too light</a:t>
            </a:r>
            <a:r>
              <a:rPr lang="en-US" sz="2400" dirty="0"/>
              <a:t>, and so client would like to leverage on-prem IBM IGI functionality in tight integration with Cloud services.</a:t>
            </a:r>
            <a:br>
              <a:rPr lang="en-US" sz="2400" dirty="0"/>
            </a:br>
            <a:br>
              <a:rPr lang="en-US" sz="2400" dirty="0"/>
            </a:br>
            <a:r>
              <a:rPr lang="en-US" sz="2400" dirty="0"/>
              <a:t>3. Client’s on-prem Directory should be considered as Authoritative Source of IAM, HR, Identities, Access Requests. For example – </a:t>
            </a:r>
            <a:r>
              <a:rPr lang="en-US" sz="2400" b="1" dirty="0"/>
              <a:t>Corporate Active Directory</a:t>
            </a:r>
            <a:r>
              <a:rPr lang="en-US" sz="2400" dirty="0"/>
              <a:t>.</a:t>
            </a:r>
            <a:br>
              <a:rPr lang="en-US" sz="3200" dirty="0"/>
            </a:br>
            <a:br>
              <a:rPr lang="en-US" sz="3200" dirty="0"/>
            </a:br>
            <a:endParaRPr lang="en-US" sz="3200" dirty="0"/>
          </a:p>
        </p:txBody>
      </p:sp>
    </p:spTree>
    <p:extLst>
      <p:ext uri="{BB962C8B-B14F-4D97-AF65-F5344CB8AC3E}">
        <p14:creationId xmlns:p14="http://schemas.microsoft.com/office/powerpoint/2010/main" val="1516890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688" y="468380"/>
            <a:ext cx="9877900" cy="3045785"/>
          </a:xfrm>
        </p:spPr>
        <p:txBody>
          <a:bodyPr>
            <a:noAutofit/>
          </a:bodyPr>
          <a:lstStyle/>
          <a:p>
            <a:r>
              <a:rPr lang="en-US" sz="1600" dirty="0">
                <a:solidFill>
                  <a:srgbClr val="000000"/>
                </a:solidFill>
                <a:latin typeface="Helv"/>
              </a:rPr>
              <a:t>IGI Rules use IGI IGA user to access and decrypt IBM IGI Identity Brokers Service Now Account Department SYSID reference information from IBM IGI IB DB2 tables. </a:t>
            </a:r>
            <a:br>
              <a:rPr lang="en-US" sz="1600" dirty="0">
                <a:solidFill>
                  <a:srgbClr val="000000"/>
                </a:solidFill>
                <a:latin typeface="Helv"/>
              </a:rPr>
            </a:br>
            <a:br>
              <a:rPr lang="en-US" sz="1600" dirty="0">
                <a:solidFill>
                  <a:srgbClr val="000000"/>
                </a:solidFill>
                <a:latin typeface="Helv"/>
              </a:rPr>
            </a:br>
            <a:r>
              <a:rPr lang="en-US" sz="1600" dirty="0">
                <a:solidFill>
                  <a:srgbClr val="000000"/>
                </a:solidFill>
                <a:latin typeface="Helv"/>
              </a:rPr>
              <a:t>IGA user by default cannot access IGI IB ITIM table schema ( only IGI one). So in order to have rules functioning properly. </a:t>
            </a:r>
            <a:br>
              <a:rPr lang="en-US" sz="1600" dirty="0">
                <a:solidFill>
                  <a:srgbClr val="000000"/>
                </a:solidFill>
                <a:latin typeface="Helv"/>
              </a:rPr>
            </a:br>
            <a:br>
              <a:rPr lang="en-US" sz="1600" dirty="0">
                <a:solidFill>
                  <a:srgbClr val="000000"/>
                </a:solidFill>
                <a:latin typeface="Helv"/>
              </a:rPr>
            </a:br>
            <a:r>
              <a:rPr lang="en-US" sz="1600" dirty="0">
                <a:solidFill>
                  <a:srgbClr val="000000"/>
                </a:solidFill>
                <a:latin typeface="Helv"/>
              </a:rPr>
              <a:t>IBM IGI Database needs 2 updates: </a:t>
            </a:r>
            <a:br>
              <a:rPr lang="en-US" sz="1600" dirty="0">
                <a:solidFill>
                  <a:srgbClr val="000000"/>
                </a:solidFill>
                <a:latin typeface="Helv"/>
              </a:rPr>
            </a:br>
            <a:r>
              <a:rPr lang="en-US" sz="1600" dirty="0">
                <a:solidFill>
                  <a:srgbClr val="000000"/>
                </a:solidFill>
                <a:latin typeface="Helv"/>
              </a:rPr>
              <a:t>1. DB function should be added to decrypt IBM IGI IB CLOBs to retrieve Service-Now Department </a:t>
            </a:r>
            <a:r>
              <a:rPr lang="en-US" sz="1600" dirty="0" err="1">
                <a:solidFill>
                  <a:srgbClr val="000000"/>
                </a:solidFill>
                <a:latin typeface="Helv"/>
              </a:rPr>
              <a:t>SysID</a:t>
            </a:r>
            <a:br>
              <a:rPr lang="en-US" sz="1600" dirty="0">
                <a:solidFill>
                  <a:srgbClr val="000000"/>
                </a:solidFill>
                <a:latin typeface="Helv"/>
              </a:rPr>
            </a:br>
            <a:r>
              <a:rPr lang="en-US" sz="1600" dirty="0">
                <a:solidFill>
                  <a:srgbClr val="000000"/>
                </a:solidFill>
                <a:latin typeface="Helv"/>
              </a:rPr>
              <a:t>2. IBM IGA user should be granted access to IBM IGI IB ITIM Schema.</a:t>
            </a:r>
            <a:br>
              <a:rPr lang="en-US" sz="1600" dirty="0">
                <a:solidFill>
                  <a:srgbClr val="000000"/>
                </a:solidFill>
                <a:latin typeface="Helv"/>
              </a:rPr>
            </a:br>
            <a:r>
              <a:rPr lang="en-US" sz="1600" dirty="0">
                <a:solidFill>
                  <a:srgbClr val="000000"/>
                </a:solidFill>
                <a:latin typeface="Helv"/>
              </a:rPr>
              <a:t>SQL queries and CLOB decrypt function are listed in rules.</a:t>
            </a:r>
          </a:p>
        </p:txBody>
      </p:sp>
    </p:spTree>
    <p:extLst>
      <p:ext uri="{BB962C8B-B14F-4D97-AF65-F5344CB8AC3E}">
        <p14:creationId xmlns:p14="http://schemas.microsoft.com/office/powerpoint/2010/main" val="235866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764" y="289089"/>
            <a:ext cx="9877900" cy="695808"/>
          </a:xfrm>
        </p:spPr>
        <p:txBody>
          <a:bodyPr>
            <a:noAutofit/>
          </a:bodyPr>
          <a:lstStyle/>
          <a:p>
            <a:r>
              <a:rPr lang="en-US" sz="1920" dirty="0"/>
              <a:t>Add Account Owner User and OU - Service Now</a:t>
            </a:r>
            <a:br>
              <a:rPr lang="en-US" sz="1920" dirty="0"/>
            </a:br>
            <a:r>
              <a:rPr lang="en-US" sz="1920" dirty="0"/>
              <a:t>Ver. 5.4, </a:t>
            </a:r>
            <a:r>
              <a:rPr lang="en-US" sz="1920" dirty="0" err="1"/>
              <a:t>D.Chilovich</a:t>
            </a:r>
            <a:r>
              <a:rPr lang="en-US" sz="1920" dirty="0"/>
              <a:t> IBM, 2019-04-09 - add User Owner for all SN Accounts, and add OUs from account </a:t>
            </a:r>
            <a:r>
              <a:rPr lang="en-US" sz="1920" dirty="0" err="1"/>
              <a:t>erServiceNowDepartment</a:t>
            </a:r>
            <a:r>
              <a:rPr lang="en-US" sz="1920" dirty="0"/>
              <a:t> ATTR map and IB Tables</a:t>
            </a:r>
          </a:p>
        </p:txBody>
      </p:sp>
      <p:sp>
        <p:nvSpPr>
          <p:cNvPr id="8" name="Arrow: Right 7">
            <a:extLst>
              <a:ext uri="{FF2B5EF4-FFF2-40B4-BE49-F238E27FC236}">
                <a16:creationId xmlns:a16="http://schemas.microsoft.com/office/drawing/2014/main" id="{39D1E571-3A63-4CD8-B4F0-9D06D388D21F}"/>
              </a:ext>
            </a:extLst>
          </p:cNvPr>
          <p:cNvSpPr/>
          <p:nvPr/>
        </p:nvSpPr>
        <p:spPr>
          <a:xfrm>
            <a:off x="2992853" y="5246840"/>
            <a:ext cx="986118" cy="1057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EA3ABC8-B2C2-49F2-944F-20E387D8B487}"/>
              </a:ext>
            </a:extLst>
          </p:cNvPr>
          <p:cNvSpPr/>
          <p:nvPr/>
        </p:nvSpPr>
        <p:spPr>
          <a:xfrm>
            <a:off x="9412941" y="636993"/>
            <a:ext cx="2465295" cy="150729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From ServiceNow to IGI Sync</a:t>
            </a:r>
          </a:p>
        </p:txBody>
      </p:sp>
      <p:pic>
        <p:nvPicPr>
          <p:cNvPr id="5" name="Picture 4">
            <a:extLst>
              <a:ext uri="{FF2B5EF4-FFF2-40B4-BE49-F238E27FC236}">
                <a16:creationId xmlns:a16="http://schemas.microsoft.com/office/drawing/2014/main" id="{6661A702-B9D9-4E88-9F60-A9D375A3C606}"/>
              </a:ext>
            </a:extLst>
          </p:cNvPr>
          <p:cNvPicPr>
            <a:picLocks noChangeAspect="1"/>
          </p:cNvPicPr>
          <p:nvPr/>
        </p:nvPicPr>
        <p:blipFill>
          <a:blip r:embed="rId2"/>
          <a:stretch>
            <a:fillRect/>
          </a:stretch>
        </p:blipFill>
        <p:spPr>
          <a:xfrm>
            <a:off x="4052046" y="3144781"/>
            <a:ext cx="7664824" cy="3576587"/>
          </a:xfrm>
          <a:prstGeom prst="rect">
            <a:avLst/>
          </a:prstGeom>
        </p:spPr>
      </p:pic>
      <p:sp>
        <p:nvSpPr>
          <p:cNvPr id="7" name="Rectangle 6">
            <a:extLst>
              <a:ext uri="{FF2B5EF4-FFF2-40B4-BE49-F238E27FC236}">
                <a16:creationId xmlns:a16="http://schemas.microsoft.com/office/drawing/2014/main" id="{95D6451F-8336-4F6A-B787-AC417C1644F8}"/>
              </a:ext>
            </a:extLst>
          </p:cNvPr>
          <p:cNvSpPr/>
          <p:nvPr/>
        </p:nvSpPr>
        <p:spPr>
          <a:xfrm>
            <a:off x="407893" y="1689985"/>
            <a:ext cx="4567519" cy="2385268"/>
          </a:xfrm>
          <a:prstGeom prst="rect">
            <a:avLst/>
          </a:prstGeom>
          <a:solidFill>
            <a:schemeClr val="accent1">
              <a:lumMod val="20000"/>
              <a:lumOff val="80000"/>
            </a:schemeClr>
          </a:solidFill>
        </p:spPr>
        <p:txBody>
          <a:bodyPr wrap="square">
            <a:spAutoFit/>
          </a:bodyPr>
          <a:lstStyle/>
          <a:p>
            <a:r>
              <a:rPr lang="en-US" sz="100" dirty="0"/>
              <a:t>when</a:t>
            </a:r>
          </a:p>
          <a:p>
            <a:r>
              <a:rPr lang="en-US" sz="100" dirty="0"/>
              <a:t>    event : </a:t>
            </a:r>
            <a:r>
              <a:rPr lang="en-US" sz="100" dirty="0" err="1"/>
              <a:t>EventTargetBean</a:t>
            </a:r>
            <a:r>
              <a:rPr lang="en-US" sz="100" dirty="0"/>
              <a:t>(  )  </a:t>
            </a:r>
          </a:p>
          <a:p>
            <a:r>
              <a:rPr lang="en-US" sz="100" dirty="0"/>
              <a:t>    account : </a:t>
            </a:r>
            <a:r>
              <a:rPr lang="en-US" sz="100" dirty="0" err="1"/>
              <a:t>AccountBean</a:t>
            </a:r>
            <a:r>
              <a:rPr lang="en-US" sz="100" dirty="0"/>
              <a:t>(  )  </a:t>
            </a:r>
          </a:p>
          <a:p>
            <a:r>
              <a:rPr lang="en-US" sz="100" dirty="0"/>
              <a:t>    attributes : </a:t>
            </a:r>
            <a:r>
              <a:rPr lang="en-US" sz="100" dirty="0" err="1"/>
              <a:t>AccountAttrValueList</a:t>
            </a:r>
            <a:r>
              <a:rPr lang="en-US" sz="100" dirty="0"/>
              <a:t>(  )</a:t>
            </a:r>
          </a:p>
          <a:p>
            <a:r>
              <a:rPr lang="en-US" sz="100" dirty="0"/>
              <a:t>then</a:t>
            </a:r>
          </a:p>
          <a:p>
            <a:r>
              <a:rPr lang="en-US" sz="100" dirty="0"/>
              <a:t>// Ver. 5.4, </a:t>
            </a:r>
            <a:r>
              <a:rPr lang="en-US" sz="100" dirty="0" err="1"/>
              <a:t>D.Chilovich</a:t>
            </a:r>
            <a:r>
              <a:rPr lang="en-US" sz="100" dirty="0"/>
              <a:t> IBM, 2019-04-09 - add User Owner for all SN Accounts, and add OUs from account </a:t>
            </a:r>
            <a:r>
              <a:rPr lang="en-US" sz="100" dirty="0" err="1"/>
              <a:t>erServiceNowDepartment</a:t>
            </a:r>
            <a:r>
              <a:rPr lang="en-US" sz="100" dirty="0"/>
              <a:t> ATTR map and IB Tables</a:t>
            </a:r>
          </a:p>
          <a:p>
            <a:endParaRPr lang="en-US" sz="100" dirty="0"/>
          </a:p>
          <a:p>
            <a:r>
              <a:rPr lang="en-US" sz="100" dirty="0"/>
              <a:t>// Exit if </a:t>
            </a:r>
            <a:r>
              <a:rPr lang="en-US" sz="100" dirty="0" err="1"/>
              <a:t>account_code</a:t>
            </a:r>
            <a:r>
              <a:rPr lang="en-US" sz="100" dirty="0"/>
              <a:t> is null</a:t>
            </a:r>
          </a:p>
          <a:p>
            <a:r>
              <a:rPr lang="en-US" sz="100" dirty="0"/>
              <a:t>if (</a:t>
            </a:r>
            <a:r>
              <a:rPr lang="en-US" sz="100" dirty="0" err="1"/>
              <a:t>event.getCode</a:t>
            </a:r>
            <a:r>
              <a:rPr lang="en-US" sz="100" dirty="0"/>
              <a:t>() == null) {</a:t>
            </a:r>
          </a:p>
          <a:p>
            <a:r>
              <a:rPr lang="en-US" sz="100" dirty="0"/>
              <a:t>    logger.info("Account code is empty. Account can not be created - no code!");</a:t>
            </a:r>
          </a:p>
          <a:p>
            <a:r>
              <a:rPr lang="en-US" sz="100" dirty="0"/>
              <a:t>    return;</a:t>
            </a:r>
          </a:p>
          <a:p>
            <a:r>
              <a:rPr lang="en-US" sz="100" dirty="0"/>
              <a:t>  }</a:t>
            </a:r>
          </a:p>
          <a:p>
            <a:endParaRPr lang="en-US" sz="100" dirty="0"/>
          </a:p>
          <a:p>
            <a:r>
              <a:rPr lang="en-US" sz="100" dirty="0"/>
              <a:t>// Exit if already matched to existing User already</a:t>
            </a:r>
          </a:p>
          <a:p>
            <a:r>
              <a:rPr lang="en-US" sz="100" dirty="0"/>
              <a:t>if (</a:t>
            </a:r>
            <a:r>
              <a:rPr lang="en-US" sz="100" dirty="0" err="1"/>
              <a:t>account.getPerson_id</a:t>
            </a:r>
            <a:r>
              <a:rPr lang="en-US" sz="100" dirty="0"/>
              <a:t>() != null) {</a:t>
            </a:r>
          </a:p>
          <a:p>
            <a:r>
              <a:rPr lang="en-US" sz="100" dirty="0"/>
              <a:t>    logger.info("Account Owner User exists, and is already matched to user ID: " + </a:t>
            </a:r>
            <a:r>
              <a:rPr lang="en-US" sz="100" dirty="0" err="1"/>
              <a:t>account.getPerson_id</a:t>
            </a:r>
            <a:r>
              <a:rPr lang="en-US" sz="100" dirty="0"/>
              <a:t>() );</a:t>
            </a:r>
          </a:p>
          <a:p>
            <a:r>
              <a:rPr lang="en-US" sz="100" dirty="0"/>
              <a:t>    return;</a:t>
            </a:r>
          </a:p>
          <a:p>
            <a:r>
              <a:rPr lang="en-US" sz="100" dirty="0"/>
              <a:t>  }</a:t>
            </a:r>
          </a:p>
          <a:p>
            <a:r>
              <a:rPr lang="en-US" sz="100" dirty="0"/>
              <a:t>  </a:t>
            </a:r>
          </a:p>
          <a:p>
            <a:r>
              <a:rPr lang="en-US" sz="100" dirty="0"/>
              <a:t>// Construct user attributes</a:t>
            </a:r>
          </a:p>
          <a:p>
            <a:r>
              <a:rPr lang="en-US" sz="100" dirty="0" err="1"/>
              <a:t>UserBean</a:t>
            </a:r>
            <a:r>
              <a:rPr lang="en-US" sz="100" dirty="0"/>
              <a:t> </a:t>
            </a:r>
            <a:r>
              <a:rPr lang="en-US" sz="100" dirty="0" err="1"/>
              <a:t>userBean</a:t>
            </a:r>
            <a:r>
              <a:rPr lang="en-US" sz="100" dirty="0"/>
              <a:t> = new </a:t>
            </a:r>
            <a:r>
              <a:rPr lang="en-US" sz="100" dirty="0" err="1"/>
              <a:t>UserBean</a:t>
            </a:r>
            <a:r>
              <a:rPr lang="en-US" sz="100" dirty="0"/>
              <a:t>(  );</a:t>
            </a:r>
          </a:p>
          <a:p>
            <a:r>
              <a:rPr lang="en-US" sz="100" dirty="0" err="1"/>
              <a:t>OrgUnitBean</a:t>
            </a:r>
            <a:r>
              <a:rPr lang="en-US" sz="100" dirty="0"/>
              <a:t> </a:t>
            </a:r>
            <a:r>
              <a:rPr lang="en-US" sz="100" dirty="0" err="1"/>
              <a:t>orgUnitBean</a:t>
            </a:r>
            <a:r>
              <a:rPr lang="en-US" sz="100" dirty="0"/>
              <a:t> = new </a:t>
            </a:r>
            <a:r>
              <a:rPr lang="en-US" sz="100" dirty="0" err="1"/>
              <a:t>OrgUnitBean</a:t>
            </a:r>
            <a:r>
              <a:rPr lang="en-US" sz="100" dirty="0"/>
              <a:t>(  );</a:t>
            </a:r>
          </a:p>
          <a:p>
            <a:r>
              <a:rPr lang="en-US" sz="100" dirty="0" err="1"/>
              <a:t>ExternalInfo</a:t>
            </a:r>
            <a:r>
              <a:rPr lang="en-US" sz="100" dirty="0"/>
              <a:t> </a:t>
            </a:r>
            <a:r>
              <a:rPr lang="en-US" sz="100" dirty="0" err="1"/>
              <a:t>externalInfo</a:t>
            </a:r>
            <a:r>
              <a:rPr lang="en-US" sz="100" dirty="0"/>
              <a:t> = new </a:t>
            </a:r>
            <a:r>
              <a:rPr lang="en-US" sz="100" dirty="0" err="1"/>
              <a:t>ExternalInfo</a:t>
            </a:r>
            <a:r>
              <a:rPr lang="en-US" sz="100" dirty="0"/>
              <a:t>(  );</a:t>
            </a:r>
          </a:p>
          <a:p>
            <a:r>
              <a:rPr lang="en-US" sz="100" dirty="0"/>
              <a:t>String </a:t>
            </a:r>
            <a:r>
              <a:rPr lang="en-US" sz="100" dirty="0" err="1"/>
              <a:t>userTargetName</a:t>
            </a:r>
            <a:r>
              <a:rPr lang="en-US" sz="100" dirty="0"/>
              <a:t> = null;</a:t>
            </a:r>
          </a:p>
          <a:p>
            <a:r>
              <a:rPr lang="en-US" sz="100" dirty="0"/>
              <a:t>String </a:t>
            </a:r>
            <a:r>
              <a:rPr lang="en-US" sz="100" dirty="0" err="1"/>
              <a:t>userName</a:t>
            </a:r>
            <a:r>
              <a:rPr lang="en-US" sz="100" dirty="0"/>
              <a:t> = null;</a:t>
            </a:r>
          </a:p>
          <a:p>
            <a:r>
              <a:rPr lang="en-US" sz="100" dirty="0"/>
              <a:t>String </a:t>
            </a:r>
            <a:r>
              <a:rPr lang="en-US" sz="100" dirty="0" err="1"/>
              <a:t>userSurname</a:t>
            </a:r>
            <a:r>
              <a:rPr lang="en-US" sz="100" dirty="0"/>
              <a:t> = null;</a:t>
            </a:r>
          </a:p>
          <a:p>
            <a:r>
              <a:rPr lang="en-US" sz="100" dirty="0"/>
              <a:t>String </a:t>
            </a:r>
            <a:r>
              <a:rPr lang="en-US" sz="100" dirty="0" err="1"/>
              <a:t>userMAIL</a:t>
            </a:r>
            <a:r>
              <a:rPr lang="en-US" sz="100" dirty="0"/>
              <a:t> = null;</a:t>
            </a:r>
          </a:p>
          <a:p>
            <a:r>
              <a:rPr lang="en-US" sz="100" dirty="0"/>
              <a:t>String </a:t>
            </a:r>
            <a:r>
              <a:rPr lang="en-US" sz="100" dirty="0" err="1"/>
              <a:t>userOU</a:t>
            </a:r>
            <a:r>
              <a:rPr lang="en-US" sz="100" dirty="0"/>
              <a:t> = null;</a:t>
            </a:r>
          </a:p>
          <a:p>
            <a:r>
              <a:rPr lang="en-US" sz="100" dirty="0"/>
              <a:t>String </a:t>
            </a:r>
            <a:r>
              <a:rPr lang="en-US" sz="100" dirty="0" err="1"/>
              <a:t>userDepartment</a:t>
            </a:r>
            <a:r>
              <a:rPr lang="en-US" sz="100" dirty="0"/>
              <a:t> = null;</a:t>
            </a:r>
          </a:p>
          <a:p>
            <a:endParaRPr lang="en-US" sz="100" dirty="0"/>
          </a:p>
          <a:p>
            <a:r>
              <a:rPr lang="en-US" sz="100" dirty="0"/>
              <a:t>// User Attributes from Account object</a:t>
            </a:r>
          </a:p>
          <a:p>
            <a:r>
              <a:rPr lang="en-US" sz="100" dirty="0"/>
              <a:t>String </a:t>
            </a:r>
            <a:r>
              <a:rPr lang="en-US" sz="100" dirty="0" err="1"/>
              <a:t>userCode</a:t>
            </a:r>
            <a:r>
              <a:rPr lang="en-US" sz="100" dirty="0"/>
              <a:t> = </a:t>
            </a:r>
            <a:r>
              <a:rPr lang="en-US" sz="100" dirty="0" err="1"/>
              <a:t>event.getCode</a:t>
            </a:r>
            <a:r>
              <a:rPr lang="en-US" sz="100" dirty="0"/>
              <a:t>().</a:t>
            </a:r>
            <a:r>
              <a:rPr lang="en-US" sz="100" dirty="0" err="1"/>
              <a:t>toString</a:t>
            </a:r>
            <a:r>
              <a:rPr lang="en-US" sz="100" dirty="0"/>
              <a:t>();</a:t>
            </a:r>
          </a:p>
          <a:p>
            <a:r>
              <a:rPr lang="en-US" sz="100" dirty="0"/>
              <a:t>if ( </a:t>
            </a:r>
            <a:r>
              <a:rPr lang="en-US" sz="100" dirty="0" err="1"/>
              <a:t>event.getEmail</a:t>
            </a:r>
            <a:r>
              <a:rPr lang="en-US" sz="100" dirty="0"/>
              <a:t>() != null ) {  </a:t>
            </a:r>
            <a:r>
              <a:rPr lang="en-US" sz="100" dirty="0" err="1"/>
              <a:t>userMAIL</a:t>
            </a:r>
            <a:r>
              <a:rPr lang="en-US" sz="100" dirty="0"/>
              <a:t> = </a:t>
            </a:r>
            <a:r>
              <a:rPr lang="en-US" sz="100" dirty="0" err="1"/>
              <a:t>event.getEmail</a:t>
            </a:r>
            <a:r>
              <a:rPr lang="en-US" sz="100" dirty="0"/>
              <a:t>(); }</a:t>
            </a:r>
          </a:p>
          <a:p>
            <a:r>
              <a:rPr lang="en-US" sz="100" dirty="0"/>
              <a:t>if ( </a:t>
            </a:r>
            <a:r>
              <a:rPr lang="en-US" sz="100" dirty="0" err="1"/>
              <a:t>event.getSurname</a:t>
            </a:r>
            <a:r>
              <a:rPr lang="en-US" sz="100" dirty="0"/>
              <a:t>() != null ) {  </a:t>
            </a:r>
            <a:r>
              <a:rPr lang="en-US" sz="100" dirty="0" err="1"/>
              <a:t>userSurname</a:t>
            </a:r>
            <a:r>
              <a:rPr lang="en-US" sz="100" dirty="0"/>
              <a:t> = </a:t>
            </a:r>
            <a:r>
              <a:rPr lang="en-US" sz="100" dirty="0" err="1"/>
              <a:t>event.getSurname</a:t>
            </a:r>
            <a:r>
              <a:rPr lang="en-US" sz="100" dirty="0"/>
              <a:t>(); }</a:t>
            </a:r>
          </a:p>
          <a:p>
            <a:r>
              <a:rPr lang="en-US" sz="100" dirty="0"/>
              <a:t>if ( </a:t>
            </a:r>
            <a:r>
              <a:rPr lang="en-US" sz="100" dirty="0" err="1"/>
              <a:t>event.getName</a:t>
            </a:r>
            <a:r>
              <a:rPr lang="en-US" sz="100" dirty="0"/>
              <a:t>() != null ) {  </a:t>
            </a:r>
            <a:r>
              <a:rPr lang="en-US" sz="100" dirty="0" err="1"/>
              <a:t>userName</a:t>
            </a:r>
            <a:r>
              <a:rPr lang="en-US" sz="100" dirty="0"/>
              <a:t> = </a:t>
            </a:r>
            <a:r>
              <a:rPr lang="en-US" sz="100" dirty="0" err="1"/>
              <a:t>event.getName</a:t>
            </a:r>
            <a:r>
              <a:rPr lang="en-US" sz="100" dirty="0"/>
              <a:t>(); }</a:t>
            </a:r>
          </a:p>
          <a:p>
            <a:r>
              <a:rPr lang="en-US" sz="100" dirty="0"/>
              <a:t>if ( </a:t>
            </a:r>
            <a:r>
              <a:rPr lang="en-US" sz="100" dirty="0" err="1"/>
              <a:t>event.getTarget</a:t>
            </a:r>
            <a:r>
              <a:rPr lang="en-US" sz="100" dirty="0"/>
              <a:t>() != null ) {  </a:t>
            </a:r>
            <a:r>
              <a:rPr lang="en-US" sz="100" dirty="0" err="1"/>
              <a:t>userTargetName</a:t>
            </a:r>
            <a:r>
              <a:rPr lang="en-US" sz="100" dirty="0"/>
              <a:t> = </a:t>
            </a:r>
            <a:r>
              <a:rPr lang="en-US" sz="100" dirty="0" err="1"/>
              <a:t>event.getTarget</a:t>
            </a:r>
            <a:r>
              <a:rPr lang="en-US" sz="100" dirty="0"/>
              <a:t>(); }</a:t>
            </a:r>
          </a:p>
          <a:p>
            <a:r>
              <a:rPr lang="en-US" sz="100" dirty="0"/>
              <a:t>if ( </a:t>
            </a:r>
            <a:r>
              <a:rPr lang="en-US" sz="100" dirty="0" err="1"/>
              <a:t>event.getTarget</a:t>
            </a:r>
            <a:r>
              <a:rPr lang="en-US" sz="100" dirty="0"/>
              <a:t>() != null ) {  </a:t>
            </a:r>
            <a:r>
              <a:rPr lang="en-US" sz="100" dirty="0" err="1"/>
              <a:t>userDepartment</a:t>
            </a:r>
            <a:r>
              <a:rPr lang="en-US" sz="100" dirty="0"/>
              <a:t> = event.getAttr20(); }</a:t>
            </a:r>
          </a:p>
          <a:p>
            <a:endParaRPr lang="en-US" sz="100" dirty="0"/>
          </a:p>
          <a:p>
            <a:r>
              <a:rPr lang="en-US" sz="100" dirty="0"/>
              <a:t>logger.info("Rule is processing account: " + </a:t>
            </a:r>
            <a:r>
              <a:rPr lang="en-US" sz="100" dirty="0" err="1"/>
              <a:t>userCode</a:t>
            </a:r>
            <a:r>
              <a:rPr lang="en-US" sz="100" dirty="0"/>
              <a:t> );</a:t>
            </a:r>
          </a:p>
          <a:p>
            <a:endParaRPr lang="en-US" sz="100" dirty="0"/>
          </a:p>
          <a:p>
            <a:r>
              <a:rPr lang="en-US" sz="100" dirty="0"/>
              <a:t>// Determine by application account belongs to - should owner be created.</a:t>
            </a:r>
          </a:p>
          <a:p>
            <a:r>
              <a:rPr lang="en-US" sz="100" dirty="0"/>
              <a:t>if ( </a:t>
            </a:r>
            <a:r>
              <a:rPr lang="en-US" sz="100" dirty="0" err="1"/>
              <a:t>userTargetName</a:t>
            </a:r>
            <a:r>
              <a:rPr lang="en-US" sz="100" dirty="0"/>
              <a:t> != null ) {</a:t>
            </a:r>
          </a:p>
          <a:p>
            <a:r>
              <a:rPr lang="en-US" sz="100" dirty="0"/>
              <a:t>	if ( </a:t>
            </a:r>
            <a:r>
              <a:rPr lang="en-US" sz="100" dirty="0" err="1"/>
              <a:t>userTargetName.equals</a:t>
            </a:r>
            <a:r>
              <a:rPr lang="en-US" sz="100" dirty="0"/>
              <a:t>("Service-now </a:t>
            </a:r>
            <a:r>
              <a:rPr lang="en-US" sz="100" dirty="0" err="1"/>
              <a:t>Democenter</a:t>
            </a:r>
            <a:r>
              <a:rPr lang="en-US" sz="100" dirty="0"/>
              <a:t>") ) {</a:t>
            </a:r>
          </a:p>
          <a:p>
            <a:r>
              <a:rPr lang="en-US" sz="100" dirty="0"/>
              <a:t>	logger.info("Account belongs to application under IGI Marker " + </a:t>
            </a:r>
            <a:r>
              <a:rPr lang="en-US" sz="100" dirty="0" err="1"/>
              <a:t>userTargetName</a:t>
            </a:r>
            <a:r>
              <a:rPr lang="en-US" sz="100" dirty="0"/>
              <a:t>  + ". Owner User will be created, if does not exist.");</a:t>
            </a:r>
          </a:p>
          <a:p>
            <a:r>
              <a:rPr lang="en-US" sz="100" dirty="0"/>
              <a:t>	} else {</a:t>
            </a:r>
          </a:p>
          <a:p>
            <a:r>
              <a:rPr lang="en-US" sz="100" dirty="0"/>
              <a:t>		logger.info("Account belongs to application under IGI Marker " + </a:t>
            </a:r>
            <a:r>
              <a:rPr lang="en-US" sz="100" dirty="0" err="1"/>
              <a:t>userTargetName</a:t>
            </a:r>
            <a:r>
              <a:rPr lang="en-US" sz="100" dirty="0"/>
              <a:t>  + ". Owner User will not be created!");</a:t>
            </a:r>
          </a:p>
          <a:p>
            <a:r>
              <a:rPr lang="en-US" sz="100" dirty="0"/>
              <a:t>		return;</a:t>
            </a:r>
          </a:p>
          <a:p>
            <a:r>
              <a:rPr lang="en-US" sz="100" dirty="0"/>
              <a:t>	}</a:t>
            </a:r>
          </a:p>
          <a:p>
            <a:r>
              <a:rPr lang="en-US" sz="100" dirty="0"/>
              <a:t>  } else {</a:t>
            </a:r>
          </a:p>
          <a:p>
            <a:r>
              <a:rPr lang="en-US" sz="100" dirty="0"/>
              <a:t>logger.info("Account belongs to null application!");</a:t>
            </a:r>
          </a:p>
          <a:p>
            <a:r>
              <a:rPr lang="en-US" sz="100" dirty="0"/>
              <a:t>return;</a:t>
            </a:r>
          </a:p>
          <a:p>
            <a:r>
              <a:rPr lang="en-US" sz="100" dirty="0"/>
              <a:t>}</a:t>
            </a:r>
          </a:p>
          <a:p>
            <a:r>
              <a:rPr lang="en-US" sz="100" dirty="0"/>
              <a:t>  </a:t>
            </a:r>
          </a:p>
          <a:p>
            <a:r>
              <a:rPr lang="en-US" sz="100" dirty="0"/>
              <a:t>// Determine if parent OU exists, add if missing</a:t>
            </a:r>
          </a:p>
          <a:p>
            <a:r>
              <a:rPr lang="en-US" sz="100" dirty="0"/>
              <a:t>String </a:t>
            </a:r>
            <a:r>
              <a:rPr lang="en-US" sz="100" dirty="0" err="1"/>
              <a:t>parentCode</a:t>
            </a:r>
            <a:r>
              <a:rPr lang="en-US" sz="100" dirty="0"/>
              <a:t> = "SNHR";</a:t>
            </a:r>
          </a:p>
          <a:p>
            <a:r>
              <a:rPr lang="en-US" sz="100" dirty="0" err="1"/>
              <a:t>OrgUnitBean</a:t>
            </a:r>
            <a:r>
              <a:rPr lang="en-US" sz="100" dirty="0"/>
              <a:t> </a:t>
            </a:r>
            <a:r>
              <a:rPr lang="en-US" sz="100" dirty="0" err="1"/>
              <a:t>parentBean</a:t>
            </a:r>
            <a:r>
              <a:rPr lang="en-US" sz="100" dirty="0"/>
              <a:t> = </a:t>
            </a:r>
            <a:r>
              <a:rPr lang="en-US" sz="100" dirty="0" err="1"/>
              <a:t>UtilAction.findOrgUnitByCode</a:t>
            </a:r>
            <a:r>
              <a:rPr lang="en-US" sz="100" dirty="0"/>
              <a:t>(</a:t>
            </a:r>
            <a:r>
              <a:rPr lang="en-US" sz="100" dirty="0" err="1"/>
              <a:t>sql</a:t>
            </a:r>
            <a:r>
              <a:rPr lang="en-US" sz="100" dirty="0"/>
              <a:t>, </a:t>
            </a:r>
            <a:r>
              <a:rPr lang="en-US" sz="100" dirty="0" err="1"/>
              <a:t>parentCode</a:t>
            </a:r>
            <a:r>
              <a:rPr lang="en-US" sz="100" dirty="0"/>
              <a:t>);</a:t>
            </a:r>
          </a:p>
          <a:p>
            <a:endParaRPr lang="en-US" sz="100" dirty="0"/>
          </a:p>
          <a:p>
            <a:r>
              <a:rPr lang="en-US" sz="100" dirty="0"/>
              <a:t>if (</a:t>
            </a:r>
            <a:r>
              <a:rPr lang="en-US" sz="100" dirty="0" err="1"/>
              <a:t>parentBean</a:t>
            </a:r>
            <a:r>
              <a:rPr lang="en-US" sz="100" dirty="0"/>
              <a:t> == null) {</a:t>
            </a:r>
          </a:p>
          <a:p>
            <a:r>
              <a:rPr lang="en-US" sz="100" dirty="0"/>
              <a:t>     </a:t>
            </a:r>
            <a:r>
              <a:rPr lang="en-US" sz="100" dirty="0" err="1"/>
              <a:t>OrgUnitBean</a:t>
            </a:r>
            <a:r>
              <a:rPr lang="en-US" sz="100" dirty="0"/>
              <a:t> root = new </a:t>
            </a:r>
            <a:r>
              <a:rPr lang="en-US" sz="100" dirty="0" err="1"/>
              <a:t>OrgUnitBean</a:t>
            </a:r>
            <a:r>
              <a:rPr lang="en-US" sz="100" dirty="0"/>
              <a:t>();</a:t>
            </a:r>
          </a:p>
          <a:p>
            <a:r>
              <a:rPr lang="en-US" sz="100" dirty="0"/>
              <a:t>     </a:t>
            </a:r>
            <a:r>
              <a:rPr lang="en-US" sz="100" dirty="0" err="1"/>
              <a:t>root.setId</a:t>
            </a:r>
            <a:r>
              <a:rPr lang="en-US" sz="100" dirty="0"/>
              <a:t>(1L);</a:t>
            </a:r>
          </a:p>
          <a:p>
            <a:r>
              <a:rPr lang="en-US" sz="100" dirty="0"/>
              <a:t>     </a:t>
            </a:r>
            <a:r>
              <a:rPr lang="en-US" sz="100" dirty="0" err="1"/>
              <a:t>parentBean</a:t>
            </a:r>
            <a:r>
              <a:rPr lang="en-US" sz="100" dirty="0"/>
              <a:t> = </a:t>
            </a:r>
            <a:r>
              <a:rPr lang="en-US" sz="100" dirty="0" err="1"/>
              <a:t>UtilAction.createOrgUnit</a:t>
            </a:r>
            <a:r>
              <a:rPr lang="en-US" sz="100" dirty="0"/>
              <a:t>(</a:t>
            </a:r>
            <a:r>
              <a:rPr lang="en-US" sz="100" dirty="0" err="1"/>
              <a:t>sql</a:t>
            </a:r>
            <a:r>
              <a:rPr lang="en-US" sz="100" dirty="0"/>
              <a:t>, </a:t>
            </a:r>
            <a:r>
              <a:rPr lang="en-US" sz="100" dirty="0" err="1"/>
              <a:t>parentCode</a:t>
            </a:r>
            <a:r>
              <a:rPr lang="en-US" sz="100" dirty="0"/>
              <a:t>, </a:t>
            </a:r>
            <a:r>
              <a:rPr lang="en-US" sz="100" dirty="0" err="1"/>
              <a:t>parentCode</a:t>
            </a:r>
            <a:r>
              <a:rPr lang="en-US" sz="100" dirty="0"/>
              <a:t>, "", root, false, false);</a:t>
            </a:r>
          </a:p>
          <a:p>
            <a:r>
              <a:rPr lang="en-US" sz="100" dirty="0"/>
              <a:t>     logger.info("Account Owner Parent OU created with code: " + </a:t>
            </a:r>
            <a:r>
              <a:rPr lang="en-US" sz="100" dirty="0" err="1"/>
              <a:t>parentCode</a:t>
            </a:r>
            <a:r>
              <a:rPr lang="en-US" sz="100" dirty="0"/>
              <a:t>);</a:t>
            </a:r>
          </a:p>
          <a:p>
            <a:r>
              <a:rPr lang="en-US" sz="100" dirty="0"/>
              <a:t>}</a:t>
            </a:r>
          </a:p>
          <a:p>
            <a:r>
              <a:rPr lang="en-US" sz="100" dirty="0"/>
              <a:t>	</a:t>
            </a:r>
          </a:p>
          <a:p>
            <a:r>
              <a:rPr lang="en-US" sz="100" dirty="0"/>
              <a:t>// Determine Account Owner OU name from account and IB</a:t>
            </a:r>
          </a:p>
          <a:p>
            <a:endParaRPr lang="en-US" sz="100" dirty="0"/>
          </a:p>
          <a:p>
            <a:r>
              <a:rPr lang="en-US" sz="100" dirty="0"/>
              <a:t>// We need to retrieve service ID info from </a:t>
            </a:r>
            <a:r>
              <a:rPr lang="en-US" sz="100" dirty="0" err="1"/>
              <a:t>IBroker</a:t>
            </a:r>
            <a:endParaRPr lang="en-US" sz="100" dirty="0"/>
          </a:p>
          <a:p>
            <a:r>
              <a:rPr lang="en-US" sz="100" dirty="0" err="1"/>
              <a:t>IBRestClient</a:t>
            </a:r>
            <a:r>
              <a:rPr lang="en-US" sz="100" dirty="0"/>
              <a:t> client = new </a:t>
            </a:r>
            <a:r>
              <a:rPr lang="en-US" sz="100" dirty="0" err="1"/>
              <a:t>IBRestClient</a:t>
            </a:r>
            <a:r>
              <a:rPr lang="en-US" sz="100" dirty="0"/>
              <a:t>();</a:t>
            </a:r>
          </a:p>
          <a:p>
            <a:r>
              <a:rPr lang="en-US" sz="100" dirty="0"/>
              <a:t>															</a:t>
            </a:r>
          </a:p>
          <a:p>
            <a:r>
              <a:rPr lang="en-US" sz="100" dirty="0"/>
              <a:t>// Retrieve the </a:t>
            </a:r>
            <a:r>
              <a:rPr lang="en-US" sz="100" dirty="0" err="1"/>
              <a:t>ServiceId</a:t>
            </a:r>
            <a:r>
              <a:rPr lang="en-US" sz="100" dirty="0"/>
              <a:t> (target id)</a:t>
            </a:r>
          </a:p>
          <a:p>
            <a:r>
              <a:rPr lang="en-US" sz="100" dirty="0"/>
              <a:t>String </a:t>
            </a:r>
            <a:r>
              <a:rPr lang="en-US" sz="100" dirty="0" err="1"/>
              <a:t>serviceID</a:t>
            </a:r>
            <a:r>
              <a:rPr lang="en-US" sz="100" dirty="0"/>
              <a:t>;</a:t>
            </a:r>
          </a:p>
          <a:p>
            <a:r>
              <a:rPr lang="en-US" sz="100" dirty="0"/>
              <a:t>try {</a:t>
            </a:r>
          </a:p>
          <a:p>
            <a:r>
              <a:rPr lang="en-US" sz="100" dirty="0"/>
              <a:t>	</a:t>
            </a:r>
            <a:r>
              <a:rPr lang="en-US" sz="100" dirty="0" err="1"/>
              <a:t>serviceID</a:t>
            </a:r>
            <a:r>
              <a:rPr lang="en-US" sz="100" dirty="0"/>
              <a:t> = </a:t>
            </a:r>
            <a:r>
              <a:rPr lang="en-US" sz="100" dirty="0" err="1"/>
              <a:t>client.getIBServiceId</a:t>
            </a:r>
            <a:r>
              <a:rPr lang="en-US" sz="100" dirty="0"/>
              <a:t>(</a:t>
            </a:r>
            <a:r>
              <a:rPr lang="en-US" sz="100" dirty="0" err="1"/>
              <a:t>event.getTarget</a:t>
            </a:r>
            <a:r>
              <a:rPr lang="en-US" sz="100" dirty="0"/>
              <a:t>(), </a:t>
            </a:r>
            <a:r>
              <a:rPr lang="en-US" sz="100" dirty="0" err="1"/>
              <a:t>sql</a:t>
            </a:r>
            <a:r>
              <a:rPr lang="en-US" sz="100" dirty="0"/>
              <a:t>);</a:t>
            </a:r>
          </a:p>
          <a:p>
            <a:r>
              <a:rPr lang="en-US" sz="100" dirty="0"/>
              <a:t>	logger.info("Service ID: " + </a:t>
            </a:r>
            <a:r>
              <a:rPr lang="en-US" sz="100" dirty="0" err="1"/>
              <a:t>serviceID</a:t>
            </a:r>
            <a:r>
              <a:rPr lang="en-US" sz="100" dirty="0"/>
              <a:t> );</a:t>
            </a:r>
          </a:p>
          <a:p>
            <a:r>
              <a:rPr lang="en-US" sz="100" dirty="0"/>
              <a:t>} catch (Exception e) {</a:t>
            </a:r>
          </a:p>
          <a:p>
            <a:r>
              <a:rPr lang="en-US" sz="100" dirty="0"/>
              <a:t>	</a:t>
            </a:r>
            <a:r>
              <a:rPr lang="en-US" sz="100" dirty="0" err="1"/>
              <a:t>logger.error</a:t>
            </a:r>
            <a:r>
              <a:rPr lang="en-US" sz="100" dirty="0"/>
              <a:t>("Error getting Identity Brokerage Service ID");</a:t>
            </a:r>
          </a:p>
          <a:p>
            <a:r>
              <a:rPr lang="en-US" sz="100" dirty="0"/>
              <a:t>	</a:t>
            </a:r>
            <a:r>
              <a:rPr lang="en-US" sz="100" dirty="0" err="1"/>
              <a:t>logger.error</a:t>
            </a:r>
            <a:r>
              <a:rPr lang="en-US" sz="100" dirty="0"/>
              <a:t>(e);</a:t>
            </a:r>
          </a:p>
          <a:p>
            <a:r>
              <a:rPr lang="en-US" sz="100" dirty="0"/>
              <a:t>	return;</a:t>
            </a:r>
          </a:p>
          <a:p>
            <a:r>
              <a:rPr lang="en-US" sz="100" dirty="0"/>
              <a:t>}</a:t>
            </a:r>
          </a:p>
          <a:p>
            <a:endParaRPr lang="en-US" sz="100" dirty="0"/>
          </a:p>
          <a:p>
            <a:r>
              <a:rPr lang="en-US" sz="100" dirty="0"/>
              <a:t>// Get the Department and other REF type attributes values from IB_RE_SUPPORTING_DATA via IDs coming from adapter</a:t>
            </a:r>
          </a:p>
          <a:p>
            <a:r>
              <a:rPr lang="en-US" sz="100" dirty="0"/>
              <a:t>// select cast(SERIALIZED_VALUE as varchar(32000)) from ITIMUSER.IB_RE_USERS where ID like '%%</a:t>
            </a:r>
            <a:r>
              <a:rPr lang="en-US" sz="100" dirty="0" err="1"/>
              <a:t>SNDemo</a:t>
            </a:r>
            <a:r>
              <a:rPr lang="en-US" sz="100" dirty="0"/>
              <a:t>%%' and  TARGET_ID = '4231562486491729335';</a:t>
            </a:r>
          </a:p>
          <a:p>
            <a:r>
              <a:rPr lang="en-US" sz="100" dirty="0"/>
              <a:t>// select cast(SUPPORTING_DATA_JSON as varchar(32000)) from ITIMUSER.IB_RE_SUPPORTING_DATA WHERE </a:t>
            </a:r>
            <a:r>
              <a:rPr lang="en-US" sz="100" dirty="0" err="1"/>
              <a:t>target_id</a:t>
            </a:r>
            <a:r>
              <a:rPr lang="en-US" sz="100" dirty="0"/>
              <a:t> = '4231562486491729335' and NAME like '</a:t>
            </a:r>
            <a:r>
              <a:rPr lang="en-US" sz="100" dirty="0" err="1"/>
              <a:t>erServiceNowDepartmentName</a:t>
            </a:r>
            <a:r>
              <a:rPr lang="en-US" sz="100" dirty="0"/>
              <a:t>%';</a:t>
            </a:r>
          </a:p>
          <a:p>
            <a:endParaRPr lang="en-US" sz="100" dirty="0"/>
          </a:p>
          <a:p>
            <a:r>
              <a:rPr lang="en-US" sz="100" dirty="0"/>
              <a:t>// find </a:t>
            </a:r>
            <a:r>
              <a:rPr lang="en-US" sz="100" dirty="0" err="1"/>
              <a:t>userCode</a:t>
            </a:r>
            <a:r>
              <a:rPr lang="en-US" sz="100" dirty="0"/>
              <a:t> supp data in IB</a:t>
            </a:r>
          </a:p>
          <a:p>
            <a:r>
              <a:rPr lang="en-US" sz="100" dirty="0"/>
              <a:t>String </a:t>
            </a:r>
            <a:r>
              <a:rPr lang="en-US" sz="100" dirty="0" err="1"/>
              <a:t>DepartmentCLOB_QUERY</a:t>
            </a:r>
            <a:r>
              <a:rPr lang="en-US" sz="100" dirty="0"/>
              <a:t> = "select cast(SUPPORTING_DATA_JSON as varchar(32000)) from ITIMUSER.IB_RE_SUPPORTING_DATA WHERE </a:t>
            </a:r>
            <a:r>
              <a:rPr lang="en-US" sz="100" dirty="0" err="1"/>
              <a:t>target_id</a:t>
            </a:r>
            <a:r>
              <a:rPr lang="en-US" sz="100" dirty="0"/>
              <a:t> = '" + </a:t>
            </a:r>
            <a:r>
              <a:rPr lang="en-US" sz="100" dirty="0" err="1"/>
              <a:t>serviceID</a:t>
            </a:r>
            <a:r>
              <a:rPr lang="en-US" sz="100" dirty="0"/>
              <a:t> + "' and NAME like '</a:t>
            </a:r>
            <a:r>
              <a:rPr lang="en-US" sz="100" dirty="0" err="1"/>
              <a:t>erServiceNowDepartmentName</a:t>
            </a:r>
            <a:r>
              <a:rPr lang="en-US" sz="100" dirty="0"/>
              <a:t>%'";</a:t>
            </a:r>
          </a:p>
          <a:p>
            <a:r>
              <a:rPr lang="en-US" sz="100" dirty="0" err="1"/>
              <a:t>ResultSet</a:t>
            </a:r>
            <a:r>
              <a:rPr lang="en-US" sz="100" dirty="0"/>
              <a:t> </a:t>
            </a:r>
            <a:r>
              <a:rPr lang="en-US" sz="100" dirty="0" err="1"/>
              <a:t>rs</a:t>
            </a:r>
            <a:r>
              <a:rPr lang="en-US" sz="100" dirty="0"/>
              <a:t> = </a:t>
            </a:r>
            <a:r>
              <a:rPr lang="en-US" sz="100" dirty="0" err="1"/>
              <a:t>sql.getCntSQL</a:t>
            </a:r>
            <a:r>
              <a:rPr lang="en-US" sz="100" dirty="0"/>
              <a:t>().</a:t>
            </a:r>
            <a:r>
              <a:rPr lang="en-US" sz="100" dirty="0" err="1"/>
              <a:t>getConnection</a:t>
            </a:r>
            <a:r>
              <a:rPr lang="en-US" sz="100" dirty="0"/>
              <a:t>().</a:t>
            </a:r>
            <a:r>
              <a:rPr lang="en-US" sz="100" dirty="0" err="1"/>
              <a:t>createStatement</a:t>
            </a:r>
            <a:r>
              <a:rPr lang="en-US" sz="100" dirty="0"/>
              <a:t>().</a:t>
            </a:r>
            <a:r>
              <a:rPr lang="en-US" sz="100" dirty="0" err="1"/>
              <a:t>executeQuery</a:t>
            </a:r>
            <a:r>
              <a:rPr lang="en-US" sz="100" dirty="0"/>
              <a:t>(</a:t>
            </a:r>
            <a:r>
              <a:rPr lang="en-US" sz="100" dirty="0" err="1"/>
              <a:t>DepartmentCLOB_QUERY</a:t>
            </a:r>
            <a:r>
              <a:rPr lang="en-US" sz="100" dirty="0"/>
              <a:t>);</a:t>
            </a:r>
          </a:p>
          <a:p>
            <a:r>
              <a:rPr lang="en-US" sz="100" dirty="0"/>
              <a:t>logger.info("EXECUTE QUERY: " + </a:t>
            </a:r>
            <a:r>
              <a:rPr lang="en-US" sz="100" dirty="0" err="1"/>
              <a:t>DepartmentCLOB_QUERY</a:t>
            </a:r>
            <a:r>
              <a:rPr lang="en-US" sz="100" dirty="0"/>
              <a:t>);</a:t>
            </a:r>
          </a:p>
          <a:p>
            <a:endParaRPr lang="en-US" sz="100" dirty="0"/>
          </a:p>
          <a:p>
            <a:r>
              <a:rPr lang="en-US" sz="100" dirty="0"/>
              <a:t>String </a:t>
            </a:r>
            <a:r>
              <a:rPr lang="en-US" sz="100" dirty="0" err="1"/>
              <a:t>DepartmentCLOB</a:t>
            </a:r>
            <a:r>
              <a:rPr lang="en-US" sz="100" dirty="0"/>
              <a:t> = null;</a:t>
            </a:r>
          </a:p>
          <a:p>
            <a:r>
              <a:rPr lang="en-US" sz="100" dirty="0"/>
              <a:t>String </a:t>
            </a:r>
            <a:r>
              <a:rPr lang="en-US" sz="100" dirty="0" err="1"/>
              <a:t>DepartmentCLOB_Present</a:t>
            </a:r>
            <a:r>
              <a:rPr lang="en-US" sz="100" dirty="0"/>
              <a:t> = null;</a:t>
            </a:r>
          </a:p>
          <a:p>
            <a:endParaRPr lang="en-US" sz="100" dirty="0"/>
          </a:p>
          <a:p>
            <a:r>
              <a:rPr lang="en-US" sz="100" dirty="0"/>
              <a:t>while (</a:t>
            </a:r>
            <a:r>
              <a:rPr lang="en-US" sz="100" dirty="0" err="1"/>
              <a:t>rs.next</a:t>
            </a:r>
            <a:r>
              <a:rPr lang="en-US" sz="100" dirty="0"/>
              <a:t>()) {</a:t>
            </a:r>
          </a:p>
          <a:p>
            <a:r>
              <a:rPr lang="en-US" sz="100" dirty="0"/>
              <a:t>	</a:t>
            </a:r>
          </a:p>
          <a:p>
            <a:r>
              <a:rPr lang="en-US" sz="100" dirty="0"/>
              <a:t>	</a:t>
            </a:r>
            <a:r>
              <a:rPr lang="en-US" sz="100" dirty="0" err="1"/>
              <a:t>DepartmentCLOB</a:t>
            </a:r>
            <a:r>
              <a:rPr lang="en-US" sz="100" dirty="0"/>
              <a:t> = </a:t>
            </a:r>
            <a:r>
              <a:rPr lang="en-US" sz="100" dirty="0" err="1"/>
              <a:t>rs.getString</a:t>
            </a:r>
            <a:r>
              <a:rPr lang="en-US" sz="100" dirty="0"/>
              <a:t>(1);</a:t>
            </a:r>
          </a:p>
          <a:p>
            <a:r>
              <a:rPr lang="en-US" sz="100" dirty="0"/>
              <a:t>	</a:t>
            </a:r>
            <a:r>
              <a:rPr lang="en-US" sz="100" dirty="0" err="1"/>
              <a:t>logger.debug</a:t>
            </a:r>
            <a:r>
              <a:rPr lang="en-US" sz="100" dirty="0"/>
              <a:t>("</a:t>
            </a:r>
            <a:r>
              <a:rPr lang="en-US" sz="100" dirty="0" err="1"/>
              <a:t>DepartmentCLOB</a:t>
            </a:r>
            <a:r>
              <a:rPr lang="en-US" sz="100" dirty="0"/>
              <a:t>: " + </a:t>
            </a:r>
            <a:r>
              <a:rPr lang="en-US" sz="100" dirty="0" err="1"/>
              <a:t>DepartmentCLOB</a:t>
            </a:r>
            <a:r>
              <a:rPr lang="en-US" sz="100" dirty="0"/>
              <a:t> );</a:t>
            </a:r>
          </a:p>
          <a:p>
            <a:endParaRPr lang="en-US" sz="100" dirty="0"/>
          </a:p>
          <a:p>
            <a:r>
              <a:rPr lang="en-US" sz="100" dirty="0"/>
              <a:t>	//</a:t>
            </a:r>
            <a:r>
              <a:rPr lang="en-US" sz="100" dirty="0" err="1"/>
              <a:t>DepartmentCLOB_Present</a:t>
            </a:r>
            <a:r>
              <a:rPr lang="en-US" sz="100" dirty="0"/>
              <a:t> = </a:t>
            </a:r>
            <a:r>
              <a:rPr lang="en-US" sz="100" dirty="0" err="1"/>
              <a:t>DepartmentCLOB.indexOf</a:t>
            </a:r>
            <a:r>
              <a:rPr lang="en-US" sz="100" dirty="0"/>
              <a:t>(</a:t>
            </a:r>
            <a:r>
              <a:rPr lang="en-US" sz="100" dirty="0" err="1"/>
              <a:t>userDepartment</a:t>
            </a:r>
            <a:r>
              <a:rPr lang="en-US" sz="100" dirty="0"/>
              <a:t>);</a:t>
            </a:r>
          </a:p>
          <a:p>
            <a:r>
              <a:rPr lang="en-US" sz="100" dirty="0"/>
              <a:t>	//if ( </a:t>
            </a:r>
            <a:r>
              <a:rPr lang="en-US" sz="100" dirty="0" err="1"/>
              <a:t>DepartmentCLOB_Present</a:t>
            </a:r>
            <a:r>
              <a:rPr lang="en-US" sz="100" dirty="0"/>
              <a:t> != null ) {</a:t>
            </a:r>
          </a:p>
          <a:p>
            <a:r>
              <a:rPr lang="en-US" sz="100" dirty="0"/>
              <a:t>	if ( </a:t>
            </a:r>
            <a:r>
              <a:rPr lang="en-US" sz="100" dirty="0" err="1"/>
              <a:t>DepartmentCLOB.contains</a:t>
            </a:r>
            <a:r>
              <a:rPr lang="en-US" sz="100" dirty="0"/>
              <a:t>(</a:t>
            </a:r>
            <a:r>
              <a:rPr lang="en-US" sz="100" dirty="0" err="1"/>
              <a:t>userDepartment</a:t>
            </a:r>
            <a:r>
              <a:rPr lang="en-US" sz="100" dirty="0"/>
              <a:t>)) {</a:t>
            </a:r>
          </a:p>
          <a:p>
            <a:r>
              <a:rPr lang="en-US" sz="100" dirty="0"/>
              <a:t>		// Parse CLOB of matching ID for Department Name</a:t>
            </a:r>
          </a:p>
          <a:p>
            <a:r>
              <a:rPr lang="en-US" sz="100" dirty="0"/>
              <a:t>		String [] </a:t>
            </a:r>
            <a:r>
              <a:rPr lang="en-US" sz="100" dirty="0" err="1"/>
              <a:t>DNArray</a:t>
            </a:r>
            <a:r>
              <a:rPr lang="en-US" sz="100" dirty="0"/>
              <a:t> = </a:t>
            </a:r>
            <a:r>
              <a:rPr lang="en-US" sz="100" dirty="0" err="1"/>
              <a:t>DepartmentCLOB.split</a:t>
            </a:r>
            <a:r>
              <a:rPr lang="en-US" sz="100" dirty="0"/>
              <a:t>("</a:t>
            </a:r>
            <a:r>
              <a:rPr lang="en-US" sz="100" dirty="0" err="1"/>
              <a:t>erservicenowdepartmentname</a:t>
            </a:r>
            <a:r>
              <a:rPr lang="en-US" sz="100" dirty="0"/>
              <a:t>");</a:t>
            </a:r>
          </a:p>
          <a:p>
            <a:r>
              <a:rPr lang="en-US" sz="100" dirty="0"/>
              <a:t>			logger.info("</a:t>
            </a:r>
            <a:r>
              <a:rPr lang="en-US" sz="100" dirty="0" err="1"/>
              <a:t>DNArray</a:t>
            </a:r>
            <a:r>
              <a:rPr lang="en-US" sz="100" dirty="0"/>
              <a:t>: " + </a:t>
            </a:r>
            <a:r>
              <a:rPr lang="en-US" sz="100" dirty="0" err="1"/>
              <a:t>DNArray</a:t>
            </a:r>
            <a:r>
              <a:rPr lang="en-US" sz="100" dirty="0"/>
              <a:t>[1] );</a:t>
            </a:r>
          </a:p>
          <a:p>
            <a:r>
              <a:rPr lang="en-US" sz="100" dirty="0"/>
              <a:t>		</a:t>
            </a:r>
            <a:r>
              <a:rPr lang="en-US" sz="100" dirty="0" err="1"/>
              <a:t>userOU</a:t>
            </a:r>
            <a:r>
              <a:rPr lang="en-US" sz="100" dirty="0"/>
              <a:t> = </a:t>
            </a:r>
            <a:r>
              <a:rPr lang="en-US" sz="100" dirty="0" err="1"/>
              <a:t>DNArray</a:t>
            </a:r>
            <a:r>
              <a:rPr lang="en-US" sz="100" dirty="0"/>
              <a:t>[1].substring( </a:t>
            </a:r>
            <a:r>
              <a:rPr lang="en-US" sz="100" dirty="0" err="1"/>
              <a:t>DNArray</a:t>
            </a:r>
            <a:r>
              <a:rPr lang="en-US" sz="100" dirty="0"/>
              <a:t>[1].</a:t>
            </a:r>
            <a:r>
              <a:rPr lang="en-US" sz="100" dirty="0" err="1"/>
              <a:t>indexOf</a:t>
            </a:r>
            <a:r>
              <a:rPr lang="en-US" sz="100" dirty="0"/>
              <a:t>("[")+2, </a:t>
            </a:r>
            <a:r>
              <a:rPr lang="en-US" sz="100" dirty="0" err="1"/>
              <a:t>DNArray</a:t>
            </a:r>
            <a:r>
              <a:rPr lang="en-US" sz="100" dirty="0"/>
              <a:t>[1].</a:t>
            </a:r>
            <a:r>
              <a:rPr lang="en-US" sz="100" dirty="0" err="1"/>
              <a:t>indexOf</a:t>
            </a:r>
            <a:r>
              <a:rPr lang="en-US" sz="100" dirty="0"/>
              <a:t>("]")-1 );</a:t>
            </a:r>
          </a:p>
          <a:p>
            <a:r>
              <a:rPr lang="en-US" sz="100" dirty="0"/>
              <a:t>			logger.info("IB-Detected OU: " + </a:t>
            </a:r>
            <a:r>
              <a:rPr lang="en-US" sz="100" dirty="0" err="1"/>
              <a:t>userOU</a:t>
            </a:r>
            <a:r>
              <a:rPr lang="en-US" sz="100" dirty="0"/>
              <a:t> );</a:t>
            </a:r>
          </a:p>
          <a:p>
            <a:r>
              <a:rPr lang="en-US" sz="100" dirty="0"/>
              <a:t>	}</a:t>
            </a:r>
          </a:p>
          <a:p>
            <a:r>
              <a:rPr lang="en-US" sz="100" dirty="0"/>
              <a:t>}</a:t>
            </a:r>
          </a:p>
          <a:p>
            <a:r>
              <a:rPr lang="en-US" sz="100" dirty="0" err="1"/>
              <a:t>rs.close</a:t>
            </a:r>
            <a:r>
              <a:rPr lang="en-US" sz="100" dirty="0"/>
              <a:t>();</a:t>
            </a:r>
          </a:p>
          <a:p>
            <a:endParaRPr lang="en-US" sz="100" dirty="0"/>
          </a:p>
          <a:p>
            <a:r>
              <a:rPr lang="en-US" sz="100" dirty="0"/>
              <a:t>if ( </a:t>
            </a:r>
            <a:r>
              <a:rPr lang="en-US" sz="100" dirty="0" err="1"/>
              <a:t>userOU</a:t>
            </a:r>
            <a:r>
              <a:rPr lang="en-US" sz="100" dirty="0"/>
              <a:t> == null ) {</a:t>
            </a:r>
          </a:p>
          <a:p>
            <a:r>
              <a:rPr lang="en-US" sz="100" dirty="0"/>
              <a:t>  </a:t>
            </a:r>
            <a:r>
              <a:rPr lang="en-US" sz="100" dirty="0" err="1"/>
              <a:t>userOU</a:t>
            </a:r>
            <a:r>
              <a:rPr lang="en-US" sz="100" dirty="0"/>
              <a:t> = "SNHR";</a:t>
            </a:r>
          </a:p>
          <a:p>
            <a:r>
              <a:rPr lang="en-US" sz="100" dirty="0"/>
              <a:t>  logger.info("Using default OU: " + </a:t>
            </a:r>
            <a:r>
              <a:rPr lang="en-US" sz="100" dirty="0" err="1"/>
              <a:t>userOU</a:t>
            </a:r>
            <a:r>
              <a:rPr lang="en-US" sz="100" dirty="0"/>
              <a:t> );</a:t>
            </a:r>
          </a:p>
          <a:p>
            <a:r>
              <a:rPr lang="en-US" sz="100" dirty="0"/>
              <a:t>}</a:t>
            </a:r>
          </a:p>
          <a:p>
            <a:endParaRPr lang="en-US" sz="100" dirty="0"/>
          </a:p>
          <a:p>
            <a:r>
              <a:rPr lang="en-US" sz="100" dirty="0"/>
              <a:t>logger.info("Creating Owner USER for Account: " + </a:t>
            </a:r>
            <a:r>
              <a:rPr lang="en-US" sz="100" dirty="0" err="1"/>
              <a:t>userCode</a:t>
            </a:r>
            <a:r>
              <a:rPr lang="en-US" sz="100" dirty="0"/>
              <a:t> + ", in OU: " + </a:t>
            </a:r>
            <a:r>
              <a:rPr lang="en-US" sz="100" dirty="0" err="1"/>
              <a:t>userOU</a:t>
            </a:r>
            <a:r>
              <a:rPr lang="en-US" sz="100" dirty="0"/>
              <a:t> );</a:t>
            </a:r>
          </a:p>
          <a:p>
            <a:endParaRPr lang="en-US" sz="100" dirty="0"/>
          </a:p>
          <a:p>
            <a:r>
              <a:rPr lang="en-US" sz="100" dirty="0"/>
              <a:t>// Determine if User OU exists, add if missing, add it under parent OU</a:t>
            </a:r>
          </a:p>
          <a:p>
            <a:r>
              <a:rPr lang="en-US" sz="100" dirty="0" err="1"/>
              <a:t>OrgUnitBean</a:t>
            </a:r>
            <a:r>
              <a:rPr lang="en-US" sz="100" dirty="0"/>
              <a:t> </a:t>
            </a:r>
            <a:r>
              <a:rPr lang="en-US" sz="100" dirty="0" err="1"/>
              <a:t>userOUBean</a:t>
            </a:r>
            <a:r>
              <a:rPr lang="en-US" sz="100" dirty="0"/>
              <a:t> = </a:t>
            </a:r>
            <a:r>
              <a:rPr lang="en-US" sz="100" dirty="0" err="1"/>
              <a:t>UtilAction.findOrgUnitByCode</a:t>
            </a:r>
            <a:r>
              <a:rPr lang="en-US" sz="100" dirty="0"/>
              <a:t>(</a:t>
            </a:r>
            <a:r>
              <a:rPr lang="en-US" sz="100" dirty="0" err="1"/>
              <a:t>sql</a:t>
            </a:r>
            <a:r>
              <a:rPr lang="en-US" sz="100" dirty="0"/>
              <a:t>, </a:t>
            </a:r>
            <a:r>
              <a:rPr lang="en-US" sz="100" dirty="0" err="1"/>
              <a:t>userOU</a:t>
            </a:r>
            <a:r>
              <a:rPr lang="en-US" sz="100" dirty="0"/>
              <a:t>);</a:t>
            </a:r>
          </a:p>
          <a:p>
            <a:endParaRPr lang="en-US" sz="100" dirty="0"/>
          </a:p>
          <a:p>
            <a:r>
              <a:rPr lang="en-US" sz="100" dirty="0"/>
              <a:t>if (</a:t>
            </a:r>
            <a:r>
              <a:rPr lang="en-US" sz="100" dirty="0" err="1"/>
              <a:t>userOUBean</a:t>
            </a:r>
            <a:r>
              <a:rPr lang="en-US" sz="100" dirty="0"/>
              <a:t> == null) {</a:t>
            </a:r>
          </a:p>
          <a:p>
            <a:r>
              <a:rPr lang="en-US" sz="100" dirty="0"/>
              <a:t>     </a:t>
            </a:r>
            <a:r>
              <a:rPr lang="en-US" sz="100" dirty="0" err="1"/>
              <a:t>userOUBean</a:t>
            </a:r>
            <a:r>
              <a:rPr lang="en-US" sz="100" dirty="0"/>
              <a:t> = </a:t>
            </a:r>
            <a:r>
              <a:rPr lang="en-US" sz="100" dirty="0" err="1"/>
              <a:t>UtilAction.createOrgUnit</a:t>
            </a:r>
            <a:r>
              <a:rPr lang="en-US" sz="100" dirty="0"/>
              <a:t>(</a:t>
            </a:r>
            <a:r>
              <a:rPr lang="en-US" sz="100" dirty="0" err="1"/>
              <a:t>sql</a:t>
            </a:r>
            <a:r>
              <a:rPr lang="en-US" sz="100" dirty="0"/>
              <a:t>, </a:t>
            </a:r>
            <a:r>
              <a:rPr lang="en-US" sz="100" dirty="0" err="1"/>
              <a:t>userOU</a:t>
            </a:r>
            <a:r>
              <a:rPr lang="en-US" sz="100" dirty="0"/>
              <a:t>, </a:t>
            </a:r>
            <a:r>
              <a:rPr lang="en-US" sz="100" dirty="0" err="1"/>
              <a:t>userOU</a:t>
            </a:r>
            <a:r>
              <a:rPr lang="en-US" sz="100" dirty="0"/>
              <a:t>, "", </a:t>
            </a:r>
            <a:r>
              <a:rPr lang="en-US" sz="100" dirty="0" err="1"/>
              <a:t>parentBean</a:t>
            </a:r>
            <a:r>
              <a:rPr lang="en-US" sz="100" dirty="0"/>
              <a:t>, false, false);</a:t>
            </a:r>
          </a:p>
          <a:p>
            <a:r>
              <a:rPr lang="en-US" sz="100" dirty="0"/>
              <a:t>     logger.info("Account Owner OU created with code: " + </a:t>
            </a:r>
            <a:r>
              <a:rPr lang="en-US" sz="100" dirty="0" err="1"/>
              <a:t>userOU</a:t>
            </a:r>
            <a:r>
              <a:rPr lang="en-US" sz="100" dirty="0"/>
              <a:t>);</a:t>
            </a:r>
          </a:p>
          <a:p>
            <a:r>
              <a:rPr lang="en-US" sz="100" dirty="0"/>
              <a:t>}</a:t>
            </a:r>
          </a:p>
          <a:p>
            <a:endParaRPr lang="en-US" sz="100" dirty="0"/>
          </a:p>
          <a:p>
            <a:r>
              <a:rPr lang="en-US" sz="100" dirty="0"/>
              <a:t>// Construct new owner User</a:t>
            </a:r>
          </a:p>
          <a:p>
            <a:r>
              <a:rPr lang="en-US" sz="100" dirty="0" err="1"/>
              <a:t>orgUnitBean.setCode</a:t>
            </a:r>
            <a:r>
              <a:rPr lang="en-US" sz="100" dirty="0"/>
              <a:t>(</a:t>
            </a:r>
            <a:r>
              <a:rPr lang="en-US" sz="100" dirty="0" err="1"/>
              <a:t>userOU</a:t>
            </a:r>
            <a:r>
              <a:rPr lang="en-US" sz="100" dirty="0"/>
              <a:t>);</a:t>
            </a:r>
          </a:p>
          <a:p>
            <a:r>
              <a:rPr lang="en-US" sz="100" dirty="0" err="1"/>
              <a:t>userBean.setCode</a:t>
            </a:r>
            <a:r>
              <a:rPr lang="en-US" sz="100" dirty="0"/>
              <a:t>(</a:t>
            </a:r>
            <a:r>
              <a:rPr lang="en-US" sz="100" dirty="0" err="1"/>
              <a:t>userCode</a:t>
            </a:r>
            <a:r>
              <a:rPr lang="en-US" sz="100" dirty="0"/>
              <a:t>);</a:t>
            </a:r>
          </a:p>
          <a:p>
            <a:r>
              <a:rPr lang="en-US" sz="100" dirty="0"/>
              <a:t>if ( </a:t>
            </a:r>
            <a:r>
              <a:rPr lang="en-US" sz="100" dirty="0" err="1"/>
              <a:t>userMAIL</a:t>
            </a:r>
            <a:r>
              <a:rPr lang="en-US" sz="100" dirty="0"/>
              <a:t> != null ) { </a:t>
            </a:r>
            <a:r>
              <a:rPr lang="en-US" sz="100" dirty="0" err="1"/>
              <a:t>userBean.setEmail</a:t>
            </a:r>
            <a:r>
              <a:rPr lang="en-US" sz="100" dirty="0"/>
              <a:t>(</a:t>
            </a:r>
            <a:r>
              <a:rPr lang="en-US" sz="100" dirty="0" err="1"/>
              <a:t>userMAIL</a:t>
            </a:r>
            <a:r>
              <a:rPr lang="en-US" sz="100" dirty="0"/>
              <a:t>); }</a:t>
            </a:r>
          </a:p>
          <a:p>
            <a:r>
              <a:rPr lang="en-US" sz="100" dirty="0"/>
              <a:t>if ( </a:t>
            </a:r>
            <a:r>
              <a:rPr lang="en-US" sz="100" dirty="0" err="1"/>
              <a:t>userSurname</a:t>
            </a:r>
            <a:r>
              <a:rPr lang="en-US" sz="100" dirty="0"/>
              <a:t> != null ) { </a:t>
            </a:r>
            <a:r>
              <a:rPr lang="en-US" sz="100" dirty="0" err="1"/>
              <a:t>userBean.setSurname</a:t>
            </a:r>
            <a:r>
              <a:rPr lang="en-US" sz="100" dirty="0"/>
              <a:t>(</a:t>
            </a:r>
            <a:r>
              <a:rPr lang="en-US" sz="100" dirty="0" err="1"/>
              <a:t>userSurname</a:t>
            </a:r>
            <a:r>
              <a:rPr lang="en-US" sz="100" dirty="0"/>
              <a:t>); }</a:t>
            </a:r>
          </a:p>
          <a:p>
            <a:r>
              <a:rPr lang="en-US" sz="100" dirty="0"/>
              <a:t>if ( </a:t>
            </a:r>
            <a:r>
              <a:rPr lang="en-US" sz="100" dirty="0" err="1"/>
              <a:t>userName</a:t>
            </a:r>
            <a:r>
              <a:rPr lang="en-US" sz="100" dirty="0"/>
              <a:t> != null ) { </a:t>
            </a:r>
            <a:r>
              <a:rPr lang="en-US" sz="100" dirty="0" err="1"/>
              <a:t>userBean.setName</a:t>
            </a:r>
            <a:r>
              <a:rPr lang="en-US" sz="100" dirty="0"/>
              <a:t>(</a:t>
            </a:r>
            <a:r>
              <a:rPr lang="en-US" sz="100" dirty="0" err="1"/>
              <a:t>userName</a:t>
            </a:r>
            <a:r>
              <a:rPr lang="en-US" sz="100" dirty="0"/>
              <a:t>); }</a:t>
            </a:r>
          </a:p>
          <a:p>
            <a:endParaRPr lang="en-US" sz="100" dirty="0"/>
          </a:p>
          <a:p>
            <a:r>
              <a:rPr lang="en-US" sz="100" dirty="0"/>
              <a:t>// create user in IGI, if it is based on SN Account</a:t>
            </a:r>
          </a:p>
          <a:p>
            <a:r>
              <a:rPr lang="en-US" sz="100" dirty="0"/>
              <a:t>if ( </a:t>
            </a:r>
            <a:r>
              <a:rPr lang="en-US" sz="100" dirty="0" err="1"/>
              <a:t>userTargetName</a:t>
            </a:r>
            <a:r>
              <a:rPr lang="en-US" sz="100" dirty="0"/>
              <a:t> != null ) {</a:t>
            </a:r>
          </a:p>
          <a:p>
            <a:r>
              <a:rPr lang="en-US" sz="100" dirty="0"/>
              <a:t>	if ( </a:t>
            </a:r>
            <a:r>
              <a:rPr lang="en-US" sz="100" dirty="0" err="1"/>
              <a:t>userTargetName.equals</a:t>
            </a:r>
            <a:r>
              <a:rPr lang="en-US" sz="100" dirty="0"/>
              <a:t>("Service-now </a:t>
            </a:r>
            <a:r>
              <a:rPr lang="en-US" sz="100" dirty="0" err="1"/>
              <a:t>Democenter</a:t>
            </a:r>
            <a:r>
              <a:rPr lang="en-US" sz="100" dirty="0"/>
              <a:t>") ) {</a:t>
            </a:r>
          </a:p>
          <a:p>
            <a:r>
              <a:rPr lang="en-US" sz="100" dirty="0"/>
              <a:t>try {</a:t>
            </a:r>
          </a:p>
          <a:p>
            <a:r>
              <a:rPr lang="en-US" sz="100" dirty="0"/>
              <a:t>    </a:t>
            </a:r>
            <a:r>
              <a:rPr lang="en-US" sz="100" dirty="0" err="1"/>
              <a:t>UserAction.add</a:t>
            </a:r>
            <a:r>
              <a:rPr lang="en-US" sz="100" dirty="0"/>
              <a:t>(</a:t>
            </a:r>
            <a:r>
              <a:rPr lang="en-US" sz="100" dirty="0" err="1"/>
              <a:t>sql</a:t>
            </a:r>
            <a:r>
              <a:rPr lang="en-US" sz="100" dirty="0"/>
              <a:t>, </a:t>
            </a:r>
            <a:r>
              <a:rPr lang="en-US" sz="100" dirty="0" err="1"/>
              <a:t>userBean</a:t>
            </a:r>
            <a:r>
              <a:rPr lang="en-US" sz="100" dirty="0"/>
              <a:t>, </a:t>
            </a:r>
            <a:r>
              <a:rPr lang="en-US" sz="100" dirty="0" err="1"/>
              <a:t>orgUnitBean</a:t>
            </a:r>
            <a:r>
              <a:rPr lang="en-US" sz="100" dirty="0"/>
              <a:t>, </a:t>
            </a:r>
            <a:r>
              <a:rPr lang="en-US" sz="100" dirty="0" err="1"/>
              <a:t>externalInfo</a:t>
            </a:r>
            <a:r>
              <a:rPr lang="en-US" sz="100" dirty="0"/>
              <a:t>);</a:t>
            </a:r>
          </a:p>
          <a:p>
            <a:r>
              <a:rPr lang="en-US" sz="100" dirty="0"/>
              <a:t>  } catch (</a:t>
            </a:r>
            <a:r>
              <a:rPr lang="en-US" sz="100" dirty="0" err="1"/>
              <a:t>DBMSException</a:t>
            </a:r>
            <a:r>
              <a:rPr lang="en-US" sz="100" dirty="0"/>
              <a:t> e) {</a:t>
            </a:r>
          </a:p>
          <a:p>
            <a:r>
              <a:rPr lang="en-US" sz="100" dirty="0"/>
              <a:t>    if (</a:t>
            </a:r>
            <a:r>
              <a:rPr lang="en-US" sz="100" dirty="0" err="1"/>
              <a:t>e.getErrorCode</a:t>
            </a:r>
            <a:r>
              <a:rPr lang="en-US" sz="100" dirty="0"/>
              <a:t>() == </a:t>
            </a:r>
            <a:r>
              <a:rPr lang="en-US" sz="100" dirty="0" err="1"/>
              <a:t>DBMSException.OBJECT_NOT_UNIQUE</a:t>
            </a:r>
            <a:r>
              <a:rPr lang="en-US" sz="100" dirty="0"/>
              <a:t>) {</a:t>
            </a:r>
          </a:p>
          <a:p>
            <a:r>
              <a:rPr lang="en-US" sz="100" dirty="0"/>
              <a:t>      throw new Exception("Account owner User already exists with Code: " + </a:t>
            </a:r>
            <a:r>
              <a:rPr lang="en-US" sz="100" dirty="0" err="1"/>
              <a:t>userBean.getCode</a:t>
            </a:r>
            <a:r>
              <a:rPr lang="en-US" sz="100" dirty="0"/>
              <a:t>());</a:t>
            </a:r>
          </a:p>
          <a:p>
            <a:r>
              <a:rPr lang="en-US" sz="100" dirty="0"/>
              <a:t>	} else {</a:t>
            </a:r>
          </a:p>
          <a:p>
            <a:r>
              <a:rPr lang="en-US" sz="100" dirty="0"/>
              <a:t>      throw e;</a:t>
            </a:r>
          </a:p>
          <a:p>
            <a:r>
              <a:rPr lang="en-US" sz="100" dirty="0"/>
              <a:t>	}</a:t>
            </a:r>
          </a:p>
          <a:p>
            <a:r>
              <a:rPr lang="en-US" sz="100" dirty="0"/>
              <a:t>  }</a:t>
            </a:r>
          </a:p>
          <a:p>
            <a:r>
              <a:rPr lang="en-US" sz="100" dirty="0"/>
              <a:t>logger.info("Account " +  </a:t>
            </a:r>
            <a:r>
              <a:rPr lang="en-US" sz="100" dirty="0" err="1"/>
              <a:t>userCode</a:t>
            </a:r>
            <a:r>
              <a:rPr lang="en-US" sz="100" dirty="0"/>
              <a:t> + " owner User created with Code ID: " + </a:t>
            </a:r>
            <a:r>
              <a:rPr lang="en-US" sz="100" dirty="0" err="1"/>
              <a:t>userBean.getCode</a:t>
            </a:r>
            <a:r>
              <a:rPr lang="en-US" sz="100" dirty="0"/>
              <a:t>());</a:t>
            </a:r>
          </a:p>
          <a:p>
            <a:r>
              <a:rPr lang="en-US" sz="100" dirty="0"/>
              <a:t>}</a:t>
            </a:r>
          </a:p>
          <a:p>
            <a:r>
              <a:rPr lang="en-US" sz="100" dirty="0"/>
              <a:t>}</a:t>
            </a:r>
          </a:p>
        </p:txBody>
      </p:sp>
    </p:spTree>
    <p:extLst>
      <p:ext uri="{BB962C8B-B14F-4D97-AF65-F5344CB8AC3E}">
        <p14:creationId xmlns:p14="http://schemas.microsoft.com/office/powerpoint/2010/main" val="1914592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764" y="289089"/>
            <a:ext cx="9877900" cy="695808"/>
          </a:xfrm>
        </p:spPr>
        <p:txBody>
          <a:bodyPr>
            <a:noAutofit/>
          </a:bodyPr>
          <a:lstStyle/>
          <a:p>
            <a:r>
              <a:rPr lang="en-US" sz="1920" dirty="0"/>
              <a:t>Add Account Owner and OU - Service-now</a:t>
            </a:r>
            <a:br>
              <a:rPr lang="en-US" sz="1920" dirty="0"/>
            </a:br>
            <a:r>
              <a:rPr lang="en-US" sz="1920" dirty="0"/>
              <a:t>Ver. 1.1, </a:t>
            </a:r>
            <a:r>
              <a:rPr lang="en-US" sz="1920" dirty="0" err="1"/>
              <a:t>D.Chilovich</a:t>
            </a:r>
            <a:r>
              <a:rPr lang="en-US" sz="1920" dirty="0"/>
              <a:t> IBM, 2019-04-11 - add User-Modify Owner for all SN Accounts, add OUs from account </a:t>
            </a:r>
            <a:r>
              <a:rPr lang="en-US" sz="1920" dirty="0" err="1"/>
              <a:t>erServiceNowDepartment</a:t>
            </a:r>
            <a:r>
              <a:rPr lang="en-US" sz="1920" dirty="0"/>
              <a:t> ATTR map and IB Tables</a:t>
            </a:r>
          </a:p>
        </p:txBody>
      </p:sp>
      <p:sp>
        <p:nvSpPr>
          <p:cNvPr id="8" name="Arrow: Right 7">
            <a:extLst>
              <a:ext uri="{FF2B5EF4-FFF2-40B4-BE49-F238E27FC236}">
                <a16:creationId xmlns:a16="http://schemas.microsoft.com/office/drawing/2014/main" id="{39D1E571-3A63-4CD8-B4F0-9D06D388D21F}"/>
              </a:ext>
            </a:extLst>
          </p:cNvPr>
          <p:cNvSpPr/>
          <p:nvPr/>
        </p:nvSpPr>
        <p:spPr>
          <a:xfrm>
            <a:off x="3414194" y="5513562"/>
            <a:ext cx="986118" cy="1057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EA3ABC8-B2C2-49F2-944F-20E387D8B487}"/>
              </a:ext>
            </a:extLst>
          </p:cNvPr>
          <p:cNvSpPr/>
          <p:nvPr/>
        </p:nvSpPr>
        <p:spPr>
          <a:xfrm>
            <a:off x="9412941" y="636993"/>
            <a:ext cx="2465295" cy="150729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From ServiceNow to IGI Sync</a:t>
            </a:r>
          </a:p>
        </p:txBody>
      </p:sp>
      <p:pic>
        <p:nvPicPr>
          <p:cNvPr id="3" name="Picture 2">
            <a:extLst>
              <a:ext uri="{FF2B5EF4-FFF2-40B4-BE49-F238E27FC236}">
                <a16:creationId xmlns:a16="http://schemas.microsoft.com/office/drawing/2014/main" id="{4CE158BE-4113-4A7E-8C7F-A3B5394A8E07}"/>
              </a:ext>
            </a:extLst>
          </p:cNvPr>
          <p:cNvPicPr>
            <a:picLocks noChangeAspect="1"/>
          </p:cNvPicPr>
          <p:nvPr/>
        </p:nvPicPr>
        <p:blipFill>
          <a:blip r:embed="rId2"/>
          <a:stretch>
            <a:fillRect/>
          </a:stretch>
        </p:blipFill>
        <p:spPr>
          <a:xfrm>
            <a:off x="4554071" y="3657222"/>
            <a:ext cx="7324165" cy="2780603"/>
          </a:xfrm>
          <a:prstGeom prst="rect">
            <a:avLst/>
          </a:prstGeom>
        </p:spPr>
      </p:pic>
      <p:sp>
        <p:nvSpPr>
          <p:cNvPr id="4" name="Rectangle 3">
            <a:extLst>
              <a:ext uri="{FF2B5EF4-FFF2-40B4-BE49-F238E27FC236}">
                <a16:creationId xmlns:a16="http://schemas.microsoft.com/office/drawing/2014/main" id="{679C437C-0616-477B-B8EB-CCBE200462B6}"/>
              </a:ext>
            </a:extLst>
          </p:cNvPr>
          <p:cNvSpPr/>
          <p:nvPr/>
        </p:nvSpPr>
        <p:spPr>
          <a:xfrm>
            <a:off x="313764" y="1316712"/>
            <a:ext cx="6737655" cy="2677656"/>
          </a:xfrm>
          <a:prstGeom prst="rect">
            <a:avLst/>
          </a:prstGeom>
          <a:solidFill>
            <a:schemeClr val="accent1">
              <a:lumMod val="20000"/>
              <a:lumOff val="80000"/>
            </a:schemeClr>
          </a:solidFill>
        </p:spPr>
        <p:txBody>
          <a:bodyPr wrap="square">
            <a:spAutoFit/>
          </a:bodyPr>
          <a:lstStyle/>
          <a:p>
            <a:r>
              <a:rPr lang="en-US" sz="100" dirty="0"/>
              <a:t>when</a:t>
            </a:r>
          </a:p>
          <a:p>
            <a:r>
              <a:rPr lang="en-US" sz="100" dirty="0"/>
              <a:t>    event : </a:t>
            </a:r>
            <a:r>
              <a:rPr lang="en-US" sz="100" dirty="0" err="1"/>
              <a:t>EventTargetBean</a:t>
            </a:r>
            <a:r>
              <a:rPr lang="en-US" sz="100" dirty="0"/>
              <a:t>(  )  </a:t>
            </a:r>
          </a:p>
          <a:p>
            <a:r>
              <a:rPr lang="en-US" sz="100" dirty="0"/>
              <a:t>    account : </a:t>
            </a:r>
            <a:r>
              <a:rPr lang="en-US" sz="100" dirty="0" err="1"/>
              <a:t>AccountBean</a:t>
            </a:r>
            <a:r>
              <a:rPr lang="en-US" sz="100" dirty="0"/>
              <a:t>(  )  </a:t>
            </a:r>
          </a:p>
          <a:p>
            <a:r>
              <a:rPr lang="en-US" sz="100" dirty="0"/>
              <a:t>    attributes : </a:t>
            </a:r>
            <a:r>
              <a:rPr lang="en-US" sz="100" dirty="0" err="1"/>
              <a:t>AccountAttrValueList</a:t>
            </a:r>
            <a:r>
              <a:rPr lang="en-US" sz="100" dirty="0"/>
              <a:t>(  )</a:t>
            </a:r>
          </a:p>
          <a:p>
            <a:r>
              <a:rPr lang="en-US" sz="100" dirty="0"/>
              <a:t>then</a:t>
            </a:r>
          </a:p>
          <a:p>
            <a:r>
              <a:rPr lang="en-US" sz="100" dirty="0"/>
              <a:t>// Ver. 1.1, </a:t>
            </a:r>
            <a:r>
              <a:rPr lang="en-US" sz="100" dirty="0" err="1"/>
              <a:t>D.Chilovich</a:t>
            </a:r>
            <a:r>
              <a:rPr lang="en-US" sz="100" dirty="0"/>
              <a:t> IBM, 2019-04-11 - add User-Modify Owner for all SN Accounts, add OUs from account </a:t>
            </a:r>
            <a:r>
              <a:rPr lang="en-US" sz="100" dirty="0" err="1"/>
              <a:t>erServiceNowDepartment</a:t>
            </a:r>
            <a:r>
              <a:rPr lang="en-US" sz="100" dirty="0"/>
              <a:t> ATTR map and IB Tables</a:t>
            </a:r>
          </a:p>
          <a:p>
            <a:endParaRPr lang="en-US" sz="100" dirty="0"/>
          </a:p>
          <a:p>
            <a:r>
              <a:rPr lang="en-US" sz="100" dirty="0"/>
              <a:t>// Construct user attributes</a:t>
            </a:r>
          </a:p>
          <a:p>
            <a:r>
              <a:rPr lang="en-US" sz="100" dirty="0" err="1"/>
              <a:t>UserBean</a:t>
            </a:r>
            <a:r>
              <a:rPr lang="en-US" sz="100" dirty="0"/>
              <a:t> </a:t>
            </a:r>
            <a:r>
              <a:rPr lang="en-US" sz="100" dirty="0" err="1"/>
              <a:t>userBean</a:t>
            </a:r>
            <a:r>
              <a:rPr lang="en-US" sz="100" dirty="0"/>
              <a:t> = new </a:t>
            </a:r>
            <a:r>
              <a:rPr lang="en-US" sz="100" dirty="0" err="1"/>
              <a:t>UserBean</a:t>
            </a:r>
            <a:r>
              <a:rPr lang="en-US" sz="100" dirty="0"/>
              <a:t>(  );</a:t>
            </a:r>
          </a:p>
          <a:p>
            <a:r>
              <a:rPr lang="en-US" sz="100" dirty="0" err="1"/>
              <a:t>OrgUnitBean</a:t>
            </a:r>
            <a:r>
              <a:rPr lang="en-US" sz="100" dirty="0"/>
              <a:t> </a:t>
            </a:r>
            <a:r>
              <a:rPr lang="en-US" sz="100" dirty="0" err="1"/>
              <a:t>orgUnitBean</a:t>
            </a:r>
            <a:r>
              <a:rPr lang="en-US" sz="100" dirty="0"/>
              <a:t> = new </a:t>
            </a:r>
            <a:r>
              <a:rPr lang="en-US" sz="100" dirty="0" err="1"/>
              <a:t>OrgUnitBean</a:t>
            </a:r>
            <a:r>
              <a:rPr lang="en-US" sz="100" dirty="0"/>
              <a:t>(  );</a:t>
            </a:r>
          </a:p>
          <a:p>
            <a:r>
              <a:rPr lang="en-US" sz="100" dirty="0" err="1"/>
              <a:t>OrgUnitBean</a:t>
            </a:r>
            <a:r>
              <a:rPr lang="en-US" sz="100" dirty="0"/>
              <a:t> </a:t>
            </a:r>
            <a:r>
              <a:rPr lang="en-US" sz="100" dirty="0" err="1"/>
              <a:t>existUserOUBean</a:t>
            </a:r>
            <a:r>
              <a:rPr lang="en-US" sz="100" dirty="0"/>
              <a:t> = new </a:t>
            </a:r>
            <a:r>
              <a:rPr lang="en-US" sz="100" dirty="0" err="1"/>
              <a:t>OrgUnitBean</a:t>
            </a:r>
            <a:r>
              <a:rPr lang="en-US" sz="100" dirty="0"/>
              <a:t>(  );</a:t>
            </a:r>
          </a:p>
          <a:p>
            <a:r>
              <a:rPr lang="en-US" sz="100" dirty="0" err="1"/>
              <a:t>ExternalInfo</a:t>
            </a:r>
            <a:r>
              <a:rPr lang="en-US" sz="100" dirty="0"/>
              <a:t> </a:t>
            </a:r>
            <a:r>
              <a:rPr lang="en-US" sz="100" dirty="0" err="1"/>
              <a:t>externalInfo</a:t>
            </a:r>
            <a:r>
              <a:rPr lang="en-US" sz="100" dirty="0"/>
              <a:t> = new </a:t>
            </a:r>
            <a:r>
              <a:rPr lang="en-US" sz="100" dirty="0" err="1"/>
              <a:t>ExternalInfo</a:t>
            </a:r>
            <a:r>
              <a:rPr lang="en-US" sz="100" dirty="0"/>
              <a:t>(  );</a:t>
            </a:r>
          </a:p>
          <a:p>
            <a:r>
              <a:rPr lang="en-US" sz="100" dirty="0"/>
              <a:t>String </a:t>
            </a:r>
            <a:r>
              <a:rPr lang="en-US" sz="100" dirty="0" err="1"/>
              <a:t>userTargetName</a:t>
            </a:r>
            <a:r>
              <a:rPr lang="en-US" sz="100" dirty="0"/>
              <a:t> = null;</a:t>
            </a:r>
          </a:p>
          <a:p>
            <a:r>
              <a:rPr lang="en-US" sz="100" dirty="0"/>
              <a:t>String </a:t>
            </a:r>
            <a:r>
              <a:rPr lang="en-US" sz="100" dirty="0" err="1"/>
              <a:t>userName</a:t>
            </a:r>
            <a:r>
              <a:rPr lang="en-US" sz="100" dirty="0"/>
              <a:t> = null;</a:t>
            </a:r>
          </a:p>
          <a:p>
            <a:r>
              <a:rPr lang="en-US" sz="100" dirty="0"/>
              <a:t>String </a:t>
            </a:r>
            <a:r>
              <a:rPr lang="en-US" sz="100" dirty="0" err="1"/>
              <a:t>userSurname</a:t>
            </a:r>
            <a:r>
              <a:rPr lang="en-US" sz="100" dirty="0"/>
              <a:t> = null;</a:t>
            </a:r>
          </a:p>
          <a:p>
            <a:r>
              <a:rPr lang="en-US" sz="100" dirty="0"/>
              <a:t>String </a:t>
            </a:r>
            <a:r>
              <a:rPr lang="en-US" sz="100" dirty="0" err="1"/>
              <a:t>userMAIL</a:t>
            </a:r>
            <a:r>
              <a:rPr lang="en-US" sz="100" dirty="0"/>
              <a:t> = null;</a:t>
            </a:r>
          </a:p>
          <a:p>
            <a:r>
              <a:rPr lang="en-US" sz="100" dirty="0"/>
              <a:t>String </a:t>
            </a:r>
            <a:r>
              <a:rPr lang="en-US" sz="100" dirty="0" err="1"/>
              <a:t>userOU</a:t>
            </a:r>
            <a:r>
              <a:rPr lang="en-US" sz="100" dirty="0"/>
              <a:t> = null;</a:t>
            </a:r>
          </a:p>
          <a:p>
            <a:r>
              <a:rPr lang="en-US" sz="100" dirty="0"/>
              <a:t>String </a:t>
            </a:r>
            <a:r>
              <a:rPr lang="en-US" sz="100" dirty="0" err="1"/>
              <a:t>userDepartment</a:t>
            </a:r>
            <a:r>
              <a:rPr lang="en-US" sz="100" dirty="0"/>
              <a:t> = null;</a:t>
            </a:r>
          </a:p>
          <a:p>
            <a:endParaRPr lang="en-US" sz="100" dirty="0"/>
          </a:p>
          <a:p>
            <a:r>
              <a:rPr lang="en-US" sz="100" dirty="0"/>
              <a:t>// User Attributes from Account object</a:t>
            </a:r>
          </a:p>
          <a:p>
            <a:r>
              <a:rPr lang="en-US" sz="100" dirty="0"/>
              <a:t>String </a:t>
            </a:r>
            <a:r>
              <a:rPr lang="en-US" sz="100" dirty="0" err="1"/>
              <a:t>userCode</a:t>
            </a:r>
            <a:r>
              <a:rPr lang="en-US" sz="100" dirty="0"/>
              <a:t> = </a:t>
            </a:r>
            <a:r>
              <a:rPr lang="en-US" sz="100" dirty="0" err="1"/>
              <a:t>event.getCode</a:t>
            </a:r>
            <a:r>
              <a:rPr lang="en-US" sz="100" dirty="0"/>
              <a:t>().</a:t>
            </a:r>
            <a:r>
              <a:rPr lang="en-US" sz="100" dirty="0" err="1"/>
              <a:t>toString</a:t>
            </a:r>
            <a:r>
              <a:rPr lang="en-US" sz="100" dirty="0"/>
              <a:t>();</a:t>
            </a:r>
          </a:p>
          <a:p>
            <a:r>
              <a:rPr lang="en-US" sz="100" dirty="0"/>
              <a:t>if ( </a:t>
            </a:r>
            <a:r>
              <a:rPr lang="en-US" sz="100" dirty="0" err="1"/>
              <a:t>account.getEmail</a:t>
            </a:r>
            <a:r>
              <a:rPr lang="en-US" sz="100" dirty="0"/>
              <a:t>() != null ) {  </a:t>
            </a:r>
            <a:r>
              <a:rPr lang="en-US" sz="100" dirty="0" err="1"/>
              <a:t>userMAIL</a:t>
            </a:r>
            <a:r>
              <a:rPr lang="en-US" sz="100" dirty="0"/>
              <a:t> = </a:t>
            </a:r>
            <a:r>
              <a:rPr lang="en-US" sz="100" dirty="0" err="1"/>
              <a:t>account.getEmail</a:t>
            </a:r>
            <a:r>
              <a:rPr lang="en-US" sz="100" dirty="0"/>
              <a:t>(); }</a:t>
            </a:r>
          </a:p>
          <a:p>
            <a:r>
              <a:rPr lang="en-US" sz="100" dirty="0"/>
              <a:t>if ( </a:t>
            </a:r>
            <a:r>
              <a:rPr lang="en-US" sz="100" dirty="0" err="1"/>
              <a:t>account.getSurname</a:t>
            </a:r>
            <a:r>
              <a:rPr lang="en-US" sz="100" dirty="0"/>
              <a:t>() != null ) {  </a:t>
            </a:r>
            <a:r>
              <a:rPr lang="en-US" sz="100" dirty="0" err="1"/>
              <a:t>userSurname</a:t>
            </a:r>
            <a:r>
              <a:rPr lang="en-US" sz="100" dirty="0"/>
              <a:t> = </a:t>
            </a:r>
            <a:r>
              <a:rPr lang="en-US" sz="100" dirty="0" err="1"/>
              <a:t>account.getSurname</a:t>
            </a:r>
            <a:r>
              <a:rPr lang="en-US" sz="100" dirty="0"/>
              <a:t>(); }</a:t>
            </a:r>
          </a:p>
          <a:p>
            <a:r>
              <a:rPr lang="en-US" sz="100" dirty="0"/>
              <a:t>if ( </a:t>
            </a:r>
            <a:r>
              <a:rPr lang="en-US" sz="100" dirty="0" err="1"/>
              <a:t>account.getName</a:t>
            </a:r>
            <a:r>
              <a:rPr lang="en-US" sz="100" dirty="0"/>
              <a:t>() != null ) {  </a:t>
            </a:r>
            <a:r>
              <a:rPr lang="en-US" sz="100" dirty="0" err="1"/>
              <a:t>userName</a:t>
            </a:r>
            <a:r>
              <a:rPr lang="en-US" sz="100" dirty="0"/>
              <a:t> = </a:t>
            </a:r>
            <a:r>
              <a:rPr lang="en-US" sz="100" dirty="0" err="1"/>
              <a:t>account.getName</a:t>
            </a:r>
            <a:r>
              <a:rPr lang="en-US" sz="100" dirty="0"/>
              <a:t>(); }</a:t>
            </a:r>
          </a:p>
          <a:p>
            <a:r>
              <a:rPr lang="en-US" sz="100" dirty="0"/>
              <a:t>if ( </a:t>
            </a:r>
            <a:r>
              <a:rPr lang="en-US" sz="100" dirty="0" err="1"/>
              <a:t>event.getTarget</a:t>
            </a:r>
            <a:r>
              <a:rPr lang="en-US" sz="100" dirty="0"/>
              <a:t>() != null ) {  </a:t>
            </a:r>
            <a:r>
              <a:rPr lang="en-US" sz="100" dirty="0" err="1"/>
              <a:t>userTargetName</a:t>
            </a:r>
            <a:r>
              <a:rPr lang="en-US" sz="100" dirty="0"/>
              <a:t> = </a:t>
            </a:r>
            <a:r>
              <a:rPr lang="en-US" sz="100" dirty="0" err="1"/>
              <a:t>event.getTarget</a:t>
            </a:r>
            <a:r>
              <a:rPr lang="en-US" sz="100" dirty="0"/>
              <a:t>(); }</a:t>
            </a:r>
          </a:p>
          <a:p>
            <a:r>
              <a:rPr lang="en-US" sz="100" dirty="0"/>
              <a:t>if ( </a:t>
            </a:r>
            <a:r>
              <a:rPr lang="en-US" sz="100" dirty="0" err="1"/>
              <a:t>event.getTarget</a:t>
            </a:r>
            <a:r>
              <a:rPr lang="en-US" sz="100" dirty="0"/>
              <a:t>() != null ) {  </a:t>
            </a:r>
            <a:r>
              <a:rPr lang="en-US" sz="100" dirty="0" err="1"/>
              <a:t>userDepartment</a:t>
            </a:r>
            <a:r>
              <a:rPr lang="en-US" sz="100" dirty="0"/>
              <a:t> = event.getAttr20(); }</a:t>
            </a:r>
          </a:p>
          <a:p>
            <a:endParaRPr lang="en-US" sz="100" dirty="0"/>
          </a:p>
          <a:p>
            <a:r>
              <a:rPr lang="en-US" sz="100" dirty="0"/>
              <a:t>logger.info("Account Modify - Add Account Owner and OU Rule is processing account: " + </a:t>
            </a:r>
            <a:r>
              <a:rPr lang="en-US" sz="100" dirty="0" err="1"/>
              <a:t>userCode</a:t>
            </a:r>
            <a:r>
              <a:rPr lang="en-US" sz="100" dirty="0"/>
              <a:t> + ", " + </a:t>
            </a:r>
            <a:r>
              <a:rPr lang="en-US" sz="100" dirty="0" err="1"/>
              <a:t>userMAIL</a:t>
            </a:r>
            <a:r>
              <a:rPr lang="en-US" sz="100" dirty="0"/>
              <a:t> + ", " + </a:t>
            </a:r>
            <a:r>
              <a:rPr lang="en-US" sz="100" dirty="0" err="1"/>
              <a:t>userName</a:t>
            </a:r>
            <a:r>
              <a:rPr lang="en-US" sz="100" dirty="0"/>
              <a:t> + " " + </a:t>
            </a:r>
            <a:r>
              <a:rPr lang="en-US" sz="100" dirty="0" err="1"/>
              <a:t>userSurname</a:t>
            </a:r>
            <a:r>
              <a:rPr lang="en-US" sz="100" dirty="0"/>
              <a:t> );</a:t>
            </a:r>
          </a:p>
          <a:p>
            <a:endParaRPr lang="en-US" sz="100" dirty="0"/>
          </a:p>
          <a:p>
            <a:r>
              <a:rPr lang="en-US" sz="100" dirty="0"/>
              <a:t>// Determine by application account belongs to - should owner be created.</a:t>
            </a:r>
          </a:p>
          <a:p>
            <a:r>
              <a:rPr lang="en-US" sz="100" dirty="0"/>
              <a:t>if ( </a:t>
            </a:r>
            <a:r>
              <a:rPr lang="en-US" sz="100" dirty="0" err="1"/>
              <a:t>userTargetName</a:t>
            </a:r>
            <a:r>
              <a:rPr lang="en-US" sz="100" dirty="0"/>
              <a:t> != null ) {</a:t>
            </a:r>
          </a:p>
          <a:p>
            <a:r>
              <a:rPr lang="en-US" sz="100" dirty="0"/>
              <a:t>	if ( </a:t>
            </a:r>
            <a:r>
              <a:rPr lang="en-US" sz="100" dirty="0" err="1"/>
              <a:t>userTargetName.equals</a:t>
            </a:r>
            <a:r>
              <a:rPr lang="en-US" sz="100" dirty="0"/>
              <a:t>("Service-now </a:t>
            </a:r>
            <a:r>
              <a:rPr lang="en-US" sz="100" dirty="0" err="1"/>
              <a:t>Democenter</a:t>
            </a:r>
            <a:r>
              <a:rPr lang="en-US" sz="100" dirty="0"/>
              <a:t>") ) {</a:t>
            </a:r>
          </a:p>
          <a:p>
            <a:r>
              <a:rPr lang="en-US" sz="100" dirty="0"/>
              <a:t>	logger.info("Account belongs to application under IGI Marker " + </a:t>
            </a:r>
            <a:r>
              <a:rPr lang="en-US" sz="100" dirty="0" err="1"/>
              <a:t>userTargetName</a:t>
            </a:r>
            <a:r>
              <a:rPr lang="en-US" sz="100" dirty="0"/>
              <a:t>  + ". Owner User will be created or modified.");</a:t>
            </a:r>
          </a:p>
          <a:p>
            <a:r>
              <a:rPr lang="en-US" sz="100" dirty="0"/>
              <a:t>	} else {</a:t>
            </a:r>
          </a:p>
          <a:p>
            <a:r>
              <a:rPr lang="en-US" sz="100" dirty="0"/>
              <a:t>		logger.info("Account belongs to application under IGI Marker " + </a:t>
            </a:r>
            <a:r>
              <a:rPr lang="en-US" sz="100" dirty="0" err="1"/>
              <a:t>userTargetName</a:t>
            </a:r>
            <a:r>
              <a:rPr lang="en-US" sz="100" dirty="0"/>
              <a:t>  + ". Owner User will not be created or modified!");</a:t>
            </a:r>
          </a:p>
          <a:p>
            <a:r>
              <a:rPr lang="en-US" sz="100" dirty="0"/>
              <a:t>		return;</a:t>
            </a:r>
          </a:p>
          <a:p>
            <a:r>
              <a:rPr lang="en-US" sz="100" dirty="0"/>
              <a:t>	}</a:t>
            </a:r>
          </a:p>
          <a:p>
            <a:r>
              <a:rPr lang="en-US" sz="100" dirty="0"/>
              <a:t>  } else {</a:t>
            </a:r>
          </a:p>
          <a:p>
            <a:r>
              <a:rPr lang="en-US" sz="100" dirty="0"/>
              <a:t>logger.info("Account belongs to null application!");</a:t>
            </a:r>
          </a:p>
          <a:p>
            <a:r>
              <a:rPr lang="en-US" sz="100" dirty="0"/>
              <a:t>return;</a:t>
            </a:r>
          </a:p>
          <a:p>
            <a:r>
              <a:rPr lang="en-US" sz="100" dirty="0"/>
              <a:t>}</a:t>
            </a:r>
          </a:p>
          <a:p>
            <a:r>
              <a:rPr lang="en-US" sz="100" dirty="0"/>
              <a:t>  </a:t>
            </a:r>
          </a:p>
          <a:p>
            <a:r>
              <a:rPr lang="en-US" sz="100" dirty="0"/>
              <a:t>// Determine if parent OU exists, add if missing</a:t>
            </a:r>
          </a:p>
          <a:p>
            <a:r>
              <a:rPr lang="en-US" sz="100" dirty="0"/>
              <a:t>String </a:t>
            </a:r>
            <a:r>
              <a:rPr lang="en-US" sz="100" dirty="0" err="1"/>
              <a:t>parentCode</a:t>
            </a:r>
            <a:r>
              <a:rPr lang="en-US" sz="100" dirty="0"/>
              <a:t> = "SNHR";</a:t>
            </a:r>
          </a:p>
          <a:p>
            <a:r>
              <a:rPr lang="en-US" sz="100" dirty="0" err="1"/>
              <a:t>OrgUnitBean</a:t>
            </a:r>
            <a:r>
              <a:rPr lang="en-US" sz="100" dirty="0"/>
              <a:t> </a:t>
            </a:r>
            <a:r>
              <a:rPr lang="en-US" sz="100" dirty="0" err="1"/>
              <a:t>parentBean</a:t>
            </a:r>
            <a:r>
              <a:rPr lang="en-US" sz="100" dirty="0"/>
              <a:t> = </a:t>
            </a:r>
            <a:r>
              <a:rPr lang="en-US" sz="100" dirty="0" err="1"/>
              <a:t>UtilAction.findOrgUnitByCode</a:t>
            </a:r>
            <a:r>
              <a:rPr lang="en-US" sz="100" dirty="0"/>
              <a:t>(</a:t>
            </a:r>
            <a:r>
              <a:rPr lang="en-US" sz="100" dirty="0" err="1"/>
              <a:t>sql</a:t>
            </a:r>
            <a:r>
              <a:rPr lang="en-US" sz="100" dirty="0"/>
              <a:t>, </a:t>
            </a:r>
            <a:r>
              <a:rPr lang="en-US" sz="100" dirty="0" err="1"/>
              <a:t>parentCode</a:t>
            </a:r>
            <a:r>
              <a:rPr lang="en-US" sz="100" dirty="0"/>
              <a:t>);</a:t>
            </a:r>
          </a:p>
          <a:p>
            <a:endParaRPr lang="en-US" sz="100" dirty="0"/>
          </a:p>
          <a:p>
            <a:r>
              <a:rPr lang="en-US" sz="100" dirty="0"/>
              <a:t>if (</a:t>
            </a:r>
            <a:r>
              <a:rPr lang="en-US" sz="100" dirty="0" err="1"/>
              <a:t>parentBean</a:t>
            </a:r>
            <a:r>
              <a:rPr lang="en-US" sz="100" dirty="0"/>
              <a:t> == null) {</a:t>
            </a:r>
          </a:p>
          <a:p>
            <a:r>
              <a:rPr lang="en-US" sz="100" dirty="0"/>
              <a:t>     </a:t>
            </a:r>
            <a:r>
              <a:rPr lang="en-US" sz="100" dirty="0" err="1"/>
              <a:t>OrgUnitBean</a:t>
            </a:r>
            <a:r>
              <a:rPr lang="en-US" sz="100" dirty="0"/>
              <a:t> root = new </a:t>
            </a:r>
            <a:r>
              <a:rPr lang="en-US" sz="100" dirty="0" err="1"/>
              <a:t>OrgUnitBean</a:t>
            </a:r>
            <a:r>
              <a:rPr lang="en-US" sz="100" dirty="0"/>
              <a:t>();</a:t>
            </a:r>
          </a:p>
          <a:p>
            <a:r>
              <a:rPr lang="en-US" sz="100" dirty="0"/>
              <a:t>     </a:t>
            </a:r>
            <a:r>
              <a:rPr lang="en-US" sz="100" dirty="0" err="1"/>
              <a:t>root.setId</a:t>
            </a:r>
            <a:r>
              <a:rPr lang="en-US" sz="100" dirty="0"/>
              <a:t>(1L);</a:t>
            </a:r>
          </a:p>
          <a:p>
            <a:r>
              <a:rPr lang="en-US" sz="100" dirty="0"/>
              <a:t>     </a:t>
            </a:r>
            <a:r>
              <a:rPr lang="en-US" sz="100" dirty="0" err="1"/>
              <a:t>parentBean</a:t>
            </a:r>
            <a:r>
              <a:rPr lang="en-US" sz="100" dirty="0"/>
              <a:t> = </a:t>
            </a:r>
            <a:r>
              <a:rPr lang="en-US" sz="100" dirty="0" err="1"/>
              <a:t>UtilAction.createOrgUnit</a:t>
            </a:r>
            <a:r>
              <a:rPr lang="en-US" sz="100" dirty="0"/>
              <a:t>(</a:t>
            </a:r>
            <a:r>
              <a:rPr lang="en-US" sz="100" dirty="0" err="1"/>
              <a:t>sql</a:t>
            </a:r>
            <a:r>
              <a:rPr lang="en-US" sz="100" dirty="0"/>
              <a:t>, </a:t>
            </a:r>
            <a:r>
              <a:rPr lang="en-US" sz="100" dirty="0" err="1"/>
              <a:t>parentCode</a:t>
            </a:r>
            <a:r>
              <a:rPr lang="en-US" sz="100" dirty="0"/>
              <a:t>, </a:t>
            </a:r>
            <a:r>
              <a:rPr lang="en-US" sz="100" dirty="0" err="1"/>
              <a:t>parentCode</a:t>
            </a:r>
            <a:r>
              <a:rPr lang="en-US" sz="100" dirty="0"/>
              <a:t>, "", root, false, false);</a:t>
            </a:r>
          </a:p>
          <a:p>
            <a:r>
              <a:rPr lang="en-US" sz="100" dirty="0"/>
              <a:t>     logger.info("Account Owner Parent OU created with code: " + </a:t>
            </a:r>
            <a:r>
              <a:rPr lang="en-US" sz="100" dirty="0" err="1"/>
              <a:t>parentCode</a:t>
            </a:r>
            <a:r>
              <a:rPr lang="en-US" sz="100" dirty="0"/>
              <a:t>);</a:t>
            </a:r>
          </a:p>
          <a:p>
            <a:r>
              <a:rPr lang="en-US" sz="100" dirty="0"/>
              <a:t>}</a:t>
            </a:r>
          </a:p>
          <a:p>
            <a:r>
              <a:rPr lang="en-US" sz="100" dirty="0"/>
              <a:t>	</a:t>
            </a:r>
          </a:p>
          <a:p>
            <a:r>
              <a:rPr lang="en-US" sz="100" dirty="0"/>
              <a:t>// Determine Account Owner OU name from account and IB</a:t>
            </a:r>
          </a:p>
          <a:p>
            <a:endParaRPr lang="en-US" sz="100" dirty="0"/>
          </a:p>
          <a:p>
            <a:r>
              <a:rPr lang="en-US" sz="100" dirty="0"/>
              <a:t>// We need to retrieve service ID info from </a:t>
            </a:r>
            <a:r>
              <a:rPr lang="en-US" sz="100" dirty="0" err="1"/>
              <a:t>IBroker</a:t>
            </a:r>
            <a:endParaRPr lang="en-US" sz="100" dirty="0"/>
          </a:p>
          <a:p>
            <a:r>
              <a:rPr lang="en-US" sz="100" dirty="0" err="1"/>
              <a:t>IBRestClient</a:t>
            </a:r>
            <a:r>
              <a:rPr lang="en-US" sz="100" dirty="0"/>
              <a:t> client = new </a:t>
            </a:r>
            <a:r>
              <a:rPr lang="en-US" sz="100" dirty="0" err="1"/>
              <a:t>IBRestClient</a:t>
            </a:r>
            <a:r>
              <a:rPr lang="en-US" sz="100" dirty="0"/>
              <a:t>();</a:t>
            </a:r>
          </a:p>
          <a:p>
            <a:r>
              <a:rPr lang="en-US" sz="100" dirty="0"/>
              <a:t>															</a:t>
            </a:r>
          </a:p>
          <a:p>
            <a:r>
              <a:rPr lang="en-US" sz="100" dirty="0"/>
              <a:t>// Retrieve the </a:t>
            </a:r>
            <a:r>
              <a:rPr lang="en-US" sz="100" dirty="0" err="1"/>
              <a:t>ServiceId</a:t>
            </a:r>
            <a:r>
              <a:rPr lang="en-US" sz="100" dirty="0"/>
              <a:t> (target id)</a:t>
            </a:r>
          </a:p>
          <a:p>
            <a:r>
              <a:rPr lang="en-US" sz="100" dirty="0"/>
              <a:t>String </a:t>
            </a:r>
            <a:r>
              <a:rPr lang="en-US" sz="100" dirty="0" err="1"/>
              <a:t>serviceID</a:t>
            </a:r>
            <a:r>
              <a:rPr lang="en-US" sz="100" dirty="0"/>
              <a:t>;</a:t>
            </a:r>
          </a:p>
          <a:p>
            <a:r>
              <a:rPr lang="en-US" sz="100" dirty="0"/>
              <a:t>try {</a:t>
            </a:r>
          </a:p>
          <a:p>
            <a:r>
              <a:rPr lang="en-US" sz="100" dirty="0"/>
              <a:t>	</a:t>
            </a:r>
            <a:r>
              <a:rPr lang="en-US" sz="100" dirty="0" err="1"/>
              <a:t>serviceID</a:t>
            </a:r>
            <a:r>
              <a:rPr lang="en-US" sz="100" dirty="0"/>
              <a:t> = </a:t>
            </a:r>
            <a:r>
              <a:rPr lang="en-US" sz="100" dirty="0" err="1"/>
              <a:t>client.getIBServiceId</a:t>
            </a:r>
            <a:r>
              <a:rPr lang="en-US" sz="100" dirty="0"/>
              <a:t>(</a:t>
            </a:r>
            <a:r>
              <a:rPr lang="en-US" sz="100" dirty="0" err="1"/>
              <a:t>event.getTarget</a:t>
            </a:r>
            <a:r>
              <a:rPr lang="en-US" sz="100" dirty="0"/>
              <a:t>(), </a:t>
            </a:r>
            <a:r>
              <a:rPr lang="en-US" sz="100" dirty="0" err="1"/>
              <a:t>sql</a:t>
            </a:r>
            <a:r>
              <a:rPr lang="en-US" sz="100" dirty="0"/>
              <a:t>);</a:t>
            </a:r>
          </a:p>
          <a:p>
            <a:r>
              <a:rPr lang="en-US" sz="100" dirty="0"/>
              <a:t>	logger.info("Service ID: " + </a:t>
            </a:r>
            <a:r>
              <a:rPr lang="en-US" sz="100" dirty="0" err="1"/>
              <a:t>serviceID</a:t>
            </a:r>
            <a:r>
              <a:rPr lang="en-US" sz="100" dirty="0"/>
              <a:t> );</a:t>
            </a:r>
          </a:p>
          <a:p>
            <a:r>
              <a:rPr lang="en-US" sz="100" dirty="0"/>
              <a:t>} catch (Exception e) {</a:t>
            </a:r>
          </a:p>
          <a:p>
            <a:r>
              <a:rPr lang="en-US" sz="100" dirty="0"/>
              <a:t>	</a:t>
            </a:r>
            <a:r>
              <a:rPr lang="en-US" sz="100" dirty="0" err="1"/>
              <a:t>logger.error</a:t>
            </a:r>
            <a:r>
              <a:rPr lang="en-US" sz="100" dirty="0"/>
              <a:t>("Error getting Identity Brokerage Service ID");</a:t>
            </a:r>
          </a:p>
          <a:p>
            <a:r>
              <a:rPr lang="en-US" sz="100" dirty="0"/>
              <a:t>	</a:t>
            </a:r>
            <a:r>
              <a:rPr lang="en-US" sz="100" dirty="0" err="1"/>
              <a:t>logger.error</a:t>
            </a:r>
            <a:r>
              <a:rPr lang="en-US" sz="100" dirty="0"/>
              <a:t>(e);</a:t>
            </a:r>
          </a:p>
          <a:p>
            <a:r>
              <a:rPr lang="en-US" sz="100" dirty="0"/>
              <a:t>	return;</a:t>
            </a:r>
          </a:p>
          <a:p>
            <a:r>
              <a:rPr lang="en-US" sz="100" dirty="0"/>
              <a:t>}</a:t>
            </a:r>
          </a:p>
          <a:p>
            <a:endParaRPr lang="en-US" sz="100" dirty="0"/>
          </a:p>
          <a:p>
            <a:r>
              <a:rPr lang="en-US" sz="100" dirty="0"/>
              <a:t>// Get the Department and other REF type attributes values from IB_RE_SUPPORTING_DATA via IDs coming from adapter</a:t>
            </a:r>
          </a:p>
          <a:p>
            <a:r>
              <a:rPr lang="en-US" sz="100" dirty="0"/>
              <a:t>// select cast(SERIALIZED_VALUE as varchar(32000)) from ITIMUSER.IB_RE_USERS where ID like '%%</a:t>
            </a:r>
            <a:r>
              <a:rPr lang="en-US" sz="100" dirty="0" err="1"/>
              <a:t>SNDemo</a:t>
            </a:r>
            <a:r>
              <a:rPr lang="en-US" sz="100" dirty="0"/>
              <a:t>%%' and  TARGET_ID = '4231562486491729335';</a:t>
            </a:r>
          </a:p>
          <a:p>
            <a:r>
              <a:rPr lang="en-US" sz="100" dirty="0"/>
              <a:t>// select cast(SUPPORTING_DATA_JSON as varchar(32000)) from ITIMUSER.IB_RE_SUPPORTING_DATA WHERE </a:t>
            </a:r>
            <a:r>
              <a:rPr lang="en-US" sz="100" dirty="0" err="1"/>
              <a:t>target_id</a:t>
            </a:r>
            <a:r>
              <a:rPr lang="en-US" sz="100" dirty="0"/>
              <a:t> = '4231562486491729335' and NAME like '</a:t>
            </a:r>
            <a:r>
              <a:rPr lang="en-US" sz="100" dirty="0" err="1"/>
              <a:t>erServiceNowDepartmentName</a:t>
            </a:r>
            <a:r>
              <a:rPr lang="en-US" sz="100" dirty="0"/>
              <a:t>%';</a:t>
            </a:r>
          </a:p>
          <a:p>
            <a:endParaRPr lang="en-US" sz="100" dirty="0"/>
          </a:p>
          <a:p>
            <a:r>
              <a:rPr lang="en-US" sz="100" dirty="0"/>
              <a:t>// find </a:t>
            </a:r>
            <a:r>
              <a:rPr lang="en-US" sz="100" dirty="0" err="1"/>
              <a:t>userCode</a:t>
            </a:r>
            <a:r>
              <a:rPr lang="en-US" sz="100" dirty="0"/>
              <a:t> supp data in IB</a:t>
            </a:r>
          </a:p>
          <a:p>
            <a:r>
              <a:rPr lang="en-US" sz="100" dirty="0"/>
              <a:t>String </a:t>
            </a:r>
            <a:r>
              <a:rPr lang="en-US" sz="100" dirty="0" err="1"/>
              <a:t>DepartmentCLOB_QUERY</a:t>
            </a:r>
            <a:r>
              <a:rPr lang="en-US" sz="100" dirty="0"/>
              <a:t> = "select cast(SUPPORTING_DATA_JSON as varchar(32000)) from ITIMUSER.IB_RE_SUPPORTING_DATA WHERE </a:t>
            </a:r>
            <a:r>
              <a:rPr lang="en-US" sz="100" dirty="0" err="1"/>
              <a:t>target_id</a:t>
            </a:r>
            <a:r>
              <a:rPr lang="en-US" sz="100" dirty="0"/>
              <a:t> = '" + </a:t>
            </a:r>
            <a:r>
              <a:rPr lang="en-US" sz="100" dirty="0" err="1"/>
              <a:t>serviceID</a:t>
            </a:r>
            <a:r>
              <a:rPr lang="en-US" sz="100" dirty="0"/>
              <a:t> + "' and NAME like '</a:t>
            </a:r>
            <a:r>
              <a:rPr lang="en-US" sz="100" dirty="0" err="1"/>
              <a:t>erServiceNowDepartmentName</a:t>
            </a:r>
            <a:r>
              <a:rPr lang="en-US" sz="100" dirty="0"/>
              <a:t>%'";</a:t>
            </a:r>
          </a:p>
          <a:p>
            <a:r>
              <a:rPr lang="en-US" sz="100" dirty="0" err="1"/>
              <a:t>ResultSet</a:t>
            </a:r>
            <a:r>
              <a:rPr lang="en-US" sz="100" dirty="0"/>
              <a:t> </a:t>
            </a:r>
            <a:r>
              <a:rPr lang="en-US" sz="100" dirty="0" err="1"/>
              <a:t>rs</a:t>
            </a:r>
            <a:r>
              <a:rPr lang="en-US" sz="100" dirty="0"/>
              <a:t> = </a:t>
            </a:r>
            <a:r>
              <a:rPr lang="en-US" sz="100" dirty="0" err="1"/>
              <a:t>sql.getCntSQL</a:t>
            </a:r>
            <a:r>
              <a:rPr lang="en-US" sz="100" dirty="0"/>
              <a:t>().</a:t>
            </a:r>
            <a:r>
              <a:rPr lang="en-US" sz="100" dirty="0" err="1"/>
              <a:t>getConnection</a:t>
            </a:r>
            <a:r>
              <a:rPr lang="en-US" sz="100" dirty="0"/>
              <a:t>().</a:t>
            </a:r>
            <a:r>
              <a:rPr lang="en-US" sz="100" dirty="0" err="1"/>
              <a:t>createStatement</a:t>
            </a:r>
            <a:r>
              <a:rPr lang="en-US" sz="100" dirty="0"/>
              <a:t>().</a:t>
            </a:r>
            <a:r>
              <a:rPr lang="en-US" sz="100" dirty="0" err="1"/>
              <a:t>executeQuery</a:t>
            </a:r>
            <a:r>
              <a:rPr lang="en-US" sz="100" dirty="0"/>
              <a:t>(</a:t>
            </a:r>
            <a:r>
              <a:rPr lang="en-US" sz="100" dirty="0" err="1"/>
              <a:t>DepartmentCLOB_QUERY</a:t>
            </a:r>
            <a:r>
              <a:rPr lang="en-US" sz="100" dirty="0"/>
              <a:t>);</a:t>
            </a:r>
          </a:p>
          <a:p>
            <a:r>
              <a:rPr lang="en-US" sz="100" dirty="0"/>
              <a:t>logger.info("EXECUTE QUERY: " + </a:t>
            </a:r>
            <a:r>
              <a:rPr lang="en-US" sz="100" dirty="0" err="1"/>
              <a:t>DepartmentCLOB_QUERY</a:t>
            </a:r>
            <a:r>
              <a:rPr lang="en-US" sz="100" dirty="0"/>
              <a:t>);</a:t>
            </a:r>
          </a:p>
          <a:p>
            <a:endParaRPr lang="en-US" sz="100" dirty="0"/>
          </a:p>
          <a:p>
            <a:r>
              <a:rPr lang="en-US" sz="100" dirty="0"/>
              <a:t>String </a:t>
            </a:r>
            <a:r>
              <a:rPr lang="en-US" sz="100" dirty="0" err="1"/>
              <a:t>DepartmentCLOB</a:t>
            </a:r>
            <a:r>
              <a:rPr lang="en-US" sz="100" dirty="0"/>
              <a:t> = null;</a:t>
            </a:r>
          </a:p>
          <a:p>
            <a:r>
              <a:rPr lang="en-US" sz="100" dirty="0"/>
              <a:t>String </a:t>
            </a:r>
            <a:r>
              <a:rPr lang="en-US" sz="100" dirty="0" err="1"/>
              <a:t>DepartmentCLOB_Present</a:t>
            </a:r>
            <a:r>
              <a:rPr lang="en-US" sz="100" dirty="0"/>
              <a:t> = null;</a:t>
            </a:r>
          </a:p>
          <a:p>
            <a:endParaRPr lang="en-US" sz="100" dirty="0"/>
          </a:p>
          <a:p>
            <a:r>
              <a:rPr lang="en-US" sz="100" dirty="0"/>
              <a:t>while (</a:t>
            </a:r>
            <a:r>
              <a:rPr lang="en-US" sz="100" dirty="0" err="1"/>
              <a:t>rs.next</a:t>
            </a:r>
            <a:r>
              <a:rPr lang="en-US" sz="100" dirty="0"/>
              <a:t>()) {</a:t>
            </a:r>
          </a:p>
          <a:p>
            <a:r>
              <a:rPr lang="en-US" sz="100" dirty="0"/>
              <a:t>	</a:t>
            </a:r>
          </a:p>
          <a:p>
            <a:r>
              <a:rPr lang="en-US" sz="100" dirty="0"/>
              <a:t>	</a:t>
            </a:r>
            <a:r>
              <a:rPr lang="en-US" sz="100" dirty="0" err="1"/>
              <a:t>DepartmentCLOB</a:t>
            </a:r>
            <a:r>
              <a:rPr lang="en-US" sz="100" dirty="0"/>
              <a:t> = </a:t>
            </a:r>
            <a:r>
              <a:rPr lang="en-US" sz="100" dirty="0" err="1"/>
              <a:t>rs.getString</a:t>
            </a:r>
            <a:r>
              <a:rPr lang="en-US" sz="100" dirty="0"/>
              <a:t>(1);</a:t>
            </a:r>
          </a:p>
          <a:p>
            <a:r>
              <a:rPr lang="en-US" sz="100" dirty="0"/>
              <a:t>	</a:t>
            </a:r>
            <a:r>
              <a:rPr lang="en-US" sz="100" dirty="0" err="1"/>
              <a:t>logger.debug</a:t>
            </a:r>
            <a:r>
              <a:rPr lang="en-US" sz="100" dirty="0"/>
              <a:t>("</a:t>
            </a:r>
            <a:r>
              <a:rPr lang="en-US" sz="100" dirty="0" err="1"/>
              <a:t>DepartmentCLOB</a:t>
            </a:r>
            <a:r>
              <a:rPr lang="en-US" sz="100" dirty="0"/>
              <a:t>: " + </a:t>
            </a:r>
            <a:r>
              <a:rPr lang="en-US" sz="100" dirty="0" err="1"/>
              <a:t>DepartmentCLOB</a:t>
            </a:r>
            <a:r>
              <a:rPr lang="en-US" sz="100" dirty="0"/>
              <a:t> );</a:t>
            </a:r>
          </a:p>
          <a:p>
            <a:endParaRPr lang="en-US" sz="100" dirty="0"/>
          </a:p>
          <a:p>
            <a:r>
              <a:rPr lang="en-US" sz="100" dirty="0"/>
              <a:t>	//</a:t>
            </a:r>
            <a:r>
              <a:rPr lang="en-US" sz="100" dirty="0" err="1"/>
              <a:t>DepartmentCLOB_Present</a:t>
            </a:r>
            <a:r>
              <a:rPr lang="en-US" sz="100" dirty="0"/>
              <a:t> = </a:t>
            </a:r>
            <a:r>
              <a:rPr lang="en-US" sz="100" dirty="0" err="1"/>
              <a:t>DepartmentCLOB.indexOf</a:t>
            </a:r>
            <a:r>
              <a:rPr lang="en-US" sz="100" dirty="0"/>
              <a:t>(</a:t>
            </a:r>
            <a:r>
              <a:rPr lang="en-US" sz="100" dirty="0" err="1"/>
              <a:t>userDepartment</a:t>
            </a:r>
            <a:r>
              <a:rPr lang="en-US" sz="100" dirty="0"/>
              <a:t>);</a:t>
            </a:r>
          </a:p>
          <a:p>
            <a:r>
              <a:rPr lang="en-US" sz="100" dirty="0"/>
              <a:t>	//if ( </a:t>
            </a:r>
            <a:r>
              <a:rPr lang="en-US" sz="100" dirty="0" err="1"/>
              <a:t>DepartmentCLOB_Present</a:t>
            </a:r>
            <a:r>
              <a:rPr lang="en-US" sz="100" dirty="0"/>
              <a:t> != null ) {</a:t>
            </a:r>
          </a:p>
          <a:p>
            <a:r>
              <a:rPr lang="en-US" sz="100" dirty="0"/>
              <a:t>	if ( </a:t>
            </a:r>
            <a:r>
              <a:rPr lang="en-US" sz="100" dirty="0" err="1"/>
              <a:t>DepartmentCLOB.contains</a:t>
            </a:r>
            <a:r>
              <a:rPr lang="en-US" sz="100" dirty="0"/>
              <a:t>(</a:t>
            </a:r>
            <a:r>
              <a:rPr lang="en-US" sz="100" dirty="0" err="1"/>
              <a:t>userDepartment</a:t>
            </a:r>
            <a:r>
              <a:rPr lang="en-US" sz="100" dirty="0"/>
              <a:t>)) {</a:t>
            </a:r>
          </a:p>
          <a:p>
            <a:r>
              <a:rPr lang="en-US" sz="100" dirty="0"/>
              <a:t>		// Parse CLOB of matching ID for Department Name</a:t>
            </a:r>
          </a:p>
          <a:p>
            <a:r>
              <a:rPr lang="en-US" sz="100" dirty="0"/>
              <a:t>		String [] </a:t>
            </a:r>
            <a:r>
              <a:rPr lang="en-US" sz="100" dirty="0" err="1"/>
              <a:t>DNArray</a:t>
            </a:r>
            <a:r>
              <a:rPr lang="en-US" sz="100" dirty="0"/>
              <a:t> = </a:t>
            </a:r>
            <a:r>
              <a:rPr lang="en-US" sz="100" dirty="0" err="1"/>
              <a:t>DepartmentCLOB.split</a:t>
            </a:r>
            <a:r>
              <a:rPr lang="en-US" sz="100" dirty="0"/>
              <a:t>("</a:t>
            </a:r>
            <a:r>
              <a:rPr lang="en-US" sz="100" dirty="0" err="1"/>
              <a:t>erservicenowdepartmentname</a:t>
            </a:r>
            <a:r>
              <a:rPr lang="en-US" sz="100" dirty="0"/>
              <a:t>");</a:t>
            </a:r>
          </a:p>
          <a:p>
            <a:r>
              <a:rPr lang="en-US" sz="100" dirty="0"/>
              <a:t>			logger.info("</a:t>
            </a:r>
            <a:r>
              <a:rPr lang="en-US" sz="100" dirty="0" err="1"/>
              <a:t>DNArray</a:t>
            </a:r>
            <a:r>
              <a:rPr lang="en-US" sz="100" dirty="0"/>
              <a:t>: " + </a:t>
            </a:r>
            <a:r>
              <a:rPr lang="en-US" sz="100" dirty="0" err="1"/>
              <a:t>DNArray</a:t>
            </a:r>
            <a:r>
              <a:rPr lang="en-US" sz="100" dirty="0"/>
              <a:t>[1] );</a:t>
            </a:r>
          </a:p>
          <a:p>
            <a:r>
              <a:rPr lang="en-US" sz="100" dirty="0"/>
              <a:t>		</a:t>
            </a:r>
            <a:r>
              <a:rPr lang="en-US" sz="100" dirty="0" err="1"/>
              <a:t>userOU</a:t>
            </a:r>
            <a:r>
              <a:rPr lang="en-US" sz="100" dirty="0"/>
              <a:t> = </a:t>
            </a:r>
            <a:r>
              <a:rPr lang="en-US" sz="100" dirty="0" err="1"/>
              <a:t>DNArray</a:t>
            </a:r>
            <a:r>
              <a:rPr lang="en-US" sz="100" dirty="0"/>
              <a:t>[1].substring( </a:t>
            </a:r>
            <a:r>
              <a:rPr lang="en-US" sz="100" dirty="0" err="1"/>
              <a:t>DNArray</a:t>
            </a:r>
            <a:r>
              <a:rPr lang="en-US" sz="100" dirty="0"/>
              <a:t>[1].</a:t>
            </a:r>
            <a:r>
              <a:rPr lang="en-US" sz="100" dirty="0" err="1"/>
              <a:t>indexOf</a:t>
            </a:r>
            <a:r>
              <a:rPr lang="en-US" sz="100" dirty="0"/>
              <a:t>("[")+2, </a:t>
            </a:r>
            <a:r>
              <a:rPr lang="en-US" sz="100" dirty="0" err="1"/>
              <a:t>DNArray</a:t>
            </a:r>
            <a:r>
              <a:rPr lang="en-US" sz="100" dirty="0"/>
              <a:t>[1].</a:t>
            </a:r>
            <a:r>
              <a:rPr lang="en-US" sz="100" dirty="0" err="1"/>
              <a:t>indexOf</a:t>
            </a:r>
            <a:r>
              <a:rPr lang="en-US" sz="100" dirty="0"/>
              <a:t>("]")-1 );</a:t>
            </a:r>
          </a:p>
          <a:p>
            <a:r>
              <a:rPr lang="en-US" sz="100" dirty="0"/>
              <a:t>			logger.info("IB-Detected OU: " + </a:t>
            </a:r>
            <a:r>
              <a:rPr lang="en-US" sz="100" dirty="0" err="1"/>
              <a:t>userOU</a:t>
            </a:r>
            <a:r>
              <a:rPr lang="en-US" sz="100" dirty="0"/>
              <a:t> );</a:t>
            </a:r>
          </a:p>
          <a:p>
            <a:r>
              <a:rPr lang="en-US" sz="100" dirty="0"/>
              <a:t>	}</a:t>
            </a:r>
          </a:p>
          <a:p>
            <a:r>
              <a:rPr lang="en-US" sz="100" dirty="0"/>
              <a:t>}</a:t>
            </a:r>
          </a:p>
          <a:p>
            <a:r>
              <a:rPr lang="en-US" sz="100" dirty="0" err="1"/>
              <a:t>rs.close</a:t>
            </a:r>
            <a:r>
              <a:rPr lang="en-US" sz="100" dirty="0"/>
              <a:t>();</a:t>
            </a:r>
          </a:p>
          <a:p>
            <a:endParaRPr lang="en-US" sz="100" dirty="0"/>
          </a:p>
          <a:p>
            <a:r>
              <a:rPr lang="en-US" sz="100" dirty="0"/>
              <a:t>if ( </a:t>
            </a:r>
            <a:r>
              <a:rPr lang="en-US" sz="100" dirty="0" err="1"/>
              <a:t>userOU</a:t>
            </a:r>
            <a:r>
              <a:rPr lang="en-US" sz="100" dirty="0"/>
              <a:t> == null ) {</a:t>
            </a:r>
          </a:p>
          <a:p>
            <a:r>
              <a:rPr lang="en-US" sz="100" dirty="0"/>
              <a:t>  </a:t>
            </a:r>
            <a:r>
              <a:rPr lang="en-US" sz="100" dirty="0" err="1"/>
              <a:t>userOU</a:t>
            </a:r>
            <a:r>
              <a:rPr lang="en-US" sz="100" dirty="0"/>
              <a:t> = "SNHR";</a:t>
            </a:r>
          </a:p>
          <a:p>
            <a:r>
              <a:rPr lang="en-US" sz="100" dirty="0"/>
              <a:t>  logger.info("Using default OU: " + </a:t>
            </a:r>
            <a:r>
              <a:rPr lang="en-US" sz="100" dirty="0" err="1"/>
              <a:t>userOU</a:t>
            </a:r>
            <a:r>
              <a:rPr lang="en-US" sz="100" dirty="0"/>
              <a:t> );</a:t>
            </a:r>
          </a:p>
          <a:p>
            <a:r>
              <a:rPr lang="en-US" sz="100" dirty="0"/>
              <a:t>}</a:t>
            </a:r>
          </a:p>
          <a:p>
            <a:endParaRPr lang="en-US" sz="100" dirty="0"/>
          </a:p>
          <a:p>
            <a:r>
              <a:rPr lang="en-US" sz="100" dirty="0"/>
              <a:t>logger.info("Creating Owner User for Account: " + </a:t>
            </a:r>
            <a:r>
              <a:rPr lang="en-US" sz="100" dirty="0" err="1"/>
              <a:t>userCode</a:t>
            </a:r>
            <a:r>
              <a:rPr lang="en-US" sz="100" dirty="0"/>
              <a:t> + ", in OU: " + </a:t>
            </a:r>
            <a:r>
              <a:rPr lang="en-US" sz="100" dirty="0" err="1"/>
              <a:t>userOU</a:t>
            </a:r>
            <a:r>
              <a:rPr lang="en-US" sz="100" dirty="0"/>
              <a:t> );</a:t>
            </a:r>
          </a:p>
          <a:p>
            <a:endParaRPr lang="en-US" sz="100" dirty="0"/>
          </a:p>
          <a:p>
            <a:r>
              <a:rPr lang="en-US" sz="100" dirty="0"/>
              <a:t>// Determine if User OU exists, add if missing, add it under parent OU</a:t>
            </a:r>
          </a:p>
          <a:p>
            <a:r>
              <a:rPr lang="en-US" sz="100" dirty="0" err="1"/>
              <a:t>OrgUnitBean</a:t>
            </a:r>
            <a:r>
              <a:rPr lang="en-US" sz="100" dirty="0"/>
              <a:t> </a:t>
            </a:r>
            <a:r>
              <a:rPr lang="en-US" sz="100" dirty="0" err="1"/>
              <a:t>userOUBean</a:t>
            </a:r>
            <a:r>
              <a:rPr lang="en-US" sz="100" dirty="0"/>
              <a:t> = </a:t>
            </a:r>
            <a:r>
              <a:rPr lang="en-US" sz="100" dirty="0" err="1"/>
              <a:t>UtilAction.findOrgUnitByCode</a:t>
            </a:r>
            <a:r>
              <a:rPr lang="en-US" sz="100" dirty="0"/>
              <a:t>(</a:t>
            </a:r>
            <a:r>
              <a:rPr lang="en-US" sz="100" dirty="0" err="1"/>
              <a:t>sql</a:t>
            </a:r>
            <a:r>
              <a:rPr lang="en-US" sz="100" dirty="0"/>
              <a:t>, </a:t>
            </a:r>
            <a:r>
              <a:rPr lang="en-US" sz="100" dirty="0" err="1"/>
              <a:t>userOU</a:t>
            </a:r>
            <a:r>
              <a:rPr lang="en-US" sz="100" dirty="0"/>
              <a:t>);</a:t>
            </a:r>
          </a:p>
          <a:p>
            <a:endParaRPr lang="en-US" sz="100" dirty="0"/>
          </a:p>
          <a:p>
            <a:r>
              <a:rPr lang="en-US" sz="100" dirty="0"/>
              <a:t>if (</a:t>
            </a:r>
            <a:r>
              <a:rPr lang="en-US" sz="100" dirty="0" err="1"/>
              <a:t>userOUBean</a:t>
            </a:r>
            <a:r>
              <a:rPr lang="en-US" sz="100" dirty="0"/>
              <a:t> == null) {</a:t>
            </a:r>
          </a:p>
          <a:p>
            <a:r>
              <a:rPr lang="en-US" sz="100" dirty="0"/>
              <a:t>    logger.info("Account Owner OU to be created with code: " + </a:t>
            </a:r>
            <a:r>
              <a:rPr lang="en-US" sz="100" dirty="0" err="1"/>
              <a:t>userOU</a:t>
            </a:r>
            <a:r>
              <a:rPr lang="en-US" sz="100" dirty="0"/>
              <a:t>);</a:t>
            </a:r>
          </a:p>
          <a:p>
            <a:r>
              <a:rPr lang="en-US" sz="100" dirty="0"/>
              <a:t>	try {</a:t>
            </a:r>
          </a:p>
          <a:p>
            <a:r>
              <a:rPr lang="en-US" sz="100" dirty="0"/>
              <a:t>		</a:t>
            </a:r>
            <a:r>
              <a:rPr lang="en-US" sz="100" dirty="0" err="1"/>
              <a:t>userOUBean</a:t>
            </a:r>
            <a:r>
              <a:rPr lang="en-US" sz="100" dirty="0"/>
              <a:t> = </a:t>
            </a:r>
            <a:r>
              <a:rPr lang="en-US" sz="100" dirty="0" err="1"/>
              <a:t>UtilAction.createOrgUnit</a:t>
            </a:r>
            <a:r>
              <a:rPr lang="en-US" sz="100" dirty="0"/>
              <a:t>(</a:t>
            </a:r>
            <a:r>
              <a:rPr lang="en-US" sz="100" dirty="0" err="1"/>
              <a:t>sql</a:t>
            </a:r>
            <a:r>
              <a:rPr lang="en-US" sz="100" dirty="0"/>
              <a:t>, </a:t>
            </a:r>
            <a:r>
              <a:rPr lang="en-US" sz="100" dirty="0" err="1"/>
              <a:t>userOU</a:t>
            </a:r>
            <a:r>
              <a:rPr lang="en-US" sz="100" dirty="0"/>
              <a:t>, </a:t>
            </a:r>
            <a:r>
              <a:rPr lang="en-US" sz="100" dirty="0" err="1"/>
              <a:t>userOU</a:t>
            </a:r>
            <a:r>
              <a:rPr lang="en-US" sz="100" dirty="0"/>
              <a:t>, "Created by Service-Now", </a:t>
            </a:r>
            <a:r>
              <a:rPr lang="en-US" sz="100" dirty="0" err="1"/>
              <a:t>parentBean</a:t>
            </a:r>
            <a:r>
              <a:rPr lang="en-US" sz="100" dirty="0"/>
              <a:t>, false, false);</a:t>
            </a:r>
          </a:p>
          <a:p>
            <a:r>
              <a:rPr lang="en-US" sz="100" dirty="0"/>
              <a:t>	 	} catch (</a:t>
            </a:r>
            <a:r>
              <a:rPr lang="en-US" sz="100" dirty="0" err="1"/>
              <a:t>DBMSException</a:t>
            </a:r>
            <a:r>
              <a:rPr lang="en-US" sz="100" dirty="0"/>
              <a:t> e) {</a:t>
            </a:r>
          </a:p>
          <a:p>
            <a:r>
              <a:rPr lang="en-US" sz="100" dirty="0"/>
              <a:t>		throw new Exception("Account Owner User OU " + </a:t>
            </a:r>
            <a:r>
              <a:rPr lang="en-US" sz="100" dirty="0" err="1"/>
              <a:t>userBean.getCode</a:t>
            </a:r>
            <a:r>
              <a:rPr lang="en-US" sz="100" dirty="0"/>
              <a:t>() + " create failed.");</a:t>
            </a:r>
          </a:p>
          <a:p>
            <a:r>
              <a:rPr lang="en-US" sz="100" dirty="0"/>
              <a:t>		}</a:t>
            </a:r>
          </a:p>
          <a:p>
            <a:r>
              <a:rPr lang="en-US" sz="100" dirty="0"/>
              <a:t>}</a:t>
            </a:r>
          </a:p>
          <a:p>
            <a:endParaRPr lang="en-US" sz="100" dirty="0"/>
          </a:p>
          <a:p>
            <a:r>
              <a:rPr lang="en-US" sz="100" dirty="0"/>
              <a:t>// Construct new owner User</a:t>
            </a:r>
          </a:p>
          <a:p>
            <a:r>
              <a:rPr lang="en-US" sz="100" dirty="0" err="1"/>
              <a:t>orgUnitBean.setCode</a:t>
            </a:r>
            <a:r>
              <a:rPr lang="en-US" sz="100" dirty="0"/>
              <a:t>(</a:t>
            </a:r>
            <a:r>
              <a:rPr lang="en-US" sz="100" dirty="0" err="1"/>
              <a:t>userOU</a:t>
            </a:r>
            <a:r>
              <a:rPr lang="en-US" sz="100" dirty="0"/>
              <a:t>);</a:t>
            </a:r>
          </a:p>
          <a:p>
            <a:r>
              <a:rPr lang="en-US" sz="100" dirty="0" err="1"/>
              <a:t>userBean.setCode</a:t>
            </a:r>
            <a:r>
              <a:rPr lang="en-US" sz="100" dirty="0"/>
              <a:t>(</a:t>
            </a:r>
            <a:r>
              <a:rPr lang="en-US" sz="100" dirty="0" err="1"/>
              <a:t>userCode</a:t>
            </a:r>
            <a:r>
              <a:rPr lang="en-US" sz="100" dirty="0"/>
              <a:t>);</a:t>
            </a:r>
          </a:p>
          <a:p>
            <a:r>
              <a:rPr lang="en-US" sz="100" dirty="0"/>
              <a:t>if ( </a:t>
            </a:r>
            <a:r>
              <a:rPr lang="en-US" sz="100" dirty="0" err="1"/>
              <a:t>userMAIL</a:t>
            </a:r>
            <a:r>
              <a:rPr lang="en-US" sz="100" dirty="0"/>
              <a:t> != null ) { </a:t>
            </a:r>
            <a:r>
              <a:rPr lang="en-US" sz="100" dirty="0" err="1"/>
              <a:t>userBean.setEmail</a:t>
            </a:r>
            <a:r>
              <a:rPr lang="en-US" sz="100" dirty="0"/>
              <a:t>(</a:t>
            </a:r>
            <a:r>
              <a:rPr lang="en-US" sz="100" dirty="0" err="1"/>
              <a:t>userMAIL</a:t>
            </a:r>
            <a:r>
              <a:rPr lang="en-US" sz="100" dirty="0"/>
              <a:t>); }</a:t>
            </a:r>
          </a:p>
          <a:p>
            <a:r>
              <a:rPr lang="en-US" sz="100" dirty="0"/>
              <a:t>if ( </a:t>
            </a:r>
            <a:r>
              <a:rPr lang="en-US" sz="100" dirty="0" err="1"/>
              <a:t>userSurname</a:t>
            </a:r>
            <a:r>
              <a:rPr lang="en-US" sz="100" dirty="0"/>
              <a:t> != null ) { </a:t>
            </a:r>
            <a:r>
              <a:rPr lang="en-US" sz="100" dirty="0" err="1"/>
              <a:t>userBean.setSurname</a:t>
            </a:r>
            <a:r>
              <a:rPr lang="en-US" sz="100" dirty="0"/>
              <a:t>(</a:t>
            </a:r>
            <a:r>
              <a:rPr lang="en-US" sz="100" dirty="0" err="1"/>
              <a:t>userSurname</a:t>
            </a:r>
            <a:r>
              <a:rPr lang="en-US" sz="100" dirty="0"/>
              <a:t>); }</a:t>
            </a:r>
          </a:p>
          <a:p>
            <a:r>
              <a:rPr lang="en-US" sz="100" dirty="0"/>
              <a:t>if ( </a:t>
            </a:r>
            <a:r>
              <a:rPr lang="en-US" sz="100" dirty="0" err="1"/>
              <a:t>userName</a:t>
            </a:r>
            <a:r>
              <a:rPr lang="en-US" sz="100" dirty="0"/>
              <a:t> != null ) { </a:t>
            </a:r>
            <a:r>
              <a:rPr lang="en-US" sz="100" dirty="0" err="1"/>
              <a:t>userBean.setName</a:t>
            </a:r>
            <a:r>
              <a:rPr lang="en-US" sz="100" dirty="0"/>
              <a:t>(</a:t>
            </a:r>
            <a:r>
              <a:rPr lang="en-US" sz="100" dirty="0" err="1"/>
              <a:t>userName</a:t>
            </a:r>
            <a:r>
              <a:rPr lang="en-US" sz="100" dirty="0"/>
              <a:t>); }</a:t>
            </a:r>
          </a:p>
          <a:p>
            <a:endParaRPr lang="en-US" sz="100" dirty="0"/>
          </a:p>
          <a:p>
            <a:r>
              <a:rPr lang="en-US" sz="100" dirty="0"/>
              <a:t>// create or modify account owner user in IGI, if it is based on SN Account</a:t>
            </a:r>
          </a:p>
          <a:p>
            <a:r>
              <a:rPr lang="en-US" sz="100" dirty="0"/>
              <a:t>if ( </a:t>
            </a:r>
            <a:r>
              <a:rPr lang="en-US" sz="100" dirty="0" err="1"/>
              <a:t>userTargetName</a:t>
            </a:r>
            <a:r>
              <a:rPr lang="en-US" sz="100" dirty="0"/>
              <a:t> != null ) {</a:t>
            </a:r>
          </a:p>
          <a:p>
            <a:r>
              <a:rPr lang="en-US" sz="100" dirty="0"/>
              <a:t>	if ( </a:t>
            </a:r>
            <a:r>
              <a:rPr lang="en-US" sz="100" dirty="0" err="1"/>
              <a:t>userTargetName.equals</a:t>
            </a:r>
            <a:r>
              <a:rPr lang="en-US" sz="100" dirty="0"/>
              <a:t>("Service-now </a:t>
            </a:r>
            <a:r>
              <a:rPr lang="en-US" sz="100" dirty="0" err="1"/>
              <a:t>Democenter</a:t>
            </a:r>
            <a:r>
              <a:rPr lang="en-US" sz="100" dirty="0"/>
              <a:t>")) {</a:t>
            </a:r>
          </a:p>
          <a:p>
            <a:r>
              <a:rPr lang="en-US" sz="100" dirty="0"/>
              <a:t>		try {</a:t>
            </a:r>
          </a:p>
          <a:p>
            <a:r>
              <a:rPr lang="en-US" sz="100" dirty="0"/>
              <a:t>			_</a:t>
            </a:r>
            <a:r>
              <a:rPr lang="en-US" sz="100" dirty="0" err="1"/>
              <a:t>UserAction.insertUser</a:t>
            </a:r>
            <a:r>
              <a:rPr lang="en-US" sz="100" dirty="0"/>
              <a:t>(</a:t>
            </a:r>
            <a:r>
              <a:rPr lang="en-US" sz="100" dirty="0" err="1"/>
              <a:t>sql</a:t>
            </a:r>
            <a:r>
              <a:rPr lang="en-US" sz="100" dirty="0"/>
              <a:t>, </a:t>
            </a:r>
            <a:r>
              <a:rPr lang="en-US" sz="100" dirty="0" err="1"/>
              <a:t>orgUnitBean</a:t>
            </a:r>
            <a:r>
              <a:rPr lang="en-US" sz="100" dirty="0"/>
              <a:t>, </a:t>
            </a:r>
            <a:r>
              <a:rPr lang="en-US" sz="100" dirty="0" err="1"/>
              <a:t>externalInfo</a:t>
            </a:r>
            <a:r>
              <a:rPr lang="en-US" sz="100" dirty="0"/>
              <a:t>, </a:t>
            </a:r>
            <a:r>
              <a:rPr lang="en-US" sz="100" dirty="0" err="1"/>
              <a:t>userBean</a:t>
            </a:r>
            <a:r>
              <a:rPr lang="en-US" sz="100" dirty="0"/>
              <a:t> );</a:t>
            </a:r>
          </a:p>
          <a:p>
            <a:r>
              <a:rPr lang="en-US" sz="100" dirty="0"/>
              <a:t>			} catch (</a:t>
            </a:r>
            <a:r>
              <a:rPr lang="en-US" sz="100" dirty="0" err="1"/>
              <a:t>DBMSException</a:t>
            </a:r>
            <a:r>
              <a:rPr lang="en-US" sz="100" dirty="0"/>
              <a:t> a) {</a:t>
            </a:r>
          </a:p>
          <a:p>
            <a:r>
              <a:rPr lang="en-US" sz="100" dirty="0"/>
              <a:t>				if (</a:t>
            </a:r>
            <a:r>
              <a:rPr lang="en-US" sz="100" dirty="0" err="1"/>
              <a:t>a.getErrorCode</a:t>
            </a:r>
            <a:r>
              <a:rPr lang="en-US" sz="100" dirty="0"/>
              <a:t>() == </a:t>
            </a:r>
            <a:r>
              <a:rPr lang="en-US" sz="100" dirty="0" err="1"/>
              <a:t>DBMSException.OBJECT_NOT_UNIQUE</a:t>
            </a:r>
            <a:r>
              <a:rPr lang="en-US" sz="100" dirty="0"/>
              <a:t>) {</a:t>
            </a:r>
          </a:p>
          <a:p>
            <a:r>
              <a:rPr lang="en-US" sz="100" dirty="0"/>
              <a:t>					// Modify User if exists</a:t>
            </a:r>
          </a:p>
          <a:p>
            <a:r>
              <a:rPr lang="en-US" sz="100" dirty="0"/>
              <a:t>					//try {</a:t>
            </a:r>
          </a:p>
          <a:p>
            <a:r>
              <a:rPr lang="en-US" sz="100" dirty="0"/>
              <a:t>					//	_</a:t>
            </a:r>
            <a:r>
              <a:rPr lang="en-US" sz="100" dirty="0" err="1"/>
              <a:t>UserAction.updateUser</a:t>
            </a:r>
            <a:r>
              <a:rPr lang="en-US" sz="100" dirty="0"/>
              <a:t>(</a:t>
            </a:r>
            <a:r>
              <a:rPr lang="en-US" sz="100" dirty="0" err="1"/>
              <a:t>sql</a:t>
            </a:r>
            <a:r>
              <a:rPr lang="en-US" sz="100" dirty="0"/>
              <a:t>, </a:t>
            </a:r>
            <a:r>
              <a:rPr lang="en-US" sz="100" dirty="0" err="1"/>
              <a:t>externalInfo</a:t>
            </a:r>
            <a:r>
              <a:rPr lang="en-US" sz="100" dirty="0"/>
              <a:t>, </a:t>
            </a:r>
            <a:r>
              <a:rPr lang="en-US" sz="100" dirty="0" err="1"/>
              <a:t>userBean</a:t>
            </a:r>
            <a:r>
              <a:rPr lang="en-US" sz="100" dirty="0"/>
              <a:t>);</a:t>
            </a:r>
          </a:p>
          <a:p>
            <a:r>
              <a:rPr lang="en-US" sz="100" dirty="0"/>
              <a:t>					//	} catch (</a:t>
            </a:r>
            <a:r>
              <a:rPr lang="en-US" sz="100" dirty="0" err="1"/>
              <a:t>DBMSException</a:t>
            </a:r>
            <a:r>
              <a:rPr lang="en-US" sz="100" dirty="0"/>
              <a:t> b) {</a:t>
            </a:r>
          </a:p>
          <a:p>
            <a:r>
              <a:rPr lang="en-US" sz="100" dirty="0"/>
              <a:t>					//	throw new Exception("Account Owner User " + </a:t>
            </a:r>
            <a:r>
              <a:rPr lang="en-US" sz="100" dirty="0" err="1"/>
              <a:t>userBean.getCode</a:t>
            </a:r>
            <a:r>
              <a:rPr lang="en-US" sz="100" dirty="0"/>
              <a:t>() + " exists already, modify failed.");</a:t>
            </a:r>
          </a:p>
          <a:p>
            <a:r>
              <a:rPr lang="en-US" sz="100" dirty="0"/>
              <a:t>					//	}</a:t>
            </a:r>
          </a:p>
          <a:p>
            <a:r>
              <a:rPr lang="en-US" sz="100" dirty="0"/>
              <a:t>						</a:t>
            </a:r>
          </a:p>
          <a:p>
            <a:r>
              <a:rPr lang="en-US" sz="100" dirty="0"/>
              <a:t>					// Compare and than Modify User's OU</a:t>
            </a:r>
          </a:p>
          <a:p>
            <a:r>
              <a:rPr lang="en-US" sz="100" dirty="0"/>
              <a:t>					try {</a:t>
            </a:r>
          </a:p>
          <a:p>
            <a:r>
              <a:rPr lang="en-US" sz="100" dirty="0"/>
              <a:t>						</a:t>
            </a:r>
            <a:r>
              <a:rPr lang="en-US" sz="100" dirty="0" err="1"/>
              <a:t>existUserOUBean</a:t>
            </a:r>
            <a:r>
              <a:rPr lang="en-US" sz="100" dirty="0"/>
              <a:t> = _</a:t>
            </a:r>
            <a:r>
              <a:rPr lang="en-US" sz="100" dirty="0" err="1"/>
              <a:t>UserAction.findOU</a:t>
            </a:r>
            <a:r>
              <a:rPr lang="en-US" sz="100" dirty="0"/>
              <a:t>(</a:t>
            </a:r>
            <a:r>
              <a:rPr lang="en-US" sz="100" dirty="0" err="1"/>
              <a:t>sql</a:t>
            </a:r>
            <a:r>
              <a:rPr lang="en-US" sz="100" dirty="0"/>
              <a:t>, </a:t>
            </a:r>
            <a:r>
              <a:rPr lang="en-US" sz="100" dirty="0" err="1"/>
              <a:t>userBean</a:t>
            </a:r>
            <a:r>
              <a:rPr lang="en-US" sz="100" dirty="0"/>
              <a:t>);</a:t>
            </a:r>
          </a:p>
          <a:p>
            <a:r>
              <a:rPr lang="en-US" sz="100" dirty="0"/>
              <a:t>						} catch (</a:t>
            </a:r>
            <a:r>
              <a:rPr lang="en-US" sz="100" dirty="0" err="1"/>
              <a:t>DBMSException</a:t>
            </a:r>
            <a:r>
              <a:rPr lang="en-US" sz="100" dirty="0"/>
              <a:t> c) {</a:t>
            </a:r>
          </a:p>
          <a:p>
            <a:r>
              <a:rPr lang="en-US" sz="100" dirty="0"/>
              <a:t>						throw new Exception("Account Owner User " + </a:t>
            </a:r>
            <a:r>
              <a:rPr lang="en-US" sz="100" dirty="0" err="1"/>
              <a:t>userBean.getCode</a:t>
            </a:r>
            <a:r>
              <a:rPr lang="en-US" sz="100" dirty="0"/>
              <a:t>() + " exists already, get OU failed.");</a:t>
            </a:r>
          </a:p>
          <a:p>
            <a:r>
              <a:rPr lang="en-US" sz="100" dirty="0"/>
              <a:t>						}</a:t>
            </a:r>
          </a:p>
          <a:p>
            <a:r>
              <a:rPr lang="en-US" sz="100" dirty="0"/>
              <a:t>					</a:t>
            </a:r>
          </a:p>
          <a:p>
            <a:r>
              <a:rPr lang="en-US" sz="100" dirty="0"/>
              <a:t>					// Move User to new OU ( </a:t>
            </a:r>
            <a:r>
              <a:rPr lang="en-US" sz="100" dirty="0" err="1"/>
              <a:t>getOrganizationalunittype_name</a:t>
            </a:r>
            <a:r>
              <a:rPr lang="en-US" sz="100" dirty="0"/>
              <a:t> or code )</a:t>
            </a:r>
          </a:p>
          <a:p>
            <a:r>
              <a:rPr lang="en-US" sz="100" dirty="0"/>
              <a:t>					if ( </a:t>
            </a:r>
            <a:r>
              <a:rPr lang="en-US" sz="100" dirty="0" err="1"/>
              <a:t>existUserOUBean.getCode</a:t>
            </a:r>
            <a:r>
              <a:rPr lang="en-US" sz="100" dirty="0"/>
              <a:t>().equals(</a:t>
            </a:r>
            <a:r>
              <a:rPr lang="en-US" sz="100" dirty="0" err="1"/>
              <a:t>userOU</a:t>
            </a:r>
            <a:r>
              <a:rPr lang="en-US" sz="100" dirty="0"/>
              <a:t>) ) {</a:t>
            </a:r>
          </a:p>
          <a:p>
            <a:r>
              <a:rPr lang="en-US" sz="100" dirty="0"/>
              <a:t>					} else {</a:t>
            </a:r>
          </a:p>
          <a:p>
            <a:r>
              <a:rPr lang="en-US" sz="100" dirty="0"/>
              <a:t>							try {</a:t>
            </a:r>
          </a:p>
          <a:p>
            <a:r>
              <a:rPr lang="en-US" sz="100" dirty="0"/>
              <a:t>								_</a:t>
            </a:r>
            <a:r>
              <a:rPr lang="en-US" sz="100" dirty="0" err="1"/>
              <a:t>UserAction.moveUser</a:t>
            </a:r>
            <a:r>
              <a:rPr lang="en-US" sz="100" dirty="0"/>
              <a:t>(</a:t>
            </a:r>
            <a:r>
              <a:rPr lang="en-US" sz="100" dirty="0" err="1"/>
              <a:t>sql</a:t>
            </a:r>
            <a:r>
              <a:rPr lang="en-US" sz="100" dirty="0"/>
              <a:t>, </a:t>
            </a:r>
            <a:r>
              <a:rPr lang="en-US" sz="100" dirty="0" err="1"/>
              <a:t>orgUnitBean</a:t>
            </a:r>
            <a:r>
              <a:rPr lang="en-US" sz="100" dirty="0"/>
              <a:t>, </a:t>
            </a:r>
            <a:r>
              <a:rPr lang="en-US" sz="100" dirty="0" err="1"/>
              <a:t>userBean</a:t>
            </a:r>
            <a:r>
              <a:rPr lang="en-US" sz="100" dirty="0"/>
              <a:t>);</a:t>
            </a:r>
          </a:p>
          <a:p>
            <a:r>
              <a:rPr lang="en-US" sz="100" dirty="0"/>
              <a:t>								} catch (</a:t>
            </a:r>
            <a:r>
              <a:rPr lang="en-US" sz="100" dirty="0" err="1"/>
              <a:t>DBMSException</a:t>
            </a:r>
            <a:r>
              <a:rPr lang="en-US" sz="100" dirty="0"/>
              <a:t> d) {</a:t>
            </a:r>
          </a:p>
          <a:p>
            <a:r>
              <a:rPr lang="en-US" sz="100" dirty="0"/>
              <a:t>								throw new Exception("Account Owner User " + </a:t>
            </a:r>
            <a:r>
              <a:rPr lang="en-US" sz="100" dirty="0" err="1"/>
              <a:t>userBean.getCode</a:t>
            </a:r>
            <a:r>
              <a:rPr lang="en-US" sz="100" dirty="0"/>
              <a:t>() + " exists already, move to new OU failed.");</a:t>
            </a:r>
          </a:p>
          <a:p>
            <a:r>
              <a:rPr lang="en-US" sz="100" dirty="0"/>
              <a:t>								}</a:t>
            </a:r>
          </a:p>
          <a:p>
            <a:r>
              <a:rPr lang="en-US" sz="100" dirty="0"/>
              <a:t>						}</a:t>
            </a:r>
          </a:p>
          <a:p>
            <a:endParaRPr lang="en-US" sz="100" dirty="0"/>
          </a:p>
          <a:p>
            <a:r>
              <a:rPr lang="en-US" sz="100" dirty="0"/>
              <a:t>				} else {</a:t>
            </a:r>
          </a:p>
          <a:p>
            <a:r>
              <a:rPr lang="en-US" sz="100" dirty="0"/>
              <a:t>				throw a;</a:t>
            </a:r>
          </a:p>
          <a:p>
            <a:r>
              <a:rPr lang="en-US" sz="100" dirty="0"/>
              <a:t>				}</a:t>
            </a:r>
          </a:p>
          <a:p>
            <a:r>
              <a:rPr lang="en-US" sz="100" dirty="0"/>
              <a:t>			}</a:t>
            </a:r>
          </a:p>
          <a:p>
            <a:r>
              <a:rPr lang="en-US" sz="100" dirty="0"/>
              <a:t>		logger.info("Account " +  </a:t>
            </a:r>
            <a:r>
              <a:rPr lang="en-US" sz="100" dirty="0" err="1"/>
              <a:t>userCode</a:t>
            </a:r>
            <a:r>
              <a:rPr lang="en-US" sz="100" dirty="0"/>
              <a:t> + " Owner User " + </a:t>
            </a:r>
            <a:r>
              <a:rPr lang="en-US" sz="100" dirty="0" err="1"/>
              <a:t>userBean.getCode</a:t>
            </a:r>
            <a:r>
              <a:rPr lang="en-US" sz="100" dirty="0"/>
              <a:t>() + " created or modified.");</a:t>
            </a:r>
          </a:p>
          <a:p>
            <a:r>
              <a:rPr lang="en-US" sz="100" dirty="0"/>
              <a:t>	} </a:t>
            </a:r>
          </a:p>
          <a:p>
            <a:r>
              <a:rPr lang="en-US" sz="100" dirty="0"/>
              <a:t>}</a:t>
            </a:r>
          </a:p>
        </p:txBody>
      </p:sp>
    </p:spTree>
    <p:extLst>
      <p:ext uri="{BB962C8B-B14F-4D97-AF65-F5344CB8AC3E}">
        <p14:creationId xmlns:p14="http://schemas.microsoft.com/office/powerpoint/2010/main" val="3728252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764" y="289089"/>
            <a:ext cx="9877900" cy="695808"/>
          </a:xfrm>
        </p:spPr>
        <p:txBody>
          <a:bodyPr>
            <a:noAutofit/>
          </a:bodyPr>
          <a:lstStyle/>
          <a:p>
            <a:r>
              <a:rPr lang="en-US" sz="1920" dirty="0"/>
              <a:t>Set Account OU </a:t>
            </a:r>
            <a:r>
              <a:rPr lang="en-US" sz="1920" dirty="0" err="1"/>
              <a:t>sysID</a:t>
            </a:r>
            <a:r>
              <a:rPr lang="en-US" sz="1920" dirty="0"/>
              <a:t> for Service-Now Accounts</a:t>
            </a:r>
            <a:br>
              <a:rPr lang="en-US" sz="1920" dirty="0"/>
            </a:br>
            <a:r>
              <a:rPr lang="en-US" sz="1920" dirty="0"/>
              <a:t>Ver. 1.1, </a:t>
            </a:r>
            <a:r>
              <a:rPr lang="en-US" sz="1920" dirty="0" err="1"/>
              <a:t>D.Chilovich</a:t>
            </a:r>
            <a:r>
              <a:rPr lang="en-US" sz="1920" dirty="0"/>
              <a:t> IBM, 2019-04-15 - find Department Service-Now reference ID from Account Owner OUs, from IB supporting Data Tables</a:t>
            </a:r>
          </a:p>
        </p:txBody>
      </p:sp>
      <p:sp>
        <p:nvSpPr>
          <p:cNvPr id="8" name="Arrow: Right 7">
            <a:extLst>
              <a:ext uri="{FF2B5EF4-FFF2-40B4-BE49-F238E27FC236}">
                <a16:creationId xmlns:a16="http://schemas.microsoft.com/office/drawing/2014/main" id="{39D1E571-3A63-4CD8-B4F0-9D06D388D21F}"/>
              </a:ext>
            </a:extLst>
          </p:cNvPr>
          <p:cNvSpPr/>
          <p:nvPr/>
        </p:nvSpPr>
        <p:spPr>
          <a:xfrm>
            <a:off x="2042594" y="4933075"/>
            <a:ext cx="986118" cy="1057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DF3374C-2D2B-4045-B7CD-53A012A5EF5C}"/>
              </a:ext>
            </a:extLst>
          </p:cNvPr>
          <p:cNvPicPr>
            <a:picLocks noChangeAspect="1"/>
          </p:cNvPicPr>
          <p:nvPr/>
        </p:nvPicPr>
        <p:blipFill>
          <a:blip r:embed="rId2"/>
          <a:stretch>
            <a:fillRect/>
          </a:stretch>
        </p:blipFill>
        <p:spPr>
          <a:xfrm>
            <a:off x="3028712" y="3625273"/>
            <a:ext cx="8958826" cy="3043842"/>
          </a:xfrm>
          <a:prstGeom prst="rect">
            <a:avLst/>
          </a:prstGeom>
        </p:spPr>
      </p:pic>
      <p:sp>
        <p:nvSpPr>
          <p:cNvPr id="4" name="Rectangle 3">
            <a:extLst>
              <a:ext uri="{FF2B5EF4-FFF2-40B4-BE49-F238E27FC236}">
                <a16:creationId xmlns:a16="http://schemas.microsoft.com/office/drawing/2014/main" id="{B198896C-3EDC-4954-AA37-20FA5923F3B5}"/>
              </a:ext>
            </a:extLst>
          </p:cNvPr>
          <p:cNvSpPr/>
          <p:nvPr/>
        </p:nvSpPr>
        <p:spPr>
          <a:xfrm>
            <a:off x="313764" y="1158780"/>
            <a:ext cx="7602071" cy="3354765"/>
          </a:xfrm>
          <a:prstGeom prst="rect">
            <a:avLst/>
          </a:prstGeom>
          <a:solidFill>
            <a:schemeClr val="accent1">
              <a:lumMod val="20000"/>
              <a:lumOff val="80000"/>
            </a:schemeClr>
          </a:solidFill>
        </p:spPr>
        <p:txBody>
          <a:bodyPr wrap="square">
            <a:spAutoFit/>
          </a:bodyPr>
          <a:lstStyle/>
          <a:p>
            <a:r>
              <a:rPr lang="en-US" sz="200" dirty="0"/>
              <a:t>when</a:t>
            </a:r>
          </a:p>
          <a:p>
            <a:r>
              <a:rPr lang="en-US" sz="200" dirty="0"/>
              <a:t>    event : </a:t>
            </a:r>
            <a:r>
              <a:rPr lang="en-US" sz="200" dirty="0" err="1"/>
              <a:t>EventOutBean</a:t>
            </a:r>
            <a:r>
              <a:rPr lang="en-US" sz="200" dirty="0"/>
              <a:t>(  )  </a:t>
            </a:r>
          </a:p>
          <a:p>
            <a:r>
              <a:rPr lang="en-US" sz="200" dirty="0"/>
              <a:t>    </a:t>
            </a:r>
            <a:r>
              <a:rPr lang="en-US" sz="200" dirty="0" err="1"/>
              <a:t>userBean</a:t>
            </a:r>
            <a:r>
              <a:rPr lang="en-US" sz="200" dirty="0"/>
              <a:t> : </a:t>
            </a:r>
            <a:r>
              <a:rPr lang="en-US" sz="200" dirty="0" err="1"/>
              <a:t>UserBean</a:t>
            </a:r>
            <a:r>
              <a:rPr lang="en-US" sz="200" dirty="0"/>
              <a:t>(  )  </a:t>
            </a:r>
          </a:p>
          <a:p>
            <a:r>
              <a:rPr lang="en-US" sz="200" dirty="0"/>
              <a:t>    </a:t>
            </a:r>
            <a:r>
              <a:rPr lang="en-US" sz="200" dirty="0" err="1"/>
              <a:t>orgUnitBean</a:t>
            </a:r>
            <a:r>
              <a:rPr lang="en-US" sz="200" dirty="0"/>
              <a:t> : </a:t>
            </a:r>
            <a:r>
              <a:rPr lang="en-US" sz="200" dirty="0" err="1"/>
              <a:t>OrgUnitBean</a:t>
            </a:r>
            <a:r>
              <a:rPr lang="en-US" sz="200" dirty="0"/>
              <a:t>(  )  </a:t>
            </a:r>
          </a:p>
          <a:p>
            <a:r>
              <a:rPr lang="en-US" sz="200" dirty="0"/>
              <a:t>    account : </a:t>
            </a:r>
            <a:r>
              <a:rPr lang="en-US" sz="200" dirty="0" err="1"/>
              <a:t>AccountBean</a:t>
            </a:r>
            <a:r>
              <a:rPr lang="en-US" sz="200" dirty="0"/>
              <a:t>(  )  </a:t>
            </a:r>
          </a:p>
          <a:p>
            <a:r>
              <a:rPr lang="en-US" sz="200" dirty="0"/>
              <a:t>    </a:t>
            </a:r>
            <a:r>
              <a:rPr lang="en-US" sz="200" dirty="0" err="1"/>
              <a:t>externalInfo</a:t>
            </a:r>
            <a:r>
              <a:rPr lang="en-US" sz="200" dirty="0"/>
              <a:t> : </a:t>
            </a:r>
            <a:r>
              <a:rPr lang="en-US" sz="200" dirty="0" err="1"/>
              <a:t>ExternalInfo</a:t>
            </a:r>
            <a:r>
              <a:rPr lang="en-US" sz="200" dirty="0"/>
              <a:t>(  )</a:t>
            </a:r>
          </a:p>
          <a:p>
            <a:r>
              <a:rPr lang="en-US" sz="200" dirty="0"/>
              <a:t>then</a:t>
            </a:r>
          </a:p>
          <a:p>
            <a:r>
              <a:rPr lang="en-US" sz="200" dirty="0"/>
              <a:t>// Ver. 1.1, </a:t>
            </a:r>
            <a:r>
              <a:rPr lang="en-US" sz="200" dirty="0" err="1"/>
              <a:t>D.Chilovich</a:t>
            </a:r>
            <a:r>
              <a:rPr lang="en-US" sz="200" dirty="0"/>
              <a:t> IBM, 2019-04-15 - find Department Service-Now reference ID from Account Owner OUs, from IB supporting Data Tables</a:t>
            </a:r>
          </a:p>
          <a:p>
            <a:endParaRPr lang="en-US" sz="200" dirty="0"/>
          </a:p>
          <a:p>
            <a:r>
              <a:rPr lang="en-US" sz="200" dirty="0"/>
              <a:t>logger.info("Account Create Rule is processing account: " + </a:t>
            </a:r>
            <a:r>
              <a:rPr lang="en-US" sz="200" dirty="0" err="1"/>
              <a:t>event.getUserID</a:t>
            </a:r>
            <a:r>
              <a:rPr lang="en-US" sz="200" dirty="0"/>
              <a:t>() );</a:t>
            </a:r>
          </a:p>
          <a:p>
            <a:endParaRPr lang="en-US" sz="200" dirty="0"/>
          </a:p>
          <a:p>
            <a:r>
              <a:rPr lang="en-US" sz="200" dirty="0"/>
              <a:t>String </a:t>
            </a:r>
            <a:r>
              <a:rPr lang="en-US" sz="200" dirty="0" err="1"/>
              <a:t>userTargetName</a:t>
            </a:r>
            <a:r>
              <a:rPr lang="en-US" sz="200" dirty="0"/>
              <a:t> = null;</a:t>
            </a:r>
          </a:p>
          <a:p>
            <a:r>
              <a:rPr lang="en-US" sz="200" dirty="0"/>
              <a:t>String </a:t>
            </a:r>
            <a:r>
              <a:rPr lang="en-US" sz="200" dirty="0" err="1"/>
              <a:t>accountOwnerOUCode</a:t>
            </a:r>
            <a:r>
              <a:rPr lang="en-US" sz="200" dirty="0"/>
              <a:t> = null;</a:t>
            </a:r>
          </a:p>
          <a:p>
            <a:r>
              <a:rPr lang="en-US" sz="200" dirty="0"/>
              <a:t>String </a:t>
            </a:r>
            <a:r>
              <a:rPr lang="en-US" sz="200" dirty="0" err="1"/>
              <a:t>accountDepartmentSysID</a:t>
            </a:r>
            <a:r>
              <a:rPr lang="en-US" sz="200" dirty="0"/>
              <a:t> = null;</a:t>
            </a:r>
          </a:p>
          <a:p>
            <a:endParaRPr lang="en-US" sz="200" dirty="0"/>
          </a:p>
          <a:p>
            <a:r>
              <a:rPr lang="en-US" sz="200" dirty="0"/>
              <a:t>// Get Account Application Target</a:t>
            </a:r>
          </a:p>
          <a:p>
            <a:r>
              <a:rPr lang="en-US" sz="200" dirty="0"/>
              <a:t>if ( </a:t>
            </a:r>
            <a:r>
              <a:rPr lang="en-US" sz="200" dirty="0" err="1"/>
              <a:t>event.getTarget</a:t>
            </a:r>
            <a:r>
              <a:rPr lang="en-US" sz="200" dirty="0"/>
              <a:t>() != null ) {  </a:t>
            </a:r>
            <a:r>
              <a:rPr lang="en-US" sz="200" dirty="0" err="1"/>
              <a:t>userTargetName</a:t>
            </a:r>
            <a:r>
              <a:rPr lang="en-US" sz="200" dirty="0"/>
              <a:t> = </a:t>
            </a:r>
            <a:r>
              <a:rPr lang="en-US" sz="200" dirty="0" err="1"/>
              <a:t>event.getTarget</a:t>
            </a:r>
            <a:r>
              <a:rPr lang="en-US" sz="200" dirty="0"/>
              <a:t>(); }</a:t>
            </a:r>
          </a:p>
          <a:p>
            <a:endParaRPr lang="en-US" sz="200" dirty="0"/>
          </a:p>
          <a:p>
            <a:r>
              <a:rPr lang="en-US" sz="200" dirty="0"/>
              <a:t>// Determine by application account belongs to - should owner be created or modified.</a:t>
            </a:r>
          </a:p>
          <a:p>
            <a:r>
              <a:rPr lang="en-US" sz="200" dirty="0"/>
              <a:t>if ( </a:t>
            </a:r>
            <a:r>
              <a:rPr lang="en-US" sz="200" dirty="0" err="1"/>
              <a:t>userTargetName</a:t>
            </a:r>
            <a:r>
              <a:rPr lang="en-US" sz="200" dirty="0"/>
              <a:t> != null ) {</a:t>
            </a:r>
          </a:p>
          <a:p>
            <a:r>
              <a:rPr lang="en-US" sz="200" dirty="0"/>
              <a:t>	if ( </a:t>
            </a:r>
            <a:r>
              <a:rPr lang="en-US" sz="200" dirty="0" err="1"/>
              <a:t>userTargetName.equals</a:t>
            </a:r>
            <a:r>
              <a:rPr lang="en-US" sz="200" dirty="0"/>
              <a:t>("Service-now </a:t>
            </a:r>
            <a:r>
              <a:rPr lang="en-US" sz="200" dirty="0" err="1"/>
              <a:t>Democenter</a:t>
            </a:r>
            <a:r>
              <a:rPr lang="en-US" sz="200" dirty="0"/>
              <a:t>") &amp;&amp; </a:t>
            </a:r>
            <a:r>
              <a:rPr lang="en-US" sz="200" dirty="0" err="1"/>
              <a:t>account.getPerson_id</a:t>
            </a:r>
            <a:r>
              <a:rPr lang="en-US" sz="200" dirty="0"/>
              <a:t>() != null ) {</a:t>
            </a:r>
          </a:p>
          <a:p>
            <a:r>
              <a:rPr lang="en-US" sz="200" dirty="0"/>
              <a:t>		logger.info("Account belongs to application under IGI Marker " + </a:t>
            </a:r>
            <a:r>
              <a:rPr lang="en-US" sz="200" dirty="0" err="1"/>
              <a:t>userTargetName</a:t>
            </a:r>
            <a:r>
              <a:rPr lang="en-US" sz="200" dirty="0"/>
              <a:t>  + ". Owner User " + </a:t>
            </a:r>
            <a:r>
              <a:rPr lang="en-US" sz="200" dirty="0" err="1"/>
              <a:t>account.getPerson_id</a:t>
            </a:r>
            <a:r>
              <a:rPr lang="en-US" sz="200" dirty="0"/>
              <a:t>() + " OU will be used for Account Department.");</a:t>
            </a:r>
          </a:p>
          <a:p>
            <a:r>
              <a:rPr lang="en-US" sz="200" dirty="0"/>
              <a:t>	} else if ( </a:t>
            </a:r>
            <a:r>
              <a:rPr lang="en-US" sz="200" dirty="0" err="1"/>
              <a:t>userTargetName.equals</a:t>
            </a:r>
            <a:r>
              <a:rPr lang="en-US" sz="200" dirty="0"/>
              <a:t>("Service-now </a:t>
            </a:r>
            <a:r>
              <a:rPr lang="en-US" sz="200" dirty="0" err="1"/>
              <a:t>Democenter</a:t>
            </a:r>
            <a:r>
              <a:rPr lang="en-US" sz="200" dirty="0"/>
              <a:t>") &amp;&amp; </a:t>
            </a:r>
            <a:r>
              <a:rPr lang="en-US" sz="200" dirty="0" err="1"/>
              <a:t>account.getPerson_id</a:t>
            </a:r>
            <a:r>
              <a:rPr lang="en-US" sz="200" dirty="0"/>
              <a:t>() == null ) {</a:t>
            </a:r>
          </a:p>
          <a:p>
            <a:r>
              <a:rPr lang="en-US" sz="200" dirty="0"/>
              <a:t>		logger.info("Account belongs to application under IGI Marker " + </a:t>
            </a:r>
            <a:r>
              <a:rPr lang="en-US" sz="200" dirty="0" err="1"/>
              <a:t>userTargetName</a:t>
            </a:r>
            <a:r>
              <a:rPr lang="en-US" sz="200" dirty="0"/>
              <a:t>  + ", but has no owner. Account will be created in default OU.");</a:t>
            </a:r>
          </a:p>
          <a:p>
            <a:r>
              <a:rPr lang="en-US" sz="200" dirty="0"/>
              <a:t>		return;</a:t>
            </a:r>
          </a:p>
          <a:p>
            <a:r>
              <a:rPr lang="en-US" sz="200" dirty="0"/>
              <a:t>	} else {</a:t>
            </a:r>
          </a:p>
          <a:p>
            <a:r>
              <a:rPr lang="en-US" sz="200" dirty="0"/>
              <a:t>		logger.info("Account belongs to application under IGI Marker " + </a:t>
            </a:r>
            <a:r>
              <a:rPr lang="en-US" sz="200" dirty="0" err="1"/>
              <a:t>userTargetName</a:t>
            </a:r>
            <a:r>
              <a:rPr lang="en-US" sz="200" dirty="0"/>
              <a:t>  + ", owner User will not be created or modified!");</a:t>
            </a:r>
          </a:p>
          <a:p>
            <a:r>
              <a:rPr lang="en-US" sz="200" dirty="0"/>
              <a:t>		return;</a:t>
            </a:r>
          </a:p>
          <a:p>
            <a:r>
              <a:rPr lang="en-US" sz="200" dirty="0"/>
              <a:t>	}</a:t>
            </a:r>
          </a:p>
          <a:p>
            <a:r>
              <a:rPr lang="en-US" sz="200" dirty="0"/>
              <a:t>  } else {</a:t>
            </a:r>
          </a:p>
          <a:p>
            <a:r>
              <a:rPr lang="en-US" sz="200" dirty="0"/>
              <a:t>logger.info("Account belongs to null application!");</a:t>
            </a:r>
          </a:p>
          <a:p>
            <a:r>
              <a:rPr lang="en-US" sz="200" dirty="0"/>
              <a:t>return;</a:t>
            </a:r>
          </a:p>
          <a:p>
            <a:r>
              <a:rPr lang="en-US" sz="200" dirty="0"/>
              <a:t>}</a:t>
            </a:r>
          </a:p>
          <a:p>
            <a:endParaRPr lang="en-US" sz="200" dirty="0"/>
          </a:p>
          <a:p>
            <a:r>
              <a:rPr lang="en-US" sz="200" dirty="0"/>
              <a:t>// Get Account Owner OU name</a:t>
            </a:r>
          </a:p>
          <a:p>
            <a:r>
              <a:rPr lang="en-US" sz="200" dirty="0" err="1"/>
              <a:t>accountOwnerOUCode</a:t>
            </a:r>
            <a:r>
              <a:rPr lang="en-US" sz="200" dirty="0"/>
              <a:t> = </a:t>
            </a:r>
            <a:r>
              <a:rPr lang="en-US" sz="200" dirty="0" err="1"/>
              <a:t>userBean.getOrganizationalunit_code</a:t>
            </a:r>
            <a:r>
              <a:rPr lang="en-US" sz="200" dirty="0"/>
              <a:t>();</a:t>
            </a:r>
          </a:p>
          <a:p>
            <a:r>
              <a:rPr lang="en-US" sz="200" dirty="0"/>
              <a:t>if ( </a:t>
            </a:r>
            <a:r>
              <a:rPr lang="en-US" sz="200" dirty="0" err="1"/>
              <a:t>userTargetName</a:t>
            </a:r>
            <a:r>
              <a:rPr lang="en-US" sz="200" dirty="0"/>
              <a:t> != null ) {</a:t>
            </a:r>
          </a:p>
          <a:p>
            <a:r>
              <a:rPr lang="en-US" sz="200" dirty="0"/>
              <a:t> logger.info("Account Owner OU Code was found as: " + </a:t>
            </a:r>
            <a:r>
              <a:rPr lang="en-US" sz="200" dirty="0" err="1"/>
              <a:t>accountOwnerOUCode</a:t>
            </a:r>
            <a:r>
              <a:rPr lang="en-US" sz="200" dirty="0"/>
              <a:t>);</a:t>
            </a:r>
          </a:p>
          <a:p>
            <a:r>
              <a:rPr lang="en-US" sz="200" dirty="0"/>
              <a:t> } else {</a:t>
            </a:r>
          </a:p>
          <a:p>
            <a:r>
              <a:rPr lang="en-US" sz="200" dirty="0"/>
              <a:t>  logger.info("Account Owner OU Code is empty, setting account OU as HR. ");</a:t>
            </a:r>
          </a:p>
          <a:p>
            <a:r>
              <a:rPr lang="en-US" sz="200" dirty="0"/>
              <a:t>  </a:t>
            </a:r>
            <a:r>
              <a:rPr lang="en-US" sz="200" dirty="0" err="1"/>
              <a:t>accountOwnerOUCode</a:t>
            </a:r>
            <a:r>
              <a:rPr lang="en-US" sz="200" dirty="0"/>
              <a:t> = "HR";</a:t>
            </a:r>
          </a:p>
          <a:p>
            <a:r>
              <a:rPr lang="en-US" sz="200" dirty="0"/>
              <a:t> }</a:t>
            </a:r>
          </a:p>
          <a:p>
            <a:r>
              <a:rPr lang="en-US" sz="200" dirty="0"/>
              <a:t>	</a:t>
            </a:r>
          </a:p>
          <a:p>
            <a:r>
              <a:rPr lang="en-US" sz="200" dirty="0"/>
              <a:t>// Determine Account Owner OU name from account and IB</a:t>
            </a:r>
          </a:p>
          <a:p>
            <a:r>
              <a:rPr lang="en-US" sz="200" dirty="0"/>
              <a:t>// We need to retrieve service ID info from </a:t>
            </a:r>
            <a:r>
              <a:rPr lang="en-US" sz="200" dirty="0" err="1"/>
              <a:t>IBroker</a:t>
            </a:r>
            <a:endParaRPr lang="en-US" sz="200" dirty="0"/>
          </a:p>
          <a:p>
            <a:r>
              <a:rPr lang="en-US" sz="200" dirty="0" err="1"/>
              <a:t>IBRestClient</a:t>
            </a:r>
            <a:r>
              <a:rPr lang="en-US" sz="200" dirty="0"/>
              <a:t> client = new </a:t>
            </a:r>
            <a:r>
              <a:rPr lang="en-US" sz="200" dirty="0" err="1"/>
              <a:t>IBRestClient</a:t>
            </a:r>
            <a:r>
              <a:rPr lang="en-US" sz="200" dirty="0"/>
              <a:t>();</a:t>
            </a:r>
          </a:p>
          <a:p>
            <a:r>
              <a:rPr lang="en-US" sz="200" dirty="0"/>
              <a:t>															</a:t>
            </a:r>
          </a:p>
          <a:p>
            <a:r>
              <a:rPr lang="en-US" sz="200" dirty="0"/>
              <a:t>// Retrieve the </a:t>
            </a:r>
            <a:r>
              <a:rPr lang="en-US" sz="200" dirty="0" err="1"/>
              <a:t>ServiceId</a:t>
            </a:r>
            <a:r>
              <a:rPr lang="en-US" sz="200" dirty="0"/>
              <a:t> (target id)</a:t>
            </a:r>
          </a:p>
          <a:p>
            <a:r>
              <a:rPr lang="en-US" sz="200" dirty="0"/>
              <a:t>String </a:t>
            </a:r>
            <a:r>
              <a:rPr lang="en-US" sz="200" dirty="0" err="1"/>
              <a:t>serviceID</a:t>
            </a:r>
            <a:r>
              <a:rPr lang="en-US" sz="200" dirty="0"/>
              <a:t>;</a:t>
            </a:r>
          </a:p>
          <a:p>
            <a:r>
              <a:rPr lang="en-US" sz="200" dirty="0"/>
              <a:t>try {</a:t>
            </a:r>
          </a:p>
          <a:p>
            <a:r>
              <a:rPr lang="en-US" sz="200" dirty="0"/>
              <a:t>	</a:t>
            </a:r>
            <a:r>
              <a:rPr lang="en-US" sz="200" dirty="0" err="1"/>
              <a:t>serviceID</a:t>
            </a:r>
            <a:r>
              <a:rPr lang="en-US" sz="200" dirty="0"/>
              <a:t> = </a:t>
            </a:r>
            <a:r>
              <a:rPr lang="en-US" sz="200" dirty="0" err="1"/>
              <a:t>client.getIBServiceId</a:t>
            </a:r>
            <a:r>
              <a:rPr lang="en-US" sz="200" dirty="0"/>
              <a:t>(</a:t>
            </a:r>
            <a:r>
              <a:rPr lang="en-US" sz="200" dirty="0" err="1"/>
              <a:t>event.getTarget</a:t>
            </a:r>
            <a:r>
              <a:rPr lang="en-US" sz="200" dirty="0"/>
              <a:t>(), </a:t>
            </a:r>
            <a:r>
              <a:rPr lang="en-US" sz="200" dirty="0" err="1"/>
              <a:t>sql</a:t>
            </a:r>
            <a:r>
              <a:rPr lang="en-US" sz="200" dirty="0"/>
              <a:t>);</a:t>
            </a:r>
          </a:p>
          <a:p>
            <a:r>
              <a:rPr lang="en-US" sz="200" dirty="0"/>
              <a:t>	logger.info("Service ID: " + </a:t>
            </a:r>
            <a:r>
              <a:rPr lang="en-US" sz="200" dirty="0" err="1"/>
              <a:t>serviceID</a:t>
            </a:r>
            <a:r>
              <a:rPr lang="en-US" sz="200" dirty="0"/>
              <a:t> );</a:t>
            </a:r>
          </a:p>
          <a:p>
            <a:r>
              <a:rPr lang="en-US" sz="200" dirty="0"/>
              <a:t>} catch (Exception e) {</a:t>
            </a:r>
          </a:p>
          <a:p>
            <a:r>
              <a:rPr lang="en-US" sz="200" dirty="0"/>
              <a:t>	</a:t>
            </a:r>
            <a:r>
              <a:rPr lang="en-US" sz="200" dirty="0" err="1"/>
              <a:t>logger.error</a:t>
            </a:r>
            <a:r>
              <a:rPr lang="en-US" sz="200" dirty="0"/>
              <a:t>("Error getting Identity Brokerage Service ID");</a:t>
            </a:r>
          </a:p>
          <a:p>
            <a:r>
              <a:rPr lang="en-US" sz="200" dirty="0"/>
              <a:t>	</a:t>
            </a:r>
            <a:r>
              <a:rPr lang="en-US" sz="200" dirty="0" err="1"/>
              <a:t>logger.error</a:t>
            </a:r>
            <a:r>
              <a:rPr lang="en-US" sz="200" dirty="0"/>
              <a:t>(e);</a:t>
            </a:r>
          </a:p>
          <a:p>
            <a:r>
              <a:rPr lang="en-US" sz="200" dirty="0"/>
              <a:t>	return;</a:t>
            </a:r>
          </a:p>
          <a:p>
            <a:r>
              <a:rPr lang="en-US" sz="200" dirty="0"/>
              <a:t>}</a:t>
            </a:r>
          </a:p>
          <a:p>
            <a:endParaRPr lang="en-US" sz="200" dirty="0"/>
          </a:p>
          <a:p>
            <a:r>
              <a:rPr lang="en-US" sz="200" dirty="0"/>
              <a:t>// Get the Department </a:t>
            </a:r>
            <a:r>
              <a:rPr lang="en-US" sz="200" dirty="0" err="1"/>
              <a:t>SysID</a:t>
            </a:r>
            <a:r>
              <a:rPr lang="en-US" sz="200" dirty="0"/>
              <a:t> from IB_RE_SUPPORTING_DATA via account owner OU name</a:t>
            </a:r>
          </a:p>
          <a:p>
            <a:r>
              <a:rPr lang="en-US" sz="200" dirty="0"/>
              <a:t>// find OU sys id supp data in IB</a:t>
            </a:r>
          </a:p>
          <a:p>
            <a:r>
              <a:rPr lang="en-US" sz="200" dirty="0"/>
              <a:t>String </a:t>
            </a:r>
            <a:r>
              <a:rPr lang="en-US" sz="200" dirty="0" err="1"/>
              <a:t>DepartmentCLOB_QUERY</a:t>
            </a:r>
            <a:r>
              <a:rPr lang="en-US" sz="200" dirty="0"/>
              <a:t> = "select cast(SUPPORTING_DATA_JSON as varchar(32000)) from ITIMUSER.IB_RE_SUPPORTING_DATA WHERE </a:t>
            </a:r>
            <a:r>
              <a:rPr lang="en-US" sz="200" dirty="0" err="1"/>
              <a:t>target_id</a:t>
            </a:r>
            <a:r>
              <a:rPr lang="en-US" sz="200" dirty="0"/>
              <a:t> = '" + </a:t>
            </a:r>
            <a:r>
              <a:rPr lang="en-US" sz="200" dirty="0" err="1"/>
              <a:t>serviceID</a:t>
            </a:r>
            <a:r>
              <a:rPr lang="en-US" sz="200" dirty="0"/>
              <a:t> + "' and NAME = '</a:t>
            </a:r>
            <a:r>
              <a:rPr lang="en-US" sz="200" dirty="0" err="1"/>
              <a:t>erServiceNowDepartmentName</a:t>
            </a:r>
            <a:r>
              <a:rPr lang="en-US" sz="200" dirty="0"/>
              <a:t>=" + </a:t>
            </a:r>
            <a:r>
              <a:rPr lang="en-US" sz="200" dirty="0" err="1"/>
              <a:t>accountOwnerOUCode</a:t>
            </a:r>
            <a:r>
              <a:rPr lang="en-US" sz="200" dirty="0"/>
              <a:t> + "'";</a:t>
            </a:r>
          </a:p>
          <a:p>
            <a:r>
              <a:rPr lang="en-US" sz="200" dirty="0" err="1"/>
              <a:t>ResultSet</a:t>
            </a:r>
            <a:r>
              <a:rPr lang="en-US" sz="200" dirty="0"/>
              <a:t> </a:t>
            </a:r>
            <a:r>
              <a:rPr lang="en-US" sz="200" dirty="0" err="1"/>
              <a:t>rs</a:t>
            </a:r>
            <a:r>
              <a:rPr lang="en-US" sz="200" dirty="0"/>
              <a:t> = </a:t>
            </a:r>
            <a:r>
              <a:rPr lang="en-US" sz="200" dirty="0" err="1"/>
              <a:t>sql.getCntSQL</a:t>
            </a:r>
            <a:r>
              <a:rPr lang="en-US" sz="200" dirty="0"/>
              <a:t>().</a:t>
            </a:r>
            <a:r>
              <a:rPr lang="en-US" sz="200" dirty="0" err="1"/>
              <a:t>getConnection</a:t>
            </a:r>
            <a:r>
              <a:rPr lang="en-US" sz="200" dirty="0"/>
              <a:t>().</a:t>
            </a:r>
            <a:r>
              <a:rPr lang="en-US" sz="200" dirty="0" err="1"/>
              <a:t>createStatement</a:t>
            </a:r>
            <a:r>
              <a:rPr lang="en-US" sz="200" dirty="0"/>
              <a:t>().</a:t>
            </a:r>
            <a:r>
              <a:rPr lang="en-US" sz="200" dirty="0" err="1"/>
              <a:t>executeQuery</a:t>
            </a:r>
            <a:r>
              <a:rPr lang="en-US" sz="200" dirty="0"/>
              <a:t>(</a:t>
            </a:r>
            <a:r>
              <a:rPr lang="en-US" sz="200" dirty="0" err="1"/>
              <a:t>DepartmentCLOB_QUERY</a:t>
            </a:r>
            <a:r>
              <a:rPr lang="en-US" sz="200" dirty="0"/>
              <a:t>);</a:t>
            </a:r>
          </a:p>
          <a:p>
            <a:r>
              <a:rPr lang="en-US" sz="200" dirty="0"/>
              <a:t>logger.info("EXECUTE QUERY: " + </a:t>
            </a:r>
            <a:r>
              <a:rPr lang="en-US" sz="200" dirty="0" err="1"/>
              <a:t>DepartmentCLOB_QUERY</a:t>
            </a:r>
            <a:r>
              <a:rPr lang="en-US" sz="200" dirty="0"/>
              <a:t>);</a:t>
            </a:r>
          </a:p>
          <a:p>
            <a:endParaRPr lang="en-US" sz="200" dirty="0"/>
          </a:p>
          <a:p>
            <a:r>
              <a:rPr lang="en-US" sz="200" dirty="0"/>
              <a:t>String </a:t>
            </a:r>
            <a:r>
              <a:rPr lang="en-US" sz="200" dirty="0" err="1"/>
              <a:t>DepartmentCLOB</a:t>
            </a:r>
            <a:r>
              <a:rPr lang="en-US" sz="200" dirty="0"/>
              <a:t> = null;</a:t>
            </a:r>
          </a:p>
          <a:p>
            <a:r>
              <a:rPr lang="en-US" sz="200" dirty="0"/>
              <a:t>String </a:t>
            </a:r>
            <a:r>
              <a:rPr lang="en-US" sz="200" dirty="0" err="1"/>
              <a:t>DepartmentCLOB_Present</a:t>
            </a:r>
            <a:r>
              <a:rPr lang="en-US" sz="200" dirty="0"/>
              <a:t> = null;</a:t>
            </a:r>
          </a:p>
          <a:p>
            <a:endParaRPr lang="en-US" sz="200" dirty="0"/>
          </a:p>
          <a:p>
            <a:r>
              <a:rPr lang="en-US" sz="200" dirty="0"/>
              <a:t>while (</a:t>
            </a:r>
            <a:r>
              <a:rPr lang="en-US" sz="200" dirty="0" err="1"/>
              <a:t>rs.next</a:t>
            </a:r>
            <a:r>
              <a:rPr lang="en-US" sz="200" dirty="0"/>
              <a:t>()) {</a:t>
            </a:r>
          </a:p>
          <a:p>
            <a:r>
              <a:rPr lang="en-US" sz="200" dirty="0"/>
              <a:t>	</a:t>
            </a:r>
          </a:p>
          <a:p>
            <a:r>
              <a:rPr lang="en-US" sz="200" dirty="0"/>
              <a:t>	</a:t>
            </a:r>
            <a:r>
              <a:rPr lang="en-US" sz="200" dirty="0" err="1"/>
              <a:t>DepartmentCLOB</a:t>
            </a:r>
            <a:r>
              <a:rPr lang="en-US" sz="200" dirty="0"/>
              <a:t> = </a:t>
            </a:r>
            <a:r>
              <a:rPr lang="en-US" sz="200" dirty="0" err="1"/>
              <a:t>rs.getString</a:t>
            </a:r>
            <a:r>
              <a:rPr lang="en-US" sz="200" dirty="0"/>
              <a:t>(1);</a:t>
            </a:r>
          </a:p>
          <a:p>
            <a:r>
              <a:rPr lang="en-US" sz="200" dirty="0"/>
              <a:t>	logger.info("</a:t>
            </a:r>
            <a:r>
              <a:rPr lang="en-US" sz="200" dirty="0" err="1"/>
              <a:t>DepartmentCLOB</a:t>
            </a:r>
            <a:r>
              <a:rPr lang="en-US" sz="200" dirty="0"/>
              <a:t>: " + </a:t>
            </a:r>
            <a:r>
              <a:rPr lang="en-US" sz="200" dirty="0" err="1"/>
              <a:t>DepartmentCLOB</a:t>
            </a:r>
            <a:r>
              <a:rPr lang="en-US" sz="200" dirty="0"/>
              <a:t> );</a:t>
            </a:r>
          </a:p>
          <a:p>
            <a:endParaRPr lang="en-US" sz="200" dirty="0"/>
          </a:p>
          <a:p>
            <a:r>
              <a:rPr lang="en-US" sz="200" dirty="0"/>
              <a:t>	if ( </a:t>
            </a:r>
            <a:r>
              <a:rPr lang="en-US" sz="200" dirty="0" err="1"/>
              <a:t>DepartmentCLOB.contains</a:t>
            </a:r>
            <a:r>
              <a:rPr lang="en-US" sz="200" dirty="0"/>
              <a:t>(</a:t>
            </a:r>
            <a:r>
              <a:rPr lang="en-US" sz="200" dirty="0" err="1"/>
              <a:t>accountOwnerOUCode</a:t>
            </a:r>
            <a:r>
              <a:rPr lang="en-US" sz="200" dirty="0"/>
              <a:t>)) {</a:t>
            </a:r>
          </a:p>
          <a:p>
            <a:r>
              <a:rPr lang="en-US" sz="200" dirty="0"/>
              <a:t>		// Parse CLOB of matching ID for Department Name</a:t>
            </a:r>
          </a:p>
          <a:p>
            <a:r>
              <a:rPr lang="en-US" sz="200" dirty="0"/>
              <a:t>		String [] </a:t>
            </a:r>
            <a:r>
              <a:rPr lang="en-US" sz="200" dirty="0" err="1"/>
              <a:t>DNArray</a:t>
            </a:r>
            <a:r>
              <a:rPr lang="en-US" sz="200" dirty="0"/>
              <a:t> = </a:t>
            </a:r>
            <a:r>
              <a:rPr lang="en-US" sz="200" dirty="0" err="1"/>
              <a:t>DepartmentCLOB.split</a:t>
            </a:r>
            <a:r>
              <a:rPr lang="en-US" sz="200" dirty="0"/>
              <a:t>("</a:t>
            </a:r>
            <a:r>
              <a:rPr lang="en-US" sz="200" dirty="0" err="1"/>
              <a:t>erservicenowdepartmentsysid</a:t>
            </a:r>
            <a:r>
              <a:rPr lang="en-US" sz="200" dirty="0"/>
              <a:t>");</a:t>
            </a:r>
          </a:p>
          <a:p>
            <a:r>
              <a:rPr lang="en-US" sz="200" dirty="0"/>
              <a:t>			logger.info("</a:t>
            </a:r>
            <a:r>
              <a:rPr lang="en-US" sz="200" dirty="0" err="1"/>
              <a:t>DNArray</a:t>
            </a:r>
            <a:r>
              <a:rPr lang="en-US" sz="200" dirty="0"/>
              <a:t>: " + </a:t>
            </a:r>
            <a:r>
              <a:rPr lang="en-US" sz="200" dirty="0" err="1"/>
              <a:t>DNArray</a:t>
            </a:r>
            <a:r>
              <a:rPr lang="en-US" sz="200" dirty="0"/>
              <a:t>[1] );</a:t>
            </a:r>
          </a:p>
          <a:p>
            <a:r>
              <a:rPr lang="en-US" sz="200" dirty="0"/>
              <a:t>		</a:t>
            </a:r>
            <a:r>
              <a:rPr lang="en-US" sz="200" dirty="0" err="1"/>
              <a:t>accountDepartmentSysID</a:t>
            </a:r>
            <a:r>
              <a:rPr lang="en-US" sz="200" dirty="0"/>
              <a:t> = </a:t>
            </a:r>
            <a:r>
              <a:rPr lang="en-US" sz="200" dirty="0" err="1"/>
              <a:t>DNArray</a:t>
            </a:r>
            <a:r>
              <a:rPr lang="en-US" sz="200" dirty="0"/>
              <a:t>[1].substring( </a:t>
            </a:r>
            <a:r>
              <a:rPr lang="en-US" sz="200" dirty="0" err="1"/>
              <a:t>DNArray</a:t>
            </a:r>
            <a:r>
              <a:rPr lang="en-US" sz="200" dirty="0"/>
              <a:t>[1].</a:t>
            </a:r>
            <a:r>
              <a:rPr lang="en-US" sz="200" dirty="0" err="1"/>
              <a:t>indexOf</a:t>
            </a:r>
            <a:r>
              <a:rPr lang="en-US" sz="200" dirty="0"/>
              <a:t>("[")+2, </a:t>
            </a:r>
            <a:r>
              <a:rPr lang="en-US" sz="200" dirty="0" err="1"/>
              <a:t>DNArray</a:t>
            </a:r>
            <a:r>
              <a:rPr lang="en-US" sz="200" dirty="0"/>
              <a:t>[1].</a:t>
            </a:r>
            <a:r>
              <a:rPr lang="en-US" sz="200" dirty="0" err="1"/>
              <a:t>indexOf</a:t>
            </a:r>
            <a:r>
              <a:rPr lang="en-US" sz="200" dirty="0"/>
              <a:t>("]")-1 );</a:t>
            </a:r>
          </a:p>
          <a:p>
            <a:r>
              <a:rPr lang="en-US" sz="200" dirty="0"/>
              <a:t>			logger.info("IB-Detected OU </a:t>
            </a:r>
            <a:r>
              <a:rPr lang="en-US" sz="200" dirty="0" err="1"/>
              <a:t>erservicenowdepartmentsysid</a:t>
            </a:r>
            <a:r>
              <a:rPr lang="en-US" sz="200" dirty="0"/>
              <a:t>: " + </a:t>
            </a:r>
            <a:r>
              <a:rPr lang="en-US" sz="200" dirty="0" err="1"/>
              <a:t>accountDepartmentSysID</a:t>
            </a:r>
            <a:r>
              <a:rPr lang="en-US" sz="200" dirty="0"/>
              <a:t> );</a:t>
            </a:r>
          </a:p>
          <a:p>
            <a:r>
              <a:rPr lang="en-US" sz="200" dirty="0"/>
              <a:t>	}</a:t>
            </a:r>
          </a:p>
          <a:p>
            <a:r>
              <a:rPr lang="en-US" sz="200" dirty="0"/>
              <a:t>}</a:t>
            </a:r>
          </a:p>
          <a:p>
            <a:r>
              <a:rPr lang="en-US" sz="200" dirty="0" err="1"/>
              <a:t>rs.close</a:t>
            </a:r>
            <a:r>
              <a:rPr lang="en-US" sz="200" dirty="0"/>
              <a:t>();</a:t>
            </a:r>
          </a:p>
          <a:p>
            <a:endParaRPr lang="en-US" sz="200" dirty="0"/>
          </a:p>
          <a:p>
            <a:r>
              <a:rPr lang="en-US" sz="200" dirty="0"/>
              <a:t>// use Default OU for account, if it was not detected</a:t>
            </a:r>
          </a:p>
          <a:p>
            <a:r>
              <a:rPr lang="en-US" sz="200" dirty="0"/>
              <a:t>if ( </a:t>
            </a:r>
            <a:r>
              <a:rPr lang="en-US" sz="200" dirty="0" err="1"/>
              <a:t>accountDepartmentSysID</a:t>
            </a:r>
            <a:r>
              <a:rPr lang="en-US" sz="200" dirty="0"/>
              <a:t> == null ) {</a:t>
            </a:r>
          </a:p>
          <a:p>
            <a:r>
              <a:rPr lang="en-US" sz="200" dirty="0"/>
              <a:t>	</a:t>
            </a:r>
            <a:r>
              <a:rPr lang="en-US" sz="200" dirty="0" err="1"/>
              <a:t>accountDepartmentSysID</a:t>
            </a:r>
            <a:r>
              <a:rPr lang="en-US" sz="200" dirty="0"/>
              <a:t> = "93b25282c0a8000b0b55c8ab34e2f1e6";</a:t>
            </a:r>
          </a:p>
          <a:p>
            <a:r>
              <a:rPr lang="en-US" sz="200" dirty="0"/>
              <a:t>	logger.info("Using default </a:t>
            </a:r>
            <a:r>
              <a:rPr lang="en-US" sz="200" dirty="0" err="1"/>
              <a:t>accountDepartmentSysID</a:t>
            </a:r>
            <a:r>
              <a:rPr lang="en-US" sz="200" dirty="0"/>
              <a:t>: " + </a:t>
            </a:r>
            <a:r>
              <a:rPr lang="en-US" sz="200" dirty="0" err="1"/>
              <a:t>accountDepartmentSysID</a:t>
            </a:r>
            <a:r>
              <a:rPr lang="en-US" sz="200" dirty="0"/>
              <a:t> );</a:t>
            </a:r>
          </a:p>
          <a:p>
            <a:r>
              <a:rPr lang="en-US" sz="200" dirty="0"/>
              <a:t>} </a:t>
            </a:r>
          </a:p>
          <a:p>
            <a:endParaRPr lang="en-US" sz="200" dirty="0"/>
          </a:p>
          <a:p>
            <a:r>
              <a:rPr lang="en-US" sz="200" dirty="0"/>
              <a:t>// Update Account Bean with OU - Department </a:t>
            </a:r>
            <a:r>
              <a:rPr lang="en-US" sz="200" dirty="0" err="1"/>
              <a:t>sysID</a:t>
            </a:r>
            <a:endParaRPr lang="en-US" sz="200" dirty="0"/>
          </a:p>
          <a:p>
            <a:r>
              <a:rPr lang="en-US" sz="200" dirty="0"/>
              <a:t>if (</a:t>
            </a:r>
            <a:r>
              <a:rPr lang="en-US" sz="200" dirty="0" err="1"/>
              <a:t>account.getId</a:t>
            </a:r>
            <a:r>
              <a:rPr lang="en-US" sz="200" dirty="0"/>
              <a:t>() != null &amp;&amp; </a:t>
            </a:r>
            <a:r>
              <a:rPr lang="en-US" sz="200" dirty="0" err="1"/>
              <a:t>account.getPerson_id</a:t>
            </a:r>
            <a:r>
              <a:rPr lang="en-US" sz="200" dirty="0"/>
              <a:t>() != null) {</a:t>
            </a:r>
          </a:p>
          <a:p>
            <a:r>
              <a:rPr lang="en-US" sz="200" dirty="0"/>
              <a:t>		try {</a:t>
            </a:r>
          </a:p>
          <a:p>
            <a:r>
              <a:rPr lang="en-US" sz="200" dirty="0"/>
              <a:t>			</a:t>
            </a:r>
            <a:r>
              <a:rPr lang="en-US" sz="200" dirty="0" err="1"/>
              <a:t>externalInfo.setAttribute</a:t>
            </a:r>
            <a:r>
              <a:rPr lang="en-US" sz="200" dirty="0"/>
              <a:t>("Department", </a:t>
            </a:r>
            <a:r>
              <a:rPr lang="en-US" sz="200" dirty="0" err="1"/>
              <a:t>accountDepartmentSysID</a:t>
            </a:r>
            <a:r>
              <a:rPr lang="en-US" sz="200" dirty="0"/>
              <a:t> );</a:t>
            </a:r>
          </a:p>
          <a:p>
            <a:r>
              <a:rPr lang="en-US" sz="200" dirty="0"/>
              <a:t>			</a:t>
            </a:r>
            <a:r>
              <a:rPr lang="en-US" sz="200" dirty="0" err="1"/>
              <a:t>account.setAttribute</a:t>
            </a:r>
            <a:r>
              <a:rPr lang="en-US" sz="200" dirty="0"/>
              <a:t>("ATTR5", </a:t>
            </a:r>
            <a:r>
              <a:rPr lang="en-US" sz="200" dirty="0" err="1"/>
              <a:t>accountDepartmentSysID</a:t>
            </a:r>
            <a:r>
              <a:rPr lang="en-US" sz="200" dirty="0"/>
              <a:t> );</a:t>
            </a:r>
          </a:p>
          <a:p>
            <a:r>
              <a:rPr lang="en-US" sz="200" dirty="0"/>
              <a:t>			event.setValore4( </a:t>
            </a:r>
            <a:r>
              <a:rPr lang="en-US" sz="200" dirty="0" err="1"/>
              <a:t>accountDepartmentSysID</a:t>
            </a:r>
            <a:r>
              <a:rPr lang="en-US" sz="200" dirty="0"/>
              <a:t> );</a:t>
            </a:r>
          </a:p>
          <a:p>
            <a:r>
              <a:rPr lang="en-US" sz="200" dirty="0"/>
              <a:t>			_</a:t>
            </a:r>
            <a:r>
              <a:rPr lang="en-US" sz="200" dirty="0" err="1"/>
              <a:t>AccountAction.updateAccount</a:t>
            </a:r>
            <a:r>
              <a:rPr lang="en-US" sz="200" dirty="0"/>
              <a:t>( </a:t>
            </a:r>
            <a:r>
              <a:rPr lang="en-US" sz="200" dirty="0" err="1"/>
              <a:t>sql</a:t>
            </a:r>
            <a:r>
              <a:rPr lang="en-US" sz="200" dirty="0"/>
              <a:t>, account );</a:t>
            </a:r>
          </a:p>
          <a:p>
            <a:r>
              <a:rPr lang="en-US" sz="200" dirty="0"/>
              <a:t>			} catch (</a:t>
            </a:r>
            <a:r>
              <a:rPr lang="en-US" sz="200" dirty="0" err="1"/>
              <a:t>DBMSException</a:t>
            </a:r>
            <a:r>
              <a:rPr lang="en-US" sz="200" dirty="0"/>
              <a:t> e) {</a:t>
            </a:r>
          </a:p>
          <a:p>
            <a:r>
              <a:rPr lang="en-US" sz="200" dirty="0"/>
              <a:t>			throw new Exception("Creating Service-Now Account: " + </a:t>
            </a:r>
            <a:r>
              <a:rPr lang="en-US" sz="200" dirty="0" err="1"/>
              <a:t>account.getCode</a:t>
            </a:r>
            <a:r>
              <a:rPr lang="en-US" sz="200" dirty="0"/>
              <a:t>() + ", in OU: " + </a:t>
            </a:r>
            <a:r>
              <a:rPr lang="en-US" sz="200" dirty="0" err="1"/>
              <a:t>accountDepartmentSysID</a:t>
            </a:r>
            <a:r>
              <a:rPr lang="en-US" sz="200" dirty="0"/>
              <a:t> + " failed 1. Exiting.");</a:t>
            </a:r>
          </a:p>
          <a:p>
            <a:r>
              <a:rPr lang="en-US" sz="200" dirty="0"/>
              <a:t>			}</a:t>
            </a:r>
          </a:p>
          <a:p>
            <a:r>
              <a:rPr lang="en-US" sz="200" dirty="0"/>
              <a:t>		logger.info("Created Service-Now Account: " + </a:t>
            </a:r>
            <a:r>
              <a:rPr lang="en-US" sz="200" dirty="0" err="1"/>
              <a:t>account.getCode</a:t>
            </a:r>
            <a:r>
              <a:rPr lang="en-US" sz="200" dirty="0"/>
              <a:t>() + ", in OU: " + </a:t>
            </a:r>
            <a:r>
              <a:rPr lang="en-US" sz="200" dirty="0" err="1"/>
              <a:t>accountDepartmentSysID</a:t>
            </a:r>
            <a:r>
              <a:rPr lang="en-US" sz="200" dirty="0"/>
              <a:t> );</a:t>
            </a:r>
          </a:p>
          <a:p>
            <a:r>
              <a:rPr lang="en-US" sz="200" dirty="0"/>
              <a:t>		logger.info("Set account Bean as: " + account );</a:t>
            </a:r>
          </a:p>
          <a:p>
            <a:r>
              <a:rPr lang="en-US" sz="200" dirty="0"/>
              <a:t>		logger.info("Set </a:t>
            </a:r>
            <a:r>
              <a:rPr lang="en-US" sz="200" dirty="0" err="1"/>
              <a:t>externalInfo</a:t>
            </a:r>
            <a:r>
              <a:rPr lang="en-US" sz="200" dirty="0"/>
              <a:t> Bean as: " + </a:t>
            </a:r>
            <a:r>
              <a:rPr lang="en-US" sz="200" dirty="0" err="1"/>
              <a:t>externalInfo</a:t>
            </a:r>
            <a:r>
              <a:rPr lang="en-US" sz="200" dirty="0"/>
              <a:t> );</a:t>
            </a:r>
          </a:p>
          <a:p>
            <a:r>
              <a:rPr lang="en-US" sz="200" dirty="0"/>
              <a:t>} else {</a:t>
            </a:r>
          </a:p>
          <a:p>
            <a:r>
              <a:rPr lang="en-US" sz="200" dirty="0"/>
              <a:t>		logger.info("Creating Service-Now Account: " + </a:t>
            </a:r>
            <a:r>
              <a:rPr lang="en-US" sz="200" dirty="0" err="1"/>
              <a:t>account.getCode</a:t>
            </a:r>
            <a:r>
              <a:rPr lang="en-US" sz="200" dirty="0"/>
              <a:t>() + ", in OU: " + </a:t>
            </a:r>
            <a:r>
              <a:rPr lang="en-US" sz="200" dirty="0" err="1"/>
              <a:t>accountDepartmentSysID</a:t>
            </a:r>
            <a:r>
              <a:rPr lang="en-US" sz="200" dirty="0"/>
              <a:t> + " failed 2. Exiting.");</a:t>
            </a:r>
          </a:p>
          <a:p>
            <a:r>
              <a:rPr lang="en-US" sz="200" dirty="0"/>
              <a:t>		return;</a:t>
            </a:r>
          </a:p>
          <a:p>
            <a:r>
              <a:rPr lang="en-US" sz="200" dirty="0"/>
              <a:t>}</a:t>
            </a:r>
          </a:p>
        </p:txBody>
      </p:sp>
      <p:sp>
        <p:nvSpPr>
          <p:cNvPr id="9" name="Oval 8">
            <a:extLst>
              <a:ext uri="{FF2B5EF4-FFF2-40B4-BE49-F238E27FC236}">
                <a16:creationId xmlns:a16="http://schemas.microsoft.com/office/drawing/2014/main" id="{F56FB3CC-5990-4F13-85A1-8B1619DE0A98}"/>
              </a:ext>
            </a:extLst>
          </p:cNvPr>
          <p:cNvSpPr/>
          <p:nvPr/>
        </p:nvSpPr>
        <p:spPr>
          <a:xfrm>
            <a:off x="9412941" y="1011791"/>
            <a:ext cx="2465295" cy="150729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From IGI to Service Now Sync</a:t>
            </a:r>
          </a:p>
        </p:txBody>
      </p:sp>
    </p:spTree>
    <p:extLst>
      <p:ext uri="{BB962C8B-B14F-4D97-AF65-F5344CB8AC3E}">
        <p14:creationId xmlns:p14="http://schemas.microsoft.com/office/powerpoint/2010/main" val="3068007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764" y="315983"/>
            <a:ext cx="9877900" cy="695808"/>
          </a:xfrm>
        </p:spPr>
        <p:txBody>
          <a:bodyPr>
            <a:noAutofit/>
          </a:bodyPr>
          <a:lstStyle/>
          <a:p>
            <a:r>
              <a:rPr lang="en-US" sz="1920" dirty="0"/>
              <a:t>ver.1.1. </a:t>
            </a:r>
            <a:r>
              <a:rPr lang="en-US" sz="1920" dirty="0" err="1"/>
              <a:t>D.Chilovich</a:t>
            </a:r>
            <a:r>
              <a:rPr lang="en-US" sz="1920" dirty="0"/>
              <a:t>; IBM. Rule gets ATTR4 from AGC Rules; and sets as Account department in Service Now Account for proper RBAC in Service Now</a:t>
            </a:r>
          </a:p>
        </p:txBody>
      </p:sp>
      <p:pic>
        <p:nvPicPr>
          <p:cNvPr id="5" name="Picture 4">
            <a:extLst>
              <a:ext uri="{FF2B5EF4-FFF2-40B4-BE49-F238E27FC236}">
                <a16:creationId xmlns:a16="http://schemas.microsoft.com/office/drawing/2014/main" id="{F56B2A8D-AF40-489D-A093-FD6B470282D0}"/>
              </a:ext>
            </a:extLst>
          </p:cNvPr>
          <p:cNvPicPr>
            <a:picLocks noChangeAspect="1"/>
          </p:cNvPicPr>
          <p:nvPr/>
        </p:nvPicPr>
        <p:blipFill>
          <a:blip r:embed="rId2"/>
          <a:stretch>
            <a:fillRect/>
          </a:stretch>
        </p:blipFill>
        <p:spPr>
          <a:xfrm>
            <a:off x="3294529" y="2922683"/>
            <a:ext cx="8633012" cy="3821472"/>
          </a:xfrm>
          <a:prstGeom prst="rect">
            <a:avLst/>
          </a:prstGeom>
        </p:spPr>
      </p:pic>
      <p:sp>
        <p:nvSpPr>
          <p:cNvPr id="8" name="Arrow: Right 7">
            <a:extLst>
              <a:ext uri="{FF2B5EF4-FFF2-40B4-BE49-F238E27FC236}">
                <a16:creationId xmlns:a16="http://schemas.microsoft.com/office/drawing/2014/main" id="{39D1E571-3A63-4CD8-B4F0-9D06D388D21F}"/>
              </a:ext>
            </a:extLst>
          </p:cNvPr>
          <p:cNvSpPr/>
          <p:nvPr/>
        </p:nvSpPr>
        <p:spPr>
          <a:xfrm>
            <a:off x="5746376" y="4697506"/>
            <a:ext cx="986118" cy="1057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F332E8F-5D4B-4F35-91AA-59A4CF48DB74}"/>
              </a:ext>
            </a:extLst>
          </p:cNvPr>
          <p:cNvSpPr/>
          <p:nvPr/>
        </p:nvSpPr>
        <p:spPr>
          <a:xfrm>
            <a:off x="381000" y="941294"/>
            <a:ext cx="8153400" cy="3231654"/>
          </a:xfrm>
          <a:prstGeom prst="rect">
            <a:avLst/>
          </a:prstGeom>
          <a:solidFill>
            <a:schemeClr val="accent1">
              <a:lumMod val="20000"/>
              <a:lumOff val="80000"/>
            </a:schemeClr>
          </a:solidFill>
        </p:spPr>
        <p:txBody>
          <a:bodyPr wrap="square">
            <a:spAutoFit/>
          </a:bodyPr>
          <a:lstStyle/>
          <a:p>
            <a:r>
              <a:rPr lang="en-US" sz="300" dirty="0"/>
              <a:t>when</a:t>
            </a:r>
          </a:p>
          <a:p>
            <a:r>
              <a:rPr lang="en-US" sz="300" dirty="0"/>
              <a:t>    event : Event(  )</a:t>
            </a:r>
          </a:p>
          <a:p>
            <a:r>
              <a:rPr lang="en-US" sz="300" dirty="0"/>
              <a:t>then</a:t>
            </a:r>
          </a:p>
          <a:p>
            <a:r>
              <a:rPr lang="en-US" sz="300" dirty="0"/>
              <a:t>// ver.1.1. </a:t>
            </a:r>
            <a:r>
              <a:rPr lang="en-US" sz="300" dirty="0" err="1"/>
              <a:t>D.Chilovich</a:t>
            </a:r>
            <a:r>
              <a:rPr lang="en-US" sz="300" dirty="0"/>
              <a:t>; IBM. Rule gets ATTR4 from AGC Rules; and sets as Account department</a:t>
            </a:r>
          </a:p>
          <a:p>
            <a:r>
              <a:rPr lang="en-US" sz="300" dirty="0"/>
              <a:t>if ( event != null ) </a:t>
            </a:r>
          </a:p>
          <a:p>
            <a:r>
              <a:rPr lang="en-US" sz="300" dirty="0"/>
              <a:t>{ 	</a:t>
            </a:r>
          </a:p>
          <a:p>
            <a:r>
              <a:rPr lang="en-US" sz="300" dirty="0"/>
              <a:t>	log.info("Event bean: " + event );</a:t>
            </a:r>
          </a:p>
          <a:p>
            <a:endParaRPr lang="en-US" sz="300" dirty="0"/>
          </a:p>
          <a:p>
            <a:r>
              <a:rPr lang="en-US" sz="300" dirty="0"/>
              <a:t>	if ( </a:t>
            </a:r>
            <a:r>
              <a:rPr lang="en-US" sz="300" dirty="0" err="1"/>
              <a:t>event.getOperation</a:t>
            </a:r>
            <a:r>
              <a:rPr lang="en-US" sz="300" dirty="0"/>
              <a:t>() != null ) {</a:t>
            </a:r>
          </a:p>
          <a:p>
            <a:r>
              <a:rPr lang="en-US" sz="300" dirty="0"/>
              <a:t>	</a:t>
            </a:r>
          </a:p>
          <a:p>
            <a:r>
              <a:rPr lang="en-US" sz="300" dirty="0"/>
              <a:t>	// OPERATION 	The operation that is carried out with the event. Operations are represented by the following values:</a:t>
            </a:r>
          </a:p>
          <a:p>
            <a:r>
              <a:rPr lang="en-US" sz="300" dirty="0"/>
              <a:t>	// 	1: PERMISSION_ADD	2: PERMISSION_REMOVE	4: DELEGATION_ADD	5: DELEGATION_REMOVE	6: ACCOUNT_DISABLE</a:t>
            </a:r>
          </a:p>
          <a:p>
            <a:r>
              <a:rPr lang="en-US" sz="300" dirty="0"/>
              <a:t>	//	7: ACCOUNT_ENABLE	8: ACCOUNT_CREATE	9: ACCOUNT_REMOVE	10: ACCOUNT_MODIFY	11: ACCOUNT_PWDCHANGE	</a:t>
            </a:r>
          </a:p>
          <a:p>
            <a:r>
              <a:rPr lang="en-US" sz="300" dirty="0"/>
              <a:t>	//	12: RIGHT_ADD	13: RIGHT_REMOVE	14: RESOURCE_ADD	15: RESOURCE_REMOVE	16: USERROLE_ADD	17: USERROLE_REMOVE</a:t>
            </a:r>
          </a:p>
          <a:p>
            <a:r>
              <a:rPr lang="en-US" sz="300" dirty="0"/>
              <a:t>	//	Rule sets Department for 6;7;8;9;10</a:t>
            </a:r>
          </a:p>
          <a:p>
            <a:r>
              <a:rPr lang="en-US" sz="300" dirty="0"/>
              <a:t>		String operation = </a:t>
            </a:r>
            <a:r>
              <a:rPr lang="en-US" sz="300" dirty="0" err="1"/>
              <a:t>event.getEventAttribute</a:t>
            </a:r>
            <a:r>
              <a:rPr lang="en-US" sz="300" dirty="0"/>
              <a:t>("OPERATION").</a:t>
            </a:r>
            <a:r>
              <a:rPr lang="en-US" sz="300" dirty="0" err="1"/>
              <a:t>toString</a:t>
            </a:r>
            <a:r>
              <a:rPr lang="en-US" sz="300" dirty="0"/>
              <a:t>();</a:t>
            </a:r>
          </a:p>
          <a:p>
            <a:r>
              <a:rPr lang="en-US" sz="300" dirty="0"/>
              <a:t>		log.info("Event operation: " + operation );</a:t>
            </a:r>
          </a:p>
          <a:p>
            <a:r>
              <a:rPr lang="en-US" sz="300" dirty="0"/>
              <a:t>		if ( !</a:t>
            </a:r>
            <a:r>
              <a:rPr lang="en-US" sz="300" dirty="0" err="1"/>
              <a:t>operation.equals</a:t>
            </a:r>
            <a:r>
              <a:rPr lang="en-US" sz="300" dirty="0"/>
              <a:t>("8") &amp;&amp; !</a:t>
            </a:r>
            <a:r>
              <a:rPr lang="en-US" sz="300" dirty="0" err="1"/>
              <a:t>operation.equals</a:t>
            </a:r>
            <a:r>
              <a:rPr lang="en-US" sz="300" dirty="0"/>
              <a:t>("10") ) return;</a:t>
            </a:r>
          </a:p>
          <a:p>
            <a:endParaRPr lang="en-US" sz="300" dirty="0"/>
          </a:p>
          <a:p>
            <a:r>
              <a:rPr lang="en-US" sz="300" dirty="0"/>
              <a:t>	} else {</a:t>
            </a:r>
          </a:p>
          <a:p>
            <a:r>
              <a:rPr lang="en-US" sz="300" dirty="0"/>
              <a:t>		return;</a:t>
            </a:r>
          </a:p>
          <a:p>
            <a:r>
              <a:rPr lang="en-US" sz="300" dirty="0"/>
              <a:t>	}</a:t>
            </a:r>
          </a:p>
          <a:p>
            <a:r>
              <a:rPr lang="en-US" sz="300" dirty="0"/>
              <a:t>}</a:t>
            </a:r>
          </a:p>
          <a:p>
            <a:endParaRPr lang="en-US" sz="300" dirty="0"/>
          </a:p>
          <a:p>
            <a:r>
              <a:rPr lang="en-US" sz="300" dirty="0" err="1"/>
              <a:t>DataBean</a:t>
            </a:r>
            <a:r>
              <a:rPr lang="en-US" sz="300" dirty="0"/>
              <a:t> data = </a:t>
            </a:r>
            <a:r>
              <a:rPr lang="en-US" sz="300" dirty="0" err="1"/>
              <a:t>event.getBean</a:t>
            </a:r>
            <a:r>
              <a:rPr lang="en-US" sz="300" dirty="0"/>
              <a:t>();</a:t>
            </a:r>
          </a:p>
          <a:p>
            <a:r>
              <a:rPr lang="en-US" sz="300" dirty="0"/>
              <a:t>if ( data != null ) log.info("Data bean: " + data );</a:t>
            </a:r>
          </a:p>
          <a:p>
            <a:endParaRPr lang="en-US" sz="300" dirty="0"/>
          </a:p>
          <a:p>
            <a:r>
              <a:rPr lang="en-US" sz="300" dirty="0" err="1"/>
              <a:t>DataBeanAttribute</a:t>
            </a:r>
            <a:r>
              <a:rPr lang="en-US" sz="300" dirty="0"/>
              <a:t> </a:t>
            </a:r>
            <a:r>
              <a:rPr lang="en-US" sz="300" dirty="0" err="1"/>
              <a:t>snDept</a:t>
            </a:r>
            <a:r>
              <a:rPr lang="en-US" sz="300" dirty="0"/>
              <a:t> = </a:t>
            </a:r>
            <a:r>
              <a:rPr lang="en-US" sz="300" dirty="0" err="1"/>
              <a:t>data.getDataBeanAttribute</a:t>
            </a:r>
            <a:r>
              <a:rPr lang="en-US" sz="300" dirty="0"/>
              <a:t>("</a:t>
            </a:r>
            <a:r>
              <a:rPr lang="en-US" sz="300" dirty="0" err="1"/>
              <a:t>erServiceNowDepartment</a:t>
            </a:r>
            <a:r>
              <a:rPr lang="en-US" sz="300" dirty="0"/>
              <a:t>");</a:t>
            </a:r>
          </a:p>
          <a:p>
            <a:endParaRPr lang="en-US" sz="300" dirty="0"/>
          </a:p>
          <a:p>
            <a:r>
              <a:rPr lang="en-US" sz="300" dirty="0"/>
              <a:t>if ( </a:t>
            </a:r>
            <a:r>
              <a:rPr lang="en-US" sz="300" dirty="0" err="1"/>
              <a:t>snDept</a:t>
            </a:r>
            <a:r>
              <a:rPr lang="en-US" sz="300" dirty="0"/>
              <a:t> != null ) </a:t>
            </a:r>
          </a:p>
          <a:p>
            <a:r>
              <a:rPr lang="en-US" sz="300" dirty="0"/>
              <a:t>{</a:t>
            </a:r>
          </a:p>
          <a:p>
            <a:r>
              <a:rPr lang="en-US" sz="300" dirty="0"/>
              <a:t>	log.info("Account </a:t>
            </a:r>
            <a:r>
              <a:rPr lang="en-US" sz="300" dirty="0" err="1"/>
              <a:t>erServiceNowDepartment</a:t>
            </a:r>
            <a:r>
              <a:rPr lang="en-US" sz="300" dirty="0"/>
              <a:t> value: " + </a:t>
            </a:r>
            <a:r>
              <a:rPr lang="en-US" sz="300" dirty="0" err="1"/>
              <a:t>snDept</a:t>
            </a:r>
            <a:r>
              <a:rPr lang="en-US" sz="300" dirty="0"/>
              <a:t>);</a:t>
            </a:r>
          </a:p>
          <a:p>
            <a:endParaRPr lang="en-US" sz="300" dirty="0"/>
          </a:p>
          <a:p>
            <a:r>
              <a:rPr lang="en-US" sz="300" dirty="0"/>
              <a:t>} else {</a:t>
            </a:r>
          </a:p>
          <a:p>
            <a:r>
              <a:rPr lang="en-US" sz="300" dirty="0"/>
              <a:t>	log.info("Will populate Account </a:t>
            </a:r>
            <a:r>
              <a:rPr lang="en-US" sz="300" dirty="0" err="1"/>
              <a:t>erServiceNowDepartment</a:t>
            </a:r>
            <a:r>
              <a:rPr lang="en-US" sz="300" dirty="0"/>
              <a:t> from Account Owner OU; </a:t>
            </a:r>
            <a:r>
              <a:rPr lang="en-US" sz="300" dirty="0" err="1"/>
              <a:t>feeded</a:t>
            </a:r>
            <a:r>
              <a:rPr lang="en-US" sz="300" dirty="0"/>
              <a:t> from IGI AGC Account Rule.");</a:t>
            </a:r>
          </a:p>
          <a:p>
            <a:r>
              <a:rPr lang="en-US" sz="300" dirty="0"/>
              <a:t>	String </a:t>
            </a:r>
            <a:r>
              <a:rPr lang="en-US" sz="300" dirty="0" err="1"/>
              <a:t>accountDepartmentSysID</a:t>
            </a:r>
            <a:r>
              <a:rPr lang="en-US" sz="300" dirty="0"/>
              <a:t> = null;</a:t>
            </a:r>
          </a:p>
          <a:p>
            <a:r>
              <a:rPr lang="en-US" sz="300" dirty="0"/>
              <a:t>	</a:t>
            </a:r>
          </a:p>
          <a:p>
            <a:r>
              <a:rPr lang="en-US" sz="300" dirty="0"/>
              <a:t>	String </a:t>
            </a:r>
            <a:r>
              <a:rPr lang="en-US" sz="300" dirty="0" err="1"/>
              <a:t>operationCode</a:t>
            </a:r>
            <a:r>
              <a:rPr lang="en-US" sz="300" dirty="0"/>
              <a:t> = </a:t>
            </a:r>
            <a:r>
              <a:rPr lang="en-US" sz="300" dirty="0" err="1"/>
              <a:t>event.getEventAttribute</a:t>
            </a:r>
            <a:r>
              <a:rPr lang="en-US" sz="300" dirty="0"/>
              <a:t>("CODE_OPERATION").</a:t>
            </a:r>
            <a:r>
              <a:rPr lang="en-US" sz="300" dirty="0" err="1"/>
              <a:t>toString</a:t>
            </a:r>
            <a:r>
              <a:rPr lang="en-US" sz="300" dirty="0"/>
              <a:t>();</a:t>
            </a:r>
          </a:p>
          <a:p>
            <a:r>
              <a:rPr lang="en-US" sz="300" dirty="0"/>
              <a:t>	log.info("Will populate Account </a:t>
            </a:r>
            <a:r>
              <a:rPr lang="en-US" sz="300" dirty="0" err="1"/>
              <a:t>erServiceNowDepartment</a:t>
            </a:r>
            <a:r>
              <a:rPr lang="en-US" sz="300" dirty="0"/>
              <a:t> for </a:t>
            </a:r>
            <a:r>
              <a:rPr lang="en-US" sz="300" dirty="0" err="1"/>
              <a:t>operationCode</a:t>
            </a:r>
            <a:r>
              <a:rPr lang="en-US" sz="300" dirty="0"/>
              <a:t> " + </a:t>
            </a:r>
            <a:r>
              <a:rPr lang="en-US" sz="300" dirty="0" err="1"/>
              <a:t>operationCode</a:t>
            </a:r>
            <a:r>
              <a:rPr lang="en-US" sz="300" dirty="0"/>
              <a:t> );</a:t>
            </a:r>
          </a:p>
          <a:p>
            <a:r>
              <a:rPr lang="en-US" sz="300" dirty="0"/>
              <a:t>	</a:t>
            </a:r>
            <a:r>
              <a:rPr lang="en-US" sz="300" dirty="0" err="1"/>
              <a:t>DataBeanAttribute</a:t>
            </a:r>
            <a:r>
              <a:rPr lang="en-US" sz="300" dirty="0"/>
              <a:t> </a:t>
            </a:r>
            <a:r>
              <a:rPr lang="en-US" sz="300" dirty="0" err="1"/>
              <a:t>accountCodeDataBean</a:t>
            </a:r>
            <a:r>
              <a:rPr lang="en-US" sz="300" dirty="0"/>
              <a:t> = </a:t>
            </a:r>
            <a:r>
              <a:rPr lang="en-US" sz="300" dirty="0" err="1"/>
              <a:t>data.getDataBeanAttribute</a:t>
            </a:r>
            <a:r>
              <a:rPr lang="en-US" sz="300" dirty="0"/>
              <a:t>("</a:t>
            </a:r>
            <a:r>
              <a:rPr lang="en-US" sz="300" dirty="0" err="1"/>
              <a:t>eruid</a:t>
            </a:r>
            <a:r>
              <a:rPr lang="en-US" sz="300" dirty="0"/>
              <a:t>");</a:t>
            </a:r>
          </a:p>
          <a:p>
            <a:r>
              <a:rPr lang="en-US" sz="300" dirty="0"/>
              <a:t>	String </a:t>
            </a:r>
            <a:r>
              <a:rPr lang="en-US" sz="300" dirty="0" err="1"/>
              <a:t>accountCode</a:t>
            </a:r>
            <a:r>
              <a:rPr lang="en-US" sz="300" dirty="0"/>
              <a:t> = </a:t>
            </a:r>
            <a:r>
              <a:rPr lang="en-US" sz="300" dirty="0" err="1"/>
              <a:t>accountCodeDataBean.getNewValue</a:t>
            </a:r>
            <a:r>
              <a:rPr lang="en-US" sz="300" dirty="0"/>
              <a:t>().</a:t>
            </a:r>
            <a:r>
              <a:rPr lang="en-US" sz="300" dirty="0" err="1"/>
              <a:t>toString</a:t>
            </a:r>
            <a:r>
              <a:rPr lang="en-US" sz="300" dirty="0"/>
              <a:t>();</a:t>
            </a:r>
          </a:p>
          <a:p>
            <a:r>
              <a:rPr lang="en-US" sz="300" dirty="0"/>
              <a:t>	log.info("Will populate Account </a:t>
            </a:r>
            <a:r>
              <a:rPr lang="en-US" sz="300" dirty="0" err="1"/>
              <a:t>erServiceNowDepartment</a:t>
            </a:r>
            <a:r>
              <a:rPr lang="en-US" sz="300" dirty="0"/>
              <a:t> for account: " + </a:t>
            </a:r>
            <a:r>
              <a:rPr lang="en-US" sz="300" dirty="0" err="1"/>
              <a:t>accountCode</a:t>
            </a:r>
            <a:r>
              <a:rPr lang="en-US" sz="300" dirty="0"/>
              <a:t> );</a:t>
            </a:r>
          </a:p>
          <a:p>
            <a:r>
              <a:rPr lang="en-US" sz="300" dirty="0"/>
              <a:t>	</a:t>
            </a:r>
          </a:p>
          <a:p>
            <a:r>
              <a:rPr lang="en-US" sz="300" dirty="0"/>
              <a:t>	// get Event Attr4 from EVENT_OUT Table; use it as Department for Account</a:t>
            </a:r>
          </a:p>
          <a:p>
            <a:r>
              <a:rPr lang="en-US" sz="300" dirty="0"/>
              <a:t>	// select attr4 from IGACORE.EVENT_OUT where COD_OPERATION = 'PM_3095943343727606008_admin' and OPERATION = '8' and ATTR1 = 'Alex.SNDEMO2-1';</a:t>
            </a:r>
          </a:p>
          <a:p>
            <a:r>
              <a:rPr lang="en-US" sz="300" dirty="0"/>
              <a:t>	String </a:t>
            </a:r>
            <a:r>
              <a:rPr lang="en-US" sz="300" dirty="0" err="1"/>
              <a:t>Department_QUERY</a:t>
            </a:r>
            <a:r>
              <a:rPr lang="en-US" sz="300" dirty="0"/>
              <a:t> = "select ATTR4 from IGACORE.EVENT_OUT where COD_OPERATION = '" + </a:t>
            </a:r>
            <a:r>
              <a:rPr lang="en-US" sz="300" dirty="0" err="1"/>
              <a:t>operationCode</a:t>
            </a:r>
            <a:r>
              <a:rPr lang="en-US" sz="300" dirty="0"/>
              <a:t> + "' and ATTR1 = '" + </a:t>
            </a:r>
            <a:r>
              <a:rPr lang="en-US" sz="300" dirty="0" err="1"/>
              <a:t>accountCode</a:t>
            </a:r>
            <a:r>
              <a:rPr lang="en-US" sz="300" dirty="0"/>
              <a:t> + "'";</a:t>
            </a:r>
          </a:p>
          <a:p>
            <a:r>
              <a:rPr lang="en-US" sz="300" dirty="0"/>
              <a:t>	</a:t>
            </a:r>
            <a:r>
              <a:rPr lang="en-US" sz="300" dirty="0" err="1"/>
              <a:t>ResultSet</a:t>
            </a:r>
            <a:r>
              <a:rPr lang="en-US" sz="300" dirty="0"/>
              <a:t> </a:t>
            </a:r>
            <a:r>
              <a:rPr lang="en-US" sz="300" dirty="0" err="1"/>
              <a:t>rs</a:t>
            </a:r>
            <a:r>
              <a:rPr lang="en-US" sz="300" dirty="0"/>
              <a:t> = </a:t>
            </a:r>
            <a:r>
              <a:rPr lang="en-US" sz="300" dirty="0" err="1"/>
              <a:t>sql.getCntSQL</a:t>
            </a:r>
            <a:r>
              <a:rPr lang="en-US" sz="300" dirty="0"/>
              <a:t>().</a:t>
            </a:r>
            <a:r>
              <a:rPr lang="en-US" sz="300" dirty="0" err="1"/>
              <a:t>getConnection</a:t>
            </a:r>
            <a:r>
              <a:rPr lang="en-US" sz="300" dirty="0"/>
              <a:t>().</a:t>
            </a:r>
            <a:r>
              <a:rPr lang="en-US" sz="300" dirty="0" err="1"/>
              <a:t>createStatement</a:t>
            </a:r>
            <a:r>
              <a:rPr lang="en-US" sz="300" dirty="0"/>
              <a:t>().</a:t>
            </a:r>
            <a:r>
              <a:rPr lang="en-US" sz="300" dirty="0" err="1"/>
              <a:t>executeQuery</a:t>
            </a:r>
            <a:r>
              <a:rPr lang="en-US" sz="300" dirty="0"/>
              <a:t>(</a:t>
            </a:r>
            <a:r>
              <a:rPr lang="en-US" sz="300" dirty="0" err="1"/>
              <a:t>Department_QUERY</a:t>
            </a:r>
            <a:r>
              <a:rPr lang="en-US" sz="300" dirty="0"/>
              <a:t>);</a:t>
            </a:r>
          </a:p>
          <a:p>
            <a:r>
              <a:rPr lang="en-US" sz="300" dirty="0"/>
              <a:t>	log.info("EXECUTE QUERY: " + </a:t>
            </a:r>
            <a:r>
              <a:rPr lang="en-US" sz="300" dirty="0" err="1"/>
              <a:t>Department_QUERY</a:t>
            </a:r>
            <a:r>
              <a:rPr lang="en-US" sz="300" dirty="0"/>
              <a:t>);</a:t>
            </a:r>
          </a:p>
          <a:p>
            <a:endParaRPr lang="en-US" sz="300" dirty="0"/>
          </a:p>
          <a:p>
            <a:r>
              <a:rPr lang="en-US" sz="300" dirty="0"/>
              <a:t>	while (</a:t>
            </a:r>
            <a:r>
              <a:rPr lang="en-US" sz="300" dirty="0" err="1"/>
              <a:t>rs.next</a:t>
            </a:r>
            <a:r>
              <a:rPr lang="en-US" sz="300" dirty="0"/>
              <a:t>()) {</a:t>
            </a:r>
          </a:p>
          <a:p>
            <a:r>
              <a:rPr lang="en-US" sz="300" dirty="0"/>
              <a:t>		</a:t>
            </a:r>
            <a:r>
              <a:rPr lang="en-US" sz="300" dirty="0" err="1"/>
              <a:t>accountDepartmentSysID</a:t>
            </a:r>
            <a:r>
              <a:rPr lang="en-US" sz="300" dirty="0"/>
              <a:t> = </a:t>
            </a:r>
            <a:r>
              <a:rPr lang="en-US" sz="300" dirty="0" err="1"/>
              <a:t>rs.getString</a:t>
            </a:r>
            <a:r>
              <a:rPr lang="en-US" sz="300" dirty="0"/>
              <a:t>(1).trim();</a:t>
            </a:r>
          </a:p>
          <a:p>
            <a:r>
              <a:rPr lang="en-US" sz="300" dirty="0"/>
              <a:t>		log.info("Account </a:t>
            </a:r>
            <a:r>
              <a:rPr lang="en-US" sz="300" dirty="0" err="1"/>
              <a:t>erServiceNowDepartment</a:t>
            </a:r>
            <a:r>
              <a:rPr lang="en-US" sz="300" dirty="0"/>
              <a:t> detected from EVENT OUT Attr4: " + </a:t>
            </a:r>
            <a:r>
              <a:rPr lang="en-US" sz="300" dirty="0" err="1"/>
              <a:t>accountDepartmentSysID</a:t>
            </a:r>
            <a:r>
              <a:rPr lang="en-US" sz="300" dirty="0"/>
              <a:t> );</a:t>
            </a:r>
          </a:p>
          <a:p>
            <a:r>
              <a:rPr lang="en-US" sz="300" dirty="0"/>
              <a:t>	}</a:t>
            </a:r>
          </a:p>
          <a:p>
            <a:r>
              <a:rPr lang="en-US" sz="300" dirty="0"/>
              <a:t>	</a:t>
            </a:r>
            <a:r>
              <a:rPr lang="en-US" sz="300" dirty="0" err="1"/>
              <a:t>rs.close</a:t>
            </a:r>
            <a:r>
              <a:rPr lang="en-US" sz="300" dirty="0"/>
              <a:t>();</a:t>
            </a:r>
          </a:p>
          <a:p>
            <a:endParaRPr lang="en-US" sz="300" dirty="0"/>
          </a:p>
          <a:p>
            <a:r>
              <a:rPr lang="en-US" sz="300" dirty="0"/>
              <a:t>	// use Default </a:t>
            </a:r>
            <a:r>
              <a:rPr lang="en-US" sz="300" dirty="0" err="1"/>
              <a:t>erServiceNowDepartment</a:t>
            </a:r>
            <a:r>
              <a:rPr lang="en-US" sz="300" dirty="0"/>
              <a:t> HR for account; if it was not detected from EVENT OUT and was empty originally</a:t>
            </a:r>
          </a:p>
          <a:p>
            <a:r>
              <a:rPr lang="en-US" sz="300" dirty="0"/>
              <a:t>	if ( </a:t>
            </a:r>
            <a:r>
              <a:rPr lang="en-US" sz="300" dirty="0" err="1"/>
              <a:t>accountDepartmentSysID</a:t>
            </a:r>
            <a:r>
              <a:rPr lang="en-US" sz="300" dirty="0"/>
              <a:t> == null ) {</a:t>
            </a:r>
          </a:p>
          <a:p>
            <a:r>
              <a:rPr lang="en-US" sz="300" dirty="0"/>
              <a:t>		</a:t>
            </a:r>
            <a:r>
              <a:rPr lang="en-US" sz="300" dirty="0" err="1"/>
              <a:t>accountDepartmentSysID</a:t>
            </a:r>
            <a:r>
              <a:rPr lang="en-US" sz="300" dirty="0"/>
              <a:t> = "93b25282c0a8000b0b55c8ab34e2f1e6";</a:t>
            </a:r>
          </a:p>
          <a:p>
            <a:r>
              <a:rPr lang="en-US" sz="300" dirty="0"/>
              <a:t>		log.info("Using Default Account </a:t>
            </a:r>
            <a:r>
              <a:rPr lang="en-US" sz="300" dirty="0" err="1"/>
              <a:t>erServiceNowDepartment</a:t>
            </a:r>
            <a:r>
              <a:rPr lang="en-US" sz="300" dirty="0"/>
              <a:t> as HR: " + </a:t>
            </a:r>
            <a:r>
              <a:rPr lang="en-US" sz="300" dirty="0" err="1"/>
              <a:t>accountDepartmentSysID</a:t>
            </a:r>
            <a:r>
              <a:rPr lang="en-US" sz="300" dirty="0"/>
              <a:t> );</a:t>
            </a:r>
          </a:p>
          <a:p>
            <a:r>
              <a:rPr lang="en-US" sz="300" dirty="0"/>
              <a:t>		} </a:t>
            </a:r>
          </a:p>
          <a:p>
            <a:endParaRPr lang="en-US" sz="300" dirty="0"/>
          </a:p>
          <a:p>
            <a:r>
              <a:rPr lang="en-US" sz="300" dirty="0"/>
              <a:t>	</a:t>
            </a:r>
            <a:r>
              <a:rPr lang="en-US" sz="300" dirty="0" err="1"/>
              <a:t>DataBeanAttribute</a:t>
            </a:r>
            <a:r>
              <a:rPr lang="en-US" sz="300" dirty="0"/>
              <a:t> dept = new </a:t>
            </a:r>
            <a:r>
              <a:rPr lang="en-US" sz="300" dirty="0" err="1"/>
              <a:t>DataBeanAttribute</a:t>
            </a:r>
            <a:r>
              <a:rPr lang="en-US" sz="300" dirty="0"/>
              <a:t>("</a:t>
            </a:r>
            <a:r>
              <a:rPr lang="en-US" sz="300" dirty="0" err="1"/>
              <a:t>erServiceNowDepartment</a:t>
            </a:r>
            <a:r>
              <a:rPr lang="en-US" sz="300" dirty="0"/>
              <a:t>");</a:t>
            </a:r>
          </a:p>
          <a:p>
            <a:r>
              <a:rPr lang="en-US" sz="300" dirty="0"/>
              <a:t>	</a:t>
            </a:r>
            <a:r>
              <a:rPr lang="en-US" sz="300" dirty="0" err="1"/>
              <a:t>dept.setNewValue</a:t>
            </a:r>
            <a:r>
              <a:rPr lang="en-US" sz="300" dirty="0"/>
              <a:t>(</a:t>
            </a:r>
            <a:r>
              <a:rPr lang="en-US" sz="300" dirty="0" err="1"/>
              <a:t>accountDepartmentSysID</a:t>
            </a:r>
            <a:r>
              <a:rPr lang="en-US" sz="300" dirty="0"/>
              <a:t>);</a:t>
            </a:r>
          </a:p>
          <a:p>
            <a:r>
              <a:rPr lang="en-US" sz="300" dirty="0"/>
              <a:t>	</a:t>
            </a:r>
            <a:r>
              <a:rPr lang="en-US" sz="300" dirty="0" err="1"/>
              <a:t>data.setDataBeanAttribute</a:t>
            </a:r>
            <a:r>
              <a:rPr lang="en-US" sz="300" dirty="0"/>
              <a:t>(dept);</a:t>
            </a:r>
          </a:p>
          <a:p>
            <a:r>
              <a:rPr lang="en-US" sz="300" dirty="0"/>
              <a:t>	</a:t>
            </a:r>
            <a:r>
              <a:rPr lang="en-US" sz="300" dirty="0" err="1"/>
              <a:t>event.setBean</a:t>
            </a:r>
            <a:r>
              <a:rPr lang="en-US" sz="300" dirty="0"/>
              <a:t>(data);</a:t>
            </a:r>
          </a:p>
          <a:p>
            <a:endParaRPr lang="en-US" sz="300" dirty="0"/>
          </a:p>
          <a:p>
            <a:r>
              <a:rPr lang="en-US" sz="300" dirty="0"/>
              <a:t>	log.info("New Account </a:t>
            </a:r>
            <a:r>
              <a:rPr lang="en-US" sz="300" dirty="0" err="1"/>
              <a:t>erServiceNowDepartment</a:t>
            </a:r>
            <a:r>
              <a:rPr lang="en-US" sz="300" dirty="0"/>
              <a:t> value: " + </a:t>
            </a:r>
            <a:r>
              <a:rPr lang="en-US" sz="300" dirty="0" err="1"/>
              <a:t>data.getDataBeanAttribute</a:t>
            </a:r>
            <a:r>
              <a:rPr lang="en-US" sz="300" dirty="0"/>
              <a:t>("</a:t>
            </a:r>
            <a:r>
              <a:rPr lang="en-US" sz="300" dirty="0" err="1"/>
              <a:t>erServiceNowDepartment</a:t>
            </a:r>
            <a:r>
              <a:rPr lang="en-US" sz="300" dirty="0"/>
              <a:t>") );</a:t>
            </a:r>
          </a:p>
          <a:p>
            <a:r>
              <a:rPr lang="en-US" sz="300" dirty="0"/>
              <a:t>}</a:t>
            </a:r>
          </a:p>
        </p:txBody>
      </p:sp>
      <p:sp>
        <p:nvSpPr>
          <p:cNvPr id="10" name="Oval 9">
            <a:extLst>
              <a:ext uri="{FF2B5EF4-FFF2-40B4-BE49-F238E27FC236}">
                <a16:creationId xmlns:a16="http://schemas.microsoft.com/office/drawing/2014/main" id="{F3EA3073-E3A3-4FD4-B414-EF446188F591}"/>
              </a:ext>
            </a:extLst>
          </p:cNvPr>
          <p:cNvSpPr/>
          <p:nvPr/>
        </p:nvSpPr>
        <p:spPr>
          <a:xfrm>
            <a:off x="9412941" y="1011791"/>
            <a:ext cx="2465295" cy="150729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From IGI to Service Now Sync</a:t>
            </a:r>
          </a:p>
        </p:txBody>
      </p:sp>
    </p:spTree>
    <p:extLst>
      <p:ext uri="{BB962C8B-B14F-4D97-AF65-F5344CB8AC3E}">
        <p14:creationId xmlns:p14="http://schemas.microsoft.com/office/powerpoint/2010/main" val="1827064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723" y="271159"/>
            <a:ext cx="9877900" cy="695808"/>
          </a:xfrm>
        </p:spPr>
        <p:txBody>
          <a:bodyPr>
            <a:noAutofit/>
          </a:bodyPr>
          <a:lstStyle/>
          <a:p>
            <a:r>
              <a:rPr lang="en-US" sz="1920" dirty="0"/>
              <a:t>You can customize up to 25 User Attributes in IBM CI Cloud Directory USER SCHEMA via IBM CI API. For this integration we use </a:t>
            </a:r>
            <a:r>
              <a:rPr lang="en-US" sz="1920" b="1" dirty="0"/>
              <a:t>standard</a:t>
            </a:r>
            <a:r>
              <a:rPr lang="en-US" sz="1920" dirty="0"/>
              <a:t> “department” ( OU ) IBM CI account attribute.</a:t>
            </a:r>
          </a:p>
        </p:txBody>
      </p:sp>
      <p:pic>
        <p:nvPicPr>
          <p:cNvPr id="20" name="Picture 62">
            <a:extLst>
              <a:ext uri="{FF2B5EF4-FFF2-40B4-BE49-F238E27FC236}">
                <a16:creationId xmlns:a16="http://schemas.microsoft.com/office/drawing/2014/main" id="{B9D3E376-C44F-464A-8C79-A5C91D7E33C5}"/>
              </a:ext>
            </a:extLst>
          </p:cNvPr>
          <p:cNvPicPr>
            <a:picLocks noChangeAspect="1"/>
          </p:cNvPicPr>
          <p:nvPr/>
        </p:nvPicPr>
        <p:blipFill>
          <a:blip r:embed="rId2" cstate="email">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8099162" y="4645296"/>
            <a:ext cx="3483238" cy="1929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7" name="Straight Connector 26">
            <a:extLst>
              <a:ext uri="{FF2B5EF4-FFF2-40B4-BE49-F238E27FC236}">
                <a16:creationId xmlns:a16="http://schemas.microsoft.com/office/drawing/2014/main" id="{0D20B302-9000-4DAA-9A52-F5F9DC9E3CC1}"/>
              </a:ext>
            </a:extLst>
          </p:cNvPr>
          <p:cNvCxnSpPr>
            <a:cxnSpLocks/>
            <a:stCxn id="29" idx="2"/>
          </p:cNvCxnSpPr>
          <p:nvPr/>
        </p:nvCxnSpPr>
        <p:spPr>
          <a:xfrm flipH="1">
            <a:off x="9908154" y="3006247"/>
            <a:ext cx="434678" cy="2266812"/>
          </a:xfrm>
          <a:prstGeom prst="line">
            <a:avLst/>
          </a:prstGeom>
          <a:noFill/>
          <a:ln w="57150" cap="flat" cmpd="sng" algn="ctr">
            <a:solidFill>
              <a:srgbClr val="FFC000"/>
            </a:solidFill>
            <a:prstDash val="sysDot"/>
          </a:ln>
          <a:effectLst/>
        </p:spPr>
      </p:cxnSp>
      <p:sp>
        <p:nvSpPr>
          <p:cNvPr id="29" name="AutoShape 32">
            <a:extLst>
              <a:ext uri="{FF2B5EF4-FFF2-40B4-BE49-F238E27FC236}">
                <a16:creationId xmlns:a16="http://schemas.microsoft.com/office/drawing/2014/main" id="{4D6B6DE8-A21D-461A-BA2E-B0CEE2E699BC}"/>
              </a:ext>
            </a:extLst>
          </p:cNvPr>
          <p:cNvSpPr>
            <a:spLocks noChangeArrowheads="1"/>
          </p:cNvSpPr>
          <p:nvPr/>
        </p:nvSpPr>
        <p:spPr bwMode="auto">
          <a:xfrm>
            <a:off x="9478851" y="2701555"/>
            <a:ext cx="1727963" cy="304693"/>
          </a:xfrm>
          <a:prstGeom prst="roundRect">
            <a:avLst>
              <a:gd name="adj" fmla="val 16667"/>
            </a:avLst>
          </a:prstGeom>
          <a:solidFill>
            <a:srgbClr val="FFC000"/>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defTabSz="1018642">
              <a:lnSpc>
                <a:spcPct val="87000"/>
              </a:lnSpc>
              <a:tabLst>
                <a:tab pos="806425" algn="l"/>
                <a:tab pos="1612849" algn="l"/>
                <a:tab pos="2419274" algn="l"/>
              </a:tabLst>
            </a:pPr>
            <a:r>
              <a:rPr lang="en-US" sz="2160" b="1" kern="0" dirty="0">
                <a:latin typeface="Arial"/>
                <a:ea typeface="ＭＳ Ｐゴシック"/>
                <a:cs typeface="Tahoma" charset="0"/>
              </a:rPr>
              <a:t>REST API</a:t>
            </a:r>
            <a:endParaRPr lang="en-US" sz="2160" kern="0" dirty="0">
              <a:latin typeface="Arial"/>
              <a:ea typeface="ＭＳ Ｐゴシック"/>
              <a:cs typeface="Tahoma" charset="0"/>
            </a:endParaRPr>
          </a:p>
        </p:txBody>
      </p:sp>
      <p:sp>
        <p:nvSpPr>
          <p:cNvPr id="3" name="Rectangle 2">
            <a:extLst>
              <a:ext uri="{FF2B5EF4-FFF2-40B4-BE49-F238E27FC236}">
                <a16:creationId xmlns:a16="http://schemas.microsoft.com/office/drawing/2014/main" id="{3E79F3CD-6674-4EDC-9F72-EAD157AC7EC4}"/>
              </a:ext>
            </a:extLst>
          </p:cNvPr>
          <p:cNvSpPr/>
          <p:nvPr/>
        </p:nvSpPr>
        <p:spPr>
          <a:xfrm>
            <a:off x="951811" y="959192"/>
            <a:ext cx="6723066" cy="830997"/>
          </a:xfrm>
          <a:prstGeom prst="rect">
            <a:avLst/>
          </a:prstGeom>
        </p:spPr>
        <p:txBody>
          <a:bodyPr wrap="square">
            <a:spAutoFit/>
          </a:bodyPr>
          <a:lstStyle/>
          <a:p>
            <a:r>
              <a:rPr lang="en-US" sz="960" dirty="0">
                <a:solidFill>
                  <a:srgbClr val="000000"/>
                </a:solidFill>
                <a:latin typeface="Helv"/>
                <a:hlinkClick r:id="rId3"/>
              </a:rPr>
              <a:t>https://dchilov.ice.ibmcloud.com/developer/explorer/#/Users_Management_Version_2.0</a:t>
            </a:r>
            <a:endParaRPr lang="en-US" sz="960" dirty="0">
              <a:solidFill>
                <a:srgbClr val="000000"/>
              </a:solidFill>
              <a:latin typeface="Helv"/>
            </a:endParaRPr>
          </a:p>
          <a:p>
            <a:endParaRPr lang="en-US" sz="960" dirty="0">
              <a:solidFill>
                <a:srgbClr val="000000"/>
              </a:solidFill>
              <a:latin typeface="Helv"/>
            </a:endParaRPr>
          </a:p>
          <a:p>
            <a:endParaRPr lang="en-US" sz="960" dirty="0">
              <a:solidFill>
                <a:srgbClr val="000000"/>
              </a:solidFill>
              <a:latin typeface="Helv"/>
            </a:endParaRPr>
          </a:p>
          <a:p>
            <a:endParaRPr lang="en-US" sz="960" dirty="0">
              <a:solidFill>
                <a:srgbClr val="000000"/>
              </a:solidFill>
              <a:latin typeface="Helv"/>
            </a:endParaRPr>
          </a:p>
          <a:p>
            <a:endParaRPr lang="en-US" sz="960" dirty="0">
              <a:solidFill>
                <a:srgbClr val="000000"/>
              </a:solidFill>
              <a:latin typeface="Helv"/>
            </a:endParaRPr>
          </a:p>
        </p:txBody>
      </p:sp>
      <p:sp>
        <p:nvSpPr>
          <p:cNvPr id="13" name="AutoShape 32">
            <a:extLst>
              <a:ext uri="{FF2B5EF4-FFF2-40B4-BE49-F238E27FC236}">
                <a16:creationId xmlns:a16="http://schemas.microsoft.com/office/drawing/2014/main" id="{BE235698-86AF-4C52-9D1C-49346E20A1AA}"/>
              </a:ext>
            </a:extLst>
          </p:cNvPr>
          <p:cNvSpPr>
            <a:spLocks noChangeArrowheads="1"/>
          </p:cNvSpPr>
          <p:nvPr/>
        </p:nvSpPr>
        <p:spPr bwMode="auto">
          <a:xfrm>
            <a:off x="8835657" y="5334699"/>
            <a:ext cx="1802362" cy="599002"/>
          </a:xfrm>
          <a:prstGeom prst="roundRect">
            <a:avLst>
              <a:gd name="adj" fmla="val 16667"/>
            </a:avLst>
          </a:prstGeom>
          <a:solidFill>
            <a:schemeClr val="accent3">
              <a:lumMod val="90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2160" b="1" kern="0" dirty="0">
                <a:latin typeface="Arial"/>
                <a:ea typeface="ＭＳ Ｐゴシック"/>
                <a:cs typeface="Tahoma" charset="0"/>
              </a:rPr>
              <a:t>IBM CIG</a:t>
            </a:r>
            <a:endParaRPr lang="en-US" sz="2160" kern="0" dirty="0">
              <a:latin typeface="Arial"/>
              <a:ea typeface="ＭＳ Ｐゴシック"/>
              <a:cs typeface="Tahoma" charset="0"/>
            </a:endParaRPr>
          </a:p>
        </p:txBody>
      </p:sp>
      <p:pic>
        <p:nvPicPr>
          <p:cNvPr id="14" name="Picture 13">
            <a:extLst>
              <a:ext uri="{FF2B5EF4-FFF2-40B4-BE49-F238E27FC236}">
                <a16:creationId xmlns:a16="http://schemas.microsoft.com/office/drawing/2014/main" id="{B00E1247-C6CC-4858-AA3D-713B35DB0E6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835658" y="5490349"/>
            <a:ext cx="348224" cy="385441"/>
          </a:xfrm>
          <a:prstGeom prst="rect">
            <a:avLst/>
          </a:prstGeom>
        </p:spPr>
      </p:pic>
      <p:pic>
        <p:nvPicPr>
          <p:cNvPr id="6" name="Picture 5">
            <a:extLst>
              <a:ext uri="{FF2B5EF4-FFF2-40B4-BE49-F238E27FC236}">
                <a16:creationId xmlns:a16="http://schemas.microsoft.com/office/drawing/2014/main" id="{136E31AF-7FC5-4E4A-8F73-14CA05513283}"/>
              </a:ext>
            </a:extLst>
          </p:cNvPr>
          <p:cNvPicPr>
            <a:picLocks noChangeAspect="1"/>
          </p:cNvPicPr>
          <p:nvPr/>
        </p:nvPicPr>
        <p:blipFill>
          <a:blip r:embed="rId5"/>
          <a:stretch>
            <a:fillRect/>
          </a:stretch>
        </p:blipFill>
        <p:spPr>
          <a:xfrm>
            <a:off x="985187" y="1330509"/>
            <a:ext cx="8066354" cy="4196983"/>
          </a:xfrm>
          <a:prstGeom prst="rect">
            <a:avLst/>
          </a:prstGeom>
        </p:spPr>
      </p:pic>
    </p:spTree>
    <p:extLst>
      <p:ext uri="{BB962C8B-B14F-4D97-AF65-F5344CB8AC3E}">
        <p14:creationId xmlns:p14="http://schemas.microsoft.com/office/powerpoint/2010/main" val="1896727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723" y="271159"/>
            <a:ext cx="9877900" cy="695808"/>
          </a:xfrm>
        </p:spPr>
        <p:txBody>
          <a:bodyPr>
            <a:noAutofit/>
          </a:bodyPr>
          <a:lstStyle/>
          <a:p>
            <a:r>
              <a:rPr lang="en-US" sz="1920" dirty="0"/>
              <a:t>IBM CI API is available for this task</a:t>
            </a:r>
          </a:p>
        </p:txBody>
      </p:sp>
      <p:pic>
        <p:nvPicPr>
          <p:cNvPr id="4" name="Picture 3">
            <a:extLst>
              <a:ext uri="{FF2B5EF4-FFF2-40B4-BE49-F238E27FC236}">
                <a16:creationId xmlns:a16="http://schemas.microsoft.com/office/drawing/2014/main" id="{7B7631F0-09C5-486B-89F6-4FC159B2A469}"/>
              </a:ext>
            </a:extLst>
          </p:cNvPr>
          <p:cNvPicPr>
            <a:picLocks noChangeAspect="1"/>
          </p:cNvPicPr>
          <p:nvPr/>
        </p:nvPicPr>
        <p:blipFill>
          <a:blip r:embed="rId2"/>
          <a:stretch>
            <a:fillRect/>
          </a:stretch>
        </p:blipFill>
        <p:spPr>
          <a:xfrm>
            <a:off x="1154723" y="827456"/>
            <a:ext cx="9813076" cy="4472477"/>
          </a:xfrm>
          <a:prstGeom prst="rect">
            <a:avLst/>
          </a:prstGeom>
        </p:spPr>
      </p:pic>
    </p:spTree>
    <p:extLst>
      <p:ext uri="{BB962C8B-B14F-4D97-AF65-F5344CB8AC3E}">
        <p14:creationId xmlns:p14="http://schemas.microsoft.com/office/powerpoint/2010/main" val="3052417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723" y="271159"/>
            <a:ext cx="9877900" cy="695808"/>
          </a:xfrm>
        </p:spPr>
        <p:txBody>
          <a:bodyPr>
            <a:noAutofit/>
          </a:bodyPr>
          <a:lstStyle/>
          <a:p>
            <a:r>
              <a:rPr lang="en-US" sz="1920" dirty="0"/>
              <a:t>IBM CI API is available for this task – first authenticate to IBM CI</a:t>
            </a:r>
          </a:p>
        </p:txBody>
      </p:sp>
      <p:pic>
        <p:nvPicPr>
          <p:cNvPr id="5" name="Picture 4">
            <a:extLst>
              <a:ext uri="{FF2B5EF4-FFF2-40B4-BE49-F238E27FC236}">
                <a16:creationId xmlns:a16="http://schemas.microsoft.com/office/drawing/2014/main" id="{E02A64EE-8A5C-4A5E-96E8-CBB4CD1C646D}"/>
              </a:ext>
            </a:extLst>
          </p:cNvPr>
          <p:cNvPicPr>
            <a:picLocks noChangeAspect="1"/>
          </p:cNvPicPr>
          <p:nvPr/>
        </p:nvPicPr>
        <p:blipFill>
          <a:blip r:embed="rId2"/>
          <a:stretch>
            <a:fillRect/>
          </a:stretch>
        </p:blipFill>
        <p:spPr>
          <a:xfrm>
            <a:off x="1154723" y="839847"/>
            <a:ext cx="8409482" cy="4990640"/>
          </a:xfrm>
          <a:prstGeom prst="rect">
            <a:avLst/>
          </a:prstGeom>
        </p:spPr>
      </p:pic>
    </p:spTree>
    <p:extLst>
      <p:ext uri="{BB962C8B-B14F-4D97-AF65-F5344CB8AC3E}">
        <p14:creationId xmlns:p14="http://schemas.microsoft.com/office/powerpoint/2010/main" val="3684310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723" y="271159"/>
            <a:ext cx="9877900" cy="695808"/>
          </a:xfrm>
        </p:spPr>
        <p:txBody>
          <a:bodyPr>
            <a:noAutofit/>
          </a:bodyPr>
          <a:lstStyle/>
          <a:p>
            <a:r>
              <a:rPr lang="en-US" sz="1920" dirty="0"/>
              <a:t>IBM CI </a:t>
            </a:r>
            <a:r>
              <a:rPr lang="en-US" sz="1920" dirty="0" err="1"/>
              <a:t>ReST</a:t>
            </a:r>
            <a:r>
              <a:rPr lang="en-US" sz="1920" dirty="0"/>
              <a:t> API is available to extend User schema.  Check existing Cloud Directory User attributes first.</a:t>
            </a:r>
          </a:p>
        </p:txBody>
      </p:sp>
      <p:pic>
        <p:nvPicPr>
          <p:cNvPr id="3" name="Picture 2">
            <a:extLst>
              <a:ext uri="{FF2B5EF4-FFF2-40B4-BE49-F238E27FC236}">
                <a16:creationId xmlns:a16="http://schemas.microsoft.com/office/drawing/2014/main" id="{3AE1B22F-C490-4E62-8CC7-6C64E7F1D6AE}"/>
              </a:ext>
            </a:extLst>
          </p:cNvPr>
          <p:cNvPicPr>
            <a:picLocks noChangeAspect="1"/>
          </p:cNvPicPr>
          <p:nvPr/>
        </p:nvPicPr>
        <p:blipFill>
          <a:blip r:embed="rId2"/>
          <a:stretch>
            <a:fillRect/>
          </a:stretch>
        </p:blipFill>
        <p:spPr>
          <a:xfrm>
            <a:off x="1154723" y="1055963"/>
            <a:ext cx="8796228" cy="5123827"/>
          </a:xfrm>
          <a:prstGeom prst="rect">
            <a:avLst/>
          </a:prstGeom>
        </p:spPr>
      </p:pic>
    </p:spTree>
    <p:extLst>
      <p:ext uri="{BB962C8B-B14F-4D97-AF65-F5344CB8AC3E}">
        <p14:creationId xmlns:p14="http://schemas.microsoft.com/office/powerpoint/2010/main" val="22571628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723" y="271159"/>
            <a:ext cx="9877900" cy="695808"/>
          </a:xfrm>
        </p:spPr>
        <p:txBody>
          <a:bodyPr>
            <a:noAutofit/>
          </a:bodyPr>
          <a:lstStyle/>
          <a:p>
            <a:r>
              <a:rPr lang="en-US" sz="1920" dirty="0"/>
              <a:t>IBM CI </a:t>
            </a:r>
            <a:r>
              <a:rPr lang="en-US" sz="1920" dirty="0" err="1"/>
              <a:t>ReST</a:t>
            </a:r>
            <a:r>
              <a:rPr lang="en-US" sz="1920" dirty="0"/>
              <a:t> API is available to populate Users’ Department value as for example ServiceNow Department “IGI Demo Group”.</a:t>
            </a:r>
          </a:p>
        </p:txBody>
      </p:sp>
      <p:sp>
        <p:nvSpPr>
          <p:cNvPr id="4" name="Rectangle 3">
            <a:extLst>
              <a:ext uri="{FF2B5EF4-FFF2-40B4-BE49-F238E27FC236}">
                <a16:creationId xmlns:a16="http://schemas.microsoft.com/office/drawing/2014/main" id="{A734EC49-9EDC-4252-BEF9-826ACC57B19F}"/>
              </a:ext>
            </a:extLst>
          </p:cNvPr>
          <p:cNvSpPr/>
          <p:nvPr/>
        </p:nvSpPr>
        <p:spPr>
          <a:xfrm>
            <a:off x="1154723" y="902139"/>
            <a:ext cx="9006610" cy="4745915"/>
          </a:xfrm>
          <a:prstGeom prst="rect">
            <a:avLst/>
          </a:prstGeom>
        </p:spPr>
        <p:txBody>
          <a:bodyPr wrap="square">
            <a:spAutoFit/>
          </a:bodyPr>
          <a:lstStyle/>
          <a:p>
            <a:r>
              <a:rPr lang="en-US" sz="2160" dirty="0"/>
              <a:t> </a:t>
            </a:r>
          </a:p>
          <a:p>
            <a:r>
              <a:rPr lang="en-US" sz="2160" dirty="0"/>
              <a:t>{</a:t>
            </a:r>
          </a:p>
          <a:p>
            <a:r>
              <a:rPr lang="en-US" sz="2160" dirty="0"/>
              <a:t>            "</a:t>
            </a:r>
            <a:r>
              <a:rPr lang="en-US" sz="2160" dirty="0" err="1"/>
              <a:t>customAttribute</a:t>
            </a:r>
            <a:r>
              <a:rPr lang="en-US" sz="2160" dirty="0"/>
              <a:t>": false,</a:t>
            </a:r>
          </a:p>
          <a:p>
            <a:r>
              <a:rPr lang="en-US" sz="2160" dirty="0"/>
              <a:t>            "schemas": [</a:t>
            </a:r>
          </a:p>
          <a:p>
            <a:r>
              <a:rPr lang="en-US" sz="2160" dirty="0"/>
              <a:t>                "urn:ietf:params:scim:schemas:ibm:core:2.0:SchemaAttribute"</a:t>
            </a:r>
          </a:p>
          <a:p>
            <a:r>
              <a:rPr lang="en-US" sz="2160" dirty="0"/>
              <a:t>            ],</a:t>
            </a:r>
          </a:p>
          <a:p>
            <a:r>
              <a:rPr lang="en-US" sz="2160" dirty="0"/>
              <a:t>            "name": "</a:t>
            </a:r>
            <a:r>
              <a:rPr lang="en-US" sz="2160" dirty="0" err="1"/>
              <a:t>departmentNumber</a:t>
            </a:r>
            <a:r>
              <a:rPr lang="en-US" sz="2160" dirty="0"/>
              <a:t>",</a:t>
            </a:r>
          </a:p>
          <a:p>
            <a:r>
              <a:rPr lang="en-US" sz="2160" dirty="0"/>
              <a:t>            "description": "Identifies the name of the department.",</a:t>
            </a:r>
          </a:p>
          <a:p>
            <a:r>
              <a:rPr lang="en-US" sz="2160" dirty="0"/>
              <a:t>            "</a:t>
            </a:r>
            <a:r>
              <a:rPr lang="en-US" sz="2160" dirty="0" err="1"/>
              <a:t>attributeName</a:t>
            </a:r>
            <a:r>
              <a:rPr lang="en-US" sz="2160" dirty="0"/>
              <a:t>": "department",</a:t>
            </a:r>
          </a:p>
          <a:p>
            <a:r>
              <a:rPr lang="en-US" sz="2160" dirty="0"/>
              <a:t>            "</a:t>
            </a:r>
            <a:r>
              <a:rPr lang="en-US" sz="2160" dirty="0" err="1"/>
              <a:t>multiValue</a:t>
            </a:r>
            <a:r>
              <a:rPr lang="en-US" sz="2160" dirty="0"/>
              <a:t>": false,</a:t>
            </a:r>
          </a:p>
          <a:p>
            <a:r>
              <a:rPr lang="en-US" sz="2160" dirty="0"/>
              <a:t>            "type": "string",</a:t>
            </a:r>
          </a:p>
          <a:p>
            <a:r>
              <a:rPr lang="en-US" sz="2160" dirty="0"/>
              <a:t>            "</a:t>
            </a:r>
            <a:r>
              <a:rPr lang="en-US" sz="2160" dirty="0" err="1"/>
              <a:t>scimName</a:t>
            </a:r>
            <a:r>
              <a:rPr lang="en-US" sz="2160" dirty="0"/>
              <a:t>": "urn:ietf:params:scim:schemas:extension:enterprise:2.0:User:department"</a:t>
            </a:r>
          </a:p>
          <a:p>
            <a:r>
              <a:rPr lang="en-US" sz="2160" dirty="0"/>
              <a:t>        },</a:t>
            </a:r>
          </a:p>
        </p:txBody>
      </p:sp>
    </p:spTree>
    <p:extLst>
      <p:ext uri="{BB962C8B-B14F-4D97-AF65-F5344CB8AC3E}">
        <p14:creationId xmlns:p14="http://schemas.microsoft.com/office/powerpoint/2010/main" val="97845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7050" y="232218"/>
            <a:ext cx="9877900" cy="1656542"/>
          </a:xfrm>
        </p:spPr>
        <p:txBody>
          <a:bodyPr>
            <a:noAutofit/>
          </a:bodyPr>
          <a:lstStyle/>
          <a:p>
            <a:r>
              <a:rPr lang="en-US" sz="2160" dirty="0"/>
              <a:t>Hybrid Cloud – delivered with:</a:t>
            </a:r>
            <a:br>
              <a:rPr lang="en-US" sz="2160" dirty="0"/>
            </a:br>
            <a:r>
              <a:rPr lang="en-US" sz="2160" dirty="0"/>
              <a:t>	IBM CI ( with CIG functions enabled )</a:t>
            </a:r>
            <a:br>
              <a:rPr lang="en-US" sz="2160" dirty="0"/>
            </a:br>
            <a:r>
              <a:rPr lang="en-US" sz="2160" dirty="0"/>
              <a:t>	SAAS HR/ERM/IAM system ( Service Now or other SAAS ERM )</a:t>
            </a:r>
            <a:br>
              <a:rPr lang="en-US" sz="2160" dirty="0"/>
            </a:br>
            <a:r>
              <a:rPr lang="en-US" sz="2160" dirty="0"/>
              <a:t>	IBM IGI ( or ISIM )</a:t>
            </a:r>
            <a:br>
              <a:rPr lang="en-US" sz="2160" dirty="0"/>
            </a:br>
            <a:endParaRPr lang="en-US" sz="2160" dirty="0"/>
          </a:p>
        </p:txBody>
      </p:sp>
      <p:pic>
        <p:nvPicPr>
          <p:cNvPr id="16" name="Picture 62">
            <a:extLst>
              <a:ext uri="{FF2B5EF4-FFF2-40B4-BE49-F238E27FC236}">
                <a16:creationId xmlns:a16="http://schemas.microsoft.com/office/drawing/2014/main" id="{8B5F02A1-A183-40A5-8DEE-7F5C130EB43D}"/>
              </a:ext>
            </a:extLst>
          </p:cNvPr>
          <p:cNvPicPr>
            <a:picLocks noChangeAspect="1"/>
          </p:cNvPicPr>
          <p:nvPr/>
        </p:nvPicPr>
        <p:blipFill>
          <a:blip r:embed="rId2" cstate="screen">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1081196" y="2916338"/>
            <a:ext cx="4057528" cy="279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27">
            <a:extLst>
              <a:ext uri="{FF2B5EF4-FFF2-40B4-BE49-F238E27FC236}">
                <a16:creationId xmlns:a16="http://schemas.microsoft.com/office/drawing/2014/main" id="{328C3196-BA44-41F7-9FC5-DEDE1F7AF31B}"/>
              </a:ext>
            </a:extLst>
          </p:cNvPr>
          <p:cNvSpPr/>
          <p:nvPr/>
        </p:nvSpPr>
        <p:spPr>
          <a:xfrm>
            <a:off x="2084631" y="3680834"/>
            <a:ext cx="2050655" cy="1097280"/>
          </a:xfrm>
          <a:prstGeom prst="rect">
            <a:avLst/>
          </a:prstGeom>
          <a:solidFill>
            <a:schemeClr val="accent1"/>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IBM CI</a:t>
            </a:r>
          </a:p>
        </p:txBody>
      </p:sp>
      <p:pic>
        <p:nvPicPr>
          <p:cNvPr id="30" name="Picture 62">
            <a:extLst>
              <a:ext uri="{FF2B5EF4-FFF2-40B4-BE49-F238E27FC236}">
                <a16:creationId xmlns:a16="http://schemas.microsoft.com/office/drawing/2014/main" id="{B6B265DD-DF13-4D51-82E5-38CACC55EB95}"/>
              </a:ext>
            </a:extLst>
          </p:cNvPr>
          <p:cNvPicPr>
            <a:picLocks noChangeAspect="1"/>
          </p:cNvPicPr>
          <p:nvPr/>
        </p:nvPicPr>
        <p:blipFill>
          <a:blip r:embed="rId2" cstate="screen">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4919584" y="1329105"/>
            <a:ext cx="4057528" cy="279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ectangle 31">
            <a:extLst>
              <a:ext uri="{FF2B5EF4-FFF2-40B4-BE49-F238E27FC236}">
                <a16:creationId xmlns:a16="http://schemas.microsoft.com/office/drawing/2014/main" id="{CDE0818D-5959-4A83-B9C1-E1108686D5E3}"/>
              </a:ext>
            </a:extLst>
          </p:cNvPr>
          <p:cNvSpPr/>
          <p:nvPr/>
        </p:nvSpPr>
        <p:spPr>
          <a:xfrm>
            <a:off x="6027953" y="2055900"/>
            <a:ext cx="2050655" cy="1097280"/>
          </a:xfrm>
          <a:prstGeom prst="rect">
            <a:avLst/>
          </a:prstGeom>
          <a:solidFill>
            <a:schemeClr val="accent1"/>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Service Now</a:t>
            </a:r>
          </a:p>
        </p:txBody>
      </p:sp>
      <p:sp>
        <p:nvSpPr>
          <p:cNvPr id="33" name="Rectangle: Rounded Corners 32">
            <a:extLst>
              <a:ext uri="{FF2B5EF4-FFF2-40B4-BE49-F238E27FC236}">
                <a16:creationId xmlns:a16="http://schemas.microsoft.com/office/drawing/2014/main" id="{886B0846-CFDC-4CA4-BD27-7E9975122047}"/>
              </a:ext>
            </a:extLst>
          </p:cNvPr>
          <p:cNvSpPr/>
          <p:nvPr/>
        </p:nvSpPr>
        <p:spPr>
          <a:xfrm>
            <a:off x="7822867" y="4683686"/>
            <a:ext cx="3399932" cy="1725893"/>
          </a:xfrm>
          <a:prstGeom prst="roundRect">
            <a:avLst/>
          </a:prstGeom>
          <a:solidFill>
            <a:schemeClr val="accent2">
              <a:lumMod val="20000"/>
              <a:lumOff val="80000"/>
            </a:schemeClr>
          </a:solidFill>
          <a:ln w="19050" cap="flat" cmpd="sng" algn="ctr">
            <a:noFill/>
            <a:prstDash val="solid"/>
          </a:ln>
          <a:effectLst/>
        </p:spPr>
        <p:txBody>
          <a:bodyPr rtlCol="0" anchor="ctr"/>
          <a:lstStyle/>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r>
              <a:rPr lang="en-US" sz="1680" kern="0" dirty="0">
                <a:cs typeface="Arial" panose="020B0604020202020204" pitchFamily="34" charset="0"/>
              </a:rPr>
              <a:t>On-Prem</a:t>
            </a: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p:txBody>
      </p:sp>
      <p:sp>
        <p:nvSpPr>
          <p:cNvPr id="34" name="AutoShape 32">
            <a:extLst>
              <a:ext uri="{FF2B5EF4-FFF2-40B4-BE49-F238E27FC236}">
                <a16:creationId xmlns:a16="http://schemas.microsoft.com/office/drawing/2014/main" id="{A0F68EAC-8934-4853-A79A-8C3BB1EAA71E}"/>
              </a:ext>
            </a:extLst>
          </p:cNvPr>
          <p:cNvSpPr>
            <a:spLocks noChangeArrowheads="1"/>
          </p:cNvSpPr>
          <p:nvPr/>
        </p:nvSpPr>
        <p:spPr bwMode="auto">
          <a:xfrm>
            <a:off x="8520779" y="5247132"/>
            <a:ext cx="1759138" cy="599002"/>
          </a:xfrm>
          <a:prstGeom prst="roundRect">
            <a:avLst>
              <a:gd name="adj" fmla="val 16667"/>
            </a:avLst>
          </a:prstGeom>
          <a:solidFill>
            <a:schemeClr val="accent3">
              <a:lumMod val="90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2160" b="1" kern="0" dirty="0">
                <a:latin typeface="Arial"/>
                <a:ea typeface="ＭＳ Ｐゴシック"/>
                <a:cs typeface="Tahoma" charset="0"/>
              </a:rPr>
              <a:t>IBM IGI</a:t>
            </a:r>
            <a:endParaRPr lang="en-US" sz="2160" kern="0" dirty="0">
              <a:latin typeface="Arial"/>
              <a:ea typeface="ＭＳ Ｐゴシック"/>
              <a:cs typeface="Tahoma" charset="0"/>
            </a:endParaRPr>
          </a:p>
        </p:txBody>
      </p:sp>
      <p:pic>
        <p:nvPicPr>
          <p:cNvPr id="35" name="Picture 34">
            <a:extLst>
              <a:ext uri="{FF2B5EF4-FFF2-40B4-BE49-F238E27FC236}">
                <a16:creationId xmlns:a16="http://schemas.microsoft.com/office/drawing/2014/main" id="{465B8BCA-E100-477E-9C32-491386076B1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700841" y="5325160"/>
            <a:ext cx="348224" cy="385441"/>
          </a:xfrm>
          <a:prstGeom prst="rect">
            <a:avLst/>
          </a:prstGeom>
        </p:spPr>
      </p:pic>
      <p:cxnSp>
        <p:nvCxnSpPr>
          <p:cNvPr id="6" name="Connector: Curved 5">
            <a:extLst>
              <a:ext uri="{FF2B5EF4-FFF2-40B4-BE49-F238E27FC236}">
                <a16:creationId xmlns:a16="http://schemas.microsoft.com/office/drawing/2014/main" id="{5FABEEDE-AAAC-4A8B-BB9C-322644A463BC}"/>
              </a:ext>
            </a:extLst>
          </p:cNvPr>
          <p:cNvCxnSpPr>
            <a:stCxn id="16" idx="0"/>
          </p:cNvCxnSpPr>
          <p:nvPr/>
        </p:nvCxnSpPr>
        <p:spPr>
          <a:xfrm rot="5400000" flipH="1" flipV="1">
            <a:off x="4017239" y="1062428"/>
            <a:ext cx="946630" cy="2761188"/>
          </a:xfrm>
          <a:prstGeom prst="curvedConnector2">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8" name="Connector: Curved 7">
            <a:extLst>
              <a:ext uri="{FF2B5EF4-FFF2-40B4-BE49-F238E27FC236}">
                <a16:creationId xmlns:a16="http://schemas.microsoft.com/office/drawing/2014/main" id="{3567E839-ACE0-40AF-AF5F-59A3F155C986}"/>
              </a:ext>
            </a:extLst>
          </p:cNvPr>
          <p:cNvCxnSpPr>
            <a:stCxn id="30" idx="3"/>
            <a:endCxn id="33" idx="0"/>
          </p:cNvCxnSpPr>
          <p:nvPr/>
        </p:nvCxnSpPr>
        <p:spPr>
          <a:xfrm>
            <a:off x="8977111" y="2724674"/>
            <a:ext cx="545722" cy="1959013"/>
          </a:xfrm>
          <a:prstGeom prst="curvedConnector2">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2" name="Connector: Curved 11">
            <a:extLst>
              <a:ext uri="{FF2B5EF4-FFF2-40B4-BE49-F238E27FC236}">
                <a16:creationId xmlns:a16="http://schemas.microsoft.com/office/drawing/2014/main" id="{7E6E3254-0C95-4A16-BC94-889B502E70FD}"/>
              </a:ext>
            </a:extLst>
          </p:cNvPr>
          <p:cNvCxnSpPr>
            <a:cxnSpLocks/>
          </p:cNvCxnSpPr>
          <p:nvPr/>
        </p:nvCxnSpPr>
        <p:spPr>
          <a:xfrm>
            <a:off x="5061678" y="4311906"/>
            <a:ext cx="2761188" cy="1367246"/>
          </a:xfrm>
          <a:prstGeom prst="curvedConnector3">
            <a:avLst>
              <a:gd name="adj1" fmla="val 50000"/>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61962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723" y="271159"/>
            <a:ext cx="9877900" cy="695808"/>
          </a:xfrm>
        </p:spPr>
        <p:txBody>
          <a:bodyPr>
            <a:noAutofit/>
          </a:bodyPr>
          <a:lstStyle/>
          <a:p>
            <a:r>
              <a:rPr lang="en-US" sz="1920" dirty="0"/>
              <a:t>IBM CI </a:t>
            </a:r>
            <a:r>
              <a:rPr lang="en-US" sz="1920" dirty="0" err="1"/>
              <a:t>ReST</a:t>
            </a:r>
            <a:r>
              <a:rPr lang="en-US" sz="1920" dirty="0"/>
              <a:t> API is available to check existing Users and their attributes.</a:t>
            </a:r>
          </a:p>
        </p:txBody>
      </p:sp>
      <p:pic>
        <p:nvPicPr>
          <p:cNvPr id="5" name="Picture 4">
            <a:extLst>
              <a:ext uri="{FF2B5EF4-FFF2-40B4-BE49-F238E27FC236}">
                <a16:creationId xmlns:a16="http://schemas.microsoft.com/office/drawing/2014/main" id="{732F92C4-7768-4D2B-8E8A-7AE48ED44260}"/>
              </a:ext>
            </a:extLst>
          </p:cNvPr>
          <p:cNvPicPr>
            <a:picLocks noChangeAspect="1"/>
          </p:cNvPicPr>
          <p:nvPr/>
        </p:nvPicPr>
        <p:blipFill>
          <a:blip r:embed="rId2"/>
          <a:stretch>
            <a:fillRect/>
          </a:stretch>
        </p:blipFill>
        <p:spPr>
          <a:xfrm>
            <a:off x="996345" y="1110704"/>
            <a:ext cx="7959778" cy="4636592"/>
          </a:xfrm>
          <a:prstGeom prst="rect">
            <a:avLst/>
          </a:prstGeom>
        </p:spPr>
      </p:pic>
      <p:sp>
        <p:nvSpPr>
          <p:cNvPr id="3" name="Rectangle 2">
            <a:extLst>
              <a:ext uri="{FF2B5EF4-FFF2-40B4-BE49-F238E27FC236}">
                <a16:creationId xmlns:a16="http://schemas.microsoft.com/office/drawing/2014/main" id="{24C24419-DE2E-49BB-99DB-392333A8FC3D}"/>
              </a:ext>
            </a:extLst>
          </p:cNvPr>
          <p:cNvSpPr/>
          <p:nvPr/>
        </p:nvSpPr>
        <p:spPr>
          <a:xfrm>
            <a:off x="6393943" y="1336156"/>
            <a:ext cx="4801711" cy="4967514"/>
          </a:xfrm>
          <a:prstGeom prst="rect">
            <a:avLst/>
          </a:prstGeom>
          <a:solidFill>
            <a:schemeClr val="accent1">
              <a:lumMod val="20000"/>
              <a:lumOff val="80000"/>
            </a:schemeClr>
          </a:solidFill>
        </p:spPr>
        <p:txBody>
          <a:bodyPr wrap="square">
            <a:spAutoFit/>
          </a:bodyPr>
          <a:lstStyle/>
          <a:p>
            <a:r>
              <a:rPr lang="en-US" sz="960" dirty="0"/>
              <a:t> {</a:t>
            </a:r>
          </a:p>
          <a:p>
            <a:r>
              <a:rPr lang="en-US" sz="960" dirty="0"/>
              <a:t>            "emails": [</a:t>
            </a:r>
          </a:p>
          <a:p>
            <a:r>
              <a:rPr lang="en-US" sz="960" dirty="0"/>
              <a:t>                {</a:t>
            </a:r>
          </a:p>
          <a:p>
            <a:r>
              <a:rPr lang="en-US" sz="960" dirty="0"/>
              <a:t>                    "type": "work",</a:t>
            </a:r>
          </a:p>
          <a:p>
            <a:r>
              <a:rPr lang="en-US" sz="960" dirty="0"/>
              <a:t>                    "value": "dchilov@ibm.com"</a:t>
            </a:r>
          </a:p>
          <a:p>
            <a:r>
              <a:rPr lang="en-US" sz="960" dirty="0"/>
              <a:t>                }</a:t>
            </a:r>
          </a:p>
          <a:p>
            <a:r>
              <a:rPr lang="en-US" sz="960" dirty="0"/>
              <a:t>            ],</a:t>
            </a:r>
          </a:p>
          <a:p>
            <a:r>
              <a:rPr lang="en-US" sz="960" dirty="0"/>
              <a:t>            "meta": {</a:t>
            </a:r>
          </a:p>
          <a:p>
            <a:r>
              <a:rPr lang="en-US" sz="960" dirty="0"/>
              <a:t>                "created": "2019-04-26T18:54:57Z",</a:t>
            </a:r>
          </a:p>
          <a:p>
            <a:r>
              <a:rPr lang="en-US" sz="960" dirty="0"/>
              <a:t>                "</a:t>
            </a:r>
            <a:r>
              <a:rPr lang="en-US" sz="960" dirty="0" err="1"/>
              <a:t>lastModified</a:t>
            </a:r>
            <a:r>
              <a:rPr lang="en-US" sz="960" dirty="0"/>
              <a:t>": "2019-04-26T18:54:57Z"</a:t>
            </a:r>
          </a:p>
          <a:p>
            <a:r>
              <a:rPr lang="en-US" sz="960" dirty="0"/>
              <a:t>            },</a:t>
            </a:r>
          </a:p>
          <a:p>
            <a:r>
              <a:rPr lang="en-US" sz="960" dirty="0"/>
              <a:t>            "name": {</a:t>
            </a:r>
          </a:p>
          <a:p>
            <a:r>
              <a:rPr lang="en-US" sz="960" dirty="0"/>
              <a:t>                "formatted": "Dmitri IAMDEMO_CI_CIG1_User1",</a:t>
            </a:r>
          </a:p>
          <a:p>
            <a:r>
              <a:rPr lang="en-US" sz="960" dirty="0"/>
              <a:t>                "</a:t>
            </a:r>
            <a:r>
              <a:rPr lang="en-US" sz="960" dirty="0" err="1"/>
              <a:t>familyName</a:t>
            </a:r>
            <a:r>
              <a:rPr lang="en-US" sz="960" dirty="0"/>
              <a:t>": "IAMDEMO_CI_CIG1_User1",</a:t>
            </a:r>
          </a:p>
          <a:p>
            <a:r>
              <a:rPr lang="en-US" sz="960" dirty="0"/>
              <a:t>                "</a:t>
            </a:r>
            <a:r>
              <a:rPr lang="en-US" sz="960" dirty="0" err="1"/>
              <a:t>givenName</a:t>
            </a:r>
            <a:r>
              <a:rPr lang="en-US" sz="960" dirty="0"/>
              <a:t>": "Dmitri"</a:t>
            </a:r>
          </a:p>
          <a:p>
            <a:r>
              <a:rPr lang="en-US" sz="960" dirty="0"/>
              <a:t>            },</a:t>
            </a:r>
          </a:p>
          <a:p>
            <a:r>
              <a:rPr lang="en-US" sz="960" dirty="0"/>
              <a:t>            "urn:ietf:params:scim:schemas:extension:ibm:2.0:User": {</a:t>
            </a:r>
          </a:p>
          <a:p>
            <a:r>
              <a:rPr lang="en-US" sz="960" dirty="0"/>
              <a:t>                "</a:t>
            </a:r>
            <a:r>
              <a:rPr lang="en-US" sz="960" dirty="0" err="1"/>
              <a:t>pwdReset</a:t>
            </a:r>
            <a:r>
              <a:rPr lang="en-US" sz="960" dirty="0"/>
              <a:t>": true,</a:t>
            </a:r>
          </a:p>
          <a:p>
            <a:r>
              <a:rPr lang="en-US" sz="960" dirty="0"/>
              <a:t>                "</a:t>
            </a:r>
            <a:r>
              <a:rPr lang="en-US" sz="960" dirty="0" err="1"/>
              <a:t>userCategory</a:t>
            </a:r>
            <a:r>
              <a:rPr lang="en-US" sz="960" dirty="0"/>
              <a:t>": "regular",</a:t>
            </a:r>
          </a:p>
          <a:p>
            <a:r>
              <a:rPr lang="en-US" sz="960" dirty="0"/>
              <a:t>                "</a:t>
            </a:r>
            <a:r>
              <a:rPr lang="en-US" sz="960" dirty="0" err="1"/>
              <a:t>twoFactorAuthentication</a:t>
            </a:r>
            <a:r>
              <a:rPr lang="en-US" sz="960" dirty="0"/>
              <a:t>": false,</a:t>
            </a:r>
          </a:p>
          <a:p>
            <a:r>
              <a:rPr lang="en-US" sz="960" dirty="0"/>
              <a:t>                "realm": "</a:t>
            </a:r>
            <a:r>
              <a:rPr lang="en-US" sz="960" dirty="0" err="1"/>
              <a:t>cloudIdentityRealm</a:t>
            </a:r>
            <a:r>
              <a:rPr lang="en-US" sz="960" dirty="0"/>
              <a:t>",</a:t>
            </a:r>
          </a:p>
          <a:p>
            <a:r>
              <a:rPr lang="en-US" sz="960" dirty="0"/>
              <a:t>                "</a:t>
            </a:r>
            <a:r>
              <a:rPr lang="en-US" sz="960" dirty="0" err="1"/>
              <a:t>pwdChangedTime</a:t>
            </a:r>
            <a:r>
              <a:rPr lang="en-US" sz="960" dirty="0"/>
              <a:t>": "2019-04-26T18:54:57Z"</a:t>
            </a:r>
          </a:p>
          <a:p>
            <a:r>
              <a:rPr lang="en-US" sz="960" dirty="0"/>
              <a:t>            },</a:t>
            </a:r>
          </a:p>
          <a:p>
            <a:r>
              <a:rPr lang="en-US" sz="960" dirty="0"/>
              <a:t>            "active": true,</a:t>
            </a:r>
          </a:p>
          <a:p>
            <a:r>
              <a:rPr lang="en-US" sz="960" dirty="0"/>
              <a:t>            "id": "6400001RRV",</a:t>
            </a:r>
          </a:p>
          <a:p>
            <a:r>
              <a:rPr lang="en-US" sz="960" dirty="0"/>
              <a:t>            "</a:t>
            </a:r>
            <a:r>
              <a:rPr lang="en-US" sz="960" dirty="0" err="1"/>
              <a:t>userName</a:t>
            </a:r>
            <a:r>
              <a:rPr lang="en-US" sz="960" dirty="0"/>
              <a:t>": "IAMDEMO_CI_CIG1_User1",</a:t>
            </a:r>
          </a:p>
          <a:p>
            <a:r>
              <a:rPr lang="en-US" sz="960" dirty="0"/>
              <a:t>            "</a:t>
            </a:r>
            <a:r>
              <a:rPr lang="en-US" sz="960" dirty="0" err="1"/>
              <a:t>phoneNumbers</a:t>
            </a:r>
            <a:r>
              <a:rPr lang="en-US" sz="960" dirty="0"/>
              <a:t>": [</a:t>
            </a:r>
          </a:p>
          <a:p>
            <a:r>
              <a:rPr lang="en-US" sz="960" dirty="0"/>
              <a:t>                {</a:t>
            </a:r>
          </a:p>
          <a:p>
            <a:r>
              <a:rPr lang="en-US" sz="960" dirty="0"/>
              <a:t>                    "type": "mobile",</a:t>
            </a:r>
          </a:p>
          <a:p>
            <a:r>
              <a:rPr lang="en-US" sz="960" dirty="0"/>
              <a:t>                    "value": "18478680064"</a:t>
            </a:r>
          </a:p>
          <a:p>
            <a:r>
              <a:rPr lang="en-US" sz="960" dirty="0"/>
              <a:t>                }</a:t>
            </a:r>
          </a:p>
          <a:p>
            <a:r>
              <a:rPr lang="en-US" sz="960" dirty="0"/>
              <a:t>            ]</a:t>
            </a:r>
          </a:p>
          <a:p>
            <a:r>
              <a:rPr lang="en-US" sz="960" dirty="0"/>
              <a:t>        }</a:t>
            </a:r>
          </a:p>
        </p:txBody>
      </p:sp>
    </p:spTree>
    <p:extLst>
      <p:ext uri="{BB962C8B-B14F-4D97-AF65-F5344CB8AC3E}">
        <p14:creationId xmlns:p14="http://schemas.microsoft.com/office/powerpoint/2010/main" val="26212081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723" y="271159"/>
            <a:ext cx="9877900" cy="695808"/>
          </a:xfrm>
        </p:spPr>
        <p:txBody>
          <a:bodyPr>
            <a:noAutofit/>
          </a:bodyPr>
          <a:lstStyle/>
          <a:p>
            <a:r>
              <a:rPr lang="en-US" sz="1920" dirty="0"/>
              <a:t>IBM CI </a:t>
            </a:r>
            <a:r>
              <a:rPr lang="en-US" sz="1920" dirty="0" err="1"/>
              <a:t>ReST</a:t>
            </a:r>
            <a:r>
              <a:rPr lang="en-US" sz="1920" dirty="0"/>
              <a:t> API is available modify User attributes ( we want to Users with Department )</a:t>
            </a:r>
          </a:p>
        </p:txBody>
      </p:sp>
      <p:pic>
        <p:nvPicPr>
          <p:cNvPr id="4" name="Picture 3">
            <a:extLst>
              <a:ext uri="{FF2B5EF4-FFF2-40B4-BE49-F238E27FC236}">
                <a16:creationId xmlns:a16="http://schemas.microsoft.com/office/drawing/2014/main" id="{C40003B4-65C4-4E7E-9BAA-0A910CB84DA8}"/>
              </a:ext>
            </a:extLst>
          </p:cNvPr>
          <p:cNvPicPr>
            <a:picLocks noChangeAspect="1"/>
          </p:cNvPicPr>
          <p:nvPr/>
        </p:nvPicPr>
        <p:blipFill>
          <a:blip r:embed="rId2"/>
          <a:stretch>
            <a:fillRect/>
          </a:stretch>
        </p:blipFill>
        <p:spPr>
          <a:xfrm>
            <a:off x="1037261" y="966968"/>
            <a:ext cx="10117478" cy="5153036"/>
          </a:xfrm>
          <a:prstGeom prst="rect">
            <a:avLst/>
          </a:prstGeom>
        </p:spPr>
      </p:pic>
    </p:spTree>
    <p:extLst>
      <p:ext uri="{BB962C8B-B14F-4D97-AF65-F5344CB8AC3E}">
        <p14:creationId xmlns:p14="http://schemas.microsoft.com/office/powerpoint/2010/main" val="16763953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723" y="271159"/>
            <a:ext cx="9877900" cy="2301152"/>
          </a:xfrm>
        </p:spPr>
        <p:txBody>
          <a:bodyPr>
            <a:noAutofit/>
          </a:bodyPr>
          <a:lstStyle/>
          <a:p>
            <a:r>
              <a:rPr lang="en-US" sz="1920" dirty="0"/>
              <a:t>IBM CI </a:t>
            </a:r>
            <a:r>
              <a:rPr lang="en-US" sz="1920" dirty="0" err="1"/>
              <a:t>ReST</a:t>
            </a:r>
            <a:r>
              <a:rPr lang="en-US" sz="1920" dirty="0"/>
              <a:t> API is available to PATCH user attributes - add/replace/remove</a:t>
            </a:r>
            <a:br>
              <a:rPr lang="en-US" sz="1920" dirty="0"/>
            </a:br>
            <a:r>
              <a:rPr lang="en-US" sz="1920" dirty="0"/>
              <a:t>{{scheme}}://{{hostname}}/v2.0/Users/&lt;</a:t>
            </a:r>
            <a:r>
              <a:rPr lang="en-US" sz="1920" dirty="0" err="1"/>
              <a:t>userid</a:t>
            </a:r>
            <a:r>
              <a:rPr lang="en-US" sz="1920" dirty="0"/>
              <a:t>&gt;</a:t>
            </a:r>
            <a:br>
              <a:rPr lang="en-US" sz="1920" dirty="0"/>
            </a:br>
            <a:br>
              <a:rPr lang="en-US" sz="1920" dirty="0"/>
            </a:br>
            <a:r>
              <a:rPr lang="en-US" sz="1920" dirty="0"/>
              <a:t>As of May 2019, IBM CI CIG functionality for SAAS like Service Now does not support user modify provisioning action. Only Add/remove is supported. As a workaround so, we use user delete, user add calls instead, to be sure new user status is provisioned to SAAS target.</a:t>
            </a:r>
            <a:br>
              <a:rPr lang="en-US" sz="1920" dirty="0"/>
            </a:br>
            <a:r>
              <a:rPr lang="en-US" sz="1920" dirty="0"/>
              <a:t>Below – user modify process, which we will not use yet due to limitation explained above.</a:t>
            </a:r>
            <a:br>
              <a:rPr lang="en-US" dirty="0"/>
            </a:br>
            <a:endParaRPr lang="en-US" sz="1920" dirty="0"/>
          </a:p>
        </p:txBody>
      </p:sp>
      <p:sp>
        <p:nvSpPr>
          <p:cNvPr id="4" name="Rectangle 3">
            <a:extLst>
              <a:ext uri="{FF2B5EF4-FFF2-40B4-BE49-F238E27FC236}">
                <a16:creationId xmlns:a16="http://schemas.microsoft.com/office/drawing/2014/main" id="{E3843EAA-EB9E-4A81-8F9D-288364EA8AE2}"/>
              </a:ext>
            </a:extLst>
          </p:cNvPr>
          <p:cNvSpPr/>
          <p:nvPr/>
        </p:nvSpPr>
        <p:spPr>
          <a:xfrm>
            <a:off x="861434" y="3030195"/>
            <a:ext cx="10036277" cy="1421928"/>
          </a:xfrm>
          <a:prstGeom prst="rect">
            <a:avLst/>
          </a:prstGeom>
        </p:spPr>
        <p:txBody>
          <a:bodyPr wrap="square">
            <a:spAutoFit/>
          </a:bodyPr>
          <a:lstStyle/>
          <a:p>
            <a:r>
              <a:rPr lang="en-US" sz="1080" dirty="0"/>
              <a:t>{ </a:t>
            </a:r>
          </a:p>
          <a:p>
            <a:r>
              <a:rPr lang="en-US" sz="1080" dirty="0"/>
              <a:t>	"schemas":["urn:ietf:params:scim:api:messages:2.0:PatchOp"],</a:t>
            </a:r>
          </a:p>
          <a:p>
            <a:r>
              <a:rPr lang="en-US" sz="1080" dirty="0"/>
              <a:t>	"Operations": [ </a:t>
            </a:r>
          </a:p>
          <a:p>
            <a:r>
              <a:rPr lang="en-US" sz="1080" dirty="0"/>
              <a:t>		{ "</a:t>
            </a:r>
            <a:r>
              <a:rPr lang="en-US" sz="1080" dirty="0" err="1"/>
              <a:t>op":"add</a:t>
            </a:r>
            <a:r>
              <a:rPr lang="en-US" sz="1080" dirty="0"/>
              <a:t>", "</a:t>
            </a:r>
            <a:r>
              <a:rPr lang="en-US" sz="1080" dirty="0" err="1"/>
              <a:t>path":"title</a:t>
            </a:r>
            <a:r>
              <a:rPr lang="en-US" sz="1080" dirty="0"/>
              <a:t>", "</a:t>
            </a:r>
            <a:r>
              <a:rPr lang="en-US" sz="1080" dirty="0" err="1"/>
              <a:t>value":"Vice</a:t>
            </a:r>
            <a:r>
              <a:rPr lang="en-US" sz="1080" dirty="0"/>
              <a:t> President" }, </a:t>
            </a:r>
          </a:p>
          <a:p>
            <a:r>
              <a:rPr lang="en-US" sz="1080" dirty="0"/>
              <a:t>		{ "</a:t>
            </a:r>
            <a:r>
              <a:rPr lang="en-US" sz="1080" dirty="0" err="1"/>
              <a:t>op":"replace</a:t>
            </a:r>
            <a:r>
              <a:rPr lang="en-US" sz="1080" dirty="0"/>
              <a:t>", "path":"</a:t>
            </a:r>
            <a:r>
              <a:rPr lang="en-US" sz="1080" dirty="0" err="1"/>
              <a:t>name.formatted</a:t>
            </a:r>
            <a:r>
              <a:rPr lang="en-US" sz="1080" dirty="0"/>
              <a:t>", "</a:t>
            </a:r>
            <a:r>
              <a:rPr lang="en-US" sz="1080" dirty="0" err="1"/>
              <a:t>value":"Michael</a:t>
            </a:r>
            <a:r>
              <a:rPr lang="en-US" sz="1080" dirty="0"/>
              <a:t> Smith III" }, </a:t>
            </a:r>
          </a:p>
          <a:p>
            <a:r>
              <a:rPr lang="en-US" sz="1080" dirty="0"/>
              <a:t>		{ "</a:t>
            </a:r>
            <a:r>
              <a:rPr lang="en-US" sz="1080" dirty="0" err="1"/>
              <a:t>op":"remove</a:t>
            </a:r>
            <a:r>
              <a:rPr lang="en-US" sz="1080" dirty="0"/>
              <a:t>", "path":"urn:ietf:params:scim:schemas:extension:ibm:2.0:User:customAttributes[name co \"</a:t>
            </a:r>
            <a:r>
              <a:rPr lang="en-US" sz="1080" dirty="0" err="1"/>
              <a:t>customA</a:t>
            </a:r>
            <a:r>
              <a:rPr lang="en-US" sz="1080" dirty="0"/>
              <a:t>\"]" } </a:t>
            </a:r>
          </a:p>
          <a:p>
            <a:r>
              <a:rPr lang="en-US" sz="1080" dirty="0"/>
              <a:t>		]</a:t>
            </a:r>
          </a:p>
          <a:p>
            <a:r>
              <a:rPr lang="en-US" sz="1080" dirty="0"/>
              <a:t>}</a:t>
            </a:r>
          </a:p>
        </p:txBody>
      </p:sp>
      <p:sp>
        <p:nvSpPr>
          <p:cNvPr id="6" name="Rectangle 5">
            <a:extLst>
              <a:ext uri="{FF2B5EF4-FFF2-40B4-BE49-F238E27FC236}">
                <a16:creationId xmlns:a16="http://schemas.microsoft.com/office/drawing/2014/main" id="{AD2A67E8-ECD0-43AB-854F-D550FB7DCE16}"/>
              </a:ext>
            </a:extLst>
          </p:cNvPr>
          <p:cNvSpPr/>
          <p:nvPr/>
        </p:nvSpPr>
        <p:spPr>
          <a:xfrm>
            <a:off x="861434" y="4573104"/>
            <a:ext cx="10036277" cy="1754326"/>
          </a:xfrm>
          <a:prstGeom prst="rect">
            <a:avLst/>
          </a:prstGeom>
        </p:spPr>
        <p:txBody>
          <a:bodyPr wrap="square">
            <a:spAutoFit/>
          </a:bodyPr>
          <a:lstStyle/>
          <a:p>
            <a:r>
              <a:rPr lang="en-US" sz="1080" dirty="0"/>
              <a:t>For one demo user we execute it as :</a:t>
            </a:r>
          </a:p>
          <a:p>
            <a:r>
              <a:rPr lang="en-US" sz="2160" dirty="0"/>
              <a:t>PATCH {{scheme}}://{{hostname}}/v2.0/Users/</a:t>
            </a:r>
            <a:r>
              <a:rPr lang="en-US" sz="2160" i="1" dirty="0"/>
              <a:t>6400001RRV</a:t>
            </a:r>
          </a:p>
          <a:p>
            <a:endParaRPr lang="en-US" sz="1080" dirty="0"/>
          </a:p>
          <a:p>
            <a:r>
              <a:rPr lang="en-US" sz="1080" dirty="0"/>
              <a:t>{ </a:t>
            </a:r>
          </a:p>
          <a:p>
            <a:r>
              <a:rPr lang="en-US" sz="1080" dirty="0"/>
              <a:t>	"schemas":["urn:ietf:params:scim:api:messages:2.0:PatchOp"],</a:t>
            </a:r>
          </a:p>
          <a:p>
            <a:r>
              <a:rPr lang="en-US" sz="1080" dirty="0"/>
              <a:t>	"Operations": [ </a:t>
            </a:r>
          </a:p>
          <a:p>
            <a:r>
              <a:rPr lang="en-US" sz="1080" dirty="0"/>
              <a:t>		{ "</a:t>
            </a:r>
            <a:r>
              <a:rPr lang="en-US" sz="1080" dirty="0" err="1"/>
              <a:t>op":"add</a:t>
            </a:r>
            <a:r>
              <a:rPr lang="en-US" sz="1080" dirty="0"/>
              <a:t>", "</a:t>
            </a:r>
            <a:r>
              <a:rPr lang="en-US" sz="1080" dirty="0" err="1"/>
              <a:t>path":“department</a:t>
            </a:r>
            <a:r>
              <a:rPr lang="en-US" sz="1080" dirty="0"/>
              <a:t>", "value":" IGI IT Team" }, </a:t>
            </a:r>
          </a:p>
          <a:p>
            <a:r>
              <a:rPr lang="en-US" sz="1080" dirty="0"/>
              <a:t>		]</a:t>
            </a:r>
          </a:p>
          <a:p>
            <a:r>
              <a:rPr lang="en-US" sz="1080" dirty="0"/>
              <a:t>}</a:t>
            </a:r>
          </a:p>
        </p:txBody>
      </p:sp>
    </p:spTree>
    <p:extLst>
      <p:ext uri="{BB962C8B-B14F-4D97-AF65-F5344CB8AC3E}">
        <p14:creationId xmlns:p14="http://schemas.microsoft.com/office/powerpoint/2010/main" val="17663137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723" y="271159"/>
            <a:ext cx="9877900" cy="695808"/>
          </a:xfrm>
        </p:spPr>
        <p:txBody>
          <a:bodyPr>
            <a:noAutofit/>
          </a:bodyPr>
          <a:lstStyle/>
          <a:p>
            <a:r>
              <a:rPr lang="en-US" sz="1920" dirty="0"/>
              <a:t>IBM CI </a:t>
            </a:r>
            <a:r>
              <a:rPr lang="en-US" sz="1920" dirty="0" err="1"/>
              <a:t>ReST</a:t>
            </a:r>
            <a:r>
              <a:rPr lang="en-US" sz="1920" dirty="0"/>
              <a:t> API is available to POST user + attributes – to add/remove users.</a:t>
            </a:r>
            <a:br>
              <a:rPr lang="en-US" sz="1920" dirty="0"/>
            </a:br>
            <a:r>
              <a:rPr lang="en-US" sz="1920" dirty="0"/>
              <a:t>We may utilize this method for HR Feed of Cloud Directory Users to IBM CI</a:t>
            </a:r>
            <a:br>
              <a:rPr lang="en-US" sz="1920" dirty="0"/>
            </a:br>
            <a:endParaRPr lang="en-US" sz="1920" dirty="0"/>
          </a:p>
        </p:txBody>
      </p:sp>
      <p:pic>
        <p:nvPicPr>
          <p:cNvPr id="3" name="Picture 2">
            <a:extLst>
              <a:ext uri="{FF2B5EF4-FFF2-40B4-BE49-F238E27FC236}">
                <a16:creationId xmlns:a16="http://schemas.microsoft.com/office/drawing/2014/main" id="{AED92DC7-ACB3-43F1-A8ED-CAA9E6790AB0}"/>
              </a:ext>
            </a:extLst>
          </p:cNvPr>
          <p:cNvPicPr>
            <a:picLocks noChangeAspect="1"/>
          </p:cNvPicPr>
          <p:nvPr/>
        </p:nvPicPr>
        <p:blipFill>
          <a:blip r:embed="rId2"/>
          <a:stretch>
            <a:fillRect/>
          </a:stretch>
        </p:blipFill>
        <p:spPr>
          <a:xfrm>
            <a:off x="1154723" y="1143035"/>
            <a:ext cx="8868180" cy="5239838"/>
          </a:xfrm>
          <a:prstGeom prst="rect">
            <a:avLst/>
          </a:prstGeom>
        </p:spPr>
      </p:pic>
    </p:spTree>
    <p:extLst>
      <p:ext uri="{BB962C8B-B14F-4D97-AF65-F5344CB8AC3E}">
        <p14:creationId xmlns:p14="http://schemas.microsoft.com/office/powerpoint/2010/main" val="3346458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723" y="271159"/>
            <a:ext cx="9877900" cy="695808"/>
          </a:xfrm>
        </p:spPr>
        <p:txBody>
          <a:bodyPr>
            <a:noAutofit/>
          </a:bodyPr>
          <a:lstStyle/>
          <a:p>
            <a:r>
              <a:rPr lang="en-US" sz="1680" dirty="0"/>
              <a:t>In IBM CI, User Attributes management UI is available for limited set of attributes. Department is not exposed yet in IBM CI UI. That’s why we use User HR feed JSON file load for users, with Department populated. We also must load managers ( must be preloaded existing IBM CI user ) – it is due to minor issue in IBM CI Cloud Directory as of May 2019 when manager for each new user we load is a “must”.  Below – parts of sample </a:t>
            </a:r>
            <a:r>
              <a:rPr lang="en-US" sz="1920" dirty="0"/>
              <a:t>User Post JSON.</a:t>
            </a:r>
          </a:p>
        </p:txBody>
      </p:sp>
      <p:sp>
        <p:nvSpPr>
          <p:cNvPr id="4" name="Rectangle 3">
            <a:extLst>
              <a:ext uri="{FF2B5EF4-FFF2-40B4-BE49-F238E27FC236}">
                <a16:creationId xmlns:a16="http://schemas.microsoft.com/office/drawing/2014/main" id="{D075C929-4C68-4070-812D-6DBEC15949A6}"/>
              </a:ext>
            </a:extLst>
          </p:cNvPr>
          <p:cNvSpPr/>
          <p:nvPr/>
        </p:nvSpPr>
        <p:spPr>
          <a:xfrm>
            <a:off x="1077293" y="1274570"/>
            <a:ext cx="9722620" cy="3970318"/>
          </a:xfrm>
          <a:prstGeom prst="rect">
            <a:avLst/>
          </a:prstGeom>
        </p:spPr>
        <p:txBody>
          <a:bodyPr wrap="square">
            <a:spAutoFit/>
          </a:bodyPr>
          <a:lstStyle/>
          <a:p>
            <a:r>
              <a:rPr lang="en-US" sz="1400" dirty="0"/>
              <a:t>{</a:t>
            </a:r>
          </a:p>
          <a:p>
            <a:r>
              <a:rPr lang="en-US" sz="1400" dirty="0"/>
              <a:t> "</a:t>
            </a:r>
            <a:r>
              <a:rPr lang="en-US" sz="1400" dirty="0" err="1"/>
              <a:t>userName</a:t>
            </a:r>
            <a:r>
              <a:rPr lang="en-US" sz="1400" dirty="0"/>
              <a:t>": "IAMDEMO_CI_CIG1_User4",</a:t>
            </a:r>
          </a:p>
          <a:p>
            <a:r>
              <a:rPr lang="en-US" sz="1400" dirty="0"/>
              <a:t> "</a:t>
            </a:r>
            <a:r>
              <a:rPr lang="en-US" sz="1400" dirty="0" err="1"/>
              <a:t>phoneNumbers</a:t>
            </a:r>
            <a:r>
              <a:rPr lang="en-US" sz="1400" dirty="0"/>
              <a:t>": [</a:t>
            </a:r>
          </a:p>
          <a:p>
            <a:r>
              <a:rPr lang="en-US" sz="1400" dirty="0"/>
              <a:t>   {</a:t>
            </a:r>
          </a:p>
          <a:p>
            <a:r>
              <a:rPr lang="en-US" sz="1400" dirty="0"/>
              <a:t>     "type": "work",</a:t>
            </a:r>
          </a:p>
          <a:p>
            <a:r>
              <a:rPr lang="en-US" sz="1400" dirty="0"/>
              <a:t>     "value": "18478680000"</a:t>
            </a:r>
          </a:p>
          <a:p>
            <a:r>
              <a:rPr lang="en-US" sz="1400" dirty="0"/>
              <a:t>   }</a:t>
            </a:r>
          </a:p>
          <a:p>
            <a:r>
              <a:rPr lang="en-US" sz="1400" dirty="0"/>
              <a:t> ],</a:t>
            </a:r>
          </a:p>
          <a:p>
            <a:endParaRPr lang="en-US" sz="1400" dirty="0"/>
          </a:p>
          <a:p>
            <a:r>
              <a:rPr lang="en-US" sz="1400" dirty="0"/>
              <a:t>* * * </a:t>
            </a:r>
          </a:p>
          <a:p>
            <a:r>
              <a:rPr lang="en-US" sz="1400" dirty="0"/>
              <a:t> "active": true,</a:t>
            </a:r>
          </a:p>
          <a:p>
            <a:r>
              <a:rPr lang="en-US" sz="1400" dirty="0"/>
              <a:t> "urn:ietf:params:</a:t>
            </a:r>
            <a:r>
              <a:rPr lang="en-US" sz="1400" dirty="0">
                <a:solidFill>
                  <a:srgbClr val="FF0000"/>
                </a:solidFill>
              </a:rPr>
              <a:t>scim:schemas:extension:enterprise:2.0:User</a:t>
            </a:r>
            <a:r>
              <a:rPr lang="en-US" sz="1400" dirty="0"/>
              <a:t>": {</a:t>
            </a:r>
          </a:p>
          <a:p>
            <a:r>
              <a:rPr lang="en-US" sz="1400" dirty="0"/>
              <a:t>   </a:t>
            </a:r>
            <a:r>
              <a:rPr lang="en-US" sz="1400" dirty="0">
                <a:solidFill>
                  <a:srgbClr val="FF0000"/>
                </a:solidFill>
              </a:rPr>
              <a:t>"department": "IGI Demo Group",</a:t>
            </a:r>
          </a:p>
          <a:p>
            <a:r>
              <a:rPr lang="en-US" sz="1400" dirty="0">
                <a:solidFill>
                  <a:srgbClr val="FF0000"/>
                </a:solidFill>
              </a:rPr>
              <a:t>   "manager": {</a:t>
            </a:r>
          </a:p>
          <a:p>
            <a:r>
              <a:rPr lang="en-US" sz="1400" dirty="0">
                <a:solidFill>
                  <a:srgbClr val="FF0000"/>
                </a:solidFill>
              </a:rPr>
              <a:t>       "value": "6400001VVR",</a:t>
            </a:r>
          </a:p>
          <a:p>
            <a:r>
              <a:rPr lang="en-US" sz="1400" dirty="0">
                <a:solidFill>
                  <a:srgbClr val="FF0000"/>
                </a:solidFill>
              </a:rPr>
              <a:t>       "$ref": "https://iam-democenter.ice.ibmcloud.com/v2.0/Users/6400001VVR"</a:t>
            </a:r>
          </a:p>
          <a:p>
            <a:r>
              <a:rPr lang="en-US" sz="1400" dirty="0">
                <a:solidFill>
                  <a:srgbClr val="FF0000"/>
                </a:solidFill>
              </a:rPr>
              <a:t>   }</a:t>
            </a:r>
          </a:p>
          <a:p>
            <a:r>
              <a:rPr lang="en-US" sz="1400" dirty="0"/>
              <a:t> },</a:t>
            </a:r>
          </a:p>
        </p:txBody>
      </p:sp>
    </p:spTree>
    <p:extLst>
      <p:ext uri="{BB962C8B-B14F-4D97-AF65-F5344CB8AC3E}">
        <p14:creationId xmlns:p14="http://schemas.microsoft.com/office/powerpoint/2010/main" val="31768598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723" y="271159"/>
            <a:ext cx="9877900" cy="695808"/>
          </a:xfrm>
        </p:spPr>
        <p:txBody>
          <a:bodyPr>
            <a:noAutofit/>
          </a:bodyPr>
          <a:lstStyle/>
          <a:p>
            <a:r>
              <a:rPr lang="en-US" sz="1680" dirty="0"/>
              <a:t>In IBM CI, for User Attributes update ( for example – department ) – PATCH API call can be used</a:t>
            </a:r>
            <a:endParaRPr lang="en-US" sz="1920" dirty="0"/>
          </a:p>
        </p:txBody>
      </p:sp>
      <p:pic>
        <p:nvPicPr>
          <p:cNvPr id="5" name="Picture 4">
            <a:extLst>
              <a:ext uri="{FF2B5EF4-FFF2-40B4-BE49-F238E27FC236}">
                <a16:creationId xmlns:a16="http://schemas.microsoft.com/office/drawing/2014/main" id="{085DA6C8-46B8-4444-95BC-678B773877C4}"/>
              </a:ext>
            </a:extLst>
          </p:cNvPr>
          <p:cNvPicPr>
            <a:picLocks noChangeAspect="1"/>
          </p:cNvPicPr>
          <p:nvPr/>
        </p:nvPicPr>
        <p:blipFill>
          <a:blip r:embed="rId2"/>
          <a:stretch>
            <a:fillRect/>
          </a:stretch>
        </p:blipFill>
        <p:spPr>
          <a:xfrm>
            <a:off x="1347116" y="1407914"/>
            <a:ext cx="8049718" cy="4765217"/>
          </a:xfrm>
          <a:prstGeom prst="rect">
            <a:avLst/>
          </a:prstGeom>
        </p:spPr>
      </p:pic>
    </p:spTree>
    <p:extLst>
      <p:ext uri="{BB962C8B-B14F-4D97-AF65-F5344CB8AC3E}">
        <p14:creationId xmlns:p14="http://schemas.microsoft.com/office/powerpoint/2010/main" val="15932464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723" y="271159"/>
            <a:ext cx="9877900" cy="695808"/>
          </a:xfrm>
        </p:spPr>
        <p:txBody>
          <a:bodyPr>
            <a:noAutofit/>
          </a:bodyPr>
          <a:lstStyle/>
          <a:p>
            <a:r>
              <a:rPr lang="en-US" sz="1680" dirty="0"/>
              <a:t>In IBM CI, for production style HR process, the most useful method is a “load users from CSV “ API call.</a:t>
            </a:r>
            <a:br>
              <a:rPr lang="en-US" sz="1680" dirty="0"/>
            </a:br>
            <a:r>
              <a:rPr lang="en-US" sz="1680" dirty="0"/>
              <a:t>To construct HR CSV headers, we use “get headers” </a:t>
            </a:r>
            <a:r>
              <a:rPr lang="en-US" sz="1680" dirty="0" err="1"/>
              <a:t>api</a:t>
            </a:r>
            <a:r>
              <a:rPr lang="en-US" sz="1680" dirty="0"/>
              <a:t> call first – to see what attributes are available in IBM CI at this moment. By default it is near 15 standard attributes, and 25 custom can be added.</a:t>
            </a:r>
            <a:endParaRPr lang="en-US" sz="1920" dirty="0"/>
          </a:p>
        </p:txBody>
      </p:sp>
      <p:pic>
        <p:nvPicPr>
          <p:cNvPr id="4" name="Picture 3">
            <a:extLst>
              <a:ext uri="{FF2B5EF4-FFF2-40B4-BE49-F238E27FC236}">
                <a16:creationId xmlns:a16="http://schemas.microsoft.com/office/drawing/2014/main" id="{67CDF59A-4B90-4BC5-ABD5-AED64ED4920E}"/>
              </a:ext>
            </a:extLst>
          </p:cNvPr>
          <p:cNvPicPr>
            <a:picLocks noChangeAspect="1"/>
          </p:cNvPicPr>
          <p:nvPr/>
        </p:nvPicPr>
        <p:blipFill>
          <a:blip r:embed="rId2"/>
          <a:stretch>
            <a:fillRect/>
          </a:stretch>
        </p:blipFill>
        <p:spPr>
          <a:xfrm>
            <a:off x="1086285" y="1270355"/>
            <a:ext cx="8616347" cy="5100647"/>
          </a:xfrm>
          <a:prstGeom prst="rect">
            <a:avLst/>
          </a:prstGeom>
        </p:spPr>
      </p:pic>
    </p:spTree>
    <p:extLst>
      <p:ext uri="{BB962C8B-B14F-4D97-AF65-F5344CB8AC3E}">
        <p14:creationId xmlns:p14="http://schemas.microsoft.com/office/powerpoint/2010/main" val="38378997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723" y="271159"/>
            <a:ext cx="9877900" cy="695808"/>
          </a:xfrm>
        </p:spPr>
        <p:txBody>
          <a:bodyPr>
            <a:noAutofit/>
          </a:bodyPr>
          <a:lstStyle/>
          <a:p>
            <a:r>
              <a:rPr lang="en-US" sz="1680" dirty="0"/>
              <a:t>In IBM CI, for production style HR process, the most useful method is a “load users from CSV “ API call.</a:t>
            </a:r>
            <a:br>
              <a:rPr lang="en-US" sz="1680" dirty="0"/>
            </a:br>
            <a:r>
              <a:rPr lang="en-US" sz="1680" dirty="0"/>
              <a:t>To construct HR CSV header, we use “get headers” </a:t>
            </a:r>
            <a:r>
              <a:rPr lang="en-US" sz="1680" dirty="0" err="1"/>
              <a:t>api</a:t>
            </a:r>
            <a:r>
              <a:rPr lang="en-US" sz="1680" dirty="0"/>
              <a:t> call first.</a:t>
            </a:r>
            <a:endParaRPr lang="en-US" sz="1920" dirty="0"/>
          </a:p>
        </p:txBody>
      </p:sp>
      <p:pic>
        <p:nvPicPr>
          <p:cNvPr id="4" name="Picture 3">
            <a:extLst>
              <a:ext uri="{FF2B5EF4-FFF2-40B4-BE49-F238E27FC236}">
                <a16:creationId xmlns:a16="http://schemas.microsoft.com/office/drawing/2014/main" id="{67CDF59A-4B90-4BC5-ABD5-AED64ED4920E}"/>
              </a:ext>
            </a:extLst>
          </p:cNvPr>
          <p:cNvPicPr>
            <a:picLocks noChangeAspect="1"/>
          </p:cNvPicPr>
          <p:nvPr/>
        </p:nvPicPr>
        <p:blipFill>
          <a:blip r:embed="rId2"/>
          <a:stretch>
            <a:fillRect/>
          </a:stretch>
        </p:blipFill>
        <p:spPr>
          <a:xfrm>
            <a:off x="1253658" y="1180415"/>
            <a:ext cx="2662255" cy="1575984"/>
          </a:xfrm>
          <a:prstGeom prst="rect">
            <a:avLst/>
          </a:prstGeom>
        </p:spPr>
      </p:pic>
      <p:sp>
        <p:nvSpPr>
          <p:cNvPr id="6" name="Rectangle 5">
            <a:extLst>
              <a:ext uri="{FF2B5EF4-FFF2-40B4-BE49-F238E27FC236}">
                <a16:creationId xmlns:a16="http://schemas.microsoft.com/office/drawing/2014/main" id="{4C58A230-9AA3-499E-9BFE-CFBCF344E5A6}"/>
              </a:ext>
            </a:extLst>
          </p:cNvPr>
          <p:cNvSpPr/>
          <p:nvPr/>
        </p:nvSpPr>
        <p:spPr>
          <a:xfrm>
            <a:off x="1253658" y="3815293"/>
            <a:ext cx="10163330" cy="1200329"/>
          </a:xfrm>
          <a:prstGeom prst="rect">
            <a:avLst/>
          </a:prstGeom>
        </p:spPr>
        <p:txBody>
          <a:bodyPr wrap="square">
            <a:spAutoFit/>
          </a:bodyPr>
          <a:lstStyle/>
          <a:p>
            <a:r>
              <a:rPr lang="en-US" sz="1200" dirty="0"/>
              <a:t>urn:ietf:params:scim:schemas:extension:ibm:2.0:User:userCategory,preferred_username,enabled,email,work_number,mobile_number,job_title,department</a:t>
            </a:r>
          </a:p>
          <a:p>
            <a:r>
              <a:rPr lang="en-US" sz="1200" dirty="0"/>
              <a:t>regular,CIGCSVtestuser6,TRUE,ee6@us.ibm.com,512-555-1234,512-560-1274,Employee,IGI Demo Group</a:t>
            </a:r>
          </a:p>
          <a:p>
            <a:r>
              <a:rPr lang="en-US" sz="1200" dirty="0"/>
              <a:t>regular,CIGCSVtestuser7,TRUE,ee7@us.ibm.com,512-555-1234,512-560-1274,Employee,IGI Demo Group</a:t>
            </a:r>
          </a:p>
          <a:p>
            <a:endParaRPr lang="en-US" sz="1200" dirty="0"/>
          </a:p>
          <a:p>
            <a:endParaRPr lang="en-US" sz="1200" dirty="0"/>
          </a:p>
          <a:p>
            <a:r>
              <a:rPr lang="en-US" sz="1200" dirty="0"/>
              <a:t>File can contain all available in IBM CI Directory User Attributes, as well as new custom attributes. Users’ default password can be loaded as </a:t>
            </a:r>
            <a:r>
              <a:rPr lang="en-US" sz="1200" dirty="0" err="1"/>
              <a:t>api</a:t>
            </a:r>
            <a:r>
              <a:rPr lang="en-US" sz="1200" dirty="0"/>
              <a:t> call parameter</a:t>
            </a:r>
          </a:p>
        </p:txBody>
      </p:sp>
      <p:sp>
        <p:nvSpPr>
          <p:cNvPr id="3" name="Arrow: Down 2">
            <a:extLst>
              <a:ext uri="{FF2B5EF4-FFF2-40B4-BE49-F238E27FC236}">
                <a16:creationId xmlns:a16="http://schemas.microsoft.com/office/drawing/2014/main" id="{99D791E9-5078-49AA-AF66-529C5C46A389}"/>
              </a:ext>
            </a:extLst>
          </p:cNvPr>
          <p:cNvSpPr/>
          <p:nvPr/>
        </p:nvSpPr>
        <p:spPr>
          <a:xfrm>
            <a:off x="2912090" y="2437401"/>
            <a:ext cx="908404" cy="1178227"/>
          </a:xfrm>
          <a:prstGeom prst="downArrow">
            <a:avLst/>
          </a:prstGeom>
          <a:solidFill>
            <a:schemeClr val="accent1"/>
          </a:solidFill>
          <a:ln w="19050" cap="flat" cmpd="sng" algn="ctr">
            <a:noFill/>
            <a:prstDash val="solid"/>
          </a:ln>
          <a:effectLst/>
        </p:spPr>
        <p:txBody>
          <a:bodyPr rtlCol="0" anchor="ctr"/>
          <a:lstStyle/>
          <a:p>
            <a:pPr algn="ctr" defTabSz="1097280"/>
            <a:endParaRPr lang="en-US" sz="1680" kern="0" dirty="0">
              <a:solidFill>
                <a:schemeClr val="bg1"/>
              </a:solidFill>
              <a:cs typeface="Arial" panose="020B0604020202020204" pitchFamily="34" charset="0"/>
            </a:endParaRPr>
          </a:p>
        </p:txBody>
      </p:sp>
    </p:spTree>
    <p:extLst>
      <p:ext uri="{BB962C8B-B14F-4D97-AF65-F5344CB8AC3E}">
        <p14:creationId xmlns:p14="http://schemas.microsoft.com/office/powerpoint/2010/main" val="35534870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723" y="271159"/>
            <a:ext cx="9877900" cy="695808"/>
          </a:xfrm>
        </p:spPr>
        <p:txBody>
          <a:bodyPr>
            <a:noAutofit/>
          </a:bodyPr>
          <a:lstStyle/>
          <a:p>
            <a:r>
              <a:rPr lang="en-US" sz="1680" dirty="0"/>
              <a:t>In IBM CI, here’s a complete list of pre-defined default schema User Attributes available for CSV load</a:t>
            </a:r>
            <a:endParaRPr lang="en-US" sz="1920" dirty="0"/>
          </a:p>
        </p:txBody>
      </p:sp>
      <p:sp>
        <p:nvSpPr>
          <p:cNvPr id="5" name="Rectangle 4">
            <a:extLst>
              <a:ext uri="{FF2B5EF4-FFF2-40B4-BE49-F238E27FC236}">
                <a16:creationId xmlns:a16="http://schemas.microsoft.com/office/drawing/2014/main" id="{24F0429D-121E-4F2B-AC48-9C7A39E3548F}"/>
              </a:ext>
            </a:extLst>
          </p:cNvPr>
          <p:cNvSpPr/>
          <p:nvPr/>
        </p:nvSpPr>
        <p:spPr>
          <a:xfrm>
            <a:off x="942382" y="1133256"/>
            <a:ext cx="10442147" cy="4764382"/>
          </a:xfrm>
          <a:prstGeom prst="rect">
            <a:avLst/>
          </a:prstGeom>
        </p:spPr>
        <p:txBody>
          <a:bodyPr wrap="square" numCol="2">
            <a:spAutoFit/>
          </a:bodyPr>
          <a:lstStyle/>
          <a:p>
            <a:r>
              <a:rPr lang="en-US" sz="1200" dirty="0" err="1"/>
              <a:t>preferred_username</a:t>
            </a:r>
            <a:endParaRPr lang="en-US" sz="1200" dirty="0"/>
          </a:p>
          <a:p>
            <a:r>
              <a:rPr lang="en-US" sz="1200" dirty="0" err="1"/>
              <a:t>externalId</a:t>
            </a:r>
            <a:endParaRPr lang="en-US" sz="1200" dirty="0"/>
          </a:p>
          <a:p>
            <a:r>
              <a:rPr lang="en-US" sz="1200" dirty="0" err="1"/>
              <a:t>family_name</a:t>
            </a:r>
            <a:endParaRPr lang="en-US" sz="1200" dirty="0"/>
          </a:p>
          <a:p>
            <a:r>
              <a:rPr lang="en-US" sz="1200" dirty="0" err="1"/>
              <a:t>given_name</a:t>
            </a:r>
            <a:endParaRPr lang="en-US" sz="1200" dirty="0"/>
          </a:p>
          <a:p>
            <a:r>
              <a:rPr lang="en-US" sz="1200" dirty="0" err="1"/>
              <a:t>name.middleName</a:t>
            </a:r>
            <a:endParaRPr lang="en-US" sz="1200" dirty="0"/>
          </a:p>
          <a:p>
            <a:r>
              <a:rPr lang="en-US" sz="1200" dirty="0"/>
              <a:t>name</a:t>
            </a:r>
          </a:p>
          <a:p>
            <a:r>
              <a:rPr lang="en-US" sz="1200" dirty="0"/>
              <a:t>password</a:t>
            </a:r>
          </a:p>
          <a:p>
            <a:r>
              <a:rPr lang="en-US" sz="1200" dirty="0" err="1"/>
              <a:t>displayName</a:t>
            </a:r>
            <a:endParaRPr lang="en-US" sz="1200" dirty="0"/>
          </a:p>
          <a:p>
            <a:r>
              <a:rPr lang="en-US" sz="1200" dirty="0" err="1"/>
              <a:t>job_title</a:t>
            </a:r>
            <a:endParaRPr lang="en-US" sz="1200" dirty="0"/>
          </a:p>
          <a:p>
            <a:r>
              <a:rPr lang="en-US" sz="1200" dirty="0" err="1"/>
              <a:t>work_number</a:t>
            </a:r>
            <a:endParaRPr lang="en-US" sz="1200" dirty="0"/>
          </a:p>
          <a:p>
            <a:r>
              <a:rPr lang="en-US" sz="1200" dirty="0" err="1"/>
              <a:t>fax_number</a:t>
            </a:r>
            <a:endParaRPr lang="en-US" sz="1200" dirty="0"/>
          </a:p>
          <a:p>
            <a:r>
              <a:rPr lang="en-US" sz="1200" dirty="0" err="1"/>
              <a:t>home_number</a:t>
            </a:r>
            <a:endParaRPr lang="en-US" sz="1200" dirty="0"/>
          </a:p>
          <a:p>
            <a:r>
              <a:rPr lang="en-US" sz="1200" dirty="0" err="1"/>
              <a:t>mobile_number</a:t>
            </a:r>
            <a:endParaRPr lang="en-US" sz="1200" dirty="0"/>
          </a:p>
          <a:p>
            <a:r>
              <a:rPr lang="en-US" sz="1200" dirty="0" err="1"/>
              <a:t>pager_number</a:t>
            </a:r>
            <a:endParaRPr lang="en-US" sz="1200" dirty="0"/>
          </a:p>
          <a:p>
            <a:r>
              <a:rPr lang="en-US" sz="1200" dirty="0"/>
              <a:t>email</a:t>
            </a:r>
          </a:p>
          <a:p>
            <a:r>
              <a:rPr lang="en-US" sz="1200" dirty="0" err="1"/>
              <a:t>addresses.locality.work</a:t>
            </a:r>
            <a:endParaRPr lang="en-US" sz="1200" dirty="0"/>
          </a:p>
          <a:p>
            <a:r>
              <a:rPr lang="en-US" sz="1200" dirty="0" err="1"/>
              <a:t>addresses.streetAddress.work</a:t>
            </a:r>
            <a:endParaRPr lang="en-US" sz="1200" dirty="0"/>
          </a:p>
          <a:p>
            <a:r>
              <a:rPr lang="en-US" sz="1200" dirty="0" err="1"/>
              <a:t>addresses.formatted.work</a:t>
            </a:r>
            <a:endParaRPr lang="en-US" sz="1200" dirty="0"/>
          </a:p>
          <a:p>
            <a:r>
              <a:rPr lang="en-US" sz="1200" dirty="0" err="1"/>
              <a:t>addresses.postalCode.work</a:t>
            </a:r>
            <a:endParaRPr lang="en-US" sz="1200" dirty="0"/>
          </a:p>
          <a:p>
            <a:r>
              <a:rPr lang="en-US" sz="1200" dirty="0" err="1"/>
              <a:t>addresses.country.work</a:t>
            </a:r>
            <a:endParaRPr lang="en-US" sz="1200" dirty="0"/>
          </a:p>
          <a:p>
            <a:r>
              <a:rPr lang="en-US" sz="1200" dirty="0" err="1"/>
              <a:t>addresses.region.work</a:t>
            </a:r>
            <a:endParaRPr lang="en-US" sz="1200" dirty="0"/>
          </a:p>
          <a:p>
            <a:r>
              <a:rPr lang="en-US" sz="1200" dirty="0" err="1"/>
              <a:t>addresses.formatted.home</a:t>
            </a:r>
            <a:endParaRPr lang="en-US" sz="1200" dirty="0"/>
          </a:p>
          <a:p>
            <a:r>
              <a:rPr lang="en-US" sz="1200" dirty="0" err="1"/>
              <a:t>preferredLanguage</a:t>
            </a:r>
            <a:endParaRPr lang="en-US" sz="1200" dirty="0"/>
          </a:p>
          <a:p>
            <a:r>
              <a:rPr lang="en-US" sz="1200" dirty="0"/>
              <a:t>urn:ietf:params:scim:schemas:extension:ibm:2.0:User:userCategory</a:t>
            </a:r>
          </a:p>
          <a:p>
            <a:r>
              <a:rPr lang="en-US" sz="1200" dirty="0" err="1"/>
              <a:t>realmName</a:t>
            </a:r>
            <a:endParaRPr lang="en-US" sz="1200" dirty="0"/>
          </a:p>
          <a:p>
            <a:r>
              <a:rPr lang="en-US" sz="1200" dirty="0"/>
              <a:t>urn:ietf:params:scim:schemas:extension:ibm:2.0:User:unqualifiedUserName</a:t>
            </a:r>
          </a:p>
          <a:p>
            <a:r>
              <a:rPr lang="en-US" sz="1200" dirty="0"/>
              <a:t>urn:ietf:params:scim:schemas:extension:ibm:2.0:User:emailVerified</a:t>
            </a:r>
          </a:p>
          <a:p>
            <a:r>
              <a:rPr lang="en-US" sz="1200" dirty="0"/>
              <a:t>urn:ietf:params:scim:schemas:extension:ibm:2.0:User:twoFactorAuthentication</a:t>
            </a:r>
          </a:p>
          <a:p>
            <a:r>
              <a:rPr lang="en-US" sz="1200" dirty="0"/>
              <a:t>urn:ietf:params:scim:schemas:extension:ibm:2.0:User:delegate</a:t>
            </a:r>
          </a:p>
          <a:p>
            <a:r>
              <a:rPr lang="en-US" sz="1200" dirty="0"/>
              <a:t>enabled</a:t>
            </a:r>
          </a:p>
          <a:p>
            <a:r>
              <a:rPr lang="en-US" sz="1200" dirty="0"/>
              <a:t>department</a:t>
            </a:r>
          </a:p>
          <a:p>
            <a:r>
              <a:rPr lang="en-US" sz="1200" dirty="0" err="1"/>
              <a:t>employee_id</a:t>
            </a:r>
            <a:endParaRPr lang="en-US" sz="1200" dirty="0"/>
          </a:p>
          <a:p>
            <a:r>
              <a:rPr lang="en-US" sz="1200" dirty="0"/>
              <a:t>urn:ietf:params:scim:schemas:extension:enterprise:2.0:User:manager.value</a:t>
            </a:r>
          </a:p>
          <a:p>
            <a:r>
              <a:rPr lang="en-US" sz="1200" dirty="0"/>
              <a:t>urn:ietf:params:scim:schemas:extension:ibm:2.0:User:linkedAccounts</a:t>
            </a:r>
          </a:p>
          <a:p>
            <a:endParaRPr lang="en-US" sz="840" dirty="0"/>
          </a:p>
        </p:txBody>
      </p:sp>
    </p:spTree>
    <p:extLst>
      <p:ext uri="{BB962C8B-B14F-4D97-AF65-F5344CB8AC3E}">
        <p14:creationId xmlns:p14="http://schemas.microsoft.com/office/powerpoint/2010/main" val="7672821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723" y="271159"/>
            <a:ext cx="9877900" cy="695808"/>
          </a:xfrm>
        </p:spPr>
        <p:txBody>
          <a:bodyPr>
            <a:noAutofit/>
          </a:bodyPr>
          <a:lstStyle/>
          <a:p>
            <a:r>
              <a:rPr lang="en-US" sz="1680" dirty="0"/>
              <a:t>In IBM CI, for production style HR process, the most useful method is a “load users from CSV “ API call.</a:t>
            </a:r>
            <a:br>
              <a:rPr lang="en-US" sz="1680" dirty="0"/>
            </a:br>
            <a:r>
              <a:rPr lang="en-US" sz="1680" dirty="0"/>
              <a:t>After we created sample HR Feed file, we prototype HR Feed process in Postman – using IBM CI “import CSV Users” call.</a:t>
            </a:r>
            <a:endParaRPr lang="en-US" sz="1920" dirty="0"/>
          </a:p>
        </p:txBody>
      </p:sp>
      <p:pic>
        <p:nvPicPr>
          <p:cNvPr id="3" name="Picture 2">
            <a:extLst>
              <a:ext uri="{FF2B5EF4-FFF2-40B4-BE49-F238E27FC236}">
                <a16:creationId xmlns:a16="http://schemas.microsoft.com/office/drawing/2014/main" id="{F31B5485-6754-4FBD-9BD9-6C9F69BA0F61}"/>
              </a:ext>
            </a:extLst>
          </p:cNvPr>
          <p:cNvPicPr>
            <a:picLocks noChangeAspect="1"/>
          </p:cNvPicPr>
          <p:nvPr/>
        </p:nvPicPr>
        <p:blipFill>
          <a:blip r:embed="rId2"/>
          <a:stretch>
            <a:fillRect/>
          </a:stretch>
        </p:blipFill>
        <p:spPr>
          <a:xfrm>
            <a:off x="1154723" y="1384084"/>
            <a:ext cx="8591323" cy="5085833"/>
          </a:xfrm>
          <a:prstGeom prst="rect">
            <a:avLst/>
          </a:prstGeom>
        </p:spPr>
      </p:pic>
      <p:sp>
        <p:nvSpPr>
          <p:cNvPr id="5" name="Arrow: Left 4">
            <a:extLst>
              <a:ext uri="{FF2B5EF4-FFF2-40B4-BE49-F238E27FC236}">
                <a16:creationId xmlns:a16="http://schemas.microsoft.com/office/drawing/2014/main" id="{91B765EB-F5B3-41B0-A4F3-FAAA867FA69A}"/>
              </a:ext>
            </a:extLst>
          </p:cNvPr>
          <p:cNvSpPr/>
          <p:nvPr/>
        </p:nvSpPr>
        <p:spPr>
          <a:xfrm>
            <a:off x="8164643" y="3231193"/>
            <a:ext cx="2689235" cy="1546916"/>
          </a:xfrm>
          <a:prstGeom prst="leftArrow">
            <a:avLst/>
          </a:prstGeom>
          <a:solidFill>
            <a:schemeClr val="accent1"/>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Our HR feed file</a:t>
            </a:r>
          </a:p>
        </p:txBody>
      </p:sp>
    </p:spTree>
    <p:extLst>
      <p:ext uri="{BB962C8B-B14F-4D97-AF65-F5344CB8AC3E}">
        <p14:creationId xmlns:p14="http://schemas.microsoft.com/office/powerpoint/2010/main" val="3019837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7050" y="232218"/>
            <a:ext cx="9877900" cy="1656542"/>
          </a:xfrm>
        </p:spPr>
        <p:txBody>
          <a:bodyPr>
            <a:noAutofit/>
          </a:bodyPr>
          <a:lstStyle/>
          <a:p>
            <a:r>
              <a:rPr lang="en-US" sz="2160" dirty="0"/>
              <a:t>Hybrid Cloud – delivered with:</a:t>
            </a:r>
            <a:br>
              <a:rPr lang="en-US" sz="2160" dirty="0"/>
            </a:br>
            <a:r>
              <a:rPr lang="en-US" sz="2160" dirty="0"/>
              <a:t>	</a:t>
            </a:r>
            <a:r>
              <a:rPr lang="en-US" sz="2160" b="1" dirty="0"/>
              <a:t>IBM CI ( with CIG functions enabled )</a:t>
            </a:r>
            <a:br>
              <a:rPr lang="en-US" sz="2160" b="1" dirty="0"/>
            </a:br>
            <a:r>
              <a:rPr lang="en-US" sz="2160" dirty="0"/>
              <a:t>	SAAS HR/ERM/IAM system ( Service Now )</a:t>
            </a:r>
            <a:br>
              <a:rPr lang="en-US" sz="2160" dirty="0"/>
            </a:br>
            <a:r>
              <a:rPr lang="en-US" sz="2160" dirty="0"/>
              <a:t>	IBM IGI</a:t>
            </a:r>
            <a:br>
              <a:rPr lang="en-US" sz="2160" dirty="0"/>
            </a:br>
            <a:endParaRPr lang="en-US" sz="2160" dirty="0"/>
          </a:p>
        </p:txBody>
      </p:sp>
      <p:pic>
        <p:nvPicPr>
          <p:cNvPr id="16" name="Picture 62">
            <a:extLst>
              <a:ext uri="{FF2B5EF4-FFF2-40B4-BE49-F238E27FC236}">
                <a16:creationId xmlns:a16="http://schemas.microsoft.com/office/drawing/2014/main" id="{8B5F02A1-A183-40A5-8DEE-7F5C130EB43D}"/>
              </a:ext>
            </a:extLst>
          </p:cNvPr>
          <p:cNvPicPr>
            <a:picLocks noChangeAspect="1"/>
          </p:cNvPicPr>
          <p:nvPr/>
        </p:nvPicPr>
        <p:blipFill>
          <a:blip r:embed="rId2" cstate="screen">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1072202" y="1888761"/>
            <a:ext cx="4057528" cy="279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27">
            <a:extLst>
              <a:ext uri="{FF2B5EF4-FFF2-40B4-BE49-F238E27FC236}">
                <a16:creationId xmlns:a16="http://schemas.microsoft.com/office/drawing/2014/main" id="{328C3196-BA44-41F7-9FC5-DEDE1F7AF31B}"/>
              </a:ext>
            </a:extLst>
          </p:cNvPr>
          <p:cNvSpPr/>
          <p:nvPr/>
        </p:nvSpPr>
        <p:spPr>
          <a:xfrm>
            <a:off x="2075637" y="2653258"/>
            <a:ext cx="2050655" cy="1097280"/>
          </a:xfrm>
          <a:prstGeom prst="rect">
            <a:avLst/>
          </a:prstGeom>
          <a:solidFill>
            <a:schemeClr val="accent1"/>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IBM CI with CIG Functionality</a:t>
            </a:r>
          </a:p>
        </p:txBody>
      </p:sp>
      <p:pic>
        <p:nvPicPr>
          <p:cNvPr id="30" name="Picture 62">
            <a:extLst>
              <a:ext uri="{FF2B5EF4-FFF2-40B4-BE49-F238E27FC236}">
                <a16:creationId xmlns:a16="http://schemas.microsoft.com/office/drawing/2014/main" id="{B6B265DD-DF13-4D51-82E5-38CACC55EB95}"/>
              </a:ext>
            </a:extLst>
          </p:cNvPr>
          <p:cNvPicPr>
            <a:picLocks noChangeAspect="1"/>
          </p:cNvPicPr>
          <p:nvPr/>
        </p:nvPicPr>
        <p:blipFill>
          <a:blip r:embed="rId2" cstate="screen">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7432217" y="1888761"/>
            <a:ext cx="4057528" cy="279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ectangle 31">
            <a:extLst>
              <a:ext uri="{FF2B5EF4-FFF2-40B4-BE49-F238E27FC236}">
                <a16:creationId xmlns:a16="http://schemas.microsoft.com/office/drawing/2014/main" id="{CDE0818D-5959-4A83-B9C1-E1108686D5E3}"/>
              </a:ext>
            </a:extLst>
          </p:cNvPr>
          <p:cNvSpPr/>
          <p:nvPr/>
        </p:nvSpPr>
        <p:spPr>
          <a:xfrm>
            <a:off x="8540587" y="2615556"/>
            <a:ext cx="2050655" cy="1097280"/>
          </a:xfrm>
          <a:prstGeom prst="rect">
            <a:avLst/>
          </a:prstGeom>
          <a:solidFill>
            <a:schemeClr val="accent1"/>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Service Now</a:t>
            </a:r>
          </a:p>
        </p:txBody>
      </p:sp>
      <p:sp>
        <p:nvSpPr>
          <p:cNvPr id="4" name="Arrow: Right 3">
            <a:extLst>
              <a:ext uri="{FF2B5EF4-FFF2-40B4-BE49-F238E27FC236}">
                <a16:creationId xmlns:a16="http://schemas.microsoft.com/office/drawing/2014/main" id="{21B86961-2377-4045-A67D-A1097F1E18F2}"/>
              </a:ext>
            </a:extLst>
          </p:cNvPr>
          <p:cNvSpPr/>
          <p:nvPr/>
        </p:nvSpPr>
        <p:spPr>
          <a:xfrm>
            <a:off x="5035883" y="2133084"/>
            <a:ext cx="2715030" cy="2302489"/>
          </a:xfrm>
          <a:prstGeom prst="rightArrow">
            <a:avLst>
              <a:gd name="adj1" fmla="val 78906"/>
              <a:gd name="adj2" fmla="val 27459"/>
            </a:avLst>
          </a:prstGeom>
          <a:solidFill>
            <a:srgbClr val="5596E6"/>
          </a:solidFill>
          <a:ln w="19050" cap="flat" cmpd="sng" algn="ctr">
            <a:noFill/>
            <a:prstDash val="solid"/>
          </a:ln>
          <a:effectLst/>
        </p:spPr>
        <p:txBody>
          <a:bodyPr rtlCol="0" anchor="ctr"/>
          <a:lstStyle/>
          <a:p>
            <a:pPr marL="342900" indent="-342900" defTabSz="1097280">
              <a:buFont typeface="Arial" panose="020B0604020202020204" pitchFamily="34" charset="0"/>
              <a:buChar char="•"/>
            </a:pPr>
            <a:r>
              <a:rPr lang="en-US" sz="1260" kern="0" dirty="0">
                <a:solidFill>
                  <a:schemeClr val="bg1"/>
                </a:solidFill>
                <a:cs typeface="Arial" panose="020B0604020202020204" pitchFamily="34" charset="0"/>
              </a:rPr>
              <a:t>Add Users</a:t>
            </a:r>
          </a:p>
          <a:p>
            <a:pPr marL="342900" indent="-342900" defTabSz="1097280">
              <a:buFont typeface="Arial" panose="020B0604020202020204" pitchFamily="34" charset="0"/>
              <a:buChar char="•"/>
            </a:pPr>
            <a:r>
              <a:rPr lang="en-US" sz="1260" kern="0" dirty="0">
                <a:solidFill>
                  <a:schemeClr val="bg1"/>
                </a:solidFill>
                <a:cs typeface="Arial" panose="020B0604020202020204" pitchFamily="34" charset="0"/>
              </a:rPr>
              <a:t>Remove users</a:t>
            </a:r>
          </a:p>
          <a:p>
            <a:pPr marL="342900" indent="-342900" defTabSz="1097280">
              <a:buFont typeface="Arial" panose="020B0604020202020204" pitchFamily="34" charset="0"/>
              <a:buChar char="•"/>
            </a:pPr>
            <a:r>
              <a:rPr lang="en-US" sz="1260" kern="0" dirty="0">
                <a:solidFill>
                  <a:schemeClr val="bg1"/>
                </a:solidFill>
                <a:cs typeface="Arial" panose="020B0604020202020204" pitchFamily="34" charset="0"/>
              </a:rPr>
              <a:t>Change Passwords</a:t>
            </a:r>
          </a:p>
          <a:p>
            <a:pPr marL="342900" indent="-342900" defTabSz="1097280">
              <a:buFont typeface="Arial" panose="020B0604020202020204" pitchFamily="34" charset="0"/>
              <a:buChar char="•"/>
            </a:pPr>
            <a:r>
              <a:rPr lang="en-US" sz="1260" kern="0" dirty="0">
                <a:solidFill>
                  <a:srgbClr val="FF0000"/>
                </a:solidFill>
                <a:cs typeface="Arial" panose="020B0604020202020204" pitchFamily="34" charset="0"/>
              </a:rPr>
              <a:t>SOON: Modify Users</a:t>
            </a:r>
          </a:p>
        </p:txBody>
      </p:sp>
    </p:spTree>
    <p:extLst>
      <p:ext uri="{BB962C8B-B14F-4D97-AF65-F5344CB8AC3E}">
        <p14:creationId xmlns:p14="http://schemas.microsoft.com/office/powerpoint/2010/main" val="42367068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723" y="271159"/>
            <a:ext cx="9877900" cy="695808"/>
          </a:xfrm>
        </p:spPr>
        <p:txBody>
          <a:bodyPr>
            <a:noAutofit/>
          </a:bodyPr>
          <a:lstStyle/>
          <a:p>
            <a:r>
              <a:rPr lang="en-US" sz="1680" dirty="0"/>
              <a:t>IBM CI import Users call is asynchronous, but for small files users are create instantly.</a:t>
            </a:r>
            <a:br>
              <a:rPr lang="en-US" sz="1680" dirty="0"/>
            </a:br>
            <a:r>
              <a:rPr lang="en-US" sz="1680" dirty="0"/>
              <a:t>Service Now adapter of IBM CI CIG provisions all users to target , including mapped attributes such as Department, immediately .</a:t>
            </a:r>
            <a:endParaRPr lang="en-US" sz="1920" dirty="0"/>
          </a:p>
        </p:txBody>
      </p:sp>
      <p:pic>
        <p:nvPicPr>
          <p:cNvPr id="3" name="Picture 2">
            <a:extLst>
              <a:ext uri="{FF2B5EF4-FFF2-40B4-BE49-F238E27FC236}">
                <a16:creationId xmlns:a16="http://schemas.microsoft.com/office/drawing/2014/main" id="{3BC4A406-700C-4BC2-BFA4-CC75B676F777}"/>
              </a:ext>
            </a:extLst>
          </p:cNvPr>
          <p:cNvPicPr>
            <a:picLocks noChangeAspect="1"/>
          </p:cNvPicPr>
          <p:nvPr/>
        </p:nvPicPr>
        <p:blipFill>
          <a:blip r:embed="rId2"/>
          <a:stretch>
            <a:fillRect/>
          </a:stretch>
        </p:blipFill>
        <p:spPr>
          <a:xfrm>
            <a:off x="766997" y="1629892"/>
            <a:ext cx="10658006" cy="3598216"/>
          </a:xfrm>
          <a:prstGeom prst="rect">
            <a:avLst/>
          </a:prstGeom>
        </p:spPr>
      </p:pic>
      <p:sp>
        <p:nvSpPr>
          <p:cNvPr id="4" name="Arrow: Right 3">
            <a:extLst>
              <a:ext uri="{FF2B5EF4-FFF2-40B4-BE49-F238E27FC236}">
                <a16:creationId xmlns:a16="http://schemas.microsoft.com/office/drawing/2014/main" id="{DD4FEACA-802A-4BEB-9B96-1FB705874445}"/>
              </a:ext>
            </a:extLst>
          </p:cNvPr>
          <p:cNvSpPr/>
          <p:nvPr/>
        </p:nvSpPr>
        <p:spPr>
          <a:xfrm>
            <a:off x="883920" y="4110304"/>
            <a:ext cx="2172074" cy="1475032"/>
          </a:xfrm>
          <a:prstGeom prst="rightArrow">
            <a:avLst/>
          </a:prstGeom>
          <a:solidFill>
            <a:schemeClr val="accent1"/>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users</a:t>
            </a:r>
          </a:p>
        </p:txBody>
      </p:sp>
      <p:sp>
        <p:nvSpPr>
          <p:cNvPr id="5" name="Arrow: Down 4">
            <a:extLst>
              <a:ext uri="{FF2B5EF4-FFF2-40B4-BE49-F238E27FC236}">
                <a16:creationId xmlns:a16="http://schemas.microsoft.com/office/drawing/2014/main" id="{7B951FCD-9135-4F2C-A412-2308C7A4C0AF}"/>
              </a:ext>
            </a:extLst>
          </p:cNvPr>
          <p:cNvSpPr/>
          <p:nvPr/>
        </p:nvSpPr>
        <p:spPr>
          <a:xfrm>
            <a:off x="9864527" y="3428999"/>
            <a:ext cx="1168096" cy="1122014"/>
          </a:xfrm>
          <a:prstGeom prst="downArrow">
            <a:avLst/>
          </a:prstGeom>
          <a:solidFill>
            <a:schemeClr val="accent1"/>
          </a:solidFill>
          <a:ln w="19050" cap="flat" cmpd="sng" algn="ctr">
            <a:noFill/>
            <a:prstDash val="solid"/>
          </a:ln>
          <a:effectLst/>
        </p:spPr>
        <p:txBody>
          <a:bodyPr rtlCol="0" anchor="ctr"/>
          <a:lstStyle/>
          <a:p>
            <a:pPr algn="ctr" defTabSz="1097280"/>
            <a:endParaRPr lang="en-US" sz="1680" kern="0" dirty="0">
              <a:solidFill>
                <a:schemeClr val="bg1"/>
              </a:solidFill>
              <a:cs typeface="Arial" panose="020B0604020202020204" pitchFamily="34" charset="0"/>
            </a:endParaRPr>
          </a:p>
        </p:txBody>
      </p:sp>
    </p:spTree>
    <p:extLst>
      <p:ext uri="{BB962C8B-B14F-4D97-AF65-F5344CB8AC3E}">
        <p14:creationId xmlns:p14="http://schemas.microsoft.com/office/powerpoint/2010/main" val="19209530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7050" y="160224"/>
            <a:ext cx="9877900" cy="695808"/>
          </a:xfrm>
        </p:spPr>
        <p:txBody>
          <a:bodyPr>
            <a:noAutofit/>
          </a:bodyPr>
          <a:lstStyle/>
          <a:p>
            <a:r>
              <a:rPr lang="en-US" sz="1680" dirty="0"/>
              <a:t>IBM CI,  Service-Now and IBM IGI identities are synchronized instantly.</a:t>
            </a:r>
            <a:br>
              <a:rPr lang="en-US" sz="1680" dirty="0"/>
            </a:br>
            <a:r>
              <a:rPr lang="en-US" sz="1680" dirty="0"/>
              <a:t>Below – HR feed into IBM Cloud Directory, sync – to Service-Now.</a:t>
            </a:r>
            <a:br>
              <a:rPr lang="en-US" sz="1680" dirty="0"/>
            </a:br>
            <a:r>
              <a:rPr lang="en-US" sz="1680" i="1" dirty="0"/>
              <a:t>Note: As of May 2019, IBM CIG can only add and delete users. </a:t>
            </a:r>
            <a:endParaRPr lang="en-US" sz="1920" i="1" dirty="0"/>
          </a:p>
        </p:txBody>
      </p:sp>
      <p:pic>
        <p:nvPicPr>
          <p:cNvPr id="3" name="Picture 2">
            <a:extLst>
              <a:ext uri="{FF2B5EF4-FFF2-40B4-BE49-F238E27FC236}">
                <a16:creationId xmlns:a16="http://schemas.microsoft.com/office/drawing/2014/main" id="{288D1B33-F3CC-4AEB-8AA6-BACFABC03FB8}"/>
              </a:ext>
            </a:extLst>
          </p:cNvPr>
          <p:cNvPicPr>
            <a:picLocks noChangeAspect="1"/>
          </p:cNvPicPr>
          <p:nvPr/>
        </p:nvPicPr>
        <p:blipFill>
          <a:blip r:embed="rId2"/>
          <a:stretch>
            <a:fillRect/>
          </a:stretch>
        </p:blipFill>
        <p:spPr>
          <a:xfrm>
            <a:off x="1154724" y="1231418"/>
            <a:ext cx="9398833" cy="590638"/>
          </a:xfrm>
          <a:prstGeom prst="rect">
            <a:avLst/>
          </a:prstGeom>
        </p:spPr>
      </p:pic>
      <p:sp>
        <p:nvSpPr>
          <p:cNvPr id="4" name="Arrow: Right 3">
            <a:extLst>
              <a:ext uri="{FF2B5EF4-FFF2-40B4-BE49-F238E27FC236}">
                <a16:creationId xmlns:a16="http://schemas.microsoft.com/office/drawing/2014/main" id="{61A02C1E-3CE7-4B2C-8784-158D7E4BA3FA}"/>
              </a:ext>
            </a:extLst>
          </p:cNvPr>
          <p:cNvSpPr/>
          <p:nvPr/>
        </p:nvSpPr>
        <p:spPr>
          <a:xfrm>
            <a:off x="816465" y="1066675"/>
            <a:ext cx="1825802" cy="863434"/>
          </a:xfrm>
          <a:prstGeom prst="rightArrow">
            <a:avLst/>
          </a:prstGeom>
          <a:solidFill>
            <a:schemeClr val="accent1"/>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HR file</a:t>
            </a:r>
          </a:p>
        </p:txBody>
      </p:sp>
      <p:pic>
        <p:nvPicPr>
          <p:cNvPr id="7" name="Picture 6">
            <a:extLst>
              <a:ext uri="{FF2B5EF4-FFF2-40B4-BE49-F238E27FC236}">
                <a16:creationId xmlns:a16="http://schemas.microsoft.com/office/drawing/2014/main" id="{4CD3B3FE-3D65-4294-8186-88AA70252A21}"/>
              </a:ext>
            </a:extLst>
          </p:cNvPr>
          <p:cNvPicPr>
            <a:picLocks noChangeAspect="1"/>
          </p:cNvPicPr>
          <p:nvPr/>
        </p:nvPicPr>
        <p:blipFill>
          <a:blip r:embed="rId3"/>
          <a:stretch>
            <a:fillRect/>
          </a:stretch>
        </p:blipFill>
        <p:spPr>
          <a:xfrm>
            <a:off x="2965842" y="2194560"/>
            <a:ext cx="8247799" cy="872428"/>
          </a:xfrm>
          <a:prstGeom prst="rect">
            <a:avLst/>
          </a:prstGeom>
        </p:spPr>
      </p:pic>
      <p:sp>
        <p:nvSpPr>
          <p:cNvPr id="8" name="Arrow: Right 7">
            <a:extLst>
              <a:ext uri="{FF2B5EF4-FFF2-40B4-BE49-F238E27FC236}">
                <a16:creationId xmlns:a16="http://schemas.microsoft.com/office/drawing/2014/main" id="{CAF91C85-8293-41FB-A256-777953A5DC9F}"/>
              </a:ext>
            </a:extLst>
          </p:cNvPr>
          <p:cNvSpPr/>
          <p:nvPr/>
        </p:nvSpPr>
        <p:spPr>
          <a:xfrm>
            <a:off x="816465" y="2086507"/>
            <a:ext cx="2329471" cy="1106398"/>
          </a:xfrm>
          <a:prstGeom prst="rightArrow">
            <a:avLst/>
          </a:prstGeom>
          <a:solidFill>
            <a:schemeClr val="accent1"/>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HR file loaded to IBM CI</a:t>
            </a:r>
          </a:p>
        </p:txBody>
      </p:sp>
      <p:pic>
        <p:nvPicPr>
          <p:cNvPr id="10" name="Picture 9">
            <a:extLst>
              <a:ext uri="{FF2B5EF4-FFF2-40B4-BE49-F238E27FC236}">
                <a16:creationId xmlns:a16="http://schemas.microsoft.com/office/drawing/2014/main" id="{3E8BA0FC-009C-4740-BF8C-6B9868B66D0D}"/>
              </a:ext>
            </a:extLst>
          </p:cNvPr>
          <p:cNvPicPr>
            <a:picLocks noChangeAspect="1"/>
          </p:cNvPicPr>
          <p:nvPr/>
        </p:nvPicPr>
        <p:blipFill>
          <a:blip r:embed="rId4"/>
          <a:stretch>
            <a:fillRect/>
          </a:stretch>
        </p:blipFill>
        <p:spPr>
          <a:xfrm>
            <a:off x="1907518" y="3665097"/>
            <a:ext cx="9459024" cy="861973"/>
          </a:xfrm>
          <a:prstGeom prst="rect">
            <a:avLst/>
          </a:prstGeom>
        </p:spPr>
      </p:pic>
      <p:sp>
        <p:nvSpPr>
          <p:cNvPr id="13" name="Arrow: Right 12">
            <a:extLst>
              <a:ext uri="{FF2B5EF4-FFF2-40B4-BE49-F238E27FC236}">
                <a16:creationId xmlns:a16="http://schemas.microsoft.com/office/drawing/2014/main" id="{D4B7530F-AF54-46A2-A24D-B8131E000294}"/>
              </a:ext>
            </a:extLst>
          </p:cNvPr>
          <p:cNvSpPr/>
          <p:nvPr/>
        </p:nvSpPr>
        <p:spPr>
          <a:xfrm>
            <a:off x="825459" y="3457356"/>
            <a:ext cx="2329471" cy="1106398"/>
          </a:xfrm>
          <a:prstGeom prst="rightArrow">
            <a:avLst/>
          </a:prstGeom>
          <a:solidFill>
            <a:schemeClr val="accent1"/>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Users - provisioned to Service-Now</a:t>
            </a:r>
          </a:p>
        </p:txBody>
      </p:sp>
      <p:sp>
        <p:nvSpPr>
          <p:cNvPr id="14" name="Arrow: Right 13">
            <a:extLst>
              <a:ext uri="{FF2B5EF4-FFF2-40B4-BE49-F238E27FC236}">
                <a16:creationId xmlns:a16="http://schemas.microsoft.com/office/drawing/2014/main" id="{A8219732-AFFC-459D-AF15-9DFFA57D4C21}"/>
              </a:ext>
            </a:extLst>
          </p:cNvPr>
          <p:cNvSpPr/>
          <p:nvPr/>
        </p:nvSpPr>
        <p:spPr>
          <a:xfrm>
            <a:off x="825459" y="5073383"/>
            <a:ext cx="2329471" cy="1106398"/>
          </a:xfrm>
          <a:prstGeom prst="rightArrow">
            <a:avLst/>
          </a:prstGeom>
          <a:solidFill>
            <a:schemeClr val="accent1"/>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Users – created in Service-Now</a:t>
            </a:r>
          </a:p>
        </p:txBody>
      </p:sp>
      <p:pic>
        <p:nvPicPr>
          <p:cNvPr id="15" name="Picture 14">
            <a:extLst>
              <a:ext uri="{FF2B5EF4-FFF2-40B4-BE49-F238E27FC236}">
                <a16:creationId xmlns:a16="http://schemas.microsoft.com/office/drawing/2014/main" id="{683FDE7D-A587-4FCF-9073-EA3AB967E735}"/>
              </a:ext>
            </a:extLst>
          </p:cNvPr>
          <p:cNvPicPr>
            <a:picLocks noChangeAspect="1"/>
          </p:cNvPicPr>
          <p:nvPr/>
        </p:nvPicPr>
        <p:blipFill>
          <a:blip r:embed="rId5"/>
          <a:stretch>
            <a:fillRect/>
          </a:stretch>
        </p:blipFill>
        <p:spPr>
          <a:xfrm>
            <a:off x="3307723" y="4684927"/>
            <a:ext cx="7564037" cy="1560394"/>
          </a:xfrm>
          <a:prstGeom prst="rect">
            <a:avLst/>
          </a:prstGeom>
        </p:spPr>
      </p:pic>
    </p:spTree>
    <p:extLst>
      <p:ext uri="{BB962C8B-B14F-4D97-AF65-F5344CB8AC3E}">
        <p14:creationId xmlns:p14="http://schemas.microsoft.com/office/powerpoint/2010/main" val="22320874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7050" y="160224"/>
            <a:ext cx="9877900" cy="695808"/>
          </a:xfrm>
        </p:spPr>
        <p:txBody>
          <a:bodyPr>
            <a:noAutofit/>
          </a:bodyPr>
          <a:lstStyle/>
          <a:p>
            <a:r>
              <a:rPr lang="en-US" sz="1680" dirty="0"/>
              <a:t>IBM CI,  Service-Now and IBM IGI identities are synchronized instantly.</a:t>
            </a:r>
            <a:br>
              <a:rPr lang="en-US" sz="1680" dirty="0"/>
            </a:br>
            <a:r>
              <a:rPr lang="en-US" sz="1680" dirty="0"/>
              <a:t>Below – originally HR </a:t>
            </a:r>
            <a:r>
              <a:rPr lang="en-US" sz="1680" dirty="0" err="1"/>
              <a:t>feeded</a:t>
            </a:r>
            <a:r>
              <a:rPr lang="en-US" sz="1680" dirty="0"/>
              <a:t> to IBM Cloud Directory, synced to Service-Now, now – Service-Now Users are coming to IGI as Service-Now Accounts, IGI rules manage owner users, OU and proper permissions.</a:t>
            </a:r>
            <a:br>
              <a:rPr lang="en-US" sz="1680" dirty="0"/>
            </a:br>
            <a:endParaRPr lang="en-US" sz="1920" i="1" dirty="0"/>
          </a:p>
        </p:txBody>
      </p:sp>
      <p:sp>
        <p:nvSpPr>
          <p:cNvPr id="14" name="Arrow: Right 13">
            <a:extLst>
              <a:ext uri="{FF2B5EF4-FFF2-40B4-BE49-F238E27FC236}">
                <a16:creationId xmlns:a16="http://schemas.microsoft.com/office/drawing/2014/main" id="{A8219732-AFFC-459D-AF15-9DFFA57D4C21}"/>
              </a:ext>
            </a:extLst>
          </p:cNvPr>
          <p:cNvSpPr/>
          <p:nvPr/>
        </p:nvSpPr>
        <p:spPr>
          <a:xfrm>
            <a:off x="988648" y="1330129"/>
            <a:ext cx="2328176" cy="1494853"/>
          </a:xfrm>
          <a:prstGeom prst="rightArrow">
            <a:avLst>
              <a:gd name="adj1" fmla="val 85768"/>
              <a:gd name="adj2" fmla="val 50000"/>
            </a:avLst>
          </a:prstGeom>
          <a:solidFill>
            <a:schemeClr val="accent1"/>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IBM CI Users – created in Service-Now</a:t>
            </a:r>
          </a:p>
        </p:txBody>
      </p:sp>
      <p:pic>
        <p:nvPicPr>
          <p:cNvPr id="15" name="Picture 14">
            <a:extLst>
              <a:ext uri="{FF2B5EF4-FFF2-40B4-BE49-F238E27FC236}">
                <a16:creationId xmlns:a16="http://schemas.microsoft.com/office/drawing/2014/main" id="{683FDE7D-A587-4FCF-9073-EA3AB967E735}"/>
              </a:ext>
            </a:extLst>
          </p:cNvPr>
          <p:cNvPicPr>
            <a:picLocks noChangeAspect="1"/>
          </p:cNvPicPr>
          <p:nvPr/>
        </p:nvPicPr>
        <p:blipFill>
          <a:blip r:embed="rId2"/>
          <a:stretch>
            <a:fillRect/>
          </a:stretch>
        </p:blipFill>
        <p:spPr>
          <a:xfrm>
            <a:off x="3470913" y="1330128"/>
            <a:ext cx="6015863" cy="1241020"/>
          </a:xfrm>
          <a:prstGeom prst="rect">
            <a:avLst/>
          </a:prstGeom>
          <a:effectLst>
            <a:outerShdw blurRad="50800" dist="38100" dir="8100000" algn="tr" rotWithShape="0">
              <a:prstClr val="black">
                <a:alpha val="40000"/>
              </a:prstClr>
            </a:outerShdw>
          </a:effectLst>
        </p:spPr>
      </p:pic>
      <p:sp>
        <p:nvSpPr>
          <p:cNvPr id="16" name="Arrow: Right 15">
            <a:extLst>
              <a:ext uri="{FF2B5EF4-FFF2-40B4-BE49-F238E27FC236}">
                <a16:creationId xmlns:a16="http://schemas.microsoft.com/office/drawing/2014/main" id="{2EE19326-EA1D-4F44-833F-A4450201EBB9}"/>
              </a:ext>
            </a:extLst>
          </p:cNvPr>
          <p:cNvSpPr/>
          <p:nvPr/>
        </p:nvSpPr>
        <p:spPr>
          <a:xfrm>
            <a:off x="988648" y="3429001"/>
            <a:ext cx="2482265" cy="2732207"/>
          </a:xfrm>
          <a:prstGeom prst="rightArrow">
            <a:avLst>
              <a:gd name="adj1" fmla="val 85768"/>
              <a:gd name="adj2" fmla="val 23187"/>
            </a:avLst>
          </a:prstGeom>
          <a:solidFill>
            <a:schemeClr val="accent1"/>
          </a:solidFill>
          <a:ln w="19050" cap="flat" cmpd="sng" algn="ctr">
            <a:noFill/>
            <a:prstDash val="solid"/>
          </a:ln>
          <a:effectLst/>
        </p:spPr>
        <p:txBody>
          <a:bodyPr rtlCol="0" anchor="ctr"/>
          <a:lstStyle/>
          <a:p>
            <a:pPr defTabSz="1097280"/>
            <a:r>
              <a:rPr lang="en-US" sz="1680" kern="0" dirty="0">
                <a:solidFill>
                  <a:schemeClr val="bg1"/>
                </a:solidFill>
                <a:cs typeface="Arial" panose="020B0604020202020204" pitchFamily="34" charset="0"/>
              </a:rPr>
              <a:t>IBM CI Users – created in IGI as Identities owning Service-Now accounts. OUs = Departments.</a:t>
            </a:r>
          </a:p>
        </p:txBody>
      </p:sp>
      <p:pic>
        <p:nvPicPr>
          <p:cNvPr id="17" name="Picture 16">
            <a:extLst>
              <a:ext uri="{FF2B5EF4-FFF2-40B4-BE49-F238E27FC236}">
                <a16:creationId xmlns:a16="http://schemas.microsoft.com/office/drawing/2014/main" id="{1353DBAF-A88A-421E-9276-F3FE689AB472}"/>
              </a:ext>
            </a:extLst>
          </p:cNvPr>
          <p:cNvPicPr>
            <a:picLocks noChangeAspect="1"/>
          </p:cNvPicPr>
          <p:nvPr/>
        </p:nvPicPr>
        <p:blipFill>
          <a:blip r:embed="rId3"/>
          <a:stretch>
            <a:fillRect/>
          </a:stretch>
        </p:blipFill>
        <p:spPr>
          <a:xfrm>
            <a:off x="3571036" y="2713066"/>
            <a:ext cx="6637644" cy="3565064"/>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42857273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7050" y="160224"/>
            <a:ext cx="9877900" cy="695808"/>
          </a:xfrm>
        </p:spPr>
        <p:txBody>
          <a:bodyPr>
            <a:noAutofit/>
          </a:bodyPr>
          <a:lstStyle/>
          <a:p>
            <a:r>
              <a:rPr lang="en-US" sz="1680" dirty="0"/>
              <a:t>IBM CI,  Service-Now and IBM IGI identities are synchronized instantly.</a:t>
            </a:r>
            <a:br>
              <a:rPr lang="en-US" sz="1680" dirty="0"/>
            </a:br>
            <a:r>
              <a:rPr lang="en-US" sz="1680" dirty="0"/>
              <a:t>Below – IGI User owns Service-Now Account ( SNOW USER ), has OU populated ( if new –added to IGI ). Any change for this User/account in IGI will be provisioned back to Service-Now.</a:t>
            </a:r>
            <a:endParaRPr lang="en-US" sz="1920" dirty="0"/>
          </a:p>
        </p:txBody>
      </p:sp>
      <p:pic>
        <p:nvPicPr>
          <p:cNvPr id="5" name="Picture 4">
            <a:extLst>
              <a:ext uri="{FF2B5EF4-FFF2-40B4-BE49-F238E27FC236}">
                <a16:creationId xmlns:a16="http://schemas.microsoft.com/office/drawing/2014/main" id="{EA1EA199-7F0E-40B8-A56E-D6226B7DF4EF}"/>
              </a:ext>
            </a:extLst>
          </p:cNvPr>
          <p:cNvPicPr>
            <a:picLocks noChangeAspect="1"/>
          </p:cNvPicPr>
          <p:nvPr/>
        </p:nvPicPr>
        <p:blipFill>
          <a:blip r:embed="rId2"/>
          <a:stretch>
            <a:fillRect/>
          </a:stretch>
        </p:blipFill>
        <p:spPr>
          <a:xfrm>
            <a:off x="843448" y="1318513"/>
            <a:ext cx="9084038" cy="2407306"/>
          </a:xfrm>
          <a:prstGeom prst="rect">
            <a:avLst/>
          </a:prstGeom>
        </p:spPr>
      </p:pic>
      <p:pic>
        <p:nvPicPr>
          <p:cNvPr id="6" name="Picture 5">
            <a:extLst>
              <a:ext uri="{FF2B5EF4-FFF2-40B4-BE49-F238E27FC236}">
                <a16:creationId xmlns:a16="http://schemas.microsoft.com/office/drawing/2014/main" id="{EE9139C0-C38D-4696-972E-D6E82C961947}"/>
              </a:ext>
            </a:extLst>
          </p:cNvPr>
          <p:cNvPicPr>
            <a:picLocks noChangeAspect="1"/>
          </p:cNvPicPr>
          <p:nvPr/>
        </p:nvPicPr>
        <p:blipFill>
          <a:blip r:embed="rId3"/>
          <a:stretch>
            <a:fillRect/>
          </a:stretch>
        </p:blipFill>
        <p:spPr>
          <a:xfrm>
            <a:off x="2264515" y="3477124"/>
            <a:ext cx="7752913" cy="2291944"/>
          </a:xfrm>
          <a:prstGeom prst="rect">
            <a:avLst/>
          </a:prstGeom>
        </p:spPr>
      </p:pic>
      <p:pic>
        <p:nvPicPr>
          <p:cNvPr id="9" name="Picture 8">
            <a:extLst>
              <a:ext uri="{FF2B5EF4-FFF2-40B4-BE49-F238E27FC236}">
                <a16:creationId xmlns:a16="http://schemas.microsoft.com/office/drawing/2014/main" id="{B3938C80-6445-41FD-B855-6177CA24E476}"/>
              </a:ext>
            </a:extLst>
          </p:cNvPr>
          <p:cNvPicPr>
            <a:picLocks noChangeAspect="1"/>
          </p:cNvPicPr>
          <p:nvPr/>
        </p:nvPicPr>
        <p:blipFill>
          <a:blip r:embed="rId4"/>
          <a:stretch>
            <a:fillRect/>
          </a:stretch>
        </p:blipFill>
        <p:spPr>
          <a:xfrm>
            <a:off x="7463210" y="2302491"/>
            <a:ext cx="3975284" cy="3991411"/>
          </a:xfrm>
          <a:prstGeom prst="rect">
            <a:avLst/>
          </a:prstGeom>
        </p:spPr>
      </p:pic>
      <p:sp>
        <p:nvSpPr>
          <p:cNvPr id="11" name="Arrow: Right 10">
            <a:extLst>
              <a:ext uri="{FF2B5EF4-FFF2-40B4-BE49-F238E27FC236}">
                <a16:creationId xmlns:a16="http://schemas.microsoft.com/office/drawing/2014/main" id="{54BBA727-C0D0-4D17-B974-6AEAEAF3DB25}"/>
              </a:ext>
            </a:extLst>
          </p:cNvPr>
          <p:cNvSpPr/>
          <p:nvPr/>
        </p:nvSpPr>
        <p:spPr>
          <a:xfrm>
            <a:off x="6140970" y="4321793"/>
            <a:ext cx="1897754" cy="602604"/>
          </a:xfrm>
          <a:prstGeom prst="rightArrow">
            <a:avLst/>
          </a:prstGeom>
          <a:solidFill>
            <a:schemeClr val="accent1"/>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OU from IBM CI</a:t>
            </a:r>
          </a:p>
        </p:txBody>
      </p:sp>
    </p:spTree>
    <p:extLst>
      <p:ext uri="{BB962C8B-B14F-4D97-AF65-F5344CB8AC3E}">
        <p14:creationId xmlns:p14="http://schemas.microsoft.com/office/powerpoint/2010/main" val="24997106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165" y="232218"/>
            <a:ext cx="10568785" cy="866664"/>
          </a:xfrm>
        </p:spPr>
        <p:txBody>
          <a:bodyPr>
            <a:noAutofit/>
          </a:bodyPr>
          <a:lstStyle/>
          <a:p>
            <a:r>
              <a:rPr lang="en-US" sz="2160" dirty="0"/>
              <a:t>Hybrid Cloud – possible Identity Loads.</a:t>
            </a:r>
            <a:br>
              <a:rPr lang="en-US" sz="2160" dirty="0"/>
            </a:br>
            <a:r>
              <a:rPr lang="en-US" sz="2160" dirty="0"/>
              <a:t>New HR records are 1:1 synchronized between CI, Service now and IGI instantly.</a:t>
            </a:r>
            <a:br>
              <a:rPr lang="en-US" sz="2160" dirty="0"/>
            </a:br>
            <a:r>
              <a:rPr lang="en-US" sz="2160" i="1" dirty="0"/>
              <a:t>Note: IBM CI as of May 2019 – has no reconcile ( modify ) support for Service Now yet.</a:t>
            </a:r>
          </a:p>
        </p:txBody>
      </p:sp>
      <p:pic>
        <p:nvPicPr>
          <p:cNvPr id="16" name="Picture 62">
            <a:extLst>
              <a:ext uri="{FF2B5EF4-FFF2-40B4-BE49-F238E27FC236}">
                <a16:creationId xmlns:a16="http://schemas.microsoft.com/office/drawing/2014/main" id="{8B5F02A1-A183-40A5-8DEE-7F5C130EB43D}"/>
              </a:ext>
            </a:extLst>
          </p:cNvPr>
          <p:cNvPicPr>
            <a:picLocks noChangeAspect="1"/>
          </p:cNvPicPr>
          <p:nvPr/>
        </p:nvPicPr>
        <p:blipFill>
          <a:blip r:embed="rId2" cstate="screen">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1091518" y="2875492"/>
            <a:ext cx="4057528" cy="279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27">
            <a:extLst>
              <a:ext uri="{FF2B5EF4-FFF2-40B4-BE49-F238E27FC236}">
                <a16:creationId xmlns:a16="http://schemas.microsoft.com/office/drawing/2014/main" id="{328C3196-BA44-41F7-9FC5-DEDE1F7AF31B}"/>
              </a:ext>
            </a:extLst>
          </p:cNvPr>
          <p:cNvSpPr/>
          <p:nvPr/>
        </p:nvSpPr>
        <p:spPr>
          <a:xfrm>
            <a:off x="2008409" y="3622397"/>
            <a:ext cx="2050655" cy="1097280"/>
          </a:xfrm>
          <a:prstGeom prst="rect">
            <a:avLst/>
          </a:prstGeom>
          <a:solidFill>
            <a:schemeClr val="accent1"/>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IBM CI with CIA</a:t>
            </a:r>
          </a:p>
        </p:txBody>
      </p:sp>
      <p:pic>
        <p:nvPicPr>
          <p:cNvPr id="30" name="Picture 62">
            <a:extLst>
              <a:ext uri="{FF2B5EF4-FFF2-40B4-BE49-F238E27FC236}">
                <a16:creationId xmlns:a16="http://schemas.microsoft.com/office/drawing/2014/main" id="{B6B265DD-DF13-4D51-82E5-38CACC55EB95}"/>
              </a:ext>
            </a:extLst>
          </p:cNvPr>
          <p:cNvPicPr>
            <a:picLocks noChangeAspect="1"/>
          </p:cNvPicPr>
          <p:nvPr/>
        </p:nvPicPr>
        <p:blipFill>
          <a:blip r:embed="rId2" cstate="screen">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5525469" y="1191374"/>
            <a:ext cx="4057528" cy="279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ectangle 31">
            <a:extLst>
              <a:ext uri="{FF2B5EF4-FFF2-40B4-BE49-F238E27FC236}">
                <a16:creationId xmlns:a16="http://schemas.microsoft.com/office/drawing/2014/main" id="{CDE0818D-5959-4A83-B9C1-E1108686D5E3}"/>
              </a:ext>
            </a:extLst>
          </p:cNvPr>
          <p:cNvSpPr/>
          <p:nvPr/>
        </p:nvSpPr>
        <p:spPr>
          <a:xfrm>
            <a:off x="6650186" y="2030236"/>
            <a:ext cx="2050655" cy="1097280"/>
          </a:xfrm>
          <a:prstGeom prst="rect">
            <a:avLst/>
          </a:prstGeom>
          <a:solidFill>
            <a:schemeClr val="accent1"/>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Service Now</a:t>
            </a:r>
          </a:p>
        </p:txBody>
      </p:sp>
      <p:sp>
        <p:nvSpPr>
          <p:cNvPr id="33" name="Rectangle: Rounded Corners 32">
            <a:extLst>
              <a:ext uri="{FF2B5EF4-FFF2-40B4-BE49-F238E27FC236}">
                <a16:creationId xmlns:a16="http://schemas.microsoft.com/office/drawing/2014/main" id="{886B0846-CFDC-4CA4-BD27-7E9975122047}"/>
              </a:ext>
            </a:extLst>
          </p:cNvPr>
          <p:cNvSpPr/>
          <p:nvPr/>
        </p:nvSpPr>
        <p:spPr>
          <a:xfrm>
            <a:off x="7822867" y="4683686"/>
            <a:ext cx="3399932" cy="1725893"/>
          </a:xfrm>
          <a:prstGeom prst="roundRect">
            <a:avLst/>
          </a:prstGeom>
          <a:solidFill>
            <a:schemeClr val="accent2">
              <a:lumMod val="20000"/>
              <a:lumOff val="80000"/>
            </a:schemeClr>
          </a:solidFill>
          <a:ln w="19050" cap="flat" cmpd="sng" algn="ctr">
            <a:noFill/>
            <a:prstDash val="solid"/>
          </a:ln>
          <a:effectLst/>
        </p:spPr>
        <p:txBody>
          <a:bodyPr rtlCol="0" anchor="ctr"/>
          <a:lstStyle/>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r>
              <a:rPr lang="en-US" sz="1680" kern="0" dirty="0">
                <a:cs typeface="Arial" panose="020B0604020202020204" pitchFamily="34" charset="0"/>
              </a:rPr>
              <a:t>On-Prem</a:t>
            </a: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p:txBody>
      </p:sp>
      <p:sp>
        <p:nvSpPr>
          <p:cNvPr id="34" name="AutoShape 32">
            <a:extLst>
              <a:ext uri="{FF2B5EF4-FFF2-40B4-BE49-F238E27FC236}">
                <a16:creationId xmlns:a16="http://schemas.microsoft.com/office/drawing/2014/main" id="{A0F68EAC-8934-4853-A79A-8C3BB1EAA71E}"/>
              </a:ext>
            </a:extLst>
          </p:cNvPr>
          <p:cNvSpPr>
            <a:spLocks noChangeArrowheads="1"/>
          </p:cNvSpPr>
          <p:nvPr/>
        </p:nvSpPr>
        <p:spPr bwMode="auto">
          <a:xfrm>
            <a:off x="8520779" y="5247132"/>
            <a:ext cx="1759138" cy="599002"/>
          </a:xfrm>
          <a:prstGeom prst="roundRect">
            <a:avLst>
              <a:gd name="adj" fmla="val 16667"/>
            </a:avLst>
          </a:prstGeom>
          <a:solidFill>
            <a:schemeClr val="accent3">
              <a:lumMod val="90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2160" b="1" kern="0" dirty="0">
                <a:latin typeface="Arial"/>
                <a:ea typeface="ＭＳ Ｐゴシック"/>
                <a:cs typeface="Tahoma" charset="0"/>
              </a:rPr>
              <a:t>IBM IGI</a:t>
            </a:r>
            <a:endParaRPr lang="en-US" sz="2160" kern="0" dirty="0">
              <a:latin typeface="Arial"/>
              <a:ea typeface="ＭＳ Ｐゴシック"/>
              <a:cs typeface="Tahoma" charset="0"/>
            </a:endParaRPr>
          </a:p>
        </p:txBody>
      </p:sp>
      <p:pic>
        <p:nvPicPr>
          <p:cNvPr id="35" name="Picture 34">
            <a:extLst>
              <a:ext uri="{FF2B5EF4-FFF2-40B4-BE49-F238E27FC236}">
                <a16:creationId xmlns:a16="http://schemas.microsoft.com/office/drawing/2014/main" id="{465B8BCA-E100-477E-9C32-491386076B1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700841" y="5325160"/>
            <a:ext cx="348224" cy="385441"/>
          </a:xfrm>
          <a:prstGeom prst="rect">
            <a:avLst/>
          </a:prstGeom>
        </p:spPr>
      </p:pic>
      <p:cxnSp>
        <p:nvCxnSpPr>
          <p:cNvPr id="6" name="Connector: Curved 5">
            <a:extLst>
              <a:ext uri="{FF2B5EF4-FFF2-40B4-BE49-F238E27FC236}">
                <a16:creationId xmlns:a16="http://schemas.microsoft.com/office/drawing/2014/main" id="{5FABEEDE-AAAC-4A8B-BB9C-322644A463BC}"/>
              </a:ext>
            </a:extLst>
          </p:cNvPr>
          <p:cNvCxnSpPr>
            <a:cxnSpLocks/>
            <a:stCxn id="16" idx="0"/>
          </p:cNvCxnSpPr>
          <p:nvPr/>
        </p:nvCxnSpPr>
        <p:spPr>
          <a:xfrm rot="5400000" flipH="1" flipV="1">
            <a:off x="4284286" y="986138"/>
            <a:ext cx="725351" cy="3053357"/>
          </a:xfrm>
          <a:prstGeom prst="curvedConnector2">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0" name="Connector: Curved 9">
            <a:extLst>
              <a:ext uri="{FF2B5EF4-FFF2-40B4-BE49-F238E27FC236}">
                <a16:creationId xmlns:a16="http://schemas.microsoft.com/office/drawing/2014/main" id="{3DF59EA6-DFF2-4B36-81F8-6300881B14C5}"/>
              </a:ext>
            </a:extLst>
          </p:cNvPr>
          <p:cNvCxnSpPr>
            <a:cxnSpLocks/>
            <a:endCxn id="16" idx="3"/>
          </p:cNvCxnSpPr>
          <p:nvPr/>
        </p:nvCxnSpPr>
        <p:spPr>
          <a:xfrm rot="10800000">
            <a:off x="5149047" y="4271062"/>
            <a:ext cx="2614007" cy="1337128"/>
          </a:xfrm>
          <a:prstGeom prst="curvedConnector3">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3" name="Rectangle 2">
            <a:extLst>
              <a:ext uri="{FF2B5EF4-FFF2-40B4-BE49-F238E27FC236}">
                <a16:creationId xmlns:a16="http://schemas.microsoft.com/office/drawing/2014/main" id="{3C86248D-04E8-4B7F-A9AD-A73D27C6977E}"/>
              </a:ext>
            </a:extLst>
          </p:cNvPr>
          <p:cNvSpPr/>
          <p:nvPr/>
        </p:nvSpPr>
        <p:spPr>
          <a:xfrm>
            <a:off x="3204388" y="1593914"/>
            <a:ext cx="1843790" cy="900536"/>
          </a:xfrm>
          <a:prstGeom prst="rect">
            <a:avLst/>
          </a:prstGeom>
          <a:solidFill>
            <a:schemeClr val="accent1"/>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User – User</a:t>
            </a:r>
          </a:p>
          <a:p>
            <a:pPr algn="ctr" defTabSz="1097280"/>
            <a:r>
              <a:rPr lang="en-US" sz="1680" kern="0" dirty="0">
                <a:solidFill>
                  <a:schemeClr val="bg1"/>
                </a:solidFill>
                <a:cs typeface="Arial" panose="020B0604020202020204" pitchFamily="34" charset="0"/>
              </a:rPr>
              <a:t>Add/remove/re-add</a:t>
            </a:r>
          </a:p>
        </p:txBody>
      </p:sp>
      <p:cxnSp>
        <p:nvCxnSpPr>
          <p:cNvPr id="5" name="Connector: Curved 4">
            <a:extLst>
              <a:ext uri="{FF2B5EF4-FFF2-40B4-BE49-F238E27FC236}">
                <a16:creationId xmlns:a16="http://schemas.microsoft.com/office/drawing/2014/main" id="{5211F07E-CB30-4048-8C8C-70B3F4872C6D}"/>
              </a:ext>
            </a:extLst>
          </p:cNvPr>
          <p:cNvCxnSpPr>
            <a:cxnSpLocks/>
            <a:stCxn id="30" idx="3"/>
          </p:cNvCxnSpPr>
          <p:nvPr/>
        </p:nvCxnSpPr>
        <p:spPr>
          <a:xfrm>
            <a:off x="9582997" y="2586943"/>
            <a:ext cx="959063" cy="2096744"/>
          </a:xfrm>
          <a:prstGeom prst="curvedConnector2">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3A0CDB7-8816-4394-B89A-521ECCC10C7C}"/>
              </a:ext>
            </a:extLst>
          </p:cNvPr>
          <p:cNvSpPr/>
          <p:nvPr/>
        </p:nvSpPr>
        <p:spPr>
          <a:xfrm>
            <a:off x="9328925" y="3311789"/>
            <a:ext cx="1843790" cy="464131"/>
          </a:xfrm>
          <a:prstGeom prst="rect">
            <a:avLst/>
          </a:prstGeom>
          <a:solidFill>
            <a:schemeClr val="accent1"/>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Account - User</a:t>
            </a:r>
          </a:p>
        </p:txBody>
      </p:sp>
      <p:cxnSp>
        <p:nvCxnSpPr>
          <p:cNvPr id="13" name="Connector: Curved 12">
            <a:extLst>
              <a:ext uri="{FF2B5EF4-FFF2-40B4-BE49-F238E27FC236}">
                <a16:creationId xmlns:a16="http://schemas.microsoft.com/office/drawing/2014/main" id="{2C787B4B-D058-4FA7-9254-DB834BE47313}"/>
              </a:ext>
            </a:extLst>
          </p:cNvPr>
          <p:cNvCxnSpPr>
            <a:cxnSpLocks/>
          </p:cNvCxnSpPr>
          <p:nvPr/>
        </p:nvCxnSpPr>
        <p:spPr>
          <a:xfrm rot="16200000" flipV="1">
            <a:off x="7718406" y="3701253"/>
            <a:ext cx="1329737" cy="635131"/>
          </a:xfrm>
          <a:prstGeom prst="curvedConnector3">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A3603A77-9D30-40FD-910E-25A3A38B0827}"/>
              </a:ext>
            </a:extLst>
          </p:cNvPr>
          <p:cNvSpPr/>
          <p:nvPr/>
        </p:nvSpPr>
        <p:spPr>
          <a:xfrm>
            <a:off x="7559415" y="3917395"/>
            <a:ext cx="1843790" cy="464131"/>
          </a:xfrm>
          <a:prstGeom prst="rect">
            <a:avLst/>
          </a:prstGeom>
          <a:solidFill>
            <a:schemeClr val="accent1"/>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User - Account</a:t>
            </a:r>
          </a:p>
        </p:txBody>
      </p:sp>
      <p:sp>
        <p:nvSpPr>
          <p:cNvPr id="29" name="Rectangle 28">
            <a:extLst>
              <a:ext uri="{FF2B5EF4-FFF2-40B4-BE49-F238E27FC236}">
                <a16:creationId xmlns:a16="http://schemas.microsoft.com/office/drawing/2014/main" id="{E0FC7368-1DDC-4C40-A3FE-570AD3082F34}"/>
              </a:ext>
            </a:extLst>
          </p:cNvPr>
          <p:cNvSpPr/>
          <p:nvPr/>
        </p:nvSpPr>
        <p:spPr>
          <a:xfrm>
            <a:off x="5607695" y="4528054"/>
            <a:ext cx="1456843" cy="1138573"/>
          </a:xfrm>
          <a:prstGeom prst="rect">
            <a:avLst/>
          </a:prstGeom>
          <a:solidFill>
            <a:schemeClr val="accent1"/>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User + Account Certification</a:t>
            </a:r>
          </a:p>
        </p:txBody>
      </p:sp>
      <p:sp>
        <p:nvSpPr>
          <p:cNvPr id="4" name="Arrow: Right 3">
            <a:extLst>
              <a:ext uri="{FF2B5EF4-FFF2-40B4-BE49-F238E27FC236}">
                <a16:creationId xmlns:a16="http://schemas.microsoft.com/office/drawing/2014/main" id="{4F6BA590-9B18-4729-9D35-CE1F4EDFB91F}"/>
              </a:ext>
            </a:extLst>
          </p:cNvPr>
          <p:cNvSpPr/>
          <p:nvPr/>
        </p:nvSpPr>
        <p:spPr>
          <a:xfrm>
            <a:off x="1005341" y="4137286"/>
            <a:ext cx="1591955" cy="1470905"/>
          </a:xfrm>
          <a:prstGeom prst="rightArrow">
            <a:avLst/>
          </a:prstGeom>
          <a:solidFill>
            <a:srgbClr val="92D050"/>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HR Feed</a:t>
            </a:r>
          </a:p>
        </p:txBody>
      </p:sp>
      <p:sp>
        <p:nvSpPr>
          <p:cNvPr id="19" name="Arrow: Right 18">
            <a:extLst>
              <a:ext uri="{FF2B5EF4-FFF2-40B4-BE49-F238E27FC236}">
                <a16:creationId xmlns:a16="http://schemas.microsoft.com/office/drawing/2014/main" id="{5CB4CC6A-ADB5-43DF-820A-DEDF655C3CB4}"/>
              </a:ext>
            </a:extLst>
          </p:cNvPr>
          <p:cNvSpPr/>
          <p:nvPr/>
        </p:nvSpPr>
        <p:spPr>
          <a:xfrm>
            <a:off x="5156637" y="2102372"/>
            <a:ext cx="1591955" cy="1470905"/>
          </a:xfrm>
          <a:prstGeom prst="rightArrow">
            <a:avLst/>
          </a:prstGeom>
          <a:solidFill>
            <a:srgbClr val="92D050"/>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HR Feed</a:t>
            </a:r>
          </a:p>
        </p:txBody>
      </p:sp>
      <p:sp>
        <p:nvSpPr>
          <p:cNvPr id="20" name="Arrow: Right 19">
            <a:extLst>
              <a:ext uri="{FF2B5EF4-FFF2-40B4-BE49-F238E27FC236}">
                <a16:creationId xmlns:a16="http://schemas.microsoft.com/office/drawing/2014/main" id="{ABE7187A-4534-460B-A949-AE718D6EE36B}"/>
              </a:ext>
            </a:extLst>
          </p:cNvPr>
          <p:cNvSpPr/>
          <p:nvPr/>
        </p:nvSpPr>
        <p:spPr>
          <a:xfrm>
            <a:off x="7147137" y="5081682"/>
            <a:ext cx="1591955" cy="1470905"/>
          </a:xfrm>
          <a:prstGeom prst="rightArrow">
            <a:avLst/>
          </a:prstGeom>
          <a:solidFill>
            <a:srgbClr val="92D050"/>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HR Feed</a:t>
            </a:r>
          </a:p>
        </p:txBody>
      </p:sp>
      <p:sp>
        <p:nvSpPr>
          <p:cNvPr id="7" name="Arrow: Down 6">
            <a:extLst>
              <a:ext uri="{FF2B5EF4-FFF2-40B4-BE49-F238E27FC236}">
                <a16:creationId xmlns:a16="http://schemas.microsoft.com/office/drawing/2014/main" id="{2D65B967-ABDA-4346-8EA2-F011D20C68F3}"/>
              </a:ext>
            </a:extLst>
          </p:cNvPr>
          <p:cNvSpPr/>
          <p:nvPr/>
        </p:nvSpPr>
        <p:spPr>
          <a:xfrm>
            <a:off x="3881718" y="1098882"/>
            <a:ext cx="430306" cy="3810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34636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165" y="232218"/>
            <a:ext cx="10568785" cy="866664"/>
          </a:xfrm>
        </p:spPr>
        <p:txBody>
          <a:bodyPr>
            <a:noAutofit/>
          </a:bodyPr>
          <a:lstStyle/>
          <a:p>
            <a:r>
              <a:rPr lang="en-US" sz="2160" dirty="0"/>
              <a:t>Hybrid Cloud – possible Identity Loads.</a:t>
            </a:r>
            <a:br>
              <a:rPr lang="en-US" sz="2160" dirty="0"/>
            </a:br>
            <a:r>
              <a:rPr lang="en-US" sz="2160" dirty="0"/>
              <a:t>New HR records are 1:1 synchronized between CI, Service now and IGI instantly.</a:t>
            </a:r>
            <a:br>
              <a:rPr lang="en-US" sz="2160" dirty="0"/>
            </a:br>
            <a:r>
              <a:rPr lang="en-US" sz="2160" i="1" dirty="0"/>
              <a:t>Note: IBM CI as of May 2019 – has no reconcile ( modify ) support for Service Now yet.</a:t>
            </a:r>
          </a:p>
        </p:txBody>
      </p:sp>
      <p:pic>
        <p:nvPicPr>
          <p:cNvPr id="16" name="Picture 62">
            <a:extLst>
              <a:ext uri="{FF2B5EF4-FFF2-40B4-BE49-F238E27FC236}">
                <a16:creationId xmlns:a16="http://schemas.microsoft.com/office/drawing/2014/main" id="{8B5F02A1-A183-40A5-8DEE-7F5C130EB43D}"/>
              </a:ext>
            </a:extLst>
          </p:cNvPr>
          <p:cNvPicPr>
            <a:picLocks noChangeAspect="1"/>
          </p:cNvPicPr>
          <p:nvPr/>
        </p:nvPicPr>
        <p:blipFill>
          <a:blip r:embed="rId2" cstate="screen">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1091518" y="2875492"/>
            <a:ext cx="4057528" cy="279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27">
            <a:extLst>
              <a:ext uri="{FF2B5EF4-FFF2-40B4-BE49-F238E27FC236}">
                <a16:creationId xmlns:a16="http://schemas.microsoft.com/office/drawing/2014/main" id="{328C3196-BA44-41F7-9FC5-DEDE1F7AF31B}"/>
              </a:ext>
            </a:extLst>
          </p:cNvPr>
          <p:cNvSpPr/>
          <p:nvPr/>
        </p:nvSpPr>
        <p:spPr>
          <a:xfrm>
            <a:off x="2008409" y="3622397"/>
            <a:ext cx="2050655" cy="1097280"/>
          </a:xfrm>
          <a:prstGeom prst="rect">
            <a:avLst/>
          </a:prstGeom>
          <a:solidFill>
            <a:schemeClr val="accent1"/>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IBM CI with CIA</a:t>
            </a:r>
          </a:p>
        </p:txBody>
      </p:sp>
      <p:pic>
        <p:nvPicPr>
          <p:cNvPr id="30" name="Picture 62">
            <a:extLst>
              <a:ext uri="{FF2B5EF4-FFF2-40B4-BE49-F238E27FC236}">
                <a16:creationId xmlns:a16="http://schemas.microsoft.com/office/drawing/2014/main" id="{B6B265DD-DF13-4D51-82E5-38CACC55EB95}"/>
              </a:ext>
            </a:extLst>
          </p:cNvPr>
          <p:cNvPicPr>
            <a:picLocks noChangeAspect="1"/>
          </p:cNvPicPr>
          <p:nvPr/>
        </p:nvPicPr>
        <p:blipFill>
          <a:blip r:embed="rId2" cstate="screen">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5525469" y="1191374"/>
            <a:ext cx="4057528" cy="279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ectangle 31">
            <a:extLst>
              <a:ext uri="{FF2B5EF4-FFF2-40B4-BE49-F238E27FC236}">
                <a16:creationId xmlns:a16="http://schemas.microsoft.com/office/drawing/2014/main" id="{CDE0818D-5959-4A83-B9C1-E1108686D5E3}"/>
              </a:ext>
            </a:extLst>
          </p:cNvPr>
          <p:cNvSpPr/>
          <p:nvPr/>
        </p:nvSpPr>
        <p:spPr>
          <a:xfrm>
            <a:off x="6650186" y="2030236"/>
            <a:ext cx="2050655" cy="1097280"/>
          </a:xfrm>
          <a:prstGeom prst="rect">
            <a:avLst/>
          </a:prstGeom>
          <a:solidFill>
            <a:schemeClr val="accent1"/>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Service Now</a:t>
            </a:r>
          </a:p>
        </p:txBody>
      </p:sp>
      <p:sp>
        <p:nvSpPr>
          <p:cNvPr id="33" name="Rectangle: Rounded Corners 32">
            <a:extLst>
              <a:ext uri="{FF2B5EF4-FFF2-40B4-BE49-F238E27FC236}">
                <a16:creationId xmlns:a16="http://schemas.microsoft.com/office/drawing/2014/main" id="{886B0846-CFDC-4CA4-BD27-7E9975122047}"/>
              </a:ext>
            </a:extLst>
          </p:cNvPr>
          <p:cNvSpPr/>
          <p:nvPr/>
        </p:nvSpPr>
        <p:spPr>
          <a:xfrm>
            <a:off x="7822867" y="4683686"/>
            <a:ext cx="3399932" cy="1725893"/>
          </a:xfrm>
          <a:prstGeom prst="roundRect">
            <a:avLst/>
          </a:prstGeom>
          <a:solidFill>
            <a:schemeClr val="accent2">
              <a:lumMod val="20000"/>
              <a:lumOff val="80000"/>
            </a:schemeClr>
          </a:solidFill>
          <a:ln w="19050" cap="flat" cmpd="sng" algn="ctr">
            <a:noFill/>
            <a:prstDash val="solid"/>
          </a:ln>
          <a:effectLst/>
        </p:spPr>
        <p:txBody>
          <a:bodyPr rtlCol="0" anchor="ctr"/>
          <a:lstStyle/>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r>
              <a:rPr lang="en-US" sz="1680" kern="0" dirty="0">
                <a:cs typeface="Arial" panose="020B0604020202020204" pitchFamily="34" charset="0"/>
              </a:rPr>
              <a:t>On-Prem</a:t>
            </a: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p:txBody>
      </p:sp>
      <p:sp>
        <p:nvSpPr>
          <p:cNvPr id="34" name="AutoShape 32">
            <a:extLst>
              <a:ext uri="{FF2B5EF4-FFF2-40B4-BE49-F238E27FC236}">
                <a16:creationId xmlns:a16="http://schemas.microsoft.com/office/drawing/2014/main" id="{A0F68EAC-8934-4853-A79A-8C3BB1EAA71E}"/>
              </a:ext>
            </a:extLst>
          </p:cNvPr>
          <p:cNvSpPr>
            <a:spLocks noChangeArrowheads="1"/>
          </p:cNvSpPr>
          <p:nvPr/>
        </p:nvSpPr>
        <p:spPr bwMode="auto">
          <a:xfrm>
            <a:off x="8520779" y="5247132"/>
            <a:ext cx="1759138" cy="599002"/>
          </a:xfrm>
          <a:prstGeom prst="roundRect">
            <a:avLst>
              <a:gd name="adj" fmla="val 16667"/>
            </a:avLst>
          </a:prstGeom>
          <a:solidFill>
            <a:schemeClr val="accent3">
              <a:lumMod val="90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2160" b="1" kern="0" dirty="0">
                <a:latin typeface="Arial"/>
                <a:ea typeface="ＭＳ Ｐゴシック"/>
                <a:cs typeface="Tahoma" charset="0"/>
              </a:rPr>
              <a:t>IBM IGI</a:t>
            </a:r>
            <a:endParaRPr lang="en-US" sz="2160" kern="0" dirty="0">
              <a:latin typeface="Arial"/>
              <a:ea typeface="ＭＳ Ｐゴシック"/>
              <a:cs typeface="Tahoma" charset="0"/>
            </a:endParaRPr>
          </a:p>
        </p:txBody>
      </p:sp>
      <p:pic>
        <p:nvPicPr>
          <p:cNvPr id="35" name="Picture 34">
            <a:extLst>
              <a:ext uri="{FF2B5EF4-FFF2-40B4-BE49-F238E27FC236}">
                <a16:creationId xmlns:a16="http://schemas.microsoft.com/office/drawing/2014/main" id="{465B8BCA-E100-477E-9C32-491386076B1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700841" y="5325160"/>
            <a:ext cx="348224" cy="385441"/>
          </a:xfrm>
          <a:prstGeom prst="rect">
            <a:avLst/>
          </a:prstGeom>
        </p:spPr>
      </p:pic>
      <p:cxnSp>
        <p:nvCxnSpPr>
          <p:cNvPr id="6" name="Connector: Curved 5">
            <a:extLst>
              <a:ext uri="{FF2B5EF4-FFF2-40B4-BE49-F238E27FC236}">
                <a16:creationId xmlns:a16="http://schemas.microsoft.com/office/drawing/2014/main" id="{5FABEEDE-AAAC-4A8B-BB9C-322644A463BC}"/>
              </a:ext>
            </a:extLst>
          </p:cNvPr>
          <p:cNvCxnSpPr>
            <a:cxnSpLocks/>
            <a:stCxn id="16" idx="0"/>
          </p:cNvCxnSpPr>
          <p:nvPr/>
        </p:nvCxnSpPr>
        <p:spPr>
          <a:xfrm rot="5400000" flipH="1" flipV="1">
            <a:off x="4284286" y="986138"/>
            <a:ext cx="725351" cy="3053357"/>
          </a:xfrm>
          <a:prstGeom prst="curvedConnector2">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0" name="Connector: Curved 9">
            <a:extLst>
              <a:ext uri="{FF2B5EF4-FFF2-40B4-BE49-F238E27FC236}">
                <a16:creationId xmlns:a16="http://schemas.microsoft.com/office/drawing/2014/main" id="{3DF59EA6-DFF2-4B36-81F8-6300881B14C5}"/>
              </a:ext>
            </a:extLst>
          </p:cNvPr>
          <p:cNvCxnSpPr>
            <a:cxnSpLocks/>
            <a:endCxn id="16" idx="3"/>
          </p:cNvCxnSpPr>
          <p:nvPr/>
        </p:nvCxnSpPr>
        <p:spPr>
          <a:xfrm rot="10800000">
            <a:off x="5149047" y="4271062"/>
            <a:ext cx="2614007" cy="1337128"/>
          </a:xfrm>
          <a:prstGeom prst="curvedConnector3">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3" name="Rectangle 2">
            <a:extLst>
              <a:ext uri="{FF2B5EF4-FFF2-40B4-BE49-F238E27FC236}">
                <a16:creationId xmlns:a16="http://schemas.microsoft.com/office/drawing/2014/main" id="{3C86248D-04E8-4B7F-A9AD-A73D27C6977E}"/>
              </a:ext>
            </a:extLst>
          </p:cNvPr>
          <p:cNvSpPr/>
          <p:nvPr/>
        </p:nvSpPr>
        <p:spPr>
          <a:xfrm>
            <a:off x="3204388" y="1593914"/>
            <a:ext cx="1843790" cy="900536"/>
          </a:xfrm>
          <a:prstGeom prst="rect">
            <a:avLst/>
          </a:prstGeom>
          <a:solidFill>
            <a:schemeClr val="accent1"/>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User – User</a:t>
            </a:r>
          </a:p>
          <a:p>
            <a:pPr algn="ctr" defTabSz="1097280"/>
            <a:r>
              <a:rPr lang="en-US" sz="1680" kern="0" dirty="0">
                <a:solidFill>
                  <a:schemeClr val="bg1"/>
                </a:solidFill>
                <a:cs typeface="Arial" panose="020B0604020202020204" pitchFamily="34" charset="0"/>
              </a:rPr>
              <a:t>Add/remove/re-add</a:t>
            </a:r>
          </a:p>
        </p:txBody>
      </p:sp>
      <p:cxnSp>
        <p:nvCxnSpPr>
          <p:cNvPr id="5" name="Connector: Curved 4">
            <a:extLst>
              <a:ext uri="{FF2B5EF4-FFF2-40B4-BE49-F238E27FC236}">
                <a16:creationId xmlns:a16="http://schemas.microsoft.com/office/drawing/2014/main" id="{5211F07E-CB30-4048-8C8C-70B3F4872C6D}"/>
              </a:ext>
            </a:extLst>
          </p:cNvPr>
          <p:cNvCxnSpPr>
            <a:cxnSpLocks/>
            <a:stCxn id="30" idx="3"/>
          </p:cNvCxnSpPr>
          <p:nvPr/>
        </p:nvCxnSpPr>
        <p:spPr>
          <a:xfrm>
            <a:off x="9582997" y="2586943"/>
            <a:ext cx="959063" cy="2096744"/>
          </a:xfrm>
          <a:prstGeom prst="curvedConnector2">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3A0CDB7-8816-4394-B89A-521ECCC10C7C}"/>
              </a:ext>
            </a:extLst>
          </p:cNvPr>
          <p:cNvSpPr/>
          <p:nvPr/>
        </p:nvSpPr>
        <p:spPr>
          <a:xfrm>
            <a:off x="9328925" y="3311789"/>
            <a:ext cx="1843790" cy="464131"/>
          </a:xfrm>
          <a:prstGeom prst="rect">
            <a:avLst/>
          </a:prstGeom>
          <a:solidFill>
            <a:schemeClr val="accent1"/>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Account - User</a:t>
            </a:r>
          </a:p>
        </p:txBody>
      </p:sp>
      <p:cxnSp>
        <p:nvCxnSpPr>
          <p:cNvPr id="13" name="Connector: Curved 12">
            <a:extLst>
              <a:ext uri="{FF2B5EF4-FFF2-40B4-BE49-F238E27FC236}">
                <a16:creationId xmlns:a16="http://schemas.microsoft.com/office/drawing/2014/main" id="{2C787B4B-D058-4FA7-9254-DB834BE47313}"/>
              </a:ext>
            </a:extLst>
          </p:cNvPr>
          <p:cNvCxnSpPr>
            <a:cxnSpLocks/>
          </p:cNvCxnSpPr>
          <p:nvPr/>
        </p:nvCxnSpPr>
        <p:spPr>
          <a:xfrm rot="16200000" flipV="1">
            <a:off x="7718406" y="3701253"/>
            <a:ext cx="1329737" cy="635131"/>
          </a:xfrm>
          <a:prstGeom prst="curvedConnector3">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A3603A77-9D30-40FD-910E-25A3A38B0827}"/>
              </a:ext>
            </a:extLst>
          </p:cNvPr>
          <p:cNvSpPr/>
          <p:nvPr/>
        </p:nvSpPr>
        <p:spPr>
          <a:xfrm>
            <a:off x="7559415" y="3917395"/>
            <a:ext cx="1843790" cy="464131"/>
          </a:xfrm>
          <a:prstGeom prst="rect">
            <a:avLst/>
          </a:prstGeom>
          <a:solidFill>
            <a:schemeClr val="accent1"/>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User - Account</a:t>
            </a:r>
          </a:p>
        </p:txBody>
      </p:sp>
      <p:sp>
        <p:nvSpPr>
          <p:cNvPr id="29" name="Rectangle 28">
            <a:extLst>
              <a:ext uri="{FF2B5EF4-FFF2-40B4-BE49-F238E27FC236}">
                <a16:creationId xmlns:a16="http://schemas.microsoft.com/office/drawing/2014/main" id="{E0FC7368-1DDC-4C40-A3FE-570AD3082F34}"/>
              </a:ext>
            </a:extLst>
          </p:cNvPr>
          <p:cNvSpPr/>
          <p:nvPr/>
        </p:nvSpPr>
        <p:spPr>
          <a:xfrm>
            <a:off x="5607695" y="4528054"/>
            <a:ext cx="1456843" cy="1138573"/>
          </a:xfrm>
          <a:prstGeom prst="rect">
            <a:avLst/>
          </a:prstGeom>
          <a:solidFill>
            <a:schemeClr val="accent1"/>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User + Account Certification</a:t>
            </a:r>
          </a:p>
        </p:txBody>
      </p:sp>
      <p:sp>
        <p:nvSpPr>
          <p:cNvPr id="4" name="Arrow: Right 3">
            <a:extLst>
              <a:ext uri="{FF2B5EF4-FFF2-40B4-BE49-F238E27FC236}">
                <a16:creationId xmlns:a16="http://schemas.microsoft.com/office/drawing/2014/main" id="{4F6BA590-9B18-4729-9D35-CE1F4EDFB91F}"/>
              </a:ext>
            </a:extLst>
          </p:cNvPr>
          <p:cNvSpPr/>
          <p:nvPr/>
        </p:nvSpPr>
        <p:spPr>
          <a:xfrm>
            <a:off x="1005341" y="4137286"/>
            <a:ext cx="1591955" cy="1470905"/>
          </a:xfrm>
          <a:prstGeom prst="rightArrow">
            <a:avLst/>
          </a:prstGeom>
          <a:solidFill>
            <a:srgbClr val="92D050"/>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HR Feed</a:t>
            </a:r>
          </a:p>
        </p:txBody>
      </p:sp>
      <p:sp>
        <p:nvSpPr>
          <p:cNvPr id="19" name="Arrow: Right 18">
            <a:extLst>
              <a:ext uri="{FF2B5EF4-FFF2-40B4-BE49-F238E27FC236}">
                <a16:creationId xmlns:a16="http://schemas.microsoft.com/office/drawing/2014/main" id="{5CB4CC6A-ADB5-43DF-820A-DEDF655C3CB4}"/>
              </a:ext>
            </a:extLst>
          </p:cNvPr>
          <p:cNvSpPr/>
          <p:nvPr/>
        </p:nvSpPr>
        <p:spPr>
          <a:xfrm>
            <a:off x="5156637" y="2102372"/>
            <a:ext cx="1591955" cy="1470905"/>
          </a:xfrm>
          <a:prstGeom prst="rightArrow">
            <a:avLst/>
          </a:prstGeom>
          <a:solidFill>
            <a:srgbClr val="92D050"/>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HR Feed</a:t>
            </a:r>
          </a:p>
        </p:txBody>
      </p:sp>
      <p:sp>
        <p:nvSpPr>
          <p:cNvPr id="20" name="Arrow: Right 19">
            <a:extLst>
              <a:ext uri="{FF2B5EF4-FFF2-40B4-BE49-F238E27FC236}">
                <a16:creationId xmlns:a16="http://schemas.microsoft.com/office/drawing/2014/main" id="{ABE7187A-4534-460B-A949-AE718D6EE36B}"/>
              </a:ext>
            </a:extLst>
          </p:cNvPr>
          <p:cNvSpPr/>
          <p:nvPr/>
        </p:nvSpPr>
        <p:spPr>
          <a:xfrm>
            <a:off x="7147137" y="5081682"/>
            <a:ext cx="1591955" cy="1470905"/>
          </a:xfrm>
          <a:prstGeom prst="rightArrow">
            <a:avLst/>
          </a:prstGeom>
          <a:solidFill>
            <a:srgbClr val="92D050"/>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HR Feed</a:t>
            </a:r>
          </a:p>
        </p:txBody>
      </p:sp>
      <p:sp>
        <p:nvSpPr>
          <p:cNvPr id="7" name="Arrow: Down 6">
            <a:extLst>
              <a:ext uri="{FF2B5EF4-FFF2-40B4-BE49-F238E27FC236}">
                <a16:creationId xmlns:a16="http://schemas.microsoft.com/office/drawing/2014/main" id="{2D65B967-ABDA-4346-8EA2-F011D20C68F3}"/>
              </a:ext>
            </a:extLst>
          </p:cNvPr>
          <p:cNvSpPr/>
          <p:nvPr/>
        </p:nvSpPr>
        <p:spPr>
          <a:xfrm>
            <a:off x="3881718" y="1098882"/>
            <a:ext cx="430306" cy="3810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75225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7050" y="232218"/>
            <a:ext cx="9877900" cy="1066883"/>
          </a:xfrm>
        </p:spPr>
        <p:txBody>
          <a:bodyPr>
            <a:noAutofit/>
          </a:bodyPr>
          <a:lstStyle/>
          <a:p>
            <a:r>
              <a:rPr lang="en-US" sz="2160" dirty="0"/>
              <a:t>Corporate on-prem resource – AD, and is considered as Authoritative source of Identities, which means that corporate IAM system ( IBM IGI ) should create and manage Identities based on AD accounts lifecycle process.</a:t>
            </a:r>
          </a:p>
        </p:txBody>
      </p:sp>
      <p:pic>
        <p:nvPicPr>
          <p:cNvPr id="30" name="Picture 62">
            <a:extLst>
              <a:ext uri="{FF2B5EF4-FFF2-40B4-BE49-F238E27FC236}">
                <a16:creationId xmlns:a16="http://schemas.microsoft.com/office/drawing/2014/main" id="{B6B265DD-DF13-4D51-82E5-38CACC55EB95}"/>
              </a:ext>
            </a:extLst>
          </p:cNvPr>
          <p:cNvPicPr>
            <a:picLocks noChangeAspect="1"/>
          </p:cNvPicPr>
          <p:nvPr/>
        </p:nvPicPr>
        <p:blipFill>
          <a:blip r:embed="rId2" cstate="screen">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4919584" y="1329105"/>
            <a:ext cx="4057528" cy="279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ectangle 31">
            <a:extLst>
              <a:ext uri="{FF2B5EF4-FFF2-40B4-BE49-F238E27FC236}">
                <a16:creationId xmlns:a16="http://schemas.microsoft.com/office/drawing/2014/main" id="{CDE0818D-5959-4A83-B9C1-E1108686D5E3}"/>
              </a:ext>
            </a:extLst>
          </p:cNvPr>
          <p:cNvSpPr/>
          <p:nvPr/>
        </p:nvSpPr>
        <p:spPr>
          <a:xfrm>
            <a:off x="6027953" y="2055900"/>
            <a:ext cx="2050655" cy="1097280"/>
          </a:xfrm>
          <a:prstGeom prst="rect">
            <a:avLst/>
          </a:prstGeom>
          <a:solidFill>
            <a:schemeClr val="accent1"/>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O365, </a:t>
            </a:r>
            <a:r>
              <a:rPr lang="en-US" sz="1680" kern="0" dirty="0" err="1">
                <a:solidFill>
                  <a:schemeClr val="bg1"/>
                </a:solidFill>
                <a:cs typeface="Arial" panose="020B0604020202020204" pitchFamily="34" charset="0"/>
              </a:rPr>
              <a:t>AzureAD</a:t>
            </a:r>
            <a:endParaRPr lang="en-US" sz="1680" kern="0" dirty="0">
              <a:solidFill>
                <a:schemeClr val="bg1"/>
              </a:solidFill>
              <a:cs typeface="Arial" panose="020B0604020202020204" pitchFamily="34" charset="0"/>
            </a:endParaRPr>
          </a:p>
        </p:txBody>
      </p:sp>
      <p:sp>
        <p:nvSpPr>
          <p:cNvPr id="33" name="Rectangle: Rounded Corners 32">
            <a:extLst>
              <a:ext uri="{FF2B5EF4-FFF2-40B4-BE49-F238E27FC236}">
                <a16:creationId xmlns:a16="http://schemas.microsoft.com/office/drawing/2014/main" id="{886B0846-CFDC-4CA4-BD27-7E9975122047}"/>
              </a:ext>
            </a:extLst>
          </p:cNvPr>
          <p:cNvSpPr/>
          <p:nvPr/>
        </p:nvSpPr>
        <p:spPr>
          <a:xfrm>
            <a:off x="1568824" y="4683686"/>
            <a:ext cx="9653975" cy="1725893"/>
          </a:xfrm>
          <a:prstGeom prst="roundRect">
            <a:avLst/>
          </a:prstGeom>
          <a:solidFill>
            <a:schemeClr val="accent2">
              <a:lumMod val="20000"/>
              <a:lumOff val="80000"/>
            </a:schemeClr>
          </a:solidFill>
          <a:ln w="19050" cap="flat" cmpd="sng" algn="ctr">
            <a:noFill/>
            <a:prstDash val="solid"/>
          </a:ln>
          <a:effectLst/>
        </p:spPr>
        <p:txBody>
          <a:bodyPr rtlCol="0" anchor="ctr"/>
          <a:lstStyle/>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r>
              <a:rPr lang="en-US" sz="1680" kern="0" dirty="0">
                <a:cs typeface="Arial" panose="020B0604020202020204" pitchFamily="34" charset="0"/>
              </a:rPr>
              <a:t>On-Prem</a:t>
            </a: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p:txBody>
      </p:sp>
      <p:sp>
        <p:nvSpPr>
          <p:cNvPr id="34" name="AutoShape 32">
            <a:extLst>
              <a:ext uri="{FF2B5EF4-FFF2-40B4-BE49-F238E27FC236}">
                <a16:creationId xmlns:a16="http://schemas.microsoft.com/office/drawing/2014/main" id="{A0F68EAC-8934-4853-A79A-8C3BB1EAA71E}"/>
              </a:ext>
            </a:extLst>
          </p:cNvPr>
          <p:cNvSpPr>
            <a:spLocks noChangeArrowheads="1"/>
          </p:cNvSpPr>
          <p:nvPr/>
        </p:nvSpPr>
        <p:spPr bwMode="auto">
          <a:xfrm>
            <a:off x="8520779" y="5247132"/>
            <a:ext cx="1759138" cy="599002"/>
          </a:xfrm>
          <a:prstGeom prst="roundRect">
            <a:avLst>
              <a:gd name="adj" fmla="val 16667"/>
            </a:avLst>
          </a:prstGeom>
          <a:solidFill>
            <a:schemeClr val="accent3">
              <a:lumMod val="90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2160" b="1" kern="0" dirty="0">
                <a:latin typeface="Arial"/>
                <a:ea typeface="ＭＳ Ｐゴシック"/>
                <a:cs typeface="Tahoma" charset="0"/>
              </a:rPr>
              <a:t>IBM IGI</a:t>
            </a:r>
            <a:endParaRPr lang="en-US" sz="2160" kern="0" dirty="0">
              <a:latin typeface="Arial"/>
              <a:ea typeface="ＭＳ Ｐゴシック"/>
              <a:cs typeface="Tahoma" charset="0"/>
            </a:endParaRPr>
          </a:p>
        </p:txBody>
      </p:sp>
      <p:pic>
        <p:nvPicPr>
          <p:cNvPr id="35" name="Picture 34">
            <a:extLst>
              <a:ext uri="{FF2B5EF4-FFF2-40B4-BE49-F238E27FC236}">
                <a16:creationId xmlns:a16="http://schemas.microsoft.com/office/drawing/2014/main" id="{465B8BCA-E100-477E-9C32-491386076B1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700841" y="5325160"/>
            <a:ext cx="348224" cy="385441"/>
          </a:xfrm>
          <a:prstGeom prst="rect">
            <a:avLst/>
          </a:prstGeom>
        </p:spPr>
      </p:pic>
      <p:cxnSp>
        <p:nvCxnSpPr>
          <p:cNvPr id="6" name="Connector: Curved 5">
            <a:extLst>
              <a:ext uri="{FF2B5EF4-FFF2-40B4-BE49-F238E27FC236}">
                <a16:creationId xmlns:a16="http://schemas.microsoft.com/office/drawing/2014/main" id="{5FABEEDE-AAAC-4A8B-BB9C-322644A463BC}"/>
              </a:ext>
            </a:extLst>
          </p:cNvPr>
          <p:cNvCxnSpPr>
            <a:cxnSpLocks/>
            <a:endCxn id="30" idx="1"/>
          </p:cNvCxnSpPr>
          <p:nvPr/>
        </p:nvCxnSpPr>
        <p:spPr>
          <a:xfrm rot="5400000" flipH="1" flipV="1">
            <a:off x="3694621" y="3580844"/>
            <a:ext cx="2081133" cy="368793"/>
          </a:xfrm>
          <a:prstGeom prst="curvedConnector2">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8" name="Connector: Curved 7">
            <a:extLst>
              <a:ext uri="{FF2B5EF4-FFF2-40B4-BE49-F238E27FC236}">
                <a16:creationId xmlns:a16="http://schemas.microsoft.com/office/drawing/2014/main" id="{3567E839-ACE0-40AF-AF5F-59A3F155C986}"/>
              </a:ext>
            </a:extLst>
          </p:cNvPr>
          <p:cNvCxnSpPr>
            <a:cxnSpLocks/>
            <a:stCxn id="30" idx="3"/>
          </p:cNvCxnSpPr>
          <p:nvPr/>
        </p:nvCxnSpPr>
        <p:spPr>
          <a:xfrm>
            <a:off x="8977112" y="2724673"/>
            <a:ext cx="507546" cy="2492455"/>
          </a:xfrm>
          <a:prstGeom prst="curvedConnector2">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2" name="Connector: Curved 11">
            <a:extLst>
              <a:ext uri="{FF2B5EF4-FFF2-40B4-BE49-F238E27FC236}">
                <a16:creationId xmlns:a16="http://schemas.microsoft.com/office/drawing/2014/main" id="{7E6E3254-0C95-4A16-BC94-889B502E70FD}"/>
              </a:ext>
            </a:extLst>
          </p:cNvPr>
          <p:cNvCxnSpPr>
            <a:cxnSpLocks/>
            <a:endCxn id="34" idx="1"/>
          </p:cNvCxnSpPr>
          <p:nvPr/>
        </p:nvCxnSpPr>
        <p:spPr>
          <a:xfrm>
            <a:off x="5430360" y="5123149"/>
            <a:ext cx="3090419" cy="423484"/>
          </a:xfrm>
          <a:prstGeom prst="curvedConnector3">
            <a:avLst>
              <a:gd name="adj1" fmla="val 50000"/>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17" name="AutoShape 32">
            <a:extLst>
              <a:ext uri="{FF2B5EF4-FFF2-40B4-BE49-F238E27FC236}">
                <a16:creationId xmlns:a16="http://schemas.microsoft.com/office/drawing/2014/main" id="{BF9AAD53-A348-44B5-A93D-A17188D7094A}"/>
              </a:ext>
            </a:extLst>
          </p:cNvPr>
          <p:cNvSpPr>
            <a:spLocks noChangeArrowheads="1"/>
          </p:cNvSpPr>
          <p:nvPr/>
        </p:nvSpPr>
        <p:spPr bwMode="auto">
          <a:xfrm>
            <a:off x="3671222" y="4823648"/>
            <a:ext cx="1759138" cy="599002"/>
          </a:xfrm>
          <a:prstGeom prst="roundRect">
            <a:avLst>
              <a:gd name="adj" fmla="val 16667"/>
            </a:avLst>
          </a:prstGeom>
          <a:solidFill>
            <a:schemeClr val="accent3">
              <a:lumMod val="90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ctr" defTabSz="1018642">
              <a:lnSpc>
                <a:spcPct val="87000"/>
              </a:lnSpc>
              <a:tabLst>
                <a:tab pos="806425" algn="l"/>
                <a:tab pos="1612849" algn="l"/>
                <a:tab pos="2419274" algn="l"/>
              </a:tabLst>
            </a:pPr>
            <a:r>
              <a:rPr lang="en-US" sz="2160" b="1" kern="0" dirty="0">
                <a:latin typeface="Arial"/>
                <a:ea typeface="ＭＳ Ｐゴシック"/>
                <a:cs typeface="Tahoma" charset="0"/>
              </a:rPr>
              <a:t>AD</a:t>
            </a:r>
            <a:endParaRPr lang="en-US" sz="2160" kern="0" dirty="0">
              <a:latin typeface="Arial"/>
              <a:ea typeface="ＭＳ Ｐゴシック"/>
              <a:cs typeface="Tahoma" charset="0"/>
            </a:endParaRPr>
          </a:p>
        </p:txBody>
      </p:sp>
      <p:sp>
        <p:nvSpPr>
          <p:cNvPr id="19" name="AutoShape 32">
            <a:extLst>
              <a:ext uri="{FF2B5EF4-FFF2-40B4-BE49-F238E27FC236}">
                <a16:creationId xmlns:a16="http://schemas.microsoft.com/office/drawing/2014/main" id="{502155F4-0E84-4AD4-BC8D-1566AAA63D1A}"/>
              </a:ext>
            </a:extLst>
          </p:cNvPr>
          <p:cNvSpPr>
            <a:spLocks noChangeArrowheads="1"/>
          </p:cNvSpPr>
          <p:nvPr/>
        </p:nvSpPr>
        <p:spPr bwMode="auto">
          <a:xfrm>
            <a:off x="1912083" y="5675888"/>
            <a:ext cx="2830245" cy="599002"/>
          </a:xfrm>
          <a:prstGeom prst="roundRect">
            <a:avLst>
              <a:gd name="adj" fmla="val 16667"/>
            </a:avLst>
          </a:prstGeom>
          <a:solidFill>
            <a:schemeClr val="accent3">
              <a:lumMod val="90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ctr" defTabSz="1018642">
              <a:lnSpc>
                <a:spcPct val="87000"/>
              </a:lnSpc>
              <a:tabLst>
                <a:tab pos="806425" algn="l"/>
                <a:tab pos="1612849" algn="l"/>
                <a:tab pos="2419274" algn="l"/>
              </a:tabLst>
            </a:pPr>
            <a:r>
              <a:rPr lang="en-US" sz="2160" b="1" kern="0" dirty="0">
                <a:latin typeface="Arial"/>
                <a:ea typeface="ＭＳ Ｐゴシック"/>
                <a:cs typeface="Tahoma" charset="0"/>
              </a:rPr>
              <a:t>Other on-prem Systems</a:t>
            </a:r>
            <a:endParaRPr lang="en-US" sz="2160" kern="0" dirty="0">
              <a:latin typeface="Arial"/>
              <a:ea typeface="ＭＳ Ｐゴシック"/>
              <a:cs typeface="Tahoma" charset="0"/>
            </a:endParaRPr>
          </a:p>
        </p:txBody>
      </p:sp>
      <p:cxnSp>
        <p:nvCxnSpPr>
          <p:cNvPr id="20" name="Connector: Curved 19">
            <a:extLst>
              <a:ext uri="{FF2B5EF4-FFF2-40B4-BE49-F238E27FC236}">
                <a16:creationId xmlns:a16="http://schemas.microsoft.com/office/drawing/2014/main" id="{F2D53274-9B6F-4984-998F-8639DF010E08}"/>
              </a:ext>
            </a:extLst>
          </p:cNvPr>
          <p:cNvCxnSpPr>
            <a:cxnSpLocks/>
          </p:cNvCxnSpPr>
          <p:nvPr/>
        </p:nvCxnSpPr>
        <p:spPr>
          <a:xfrm flipV="1">
            <a:off x="4764720" y="5560841"/>
            <a:ext cx="3680033" cy="409276"/>
          </a:xfrm>
          <a:prstGeom prst="curvedConnector3">
            <a:avLst>
              <a:gd name="adj1" fmla="val 50000"/>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305804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92" y="232218"/>
            <a:ext cx="10052758" cy="718041"/>
          </a:xfrm>
        </p:spPr>
        <p:txBody>
          <a:bodyPr>
            <a:noAutofit/>
          </a:bodyPr>
          <a:lstStyle/>
          <a:p>
            <a:r>
              <a:rPr lang="en-US" sz="2160" dirty="0"/>
              <a:t>AD – based IAM process</a:t>
            </a:r>
          </a:p>
        </p:txBody>
      </p:sp>
      <p:sp>
        <p:nvSpPr>
          <p:cNvPr id="28" name="Rectangle 27">
            <a:extLst>
              <a:ext uri="{FF2B5EF4-FFF2-40B4-BE49-F238E27FC236}">
                <a16:creationId xmlns:a16="http://schemas.microsoft.com/office/drawing/2014/main" id="{328C3196-BA44-41F7-9FC5-DEDE1F7AF31B}"/>
              </a:ext>
            </a:extLst>
          </p:cNvPr>
          <p:cNvSpPr/>
          <p:nvPr/>
        </p:nvSpPr>
        <p:spPr>
          <a:xfrm>
            <a:off x="982192" y="2135671"/>
            <a:ext cx="2050655" cy="1097280"/>
          </a:xfrm>
          <a:prstGeom prst="rect">
            <a:avLst/>
          </a:prstGeom>
          <a:solidFill>
            <a:schemeClr val="accent1"/>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Corporate AD</a:t>
            </a:r>
          </a:p>
        </p:txBody>
      </p:sp>
      <p:sp>
        <p:nvSpPr>
          <p:cNvPr id="32" name="Rectangle 31">
            <a:extLst>
              <a:ext uri="{FF2B5EF4-FFF2-40B4-BE49-F238E27FC236}">
                <a16:creationId xmlns:a16="http://schemas.microsoft.com/office/drawing/2014/main" id="{CDE0818D-5959-4A83-B9C1-E1108686D5E3}"/>
              </a:ext>
            </a:extLst>
          </p:cNvPr>
          <p:cNvSpPr/>
          <p:nvPr/>
        </p:nvSpPr>
        <p:spPr>
          <a:xfrm>
            <a:off x="8280608" y="1174376"/>
            <a:ext cx="2050655" cy="4966447"/>
          </a:xfrm>
          <a:prstGeom prst="rect">
            <a:avLst/>
          </a:prstGeom>
          <a:solidFill>
            <a:schemeClr val="accent1"/>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IBM IGI</a:t>
            </a:r>
          </a:p>
        </p:txBody>
      </p:sp>
      <p:sp>
        <p:nvSpPr>
          <p:cNvPr id="8" name="Rectangle 7">
            <a:extLst>
              <a:ext uri="{FF2B5EF4-FFF2-40B4-BE49-F238E27FC236}">
                <a16:creationId xmlns:a16="http://schemas.microsoft.com/office/drawing/2014/main" id="{C547B5D5-4297-4CAB-928D-3FFB7909AE28}"/>
              </a:ext>
            </a:extLst>
          </p:cNvPr>
          <p:cNvSpPr/>
          <p:nvPr/>
        </p:nvSpPr>
        <p:spPr>
          <a:xfrm>
            <a:off x="982192" y="5043543"/>
            <a:ext cx="2050655" cy="1097280"/>
          </a:xfrm>
          <a:prstGeom prst="rect">
            <a:avLst/>
          </a:prstGeom>
          <a:solidFill>
            <a:schemeClr val="accent1"/>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All other corporate IAM targets ( on-prem and Cloud )</a:t>
            </a:r>
          </a:p>
        </p:txBody>
      </p:sp>
      <p:sp>
        <p:nvSpPr>
          <p:cNvPr id="3" name="Arrow: Left-Right 2">
            <a:extLst>
              <a:ext uri="{FF2B5EF4-FFF2-40B4-BE49-F238E27FC236}">
                <a16:creationId xmlns:a16="http://schemas.microsoft.com/office/drawing/2014/main" id="{5E8BEE70-F973-48D9-855A-FB3D1F30529B}"/>
              </a:ext>
            </a:extLst>
          </p:cNvPr>
          <p:cNvSpPr/>
          <p:nvPr/>
        </p:nvSpPr>
        <p:spPr>
          <a:xfrm>
            <a:off x="3151092" y="1174376"/>
            <a:ext cx="5011270" cy="3025971"/>
          </a:xfrm>
          <a:prstGeom prst="leftRightArrow">
            <a:avLst>
              <a:gd name="adj1" fmla="val 80811"/>
              <a:gd name="adj2" fmla="val 11486"/>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defTabSz="1097280">
              <a:buFont typeface="Arial" panose="020B0604020202020204" pitchFamily="34" charset="0"/>
              <a:buChar char="•"/>
            </a:pPr>
            <a:r>
              <a:rPr lang="en-US" kern="0">
                <a:solidFill>
                  <a:schemeClr val="bg1"/>
                </a:solidFill>
                <a:cs typeface="Arial" panose="020B0604020202020204" pitchFamily="34" charset="0"/>
              </a:rPr>
              <a:t>Add/delete/suspend/modify AD Accounts</a:t>
            </a:r>
          </a:p>
          <a:p>
            <a:pPr marL="342900" indent="-342900" defTabSz="1097280">
              <a:buFont typeface="Arial" panose="020B0604020202020204" pitchFamily="34" charset="0"/>
              <a:buChar char="•"/>
            </a:pPr>
            <a:r>
              <a:rPr lang="en-US" kern="0">
                <a:solidFill>
                  <a:schemeClr val="bg1"/>
                </a:solidFill>
                <a:cs typeface="Arial" panose="020B0604020202020204" pitchFamily="34" charset="0"/>
              </a:rPr>
              <a:t>Change AD Accounts Passwords</a:t>
            </a:r>
          </a:p>
          <a:p>
            <a:pPr marL="342900" indent="-342900" defTabSz="1097280">
              <a:buFont typeface="Arial" panose="020B0604020202020204" pitchFamily="34" charset="0"/>
              <a:buChar char="•"/>
            </a:pPr>
            <a:r>
              <a:rPr lang="en-US" kern="0">
                <a:solidFill>
                  <a:schemeClr val="bg1"/>
                </a:solidFill>
                <a:cs typeface="Arial" panose="020B0604020202020204" pitchFamily="34" charset="0"/>
              </a:rPr>
              <a:t>Create/delete/suspend/modify AD Account owner Users ( identities )</a:t>
            </a:r>
          </a:p>
          <a:p>
            <a:pPr marL="342900" indent="-342900" defTabSz="1097280">
              <a:buFont typeface="Arial" panose="020B0604020202020204" pitchFamily="34" charset="0"/>
              <a:buChar char="•"/>
            </a:pPr>
            <a:r>
              <a:rPr lang="en-US" kern="0">
                <a:solidFill>
                  <a:schemeClr val="bg1"/>
                </a:solidFill>
                <a:cs typeface="Arial" panose="020B0604020202020204" pitchFamily="34" charset="0"/>
              </a:rPr>
              <a:t>Add/remove AD Groups for Users</a:t>
            </a:r>
          </a:p>
          <a:p>
            <a:pPr marL="342900" indent="-342900" defTabSz="1097280">
              <a:buFont typeface="Arial" panose="020B0604020202020204" pitchFamily="34" charset="0"/>
              <a:buChar char="•"/>
            </a:pPr>
            <a:r>
              <a:rPr lang="en-US" kern="0">
                <a:solidFill>
                  <a:schemeClr val="bg1"/>
                </a:solidFill>
                <a:cs typeface="Arial" panose="020B0604020202020204" pitchFamily="34" charset="0"/>
              </a:rPr>
              <a:t>Provision/reconcile all other corporate User accesses/accounts</a:t>
            </a:r>
            <a:endParaRPr lang="en-US" kern="0" dirty="0">
              <a:solidFill>
                <a:schemeClr val="bg1"/>
              </a:solidFill>
              <a:cs typeface="Arial" panose="020B0604020202020204" pitchFamily="34" charset="0"/>
            </a:endParaRPr>
          </a:p>
        </p:txBody>
      </p:sp>
      <p:sp>
        <p:nvSpPr>
          <p:cNvPr id="10" name="Arrow: Left-Right 9">
            <a:extLst>
              <a:ext uri="{FF2B5EF4-FFF2-40B4-BE49-F238E27FC236}">
                <a16:creationId xmlns:a16="http://schemas.microsoft.com/office/drawing/2014/main" id="{F92B70A1-5E6E-47F4-A778-4B351AC78674}"/>
              </a:ext>
            </a:extLst>
          </p:cNvPr>
          <p:cNvSpPr/>
          <p:nvPr/>
        </p:nvSpPr>
        <p:spPr>
          <a:xfrm>
            <a:off x="3290046" y="4760259"/>
            <a:ext cx="4800597" cy="1645662"/>
          </a:xfrm>
          <a:prstGeom prst="leftRightArrow">
            <a:avLst>
              <a:gd name="adj1" fmla="val 80811"/>
              <a:gd name="adj2" fmla="val 11486"/>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defTabSz="1097280">
              <a:buFont typeface="Arial" panose="020B0604020202020204" pitchFamily="34" charset="0"/>
              <a:buChar char="•"/>
            </a:pPr>
            <a:r>
              <a:rPr lang="en-US" kern="0" dirty="0">
                <a:solidFill>
                  <a:schemeClr val="bg1"/>
                </a:solidFill>
                <a:cs typeface="Arial" panose="020B0604020202020204" pitchFamily="34" charset="0"/>
              </a:rPr>
              <a:t>Add/delete/suspend/modify Accounts</a:t>
            </a:r>
          </a:p>
          <a:p>
            <a:pPr marL="342900" indent="-342900" defTabSz="1097280">
              <a:buFont typeface="Arial" panose="020B0604020202020204" pitchFamily="34" charset="0"/>
              <a:buChar char="•"/>
            </a:pPr>
            <a:r>
              <a:rPr lang="en-US" kern="0" dirty="0">
                <a:solidFill>
                  <a:schemeClr val="bg1"/>
                </a:solidFill>
                <a:cs typeface="Arial" panose="020B0604020202020204" pitchFamily="34" charset="0"/>
              </a:rPr>
              <a:t>Change Accounts Passwords</a:t>
            </a:r>
          </a:p>
          <a:p>
            <a:pPr marL="342900" indent="-342900" defTabSz="1097280">
              <a:buFont typeface="Arial" panose="020B0604020202020204" pitchFamily="34" charset="0"/>
              <a:buChar char="•"/>
            </a:pPr>
            <a:r>
              <a:rPr lang="en-US" kern="0" dirty="0">
                <a:solidFill>
                  <a:schemeClr val="bg1"/>
                </a:solidFill>
                <a:cs typeface="Arial" panose="020B0604020202020204" pitchFamily="34" charset="0"/>
              </a:rPr>
              <a:t>Manage permissions / accesses</a:t>
            </a:r>
          </a:p>
        </p:txBody>
      </p:sp>
    </p:spTree>
    <p:extLst>
      <p:ext uri="{BB962C8B-B14F-4D97-AF65-F5344CB8AC3E}">
        <p14:creationId xmlns:p14="http://schemas.microsoft.com/office/powerpoint/2010/main" val="38291299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848DB54-5DB0-434A-91E4-0F440781E1F1}"/>
              </a:ext>
            </a:extLst>
          </p:cNvPr>
          <p:cNvSpPr/>
          <p:nvPr/>
        </p:nvSpPr>
        <p:spPr>
          <a:xfrm>
            <a:off x="479897" y="122234"/>
            <a:ext cx="10953343" cy="923330"/>
          </a:xfrm>
          <a:prstGeom prst="rect">
            <a:avLst/>
          </a:prstGeom>
        </p:spPr>
        <p:txBody>
          <a:bodyPr wrap="square">
            <a:spAutoFit/>
          </a:bodyPr>
          <a:lstStyle/>
          <a:p>
            <a:r>
              <a:rPr lang="en-US" dirty="0">
                <a:solidFill>
                  <a:srgbClr val="000000"/>
                </a:solidFill>
                <a:latin typeface="Helv"/>
              </a:rPr>
              <a:t>Requirement:</a:t>
            </a:r>
          </a:p>
          <a:p>
            <a:r>
              <a:rPr lang="en-US" dirty="0">
                <a:solidFill>
                  <a:srgbClr val="000000"/>
                </a:solidFill>
                <a:latin typeface="Helv"/>
              </a:rPr>
              <a:t>When reconcile AD accounts, create account owner in IGI, </a:t>
            </a:r>
          </a:p>
          <a:p>
            <a:r>
              <a:rPr lang="en-US" dirty="0">
                <a:solidFill>
                  <a:srgbClr val="000000"/>
                </a:solidFill>
                <a:latin typeface="Helv"/>
              </a:rPr>
              <a:t>create proper OUs if missing, place owner person into such OU ( logic – below ):</a:t>
            </a:r>
            <a:endParaRPr lang="en-US" dirty="0"/>
          </a:p>
        </p:txBody>
      </p:sp>
      <p:sp>
        <p:nvSpPr>
          <p:cNvPr id="9" name="Rectangle 8">
            <a:extLst>
              <a:ext uri="{FF2B5EF4-FFF2-40B4-BE49-F238E27FC236}">
                <a16:creationId xmlns:a16="http://schemas.microsoft.com/office/drawing/2014/main" id="{87CF40B1-6423-44BA-ABAF-0546D4BD63B1}"/>
              </a:ext>
            </a:extLst>
          </p:cNvPr>
          <p:cNvSpPr/>
          <p:nvPr/>
        </p:nvSpPr>
        <p:spPr>
          <a:xfrm>
            <a:off x="606356" y="1429567"/>
            <a:ext cx="11325667" cy="4247317"/>
          </a:xfrm>
          <a:prstGeom prst="rect">
            <a:avLst/>
          </a:prstGeom>
        </p:spPr>
        <p:txBody>
          <a:bodyPr wrap="square">
            <a:spAutoFit/>
          </a:bodyPr>
          <a:lstStyle/>
          <a:p>
            <a:r>
              <a:rPr lang="fr-FR" dirty="0">
                <a:solidFill>
                  <a:srgbClr val="000000"/>
                </a:solidFill>
                <a:latin typeface="Tms Rmn"/>
              </a:rPr>
              <a:t>OU=</a:t>
            </a:r>
            <a:r>
              <a:rPr lang="fr-FR" dirty="0" err="1">
                <a:solidFill>
                  <a:srgbClr val="000000"/>
                </a:solidFill>
                <a:latin typeface="Tms Rmn"/>
              </a:rPr>
              <a:t>Users,ou</a:t>
            </a:r>
            <a:r>
              <a:rPr lang="fr-FR" dirty="0">
                <a:solidFill>
                  <a:srgbClr val="000000"/>
                </a:solidFill>
                <a:latin typeface="Tms Rmn"/>
              </a:rPr>
              <a:t>=</a:t>
            </a:r>
            <a:r>
              <a:rPr lang="fr-FR" dirty="0" err="1">
                <a:solidFill>
                  <a:srgbClr val="000000"/>
                </a:solidFill>
                <a:latin typeface="Tms Rmn"/>
              </a:rPr>
              <a:t>SomeAgencyName,OU</a:t>
            </a:r>
            <a:r>
              <a:rPr lang="fr-FR" dirty="0">
                <a:solidFill>
                  <a:srgbClr val="000000"/>
                </a:solidFill>
                <a:latin typeface="Tms Rmn"/>
              </a:rPr>
              <a:t>=</a:t>
            </a:r>
            <a:r>
              <a:rPr lang="fr-FR" dirty="0" err="1">
                <a:solidFill>
                  <a:srgbClr val="000000"/>
                </a:solidFill>
                <a:latin typeface="Tms Rmn"/>
              </a:rPr>
              <a:t>SomeAgencyUsers,DC</a:t>
            </a:r>
            <a:r>
              <a:rPr lang="fr-FR" dirty="0">
                <a:solidFill>
                  <a:srgbClr val="000000"/>
                </a:solidFill>
                <a:latin typeface="Tms Rmn"/>
              </a:rPr>
              <a:t>=</a:t>
            </a:r>
            <a:r>
              <a:rPr lang="fr-FR" dirty="0" err="1">
                <a:solidFill>
                  <a:srgbClr val="000000"/>
                </a:solidFill>
                <a:latin typeface="Tms Rmn"/>
              </a:rPr>
              <a:t>SomeAgency,DC</a:t>
            </a:r>
            <a:r>
              <a:rPr lang="fr-FR" dirty="0">
                <a:solidFill>
                  <a:srgbClr val="000000"/>
                </a:solidFill>
                <a:latin typeface="Tms Rmn"/>
              </a:rPr>
              <a:t>=</a:t>
            </a:r>
            <a:r>
              <a:rPr lang="fr-FR" dirty="0" err="1">
                <a:solidFill>
                  <a:srgbClr val="000000"/>
                </a:solidFill>
                <a:latin typeface="Tms Rmn"/>
              </a:rPr>
              <a:t>SomeCountryState,DC</a:t>
            </a:r>
            <a:r>
              <a:rPr lang="fr-FR" dirty="0">
                <a:solidFill>
                  <a:srgbClr val="000000"/>
                </a:solidFill>
                <a:latin typeface="Tms Rmn"/>
              </a:rPr>
              <a:t>=</a:t>
            </a:r>
            <a:r>
              <a:rPr lang="fr-FR" dirty="0" err="1">
                <a:solidFill>
                  <a:srgbClr val="000000"/>
                </a:solidFill>
                <a:latin typeface="Tms Rmn"/>
              </a:rPr>
              <a:t>gov</a:t>
            </a:r>
            <a:endParaRPr lang="fr-FR" dirty="0">
              <a:solidFill>
                <a:srgbClr val="000000"/>
              </a:solidFill>
              <a:latin typeface="Tms Rmn"/>
            </a:endParaRPr>
          </a:p>
          <a:p>
            <a:endParaRPr lang="en-US" dirty="0">
              <a:solidFill>
                <a:srgbClr val="000000"/>
              </a:solidFill>
              <a:latin typeface="Tms Rmn"/>
            </a:endParaRPr>
          </a:p>
          <a:p>
            <a:r>
              <a:rPr lang="en-US" dirty="0">
                <a:solidFill>
                  <a:srgbClr val="000000"/>
                </a:solidFill>
                <a:latin typeface="Tms Rmn"/>
              </a:rPr>
              <a:t>would be placed in IGI:</a:t>
            </a:r>
          </a:p>
          <a:p>
            <a:endParaRPr lang="en-US" dirty="0">
              <a:solidFill>
                <a:srgbClr val="000000"/>
              </a:solidFill>
              <a:latin typeface="Tms Rmn"/>
            </a:endParaRPr>
          </a:p>
          <a:p>
            <a:r>
              <a:rPr lang="en-US" dirty="0">
                <a:solidFill>
                  <a:srgbClr val="000000"/>
                </a:solidFill>
                <a:latin typeface="Tms Rmn"/>
              </a:rPr>
              <a:t>Option 1</a:t>
            </a:r>
          </a:p>
          <a:p>
            <a:endParaRPr lang="en-US" dirty="0">
              <a:solidFill>
                <a:srgbClr val="000000"/>
              </a:solidFill>
              <a:latin typeface="Tms Rmn"/>
            </a:endParaRPr>
          </a:p>
          <a:p>
            <a:r>
              <a:rPr lang="en-US" dirty="0">
                <a:solidFill>
                  <a:srgbClr val="000000"/>
                </a:solidFill>
                <a:latin typeface="Tms Rmn"/>
              </a:rPr>
              <a:t>&lt;Client&gt;_HR ( or ADHR ) &lt;&lt;&lt; Hardcoded OU name</a:t>
            </a:r>
          </a:p>
          <a:p>
            <a:r>
              <a:rPr lang="en-US" dirty="0">
                <a:solidFill>
                  <a:srgbClr val="000000"/>
                </a:solidFill>
                <a:latin typeface="Tms Rmn"/>
              </a:rPr>
              <a:t>           </a:t>
            </a:r>
            <a:r>
              <a:rPr lang="fr-FR" dirty="0" err="1">
                <a:solidFill>
                  <a:srgbClr val="000000"/>
                </a:solidFill>
                <a:latin typeface="Tms Rmn"/>
              </a:rPr>
              <a:t>SomeAgencyUsers</a:t>
            </a:r>
            <a:r>
              <a:rPr lang="en-US" dirty="0">
                <a:solidFill>
                  <a:srgbClr val="000000"/>
                </a:solidFill>
                <a:latin typeface="Tms Rmn"/>
              </a:rPr>
              <a:t>  </a:t>
            </a:r>
          </a:p>
          <a:p>
            <a:r>
              <a:rPr lang="en-US" dirty="0">
                <a:solidFill>
                  <a:srgbClr val="000000"/>
                </a:solidFill>
                <a:latin typeface="Tms Rmn"/>
              </a:rPr>
              <a:t>	</a:t>
            </a:r>
            <a:r>
              <a:rPr lang="fr-FR" dirty="0">
                <a:solidFill>
                  <a:srgbClr val="000000"/>
                </a:solidFill>
                <a:latin typeface="Tms Rmn"/>
              </a:rPr>
              <a:t>    </a:t>
            </a:r>
            <a:r>
              <a:rPr lang="fr-FR" dirty="0" err="1">
                <a:solidFill>
                  <a:srgbClr val="000000"/>
                </a:solidFill>
                <a:latin typeface="Tms Rmn"/>
              </a:rPr>
              <a:t>AgencyName</a:t>
            </a:r>
            <a:r>
              <a:rPr lang="fr-FR" dirty="0">
                <a:solidFill>
                  <a:srgbClr val="000000"/>
                </a:solidFill>
                <a:latin typeface="Tms Rmn"/>
              </a:rPr>
              <a:t> &lt;&lt;&lt; User </a:t>
            </a:r>
            <a:r>
              <a:rPr lang="fr-FR" dirty="0" err="1">
                <a:solidFill>
                  <a:srgbClr val="000000"/>
                </a:solidFill>
                <a:latin typeface="Tms Rmn"/>
              </a:rPr>
              <a:t>here</a:t>
            </a:r>
            <a:endParaRPr lang="en-US" dirty="0">
              <a:solidFill>
                <a:srgbClr val="000000"/>
              </a:solidFill>
              <a:latin typeface="Tms Rmn"/>
            </a:endParaRPr>
          </a:p>
          <a:p>
            <a:endParaRPr lang="en-US" dirty="0">
              <a:solidFill>
                <a:srgbClr val="000000"/>
              </a:solidFill>
              <a:latin typeface="Tms Rmn"/>
            </a:endParaRPr>
          </a:p>
          <a:p>
            <a:r>
              <a:rPr lang="en-US" dirty="0">
                <a:solidFill>
                  <a:srgbClr val="000000"/>
                </a:solidFill>
                <a:latin typeface="Tms Rmn"/>
              </a:rPr>
              <a:t>Option 2</a:t>
            </a:r>
          </a:p>
          <a:p>
            <a:endParaRPr lang="en-US" dirty="0">
              <a:solidFill>
                <a:srgbClr val="000000"/>
              </a:solidFill>
              <a:latin typeface="Tms Rmn"/>
            </a:endParaRPr>
          </a:p>
          <a:p>
            <a:r>
              <a:rPr lang="en-US" dirty="0">
                <a:solidFill>
                  <a:srgbClr val="000000"/>
                </a:solidFill>
                <a:latin typeface="Tms Rmn"/>
              </a:rPr>
              <a:t>&lt;Client&gt;_HR ( or ADHR ) &lt;&lt;&lt; Hardcoded OU name</a:t>
            </a:r>
          </a:p>
          <a:p>
            <a:r>
              <a:rPr lang="fr-FR" dirty="0">
                <a:solidFill>
                  <a:srgbClr val="000000"/>
                </a:solidFill>
                <a:latin typeface="Tms Rmn"/>
              </a:rPr>
              <a:t>           </a:t>
            </a:r>
            <a:r>
              <a:rPr lang="fr-FR" dirty="0" err="1">
                <a:solidFill>
                  <a:srgbClr val="000000"/>
                </a:solidFill>
                <a:latin typeface="Tms Rmn"/>
              </a:rPr>
              <a:t>AgencyName</a:t>
            </a:r>
            <a:r>
              <a:rPr lang="fr-FR" dirty="0">
                <a:solidFill>
                  <a:srgbClr val="000000"/>
                </a:solidFill>
                <a:latin typeface="Tms Rmn"/>
              </a:rPr>
              <a:t>  &lt;&lt;&lt; User </a:t>
            </a:r>
            <a:r>
              <a:rPr lang="fr-FR" dirty="0" err="1">
                <a:solidFill>
                  <a:srgbClr val="000000"/>
                </a:solidFill>
                <a:latin typeface="Tms Rmn"/>
              </a:rPr>
              <a:t>here</a:t>
            </a:r>
            <a:endParaRPr lang="en-US" dirty="0">
              <a:solidFill>
                <a:srgbClr val="000000"/>
              </a:solidFill>
              <a:latin typeface="Tms Rmn"/>
            </a:endParaRPr>
          </a:p>
          <a:p>
            <a:endParaRPr lang="en-US" dirty="0">
              <a:solidFill>
                <a:srgbClr val="000000"/>
              </a:solidFill>
              <a:latin typeface="Tms Rmn"/>
            </a:endParaRPr>
          </a:p>
        </p:txBody>
      </p:sp>
    </p:spTree>
    <p:extLst>
      <p:ext uri="{BB962C8B-B14F-4D97-AF65-F5344CB8AC3E}">
        <p14:creationId xmlns:p14="http://schemas.microsoft.com/office/powerpoint/2010/main" val="31837372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673132F-989D-4227-B551-DA9645D6C18B}"/>
              </a:ext>
            </a:extLst>
          </p:cNvPr>
          <p:cNvPicPr>
            <a:picLocks noChangeAspect="1"/>
          </p:cNvPicPr>
          <p:nvPr/>
        </p:nvPicPr>
        <p:blipFill>
          <a:blip r:embed="rId2"/>
          <a:stretch>
            <a:fillRect/>
          </a:stretch>
        </p:blipFill>
        <p:spPr>
          <a:xfrm>
            <a:off x="608080" y="348676"/>
            <a:ext cx="5209591" cy="4145504"/>
          </a:xfrm>
          <a:prstGeom prst="rect">
            <a:avLst/>
          </a:prstGeom>
        </p:spPr>
      </p:pic>
      <p:pic>
        <p:nvPicPr>
          <p:cNvPr id="2" name="Picture 1">
            <a:extLst>
              <a:ext uri="{FF2B5EF4-FFF2-40B4-BE49-F238E27FC236}">
                <a16:creationId xmlns:a16="http://schemas.microsoft.com/office/drawing/2014/main" id="{0E4340BB-D8F5-4854-94EE-1C1BE9F9831B}"/>
              </a:ext>
            </a:extLst>
          </p:cNvPr>
          <p:cNvPicPr>
            <a:picLocks noChangeAspect="1"/>
          </p:cNvPicPr>
          <p:nvPr/>
        </p:nvPicPr>
        <p:blipFill>
          <a:blip r:embed="rId3"/>
          <a:stretch>
            <a:fillRect/>
          </a:stretch>
        </p:blipFill>
        <p:spPr>
          <a:xfrm>
            <a:off x="2995512" y="1449523"/>
            <a:ext cx="4895200" cy="4046605"/>
          </a:xfrm>
          <a:prstGeom prst="rect">
            <a:avLst/>
          </a:prstGeom>
        </p:spPr>
      </p:pic>
      <p:sp>
        <p:nvSpPr>
          <p:cNvPr id="3" name="Rectangle 2">
            <a:extLst>
              <a:ext uri="{FF2B5EF4-FFF2-40B4-BE49-F238E27FC236}">
                <a16:creationId xmlns:a16="http://schemas.microsoft.com/office/drawing/2014/main" id="{3C5DB23D-4CE3-4B89-9F39-B0B0F508F058}"/>
              </a:ext>
            </a:extLst>
          </p:cNvPr>
          <p:cNvSpPr/>
          <p:nvPr/>
        </p:nvSpPr>
        <p:spPr>
          <a:xfrm>
            <a:off x="6517532" y="2640163"/>
            <a:ext cx="5188343" cy="369332"/>
          </a:xfrm>
          <a:prstGeom prst="rect">
            <a:avLst/>
          </a:prstGeom>
        </p:spPr>
        <p:txBody>
          <a:bodyPr wrap="none">
            <a:spAutoFit/>
          </a:bodyPr>
          <a:lstStyle/>
          <a:p>
            <a:r>
              <a:rPr lang="en-US" dirty="0"/>
              <a:t>acme.com/</a:t>
            </a:r>
            <a:r>
              <a:rPr lang="en-US" dirty="0" err="1"/>
              <a:t>SomeAgencyUsers</a:t>
            </a:r>
            <a:r>
              <a:rPr lang="en-US" dirty="0"/>
              <a:t>/&lt;Agency Name&gt;/Users</a:t>
            </a:r>
          </a:p>
        </p:txBody>
      </p:sp>
      <p:pic>
        <p:nvPicPr>
          <p:cNvPr id="4" name="Picture 3">
            <a:extLst>
              <a:ext uri="{FF2B5EF4-FFF2-40B4-BE49-F238E27FC236}">
                <a16:creationId xmlns:a16="http://schemas.microsoft.com/office/drawing/2014/main" id="{612A2D02-0DB5-491D-8D27-8F8224956464}"/>
              </a:ext>
            </a:extLst>
          </p:cNvPr>
          <p:cNvPicPr>
            <a:picLocks noChangeAspect="1"/>
          </p:cNvPicPr>
          <p:nvPr/>
        </p:nvPicPr>
        <p:blipFill>
          <a:blip r:embed="rId4"/>
          <a:stretch>
            <a:fillRect/>
          </a:stretch>
        </p:blipFill>
        <p:spPr>
          <a:xfrm>
            <a:off x="6517532" y="3009495"/>
            <a:ext cx="4535546" cy="3587480"/>
          </a:xfrm>
          <a:prstGeom prst="rect">
            <a:avLst/>
          </a:prstGeom>
        </p:spPr>
      </p:pic>
    </p:spTree>
    <p:extLst>
      <p:ext uri="{BB962C8B-B14F-4D97-AF65-F5344CB8AC3E}">
        <p14:creationId xmlns:p14="http://schemas.microsoft.com/office/powerpoint/2010/main" val="4282821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7050" y="232218"/>
            <a:ext cx="9877900" cy="1656542"/>
          </a:xfrm>
        </p:spPr>
        <p:txBody>
          <a:bodyPr>
            <a:noAutofit/>
          </a:bodyPr>
          <a:lstStyle/>
          <a:p>
            <a:r>
              <a:rPr lang="en-US" sz="2160" dirty="0"/>
              <a:t>Hybrid Cloud – delivered with:</a:t>
            </a:r>
            <a:br>
              <a:rPr lang="en-US" sz="2160" dirty="0"/>
            </a:br>
            <a:r>
              <a:rPr lang="en-US" sz="2160" dirty="0"/>
              <a:t>	IBM CI ( with CIG functions enabled )</a:t>
            </a:r>
            <a:br>
              <a:rPr lang="en-US" sz="2160" dirty="0"/>
            </a:br>
            <a:r>
              <a:rPr lang="en-US" sz="2160" dirty="0"/>
              <a:t>	</a:t>
            </a:r>
            <a:r>
              <a:rPr lang="en-US" sz="2160" b="1" dirty="0"/>
              <a:t>SAAS HR/ERM/CRM/IAM system ( Service Now )</a:t>
            </a:r>
            <a:br>
              <a:rPr lang="en-US" sz="2160" b="1" dirty="0"/>
            </a:br>
            <a:r>
              <a:rPr lang="en-US" sz="2160" dirty="0"/>
              <a:t>	IBM IGI</a:t>
            </a:r>
            <a:br>
              <a:rPr lang="en-US" sz="2160" dirty="0"/>
            </a:br>
            <a:endParaRPr lang="en-US" sz="2160" dirty="0"/>
          </a:p>
        </p:txBody>
      </p:sp>
      <p:pic>
        <p:nvPicPr>
          <p:cNvPr id="30" name="Picture 62">
            <a:extLst>
              <a:ext uri="{FF2B5EF4-FFF2-40B4-BE49-F238E27FC236}">
                <a16:creationId xmlns:a16="http://schemas.microsoft.com/office/drawing/2014/main" id="{B6B265DD-DF13-4D51-82E5-38CACC55EB95}"/>
              </a:ext>
            </a:extLst>
          </p:cNvPr>
          <p:cNvPicPr>
            <a:picLocks noChangeAspect="1"/>
          </p:cNvPicPr>
          <p:nvPr/>
        </p:nvPicPr>
        <p:blipFill>
          <a:blip r:embed="rId2" cstate="screen">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1157050" y="1888761"/>
            <a:ext cx="7043569" cy="457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ectangle 31">
            <a:extLst>
              <a:ext uri="{FF2B5EF4-FFF2-40B4-BE49-F238E27FC236}">
                <a16:creationId xmlns:a16="http://schemas.microsoft.com/office/drawing/2014/main" id="{CDE0818D-5959-4A83-B9C1-E1108686D5E3}"/>
              </a:ext>
            </a:extLst>
          </p:cNvPr>
          <p:cNvSpPr/>
          <p:nvPr/>
        </p:nvSpPr>
        <p:spPr>
          <a:xfrm>
            <a:off x="2373349" y="2331720"/>
            <a:ext cx="4846914" cy="3280597"/>
          </a:xfrm>
          <a:prstGeom prst="rect">
            <a:avLst/>
          </a:prstGeom>
          <a:solidFill>
            <a:schemeClr val="accent1"/>
          </a:solidFill>
          <a:ln w="19050" cap="flat" cmpd="sng" algn="ctr">
            <a:noFill/>
            <a:prstDash val="solid"/>
          </a:ln>
          <a:effectLst/>
        </p:spPr>
        <p:txBody>
          <a:bodyPr rtlCol="0" anchor="ctr"/>
          <a:lstStyle/>
          <a:p>
            <a:pPr defTabSz="1097280"/>
            <a:r>
              <a:rPr lang="en-US" sz="1680" kern="0" dirty="0">
                <a:solidFill>
                  <a:schemeClr val="bg1"/>
                </a:solidFill>
                <a:cs typeface="Arial" panose="020B0604020202020204" pitchFamily="34" charset="0"/>
              </a:rPr>
              <a:t>Service Now Manages:</a:t>
            </a:r>
          </a:p>
          <a:p>
            <a:pPr defTabSz="1097280"/>
            <a:endParaRPr lang="en-US" sz="1680" kern="0" dirty="0">
              <a:solidFill>
                <a:schemeClr val="bg1"/>
              </a:solidFill>
              <a:cs typeface="Arial" panose="020B0604020202020204" pitchFamily="34" charset="0"/>
            </a:endParaRPr>
          </a:p>
          <a:p>
            <a:pPr defTabSz="1097280"/>
            <a:r>
              <a:rPr lang="en-US" sz="1680" kern="0" dirty="0">
                <a:solidFill>
                  <a:schemeClr val="bg1"/>
                </a:solidFill>
                <a:cs typeface="Arial" panose="020B0604020202020204" pitchFamily="34" charset="0"/>
              </a:rPr>
              <a:t>Users,</a:t>
            </a:r>
          </a:p>
          <a:p>
            <a:pPr defTabSz="1097280"/>
            <a:r>
              <a:rPr lang="en-US" sz="1680" kern="0" dirty="0">
                <a:solidFill>
                  <a:schemeClr val="bg1"/>
                </a:solidFill>
                <a:cs typeface="Arial" panose="020B0604020202020204" pitchFamily="34" charset="0"/>
              </a:rPr>
              <a:t>User attributes, </a:t>
            </a:r>
          </a:p>
          <a:p>
            <a:pPr defTabSz="1097280"/>
            <a:r>
              <a:rPr lang="en-US" sz="1680" kern="0" dirty="0">
                <a:solidFill>
                  <a:schemeClr val="bg1"/>
                </a:solidFill>
                <a:cs typeface="Arial" panose="020B0604020202020204" pitchFamily="34" charset="0"/>
              </a:rPr>
              <a:t>User Passwords,</a:t>
            </a:r>
          </a:p>
          <a:p>
            <a:pPr defTabSz="1097280"/>
            <a:r>
              <a:rPr lang="en-US" sz="1680" kern="0" dirty="0">
                <a:solidFill>
                  <a:schemeClr val="bg1"/>
                </a:solidFill>
                <a:cs typeface="Arial" panose="020B0604020202020204" pitchFamily="34" charset="0"/>
              </a:rPr>
              <a:t>User Roles,</a:t>
            </a:r>
          </a:p>
          <a:p>
            <a:pPr defTabSz="1097280"/>
            <a:r>
              <a:rPr lang="en-US" sz="1680" kern="0" dirty="0">
                <a:solidFill>
                  <a:schemeClr val="bg1"/>
                </a:solidFill>
                <a:cs typeface="Arial" panose="020B0604020202020204" pitchFamily="34" charset="0"/>
              </a:rPr>
              <a:t>Department ( and linked scope )</a:t>
            </a:r>
          </a:p>
          <a:p>
            <a:pPr defTabSz="1097280"/>
            <a:r>
              <a:rPr lang="en-US" sz="1680" kern="0" dirty="0">
                <a:solidFill>
                  <a:schemeClr val="bg1"/>
                </a:solidFill>
                <a:cs typeface="Arial" panose="020B0604020202020204" pitchFamily="34" charset="0"/>
              </a:rPr>
              <a:t>Access Requests / Tickets</a:t>
            </a:r>
          </a:p>
          <a:p>
            <a:pPr defTabSz="1097280"/>
            <a:r>
              <a:rPr lang="en-US" sz="1680" kern="0" dirty="0">
                <a:solidFill>
                  <a:schemeClr val="bg1"/>
                </a:solidFill>
                <a:cs typeface="Arial" panose="020B0604020202020204" pitchFamily="34" charset="0"/>
              </a:rPr>
              <a:t>Roles design, </a:t>
            </a:r>
          </a:p>
          <a:p>
            <a:pPr defTabSz="1097280"/>
            <a:r>
              <a:rPr lang="en-US" sz="1680" kern="0" dirty="0">
                <a:solidFill>
                  <a:schemeClr val="bg1"/>
                </a:solidFill>
                <a:cs typeface="Arial" panose="020B0604020202020204" pitchFamily="34" charset="0"/>
              </a:rPr>
              <a:t>Workflows design</a:t>
            </a:r>
          </a:p>
          <a:p>
            <a:pPr defTabSz="1097280"/>
            <a:endParaRPr lang="en-US" sz="1680" kern="0" dirty="0">
              <a:solidFill>
                <a:schemeClr val="bg1"/>
              </a:solidFill>
              <a:cs typeface="Arial" panose="020B0604020202020204" pitchFamily="34" charset="0"/>
            </a:endParaRPr>
          </a:p>
        </p:txBody>
      </p:sp>
      <p:sp>
        <p:nvSpPr>
          <p:cNvPr id="5" name="Arrow: Left 4">
            <a:extLst>
              <a:ext uri="{FF2B5EF4-FFF2-40B4-BE49-F238E27FC236}">
                <a16:creationId xmlns:a16="http://schemas.microsoft.com/office/drawing/2014/main" id="{515C5BBD-D7B7-4BF4-B15A-9A364EF73C39}"/>
              </a:ext>
            </a:extLst>
          </p:cNvPr>
          <p:cNvSpPr/>
          <p:nvPr/>
        </p:nvSpPr>
        <p:spPr>
          <a:xfrm>
            <a:off x="3928422" y="3135568"/>
            <a:ext cx="4649950" cy="272071"/>
          </a:xfrm>
          <a:prstGeom prst="leftArrow">
            <a:avLst/>
          </a:prstGeom>
          <a:solidFill>
            <a:schemeClr val="accent3">
              <a:lumMod val="75000"/>
            </a:schemeClr>
          </a:solidFill>
          <a:ln w="19050" cap="flat" cmpd="sng" algn="ctr">
            <a:noFill/>
            <a:prstDash val="solid"/>
          </a:ln>
          <a:effectLst/>
        </p:spPr>
        <p:txBody>
          <a:bodyPr rtlCol="0" anchor="ctr"/>
          <a:lstStyle/>
          <a:p>
            <a:pPr algn="ctr" defTabSz="1097280"/>
            <a:endParaRPr lang="en-US" sz="1680" kern="0" dirty="0">
              <a:solidFill>
                <a:schemeClr val="bg1"/>
              </a:solidFill>
              <a:cs typeface="Arial" panose="020B0604020202020204" pitchFamily="34" charset="0"/>
            </a:endParaRPr>
          </a:p>
        </p:txBody>
      </p:sp>
      <p:sp>
        <p:nvSpPr>
          <p:cNvPr id="6" name="Rectangle: Rounded Corners 5">
            <a:extLst>
              <a:ext uri="{FF2B5EF4-FFF2-40B4-BE49-F238E27FC236}">
                <a16:creationId xmlns:a16="http://schemas.microsoft.com/office/drawing/2014/main" id="{D5E3AF39-C284-476B-93E7-BA77B4E76403}"/>
              </a:ext>
            </a:extLst>
          </p:cNvPr>
          <p:cNvSpPr/>
          <p:nvPr/>
        </p:nvSpPr>
        <p:spPr>
          <a:xfrm>
            <a:off x="8411075" y="1476970"/>
            <a:ext cx="2689235" cy="2021425"/>
          </a:xfrm>
          <a:prstGeom prst="roundRect">
            <a:avLst/>
          </a:prstGeom>
          <a:solidFill>
            <a:srgbClr val="00B0F0"/>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Users can come from:</a:t>
            </a:r>
          </a:p>
          <a:p>
            <a:pPr marL="342900" indent="-342900" defTabSz="1097280">
              <a:buFont typeface="Arial" panose="020B0604020202020204" pitchFamily="34" charset="0"/>
              <a:buChar char="•"/>
            </a:pPr>
            <a:r>
              <a:rPr lang="en-US" sz="1680" kern="0" dirty="0">
                <a:solidFill>
                  <a:schemeClr val="bg1"/>
                </a:solidFill>
                <a:cs typeface="Arial" panose="020B0604020202020204" pitchFamily="34" charset="0"/>
              </a:rPr>
              <a:t>IBM CI, </a:t>
            </a:r>
          </a:p>
          <a:p>
            <a:pPr marL="342900" indent="-342900" defTabSz="1097280">
              <a:buFont typeface="Arial" panose="020B0604020202020204" pitchFamily="34" charset="0"/>
              <a:buChar char="•"/>
            </a:pPr>
            <a:r>
              <a:rPr lang="en-US" sz="1680" kern="0" dirty="0">
                <a:solidFill>
                  <a:schemeClr val="bg1"/>
                </a:solidFill>
                <a:cs typeface="Arial" panose="020B0604020202020204" pitchFamily="34" charset="0"/>
              </a:rPr>
              <a:t>Service Now Feeds, IBM IGI</a:t>
            </a:r>
          </a:p>
        </p:txBody>
      </p:sp>
      <p:sp>
        <p:nvSpPr>
          <p:cNvPr id="7" name="Arrow: Right 6">
            <a:extLst>
              <a:ext uri="{FF2B5EF4-FFF2-40B4-BE49-F238E27FC236}">
                <a16:creationId xmlns:a16="http://schemas.microsoft.com/office/drawing/2014/main" id="{9997BE4F-95BA-447B-8F9F-BDCD5711B75F}"/>
              </a:ext>
            </a:extLst>
          </p:cNvPr>
          <p:cNvSpPr/>
          <p:nvPr/>
        </p:nvSpPr>
        <p:spPr>
          <a:xfrm>
            <a:off x="5088661" y="4316605"/>
            <a:ext cx="3347899" cy="337842"/>
          </a:xfrm>
          <a:prstGeom prst="rightArrow">
            <a:avLst/>
          </a:prstGeom>
          <a:solidFill>
            <a:schemeClr val="accent3">
              <a:lumMod val="75000"/>
            </a:schemeClr>
          </a:solidFill>
          <a:ln w="19050" cap="flat" cmpd="sng" algn="ctr">
            <a:noFill/>
            <a:prstDash val="solid"/>
          </a:ln>
          <a:effectLst/>
        </p:spPr>
        <p:txBody>
          <a:bodyPr rtlCol="0" anchor="ctr"/>
          <a:lstStyle/>
          <a:p>
            <a:pPr algn="ctr" defTabSz="1097280"/>
            <a:endParaRPr lang="en-US" sz="1680" kern="0" dirty="0">
              <a:solidFill>
                <a:schemeClr val="bg1"/>
              </a:solidFill>
              <a:cs typeface="Arial" panose="020B0604020202020204" pitchFamily="34" charset="0"/>
            </a:endParaRPr>
          </a:p>
        </p:txBody>
      </p:sp>
      <p:sp>
        <p:nvSpPr>
          <p:cNvPr id="12" name="Rectangle: Rounded Corners 11">
            <a:extLst>
              <a:ext uri="{FF2B5EF4-FFF2-40B4-BE49-F238E27FC236}">
                <a16:creationId xmlns:a16="http://schemas.microsoft.com/office/drawing/2014/main" id="{EE491B51-70B1-4C36-A5C3-D450F5933AF4}"/>
              </a:ext>
            </a:extLst>
          </p:cNvPr>
          <p:cNvSpPr/>
          <p:nvPr/>
        </p:nvSpPr>
        <p:spPr>
          <a:xfrm>
            <a:off x="8436561" y="3781399"/>
            <a:ext cx="2689235" cy="2021425"/>
          </a:xfrm>
          <a:prstGeom prst="roundRect">
            <a:avLst/>
          </a:prstGeom>
          <a:solidFill>
            <a:srgbClr val="00B0F0"/>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Service Now ARMs can be fulfilled in IGI ( using Service Now IGI APP )</a:t>
            </a:r>
          </a:p>
        </p:txBody>
      </p:sp>
    </p:spTree>
    <p:extLst>
      <p:ext uri="{BB962C8B-B14F-4D97-AF65-F5344CB8AC3E}">
        <p14:creationId xmlns:p14="http://schemas.microsoft.com/office/powerpoint/2010/main" val="24174148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C5DB23D-4CE3-4B89-9F39-B0B0F508F058}"/>
              </a:ext>
            </a:extLst>
          </p:cNvPr>
          <p:cNvSpPr/>
          <p:nvPr/>
        </p:nvSpPr>
        <p:spPr>
          <a:xfrm>
            <a:off x="288588" y="1916288"/>
            <a:ext cx="6228944" cy="2246769"/>
          </a:xfrm>
          <a:prstGeom prst="rect">
            <a:avLst/>
          </a:prstGeom>
          <a:ln>
            <a:solidFill>
              <a:schemeClr val="tx1">
                <a:lumMod val="75000"/>
                <a:lumOff val="25000"/>
              </a:schemeClr>
            </a:solidFill>
          </a:ln>
        </p:spPr>
        <p:txBody>
          <a:bodyPr wrap="square">
            <a:spAutoFit/>
          </a:bodyPr>
          <a:lstStyle/>
          <a:p>
            <a:r>
              <a:rPr lang="en-US" sz="1400" dirty="0"/>
              <a:t>IBM AD TEST compared to &lt;Client&gt; AD:</a:t>
            </a:r>
          </a:p>
          <a:p>
            <a:endParaRPr lang="en-US" sz="1400" dirty="0"/>
          </a:p>
          <a:p>
            <a:r>
              <a:rPr lang="fr-FR" sz="1400" dirty="0">
                <a:solidFill>
                  <a:srgbClr val="000000"/>
                </a:solidFill>
                <a:latin typeface="Tms Rmn"/>
              </a:rPr>
              <a:t>DC=</a:t>
            </a:r>
            <a:r>
              <a:rPr lang="fr-FR" sz="1400" dirty="0" err="1">
                <a:solidFill>
                  <a:srgbClr val="000000"/>
                </a:solidFill>
                <a:latin typeface="Tms Rmn"/>
              </a:rPr>
              <a:t>SomeAgency,DC</a:t>
            </a:r>
            <a:r>
              <a:rPr lang="fr-FR" sz="1400" dirty="0">
                <a:solidFill>
                  <a:srgbClr val="000000"/>
                </a:solidFill>
                <a:latin typeface="Tms Rmn"/>
              </a:rPr>
              <a:t>=</a:t>
            </a:r>
            <a:r>
              <a:rPr lang="fr-FR" sz="1400" dirty="0" err="1">
                <a:solidFill>
                  <a:srgbClr val="000000"/>
                </a:solidFill>
                <a:latin typeface="Tms Rmn"/>
              </a:rPr>
              <a:t>SomeCountryState,DC</a:t>
            </a:r>
            <a:r>
              <a:rPr lang="fr-FR" sz="1400" dirty="0">
                <a:solidFill>
                  <a:srgbClr val="000000"/>
                </a:solidFill>
                <a:latin typeface="Tms Rmn"/>
              </a:rPr>
              <a:t>=</a:t>
            </a:r>
            <a:r>
              <a:rPr lang="fr-FR" sz="1400" dirty="0" err="1">
                <a:solidFill>
                  <a:srgbClr val="000000"/>
                </a:solidFill>
                <a:latin typeface="Tms Rmn"/>
              </a:rPr>
              <a:t>gov</a:t>
            </a:r>
            <a:r>
              <a:rPr lang="fr-FR" sz="1400" dirty="0">
                <a:solidFill>
                  <a:srgbClr val="000000"/>
                </a:solidFill>
                <a:latin typeface="Tms Rmn"/>
              </a:rPr>
              <a:t>  </a:t>
            </a:r>
            <a:r>
              <a:rPr lang="en-US" sz="1400" dirty="0">
                <a:solidFill>
                  <a:srgbClr val="000000"/>
                </a:solidFill>
                <a:latin typeface="Tms Rmn"/>
              </a:rPr>
              <a:t> &gt; </a:t>
            </a:r>
            <a:r>
              <a:rPr lang="en-US" sz="1400" dirty="0"/>
              <a:t> dc=</a:t>
            </a:r>
            <a:r>
              <a:rPr lang="en-US" sz="1400" dirty="0" err="1"/>
              <a:t>acme,dc</a:t>
            </a:r>
            <a:r>
              <a:rPr lang="en-US" sz="1400" dirty="0"/>
              <a:t>=com  (</a:t>
            </a:r>
            <a:r>
              <a:rPr lang="en-US" sz="1400" dirty="0" err="1"/>
              <a:t>SoILHR</a:t>
            </a:r>
            <a:r>
              <a:rPr lang="en-US" sz="1400" dirty="0"/>
              <a:t> &gt; ADHR )</a:t>
            </a:r>
          </a:p>
          <a:p>
            <a:r>
              <a:rPr lang="en-US" sz="1400" b="1" dirty="0" err="1"/>
              <a:t>SomeAgencyUsers</a:t>
            </a:r>
            <a:r>
              <a:rPr lang="en-US" sz="1400" b="1" dirty="0"/>
              <a:t>  &gt;  </a:t>
            </a:r>
            <a:r>
              <a:rPr lang="en-US" sz="1400" b="1" dirty="0" err="1"/>
              <a:t>SomeAgencyUsers</a:t>
            </a:r>
            <a:endParaRPr lang="en-US" sz="1400" b="1" dirty="0"/>
          </a:p>
          <a:p>
            <a:r>
              <a:rPr lang="fr-FR" sz="1400" dirty="0" err="1">
                <a:solidFill>
                  <a:srgbClr val="000000"/>
                </a:solidFill>
                <a:latin typeface="Tms Rmn"/>
              </a:rPr>
              <a:t>AgencyName</a:t>
            </a:r>
            <a:r>
              <a:rPr lang="en-US" sz="1400" dirty="0"/>
              <a:t>  &gt; </a:t>
            </a:r>
            <a:r>
              <a:rPr lang="en-US" sz="1400" dirty="0" err="1"/>
              <a:t>DoIT</a:t>
            </a:r>
            <a:r>
              <a:rPr lang="en-US" sz="1400" dirty="0"/>
              <a:t> or SOC or DMV or </a:t>
            </a:r>
            <a:r>
              <a:rPr lang="en-US" sz="1400" dirty="0" err="1"/>
              <a:t>HealthBenefits</a:t>
            </a:r>
            <a:endParaRPr lang="en-US" sz="1400" dirty="0"/>
          </a:p>
          <a:p>
            <a:endParaRPr lang="en-US" sz="1400" dirty="0"/>
          </a:p>
          <a:p>
            <a:endParaRPr lang="en-US" sz="1400" dirty="0"/>
          </a:p>
          <a:p>
            <a:r>
              <a:rPr lang="en-US" sz="1400" dirty="0"/>
              <a:t>Example :  acme.com/</a:t>
            </a:r>
            <a:r>
              <a:rPr lang="en-US" sz="1400" b="1" dirty="0" err="1"/>
              <a:t>SomeAgencyUsers</a:t>
            </a:r>
            <a:r>
              <a:rPr lang="en-US" sz="1400" dirty="0"/>
              <a:t>/</a:t>
            </a:r>
            <a:r>
              <a:rPr lang="en-US" sz="1400" dirty="0" err="1"/>
              <a:t>HealthBenefits</a:t>
            </a:r>
            <a:r>
              <a:rPr lang="en-US" sz="1400" dirty="0"/>
              <a:t>/Users</a:t>
            </a:r>
          </a:p>
          <a:p>
            <a:endParaRPr lang="en-US" sz="1400" dirty="0"/>
          </a:p>
        </p:txBody>
      </p:sp>
      <p:pic>
        <p:nvPicPr>
          <p:cNvPr id="4" name="Picture 3">
            <a:extLst>
              <a:ext uri="{FF2B5EF4-FFF2-40B4-BE49-F238E27FC236}">
                <a16:creationId xmlns:a16="http://schemas.microsoft.com/office/drawing/2014/main" id="{612A2D02-0DB5-491D-8D27-8F8224956464}"/>
              </a:ext>
            </a:extLst>
          </p:cNvPr>
          <p:cNvPicPr>
            <a:picLocks noChangeAspect="1"/>
          </p:cNvPicPr>
          <p:nvPr/>
        </p:nvPicPr>
        <p:blipFill>
          <a:blip r:embed="rId2"/>
          <a:stretch>
            <a:fillRect/>
          </a:stretch>
        </p:blipFill>
        <p:spPr>
          <a:xfrm>
            <a:off x="4552544" y="2968632"/>
            <a:ext cx="4535546" cy="3587480"/>
          </a:xfrm>
          <a:prstGeom prst="rect">
            <a:avLst/>
          </a:prstGeom>
        </p:spPr>
      </p:pic>
      <p:sp>
        <p:nvSpPr>
          <p:cNvPr id="6" name="Rectangle 5">
            <a:extLst>
              <a:ext uri="{FF2B5EF4-FFF2-40B4-BE49-F238E27FC236}">
                <a16:creationId xmlns:a16="http://schemas.microsoft.com/office/drawing/2014/main" id="{26DE76C3-5F80-4AF2-BB3B-40532D8E2565}"/>
              </a:ext>
            </a:extLst>
          </p:cNvPr>
          <p:cNvSpPr/>
          <p:nvPr/>
        </p:nvSpPr>
        <p:spPr>
          <a:xfrm>
            <a:off x="288588" y="172985"/>
            <a:ext cx="6228944" cy="2031325"/>
          </a:xfrm>
          <a:prstGeom prst="rect">
            <a:avLst/>
          </a:prstGeom>
          <a:ln>
            <a:solidFill>
              <a:schemeClr val="tx1">
                <a:lumMod val="75000"/>
                <a:lumOff val="25000"/>
              </a:schemeClr>
            </a:solidFill>
          </a:ln>
        </p:spPr>
        <p:txBody>
          <a:bodyPr wrap="square">
            <a:spAutoFit/>
          </a:bodyPr>
          <a:lstStyle/>
          <a:p>
            <a:r>
              <a:rPr lang="fr-FR" sz="1400" dirty="0">
                <a:solidFill>
                  <a:srgbClr val="000000"/>
                </a:solidFill>
                <a:latin typeface="Tms Rmn"/>
              </a:rPr>
              <a:t>&lt;Client&gt; AD:</a:t>
            </a:r>
          </a:p>
          <a:p>
            <a:endParaRPr lang="fr-FR" sz="1400" dirty="0">
              <a:solidFill>
                <a:srgbClr val="000000"/>
              </a:solidFill>
              <a:latin typeface="Tms Rmn"/>
            </a:endParaRPr>
          </a:p>
          <a:p>
            <a:r>
              <a:rPr lang="fr-FR" sz="1400" dirty="0">
                <a:solidFill>
                  <a:srgbClr val="000000"/>
                </a:solidFill>
                <a:latin typeface="Tms Rmn"/>
              </a:rPr>
              <a:t>OU=</a:t>
            </a:r>
            <a:r>
              <a:rPr lang="fr-FR" sz="1400" dirty="0" err="1">
                <a:solidFill>
                  <a:srgbClr val="000000"/>
                </a:solidFill>
                <a:latin typeface="Tms Rmn"/>
              </a:rPr>
              <a:t>Users,ou</a:t>
            </a:r>
            <a:r>
              <a:rPr lang="fr-FR" sz="1400" dirty="0">
                <a:solidFill>
                  <a:srgbClr val="000000"/>
                </a:solidFill>
                <a:latin typeface="Tms Rmn"/>
              </a:rPr>
              <a:t>=</a:t>
            </a:r>
            <a:r>
              <a:rPr lang="fr-FR" sz="1400" dirty="0" err="1">
                <a:solidFill>
                  <a:srgbClr val="000000"/>
                </a:solidFill>
                <a:latin typeface="Tms Rmn"/>
              </a:rPr>
              <a:t>SomeAgencyName,OU</a:t>
            </a:r>
            <a:r>
              <a:rPr lang="fr-FR" sz="1400" dirty="0">
                <a:solidFill>
                  <a:srgbClr val="000000"/>
                </a:solidFill>
                <a:latin typeface="Tms Rmn"/>
              </a:rPr>
              <a:t>=</a:t>
            </a:r>
            <a:r>
              <a:rPr lang="fr-FR" sz="1400" b="1" dirty="0" err="1">
                <a:solidFill>
                  <a:srgbClr val="000000"/>
                </a:solidFill>
                <a:latin typeface="Tms Rmn"/>
              </a:rPr>
              <a:t>SomeAgencyUsers</a:t>
            </a:r>
            <a:r>
              <a:rPr lang="fr-FR" sz="1400" dirty="0" err="1">
                <a:solidFill>
                  <a:srgbClr val="000000"/>
                </a:solidFill>
                <a:latin typeface="Tms Rmn"/>
              </a:rPr>
              <a:t>,DC</a:t>
            </a:r>
            <a:r>
              <a:rPr lang="fr-FR" sz="1400" dirty="0">
                <a:solidFill>
                  <a:srgbClr val="000000"/>
                </a:solidFill>
                <a:latin typeface="Tms Rmn"/>
              </a:rPr>
              <a:t>=</a:t>
            </a:r>
            <a:r>
              <a:rPr lang="fr-FR" sz="1400" dirty="0" err="1">
                <a:solidFill>
                  <a:srgbClr val="000000"/>
                </a:solidFill>
                <a:latin typeface="Tms Rmn"/>
              </a:rPr>
              <a:t>SomeAgency,DC</a:t>
            </a:r>
            <a:r>
              <a:rPr lang="fr-FR" sz="1400" dirty="0">
                <a:solidFill>
                  <a:srgbClr val="000000"/>
                </a:solidFill>
                <a:latin typeface="Tms Rmn"/>
              </a:rPr>
              <a:t>=</a:t>
            </a:r>
            <a:r>
              <a:rPr lang="fr-FR" sz="1400" dirty="0" err="1">
                <a:solidFill>
                  <a:srgbClr val="000000"/>
                </a:solidFill>
                <a:latin typeface="Tms Rmn"/>
              </a:rPr>
              <a:t>SomeCountryState,DC</a:t>
            </a:r>
            <a:r>
              <a:rPr lang="fr-FR" sz="1400" dirty="0">
                <a:solidFill>
                  <a:srgbClr val="000000"/>
                </a:solidFill>
                <a:latin typeface="Tms Rmn"/>
              </a:rPr>
              <a:t>=</a:t>
            </a:r>
            <a:r>
              <a:rPr lang="fr-FR" sz="1400" dirty="0" err="1">
                <a:solidFill>
                  <a:srgbClr val="000000"/>
                </a:solidFill>
                <a:latin typeface="Tms Rmn"/>
              </a:rPr>
              <a:t>gov</a:t>
            </a:r>
            <a:endParaRPr lang="fr-FR" sz="1400" dirty="0">
              <a:solidFill>
                <a:srgbClr val="000000"/>
              </a:solidFill>
              <a:latin typeface="Tms Rmn"/>
            </a:endParaRPr>
          </a:p>
          <a:p>
            <a:endParaRPr lang="en-US" sz="1400" dirty="0">
              <a:solidFill>
                <a:srgbClr val="000000"/>
              </a:solidFill>
              <a:latin typeface="Tms Rmn"/>
            </a:endParaRPr>
          </a:p>
          <a:p>
            <a:r>
              <a:rPr lang="en-US" sz="1400" dirty="0">
                <a:solidFill>
                  <a:srgbClr val="000000"/>
                </a:solidFill>
                <a:latin typeface="Tms Rmn"/>
              </a:rPr>
              <a:t>Users would be placed in IGI in OUs:</a:t>
            </a:r>
          </a:p>
          <a:p>
            <a:r>
              <a:rPr lang="en-US" sz="1400" dirty="0">
                <a:solidFill>
                  <a:srgbClr val="000000"/>
                </a:solidFill>
                <a:latin typeface="Tms Rmn"/>
              </a:rPr>
              <a:t>&lt;Client&gt;_HR</a:t>
            </a:r>
          </a:p>
          <a:p>
            <a:r>
              <a:rPr lang="en-US" sz="1400" dirty="0">
                <a:solidFill>
                  <a:srgbClr val="000000"/>
                </a:solidFill>
                <a:latin typeface="Tms Rmn"/>
              </a:rPr>
              <a:t>        </a:t>
            </a:r>
            <a:r>
              <a:rPr lang="fr-FR" sz="1400" b="1" dirty="0" err="1">
                <a:solidFill>
                  <a:srgbClr val="000000"/>
                </a:solidFill>
                <a:latin typeface="Tms Rmn"/>
              </a:rPr>
              <a:t>SomeAgencyUsers</a:t>
            </a:r>
            <a:endParaRPr lang="en-US" sz="1400" b="1" dirty="0">
              <a:solidFill>
                <a:srgbClr val="000000"/>
              </a:solidFill>
              <a:latin typeface="Tms Rmn"/>
            </a:endParaRPr>
          </a:p>
          <a:p>
            <a:r>
              <a:rPr lang="en-US" sz="1400" dirty="0">
                <a:solidFill>
                  <a:srgbClr val="000000"/>
                </a:solidFill>
                <a:latin typeface="Tms Rmn"/>
              </a:rPr>
              <a:t>	</a:t>
            </a:r>
            <a:r>
              <a:rPr lang="en-US" sz="1400" dirty="0" err="1">
                <a:solidFill>
                  <a:srgbClr val="000000"/>
                </a:solidFill>
                <a:latin typeface="Tms Rmn"/>
              </a:rPr>
              <a:t>SomeAgencyName</a:t>
            </a:r>
            <a:endParaRPr lang="en-US" sz="1400" dirty="0">
              <a:solidFill>
                <a:srgbClr val="000000"/>
              </a:solidFill>
              <a:latin typeface="Tms Rmn"/>
            </a:endParaRPr>
          </a:p>
        </p:txBody>
      </p:sp>
      <p:sp>
        <p:nvSpPr>
          <p:cNvPr id="5" name="Arrow: Right 4">
            <a:extLst>
              <a:ext uri="{FF2B5EF4-FFF2-40B4-BE49-F238E27FC236}">
                <a16:creationId xmlns:a16="http://schemas.microsoft.com/office/drawing/2014/main" id="{0D4C1B00-2ABD-4C04-8EA4-7F63A70C9060}"/>
              </a:ext>
            </a:extLst>
          </p:cNvPr>
          <p:cNvSpPr/>
          <p:nvPr/>
        </p:nvSpPr>
        <p:spPr>
          <a:xfrm>
            <a:off x="2208178" y="4294664"/>
            <a:ext cx="1011677" cy="6517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C887E45-DEA7-4CD4-9B4B-CD6C521C8545}"/>
              </a:ext>
            </a:extLst>
          </p:cNvPr>
          <p:cNvPicPr>
            <a:picLocks noChangeAspect="1"/>
          </p:cNvPicPr>
          <p:nvPr/>
        </p:nvPicPr>
        <p:blipFill>
          <a:blip r:embed="rId3"/>
          <a:stretch>
            <a:fillRect/>
          </a:stretch>
        </p:blipFill>
        <p:spPr>
          <a:xfrm>
            <a:off x="9254854" y="2527037"/>
            <a:ext cx="2495550" cy="4029075"/>
          </a:xfrm>
          <a:prstGeom prst="rect">
            <a:avLst/>
          </a:prstGeom>
        </p:spPr>
      </p:pic>
    </p:spTree>
    <p:extLst>
      <p:ext uri="{BB962C8B-B14F-4D97-AF65-F5344CB8AC3E}">
        <p14:creationId xmlns:p14="http://schemas.microsoft.com/office/powerpoint/2010/main" val="15414005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A989EF4-BF7E-4393-AC2B-9F6D0F3AF409}"/>
              </a:ext>
            </a:extLst>
          </p:cNvPr>
          <p:cNvPicPr>
            <a:picLocks noChangeAspect="1"/>
          </p:cNvPicPr>
          <p:nvPr/>
        </p:nvPicPr>
        <p:blipFill>
          <a:blip r:embed="rId2"/>
          <a:stretch>
            <a:fillRect/>
          </a:stretch>
        </p:blipFill>
        <p:spPr>
          <a:xfrm>
            <a:off x="668149" y="241874"/>
            <a:ext cx="7067550" cy="5362575"/>
          </a:xfrm>
          <a:prstGeom prst="rect">
            <a:avLst/>
          </a:prstGeom>
        </p:spPr>
      </p:pic>
      <p:pic>
        <p:nvPicPr>
          <p:cNvPr id="9" name="Picture 8">
            <a:extLst>
              <a:ext uri="{FF2B5EF4-FFF2-40B4-BE49-F238E27FC236}">
                <a16:creationId xmlns:a16="http://schemas.microsoft.com/office/drawing/2014/main" id="{FAC34D8B-0100-4C21-AAF5-68B605316385}"/>
              </a:ext>
            </a:extLst>
          </p:cNvPr>
          <p:cNvPicPr>
            <a:picLocks noChangeAspect="1"/>
          </p:cNvPicPr>
          <p:nvPr/>
        </p:nvPicPr>
        <p:blipFill>
          <a:blip r:embed="rId3"/>
          <a:stretch>
            <a:fillRect/>
          </a:stretch>
        </p:blipFill>
        <p:spPr>
          <a:xfrm>
            <a:off x="3689075" y="1809345"/>
            <a:ext cx="8093247" cy="4652558"/>
          </a:xfrm>
          <a:prstGeom prst="rect">
            <a:avLst/>
          </a:prstGeom>
        </p:spPr>
      </p:pic>
    </p:spTree>
    <p:extLst>
      <p:ext uri="{BB962C8B-B14F-4D97-AF65-F5344CB8AC3E}">
        <p14:creationId xmlns:p14="http://schemas.microsoft.com/office/powerpoint/2010/main" val="5948722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F5A20C-702A-4E77-B620-B99B1A0710D3}"/>
              </a:ext>
            </a:extLst>
          </p:cNvPr>
          <p:cNvSpPr/>
          <p:nvPr/>
        </p:nvSpPr>
        <p:spPr>
          <a:xfrm>
            <a:off x="280861" y="1040967"/>
            <a:ext cx="11630278" cy="5447645"/>
          </a:xfrm>
          <a:prstGeom prst="rect">
            <a:avLst/>
          </a:prstGeom>
        </p:spPr>
        <p:txBody>
          <a:bodyPr wrap="square">
            <a:spAutoFit/>
          </a:bodyPr>
          <a:lstStyle/>
          <a:p>
            <a:r>
              <a:rPr lang="en-US" sz="300" dirty="0"/>
              <a:t>when</a:t>
            </a:r>
          </a:p>
          <a:p>
            <a:r>
              <a:rPr lang="en-US" sz="300" dirty="0"/>
              <a:t>    event : </a:t>
            </a:r>
            <a:r>
              <a:rPr lang="en-US" sz="300" dirty="0" err="1"/>
              <a:t>EventTargetBean</a:t>
            </a:r>
            <a:r>
              <a:rPr lang="en-US" sz="300" dirty="0"/>
              <a:t>(  )  </a:t>
            </a:r>
          </a:p>
          <a:p>
            <a:r>
              <a:rPr lang="en-US" sz="300" dirty="0"/>
              <a:t>    account : </a:t>
            </a:r>
            <a:r>
              <a:rPr lang="en-US" sz="300" dirty="0" err="1"/>
              <a:t>AccountBean</a:t>
            </a:r>
            <a:r>
              <a:rPr lang="en-US" sz="300" dirty="0"/>
              <a:t>(  )  </a:t>
            </a:r>
          </a:p>
          <a:p>
            <a:r>
              <a:rPr lang="en-US" sz="300" dirty="0"/>
              <a:t>    attributes : </a:t>
            </a:r>
            <a:r>
              <a:rPr lang="en-US" sz="300" dirty="0" err="1"/>
              <a:t>AccountAttrValueList</a:t>
            </a:r>
            <a:r>
              <a:rPr lang="en-US" sz="300" dirty="0"/>
              <a:t>(  )</a:t>
            </a:r>
          </a:p>
          <a:p>
            <a:r>
              <a:rPr lang="en-US" sz="300" dirty="0"/>
              <a:t>	</a:t>
            </a:r>
            <a:r>
              <a:rPr lang="en-US" sz="300" dirty="0" err="1"/>
              <a:t>userBean</a:t>
            </a:r>
            <a:r>
              <a:rPr lang="en-US" sz="300" dirty="0"/>
              <a:t> : </a:t>
            </a:r>
            <a:r>
              <a:rPr lang="en-US" sz="300" dirty="0" err="1"/>
              <a:t>UserBean</a:t>
            </a:r>
            <a:r>
              <a:rPr lang="en-US" sz="300" dirty="0"/>
              <a:t>( )</a:t>
            </a:r>
          </a:p>
          <a:p>
            <a:r>
              <a:rPr lang="en-US" sz="300" dirty="0"/>
              <a:t>	//</a:t>
            </a:r>
            <a:r>
              <a:rPr lang="en-US" sz="300" dirty="0" err="1"/>
              <a:t>orgUnitBean</a:t>
            </a:r>
            <a:r>
              <a:rPr lang="en-US" sz="300" dirty="0"/>
              <a:t> : </a:t>
            </a:r>
            <a:r>
              <a:rPr lang="en-US" sz="300" dirty="0" err="1"/>
              <a:t>OrgUnitBean</a:t>
            </a:r>
            <a:r>
              <a:rPr lang="en-US" sz="300" dirty="0"/>
              <a:t>( )	</a:t>
            </a:r>
          </a:p>
          <a:p>
            <a:r>
              <a:rPr lang="en-US" sz="300" dirty="0"/>
              <a:t>then</a:t>
            </a:r>
          </a:p>
          <a:p>
            <a:r>
              <a:rPr lang="en-US" sz="300" dirty="0"/>
              <a:t>// Ver. 5.1, </a:t>
            </a:r>
            <a:r>
              <a:rPr lang="en-US" sz="300" dirty="0" err="1"/>
              <a:t>D.Chilovich</a:t>
            </a:r>
            <a:r>
              <a:rPr lang="en-US" sz="300" dirty="0"/>
              <a:t> IBM, 2018-06-05 - add User Owner for all Win2012 AD Accounts, and add OUs from account info ( from DN )</a:t>
            </a:r>
          </a:p>
          <a:p>
            <a:endParaRPr lang="en-US" sz="300" dirty="0"/>
          </a:p>
          <a:p>
            <a:r>
              <a:rPr lang="en-US" sz="300" dirty="0"/>
              <a:t>// Exit if </a:t>
            </a:r>
            <a:r>
              <a:rPr lang="en-US" sz="300" dirty="0" err="1"/>
              <a:t>account_code</a:t>
            </a:r>
            <a:r>
              <a:rPr lang="en-US" sz="300" dirty="0"/>
              <a:t> is null</a:t>
            </a:r>
          </a:p>
          <a:p>
            <a:r>
              <a:rPr lang="en-US" sz="300" dirty="0"/>
              <a:t>if (</a:t>
            </a:r>
            <a:r>
              <a:rPr lang="en-US" sz="300" dirty="0" err="1"/>
              <a:t>event.getCode</a:t>
            </a:r>
            <a:r>
              <a:rPr lang="en-US" sz="300" dirty="0"/>
              <a:t>() == null) {</a:t>
            </a:r>
          </a:p>
          <a:p>
            <a:r>
              <a:rPr lang="en-US" sz="300" dirty="0"/>
              <a:t>    logger.info("Account code is empty. Account can not be created - no code!");</a:t>
            </a:r>
          </a:p>
          <a:p>
            <a:r>
              <a:rPr lang="en-US" sz="300" dirty="0"/>
              <a:t>    return;</a:t>
            </a:r>
          </a:p>
          <a:p>
            <a:r>
              <a:rPr lang="en-US" sz="300" dirty="0"/>
              <a:t>  }</a:t>
            </a:r>
          </a:p>
          <a:p>
            <a:endParaRPr lang="en-US" sz="300" dirty="0"/>
          </a:p>
          <a:p>
            <a:r>
              <a:rPr lang="en-US" sz="300" dirty="0"/>
              <a:t>// Exit if already matched to existing User already</a:t>
            </a:r>
          </a:p>
          <a:p>
            <a:r>
              <a:rPr lang="en-US" sz="300" dirty="0"/>
              <a:t>if (</a:t>
            </a:r>
            <a:r>
              <a:rPr lang="en-US" sz="300" dirty="0" err="1"/>
              <a:t>account.getPerson_id</a:t>
            </a:r>
            <a:r>
              <a:rPr lang="en-US" sz="300" dirty="0"/>
              <a:t>() != null) {</a:t>
            </a:r>
          </a:p>
          <a:p>
            <a:r>
              <a:rPr lang="en-US" sz="300" dirty="0"/>
              <a:t>    logger.info("Account Owner User exists, and is already matched to user ID: " + </a:t>
            </a:r>
            <a:r>
              <a:rPr lang="en-US" sz="300" dirty="0" err="1"/>
              <a:t>account.getPerson_id</a:t>
            </a:r>
            <a:r>
              <a:rPr lang="en-US" sz="300" dirty="0"/>
              <a:t>() );</a:t>
            </a:r>
          </a:p>
          <a:p>
            <a:r>
              <a:rPr lang="en-US" sz="300" dirty="0"/>
              <a:t>    return;</a:t>
            </a:r>
          </a:p>
          <a:p>
            <a:r>
              <a:rPr lang="en-US" sz="300" dirty="0"/>
              <a:t>  }</a:t>
            </a:r>
          </a:p>
          <a:p>
            <a:r>
              <a:rPr lang="en-US" sz="300" dirty="0"/>
              <a:t>  </a:t>
            </a:r>
          </a:p>
          <a:p>
            <a:r>
              <a:rPr lang="en-US" sz="300" dirty="0"/>
              <a:t>// Construct user attributes</a:t>
            </a:r>
          </a:p>
          <a:p>
            <a:r>
              <a:rPr lang="en-US" sz="300" dirty="0" err="1"/>
              <a:t>UserBean</a:t>
            </a:r>
            <a:r>
              <a:rPr lang="en-US" sz="300" dirty="0"/>
              <a:t> </a:t>
            </a:r>
            <a:r>
              <a:rPr lang="en-US" sz="300" dirty="0" err="1"/>
              <a:t>userBean</a:t>
            </a:r>
            <a:r>
              <a:rPr lang="en-US" sz="300" dirty="0"/>
              <a:t> = new </a:t>
            </a:r>
            <a:r>
              <a:rPr lang="en-US" sz="300" dirty="0" err="1"/>
              <a:t>UserBean</a:t>
            </a:r>
            <a:r>
              <a:rPr lang="en-US" sz="300" dirty="0"/>
              <a:t>(  );</a:t>
            </a:r>
          </a:p>
          <a:p>
            <a:r>
              <a:rPr lang="en-US" sz="300" dirty="0" err="1"/>
              <a:t>OrgUnitBean</a:t>
            </a:r>
            <a:r>
              <a:rPr lang="en-US" sz="300" dirty="0"/>
              <a:t> </a:t>
            </a:r>
            <a:r>
              <a:rPr lang="en-US" sz="300" dirty="0" err="1"/>
              <a:t>orgUnitBean</a:t>
            </a:r>
            <a:r>
              <a:rPr lang="en-US" sz="300" dirty="0"/>
              <a:t> = new </a:t>
            </a:r>
            <a:r>
              <a:rPr lang="en-US" sz="300" dirty="0" err="1"/>
              <a:t>OrgUnitBean</a:t>
            </a:r>
            <a:r>
              <a:rPr lang="en-US" sz="300" dirty="0"/>
              <a:t>(  );</a:t>
            </a:r>
          </a:p>
          <a:p>
            <a:r>
              <a:rPr lang="en-US" sz="300" dirty="0" err="1"/>
              <a:t>ExternalInfo</a:t>
            </a:r>
            <a:r>
              <a:rPr lang="en-US" sz="300" dirty="0"/>
              <a:t> </a:t>
            </a:r>
            <a:r>
              <a:rPr lang="en-US" sz="300" dirty="0" err="1"/>
              <a:t>externalInfo</a:t>
            </a:r>
            <a:r>
              <a:rPr lang="en-US" sz="300" dirty="0"/>
              <a:t> = new </a:t>
            </a:r>
            <a:r>
              <a:rPr lang="en-US" sz="300" dirty="0" err="1"/>
              <a:t>ExternalInfo</a:t>
            </a:r>
            <a:r>
              <a:rPr lang="en-US" sz="300" dirty="0"/>
              <a:t>(  );</a:t>
            </a:r>
          </a:p>
          <a:p>
            <a:r>
              <a:rPr lang="en-US" sz="300" dirty="0"/>
              <a:t>String </a:t>
            </a:r>
            <a:r>
              <a:rPr lang="en-US" sz="300" dirty="0" err="1"/>
              <a:t>userTargetName</a:t>
            </a:r>
            <a:r>
              <a:rPr lang="en-US" sz="300" dirty="0"/>
              <a:t> = null;</a:t>
            </a:r>
          </a:p>
          <a:p>
            <a:r>
              <a:rPr lang="en-US" sz="300" dirty="0"/>
              <a:t>String </a:t>
            </a:r>
            <a:r>
              <a:rPr lang="en-US" sz="300" dirty="0" err="1"/>
              <a:t>userName</a:t>
            </a:r>
            <a:r>
              <a:rPr lang="en-US" sz="300" dirty="0"/>
              <a:t> = null;</a:t>
            </a:r>
          </a:p>
          <a:p>
            <a:r>
              <a:rPr lang="en-US" sz="300" dirty="0"/>
              <a:t>String </a:t>
            </a:r>
            <a:r>
              <a:rPr lang="en-US" sz="300" dirty="0" err="1"/>
              <a:t>userSurname</a:t>
            </a:r>
            <a:r>
              <a:rPr lang="en-US" sz="300" dirty="0"/>
              <a:t> = null;</a:t>
            </a:r>
          </a:p>
          <a:p>
            <a:r>
              <a:rPr lang="en-US" sz="300" dirty="0"/>
              <a:t>String </a:t>
            </a:r>
            <a:r>
              <a:rPr lang="en-US" sz="300" dirty="0" err="1"/>
              <a:t>userMAIL</a:t>
            </a:r>
            <a:r>
              <a:rPr lang="en-US" sz="300" dirty="0"/>
              <a:t> = null;</a:t>
            </a:r>
          </a:p>
          <a:p>
            <a:r>
              <a:rPr lang="en-US" sz="300" dirty="0"/>
              <a:t>String </a:t>
            </a:r>
            <a:r>
              <a:rPr lang="en-US" sz="300" dirty="0" err="1"/>
              <a:t>userADDn</a:t>
            </a:r>
            <a:r>
              <a:rPr lang="en-US" sz="300" dirty="0"/>
              <a:t> = null;</a:t>
            </a:r>
          </a:p>
          <a:p>
            <a:endParaRPr lang="en-US" sz="300" dirty="0"/>
          </a:p>
          <a:p>
            <a:r>
              <a:rPr lang="en-US" sz="300" dirty="0"/>
              <a:t>// User Attributes from Account object</a:t>
            </a:r>
          </a:p>
          <a:p>
            <a:r>
              <a:rPr lang="en-US" sz="300" dirty="0"/>
              <a:t>String </a:t>
            </a:r>
            <a:r>
              <a:rPr lang="en-US" sz="300" dirty="0" err="1"/>
              <a:t>userCode</a:t>
            </a:r>
            <a:r>
              <a:rPr lang="en-US" sz="300" dirty="0"/>
              <a:t> = </a:t>
            </a:r>
            <a:r>
              <a:rPr lang="en-US" sz="300" dirty="0" err="1"/>
              <a:t>event.getCode</a:t>
            </a:r>
            <a:r>
              <a:rPr lang="en-US" sz="300" dirty="0"/>
              <a:t>().</a:t>
            </a:r>
            <a:r>
              <a:rPr lang="en-US" sz="300" dirty="0" err="1"/>
              <a:t>toString</a:t>
            </a:r>
            <a:r>
              <a:rPr lang="en-US" sz="300" dirty="0"/>
              <a:t>();</a:t>
            </a:r>
          </a:p>
          <a:p>
            <a:r>
              <a:rPr lang="en-US" sz="300" dirty="0"/>
              <a:t>if ( </a:t>
            </a:r>
            <a:r>
              <a:rPr lang="en-US" sz="300" dirty="0" err="1"/>
              <a:t>event.getEmail</a:t>
            </a:r>
            <a:r>
              <a:rPr lang="en-US" sz="300" dirty="0"/>
              <a:t>() != null ) {  </a:t>
            </a:r>
            <a:r>
              <a:rPr lang="en-US" sz="300" dirty="0" err="1"/>
              <a:t>userMAIL</a:t>
            </a:r>
            <a:r>
              <a:rPr lang="en-US" sz="300" dirty="0"/>
              <a:t> = </a:t>
            </a:r>
            <a:r>
              <a:rPr lang="en-US" sz="300" dirty="0" err="1"/>
              <a:t>event.getEmail</a:t>
            </a:r>
            <a:r>
              <a:rPr lang="en-US" sz="300" dirty="0"/>
              <a:t>(); }</a:t>
            </a:r>
          </a:p>
          <a:p>
            <a:r>
              <a:rPr lang="en-US" sz="300" dirty="0"/>
              <a:t>if ( </a:t>
            </a:r>
            <a:r>
              <a:rPr lang="en-US" sz="300" dirty="0" err="1"/>
              <a:t>event.getSurname</a:t>
            </a:r>
            <a:r>
              <a:rPr lang="en-US" sz="300" dirty="0"/>
              <a:t>() != null ) {  </a:t>
            </a:r>
            <a:r>
              <a:rPr lang="en-US" sz="300" dirty="0" err="1"/>
              <a:t>userSurname</a:t>
            </a:r>
            <a:r>
              <a:rPr lang="en-US" sz="300" dirty="0"/>
              <a:t> = </a:t>
            </a:r>
            <a:r>
              <a:rPr lang="en-US" sz="300" dirty="0" err="1"/>
              <a:t>event.getSurname</a:t>
            </a:r>
            <a:r>
              <a:rPr lang="en-US" sz="300" dirty="0"/>
              <a:t>(); }</a:t>
            </a:r>
          </a:p>
          <a:p>
            <a:r>
              <a:rPr lang="en-US" sz="300" dirty="0"/>
              <a:t>if ( </a:t>
            </a:r>
            <a:r>
              <a:rPr lang="en-US" sz="300" dirty="0" err="1"/>
              <a:t>event.getName</a:t>
            </a:r>
            <a:r>
              <a:rPr lang="en-US" sz="300" dirty="0"/>
              <a:t>() != null ) {  </a:t>
            </a:r>
            <a:r>
              <a:rPr lang="en-US" sz="300" dirty="0" err="1"/>
              <a:t>userName</a:t>
            </a:r>
            <a:r>
              <a:rPr lang="en-US" sz="300" dirty="0"/>
              <a:t> = </a:t>
            </a:r>
            <a:r>
              <a:rPr lang="en-US" sz="300" dirty="0" err="1"/>
              <a:t>event.getName</a:t>
            </a:r>
            <a:r>
              <a:rPr lang="en-US" sz="300" dirty="0"/>
              <a:t>(); }</a:t>
            </a:r>
          </a:p>
          <a:p>
            <a:r>
              <a:rPr lang="en-US" sz="300" dirty="0"/>
              <a:t>if ( </a:t>
            </a:r>
            <a:r>
              <a:rPr lang="en-US" sz="300" dirty="0" err="1"/>
              <a:t>event.getTarget</a:t>
            </a:r>
            <a:r>
              <a:rPr lang="en-US" sz="300" dirty="0"/>
              <a:t>() != null ) {  </a:t>
            </a:r>
            <a:r>
              <a:rPr lang="en-US" sz="300" dirty="0" err="1"/>
              <a:t>userTargetName</a:t>
            </a:r>
            <a:r>
              <a:rPr lang="en-US" sz="300" dirty="0"/>
              <a:t> = </a:t>
            </a:r>
            <a:r>
              <a:rPr lang="en-US" sz="300" dirty="0" err="1"/>
              <a:t>event.getTarget</a:t>
            </a:r>
            <a:r>
              <a:rPr lang="en-US" sz="300" dirty="0"/>
              <a:t>(); }</a:t>
            </a:r>
          </a:p>
          <a:p>
            <a:r>
              <a:rPr lang="en-US" sz="300" dirty="0"/>
              <a:t>if ( </a:t>
            </a:r>
            <a:r>
              <a:rPr lang="en-US" sz="300" dirty="0" err="1"/>
              <a:t>event.getTarget</a:t>
            </a:r>
            <a:r>
              <a:rPr lang="en-US" sz="300" dirty="0"/>
              <a:t>() != null ) {  </a:t>
            </a:r>
            <a:r>
              <a:rPr lang="en-US" sz="300" dirty="0" err="1"/>
              <a:t>userADDn</a:t>
            </a:r>
            <a:r>
              <a:rPr lang="en-US" sz="300" dirty="0"/>
              <a:t>  = </a:t>
            </a:r>
            <a:r>
              <a:rPr lang="en-US" sz="300" dirty="0" err="1"/>
              <a:t>event.getDn</a:t>
            </a:r>
            <a:r>
              <a:rPr lang="en-US" sz="300" dirty="0"/>
              <a:t>(); }</a:t>
            </a:r>
          </a:p>
          <a:p>
            <a:endParaRPr lang="en-US" sz="300" dirty="0"/>
          </a:p>
          <a:p>
            <a:r>
              <a:rPr lang="en-US" sz="300" dirty="0"/>
              <a:t>logger.info("Rule is processing account DN: " + </a:t>
            </a:r>
            <a:r>
              <a:rPr lang="en-US" sz="300" dirty="0" err="1"/>
              <a:t>userADDn</a:t>
            </a:r>
            <a:r>
              <a:rPr lang="en-US" sz="300" dirty="0"/>
              <a:t> );</a:t>
            </a:r>
          </a:p>
          <a:p>
            <a:endParaRPr lang="en-US" sz="300" dirty="0"/>
          </a:p>
          <a:p>
            <a:r>
              <a:rPr lang="en-US" sz="300" dirty="0"/>
              <a:t>// </a:t>
            </a:r>
            <a:r>
              <a:rPr lang="en-US" sz="300" dirty="0" err="1"/>
              <a:t>Deterrmine</a:t>
            </a:r>
            <a:r>
              <a:rPr lang="en-US" sz="300" dirty="0"/>
              <a:t> by application account belongs to - should owner be created.</a:t>
            </a:r>
          </a:p>
          <a:p>
            <a:r>
              <a:rPr lang="en-US" sz="300" dirty="0"/>
              <a:t>if ( </a:t>
            </a:r>
            <a:r>
              <a:rPr lang="en-US" sz="300" dirty="0" err="1"/>
              <a:t>userTargetName</a:t>
            </a:r>
            <a:r>
              <a:rPr lang="en-US" sz="300" dirty="0"/>
              <a:t> != null ) {</a:t>
            </a:r>
          </a:p>
          <a:p>
            <a:r>
              <a:rPr lang="en-US" sz="300" dirty="0"/>
              <a:t>	if ( </a:t>
            </a:r>
            <a:r>
              <a:rPr lang="en-US" sz="300" dirty="0" err="1"/>
              <a:t>userTargetName.equals</a:t>
            </a:r>
            <a:r>
              <a:rPr lang="en-US" sz="300" dirty="0"/>
              <a:t>("Win2012 AD") ) {</a:t>
            </a:r>
          </a:p>
          <a:p>
            <a:r>
              <a:rPr lang="en-US" sz="300" dirty="0"/>
              <a:t>	logger.info("Account belongs to application under IGI Marker " + </a:t>
            </a:r>
            <a:r>
              <a:rPr lang="en-US" sz="300" dirty="0" err="1"/>
              <a:t>userTargetName</a:t>
            </a:r>
            <a:r>
              <a:rPr lang="en-US" sz="300" dirty="0"/>
              <a:t>  + ". Owner User will be created, if does not exist.");</a:t>
            </a:r>
          </a:p>
          <a:p>
            <a:r>
              <a:rPr lang="en-US" sz="300" dirty="0"/>
              <a:t>	} else {</a:t>
            </a:r>
          </a:p>
          <a:p>
            <a:r>
              <a:rPr lang="en-US" sz="300" dirty="0"/>
              <a:t>		logger.info("Account belongs to application under IGI Marker " + </a:t>
            </a:r>
            <a:r>
              <a:rPr lang="en-US" sz="300" dirty="0" err="1"/>
              <a:t>userTargetName</a:t>
            </a:r>
            <a:r>
              <a:rPr lang="en-US" sz="300" dirty="0"/>
              <a:t>  + ". Owner User will not be created!");</a:t>
            </a:r>
          </a:p>
          <a:p>
            <a:r>
              <a:rPr lang="en-US" sz="300" dirty="0"/>
              <a:t>		return;</a:t>
            </a:r>
          </a:p>
          <a:p>
            <a:r>
              <a:rPr lang="en-US" sz="300" dirty="0"/>
              <a:t>	}</a:t>
            </a:r>
          </a:p>
          <a:p>
            <a:r>
              <a:rPr lang="en-US" sz="300" dirty="0"/>
              <a:t>  } else {</a:t>
            </a:r>
          </a:p>
          <a:p>
            <a:r>
              <a:rPr lang="en-US" sz="300" dirty="0"/>
              <a:t>logger.info("Account belongs to null application!");</a:t>
            </a:r>
          </a:p>
          <a:p>
            <a:r>
              <a:rPr lang="en-US" sz="300" dirty="0"/>
              <a:t>return;</a:t>
            </a:r>
          </a:p>
          <a:p>
            <a:r>
              <a:rPr lang="en-US" sz="300" dirty="0"/>
              <a:t>}</a:t>
            </a:r>
          </a:p>
          <a:p>
            <a:r>
              <a:rPr lang="en-US" sz="300" dirty="0"/>
              <a:t>  </a:t>
            </a:r>
          </a:p>
          <a:p>
            <a:r>
              <a:rPr lang="en-US" sz="300" dirty="0"/>
              <a:t>// Determine if parent OU exists, add if missing</a:t>
            </a:r>
          </a:p>
          <a:p>
            <a:r>
              <a:rPr lang="en-US" sz="300" dirty="0"/>
              <a:t>String </a:t>
            </a:r>
            <a:r>
              <a:rPr lang="en-US" sz="300" dirty="0" err="1"/>
              <a:t>parentCode</a:t>
            </a:r>
            <a:r>
              <a:rPr lang="en-US" sz="300" dirty="0"/>
              <a:t> = "ADHR";</a:t>
            </a:r>
          </a:p>
          <a:p>
            <a:r>
              <a:rPr lang="en-US" sz="300" dirty="0" err="1"/>
              <a:t>OrgUnitBean</a:t>
            </a:r>
            <a:r>
              <a:rPr lang="en-US" sz="300" dirty="0"/>
              <a:t> </a:t>
            </a:r>
            <a:r>
              <a:rPr lang="en-US" sz="300" dirty="0" err="1"/>
              <a:t>parentBean</a:t>
            </a:r>
            <a:r>
              <a:rPr lang="en-US" sz="300" dirty="0"/>
              <a:t> = </a:t>
            </a:r>
            <a:r>
              <a:rPr lang="en-US" sz="300" dirty="0" err="1"/>
              <a:t>UtilAction.findOrgUnitByCode</a:t>
            </a:r>
            <a:r>
              <a:rPr lang="en-US" sz="300" dirty="0"/>
              <a:t>(</a:t>
            </a:r>
            <a:r>
              <a:rPr lang="en-US" sz="300" dirty="0" err="1"/>
              <a:t>sql</a:t>
            </a:r>
            <a:r>
              <a:rPr lang="en-US" sz="300" dirty="0"/>
              <a:t>, </a:t>
            </a:r>
            <a:r>
              <a:rPr lang="en-US" sz="300" dirty="0" err="1"/>
              <a:t>parentCode</a:t>
            </a:r>
            <a:r>
              <a:rPr lang="en-US" sz="300" dirty="0"/>
              <a:t>);</a:t>
            </a:r>
          </a:p>
          <a:p>
            <a:endParaRPr lang="en-US" sz="300" dirty="0"/>
          </a:p>
          <a:p>
            <a:r>
              <a:rPr lang="en-US" sz="300" dirty="0"/>
              <a:t>if (</a:t>
            </a:r>
            <a:r>
              <a:rPr lang="en-US" sz="300" dirty="0" err="1"/>
              <a:t>parentBean</a:t>
            </a:r>
            <a:r>
              <a:rPr lang="en-US" sz="300" dirty="0"/>
              <a:t> == null) {</a:t>
            </a:r>
          </a:p>
          <a:p>
            <a:r>
              <a:rPr lang="en-US" sz="300" dirty="0"/>
              <a:t>     </a:t>
            </a:r>
            <a:r>
              <a:rPr lang="en-US" sz="300" dirty="0" err="1"/>
              <a:t>OrgUnitBean</a:t>
            </a:r>
            <a:r>
              <a:rPr lang="en-US" sz="300" dirty="0"/>
              <a:t> root = new </a:t>
            </a:r>
            <a:r>
              <a:rPr lang="en-US" sz="300" dirty="0" err="1"/>
              <a:t>OrgUnitBean</a:t>
            </a:r>
            <a:r>
              <a:rPr lang="en-US" sz="300" dirty="0"/>
              <a:t>();</a:t>
            </a:r>
          </a:p>
          <a:p>
            <a:r>
              <a:rPr lang="en-US" sz="300" dirty="0"/>
              <a:t>     </a:t>
            </a:r>
            <a:r>
              <a:rPr lang="en-US" sz="300" dirty="0" err="1"/>
              <a:t>root.setId</a:t>
            </a:r>
            <a:r>
              <a:rPr lang="en-US" sz="300" dirty="0"/>
              <a:t>(1L);</a:t>
            </a:r>
          </a:p>
          <a:p>
            <a:r>
              <a:rPr lang="en-US" sz="300" dirty="0"/>
              <a:t>     </a:t>
            </a:r>
            <a:r>
              <a:rPr lang="en-US" sz="300" dirty="0" err="1"/>
              <a:t>parentBean</a:t>
            </a:r>
            <a:r>
              <a:rPr lang="en-US" sz="300" dirty="0"/>
              <a:t> = </a:t>
            </a:r>
            <a:r>
              <a:rPr lang="en-US" sz="300" dirty="0" err="1"/>
              <a:t>UtilAction.createOrgUnit</a:t>
            </a:r>
            <a:r>
              <a:rPr lang="en-US" sz="300" dirty="0"/>
              <a:t>(</a:t>
            </a:r>
            <a:r>
              <a:rPr lang="en-US" sz="300" dirty="0" err="1"/>
              <a:t>sql</a:t>
            </a:r>
            <a:r>
              <a:rPr lang="en-US" sz="300" dirty="0"/>
              <a:t>, </a:t>
            </a:r>
            <a:r>
              <a:rPr lang="en-US" sz="300" dirty="0" err="1"/>
              <a:t>parentCode</a:t>
            </a:r>
            <a:r>
              <a:rPr lang="en-US" sz="300" dirty="0"/>
              <a:t>, </a:t>
            </a:r>
            <a:r>
              <a:rPr lang="en-US" sz="300" dirty="0" err="1"/>
              <a:t>parentCode</a:t>
            </a:r>
            <a:r>
              <a:rPr lang="en-US" sz="300" dirty="0"/>
              <a:t>, "", root, false, false);</a:t>
            </a:r>
          </a:p>
          <a:p>
            <a:r>
              <a:rPr lang="en-US" sz="300" dirty="0"/>
              <a:t>     logger.info("Account Owner Parent OU created with code: " + </a:t>
            </a:r>
            <a:r>
              <a:rPr lang="en-US" sz="300" dirty="0" err="1"/>
              <a:t>parentCode</a:t>
            </a:r>
            <a:r>
              <a:rPr lang="en-US" sz="300" dirty="0"/>
              <a:t>);</a:t>
            </a:r>
          </a:p>
          <a:p>
            <a:r>
              <a:rPr lang="en-US" sz="300" dirty="0"/>
              <a:t>}</a:t>
            </a:r>
          </a:p>
          <a:p>
            <a:r>
              <a:rPr lang="en-US" sz="300" dirty="0"/>
              <a:t>	</a:t>
            </a:r>
          </a:p>
          <a:p>
            <a:r>
              <a:rPr lang="en-US" sz="300" dirty="0"/>
              <a:t>// Determine Account Owner OU name and code from account name</a:t>
            </a:r>
          </a:p>
          <a:p>
            <a:r>
              <a:rPr lang="en-US" sz="300" dirty="0"/>
              <a:t>String [] </a:t>
            </a:r>
            <a:r>
              <a:rPr lang="en-US" sz="300" dirty="0" err="1"/>
              <a:t>DNArray</a:t>
            </a:r>
            <a:r>
              <a:rPr lang="en-US" sz="300" dirty="0"/>
              <a:t> = </a:t>
            </a:r>
            <a:r>
              <a:rPr lang="en-US" sz="300" dirty="0" err="1"/>
              <a:t>userADDn.split</a:t>
            </a:r>
            <a:r>
              <a:rPr lang="en-US" sz="300" dirty="0"/>
              <a:t>(",");</a:t>
            </a:r>
          </a:p>
          <a:p>
            <a:r>
              <a:rPr lang="en-US" sz="300" dirty="0"/>
              <a:t>String </a:t>
            </a:r>
            <a:r>
              <a:rPr lang="en-US" sz="300" dirty="0" err="1"/>
              <a:t>userOU</a:t>
            </a:r>
            <a:r>
              <a:rPr lang="en-US" sz="300" dirty="0"/>
              <a:t> = </a:t>
            </a:r>
            <a:r>
              <a:rPr lang="en-US" sz="300" dirty="0" err="1"/>
              <a:t>DNArray</a:t>
            </a:r>
            <a:r>
              <a:rPr lang="en-US" sz="300" dirty="0"/>
              <a:t>[3].substring(</a:t>
            </a:r>
            <a:r>
              <a:rPr lang="en-US" sz="300" dirty="0" err="1"/>
              <a:t>DNArray</a:t>
            </a:r>
            <a:r>
              <a:rPr lang="en-US" sz="300" dirty="0"/>
              <a:t>[3].</a:t>
            </a:r>
            <a:r>
              <a:rPr lang="en-US" sz="300" dirty="0" err="1"/>
              <a:t>indexOf</a:t>
            </a:r>
            <a:r>
              <a:rPr lang="en-US" sz="300" dirty="0"/>
              <a:t>("=")+1).</a:t>
            </a:r>
            <a:r>
              <a:rPr lang="en-US" sz="300" dirty="0" err="1"/>
              <a:t>toUpperCase</a:t>
            </a:r>
            <a:r>
              <a:rPr lang="en-US" sz="300" dirty="0"/>
              <a:t>();</a:t>
            </a:r>
          </a:p>
          <a:p>
            <a:r>
              <a:rPr lang="en-US" sz="300" dirty="0"/>
              <a:t>logger.info("OU2 from DN: " + </a:t>
            </a:r>
            <a:r>
              <a:rPr lang="en-US" sz="300" dirty="0" err="1"/>
              <a:t>userOU</a:t>
            </a:r>
            <a:r>
              <a:rPr lang="en-US" sz="300" dirty="0"/>
              <a:t> );</a:t>
            </a:r>
          </a:p>
          <a:p>
            <a:r>
              <a:rPr lang="en-US" sz="300" dirty="0"/>
              <a:t>    </a:t>
            </a:r>
          </a:p>
          <a:p>
            <a:r>
              <a:rPr lang="en-US" sz="300" dirty="0"/>
              <a:t>if (</a:t>
            </a:r>
            <a:r>
              <a:rPr lang="en-US" sz="300" dirty="0" err="1"/>
              <a:t>userOU</a:t>
            </a:r>
            <a:r>
              <a:rPr lang="en-US" sz="300" dirty="0"/>
              <a:t> == null) {</a:t>
            </a:r>
          </a:p>
          <a:p>
            <a:r>
              <a:rPr lang="en-US" sz="300" dirty="0"/>
              <a:t>  </a:t>
            </a:r>
            <a:r>
              <a:rPr lang="en-US" sz="300" dirty="0" err="1"/>
              <a:t>userOU</a:t>
            </a:r>
            <a:r>
              <a:rPr lang="en-US" sz="300" dirty="0"/>
              <a:t> = "ADHR";</a:t>
            </a:r>
          </a:p>
          <a:p>
            <a:r>
              <a:rPr lang="en-US" sz="300" dirty="0"/>
              <a:t> }</a:t>
            </a:r>
          </a:p>
          <a:p>
            <a:endParaRPr lang="en-US" sz="300" dirty="0"/>
          </a:p>
          <a:p>
            <a:r>
              <a:rPr lang="en-US" sz="300" dirty="0"/>
              <a:t>logger.info("OU Owner for account to be: " + </a:t>
            </a:r>
            <a:r>
              <a:rPr lang="en-US" sz="300" dirty="0" err="1"/>
              <a:t>userOU</a:t>
            </a:r>
            <a:r>
              <a:rPr lang="en-US" sz="300" dirty="0"/>
              <a:t> );</a:t>
            </a:r>
          </a:p>
          <a:p>
            <a:endParaRPr lang="en-US" sz="300" dirty="0"/>
          </a:p>
          <a:p>
            <a:r>
              <a:rPr lang="en-US" sz="300" dirty="0"/>
              <a:t>// Determine if User OU exists, add if missing, add it under parent OU</a:t>
            </a:r>
          </a:p>
          <a:p>
            <a:r>
              <a:rPr lang="en-US" sz="300" dirty="0" err="1"/>
              <a:t>OrgUnitBean</a:t>
            </a:r>
            <a:r>
              <a:rPr lang="en-US" sz="300" dirty="0"/>
              <a:t> </a:t>
            </a:r>
            <a:r>
              <a:rPr lang="en-US" sz="300" dirty="0" err="1"/>
              <a:t>userOUBean</a:t>
            </a:r>
            <a:r>
              <a:rPr lang="en-US" sz="300" dirty="0"/>
              <a:t> = </a:t>
            </a:r>
            <a:r>
              <a:rPr lang="en-US" sz="300" dirty="0" err="1"/>
              <a:t>UtilAction.findOrgUnitByCode</a:t>
            </a:r>
            <a:r>
              <a:rPr lang="en-US" sz="300" dirty="0"/>
              <a:t>(</a:t>
            </a:r>
            <a:r>
              <a:rPr lang="en-US" sz="300" dirty="0" err="1"/>
              <a:t>sql</a:t>
            </a:r>
            <a:r>
              <a:rPr lang="en-US" sz="300" dirty="0"/>
              <a:t>, </a:t>
            </a:r>
            <a:r>
              <a:rPr lang="en-US" sz="300" dirty="0" err="1"/>
              <a:t>userOU</a:t>
            </a:r>
            <a:r>
              <a:rPr lang="en-US" sz="300" dirty="0"/>
              <a:t>);</a:t>
            </a:r>
          </a:p>
          <a:p>
            <a:endParaRPr lang="en-US" sz="300" dirty="0"/>
          </a:p>
          <a:p>
            <a:r>
              <a:rPr lang="en-US" sz="300" dirty="0"/>
              <a:t>if (</a:t>
            </a:r>
            <a:r>
              <a:rPr lang="en-US" sz="300" dirty="0" err="1"/>
              <a:t>userOUBean</a:t>
            </a:r>
            <a:r>
              <a:rPr lang="en-US" sz="300" dirty="0"/>
              <a:t> == null) {</a:t>
            </a:r>
          </a:p>
          <a:p>
            <a:r>
              <a:rPr lang="en-US" sz="300" dirty="0"/>
              <a:t>     </a:t>
            </a:r>
            <a:r>
              <a:rPr lang="en-US" sz="300" dirty="0" err="1"/>
              <a:t>userOUBean</a:t>
            </a:r>
            <a:r>
              <a:rPr lang="en-US" sz="300" dirty="0"/>
              <a:t> = </a:t>
            </a:r>
            <a:r>
              <a:rPr lang="en-US" sz="300" dirty="0" err="1"/>
              <a:t>UtilAction.createOrgUnit</a:t>
            </a:r>
            <a:r>
              <a:rPr lang="en-US" sz="300" dirty="0"/>
              <a:t>(</a:t>
            </a:r>
            <a:r>
              <a:rPr lang="en-US" sz="300" dirty="0" err="1"/>
              <a:t>sql</a:t>
            </a:r>
            <a:r>
              <a:rPr lang="en-US" sz="300" dirty="0"/>
              <a:t>, </a:t>
            </a:r>
            <a:r>
              <a:rPr lang="en-US" sz="300" dirty="0" err="1"/>
              <a:t>userOU</a:t>
            </a:r>
            <a:r>
              <a:rPr lang="en-US" sz="300" dirty="0"/>
              <a:t>, </a:t>
            </a:r>
            <a:r>
              <a:rPr lang="en-US" sz="300" dirty="0" err="1"/>
              <a:t>userOU</a:t>
            </a:r>
            <a:r>
              <a:rPr lang="en-US" sz="300" dirty="0"/>
              <a:t>, "", </a:t>
            </a:r>
            <a:r>
              <a:rPr lang="en-US" sz="300" dirty="0" err="1"/>
              <a:t>parentBean</a:t>
            </a:r>
            <a:r>
              <a:rPr lang="en-US" sz="300" dirty="0"/>
              <a:t>, false, false);</a:t>
            </a:r>
          </a:p>
          <a:p>
            <a:r>
              <a:rPr lang="en-US" sz="300" dirty="0"/>
              <a:t>     logger.info("Account Owner OU2 created with code: " + </a:t>
            </a:r>
            <a:r>
              <a:rPr lang="en-US" sz="300" dirty="0" err="1"/>
              <a:t>userOU</a:t>
            </a:r>
            <a:r>
              <a:rPr lang="en-US" sz="300" dirty="0"/>
              <a:t>);</a:t>
            </a:r>
          </a:p>
          <a:p>
            <a:r>
              <a:rPr lang="en-US" sz="300" dirty="0"/>
              <a:t>}</a:t>
            </a:r>
          </a:p>
          <a:p>
            <a:endParaRPr lang="en-US" sz="300" dirty="0"/>
          </a:p>
          <a:p>
            <a:r>
              <a:rPr lang="en-US" sz="300" dirty="0"/>
              <a:t>String userOU2 = </a:t>
            </a:r>
            <a:r>
              <a:rPr lang="en-US" sz="300" dirty="0" err="1"/>
              <a:t>DNArray</a:t>
            </a:r>
            <a:r>
              <a:rPr lang="en-US" sz="300" dirty="0"/>
              <a:t>[2].substring(</a:t>
            </a:r>
            <a:r>
              <a:rPr lang="en-US" sz="300" dirty="0" err="1"/>
              <a:t>DNArray</a:t>
            </a:r>
            <a:r>
              <a:rPr lang="en-US" sz="300" dirty="0"/>
              <a:t>[2].</a:t>
            </a:r>
            <a:r>
              <a:rPr lang="en-US" sz="300" dirty="0" err="1"/>
              <a:t>indexOf</a:t>
            </a:r>
            <a:r>
              <a:rPr lang="en-US" sz="300" dirty="0"/>
              <a:t>("=")+1).</a:t>
            </a:r>
            <a:r>
              <a:rPr lang="en-US" sz="300" dirty="0" err="1"/>
              <a:t>toUpperCase</a:t>
            </a:r>
            <a:r>
              <a:rPr lang="en-US" sz="300" dirty="0"/>
              <a:t>();</a:t>
            </a:r>
          </a:p>
          <a:p>
            <a:r>
              <a:rPr lang="en-US" sz="300" dirty="0"/>
              <a:t>logger.info("OU1 from DN: " + userOU2 );</a:t>
            </a:r>
          </a:p>
          <a:p>
            <a:r>
              <a:rPr lang="en-US" sz="300" dirty="0" err="1"/>
              <a:t>OrgUnitBean</a:t>
            </a:r>
            <a:r>
              <a:rPr lang="en-US" sz="300" dirty="0"/>
              <a:t> userOUBean2 = </a:t>
            </a:r>
            <a:r>
              <a:rPr lang="en-US" sz="300" dirty="0" err="1"/>
              <a:t>UtilAction.findOrgUnitByCode</a:t>
            </a:r>
            <a:r>
              <a:rPr lang="en-US" sz="300" dirty="0"/>
              <a:t>(</a:t>
            </a:r>
            <a:r>
              <a:rPr lang="en-US" sz="300" dirty="0" err="1"/>
              <a:t>sql</a:t>
            </a:r>
            <a:r>
              <a:rPr lang="en-US" sz="300" dirty="0"/>
              <a:t>, userOU2);</a:t>
            </a:r>
          </a:p>
          <a:p>
            <a:endParaRPr lang="en-US" sz="300" dirty="0"/>
          </a:p>
          <a:p>
            <a:r>
              <a:rPr lang="en-US" sz="300" dirty="0"/>
              <a:t>if (userOUBean2 == null) {</a:t>
            </a:r>
          </a:p>
          <a:p>
            <a:r>
              <a:rPr lang="en-US" sz="300" dirty="0"/>
              <a:t>     userOUBean2 = </a:t>
            </a:r>
            <a:r>
              <a:rPr lang="en-US" sz="300" dirty="0" err="1"/>
              <a:t>UtilAction.createOrgUnit</a:t>
            </a:r>
            <a:r>
              <a:rPr lang="en-US" sz="300" dirty="0"/>
              <a:t>(</a:t>
            </a:r>
            <a:r>
              <a:rPr lang="en-US" sz="300" dirty="0" err="1"/>
              <a:t>sql</a:t>
            </a:r>
            <a:r>
              <a:rPr lang="en-US" sz="300" dirty="0"/>
              <a:t>, userOU2, userOU2, "", </a:t>
            </a:r>
            <a:r>
              <a:rPr lang="en-US" sz="300" dirty="0" err="1"/>
              <a:t>userOUBean</a:t>
            </a:r>
            <a:r>
              <a:rPr lang="en-US" sz="300" dirty="0"/>
              <a:t>, false, false);</a:t>
            </a:r>
          </a:p>
          <a:p>
            <a:r>
              <a:rPr lang="en-US" sz="300" dirty="0"/>
              <a:t>     logger.info("Account Owner OU1 created with code: " + userOU2);</a:t>
            </a:r>
          </a:p>
          <a:p>
            <a:r>
              <a:rPr lang="en-US" sz="300" dirty="0"/>
              <a:t>}</a:t>
            </a:r>
          </a:p>
          <a:p>
            <a:endParaRPr lang="en-US" sz="300" dirty="0"/>
          </a:p>
          <a:p>
            <a:r>
              <a:rPr lang="en-US" sz="300" dirty="0"/>
              <a:t>// Construct new owner User</a:t>
            </a:r>
          </a:p>
          <a:p>
            <a:r>
              <a:rPr lang="en-US" sz="300" dirty="0" err="1"/>
              <a:t>orgUnitBean.setCode</a:t>
            </a:r>
            <a:r>
              <a:rPr lang="en-US" sz="300" dirty="0"/>
              <a:t>(userOU2);</a:t>
            </a:r>
          </a:p>
          <a:p>
            <a:r>
              <a:rPr lang="en-US" sz="300" dirty="0" err="1"/>
              <a:t>userBean.setCode</a:t>
            </a:r>
            <a:r>
              <a:rPr lang="en-US" sz="300" dirty="0"/>
              <a:t>(</a:t>
            </a:r>
            <a:r>
              <a:rPr lang="en-US" sz="300" dirty="0" err="1"/>
              <a:t>userCode</a:t>
            </a:r>
            <a:r>
              <a:rPr lang="en-US" sz="300" dirty="0"/>
              <a:t>);</a:t>
            </a:r>
          </a:p>
          <a:p>
            <a:r>
              <a:rPr lang="en-US" sz="300" dirty="0"/>
              <a:t>if ( </a:t>
            </a:r>
            <a:r>
              <a:rPr lang="en-US" sz="300" dirty="0" err="1"/>
              <a:t>userMAIL</a:t>
            </a:r>
            <a:r>
              <a:rPr lang="en-US" sz="300" dirty="0"/>
              <a:t> != null ) { </a:t>
            </a:r>
            <a:r>
              <a:rPr lang="en-US" sz="300" dirty="0" err="1"/>
              <a:t>userBean.setEmail</a:t>
            </a:r>
            <a:r>
              <a:rPr lang="en-US" sz="300" dirty="0"/>
              <a:t>(</a:t>
            </a:r>
            <a:r>
              <a:rPr lang="en-US" sz="300" dirty="0" err="1"/>
              <a:t>userMAIL</a:t>
            </a:r>
            <a:r>
              <a:rPr lang="en-US" sz="300" dirty="0"/>
              <a:t>); }</a:t>
            </a:r>
          </a:p>
          <a:p>
            <a:r>
              <a:rPr lang="en-US" sz="300" dirty="0"/>
              <a:t>if ( </a:t>
            </a:r>
            <a:r>
              <a:rPr lang="en-US" sz="300" dirty="0" err="1"/>
              <a:t>userSurname</a:t>
            </a:r>
            <a:r>
              <a:rPr lang="en-US" sz="300" dirty="0"/>
              <a:t> != null ) { </a:t>
            </a:r>
            <a:r>
              <a:rPr lang="en-US" sz="300" dirty="0" err="1"/>
              <a:t>userBean.setSurname</a:t>
            </a:r>
            <a:r>
              <a:rPr lang="en-US" sz="300" dirty="0"/>
              <a:t>(</a:t>
            </a:r>
            <a:r>
              <a:rPr lang="en-US" sz="300" dirty="0" err="1"/>
              <a:t>userSurname</a:t>
            </a:r>
            <a:r>
              <a:rPr lang="en-US" sz="300" dirty="0"/>
              <a:t>); }</a:t>
            </a:r>
          </a:p>
          <a:p>
            <a:r>
              <a:rPr lang="en-US" sz="300" dirty="0"/>
              <a:t>if ( </a:t>
            </a:r>
            <a:r>
              <a:rPr lang="en-US" sz="300" dirty="0" err="1"/>
              <a:t>userName</a:t>
            </a:r>
            <a:r>
              <a:rPr lang="en-US" sz="300" dirty="0"/>
              <a:t> != null ) { </a:t>
            </a:r>
            <a:r>
              <a:rPr lang="en-US" sz="300" dirty="0" err="1"/>
              <a:t>userBean.setName</a:t>
            </a:r>
            <a:r>
              <a:rPr lang="en-US" sz="300" dirty="0"/>
              <a:t>(</a:t>
            </a:r>
            <a:r>
              <a:rPr lang="en-US" sz="300" dirty="0" err="1"/>
              <a:t>userName</a:t>
            </a:r>
            <a:r>
              <a:rPr lang="en-US" sz="300" dirty="0"/>
              <a:t>); }</a:t>
            </a:r>
          </a:p>
          <a:p>
            <a:endParaRPr lang="en-US" sz="300" dirty="0"/>
          </a:p>
          <a:p>
            <a:r>
              <a:rPr lang="en-US" sz="300" dirty="0"/>
              <a:t>// create user in IGI, if it is based on AD Account ( id 160 )</a:t>
            </a:r>
          </a:p>
          <a:p>
            <a:r>
              <a:rPr lang="en-US" sz="300" dirty="0"/>
              <a:t>if ( </a:t>
            </a:r>
            <a:r>
              <a:rPr lang="en-US" sz="300" dirty="0" err="1"/>
              <a:t>userTargetName</a:t>
            </a:r>
            <a:r>
              <a:rPr lang="en-US" sz="300" dirty="0"/>
              <a:t> != null ) {</a:t>
            </a:r>
          </a:p>
          <a:p>
            <a:r>
              <a:rPr lang="en-US" sz="300" dirty="0"/>
              <a:t>	if ( </a:t>
            </a:r>
            <a:r>
              <a:rPr lang="en-US" sz="300" dirty="0" err="1"/>
              <a:t>userTargetName.equals</a:t>
            </a:r>
            <a:r>
              <a:rPr lang="en-US" sz="300" dirty="0"/>
              <a:t>("Win2012 AD") ) {</a:t>
            </a:r>
          </a:p>
          <a:p>
            <a:r>
              <a:rPr lang="en-US" sz="300" dirty="0"/>
              <a:t>try {</a:t>
            </a:r>
          </a:p>
          <a:p>
            <a:r>
              <a:rPr lang="en-US" sz="300" dirty="0"/>
              <a:t>    </a:t>
            </a:r>
            <a:r>
              <a:rPr lang="en-US" sz="300" dirty="0" err="1"/>
              <a:t>UserAction.add</a:t>
            </a:r>
            <a:r>
              <a:rPr lang="en-US" sz="300" dirty="0"/>
              <a:t>(</a:t>
            </a:r>
            <a:r>
              <a:rPr lang="en-US" sz="300" dirty="0" err="1"/>
              <a:t>sql</a:t>
            </a:r>
            <a:r>
              <a:rPr lang="en-US" sz="300" dirty="0"/>
              <a:t>, </a:t>
            </a:r>
            <a:r>
              <a:rPr lang="en-US" sz="300" dirty="0" err="1"/>
              <a:t>userBean</a:t>
            </a:r>
            <a:r>
              <a:rPr lang="en-US" sz="300" dirty="0"/>
              <a:t>, </a:t>
            </a:r>
            <a:r>
              <a:rPr lang="en-US" sz="300" dirty="0" err="1"/>
              <a:t>orgUnitBean</a:t>
            </a:r>
            <a:r>
              <a:rPr lang="en-US" sz="300" dirty="0"/>
              <a:t>, </a:t>
            </a:r>
            <a:r>
              <a:rPr lang="en-US" sz="300" dirty="0" err="1"/>
              <a:t>externalInfo</a:t>
            </a:r>
            <a:r>
              <a:rPr lang="en-US" sz="300" dirty="0"/>
              <a:t>);</a:t>
            </a:r>
          </a:p>
          <a:p>
            <a:r>
              <a:rPr lang="en-US" sz="300" dirty="0"/>
              <a:t>  } catch (</a:t>
            </a:r>
            <a:r>
              <a:rPr lang="en-US" sz="300" dirty="0" err="1"/>
              <a:t>DBMSException</a:t>
            </a:r>
            <a:r>
              <a:rPr lang="en-US" sz="300" dirty="0"/>
              <a:t> e) {</a:t>
            </a:r>
          </a:p>
          <a:p>
            <a:r>
              <a:rPr lang="en-US" sz="300" dirty="0"/>
              <a:t>    if (</a:t>
            </a:r>
            <a:r>
              <a:rPr lang="en-US" sz="300" dirty="0" err="1"/>
              <a:t>e.getErrorCode</a:t>
            </a:r>
            <a:r>
              <a:rPr lang="en-US" sz="300" dirty="0"/>
              <a:t>() == </a:t>
            </a:r>
            <a:r>
              <a:rPr lang="en-US" sz="300" dirty="0" err="1"/>
              <a:t>DBMSException.OBJECT_NOT_UNIQUE</a:t>
            </a:r>
            <a:r>
              <a:rPr lang="en-US" sz="300" dirty="0"/>
              <a:t>) {</a:t>
            </a:r>
          </a:p>
          <a:p>
            <a:r>
              <a:rPr lang="en-US" sz="300" dirty="0"/>
              <a:t>      throw new Exception("Account owner User already exists with Code: " + </a:t>
            </a:r>
            <a:r>
              <a:rPr lang="en-US" sz="300" dirty="0" err="1"/>
              <a:t>userBean.getCode</a:t>
            </a:r>
            <a:r>
              <a:rPr lang="en-US" sz="300" dirty="0"/>
              <a:t>());</a:t>
            </a:r>
          </a:p>
          <a:p>
            <a:r>
              <a:rPr lang="en-US" sz="300" dirty="0"/>
              <a:t>	} else {</a:t>
            </a:r>
          </a:p>
          <a:p>
            <a:r>
              <a:rPr lang="en-US" sz="300" dirty="0"/>
              <a:t>      throw e;</a:t>
            </a:r>
          </a:p>
          <a:p>
            <a:r>
              <a:rPr lang="en-US" sz="300" dirty="0"/>
              <a:t>	}</a:t>
            </a:r>
          </a:p>
          <a:p>
            <a:r>
              <a:rPr lang="en-US" sz="300" dirty="0"/>
              <a:t>  }</a:t>
            </a:r>
          </a:p>
          <a:p>
            <a:r>
              <a:rPr lang="en-US" sz="300" dirty="0"/>
              <a:t>logger.info("Account " +  </a:t>
            </a:r>
            <a:r>
              <a:rPr lang="en-US" sz="300" dirty="0" err="1"/>
              <a:t>userCode</a:t>
            </a:r>
            <a:r>
              <a:rPr lang="en-US" sz="300" dirty="0"/>
              <a:t> + " owner User created with Code ID: " + </a:t>
            </a:r>
            <a:r>
              <a:rPr lang="en-US" sz="300" dirty="0" err="1"/>
              <a:t>userBean.getCode</a:t>
            </a:r>
            <a:r>
              <a:rPr lang="en-US" sz="300" dirty="0"/>
              <a:t>());</a:t>
            </a:r>
          </a:p>
          <a:p>
            <a:r>
              <a:rPr lang="en-US" sz="300" dirty="0"/>
              <a:t>}</a:t>
            </a:r>
          </a:p>
          <a:p>
            <a:r>
              <a:rPr lang="en-US" sz="300" dirty="0"/>
              <a:t>}</a:t>
            </a:r>
          </a:p>
          <a:p>
            <a:endParaRPr lang="en-US" sz="300" dirty="0"/>
          </a:p>
        </p:txBody>
      </p:sp>
      <p:sp>
        <p:nvSpPr>
          <p:cNvPr id="3" name="Rectangle 2">
            <a:extLst>
              <a:ext uri="{FF2B5EF4-FFF2-40B4-BE49-F238E27FC236}">
                <a16:creationId xmlns:a16="http://schemas.microsoft.com/office/drawing/2014/main" id="{4215FBAF-5DF1-4C23-8C49-58DCAB9D68E5}"/>
              </a:ext>
            </a:extLst>
          </p:cNvPr>
          <p:cNvSpPr/>
          <p:nvPr/>
        </p:nvSpPr>
        <p:spPr>
          <a:xfrm>
            <a:off x="400607" y="369388"/>
            <a:ext cx="2219582" cy="369332"/>
          </a:xfrm>
          <a:prstGeom prst="rect">
            <a:avLst/>
          </a:prstGeom>
        </p:spPr>
        <p:txBody>
          <a:bodyPr wrap="none">
            <a:spAutoFit/>
          </a:bodyPr>
          <a:lstStyle/>
          <a:p>
            <a:r>
              <a:rPr lang="en-US" dirty="0">
                <a:solidFill>
                  <a:srgbClr val="000000"/>
                </a:solidFill>
                <a:latin typeface="Helv"/>
              </a:rPr>
              <a:t>IGI Live Target Rule</a:t>
            </a:r>
            <a:endParaRPr lang="en-US" dirty="0"/>
          </a:p>
        </p:txBody>
      </p:sp>
    </p:spTree>
    <p:extLst>
      <p:ext uri="{BB962C8B-B14F-4D97-AF65-F5344CB8AC3E}">
        <p14:creationId xmlns:p14="http://schemas.microsoft.com/office/powerpoint/2010/main" val="33057423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C5DB23D-4CE3-4B89-9F39-B0B0F508F058}"/>
              </a:ext>
            </a:extLst>
          </p:cNvPr>
          <p:cNvSpPr/>
          <p:nvPr/>
        </p:nvSpPr>
        <p:spPr>
          <a:xfrm>
            <a:off x="288588" y="2469909"/>
            <a:ext cx="6228944" cy="2246769"/>
          </a:xfrm>
          <a:prstGeom prst="rect">
            <a:avLst/>
          </a:prstGeom>
          <a:ln>
            <a:solidFill>
              <a:schemeClr val="tx1">
                <a:lumMod val="75000"/>
                <a:lumOff val="25000"/>
              </a:schemeClr>
            </a:solidFill>
          </a:ln>
        </p:spPr>
        <p:txBody>
          <a:bodyPr wrap="square">
            <a:spAutoFit/>
          </a:bodyPr>
          <a:lstStyle/>
          <a:p>
            <a:r>
              <a:rPr lang="en-US" sz="1400" dirty="0"/>
              <a:t>IBM AD TEST compared to &lt;Client&gt; AD:</a:t>
            </a:r>
          </a:p>
          <a:p>
            <a:endParaRPr lang="en-US" sz="1400" dirty="0"/>
          </a:p>
          <a:p>
            <a:r>
              <a:rPr lang="fr-FR" sz="1400" dirty="0">
                <a:solidFill>
                  <a:srgbClr val="000000"/>
                </a:solidFill>
                <a:latin typeface="Tms Rmn"/>
              </a:rPr>
              <a:t>DC=</a:t>
            </a:r>
            <a:r>
              <a:rPr lang="fr-FR" sz="1400" dirty="0" err="1">
                <a:solidFill>
                  <a:srgbClr val="000000"/>
                </a:solidFill>
                <a:latin typeface="Tms Rmn"/>
              </a:rPr>
              <a:t>SomeAgency,DC</a:t>
            </a:r>
            <a:r>
              <a:rPr lang="fr-FR" sz="1400" dirty="0">
                <a:solidFill>
                  <a:srgbClr val="000000"/>
                </a:solidFill>
                <a:latin typeface="Tms Rmn"/>
              </a:rPr>
              <a:t>=</a:t>
            </a:r>
            <a:r>
              <a:rPr lang="fr-FR" sz="1400" dirty="0" err="1">
                <a:solidFill>
                  <a:srgbClr val="000000"/>
                </a:solidFill>
                <a:latin typeface="Tms Rmn"/>
              </a:rPr>
              <a:t>SomeCountryState,DC</a:t>
            </a:r>
            <a:r>
              <a:rPr lang="fr-FR" sz="1400" dirty="0">
                <a:solidFill>
                  <a:srgbClr val="000000"/>
                </a:solidFill>
                <a:latin typeface="Tms Rmn"/>
              </a:rPr>
              <a:t>=</a:t>
            </a:r>
            <a:r>
              <a:rPr lang="fr-FR" sz="1400" dirty="0" err="1">
                <a:solidFill>
                  <a:srgbClr val="000000"/>
                </a:solidFill>
                <a:latin typeface="Tms Rmn"/>
              </a:rPr>
              <a:t>gov</a:t>
            </a:r>
            <a:r>
              <a:rPr lang="fr-FR" sz="1400" dirty="0">
                <a:solidFill>
                  <a:srgbClr val="000000"/>
                </a:solidFill>
                <a:latin typeface="Tms Rmn"/>
              </a:rPr>
              <a:t>  </a:t>
            </a:r>
            <a:r>
              <a:rPr lang="en-US" sz="1400" dirty="0">
                <a:solidFill>
                  <a:srgbClr val="000000"/>
                </a:solidFill>
                <a:latin typeface="Tms Rmn"/>
              </a:rPr>
              <a:t>&gt;</a:t>
            </a:r>
            <a:r>
              <a:rPr lang="en-US" sz="1400" dirty="0"/>
              <a:t> dc=</a:t>
            </a:r>
            <a:r>
              <a:rPr lang="en-US" sz="1400" dirty="0" err="1"/>
              <a:t>acme,dc</a:t>
            </a:r>
            <a:r>
              <a:rPr lang="en-US" sz="1400" dirty="0"/>
              <a:t>=com (</a:t>
            </a:r>
            <a:r>
              <a:rPr lang="en-US" sz="1400" dirty="0" err="1"/>
              <a:t>SoILHR</a:t>
            </a:r>
            <a:r>
              <a:rPr lang="en-US" sz="1400" dirty="0"/>
              <a:t> &gt; ADHR )</a:t>
            </a:r>
          </a:p>
          <a:p>
            <a:r>
              <a:rPr lang="en-US" sz="1400" strike="sngStrike" dirty="0" err="1"/>
              <a:t>SomeAgencyUsers</a:t>
            </a:r>
            <a:r>
              <a:rPr lang="en-US" sz="1400" strike="sngStrike" dirty="0"/>
              <a:t> &gt; </a:t>
            </a:r>
            <a:r>
              <a:rPr lang="en-US" sz="1400" strike="sngStrike" dirty="0" err="1"/>
              <a:t>SomeAgencyUsers</a:t>
            </a:r>
            <a:endParaRPr lang="en-US" sz="1400" strike="sngStrike" dirty="0"/>
          </a:p>
          <a:p>
            <a:r>
              <a:rPr lang="en-US" sz="1400" dirty="0" err="1">
                <a:solidFill>
                  <a:srgbClr val="000000"/>
                </a:solidFill>
                <a:latin typeface="Tms Rmn"/>
              </a:rPr>
              <a:t>AgencyName</a:t>
            </a:r>
            <a:r>
              <a:rPr lang="en-US" sz="1400" dirty="0"/>
              <a:t>  &gt;  </a:t>
            </a:r>
            <a:r>
              <a:rPr lang="en-US" sz="1400" dirty="0" err="1"/>
              <a:t>DoIT</a:t>
            </a:r>
            <a:r>
              <a:rPr lang="en-US" sz="1400" dirty="0"/>
              <a:t> or SOC or DMV or </a:t>
            </a:r>
            <a:r>
              <a:rPr lang="en-US" sz="1400" dirty="0" err="1"/>
              <a:t>HealthBenefits</a:t>
            </a:r>
            <a:endParaRPr lang="en-US" sz="1400" dirty="0"/>
          </a:p>
          <a:p>
            <a:endParaRPr lang="en-US" sz="1400" dirty="0"/>
          </a:p>
          <a:p>
            <a:endParaRPr lang="en-US" sz="1400" dirty="0"/>
          </a:p>
          <a:p>
            <a:r>
              <a:rPr lang="en-US" sz="1400" dirty="0"/>
              <a:t>Example :  acme.com/</a:t>
            </a:r>
            <a:r>
              <a:rPr lang="en-US" sz="1400" strike="sngStrike" dirty="0" err="1"/>
              <a:t>SomeAgencyUsers</a:t>
            </a:r>
            <a:r>
              <a:rPr lang="en-US" sz="1400" dirty="0"/>
              <a:t>/</a:t>
            </a:r>
            <a:r>
              <a:rPr lang="en-US" sz="1400" dirty="0" err="1"/>
              <a:t>HealthBenefits</a:t>
            </a:r>
            <a:r>
              <a:rPr lang="en-US" sz="1400" dirty="0"/>
              <a:t>/Users</a:t>
            </a:r>
          </a:p>
          <a:p>
            <a:endParaRPr lang="en-US" sz="1400" dirty="0"/>
          </a:p>
        </p:txBody>
      </p:sp>
      <p:sp>
        <p:nvSpPr>
          <p:cNvPr id="6" name="Rectangle 5">
            <a:extLst>
              <a:ext uri="{FF2B5EF4-FFF2-40B4-BE49-F238E27FC236}">
                <a16:creationId xmlns:a16="http://schemas.microsoft.com/office/drawing/2014/main" id="{26DE76C3-5F80-4AF2-BB3B-40532D8E2565}"/>
              </a:ext>
            </a:extLst>
          </p:cNvPr>
          <p:cNvSpPr/>
          <p:nvPr/>
        </p:nvSpPr>
        <p:spPr>
          <a:xfrm>
            <a:off x="288588" y="172985"/>
            <a:ext cx="6228944" cy="2031325"/>
          </a:xfrm>
          <a:prstGeom prst="rect">
            <a:avLst/>
          </a:prstGeom>
          <a:ln>
            <a:solidFill>
              <a:schemeClr val="tx1">
                <a:lumMod val="75000"/>
                <a:lumOff val="25000"/>
              </a:schemeClr>
            </a:solidFill>
          </a:ln>
        </p:spPr>
        <p:txBody>
          <a:bodyPr wrap="square">
            <a:spAutoFit/>
          </a:bodyPr>
          <a:lstStyle/>
          <a:p>
            <a:r>
              <a:rPr lang="fr-FR" sz="1400" dirty="0">
                <a:solidFill>
                  <a:srgbClr val="000000"/>
                </a:solidFill>
                <a:latin typeface="Tms Rmn"/>
              </a:rPr>
              <a:t>&lt;Client&gt; AD:</a:t>
            </a:r>
          </a:p>
          <a:p>
            <a:endParaRPr lang="fr-FR" sz="1400" dirty="0">
              <a:solidFill>
                <a:srgbClr val="000000"/>
              </a:solidFill>
              <a:latin typeface="Tms Rmn"/>
            </a:endParaRPr>
          </a:p>
          <a:p>
            <a:r>
              <a:rPr lang="fr-FR" sz="1400" dirty="0">
                <a:solidFill>
                  <a:srgbClr val="000000"/>
                </a:solidFill>
                <a:latin typeface="Tms Rmn"/>
              </a:rPr>
              <a:t>OU=</a:t>
            </a:r>
            <a:r>
              <a:rPr lang="fr-FR" sz="1400" dirty="0" err="1">
                <a:solidFill>
                  <a:srgbClr val="000000"/>
                </a:solidFill>
                <a:latin typeface="Tms Rmn"/>
              </a:rPr>
              <a:t>Users,ou</a:t>
            </a:r>
            <a:r>
              <a:rPr lang="fr-FR" sz="1400" dirty="0">
                <a:solidFill>
                  <a:srgbClr val="000000"/>
                </a:solidFill>
                <a:latin typeface="Tms Rmn"/>
              </a:rPr>
              <a:t>=</a:t>
            </a:r>
            <a:r>
              <a:rPr lang="fr-FR" sz="1400" dirty="0" err="1">
                <a:solidFill>
                  <a:srgbClr val="000000"/>
                </a:solidFill>
                <a:latin typeface="Tms Rmn"/>
              </a:rPr>
              <a:t>SomeAgencyName,OU</a:t>
            </a:r>
            <a:r>
              <a:rPr lang="fr-FR" sz="1400" dirty="0">
                <a:solidFill>
                  <a:srgbClr val="000000"/>
                </a:solidFill>
                <a:latin typeface="Tms Rmn"/>
              </a:rPr>
              <a:t>=</a:t>
            </a:r>
            <a:r>
              <a:rPr lang="fr-FR" sz="1400" dirty="0" err="1">
                <a:solidFill>
                  <a:srgbClr val="000000"/>
                </a:solidFill>
                <a:latin typeface="Tms Rmn"/>
              </a:rPr>
              <a:t>SomeAgencyUsers,DC</a:t>
            </a:r>
            <a:r>
              <a:rPr lang="fr-FR" sz="1400" dirty="0">
                <a:solidFill>
                  <a:srgbClr val="000000"/>
                </a:solidFill>
                <a:latin typeface="Tms Rmn"/>
              </a:rPr>
              <a:t>=</a:t>
            </a:r>
            <a:r>
              <a:rPr lang="fr-FR" sz="1400" dirty="0" err="1">
                <a:solidFill>
                  <a:srgbClr val="000000"/>
                </a:solidFill>
                <a:latin typeface="Tms Rmn"/>
              </a:rPr>
              <a:t>SomeAgency,DC</a:t>
            </a:r>
            <a:r>
              <a:rPr lang="fr-FR" sz="1400" dirty="0">
                <a:solidFill>
                  <a:srgbClr val="000000"/>
                </a:solidFill>
                <a:latin typeface="Tms Rmn"/>
              </a:rPr>
              <a:t>=</a:t>
            </a:r>
            <a:r>
              <a:rPr lang="fr-FR" sz="1400" dirty="0" err="1">
                <a:solidFill>
                  <a:srgbClr val="000000"/>
                </a:solidFill>
                <a:latin typeface="Tms Rmn"/>
              </a:rPr>
              <a:t>SomeCountryState,DC</a:t>
            </a:r>
            <a:r>
              <a:rPr lang="fr-FR" sz="1400" dirty="0">
                <a:solidFill>
                  <a:srgbClr val="000000"/>
                </a:solidFill>
                <a:latin typeface="Tms Rmn"/>
              </a:rPr>
              <a:t>=</a:t>
            </a:r>
            <a:r>
              <a:rPr lang="fr-FR" sz="1400" dirty="0" err="1">
                <a:solidFill>
                  <a:srgbClr val="000000"/>
                </a:solidFill>
                <a:latin typeface="Tms Rmn"/>
              </a:rPr>
              <a:t>gov</a:t>
            </a:r>
            <a:endParaRPr lang="fr-FR" sz="1400" dirty="0">
              <a:solidFill>
                <a:srgbClr val="000000"/>
              </a:solidFill>
              <a:latin typeface="Tms Rmn"/>
            </a:endParaRPr>
          </a:p>
          <a:p>
            <a:endParaRPr lang="en-US" sz="1400" dirty="0">
              <a:solidFill>
                <a:srgbClr val="000000"/>
              </a:solidFill>
              <a:latin typeface="Tms Rmn"/>
            </a:endParaRPr>
          </a:p>
          <a:p>
            <a:r>
              <a:rPr lang="en-US" sz="1400" dirty="0">
                <a:solidFill>
                  <a:srgbClr val="000000"/>
                </a:solidFill>
                <a:latin typeface="Tms Rmn"/>
              </a:rPr>
              <a:t>Users would be placed in IGI in OUs:</a:t>
            </a:r>
          </a:p>
          <a:p>
            <a:r>
              <a:rPr lang="en-US" sz="1400" dirty="0">
                <a:solidFill>
                  <a:srgbClr val="000000"/>
                </a:solidFill>
                <a:latin typeface="Tms Rmn"/>
              </a:rPr>
              <a:t>&lt;Client&gt;_HR</a:t>
            </a:r>
          </a:p>
          <a:p>
            <a:r>
              <a:rPr lang="en-US" sz="1400" dirty="0">
                <a:solidFill>
                  <a:srgbClr val="000000"/>
                </a:solidFill>
                <a:latin typeface="Tms Rmn"/>
              </a:rPr>
              <a:t>            </a:t>
            </a:r>
            <a:r>
              <a:rPr lang="fr-FR" sz="1400" strike="sngStrike" dirty="0" err="1">
                <a:solidFill>
                  <a:srgbClr val="000000"/>
                </a:solidFill>
                <a:latin typeface="Tms Rmn"/>
              </a:rPr>
              <a:t>SomeAgencyUsers</a:t>
            </a:r>
            <a:endParaRPr lang="en-US" sz="1400" strike="sngStrike" dirty="0">
              <a:solidFill>
                <a:srgbClr val="000000"/>
              </a:solidFill>
              <a:latin typeface="Tms Rmn"/>
            </a:endParaRPr>
          </a:p>
          <a:p>
            <a:r>
              <a:rPr lang="en-US" sz="1400" dirty="0">
                <a:solidFill>
                  <a:srgbClr val="000000"/>
                </a:solidFill>
                <a:latin typeface="Tms Rmn"/>
              </a:rPr>
              <a:t>           </a:t>
            </a:r>
            <a:r>
              <a:rPr lang="en-US" sz="1400" dirty="0" err="1">
                <a:solidFill>
                  <a:srgbClr val="000000"/>
                </a:solidFill>
                <a:latin typeface="Tms Rmn"/>
              </a:rPr>
              <a:t>SomeAgencyName</a:t>
            </a:r>
            <a:endParaRPr lang="en-US" sz="1400" dirty="0">
              <a:solidFill>
                <a:srgbClr val="000000"/>
              </a:solidFill>
              <a:latin typeface="Tms Rmn"/>
            </a:endParaRPr>
          </a:p>
        </p:txBody>
      </p:sp>
      <p:pic>
        <p:nvPicPr>
          <p:cNvPr id="7" name="Picture 6">
            <a:extLst>
              <a:ext uri="{FF2B5EF4-FFF2-40B4-BE49-F238E27FC236}">
                <a16:creationId xmlns:a16="http://schemas.microsoft.com/office/drawing/2014/main" id="{BC887E45-DEA7-4CD4-9B4B-CD6C521C8545}"/>
              </a:ext>
            </a:extLst>
          </p:cNvPr>
          <p:cNvPicPr>
            <a:picLocks noChangeAspect="1"/>
          </p:cNvPicPr>
          <p:nvPr/>
        </p:nvPicPr>
        <p:blipFill>
          <a:blip r:embed="rId2"/>
          <a:stretch>
            <a:fillRect/>
          </a:stretch>
        </p:blipFill>
        <p:spPr>
          <a:xfrm>
            <a:off x="5749860" y="2469909"/>
            <a:ext cx="2495550" cy="4029075"/>
          </a:xfrm>
          <a:prstGeom prst="rect">
            <a:avLst/>
          </a:prstGeom>
        </p:spPr>
      </p:pic>
      <p:pic>
        <p:nvPicPr>
          <p:cNvPr id="8" name="Picture 7">
            <a:extLst>
              <a:ext uri="{FF2B5EF4-FFF2-40B4-BE49-F238E27FC236}">
                <a16:creationId xmlns:a16="http://schemas.microsoft.com/office/drawing/2014/main" id="{AF354E8A-7118-452A-AF81-D6AFFC4147E8}"/>
              </a:ext>
            </a:extLst>
          </p:cNvPr>
          <p:cNvPicPr>
            <a:picLocks noChangeAspect="1"/>
          </p:cNvPicPr>
          <p:nvPr/>
        </p:nvPicPr>
        <p:blipFill>
          <a:blip r:embed="rId3"/>
          <a:stretch>
            <a:fillRect/>
          </a:stretch>
        </p:blipFill>
        <p:spPr>
          <a:xfrm>
            <a:off x="8535215" y="1916288"/>
            <a:ext cx="3381375" cy="4810125"/>
          </a:xfrm>
          <a:prstGeom prst="rect">
            <a:avLst/>
          </a:prstGeom>
        </p:spPr>
      </p:pic>
      <p:sp>
        <p:nvSpPr>
          <p:cNvPr id="9" name="Arrow: Right 8">
            <a:extLst>
              <a:ext uri="{FF2B5EF4-FFF2-40B4-BE49-F238E27FC236}">
                <a16:creationId xmlns:a16="http://schemas.microsoft.com/office/drawing/2014/main" id="{41E5F395-FA42-4281-805D-7E6AD7D3D336}"/>
              </a:ext>
            </a:extLst>
          </p:cNvPr>
          <p:cNvSpPr/>
          <p:nvPr/>
        </p:nvSpPr>
        <p:spPr>
          <a:xfrm>
            <a:off x="7739571" y="4552540"/>
            <a:ext cx="1011677" cy="6517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98275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E292BE1-6DCC-4D19-B828-52FE5DD2BBA2}"/>
              </a:ext>
            </a:extLst>
          </p:cNvPr>
          <p:cNvPicPr>
            <a:picLocks noChangeAspect="1"/>
          </p:cNvPicPr>
          <p:nvPr/>
        </p:nvPicPr>
        <p:blipFill>
          <a:blip r:embed="rId2"/>
          <a:stretch>
            <a:fillRect/>
          </a:stretch>
        </p:blipFill>
        <p:spPr>
          <a:xfrm>
            <a:off x="328612" y="321722"/>
            <a:ext cx="7877175" cy="5553075"/>
          </a:xfrm>
          <a:prstGeom prst="rect">
            <a:avLst/>
          </a:prstGeom>
        </p:spPr>
      </p:pic>
      <p:pic>
        <p:nvPicPr>
          <p:cNvPr id="10" name="Picture 9">
            <a:extLst>
              <a:ext uri="{FF2B5EF4-FFF2-40B4-BE49-F238E27FC236}">
                <a16:creationId xmlns:a16="http://schemas.microsoft.com/office/drawing/2014/main" id="{DBDAD293-0727-45B0-AA1B-3A23F8476C10}"/>
              </a:ext>
            </a:extLst>
          </p:cNvPr>
          <p:cNvPicPr>
            <a:picLocks noChangeAspect="1"/>
          </p:cNvPicPr>
          <p:nvPr/>
        </p:nvPicPr>
        <p:blipFill>
          <a:blip r:embed="rId3"/>
          <a:stretch>
            <a:fillRect/>
          </a:stretch>
        </p:blipFill>
        <p:spPr>
          <a:xfrm>
            <a:off x="2582592" y="2045850"/>
            <a:ext cx="9439275" cy="4400550"/>
          </a:xfrm>
          <a:prstGeom prst="rect">
            <a:avLst/>
          </a:prstGeom>
        </p:spPr>
      </p:pic>
    </p:spTree>
    <p:extLst>
      <p:ext uri="{BB962C8B-B14F-4D97-AF65-F5344CB8AC3E}">
        <p14:creationId xmlns:p14="http://schemas.microsoft.com/office/powerpoint/2010/main" val="39507132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A4D1042-4296-48AA-BFD6-812120038CBF}"/>
              </a:ext>
            </a:extLst>
          </p:cNvPr>
          <p:cNvPicPr>
            <a:picLocks noChangeAspect="1"/>
          </p:cNvPicPr>
          <p:nvPr/>
        </p:nvPicPr>
        <p:blipFill>
          <a:blip r:embed="rId2"/>
          <a:stretch>
            <a:fillRect/>
          </a:stretch>
        </p:blipFill>
        <p:spPr>
          <a:xfrm>
            <a:off x="291627" y="402380"/>
            <a:ext cx="7000875" cy="4905375"/>
          </a:xfrm>
          <a:prstGeom prst="rect">
            <a:avLst/>
          </a:prstGeom>
        </p:spPr>
      </p:pic>
      <p:pic>
        <p:nvPicPr>
          <p:cNvPr id="9" name="Picture 8">
            <a:extLst>
              <a:ext uri="{FF2B5EF4-FFF2-40B4-BE49-F238E27FC236}">
                <a16:creationId xmlns:a16="http://schemas.microsoft.com/office/drawing/2014/main" id="{AE67FCF1-B61A-4F19-BBB7-33BA22B79CD7}"/>
              </a:ext>
            </a:extLst>
          </p:cNvPr>
          <p:cNvPicPr>
            <a:picLocks noChangeAspect="1"/>
          </p:cNvPicPr>
          <p:nvPr/>
        </p:nvPicPr>
        <p:blipFill>
          <a:blip r:embed="rId3"/>
          <a:stretch>
            <a:fillRect/>
          </a:stretch>
        </p:blipFill>
        <p:spPr>
          <a:xfrm>
            <a:off x="2701452" y="2019806"/>
            <a:ext cx="9182100" cy="4238625"/>
          </a:xfrm>
          <a:prstGeom prst="rect">
            <a:avLst/>
          </a:prstGeom>
        </p:spPr>
      </p:pic>
    </p:spTree>
    <p:extLst>
      <p:ext uri="{BB962C8B-B14F-4D97-AF65-F5344CB8AC3E}">
        <p14:creationId xmlns:p14="http://schemas.microsoft.com/office/powerpoint/2010/main" val="40343541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4AA365-9833-4413-A589-CD6416687608}"/>
              </a:ext>
            </a:extLst>
          </p:cNvPr>
          <p:cNvSpPr/>
          <p:nvPr/>
        </p:nvSpPr>
        <p:spPr>
          <a:xfrm>
            <a:off x="674451" y="893045"/>
            <a:ext cx="11042420" cy="4801314"/>
          </a:xfrm>
          <a:prstGeom prst="rect">
            <a:avLst/>
          </a:prstGeom>
        </p:spPr>
        <p:txBody>
          <a:bodyPr wrap="square">
            <a:spAutoFit/>
          </a:bodyPr>
          <a:lstStyle/>
          <a:p>
            <a:r>
              <a:rPr lang="en-US" sz="300" dirty="0"/>
              <a:t>when</a:t>
            </a:r>
          </a:p>
          <a:p>
            <a:r>
              <a:rPr lang="en-US" sz="300" dirty="0"/>
              <a:t>    event : </a:t>
            </a:r>
            <a:r>
              <a:rPr lang="en-US" sz="300" dirty="0" err="1"/>
              <a:t>EventTargetBean</a:t>
            </a:r>
            <a:r>
              <a:rPr lang="en-US" sz="300" dirty="0"/>
              <a:t>(  )  </a:t>
            </a:r>
          </a:p>
          <a:p>
            <a:r>
              <a:rPr lang="en-US" sz="300" dirty="0"/>
              <a:t>    account : </a:t>
            </a:r>
            <a:r>
              <a:rPr lang="en-US" sz="300" dirty="0" err="1"/>
              <a:t>AccountBean</a:t>
            </a:r>
            <a:r>
              <a:rPr lang="en-US" sz="300" dirty="0"/>
              <a:t>(  )  </a:t>
            </a:r>
          </a:p>
          <a:p>
            <a:r>
              <a:rPr lang="en-US" sz="300" dirty="0"/>
              <a:t>    attributes : </a:t>
            </a:r>
            <a:r>
              <a:rPr lang="en-US" sz="300" dirty="0" err="1"/>
              <a:t>AccountAttrValueList</a:t>
            </a:r>
            <a:r>
              <a:rPr lang="en-US" sz="300" dirty="0"/>
              <a:t>(  )</a:t>
            </a:r>
          </a:p>
          <a:p>
            <a:r>
              <a:rPr lang="en-US" sz="300" dirty="0"/>
              <a:t>then</a:t>
            </a:r>
          </a:p>
          <a:p>
            <a:r>
              <a:rPr lang="en-US" sz="300" dirty="0"/>
              <a:t>// Ver. 5.1, </a:t>
            </a:r>
            <a:r>
              <a:rPr lang="en-US" sz="300" dirty="0" err="1"/>
              <a:t>D.Chilovich</a:t>
            </a:r>
            <a:r>
              <a:rPr lang="en-US" sz="300" dirty="0"/>
              <a:t> IBM, 2018-06-05 - add User Owner for all AD Accounts, and add OUs from account info ( from DN )</a:t>
            </a:r>
          </a:p>
          <a:p>
            <a:endParaRPr lang="en-US" sz="300" dirty="0"/>
          </a:p>
          <a:p>
            <a:r>
              <a:rPr lang="en-US" sz="300" dirty="0"/>
              <a:t>// Exit if </a:t>
            </a:r>
            <a:r>
              <a:rPr lang="en-US" sz="300" dirty="0" err="1"/>
              <a:t>account_code</a:t>
            </a:r>
            <a:r>
              <a:rPr lang="en-US" sz="300" dirty="0"/>
              <a:t> is null</a:t>
            </a:r>
          </a:p>
          <a:p>
            <a:r>
              <a:rPr lang="en-US" sz="300" dirty="0"/>
              <a:t>if (</a:t>
            </a:r>
            <a:r>
              <a:rPr lang="en-US" sz="300" dirty="0" err="1"/>
              <a:t>event.getCode</a:t>
            </a:r>
            <a:r>
              <a:rPr lang="en-US" sz="300" dirty="0"/>
              <a:t>() == null) {</a:t>
            </a:r>
          </a:p>
          <a:p>
            <a:r>
              <a:rPr lang="en-US" sz="300" dirty="0"/>
              <a:t>    logger.info("Account code is empty. Account can not be created - no code!");</a:t>
            </a:r>
          </a:p>
          <a:p>
            <a:r>
              <a:rPr lang="en-US" sz="300" dirty="0"/>
              <a:t>    return;</a:t>
            </a:r>
          </a:p>
          <a:p>
            <a:r>
              <a:rPr lang="en-US" sz="300" dirty="0"/>
              <a:t>  }</a:t>
            </a:r>
          </a:p>
          <a:p>
            <a:endParaRPr lang="en-US" sz="300" dirty="0"/>
          </a:p>
          <a:p>
            <a:r>
              <a:rPr lang="en-US" sz="300" dirty="0"/>
              <a:t>// Exit if already matched to existing User already</a:t>
            </a:r>
          </a:p>
          <a:p>
            <a:r>
              <a:rPr lang="en-US" sz="300" dirty="0"/>
              <a:t>if (</a:t>
            </a:r>
            <a:r>
              <a:rPr lang="en-US" sz="300" dirty="0" err="1"/>
              <a:t>account.getPerson_id</a:t>
            </a:r>
            <a:r>
              <a:rPr lang="en-US" sz="300" dirty="0"/>
              <a:t>() != null) {</a:t>
            </a:r>
          </a:p>
          <a:p>
            <a:r>
              <a:rPr lang="en-US" sz="300" dirty="0"/>
              <a:t>    logger.info("Account Owner User exists, and is already matched to user ID: " + </a:t>
            </a:r>
            <a:r>
              <a:rPr lang="en-US" sz="300" dirty="0" err="1"/>
              <a:t>account.getPerson_id</a:t>
            </a:r>
            <a:r>
              <a:rPr lang="en-US" sz="300" dirty="0"/>
              <a:t>() );</a:t>
            </a:r>
          </a:p>
          <a:p>
            <a:r>
              <a:rPr lang="en-US" sz="300" dirty="0"/>
              <a:t>    return;</a:t>
            </a:r>
          </a:p>
          <a:p>
            <a:r>
              <a:rPr lang="en-US" sz="300" dirty="0"/>
              <a:t>  }</a:t>
            </a:r>
          </a:p>
          <a:p>
            <a:r>
              <a:rPr lang="en-US" sz="300" dirty="0"/>
              <a:t>  </a:t>
            </a:r>
          </a:p>
          <a:p>
            <a:r>
              <a:rPr lang="en-US" sz="300" dirty="0"/>
              <a:t>// Construct user attributes</a:t>
            </a:r>
          </a:p>
          <a:p>
            <a:r>
              <a:rPr lang="en-US" sz="300" dirty="0" err="1"/>
              <a:t>UserBean</a:t>
            </a:r>
            <a:r>
              <a:rPr lang="en-US" sz="300" dirty="0"/>
              <a:t> </a:t>
            </a:r>
            <a:r>
              <a:rPr lang="en-US" sz="300" dirty="0" err="1"/>
              <a:t>userBean</a:t>
            </a:r>
            <a:r>
              <a:rPr lang="en-US" sz="300" dirty="0"/>
              <a:t> = new </a:t>
            </a:r>
            <a:r>
              <a:rPr lang="en-US" sz="300" dirty="0" err="1"/>
              <a:t>UserBean</a:t>
            </a:r>
            <a:r>
              <a:rPr lang="en-US" sz="300" dirty="0"/>
              <a:t>(  );</a:t>
            </a:r>
          </a:p>
          <a:p>
            <a:r>
              <a:rPr lang="en-US" sz="300" dirty="0" err="1"/>
              <a:t>OrgUnitBean</a:t>
            </a:r>
            <a:r>
              <a:rPr lang="en-US" sz="300" dirty="0"/>
              <a:t> </a:t>
            </a:r>
            <a:r>
              <a:rPr lang="en-US" sz="300" dirty="0" err="1"/>
              <a:t>orgUnitBean</a:t>
            </a:r>
            <a:r>
              <a:rPr lang="en-US" sz="300" dirty="0"/>
              <a:t> = new </a:t>
            </a:r>
            <a:r>
              <a:rPr lang="en-US" sz="300" dirty="0" err="1"/>
              <a:t>OrgUnitBean</a:t>
            </a:r>
            <a:r>
              <a:rPr lang="en-US" sz="300" dirty="0"/>
              <a:t>(  );</a:t>
            </a:r>
          </a:p>
          <a:p>
            <a:r>
              <a:rPr lang="en-US" sz="300" dirty="0" err="1"/>
              <a:t>ExternalInfo</a:t>
            </a:r>
            <a:r>
              <a:rPr lang="en-US" sz="300" dirty="0"/>
              <a:t> </a:t>
            </a:r>
            <a:r>
              <a:rPr lang="en-US" sz="300" dirty="0" err="1"/>
              <a:t>externalInfo</a:t>
            </a:r>
            <a:r>
              <a:rPr lang="en-US" sz="300" dirty="0"/>
              <a:t> = new </a:t>
            </a:r>
            <a:r>
              <a:rPr lang="en-US" sz="300" dirty="0" err="1"/>
              <a:t>ExternalInfo</a:t>
            </a:r>
            <a:r>
              <a:rPr lang="en-US" sz="300" dirty="0"/>
              <a:t>(  );</a:t>
            </a:r>
          </a:p>
          <a:p>
            <a:r>
              <a:rPr lang="en-US" sz="300" dirty="0"/>
              <a:t>String </a:t>
            </a:r>
            <a:r>
              <a:rPr lang="en-US" sz="300" dirty="0" err="1"/>
              <a:t>userTargetName</a:t>
            </a:r>
            <a:r>
              <a:rPr lang="en-US" sz="300" dirty="0"/>
              <a:t> = null;</a:t>
            </a:r>
          </a:p>
          <a:p>
            <a:r>
              <a:rPr lang="en-US" sz="300" dirty="0"/>
              <a:t>String </a:t>
            </a:r>
            <a:r>
              <a:rPr lang="en-US" sz="300" dirty="0" err="1"/>
              <a:t>userName</a:t>
            </a:r>
            <a:r>
              <a:rPr lang="en-US" sz="300" dirty="0"/>
              <a:t> = null;</a:t>
            </a:r>
          </a:p>
          <a:p>
            <a:r>
              <a:rPr lang="en-US" sz="300" dirty="0"/>
              <a:t>String </a:t>
            </a:r>
            <a:r>
              <a:rPr lang="en-US" sz="300" dirty="0" err="1"/>
              <a:t>userSurname</a:t>
            </a:r>
            <a:r>
              <a:rPr lang="en-US" sz="300" dirty="0"/>
              <a:t> = null;</a:t>
            </a:r>
          </a:p>
          <a:p>
            <a:r>
              <a:rPr lang="en-US" sz="300" dirty="0"/>
              <a:t>String </a:t>
            </a:r>
            <a:r>
              <a:rPr lang="en-US" sz="300" dirty="0" err="1"/>
              <a:t>userMAIL</a:t>
            </a:r>
            <a:r>
              <a:rPr lang="en-US" sz="300" dirty="0"/>
              <a:t> = null;</a:t>
            </a:r>
          </a:p>
          <a:p>
            <a:r>
              <a:rPr lang="en-US" sz="300" dirty="0"/>
              <a:t>String </a:t>
            </a:r>
            <a:r>
              <a:rPr lang="en-US" sz="300" dirty="0" err="1"/>
              <a:t>userADDn</a:t>
            </a:r>
            <a:r>
              <a:rPr lang="en-US" sz="300" dirty="0"/>
              <a:t> = null;</a:t>
            </a:r>
          </a:p>
          <a:p>
            <a:endParaRPr lang="en-US" sz="300" dirty="0"/>
          </a:p>
          <a:p>
            <a:r>
              <a:rPr lang="en-US" sz="300" dirty="0"/>
              <a:t>// User Attributes from Account object</a:t>
            </a:r>
          </a:p>
          <a:p>
            <a:r>
              <a:rPr lang="en-US" sz="300" dirty="0"/>
              <a:t>String </a:t>
            </a:r>
            <a:r>
              <a:rPr lang="en-US" sz="300" dirty="0" err="1"/>
              <a:t>userCode</a:t>
            </a:r>
            <a:r>
              <a:rPr lang="en-US" sz="300" dirty="0"/>
              <a:t> = </a:t>
            </a:r>
            <a:r>
              <a:rPr lang="en-US" sz="300" dirty="0" err="1"/>
              <a:t>event.getCode</a:t>
            </a:r>
            <a:r>
              <a:rPr lang="en-US" sz="300" dirty="0"/>
              <a:t>().</a:t>
            </a:r>
            <a:r>
              <a:rPr lang="en-US" sz="300" dirty="0" err="1"/>
              <a:t>toString</a:t>
            </a:r>
            <a:r>
              <a:rPr lang="en-US" sz="300" dirty="0"/>
              <a:t>();</a:t>
            </a:r>
          </a:p>
          <a:p>
            <a:r>
              <a:rPr lang="en-US" sz="300" dirty="0"/>
              <a:t>if ( </a:t>
            </a:r>
            <a:r>
              <a:rPr lang="en-US" sz="300" dirty="0" err="1"/>
              <a:t>event.getEmail</a:t>
            </a:r>
            <a:r>
              <a:rPr lang="en-US" sz="300" dirty="0"/>
              <a:t>() != null ) {  </a:t>
            </a:r>
            <a:r>
              <a:rPr lang="en-US" sz="300" dirty="0" err="1"/>
              <a:t>userMAIL</a:t>
            </a:r>
            <a:r>
              <a:rPr lang="en-US" sz="300" dirty="0"/>
              <a:t> = </a:t>
            </a:r>
            <a:r>
              <a:rPr lang="en-US" sz="300" dirty="0" err="1"/>
              <a:t>event.getEmail</a:t>
            </a:r>
            <a:r>
              <a:rPr lang="en-US" sz="300" dirty="0"/>
              <a:t>(); }</a:t>
            </a:r>
          </a:p>
          <a:p>
            <a:r>
              <a:rPr lang="en-US" sz="300" dirty="0"/>
              <a:t>if ( </a:t>
            </a:r>
            <a:r>
              <a:rPr lang="en-US" sz="300" dirty="0" err="1"/>
              <a:t>event.getSurname</a:t>
            </a:r>
            <a:r>
              <a:rPr lang="en-US" sz="300" dirty="0"/>
              <a:t>() != null ) {  </a:t>
            </a:r>
            <a:r>
              <a:rPr lang="en-US" sz="300" dirty="0" err="1"/>
              <a:t>userSurname</a:t>
            </a:r>
            <a:r>
              <a:rPr lang="en-US" sz="300" dirty="0"/>
              <a:t> = </a:t>
            </a:r>
            <a:r>
              <a:rPr lang="en-US" sz="300" dirty="0" err="1"/>
              <a:t>event.getSurname</a:t>
            </a:r>
            <a:r>
              <a:rPr lang="en-US" sz="300" dirty="0"/>
              <a:t>(); }</a:t>
            </a:r>
          </a:p>
          <a:p>
            <a:r>
              <a:rPr lang="en-US" sz="300" dirty="0"/>
              <a:t>if ( </a:t>
            </a:r>
            <a:r>
              <a:rPr lang="en-US" sz="300" dirty="0" err="1"/>
              <a:t>event.getName</a:t>
            </a:r>
            <a:r>
              <a:rPr lang="en-US" sz="300" dirty="0"/>
              <a:t>() != null ) {  </a:t>
            </a:r>
            <a:r>
              <a:rPr lang="en-US" sz="300" dirty="0" err="1"/>
              <a:t>userName</a:t>
            </a:r>
            <a:r>
              <a:rPr lang="en-US" sz="300" dirty="0"/>
              <a:t> = </a:t>
            </a:r>
            <a:r>
              <a:rPr lang="en-US" sz="300" dirty="0" err="1"/>
              <a:t>event.getName</a:t>
            </a:r>
            <a:r>
              <a:rPr lang="en-US" sz="300" dirty="0"/>
              <a:t>(); }</a:t>
            </a:r>
          </a:p>
          <a:p>
            <a:r>
              <a:rPr lang="en-US" sz="300" dirty="0"/>
              <a:t>if ( </a:t>
            </a:r>
            <a:r>
              <a:rPr lang="en-US" sz="300" dirty="0" err="1"/>
              <a:t>event.getTarget</a:t>
            </a:r>
            <a:r>
              <a:rPr lang="en-US" sz="300" dirty="0"/>
              <a:t>() != null ) {  </a:t>
            </a:r>
            <a:r>
              <a:rPr lang="en-US" sz="300" dirty="0" err="1"/>
              <a:t>userTargetName</a:t>
            </a:r>
            <a:r>
              <a:rPr lang="en-US" sz="300" dirty="0"/>
              <a:t> = </a:t>
            </a:r>
            <a:r>
              <a:rPr lang="en-US" sz="300" dirty="0" err="1"/>
              <a:t>event.getTarget</a:t>
            </a:r>
            <a:r>
              <a:rPr lang="en-US" sz="300" dirty="0"/>
              <a:t>(); }</a:t>
            </a:r>
          </a:p>
          <a:p>
            <a:r>
              <a:rPr lang="en-US" sz="300" dirty="0"/>
              <a:t>if ( </a:t>
            </a:r>
            <a:r>
              <a:rPr lang="en-US" sz="300" dirty="0" err="1"/>
              <a:t>event.getTarget</a:t>
            </a:r>
            <a:r>
              <a:rPr lang="en-US" sz="300" dirty="0"/>
              <a:t>() != null ) {  </a:t>
            </a:r>
            <a:r>
              <a:rPr lang="en-US" sz="300" dirty="0" err="1"/>
              <a:t>userADDn</a:t>
            </a:r>
            <a:r>
              <a:rPr lang="en-US" sz="300" dirty="0"/>
              <a:t>  = </a:t>
            </a:r>
            <a:r>
              <a:rPr lang="en-US" sz="300" dirty="0" err="1"/>
              <a:t>event.getDn</a:t>
            </a:r>
            <a:r>
              <a:rPr lang="en-US" sz="300" dirty="0"/>
              <a:t>(); }</a:t>
            </a:r>
          </a:p>
          <a:p>
            <a:endParaRPr lang="en-US" sz="300" dirty="0"/>
          </a:p>
          <a:p>
            <a:r>
              <a:rPr lang="en-US" sz="300" dirty="0"/>
              <a:t>logger.info("Rule is processing account DN: " + </a:t>
            </a:r>
            <a:r>
              <a:rPr lang="en-US" sz="300" dirty="0" err="1"/>
              <a:t>userADDn</a:t>
            </a:r>
            <a:r>
              <a:rPr lang="en-US" sz="300" dirty="0"/>
              <a:t> );</a:t>
            </a:r>
          </a:p>
          <a:p>
            <a:endParaRPr lang="en-US" sz="300" dirty="0"/>
          </a:p>
          <a:p>
            <a:r>
              <a:rPr lang="en-US" sz="300" dirty="0"/>
              <a:t>// </a:t>
            </a:r>
            <a:r>
              <a:rPr lang="en-US" sz="300" dirty="0" err="1"/>
              <a:t>Deterrmine</a:t>
            </a:r>
            <a:r>
              <a:rPr lang="en-US" sz="300" dirty="0"/>
              <a:t> by application account belongs to - should owner be created.</a:t>
            </a:r>
          </a:p>
          <a:p>
            <a:r>
              <a:rPr lang="en-US" sz="300" dirty="0"/>
              <a:t>if ( </a:t>
            </a:r>
            <a:r>
              <a:rPr lang="en-US" sz="300" dirty="0" err="1"/>
              <a:t>userTargetName</a:t>
            </a:r>
            <a:r>
              <a:rPr lang="en-US" sz="300" dirty="0"/>
              <a:t> != null ) {</a:t>
            </a:r>
          </a:p>
          <a:p>
            <a:r>
              <a:rPr lang="en-US" sz="300" dirty="0"/>
              <a:t>	if ( </a:t>
            </a:r>
            <a:r>
              <a:rPr lang="en-US" sz="300" dirty="0" err="1"/>
              <a:t>userTargetName.equals</a:t>
            </a:r>
            <a:r>
              <a:rPr lang="en-US" sz="300" dirty="0"/>
              <a:t>("Win2012 AD") ) {</a:t>
            </a:r>
          </a:p>
          <a:p>
            <a:r>
              <a:rPr lang="en-US" sz="300" dirty="0"/>
              <a:t>	logger.info("Account belongs to application under IGI Marker " + </a:t>
            </a:r>
            <a:r>
              <a:rPr lang="en-US" sz="300" dirty="0" err="1"/>
              <a:t>userTargetName</a:t>
            </a:r>
            <a:r>
              <a:rPr lang="en-US" sz="300" dirty="0"/>
              <a:t>  + ". Owner User will be created, if does not exist.");</a:t>
            </a:r>
          </a:p>
          <a:p>
            <a:r>
              <a:rPr lang="en-US" sz="300" dirty="0"/>
              <a:t>	} else {</a:t>
            </a:r>
          </a:p>
          <a:p>
            <a:r>
              <a:rPr lang="en-US" sz="300" dirty="0"/>
              <a:t>		logger.info("Account belongs to application under IGI Marker " + </a:t>
            </a:r>
            <a:r>
              <a:rPr lang="en-US" sz="300" dirty="0" err="1"/>
              <a:t>userTargetName</a:t>
            </a:r>
            <a:r>
              <a:rPr lang="en-US" sz="300" dirty="0"/>
              <a:t>  + ". Owner User will not be created!");</a:t>
            </a:r>
          </a:p>
          <a:p>
            <a:r>
              <a:rPr lang="en-US" sz="300" dirty="0"/>
              <a:t>		return;</a:t>
            </a:r>
          </a:p>
          <a:p>
            <a:r>
              <a:rPr lang="en-US" sz="300" dirty="0"/>
              <a:t>	}</a:t>
            </a:r>
          </a:p>
          <a:p>
            <a:r>
              <a:rPr lang="en-US" sz="300" dirty="0"/>
              <a:t>  } else {</a:t>
            </a:r>
          </a:p>
          <a:p>
            <a:r>
              <a:rPr lang="en-US" sz="300" dirty="0"/>
              <a:t>logger.info("Account belongs to null application!");</a:t>
            </a:r>
          </a:p>
          <a:p>
            <a:r>
              <a:rPr lang="en-US" sz="300" dirty="0"/>
              <a:t>return;</a:t>
            </a:r>
          </a:p>
          <a:p>
            <a:r>
              <a:rPr lang="en-US" sz="300" dirty="0"/>
              <a:t>}</a:t>
            </a:r>
          </a:p>
          <a:p>
            <a:r>
              <a:rPr lang="en-US" sz="300" dirty="0"/>
              <a:t>  </a:t>
            </a:r>
          </a:p>
          <a:p>
            <a:r>
              <a:rPr lang="en-US" sz="300" dirty="0"/>
              <a:t>// Determine if parent OU exists, add if missing</a:t>
            </a:r>
          </a:p>
          <a:p>
            <a:r>
              <a:rPr lang="en-US" sz="300" dirty="0"/>
              <a:t>String </a:t>
            </a:r>
            <a:r>
              <a:rPr lang="en-US" sz="300" dirty="0" err="1"/>
              <a:t>parentCode</a:t>
            </a:r>
            <a:r>
              <a:rPr lang="en-US" sz="300" dirty="0"/>
              <a:t> = "ADHR";</a:t>
            </a:r>
          </a:p>
          <a:p>
            <a:r>
              <a:rPr lang="en-US" sz="300" dirty="0" err="1"/>
              <a:t>OrgUnitBean</a:t>
            </a:r>
            <a:r>
              <a:rPr lang="en-US" sz="300" dirty="0"/>
              <a:t> </a:t>
            </a:r>
            <a:r>
              <a:rPr lang="en-US" sz="300" dirty="0" err="1"/>
              <a:t>parentBean</a:t>
            </a:r>
            <a:r>
              <a:rPr lang="en-US" sz="300" dirty="0"/>
              <a:t> = </a:t>
            </a:r>
            <a:r>
              <a:rPr lang="en-US" sz="300" dirty="0" err="1"/>
              <a:t>UtilAction.findOrgUnitByCode</a:t>
            </a:r>
            <a:r>
              <a:rPr lang="en-US" sz="300" dirty="0"/>
              <a:t>(</a:t>
            </a:r>
            <a:r>
              <a:rPr lang="en-US" sz="300" dirty="0" err="1"/>
              <a:t>sql</a:t>
            </a:r>
            <a:r>
              <a:rPr lang="en-US" sz="300" dirty="0"/>
              <a:t>, </a:t>
            </a:r>
            <a:r>
              <a:rPr lang="en-US" sz="300" dirty="0" err="1"/>
              <a:t>parentCode</a:t>
            </a:r>
            <a:r>
              <a:rPr lang="en-US" sz="300" dirty="0"/>
              <a:t>);</a:t>
            </a:r>
          </a:p>
          <a:p>
            <a:endParaRPr lang="en-US" sz="300" dirty="0"/>
          </a:p>
          <a:p>
            <a:r>
              <a:rPr lang="en-US" sz="300" dirty="0"/>
              <a:t>if (</a:t>
            </a:r>
            <a:r>
              <a:rPr lang="en-US" sz="300" dirty="0" err="1"/>
              <a:t>parentBean</a:t>
            </a:r>
            <a:r>
              <a:rPr lang="en-US" sz="300" dirty="0"/>
              <a:t> == null) {</a:t>
            </a:r>
          </a:p>
          <a:p>
            <a:r>
              <a:rPr lang="en-US" sz="300" dirty="0"/>
              <a:t>     </a:t>
            </a:r>
            <a:r>
              <a:rPr lang="en-US" sz="300" dirty="0" err="1"/>
              <a:t>OrgUnitBean</a:t>
            </a:r>
            <a:r>
              <a:rPr lang="en-US" sz="300" dirty="0"/>
              <a:t> root = new </a:t>
            </a:r>
            <a:r>
              <a:rPr lang="en-US" sz="300" dirty="0" err="1"/>
              <a:t>OrgUnitBean</a:t>
            </a:r>
            <a:r>
              <a:rPr lang="en-US" sz="300" dirty="0"/>
              <a:t>();</a:t>
            </a:r>
          </a:p>
          <a:p>
            <a:r>
              <a:rPr lang="en-US" sz="300" dirty="0"/>
              <a:t>     </a:t>
            </a:r>
            <a:r>
              <a:rPr lang="en-US" sz="300" dirty="0" err="1"/>
              <a:t>root.setId</a:t>
            </a:r>
            <a:r>
              <a:rPr lang="en-US" sz="300" dirty="0"/>
              <a:t>(1L);</a:t>
            </a:r>
          </a:p>
          <a:p>
            <a:r>
              <a:rPr lang="en-US" sz="300" dirty="0"/>
              <a:t>     </a:t>
            </a:r>
            <a:r>
              <a:rPr lang="en-US" sz="300" dirty="0" err="1"/>
              <a:t>parentBean</a:t>
            </a:r>
            <a:r>
              <a:rPr lang="en-US" sz="300" dirty="0"/>
              <a:t> = </a:t>
            </a:r>
            <a:r>
              <a:rPr lang="en-US" sz="300" dirty="0" err="1"/>
              <a:t>UtilAction.createOrgUnit</a:t>
            </a:r>
            <a:r>
              <a:rPr lang="en-US" sz="300" dirty="0"/>
              <a:t>(</a:t>
            </a:r>
            <a:r>
              <a:rPr lang="en-US" sz="300" dirty="0" err="1"/>
              <a:t>sql</a:t>
            </a:r>
            <a:r>
              <a:rPr lang="en-US" sz="300" dirty="0"/>
              <a:t>, </a:t>
            </a:r>
            <a:r>
              <a:rPr lang="en-US" sz="300" dirty="0" err="1"/>
              <a:t>parentCode</a:t>
            </a:r>
            <a:r>
              <a:rPr lang="en-US" sz="300" dirty="0"/>
              <a:t>, </a:t>
            </a:r>
            <a:r>
              <a:rPr lang="en-US" sz="300" dirty="0" err="1"/>
              <a:t>parentCode</a:t>
            </a:r>
            <a:r>
              <a:rPr lang="en-US" sz="300" dirty="0"/>
              <a:t>, "", root, false, false);</a:t>
            </a:r>
          </a:p>
          <a:p>
            <a:r>
              <a:rPr lang="en-US" sz="300" dirty="0"/>
              <a:t>     logger.info("Account Owner Parent OU created with code: " + </a:t>
            </a:r>
            <a:r>
              <a:rPr lang="en-US" sz="300" dirty="0" err="1"/>
              <a:t>parentCode</a:t>
            </a:r>
            <a:r>
              <a:rPr lang="en-US" sz="300" dirty="0"/>
              <a:t>);</a:t>
            </a:r>
          </a:p>
          <a:p>
            <a:r>
              <a:rPr lang="en-US" sz="300" dirty="0"/>
              <a:t>}</a:t>
            </a:r>
          </a:p>
          <a:p>
            <a:r>
              <a:rPr lang="en-US" sz="300" dirty="0"/>
              <a:t>	</a:t>
            </a:r>
          </a:p>
          <a:p>
            <a:r>
              <a:rPr lang="en-US" sz="300" dirty="0"/>
              <a:t>// Determine Account Owner Agency OU name and code from account name</a:t>
            </a:r>
          </a:p>
          <a:p>
            <a:r>
              <a:rPr lang="en-US" sz="300" dirty="0"/>
              <a:t>String [] </a:t>
            </a:r>
            <a:r>
              <a:rPr lang="en-US" sz="300" dirty="0" err="1"/>
              <a:t>DNArray</a:t>
            </a:r>
            <a:r>
              <a:rPr lang="en-US" sz="300" dirty="0"/>
              <a:t> = </a:t>
            </a:r>
            <a:r>
              <a:rPr lang="en-US" sz="300" dirty="0" err="1"/>
              <a:t>userADDn.split</a:t>
            </a:r>
            <a:r>
              <a:rPr lang="en-US" sz="300" dirty="0"/>
              <a:t>(",");</a:t>
            </a:r>
          </a:p>
          <a:p>
            <a:r>
              <a:rPr lang="en-US" sz="300" dirty="0"/>
              <a:t>String </a:t>
            </a:r>
            <a:r>
              <a:rPr lang="en-US" sz="300" dirty="0" err="1"/>
              <a:t>userOU</a:t>
            </a:r>
            <a:r>
              <a:rPr lang="en-US" sz="300" dirty="0"/>
              <a:t> = </a:t>
            </a:r>
            <a:r>
              <a:rPr lang="en-US" sz="300" dirty="0" err="1"/>
              <a:t>DNArray</a:t>
            </a:r>
            <a:r>
              <a:rPr lang="en-US" sz="300" dirty="0"/>
              <a:t>[2].substring(</a:t>
            </a:r>
            <a:r>
              <a:rPr lang="en-US" sz="300" dirty="0" err="1"/>
              <a:t>DNArray</a:t>
            </a:r>
            <a:r>
              <a:rPr lang="en-US" sz="300" dirty="0"/>
              <a:t>[2].</a:t>
            </a:r>
            <a:r>
              <a:rPr lang="en-US" sz="300" dirty="0" err="1"/>
              <a:t>indexOf</a:t>
            </a:r>
            <a:r>
              <a:rPr lang="en-US" sz="300" dirty="0"/>
              <a:t>("=")+1).</a:t>
            </a:r>
            <a:r>
              <a:rPr lang="en-US" sz="300" dirty="0" err="1"/>
              <a:t>toUpperCase</a:t>
            </a:r>
            <a:r>
              <a:rPr lang="en-US" sz="300" dirty="0"/>
              <a:t>();</a:t>
            </a:r>
          </a:p>
          <a:p>
            <a:r>
              <a:rPr lang="en-US" sz="300" dirty="0"/>
              <a:t>    </a:t>
            </a:r>
          </a:p>
          <a:p>
            <a:r>
              <a:rPr lang="en-US" sz="300" dirty="0"/>
              <a:t>if (</a:t>
            </a:r>
            <a:r>
              <a:rPr lang="en-US" sz="300" dirty="0" err="1"/>
              <a:t>userOU</a:t>
            </a:r>
            <a:r>
              <a:rPr lang="en-US" sz="300" dirty="0"/>
              <a:t> == null) {</a:t>
            </a:r>
          </a:p>
          <a:p>
            <a:r>
              <a:rPr lang="en-US" sz="300" dirty="0"/>
              <a:t>  </a:t>
            </a:r>
            <a:r>
              <a:rPr lang="en-US" sz="300" dirty="0" err="1"/>
              <a:t>userOU</a:t>
            </a:r>
            <a:r>
              <a:rPr lang="en-US" sz="300" dirty="0"/>
              <a:t> = "ADHR";</a:t>
            </a:r>
          </a:p>
          <a:p>
            <a:r>
              <a:rPr lang="en-US" sz="300" dirty="0"/>
              <a:t>}</a:t>
            </a:r>
          </a:p>
          <a:p>
            <a:r>
              <a:rPr lang="en-US" sz="300" dirty="0"/>
              <a:t>logger.info("Agency OU ( Owner OU ) to be: " + </a:t>
            </a:r>
            <a:r>
              <a:rPr lang="en-US" sz="300" dirty="0" err="1"/>
              <a:t>userOU</a:t>
            </a:r>
            <a:r>
              <a:rPr lang="en-US" sz="300" dirty="0"/>
              <a:t> );</a:t>
            </a:r>
          </a:p>
          <a:p>
            <a:endParaRPr lang="en-US" sz="300" dirty="0"/>
          </a:p>
          <a:p>
            <a:r>
              <a:rPr lang="en-US" sz="300" dirty="0"/>
              <a:t>// Determine if User OU exists, add if missing, add it under parent OU</a:t>
            </a:r>
          </a:p>
          <a:p>
            <a:r>
              <a:rPr lang="en-US" sz="300" dirty="0" err="1"/>
              <a:t>OrgUnitBean</a:t>
            </a:r>
            <a:r>
              <a:rPr lang="en-US" sz="300" dirty="0"/>
              <a:t> </a:t>
            </a:r>
            <a:r>
              <a:rPr lang="en-US" sz="300" dirty="0" err="1"/>
              <a:t>userOUBean</a:t>
            </a:r>
            <a:r>
              <a:rPr lang="en-US" sz="300" dirty="0"/>
              <a:t> = </a:t>
            </a:r>
            <a:r>
              <a:rPr lang="en-US" sz="300" dirty="0" err="1"/>
              <a:t>UtilAction.findOrgUnitByCode</a:t>
            </a:r>
            <a:r>
              <a:rPr lang="en-US" sz="300" dirty="0"/>
              <a:t>(</a:t>
            </a:r>
            <a:r>
              <a:rPr lang="en-US" sz="300" dirty="0" err="1"/>
              <a:t>sql</a:t>
            </a:r>
            <a:r>
              <a:rPr lang="en-US" sz="300" dirty="0"/>
              <a:t>, </a:t>
            </a:r>
            <a:r>
              <a:rPr lang="en-US" sz="300" dirty="0" err="1"/>
              <a:t>userOU</a:t>
            </a:r>
            <a:r>
              <a:rPr lang="en-US" sz="300" dirty="0"/>
              <a:t>);</a:t>
            </a:r>
          </a:p>
          <a:p>
            <a:endParaRPr lang="en-US" sz="300" dirty="0"/>
          </a:p>
          <a:p>
            <a:r>
              <a:rPr lang="en-US" sz="300" dirty="0"/>
              <a:t>if (</a:t>
            </a:r>
            <a:r>
              <a:rPr lang="en-US" sz="300" dirty="0" err="1"/>
              <a:t>userOUBean</a:t>
            </a:r>
            <a:r>
              <a:rPr lang="en-US" sz="300" dirty="0"/>
              <a:t> == null) {</a:t>
            </a:r>
          </a:p>
          <a:p>
            <a:r>
              <a:rPr lang="en-US" sz="300" dirty="0"/>
              <a:t>     </a:t>
            </a:r>
            <a:r>
              <a:rPr lang="en-US" sz="300" dirty="0" err="1"/>
              <a:t>userOUBean</a:t>
            </a:r>
            <a:r>
              <a:rPr lang="en-US" sz="300" dirty="0"/>
              <a:t> = </a:t>
            </a:r>
            <a:r>
              <a:rPr lang="en-US" sz="300" dirty="0" err="1"/>
              <a:t>UtilAction.createOrgUnit</a:t>
            </a:r>
            <a:r>
              <a:rPr lang="en-US" sz="300" dirty="0"/>
              <a:t>(</a:t>
            </a:r>
            <a:r>
              <a:rPr lang="en-US" sz="300" dirty="0" err="1"/>
              <a:t>sql</a:t>
            </a:r>
            <a:r>
              <a:rPr lang="en-US" sz="300" dirty="0"/>
              <a:t>, </a:t>
            </a:r>
            <a:r>
              <a:rPr lang="en-US" sz="300" dirty="0" err="1"/>
              <a:t>userOU</a:t>
            </a:r>
            <a:r>
              <a:rPr lang="en-US" sz="300" dirty="0"/>
              <a:t>, </a:t>
            </a:r>
            <a:r>
              <a:rPr lang="en-US" sz="300" dirty="0" err="1"/>
              <a:t>userOU</a:t>
            </a:r>
            <a:r>
              <a:rPr lang="en-US" sz="300" dirty="0"/>
              <a:t>, "", </a:t>
            </a:r>
            <a:r>
              <a:rPr lang="en-US" sz="300" dirty="0" err="1"/>
              <a:t>parentBean</a:t>
            </a:r>
            <a:r>
              <a:rPr lang="en-US" sz="300" dirty="0"/>
              <a:t>, false, false);</a:t>
            </a:r>
          </a:p>
          <a:p>
            <a:r>
              <a:rPr lang="en-US" sz="300" dirty="0"/>
              <a:t>     logger.info("Account Owner OU created with code: " + </a:t>
            </a:r>
            <a:r>
              <a:rPr lang="en-US" sz="300" dirty="0" err="1"/>
              <a:t>userOU</a:t>
            </a:r>
            <a:r>
              <a:rPr lang="en-US" sz="300" dirty="0"/>
              <a:t>);</a:t>
            </a:r>
          </a:p>
          <a:p>
            <a:r>
              <a:rPr lang="en-US" sz="300" dirty="0"/>
              <a:t>}</a:t>
            </a:r>
          </a:p>
          <a:p>
            <a:endParaRPr lang="en-US" sz="300" dirty="0"/>
          </a:p>
          <a:p>
            <a:r>
              <a:rPr lang="en-US" sz="300" dirty="0"/>
              <a:t>// Construct new owner User</a:t>
            </a:r>
          </a:p>
          <a:p>
            <a:r>
              <a:rPr lang="en-US" sz="300" dirty="0" err="1"/>
              <a:t>orgUnitBean.setCode</a:t>
            </a:r>
            <a:r>
              <a:rPr lang="en-US" sz="300" dirty="0"/>
              <a:t>(</a:t>
            </a:r>
            <a:r>
              <a:rPr lang="en-US" sz="300" dirty="0" err="1"/>
              <a:t>userOU</a:t>
            </a:r>
            <a:r>
              <a:rPr lang="en-US" sz="300" dirty="0"/>
              <a:t>);</a:t>
            </a:r>
          </a:p>
          <a:p>
            <a:r>
              <a:rPr lang="en-US" sz="300" dirty="0" err="1"/>
              <a:t>userBean.setCode</a:t>
            </a:r>
            <a:r>
              <a:rPr lang="en-US" sz="300" dirty="0"/>
              <a:t>(</a:t>
            </a:r>
            <a:r>
              <a:rPr lang="en-US" sz="300" dirty="0" err="1"/>
              <a:t>userCode</a:t>
            </a:r>
            <a:r>
              <a:rPr lang="en-US" sz="300" dirty="0"/>
              <a:t>);</a:t>
            </a:r>
          </a:p>
          <a:p>
            <a:r>
              <a:rPr lang="en-US" sz="300" dirty="0"/>
              <a:t>if ( </a:t>
            </a:r>
            <a:r>
              <a:rPr lang="en-US" sz="300" dirty="0" err="1"/>
              <a:t>userMAIL</a:t>
            </a:r>
            <a:r>
              <a:rPr lang="en-US" sz="300" dirty="0"/>
              <a:t> != null ) { </a:t>
            </a:r>
            <a:r>
              <a:rPr lang="en-US" sz="300" dirty="0" err="1"/>
              <a:t>userBean.setEmail</a:t>
            </a:r>
            <a:r>
              <a:rPr lang="en-US" sz="300" dirty="0"/>
              <a:t>(</a:t>
            </a:r>
            <a:r>
              <a:rPr lang="en-US" sz="300" dirty="0" err="1"/>
              <a:t>userMAIL</a:t>
            </a:r>
            <a:r>
              <a:rPr lang="en-US" sz="300" dirty="0"/>
              <a:t>); }</a:t>
            </a:r>
          </a:p>
          <a:p>
            <a:r>
              <a:rPr lang="en-US" sz="300" dirty="0"/>
              <a:t>if ( </a:t>
            </a:r>
            <a:r>
              <a:rPr lang="en-US" sz="300" dirty="0" err="1"/>
              <a:t>userSurname</a:t>
            </a:r>
            <a:r>
              <a:rPr lang="en-US" sz="300" dirty="0"/>
              <a:t> != null ) { </a:t>
            </a:r>
            <a:r>
              <a:rPr lang="en-US" sz="300" dirty="0" err="1"/>
              <a:t>userBean.setSurname</a:t>
            </a:r>
            <a:r>
              <a:rPr lang="en-US" sz="300" dirty="0"/>
              <a:t>(</a:t>
            </a:r>
            <a:r>
              <a:rPr lang="en-US" sz="300" dirty="0" err="1"/>
              <a:t>userSurname</a:t>
            </a:r>
            <a:r>
              <a:rPr lang="en-US" sz="300" dirty="0"/>
              <a:t>); }</a:t>
            </a:r>
          </a:p>
          <a:p>
            <a:r>
              <a:rPr lang="en-US" sz="300" dirty="0"/>
              <a:t>if ( </a:t>
            </a:r>
            <a:r>
              <a:rPr lang="en-US" sz="300" dirty="0" err="1"/>
              <a:t>userName</a:t>
            </a:r>
            <a:r>
              <a:rPr lang="en-US" sz="300" dirty="0"/>
              <a:t> != null ) { </a:t>
            </a:r>
            <a:r>
              <a:rPr lang="en-US" sz="300" dirty="0" err="1"/>
              <a:t>userBean.setName</a:t>
            </a:r>
            <a:r>
              <a:rPr lang="en-US" sz="300" dirty="0"/>
              <a:t>(</a:t>
            </a:r>
            <a:r>
              <a:rPr lang="en-US" sz="300" dirty="0" err="1"/>
              <a:t>userName</a:t>
            </a:r>
            <a:r>
              <a:rPr lang="en-US" sz="300" dirty="0"/>
              <a:t>); }</a:t>
            </a:r>
          </a:p>
          <a:p>
            <a:endParaRPr lang="en-US" sz="300" dirty="0"/>
          </a:p>
          <a:p>
            <a:r>
              <a:rPr lang="en-US" sz="300" dirty="0"/>
              <a:t>// create user in IGI, if it is based on AD Account</a:t>
            </a:r>
          </a:p>
          <a:p>
            <a:r>
              <a:rPr lang="en-US" sz="300" dirty="0"/>
              <a:t>if ( </a:t>
            </a:r>
            <a:r>
              <a:rPr lang="en-US" sz="300" dirty="0" err="1"/>
              <a:t>userTargetName</a:t>
            </a:r>
            <a:r>
              <a:rPr lang="en-US" sz="300" dirty="0"/>
              <a:t> != null ) {</a:t>
            </a:r>
          </a:p>
          <a:p>
            <a:r>
              <a:rPr lang="en-US" sz="300" dirty="0"/>
              <a:t>	if ( </a:t>
            </a:r>
            <a:r>
              <a:rPr lang="en-US" sz="300" dirty="0" err="1"/>
              <a:t>userTargetName.equals</a:t>
            </a:r>
            <a:r>
              <a:rPr lang="en-US" sz="300" dirty="0"/>
              <a:t>("Win2012 AD") ) {</a:t>
            </a:r>
          </a:p>
          <a:p>
            <a:r>
              <a:rPr lang="en-US" sz="300" dirty="0"/>
              <a:t>try {</a:t>
            </a:r>
          </a:p>
          <a:p>
            <a:r>
              <a:rPr lang="en-US" sz="300" dirty="0"/>
              <a:t>    </a:t>
            </a:r>
            <a:r>
              <a:rPr lang="en-US" sz="300" dirty="0" err="1"/>
              <a:t>UserAction.add</a:t>
            </a:r>
            <a:r>
              <a:rPr lang="en-US" sz="300" dirty="0"/>
              <a:t>(</a:t>
            </a:r>
            <a:r>
              <a:rPr lang="en-US" sz="300" dirty="0" err="1"/>
              <a:t>sql</a:t>
            </a:r>
            <a:r>
              <a:rPr lang="en-US" sz="300" dirty="0"/>
              <a:t>, </a:t>
            </a:r>
            <a:r>
              <a:rPr lang="en-US" sz="300" dirty="0" err="1"/>
              <a:t>userBean</a:t>
            </a:r>
            <a:r>
              <a:rPr lang="en-US" sz="300" dirty="0"/>
              <a:t>, </a:t>
            </a:r>
            <a:r>
              <a:rPr lang="en-US" sz="300" dirty="0" err="1"/>
              <a:t>orgUnitBean</a:t>
            </a:r>
            <a:r>
              <a:rPr lang="en-US" sz="300" dirty="0"/>
              <a:t>, </a:t>
            </a:r>
            <a:r>
              <a:rPr lang="en-US" sz="300" dirty="0" err="1"/>
              <a:t>externalInfo</a:t>
            </a:r>
            <a:r>
              <a:rPr lang="en-US" sz="300" dirty="0"/>
              <a:t>);</a:t>
            </a:r>
          </a:p>
          <a:p>
            <a:r>
              <a:rPr lang="en-US" sz="300" dirty="0"/>
              <a:t>  } catch (</a:t>
            </a:r>
            <a:r>
              <a:rPr lang="en-US" sz="300" dirty="0" err="1"/>
              <a:t>DBMSException</a:t>
            </a:r>
            <a:r>
              <a:rPr lang="en-US" sz="300" dirty="0"/>
              <a:t> e) {</a:t>
            </a:r>
          </a:p>
          <a:p>
            <a:r>
              <a:rPr lang="en-US" sz="300" dirty="0"/>
              <a:t>    if (</a:t>
            </a:r>
            <a:r>
              <a:rPr lang="en-US" sz="300" dirty="0" err="1"/>
              <a:t>e.getErrorCode</a:t>
            </a:r>
            <a:r>
              <a:rPr lang="en-US" sz="300" dirty="0"/>
              <a:t>() == </a:t>
            </a:r>
            <a:r>
              <a:rPr lang="en-US" sz="300" dirty="0" err="1"/>
              <a:t>DBMSException.OBJECT_NOT_UNIQUE</a:t>
            </a:r>
            <a:r>
              <a:rPr lang="en-US" sz="300" dirty="0"/>
              <a:t>) {</a:t>
            </a:r>
          </a:p>
          <a:p>
            <a:r>
              <a:rPr lang="en-US" sz="300" dirty="0"/>
              <a:t>      throw new Exception("Account owner User already exists with Code: " + </a:t>
            </a:r>
            <a:r>
              <a:rPr lang="en-US" sz="300" dirty="0" err="1"/>
              <a:t>userBean.getCode</a:t>
            </a:r>
            <a:r>
              <a:rPr lang="en-US" sz="300" dirty="0"/>
              <a:t>());</a:t>
            </a:r>
          </a:p>
          <a:p>
            <a:r>
              <a:rPr lang="en-US" sz="300" dirty="0"/>
              <a:t>	} else {</a:t>
            </a:r>
          </a:p>
          <a:p>
            <a:r>
              <a:rPr lang="en-US" sz="300" dirty="0"/>
              <a:t>      throw e;</a:t>
            </a:r>
          </a:p>
          <a:p>
            <a:r>
              <a:rPr lang="en-US" sz="300" dirty="0"/>
              <a:t>	}</a:t>
            </a:r>
          </a:p>
          <a:p>
            <a:r>
              <a:rPr lang="en-US" sz="300" dirty="0"/>
              <a:t>  }</a:t>
            </a:r>
          </a:p>
          <a:p>
            <a:r>
              <a:rPr lang="en-US" sz="300" dirty="0"/>
              <a:t>logger.info("Account " +  </a:t>
            </a:r>
            <a:r>
              <a:rPr lang="en-US" sz="300" dirty="0" err="1"/>
              <a:t>userCode</a:t>
            </a:r>
            <a:r>
              <a:rPr lang="en-US" sz="300" dirty="0"/>
              <a:t> + " owner User created with Code ID: " + </a:t>
            </a:r>
            <a:r>
              <a:rPr lang="en-US" sz="300" dirty="0" err="1"/>
              <a:t>userBean.getCode</a:t>
            </a:r>
            <a:r>
              <a:rPr lang="en-US" sz="300" dirty="0"/>
              <a:t>());</a:t>
            </a:r>
          </a:p>
          <a:p>
            <a:r>
              <a:rPr lang="en-US" sz="300" dirty="0"/>
              <a:t>}</a:t>
            </a:r>
          </a:p>
          <a:p>
            <a:r>
              <a:rPr lang="en-US" sz="300" dirty="0"/>
              <a:t>}</a:t>
            </a:r>
          </a:p>
        </p:txBody>
      </p:sp>
      <p:sp>
        <p:nvSpPr>
          <p:cNvPr id="3" name="Rectangle 2">
            <a:extLst>
              <a:ext uri="{FF2B5EF4-FFF2-40B4-BE49-F238E27FC236}">
                <a16:creationId xmlns:a16="http://schemas.microsoft.com/office/drawing/2014/main" id="{C2C42F7D-FF25-4779-B43F-3BECE8C30A9C}"/>
              </a:ext>
            </a:extLst>
          </p:cNvPr>
          <p:cNvSpPr/>
          <p:nvPr/>
        </p:nvSpPr>
        <p:spPr>
          <a:xfrm>
            <a:off x="674451" y="324564"/>
            <a:ext cx="2219582" cy="369332"/>
          </a:xfrm>
          <a:prstGeom prst="rect">
            <a:avLst/>
          </a:prstGeom>
        </p:spPr>
        <p:txBody>
          <a:bodyPr wrap="none">
            <a:spAutoFit/>
          </a:bodyPr>
          <a:lstStyle/>
          <a:p>
            <a:r>
              <a:rPr lang="en-US" dirty="0">
                <a:solidFill>
                  <a:srgbClr val="000000"/>
                </a:solidFill>
                <a:latin typeface="Helv"/>
              </a:rPr>
              <a:t>IGI Live Target Rule</a:t>
            </a:r>
            <a:endParaRPr lang="en-US" dirty="0"/>
          </a:p>
        </p:txBody>
      </p:sp>
    </p:spTree>
    <p:extLst>
      <p:ext uri="{BB962C8B-B14F-4D97-AF65-F5344CB8AC3E}">
        <p14:creationId xmlns:p14="http://schemas.microsoft.com/office/powerpoint/2010/main" val="240905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7050" y="232218"/>
            <a:ext cx="9877900" cy="1656542"/>
          </a:xfrm>
        </p:spPr>
        <p:txBody>
          <a:bodyPr>
            <a:noAutofit/>
          </a:bodyPr>
          <a:lstStyle/>
          <a:p>
            <a:r>
              <a:rPr lang="en-US" sz="2160" dirty="0"/>
              <a:t>Hybrid Cloud – delivered with:</a:t>
            </a:r>
            <a:br>
              <a:rPr lang="en-US" sz="2160" dirty="0"/>
            </a:br>
            <a:r>
              <a:rPr lang="en-US" sz="2160" dirty="0"/>
              <a:t>	IBM CI ( with CIG functions enabled )</a:t>
            </a:r>
            <a:br>
              <a:rPr lang="en-US" sz="2160" dirty="0"/>
            </a:br>
            <a:r>
              <a:rPr lang="en-US" sz="2160" dirty="0"/>
              <a:t>	SAAS HR/ERM/CRM/IAM system ( Service Now )</a:t>
            </a:r>
            <a:br>
              <a:rPr lang="en-US" sz="2160" dirty="0"/>
            </a:br>
            <a:r>
              <a:rPr lang="en-US" sz="2160" dirty="0"/>
              <a:t>	</a:t>
            </a:r>
            <a:r>
              <a:rPr lang="en-US" sz="2160" b="1" dirty="0"/>
              <a:t>IBM IGI</a:t>
            </a:r>
            <a:br>
              <a:rPr lang="en-US" sz="2160" dirty="0"/>
            </a:br>
            <a:endParaRPr lang="en-US" sz="2160" dirty="0"/>
          </a:p>
        </p:txBody>
      </p:sp>
      <p:sp>
        <p:nvSpPr>
          <p:cNvPr id="32" name="Rectangle 31">
            <a:extLst>
              <a:ext uri="{FF2B5EF4-FFF2-40B4-BE49-F238E27FC236}">
                <a16:creationId xmlns:a16="http://schemas.microsoft.com/office/drawing/2014/main" id="{CDE0818D-5959-4A83-B9C1-E1108686D5E3}"/>
              </a:ext>
            </a:extLst>
          </p:cNvPr>
          <p:cNvSpPr/>
          <p:nvPr/>
        </p:nvSpPr>
        <p:spPr>
          <a:xfrm>
            <a:off x="1504965" y="2016926"/>
            <a:ext cx="4846914" cy="3280597"/>
          </a:xfrm>
          <a:prstGeom prst="rect">
            <a:avLst/>
          </a:prstGeom>
          <a:solidFill>
            <a:schemeClr val="accent1"/>
          </a:solidFill>
          <a:ln w="19050" cap="flat" cmpd="sng" algn="ctr">
            <a:noFill/>
            <a:prstDash val="solid"/>
          </a:ln>
          <a:effectLst/>
        </p:spPr>
        <p:txBody>
          <a:bodyPr rtlCol="0" anchor="ctr"/>
          <a:lstStyle/>
          <a:p>
            <a:pPr defTabSz="1097280"/>
            <a:r>
              <a:rPr lang="en-US" sz="1680" kern="0" dirty="0">
                <a:solidFill>
                  <a:schemeClr val="bg1"/>
                </a:solidFill>
                <a:cs typeface="Arial" panose="020B0604020202020204" pitchFamily="34" charset="0"/>
              </a:rPr>
              <a:t>IBM IGI ( on-prem IAM system )</a:t>
            </a:r>
          </a:p>
          <a:p>
            <a:pPr defTabSz="1097280"/>
            <a:r>
              <a:rPr lang="en-US" sz="1680" kern="0" dirty="0">
                <a:solidFill>
                  <a:schemeClr val="bg1"/>
                </a:solidFill>
                <a:cs typeface="Arial" panose="020B0604020202020204" pitchFamily="34" charset="0"/>
              </a:rPr>
              <a:t>Full spectrum of Identity Lifecycle management</a:t>
            </a:r>
          </a:p>
          <a:p>
            <a:pPr defTabSz="1097280"/>
            <a:r>
              <a:rPr lang="en-US" sz="1680" kern="0" dirty="0">
                <a:solidFill>
                  <a:schemeClr val="bg1"/>
                </a:solidFill>
                <a:cs typeface="Arial" panose="020B0604020202020204" pitchFamily="34" charset="0"/>
              </a:rPr>
              <a:t>And Governance functions.</a:t>
            </a:r>
          </a:p>
          <a:p>
            <a:pPr defTabSz="1097280"/>
            <a:endParaRPr lang="en-US" sz="1680" kern="0" dirty="0">
              <a:solidFill>
                <a:schemeClr val="bg1"/>
              </a:solidFill>
              <a:cs typeface="Arial" panose="020B0604020202020204" pitchFamily="34" charset="0"/>
            </a:endParaRPr>
          </a:p>
          <a:p>
            <a:pPr defTabSz="1097280"/>
            <a:r>
              <a:rPr lang="en-US" sz="1680" kern="0" dirty="0">
                <a:solidFill>
                  <a:schemeClr val="bg1"/>
                </a:solidFill>
                <a:cs typeface="Arial" panose="020B0604020202020204" pitchFamily="34" charset="0"/>
              </a:rPr>
              <a:t>Identity Management and Governance</a:t>
            </a:r>
          </a:p>
          <a:p>
            <a:pPr defTabSz="1097280"/>
            <a:r>
              <a:rPr lang="en-US" sz="1680" kern="0" dirty="0">
                <a:solidFill>
                  <a:schemeClr val="bg1"/>
                </a:solidFill>
                <a:cs typeface="Arial" panose="020B0604020202020204" pitchFamily="34" charset="0"/>
              </a:rPr>
              <a:t>Provisioning and Reconciliation management to SAAS and on-prem systems</a:t>
            </a:r>
          </a:p>
          <a:p>
            <a:pPr defTabSz="1097280"/>
            <a:endParaRPr lang="en-US" sz="1680" kern="0" dirty="0">
              <a:solidFill>
                <a:schemeClr val="bg1"/>
              </a:solidFill>
              <a:cs typeface="Arial" panose="020B0604020202020204" pitchFamily="34" charset="0"/>
            </a:endParaRPr>
          </a:p>
        </p:txBody>
      </p:sp>
      <p:sp>
        <p:nvSpPr>
          <p:cNvPr id="5" name="Arrow: Left 4">
            <a:extLst>
              <a:ext uri="{FF2B5EF4-FFF2-40B4-BE49-F238E27FC236}">
                <a16:creationId xmlns:a16="http://schemas.microsoft.com/office/drawing/2014/main" id="{515C5BBD-D7B7-4BF4-B15A-9A364EF73C39}"/>
              </a:ext>
            </a:extLst>
          </p:cNvPr>
          <p:cNvSpPr/>
          <p:nvPr/>
        </p:nvSpPr>
        <p:spPr>
          <a:xfrm>
            <a:off x="6446770" y="3010995"/>
            <a:ext cx="710534" cy="418004"/>
          </a:xfrm>
          <a:prstGeom prst="leftArrow">
            <a:avLst/>
          </a:prstGeom>
          <a:solidFill>
            <a:schemeClr val="accent3">
              <a:lumMod val="75000"/>
            </a:schemeClr>
          </a:solidFill>
          <a:ln w="19050" cap="flat" cmpd="sng" algn="ctr">
            <a:noFill/>
            <a:prstDash val="solid"/>
          </a:ln>
          <a:effectLst/>
        </p:spPr>
        <p:txBody>
          <a:bodyPr rtlCol="0" anchor="ctr"/>
          <a:lstStyle/>
          <a:p>
            <a:pPr algn="ctr" defTabSz="1097280"/>
            <a:endParaRPr lang="en-US" sz="1680" kern="0" dirty="0">
              <a:solidFill>
                <a:schemeClr val="bg1"/>
              </a:solidFill>
              <a:cs typeface="Arial" panose="020B0604020202020204" pitchFamily="34" charset="0"/>
            </a:endParaRPr>
          </a:p>
        </p:txBody>
      </p:sp>
      <p:sp>
        <p:nvSpPr>
          <p:cNvPr id="6" name="Rectangle: Rounded Corners 5">
            <a:extLst>
              <a:ext uri="{FF2B5EF4-FFF2-40B4-BE49-F238E27FC236}">
                <a16:creationId xmlns:a16="http://schemas.microsoft.com/office/drawing/2014/main" id="{D5E3AF39-C284-476B-93E7-BA77B4E76403}"/>
              </a:ext>
            </a:extLst>
          </p:cNvPr>
          <p:cNvSpPr/>
          <p:nvPr/>
        </p:nvSpPr>
        <p:spPr>
          <a:xfrm>
            <a:off x="7310205" y="1476970"/>
            <a:ext cx="3790106" cy="2021425"/>
          </a:xfrm>
          <a:prstGeom prst="roundRect">
            <a:avLst/>
          </a:prstGeom>
          <a:solidFill>
            <a:srgbClr val="00B0F0"/>
          </a:solidFill>
          <a:ln w="19050" cap="flat" cmpd="sng" algn="ctr">
            <a:noFill/>
            <a:prstDash val="solid"/>
          </a:ln>
          <a:effectLst/>
        </p:spPr>
        <p:txBody>
          <a:bodyPr rtlCol="0" anchor="ctr"/>
          <a:lstStyle/>
          <a:p>
            <a:pPr defTabSz="1097280"/>
            <a:r>
              <a:rPr lang="en-US" sz="1680" kern="0" dirty="0">
                <a:solidFill>
                  <a:schemeClr val="bg1"/>
                </a:solidFill>
                <a:cs typeface="Arial" panose="020B0604020202020204" pitchFamily="34" charset="0"/>
              </a:rPr>
              <a:t>Users can come from:</a:t>
            </a:r>
          </a:p>
          <a:p>
            <a:pPr marL="342900" indent="-342900" defTabSz="1097280">
              <a:buFont typeface="Arial" panose="020B0604020202020204" pitchFamily="34" charset="0"/>
              <a:buChar char="•"/>
            </a:pPr>
            <a:r>
              <a:rPr lang="en-US" sz="1680" kern="0" dirty="0">
                <a:solidFill>
                  <a:schemeClr val="bg1"/>
                </a:solidFill>
                <a:cs typeface="Arial" panose="020B0604020202020204" pitchFamily="34" charset="0"/>
              </a:rPr>
              <a:t>Service Now Accounts, </a:t>
            </a:r>
          </a:p>
          <a:p>
            <a:pPr marL="342900" indent="-342900" defTabSz="1097280">
              <a:buFont typeface="Arial" panose="020B0604020202020204" pitchFamily="34" charset="0"/>
              <a:buChar char="•"/>
            </a:pPr>
            <a:r>
              <a:rPr lang="en-US" sz="1680" kern="0" dirty="0">
                <a:solidFill>
                  <a:schemeClr val="bg1"/>
                </a:solidFill>
                <a:cs typeface="Arial" panose="020B0604020202020204" pitchFamily="34" charset="0"/>
              </a:rPr>
              <a:t>Other HR system</a:t>
            </a:r>
          </a:p>
          <a:p>
            <a:pPr marL="342900" indent="-342900" defTabSz="1097280">
              <a:buFont typeface="Arial" panose="020B0604020202020204" pitchFamily="34" charset="0"/>
              <a:buChar char="•"/>
            </a:pPr>
            <a:r>
              <a:rPr lang="en-US" sz="1680" kern="0" dirty="0">
                <a:solidFill>
                  <a:schemeClr val="bg1"/>
                </a:solidFill>
                <a:cs typeface="Arial" panose="020B0604020202020204" pitchFamily="34" charset="0"/>
              </a:rPr>
              <a:t>Other IGI – managed </a:t>
            </a:r>
            <a:r>
              <a:rPr lang="en-US" sz="1680" kern="0" dirty="0" err="1">
                <a:solidFill>
                  <a:schemeClr val="bg1"/>
                </a:solidFill>
                <a:cs typeface="Arial" panose="020B0604020202020204" pitchFamily="34" charset="0"/>
              </a:rPr>
              <a:t>accouts</a:t>
            </a:r>
            <a:r>
              <a:rPr lang="en-US" sz="1680" kern="0" dirty="0">
                <a:solidFill>
                  <a:schemeClr val="bg1"/>
                </a:solidFill>
                <a:cs typeface="Arial" panose="020B0604020202020204" pitchFamily="34" charset="0"/>
              </a:rPr>
              <a:t> ( SAAS, AD, O365, etc. )</a:t>
            </a:r>
          </a:p>
          <a:p>
            <a:pPr marL="342900" indent="-342900" defTabSz="1097280">
              <a:buFont typeface="Arial" panose="020B0604020202020204" pitchFamily="34" charset="0"/>
              <a:buChar char="•"/>
            </a:pPr>
            <a:r>
              <a:rPr lang="en-US" sz="1680" kern="0" dirty="0">
                <a:solidFill>
                  <a:schemeClr val="bg1"/>
                </a:solidFill>
                <a:cs typeface="Arial" panose="020B0604020202020204" pitchFamily="34" charset="0"/>
              </a:rPr>
              <a:t>IGI HR Feeds</a:t>
            </a:r>
          </a:p>
        </p:txBody>
      </p:sp>
      <p:sp>
        <p:nvSpPr>
          <p:cNvPr id="7" name="Arrow: Right 6">
            <a:extLst>
              <a:ext uri="{FF2B5EF4-FFF2-40B4-BE49-F238E27FC236}">
                <a16:creationId xmlns:a16="http://schemas.microsoft.com/office/drawing/2014/main" id="{9997BE4F-95BA-447B-8F9F-BDCD5711B75F}"/>
              </a:ext>
            </a:extLst>
          </p:cNvPr>
          <p:cNvSpPr/>
          <p:nvPr/>
        </p:nvSpPr>
        <p:spPr>
          <a:xfrm>
            <a:off x="6446770" y="4405304"/>
            <a:ext cx="829550" cy="418004"/>
          </a:xfrm>
          <a:prstGeom prst="rightArrow">
            <a:avLst/>
          </a:prstGeom>
          <a:solidFill>
            <a:schemeClr val="accent3">
              <a:lumMod val="75000"/>
            </a:schemeClr>
          </a:solidFill>
          <a:ln w="19050" cap="flat" cmpd="sng" algn="ctr">
            <a:noFill/>
            <a:prstDash val="solid"/>
          </a:ln>
          <a:effectLst/>
        </p:spPr>
        <p:txBody>
          <a:bodyPr rtlCol="0" anchor="ctr"/>
          <a:lstStyle/>
          <a:p>
            <a:pPr algn="ctr" defTabSz="1097280"/>
            <a:endParaRPr lang="en-US" sz="1680" kern="0" dirty="0">
              <a:solidFill>
                <a:schemeClr val="bg1"/>
              </a:solidFill>
              <a:cs typeface="Arial" panose="020B0604020202020204" pitchFamily="34" charset="0"/>
            </a:endParaRPr>
          </a:p>
        </p:txBody>
      </p:sp>
      <p:sp>
        <p:nvSpPr>
          <p:cNvPr id="12" name="Rectangle: Rounded Corners 11">
            <a:extLst>
              <a:ext uri="{FF2B5EF4-FFF2-40B4-BE49-F238E27FC236}">
                <a16:creationId xmlns:a16="http://schemas.microsoft.com/office/drawing/2014/main" id="{EE491B51-70B1-4C36-A5C3-D450F5933AF4}"/>
              </a:ext>
            </a:extLst>
          </p:cNvPr>
          <p:cNvSpPr/>
          <p:nvPr/>
        </p:nvSpPr>
        <p:spPr>
          <a:xfrm>
            <a:off x="7310205" y="3732433"/>
            <a:ext cx="3790106" cy="2464500"/>
          </a:xfrm>
          <a:prstGeom prst="roundRect">
            <a:avLst/>
          </a:prstGeom>
          <a:solidFill>
            <a:srgbClr val="00B0F0"/>
          </a:solidFill>
          <a:ln w="19050" cap="flat" cmpd="sng" algn="ctr">
            <a:noFill/>
            <a:prstDash val="solid"/>
          </a:ln>
          <a:effectLst/>
        </p:spPr>
        <p:txBody>
          <a:bodyPr rtlCol="0" anchor="ctr"/>
          <a:lstStyle/>
          <a:p>
            <a:pPr defTabSz="1097280"/>
            <a:r>
              <a:rPr lang="en-US" sz="2160" kern="0" dirty="0">
                <a:solidFill>
                  <a:schemeClr val="bg1"/>
                </a:solidFill>
                <a:cs typeface="Arial" panose="020B0604020202020204" pitchFamily="34" charset="0"/>
              </a:rPr>
              <a:t>IGI Users and User Accounts:</a:t>
            </a:r>
          </a:p>
          <a:p>
            <a:pPr marL="342900" indent="-342900" defTabSz="1097280">
              <a:buFont typeface="Arial" panose="020B0604020202020204" pitchFamily="34" charset="0"/>
              <a:buChar char="•"/>
            </a:pPr>
            <a:r>
              <a:rPr lang="en-US" sz="2160" kern="0" dirty="0">
                <a:solidFill>
                  <a:schemeClr val="bg1"/>
                </a:solidFill>
                <a:cs typeface="Arial" panose="020B0604020202020204" pitchFamily="34" charset="0"/>
              </a:rPr>
              <a:t>Service Now Account operations are treated as HR/Identity related. User changes are reflected in Service now accounts immediately</a:t>
            </a:r>
          </a:p>
          <a:p>
            <a:pPr marL="342900" indent="-342900" defTabSz="1097280">
              <a:buFont typeface="Arial" panose="020B0604020202020204" pitchFamily="34" charset="0"/>
              <a:buChar char="•"/>
            </a:pPr>
            <a:r>
              <a:rPr lang="en-US" sz="2160" kern="0" dirty="0">
                <a:solidFill>
                  <a:schemeClr val="bg1"/>
                </a:solidFill>
                <a:cs typeface="Arial" panose="020B0604020202020204" pitchFamily="34" charset="0"/>
              </a:rPr>
              <a:t>Other User accounts are managed as normal, non-HR accounts. </a:t>
            </a:r>
          </a:p>
        </p:txBody>
      </p:sp>
    </p:spTree>
    <p:extLst>
      <p:ext uri="{BB962C8B-B14F-4D97-AF65-F5344CB8AC3E}">
        <p14:creationId xmlns:p14="http://schemas.microsoft.com/office/powerpoint/2010/main" val="2439876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7050" y="232218"/>
            <a:ext cx="9877900" cy="1656542"/>
          </a:xfrm>
        </p:spPr>
        <p:txBody>
          <a:bodyPr>
            <a:noAutofit/>
          </a:bodyPr>
          <a:lstStyle/>
          <a:p>
            <a:r>
              <a:rPr lang="en-US" sz="2160" dirty="0"/>
              <a:t>Hybrid Cloud – delivered with:</a:t>
            </a:r>
            <a:br>
              <a:rPr lang="en-US" sz="2160" dirty="0"/>
            </a:br>
            <a:r>
              <a:rPr lang="en-US" sz="2160" dirty="0"/>
              <a:t>	IBM CI ( with CIG and </a:t>
            </a:r>
            <a:r>
              <a:rPr lang="en-US" sz="2160" b="1" dirty="0"/>
              <a:t>CIA</a:t>
            </a:r>
            <a:r>
              <a:rPr lang="en-US" sz="2160" dirty="0"/>
              <a:t> functions enabled )</a:t>
            </a:r>
            <a:br>
              <a:rPr lang="en-US" sz="2160" dirty="0"/>
            </a:br>
            <a:r>
              <a:rPr lang="en-US" sz="2160" dirty="0"/>
              <a:t>	SAAS HR/ERM/IAM system ( Service Now )</a:t>
            </a:r>
            <a:br>
              <a:rPr lang="en-US" sz="2160" dirty="0"/>
            </a:br>
            <a:r>
              <a:rPr lang="en-US" sz="2160" dirty="0"/>
              <a:t>	IBM IGI</a:t>
            </a:r>
            <a:br>
              <a:rPr lang="en-US" sz="2160" dirty="0"/>
            </a:br>
            <a:endParaRPr lang="en-US" sz="2160" dirty="0"/>
          </a:p>
        </p:txBody>
      </p:sp>
      <p:pic>
        <p:nvPicPr>
          <p:cNvPr id="16" name="Picture 62">
            <a:extLst>
              <a:ext uri="{FF2B5EF4-FFF2-40B4-BE49-F238E27FC236}">
                <a16:creationId xmlns:a16="http://schemas.microsoft.com/office/drawing/2014/main" id="{8B5F02A1-A183-40A5-8DEE-7F5C130EB43D}"/>
              </a:ext>
            </a:extLst>
          </p:cNvPr>
          <p:cNvPicPr>
            <a:picLocks noChangeAspect="1"/>
          </p:cNvPicPr>
          <p:nvPr/>
        </p:nvPicPr>
        <p:blipFill>
          <a:blip r:embed="rId2" cstate="screen">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1091518" y="2875492"/>
            <a:ext cx="4057528" cy="279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27">
            <a:extLst>
              <a:ext uri="{FF2B5EF4-FFF2-40B4-BE49-F238E27FC236}">
                <a16:creationId xmlns:a16="http://schemas.microsoft.com/office/drawing/2014/main" id="{328C3196-BA44-41F7-9FC5-DEDE1F7AF31B}"/>
              </a:ext>
            </a:extLst>
          </p:cNvPr>
          <p:cNvSpPr/>
          <p:nvPr/>
        </p:nvSpPr>
        <p:spPr>
          <a:xfrm>
            <a:off x="2084631" y="3680834"/>
            <a:ext cx="2050655" cy="1097280"/>
          </a:xfrm>
          <a:prstGeom prst="rect">
            <a:avLst/>
          </a:prstGeom>
          <a:solidFill>
            <a:schemeClr val="accent1"/>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IBM CI with CIA</a:t>
            </a:r>
          </a:p>
        </p:txBody>
      </p:sp>
      <p:pic>
        <p:nvPicPr>
          <p:cNvPr id="30" name="Picture 62">
            <a:extLst>
              <a:ext uri="{FF2B5EF4-FFF2-40B4-BE49-F238E27FC236}">
                <a16:creationId xmlns:a16="http://schemas.microsoft.com/office/drawing/2014/main" id="{B6B265DD-DF13-4D51-82E5-38CACC55EB95}"/>
              </a:ext>
            </a:extLst>
          </p:cNvPr>
          <p:cNvPicPr>
            <a:picLocks noChangeAspect="1"/>
          </p:cNvPicPr>
          <p:nvPr/>
        </p:nvPicPr>
        <p:blipFill>
          <a:blip r:embed="rId2" cstate="screen">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5525469" y="1191374"/>
            <a:ext cx="4057528" cy="279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ectangle 31">
            <a:extLst>
              <a:ext uri="{FF2B5EF4-FFF2-40B4-BE49-F238E27FC236}">
                <a16:creationId xmlns:a16="http://schemas.microsoft.com/office/drawing/2014/main" id="{CDE0818D-5959-4A83-B9C1-E1108686D5E3}"/>
              </a:ext>
            </a:extLst>
          </p:cNvPr>
          <p:cNvSpPr/>
          <p:nvPr/>
        </p:nvSpPr>
        <p:spPr>
          <a:xfrm>
            <a:off x="6650186" y="2030236"/>
            <a:ext cx="2050655" cy="1097280"/>
          </a:xfrm>
          <a:prstGeom prst="rect">
            <a:avLst/>
          </a:prstGeom>
          <a:solidFill>
            <a:schemeClr val="accent1"/>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Service Now</a:t>
            </a:r>
          </a:p>
        </p:txBody>
      </p:sp>
      <p:sp>
        <p:nvSpPr>
          <p:cNvPr id="33" name="Rectangle: Rounded Corners 32">
            <a:extLst>
              <a:ext uri="{FF2B5EF4-FFF2-40B4-BE49-F238E27FC236}">
                <a16:creationId xmlns:a16="http://schemas.microsoft.com/office/drawing/2014/main" id="{886B0846-CFDC-4CA4-BD27-7E9975122047}"/>
              </a:ext>
            </a:extLst>
          </p:cNvPr>
          <p:cNvSpPr/>
          <p:nvPr/>
        </p:nvSpPr>
        <p:spPr>
          <a:xfrm>
            <a:off x="7822867" y="4683686"/>
            <a:ext cx="3399932" cy="1725893"/>
          </a:xfrm>
          <a:prstGeom prst="roundRect">
            <a:avLst/>
          </a:prstGeom>
          <a:solidFill>
            <a:schemeClr val="accent2">
              <a:lumMod val="20000"/>
              <a:lumOff val="80000"/>
            </a:schemeClr>
          </a:solidFill>
          <a:ln w="19050" cap="flat" cmpd="sng" algn="ctr">
            <a:noFill/>
            <a:prstDash val="solid"/>
          </a:ln>
          <a:effectLst/>
        </p:spPr>
        <p:txBody>
          <a:bodyPr rtlCol="0" anchor="ctr"/>
          <a:lstStyle/>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r>
              <a:rPr lang="en-US" sz="1680" kern="0" dirty="0">
                <a:cs typeface="Arial" panose="020B0604020202020204" pitchFamily="34" charset="0"/>
              </a:rPr>
              <a:t>On-Prem</a:t>
            </a: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p:txBody>
      </p:sp>
      <p:sp>
        <p:nvSpPr>
          <p:cNvPr id="34" name="AutoShape 32">
            <a:extLst>
              <a:ext uri="{FF2B5EF4-FFF2-40B4-BE49-F238E27FC236}">
                <a16:creationId xmlns:a16="http://schemas.microsoft.com/office/drawing/2014/main" id="{A0F68EAC-8934-4853-A79A-8C3BB1EAA71E}"/>
              </a:ext>
            </a:extLst>
          </p:cNvPr>
          <p:cNvSpPr>
            <a:spLocks noChangeArrowheads="1"/>
          </p:cNvSpPr>
          <p:nvPr/>
        </p:nvSpPr>
        <p:spPr bwMode="auto">
          <a:xfrm>
            <a:off x="8520779" y="5247132"/>
            <a:ext cx="1759138" cy="599002"/>
          </a:xfrm>
          <a:prstGeom prst="roundRect">
            <a:avLst>
              <a:gd name="adj" fmla="val 16667"/>
            </a:avLst>
          </a:prstGeom>
          <a:solidFill>
            <a:schemeClr val="accent3">
              <a:lumMod val="90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2160" b="1" kern="0" dirty="0">
                <a:latin typeface="Arial"/>
                <a:ea typeface="ＭＳ Ｐゴシック"/>
                <a:cs typeface="Tahoma" charset="0"/>
              </a:rPr>
              <a:t>IBM IGI</a:t>
            </a:r>
            <a:endParaRPr lang="en-US" sz="2160" kern="0" dirty="0">
              <a:latin typeface="Arial"/>
              <a:ea typeface="ＭＳ Ｐゴシック"/>
              <a:cs typeface="Tahoma" charset="0"/>
            </a:endParaRPr>
          </a:p>
        </p:txBody>
      </p:sp>
      <p:pic>
        <p:nvPicPr>
          <p:cNvPr id="35" name="Picture 34">
            <a:extLst>
              <a:ext uri="{FF2B5EF4-FFF2-40B4-BE49-F238E27FC236}">
                <a16:creationId xmlns:a16="http://schemas.microsoft.com/office/drawing/2014/main" id="{465B8BCA-E100-477E-9C32-491386076B1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700841" y="5325160"/>
            <a:ext cx="348224" cy="385441"/>
          </a:xfrm>
          <a:prstGeom prst="rect">
            <a:avLst/>
          </a:prstGeom>
        </p:spPr>
      </p:pic>
      <p:cxnSp>
        <p:nvCxnSpPr>
          <p:cNvPr id="6" name="Connector: Curved 5">
            <a:extLst>
              <a:ext uri="{FF2B5EF4-FFF2-40B4-BE49-F238E27FC236}">
                <a16:creationId xmlns:a16="http://schemas.microsoft.com/office/drawing/2014/main" id="{5FABEEDE-AAAC-4A8B-BB9C-322644A463BC}"/>
              </a:ext>
            </a:extLst>
          </p:cNvPr>
          <p:cNvCxnSpPr>
            <a:cxnSpLocks/>
            <a:stCxn id="16" idx="0"/>
          </p:cNvCxnSpPr>
          <p:nvPr/>
        </p:nvCxnSpPr>
        <p:spPr>
          <a:xfrm rot="5400000" flipH="1" flipV="1">
            <a:off x="4284286" y="986138"/>
            <a:ext cx="725351" cy="3053357"/>
          </a:xfrm>
          <a:prstGeom prst="curvedConnector2">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0" name="Connector: Curved 9">
            <a:extLst>
              <a:ext uri="{FF2B5EF4-FFF2-40B4-BE49-F238E27FC236}">
                <a16:creationId xmlns:a16="http://schemas.microsoft.com/office/drawing/2014/main" id="{3DF59EA6-DFF2-4B36-81F8-6300881B14C5}"/>
              </a:ext>
            </a:extLst>
          </p:cNvPr>
          <p:cNvCxnSpPr>
            <a:cxnSpLocks/>
            <a:endCxn id="16" idx="3"/>
          </p:cNvCxnSpPr>
          <p:nvPr/>
        </p:nvCxnSpPr>
        <p:spPr>
          <a:xfrm rot="10800000">
            <a:off x="5149047" y="4271062"/>
            <a:ext cx="2614007" cy="1337128"/>
          </a:xfrm>
          <a:prstGeom prst="curvedConnector3">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3" name="Rectangle 2">
            <a:extLst>
              <a:ext uri="{FF2B5EF4-FFF2-40B4-BE49-F238E27FC236}">
                <a16:creationId xmlns:a16="http://schemas.microsoft.com/office/drawing/2014/main" id="{3C86248D-04E8-4B7F-A9AD-A73D27C6977E}"/>
              </a:ext>
            </a:extLst>
          </p:cNvPr>
          <p:cNvSpPr/>
          <p:nvPr/>
        </p:nvSpPr>
        <p:spPr>
          <a:xfrm>
            <a:off x="3496705" y="1888761"/>
            <a:ext cx="1843790" cy="464131"/>
          </a:xfrm>
          <a:prstGeom prst="rect">
            <a:avLst/>
          </a:prstGeom>
          <a:solidFill>
            <a:schemeClr val="accent1"/>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User - User</a:t>
            </a:r>
          </a:p>
        </p:txBody>
      </p:sp>
      <p:cxnSp>
        <p:nvCxnSpPr>
          <p:cNvPr id="5" name="Connector: Curved 4">
            <a:extLst>
              <a:ext uri="{FF2B5EF4-FFF2-40B4-BE49-F238E27FC236}">
                <a16:creationId xmlns:a16="http://schemas.microsoft.com/office/drawing/2014/main" id="{5211F07E-CB30-4048-8C8C-70B3F4872C6D}"/>
              </a:ext>
            </a:extLst>
          </p:cNvPr>
          <p:cNvCxnSpPr>
            <a:cxnSpLocks/>
            <a:stCxn id="30" idx="3"/>
          </p:cNvCxnSpPr>
          <p:nvPr/>
        </p:nvCxnSpPr>
        <p:spPr>
          <a:xfrm>
            <a:off x="9582997" y="2586943"/>
            <a:ext cx="959063" cy="2096744"/>
          </a:xfrm>
          <a:prstGeom prst="curvedConnector2">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3A0CDB7-8816-4394-B89A-521ECCC10C7C}"/>
              </a:ext>
            </a:extLst>
          </p:cNvPr>
          <p:cNvSpPr/>
          <p:nvPr/>
        </p:nvSpPr>
        <p:spPr>
          <a:xfrm>
            <a:off x="9328925" y="3311789"/>
            <a:ext cx="1843790" cy="464131"/>
          </a:xfrm>
          <a:prstGeom prst="rect">
            <a:avLst/>
          </a:prstGeom>
          <a:solidFill>
            <a:schemeClr val="accent1"/>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Account - User</a:t>
            </a:r>
          </a:p>
        </p:txBody>
      </p:sp>
      <p:cxnSp>
        <p:nvCxnSpPr>
          <p:cNvPr id="13" name="Connector: Curved 12">
            <a:extLst>
              <a:ext uri="{FF2B5EF4-FFF2-40B4-BE49-F238E27FC236}">
                <a16:creationId xmlns:a16="http://schemas.microsoft.com/office/drawing/2014/main" id="{2C787B4B-D058-4FA7-9254-DB834BE47313}"/>
              </a:ext>
            </a:extLst>
          </p:cNvPr>
          <p:cNvCxnSpPr>
            <a:cxnSpLocks/>
          </p:cNvCxnSpPr>
          <p:nvPr/>
        </p:nvCxnSpPr>
        <p:spPr>
          <a:xfrm rot="16200000" flipV="1">
            <a:off x="7718406" y="3701253"/>
            <a:ext cx="1329737" cy="635131"/>
          </a:xfrm>
          <a:prstGeom prst="curvedConnector3">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A3603A77-9D30-40FD-910E-25A3A38B0827}"/>
              </a:ext>
            </a:extLst>
          </p:cNvPr>
          <p:cNvSpPr/>
          <p:nvPr/>
        </p:nvSpPr>
        <p:spPr>
          <a:xfrm>
            <a:off x="7559415" y="3917395"/>
            <a:ext cx="1843790" cy="464131"/>
          </a:xfrm>
          <a:prstGeom prst="rect">
            <a:avLst/>
          </a:prstGeom>
          <a:solidFill>
            <a:schemeClr val="accent1"/>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User - Account</a:t>
            </a:r>
          </a:p>
        </p:txBody>
      </p:sp>
      <p:sp>
        <p:nvSpPr>
          <p:cNvPr id="29" name="Rectangle 28">
            <a:extLst>
              <a:ext uri="{FF2B5EF4-FFF2-40B4-BE49-F238E27FC236}">
                <a16:creationId xmlns:a16="http://schemas.microsoft.com/office/drawing/2014/main" id="{E0FC7368-1DDC-4C40-A3FE-570AD3082F34}"/>
              </a:ext>
            </a:extLst>
          </p:cNvPr>
          <p:cNvSpPr/>
          <p:nvPr/>
        </p:nvSpPr>
        <p:spPr>
          <a:xfrm>
            <a:off x="5607695" y="4528054"/>
            <a:ext cx="1456843" cy="1138573"/>
          </a:xfrm>
          <a:prstGeom prst="rect">
            <a:avLst/>
          </a:prstGeom>
          <a:solidFill>
            <a:schemeClr val="accent1"/>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User + Account Certification</a:t>
            </a:r>
          </a:p>
        </p:txBody>
      </p:sp>
    </p:spTree>
    <p:extLst>
      <p:ext uri="{BB962C8B-B14F-4D97-AF65-F5344CB8AC3E}">
        <p14:creationId xmlns:p14="http://schemas.microsoft.com/office/powerpoint/2010/main" val="1832453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094" y="232218"/>
            <a:ext cx="10550856" cy="725351"/>
          </a:xfrm>
        </p:spPr>
        <p:txBody>
          <a:bodyPr>
            <a:noAutofit/>
          </a:bodyPr>
          <a:lstStyle/>
          <a:p>
            <a:r>
              <a:rPr lang="en-US" sz="2160" dirty="0"/>
              <a:t>Hybrid Cloud – possible Identity Loads.</a:t>
            </a:r>
            <a:br>
              <a:rPr lang="en-US" sz="2160" dirty="0"/>
            </a:br>
            <a:r>
              <a:rPr lang="en-US" sz="2160" dirty="0"/>
              <a:t>New HR records are 1:1 synchronized between CI, Service now and IGI instantly</a:t>
            </a:r>
          </a:p>
        </p:txBody>
      </p:sp>
      <p:pic>
        <p:nvPicPr>
          <p:cNvPr id="16" name="Picture 62">
            <a:extLst>
              <a:ext uri="{FF2B5EF4-FFF2-40B4-BE49-F238E27FC236}">
                <a16:creationId xmlns:a16="http://schemas.microsoft.com/office/drawing/2014/main" id="{8B5F02A1-A183-40A5-8DEE-7F5C130EB43D}"/>
              </a:ext>
            </a:extLst>
          </p:cNvPr>
          <p:cNvPicPr>
            <a:picLocks noChangeAspect="1"/>
          </p:cNvPicPr>
          <p:nvPr/>
        </p:nvPicPr>
        <p:blipFill>
          <a:blip r:embed="rId2" cstate="screen">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1091518" y="2875492"/>
            <a:ext cx="4057528" cy="279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27">
            <a:extLst>
              <a:ext uri="{FF2B5EF4-FFF2-40B4-BE49-F238E27FC236}">
                <a16:creationId xmlns:a16="http://schemas.microsoft.com/office/drawing/2014/main" id="{328C3196-BA44-41F7-9FC5-DEDE1F7AF31B}"/>
              </a:ext>
            </a:extLst>
          </p:cNvPr>
          <p:cNvSpPr/>
          <p:nvPr/>
        </p:nvSpPr>
        <p:spPr>
          <a:xfrm>
            <a:off x="2008409" y="3622397"/>
            <a:ext cx="2050655" cy="1097280"/>
          </a:xfrm>
          <a:prstGeom prst="rect">
            <a:avLst/>
          </a:prstGeom>
          <a:solidFill>
            <a:schemeClr val="accent1"/>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IBM CI with CIA</a:t>
            </a:r>
          </a:p>
        </p:txBody>
      </p:sp>
      <p:pic>
        <p:nvPicPr>
          <p:cNvPr id="30" name="Picture 62">
            <a:extLst>
              <a:ext uri="{FF2B5EF4-FFF2-40B4-BE49-F238E27FC236}">
                <a16:creationId xmlns:a16="http://schemas.microsoft.com/office/drawing/2014/main" id="{B6B265DD-DF13-4D51-82E5-38CACC55EB95}"/>
              </a:ext>
            </a:extLst>
          </p:cNvPr>
          <p:cNvPicPr>
            <a:picLocks noChangeAspect="1"/>
          </p:cNvPicPr>
          <p:nvPr/>
        </p:nvPicPr>
        <p:blipFill>
          <a:blip r:embed="rId2" cstate="screen">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5525469" y="1191374"/>
            <a:ext cx="4057528" cy="279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ectangle 31">
            <a:extLst>
              <a:ext uri="{FF2B5EF4-FFF2-40B4-BE49-F238E27FC236}">
                <a16:creationId xmlns:a16="http://schemas.microsoft.com/office/drawing/2014/main" id="{CDE0818D-5959-4A83-B9C1-E1108686D5E3}"/>
              </a:ext>
            </a:extLst>
          </p:cNvPr>
          <p:cNvSpPr/>
          <p:nvPr/>
        </p:nvSpPr>
        <p:spPr>
          <a:xfrm>
            <a:off x="6650186" y="2030236"/>
            <a:ext cx="2050655" cy="1097280"/>
          </a:xfrm>
          <a:prstGeom prst="rect">
            <a:avLst/>
          </a:prstGeom>
          <a:solidFill>
            <a:schemeClr val="accent1"/>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Service Now</a:t>
            </a:r>
          </a:p>
        </p:txBody>
      </p:sp>
      <p:sp>
        <p:nvSpPr>
          <p:cNvPr id="33" name="Rectangle: Rounded Corners 32">
            <a:extLst>
              <a:ext uri="{FF2B5EF4-FFF2-40B4-BE49-F238E27FC236}">
                <a16:creationId xmlns:a16="http://schemas.microsoft.com/office/drawing/2014/main" id="{886B0846-CFDC-4CA4-BD27-7E9975122047}"/>
              </a:ext>
            </a:extLst>
          </p:cNvPr>
          <p:cNvSpPr/>
          <p:nvPr/>
        </p:nvSpPr>
        <p:spPr>
          <a:xfrm>
            <a:off x="7822867" y="4683686"/>
            <a:ext cx="3399932" cy="1725893"/>
          </a:xfrm>
          <a:prstGeom prst="roundRect">
            <a:avLst/>
          </a:prstGeom>
          <a:solidFill>
            <a:schemeClr val="accent2">
              <a:lumMod val="20000"/>
              <a:lumOff val="80000"/>
            </a:schemeClr>
          </a:solidFill>
          <a:ln w="19050" cap="flat" cmpd="sng" algn="ctr">
            <a:noFill/>
            <a:prstDash val="solid"/>
          </a:ln>
          <a:effectLst/>
        </p:spPr>
        <p:txBody>
          <a:bodyPr rtlCol="0" anchor="ctr"/>
          <a:lstStyle/>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r>
              <a:rPr lang="en-US" sz="1680" kern="0" dirty="0">
                <a:cs typeface="Arial" panose="020B0604020202020204" pitchFamily="34" charset="0"/>
              </a:rPr>
              <a:t>On-Prem</a:t>
            </a: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p:txBody>
      </p:sp>
      <p:sp>
        <p:nvSpPr>
          <p:cNvPr id="34" name="AutoShape 32">
            <a:extLst>
              <a:ext uri="{FF2B5EF4-FFF2-40B4-BE49-F238E27FC236}">
                <a16:creationId xmlns:a16="http://schemas.microsoft.com/office/drawing/2014/main" id="{A0F68EAC-8934-4853-A79A-8C3BB1EAA71E}"/>
              </a:ext>
            </a:extLst>
          </p:cNvPr>
          <p:cNvSpPr>
            <a:spLocks noChangeArrowheads="1"/>
          </p:cNvSpPr>
          <p:nvPr/>
        </p:nvSpPr>
        <p:spPr bwMode="auto">
          <a:xfrm>
            <a:off x="8520779" y="5247132"/>
            <a:ext cx="1759138" cy="599002"/>
          </a:xfrm>
          <a:prstGeom prst="roundRect">
            <a:avLst>
              <a:gd name="adj" fmla="val 16667"/>
            </a:avLst>
          </a:prstGeom>
          <a:solidFill>
            <a:schemeClr val="accent3">
              <a:lumMod val="90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2160" b="1" kern="0" dirty="0">
                <a:latin typeface="Arial"/>
                <a:ea typeface="ＭＳ Ｐゴシック"/>
                <a:cs typeface="Tahoma" charset="0"/>
              </a:rPr>
              <a:t>IBM IGI</a:t>
            </a:r>
            <a:endParaRPr lang="en-US" sz="2160" kern="0" dirty="0">
              <a:latin typeface="Arial"/>
              <a:ea typeface="ＭＳ Ｐゴシック"/>
              <a:cs typeface="Tahoma" charset="0"/>
            </a:endParaRPr>
          </a:p>
        </p:txBody>
      </p:sp>
      <p:pic>
        <p:nvPicPr>
          <p:cNvPr id="35" name="Picture 34">
            <a:extLst>
              <a:ext uri="{FF2B5EF4-FFF2-40B4-BE49-F238E27FC236}">
                <a16:creationId xmlns:a16="http://schemas.microsoft.com/office/drawing/2014/main" id="{465B8BCA-E100-477E-9C32-491386076B1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700841" y="5325160"/>
            <a:ext cx="348224" cy="385441"/>
          </a:xfrm>
          <a:prstGeom prst="rect">
            <a:avLst/>
          </a:prstGeom>
        </p:spPr>
      </p:pic>
      <p:cxnSp>
        <p:nvCxnSpPr>
          <p:cNvPr id="6" name="Connector: Curved 5">
            <a:extLst>
              <a:ext uri="{FF2B5EF4-FFF2-40B4-BE49-F238E27FC236}">
                <a16:creationId xmlns:a16="http://schemas.microsoft.com/office/drawing/2014/main" id="{5FABEEDE-AAAC-4A8B-BB9C-322644A463BC}"/>
              </a:ext>
            </a:extLst>
          </p:cNvPr>
          <p:cNvCxnSpPr>
            <a:cxnSpLocks/>
            <a:stCxn id="16" idx="0"/>
          </p:cNvCxnSpPr>
          <p:nvPr/>
        </p:nvCxnSpPr>
        <p:spPr>
          <a:xfrm rot="5400000" flipH="1" flipV="1">
            <a:off x="4284286" y="986138"/>
            <a:ext cx="725351" cy="3053357"/>
          </a:xfrm>
          <a:prstGeom prst="curvedConnector2">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0" name="Connector: Curved 9">
            <a:extLst>
              <a:ext uri="{FF2B5EF4-FFF2-40B4-BE49-F238E27FC236}">
                <a16:creationId xmlns:a16="http://schemas.microsoft.com/office/drawing/2014/main" id="{3DF59EA6-DFF2-4B36-81F8-6300881B14C5}"/>
              </a:ext>
            </a:extLst>
          </p:cNvPr>
          <p:cNvCxnSpPr>
            <a:cxnSpLocks/>
            <a:endCxn id="16" idx="3"/>
          </p:cNvCxnSpPr>
          <p:nvPr/>
        </p:nvCxnSpPr>
        <p:spPr>
          <a:xfrm rot="10800000">
            <a:off x="5149047" y="4271062"/>
            <a:ext cx="2614007" cy="1337128"/>
          </a:xfrm>
          <a:prstGeom prst="curvedConnector3">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3" name="Rectangle 2">
            <a:extLst>
              <a:ext uri="{FF2B5EF4-FFF2-40B4-BE49-F238E27FC236}">
                <a16:creationId xmlns:a16="http://schemas.microsoft.com/office/drawing/2014/main" id="{3C86248D-04E8-4B7F-A9AD-A73D27C6977E}"/>
              </a:ext>
            </a:extLst>
          </p:cNvPr>
          <p:cNvSpPr/>
          <p:nvPr/>
        </p:nvSpPr>
        <p:spPr>
          <a:xfrm>
            <a:off x="3496705" y="1888761"/>
            <a:ext cx="1843790" cy="464131"/>
          </a:xfrm>
          <a:prstGeom prst="rect">
            <a:avLst/>
          </a:prstGeom>
          <a:solidFill>
            <a:schemeClr val="accent1"/>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User - User</a:t>
            </a:r>
          </a:p>
        </p:txBody>
      </p:sp>
      <p:cxnSp>
        <p:nvCxnSpPr>
          <p:cNvPr id="5" name="Connector: Curved 4">
            <a:extLst>
              <a:ext uri="{FF2B5EF4-FFF2-40B4-BE49-F238E27FC236}">
                <a16:creationId xmlns:a16="http://schemas.microsoft.com/office/drawing/2014/main" id="{5211F07E-CB30-4048-8C8C-70B3F4872C6D}"/>
              </a:ext>
            </a:extLst>
          </p:cNvPr>
          <p:cNvCxnSpPr>
            <a:cxnSpLocks/>
            <a:stCxn id="30" idx="3"/>
          </p:cNvCxnSpPr>
          <p:nvPr/>
        </p:nvCxnSpPr>
        <p:spPr>
          <a:xfrm>
            <a:off x="9582997" y="2586943"/>
            <a:ext cx="959063" cy="2096744"/>
          </a:xfrm>
          <a:prstGeom prst="curvedConnector2">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3A0CDB7-8816-4394-B89A-521ECCC10C7C}"/>
              </a:ext>
            </a:extLst>
          </p:cNvPr>
          <p:cNvSpPr/>
          <p:nvPr/>
        </p:nvSpPr>
        <p:spPr>
          <a:xfrm>
            <a:off x="9328925" y="3311789"/>
            <a:ext cx="1843790" cy="464131"/>
          </a:xfrm>
          <a:prstGeom prst="rect">
            <a:avLst/>
          </a:prstGeom>
          <a:solidFill>
            <a:schemeClr val="accent1"/>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Account - User</a:t>
            </a:r>
          </a:p>
        </p:txBody>
      </p:sp>
      <p:cxnSp>
        <p:nvCxnSpPr>
          <p:cNvPr id="13" name="Connector: Curved 12">
            <a:extLst>
              <a:ext uri="{FF2B5EF4-FFF2-40B4-BE49-F238E27FC236}">
                <a16:creationId xmlns:a16="http://schemas.microsoft.com/office/drawing/2014/main" id="{2C787B4B-D058-4FA7-9254-DB834BE47313}"/>
              </a:ext>
            </a:extLst>
          </p:cNvPr>
          <p:cNvCxnSpPr>
            <a:cxnSpLocks/>
          </p:cNvCxnSpPr>
          <p:nvPr/>
        </p:nvCxnSpPr>
        <p:spPr>
          <a:xfrm rot="16200000" flipV="1">
            <a:off x="7718406" y="3701253"/>
            <a:ext cx="1329737" cy="635131"/>
          </a:xfrm>
          <a:prstGeom prst="curvedConnector3">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A3603A77-9D30-40FD-910E-25A3A38B0827}"/>
              </a:ext>
            </a:extLst>
          </p:cNvPr>
          <p:cNvSpPr/>
          <p:nvPr/>
        </p:nvSpPr>
        <p:spPr>
          <a:xfrm>
            <a:off x="7559415" y="3917395"/>
            <a:ext cx="1843790" cy="464131"/>
          </a:xfrm>
          <a:prstGeom prst="rect">
            <a:avLst/>
          </a:prstGeom>
          <a:solidFill>
            <a:schemeClr val="accent1"/>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User - Account</a:t>
            </a:r>
          </a:p>
        </p:txBody>
      </p:sp>
      <p:sp>
        <p:nvSpPr>
          <p:cNvPr id="29" name="Rectangle 28">
            <a:extLst>
              <a:ext uri="{FF2B5EF4-FFF2-40B4-BE49-F238E27FC236}">
                <a16:creationId xmlns:a16="http://schemas.microsoft.com/office/drawing/2014/main" id="{E0FC7368-1DDC-4C40-A3FE-570AD3082F34}"/>
              </a:ext>
            </a:extLst>
          </p:cNvPr>
          <p:cNvSpPr/>
          <p:nvPr/>
        </p:nvSpPr>
        <p:spPr>
          <a:xfrm>
            <a:off x="5607695" y="4528054"/>
            <a:ext cx="1456843" cy="1138573"/>
          </a:xfrm>
          <a:prstGeom prst="rect">
            <a:avLst/>
          </a:prstGeom>
          <a:solidFill>
            <a:schemeClr val="accent1"/>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User + Account Certification</a:t>
            </a:r>
          </a:p>
        </p:txBody>
      </p:sp>
      <p:sp>
        <p:nvSpPr>
          <p:cNvPr id="4" name="Arrow: Right 3">
            <a:extLst>
              <a:ext uri="{FF2B5EF4-FFF2-40B4-BE49-F238E27FC236}">
                <a16:creationId xmlns:a16="http://schemas.microsoft.com/office/drawing/2014/main" id="{4F6BA590-9B18-4729-9D35-CE1F4EDFB91F}"/>
              </a:ext>
            </a:extLst>
          </p:cNvPr>
          <p:cNvSpPr/>
          <p:nvPr/>
        </p:nvSpPr>
        <p:spPr>
          <a:xfrm>
            <a:off x="1005341" y="4137286"/>
            <a:ext cx="1591955" cy="1470905"/>
          </a:xfrm>
          <a:prstGeom prst="rightArrow">
            <a:avLst/>
          </a:prstGeom>
          <a:solidFill>
            <a:srgbClr val="FFC000"/>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HR Feed</a:t>
            </a:r>
          </a:p>
        </p:txBody>
      </p:sp>
      <p:sp>
        <p:nvSpPr>
          <p:cNvPr id="19" name="Arrow: Right 18">
            <a:extLst>
              <a:ext uri="{FF2B5EF4-FFF2-40B4-BE49-F238E27FC236}">
                <a16:creationId xmlns:a16="http://schemas.microsoft.com/office/drawing/2014/main" id="{5CB4CC6A-ADB5-43DF-820A-DEDF655C3CB4}"/>
              </a:ext>
            </a:extLst>
          </p:cNvPr>
          <p:cNvSpPr/>
          <p:nvPr/>
        </p:nvSpPr>
        <p:spPr>
          <a:xfrm>
            <a:off x="5156637" y="2102372"/>
            <a:ext cx="1591955" cy="1470905"/>
          </a:xfrm>
          <a:prstGeom prst="rightArrow">
            <a:avLst/>
          </a:prstGeom>
          <a:solidFill>
            <a:srgbClr val="FFC000"/>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HR Feed</a:t>
            </a:r>
          </a:p>
        </p:txBody>
      </p:sp>
      <p:sp>
        <p:nvSpPr>
          <p:cNvPr id="20" name="Arrow: Right 19">
            <a:extLst>
              <a:ext uri="{FF2B5EF4-FFF2-40B4-BE49-F238E27FC236}">
                <a16:creationId xmlns:a16="http://schemas.microsoft.com/office/drawing/2014/main" id="{ABE7187A-4534-460B-A949-AE718D6EE36B}"/>
              </a:ext>
            </a:extLst>
          </p:cNvPr>
          <p:cNvSpPr/>
          <p:nvPr/>
        </p:nvSpPr>
        <p:spPr>
          <a:xfrm>
            <a:off x="7147137" y="5081682"/>
            <a:ext cx="1591955" cy="1470905"/>
          </a:xfrm>
          <a:prstGeom prst="rightArrow">
            <a:avLst/>
          </a:prstGeom>
          <a:solidFill>
            <a:srgbClr val="FFC000"/>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HR Feed</a:t>
            </a:r>
          </a:p>
        </p:txBody>
      </p:sp>
    </p:spTree>
    <p:extLst>
      <p:ext uri="{BB962C8B-B14F-4D97-AF65-F5344CB8AC3E}">
        <p14:creationId xmlns:p14="http://schemas.microsoft.com/office/powerpoint/2010/main" val="1365868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7050" y="232218"/>
            <a:ext cx="9877900" cy="1656542"/>
          </a:xfrm>
        </p:spPr>
        <p:txBody>
          <a:bodyPr>
            <a:noAutofit/>
          </a:bodyPr>
          <a:lstStyle/>
          <a:p>
            <a:r>
              <a:rPr lang="en-US" sz="2160" dirty="0"/>
              <a:t>Hybrid Cloud – OOBOX and customization components</a:t>
            </a:r>
            <a:br>
              <a:rPr lang="en-US" sz="2160" dirty="0"/>
            </a:br>
            <a:r>
              <a:rPr lang="en-US" sz="2160" dirty="0"/>
              <a:t>NOTE: Custom rules and feeds are available and tested.</a:t>
            </a:r>
            <a:br>
              <a:rPr lang="en-US" sz="2160" dirty="0"/>
            </a:br>
            <a:endParaRPr lang="en-US" sz="2160" dirty="0"/>
          </a:p>
        </p:txBody>
      </p:sp>
      <p:pic>
        <p:nvPicPr>
          <p:cNvPr id="16" name="Picture 62">
            <a:extLst>
              <a:ext uri="{FF2B5EF4-FFF2-40B4-BE49-F238E27FC236}">
                <a16:creationId xmlns:a16="http://schemas.microsoft.com/office/drawing/2014/main" id="{8B5F02A1-A183-40A5-8DEE-7F5C130EB43D}"/>
              </a:ext>
            </a:extLst>
          </p:cNvPr>
          <p:cNvPicPr>
            <a:picLocks noChangeAspect="1"/>
          </p:cNvPicPr>
          <p:nvPr/>
        </p:nvPicPr>
        <p:blipFill>
          <a:blip r:embed="rId2" cstate="screen">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1091518" y="2875492"/>
            <a:ext cx="4057528" cy="279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27">
            <a:extLst>
              <a:ext uri="{FF2B5EF4-FFF2-40B4-BE49-F238E27FC236}">
                <a16:creationId xmlns:a16="http://schemas.microsoft.com/office/drawing/2014/main" id="{328C3196-BA44-41F7-9FC5-DEDE1F7AF31B}"/>
              </a:ext>
            </a:extLst>
          </p:cNvPr>
          <p:cNvSpPr/>
          <p:nvPr/>
        </p:nvSpPr>
        <p:spPr>
          <a:xfrm>
            <a:off x="2084631" y="3680834"/>
            <a:ext cx="2050655" cy="1097280"/>
          </a:xfrm>
          <a:prstGeom prst="rect">
            <a:avLst/>
          </a:prstGeom>
          <a:solidFill>
            <a:schemeClr val="accent1"/>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IBM CI with CIG and CIA</a:t>
            </a:r>
          </a:p>
        </p:txBody>
      </p:sp>
      <p:pic>
        <p:nvPicPr>
          <p:cNvPr id="30" name="Picture 62">
            <a:extLst>
              <a:ext uri="{FF2B5EF4-FFF2-40B4-BE49-F238E27FC236}">
                <a16:creationId xmlns:a16="http://schemas.microsoft.com/office/drawing/2014/main" id="{B6B265DD-DF13-4D51-82E5-38CACC55EB95}"/>
              </a:ext>
            </a:extLst>
          </p:cNvPr>
          <p:cNvPicPr>
            <a:picLocks noChangeAspect="1"/>
          </p:cNvPicPr>
          <p:nvPr/>
        </p:nvPicPr>
        <p:blipFill>
          <a:blip r:embed="rId2" cstate="screen">
            <a:duotone>
              <a:prstClr val="black"/>
              <a:schemeClr val="tx2">
                <a:tint val="45000"/>
                <a:satMod val="400000"/>
              </a:schemeClr>
            </a:duotone>
            <a:lum bright="10000"/>
            <a:extLst>
              <a:ext uri="{28A0092B-C50C-407E-A947-70E740481C1C}">
                <a14:useLocalDpi xmlns:a14="http://schemas.microsoft.com/office/drawing/2010/main"/>
              </a:ext>
            </a:extLst>
          </a:blip>
          <a:srcRect/>
          <a:stretch>
            <a:fillRect/>
          </a:stretch>
        </p:blipFill>
        <p:spPr bwMode="auto">
          <a:xfrm>
            <a:off x="5525469" y="1191374"/>
            <a:ext cx="4057528" cy="279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ectangle 31">
            <a:extLst>
              <a:ext uri="{FF2B5EF4-FFF2-40B4-BE49-F238E27FC236}">
                <a16:creationId xmlns:a16="http://schemas.microsoft.com/office/drawing/2014/main" id="{CDE0818D-5959-4A83-B9C1-E1108686D5E3}"/>
              </a:ext>
            </a:extLst>
          </p:cNvPr>
          <p:cNvSpPr/>
          <p:nvPr/>
        </p:nvSpPr>
        <p:spPr>
          <a:xfrm>
            <a:off x="6650186" y="2030236"/>
            <a:ext cx="2050655" cy="1097280"/>
          </a:xfrm>
          <a:prstGeom prst="rect">
            <a:avLst/>
          </a:prstGeom>
          <a:solidFill>
            <a:schemeClr val="accent1"/>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Service Now</a:t>
            </a:r>
          </a:p>
        </p:txBody>
      </p:sp>
      <p:sp>
        <p:nvSpPr>
          <p:cNvPr id="33" name="Rectangle: Rounded Corners 32">
            <a:extLst>
              <a:ext uri="{FF2B5EF4-FFF2-40B4-BE49-F238E27FC236}">
                <a16:creationId xmlns:a16="http://schemas.microsoft.com/office/drawing/2014/main" id="{886B0846-CFDC-4CA4-BD27-7E9975122047}"/>
              </a:ext>
            </a:extLst>
          </p:cNvPr>
          <p:cNvSpPr/>
          <p:nvPr/>
        </p:nvSpPr>
        <p:spPr>
          <a:xfrm>
            <a:off x="7822867" y="5072671"/>
            <a:ext cx="3349849" cy="1336908"/>
          </a:xfrm>
          <a:prstGeom prst="roundRect">
            <a:avLst/>
          </a:prstGeom>
          <a:solidFill>
            <a:schemeClr val="accent2">
              <a:lumMod val="20000"/>
              <a:lumOff val="80000"/>
            </a:schemeClr>
          </a:solidFill>
          <a:ln w="19050" cap="flat" cmpd="sng" algn="ctr">
            <a:noFill/>
            <a:prstDash val="solid"/>
          </a:ln>
          <a:effectLst/>
        </p:spPr>
        <p:txBody>
          <a:bodyPr rtlCol="0" anchor="ctr"/>
          <a:lstStyle/>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r>
              <a:rPr lang="en-US" sz="1680" kern="0" dirty="0">
                <a:cs typeface="Arial" panose="020B0604020202020204" pitchFamily="34" charset="0"/>
              </a:rPr>
              <a:t>On-Prem</a:t>
            </a: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a:p>
            <a:pPr algn="r" defTabSz="1097280"/>
            <a:endParaRPr lang="en-US" sz="1680" kern="0" dirty="0">
              <a:cs typeface="Arial" panose="020B0604020202020204" pitchFamily="34" charset="0"/>
            </a:endParaRPr>
          </a:p>
        </p:txBody>
      </p:sp>
      <p:sp>
        <p:nvSpPr>
          <p:cNvPr id="34" name="AutoShape 32">
            <a:extLst>
              <a:ext uri="{FF2B5EF4-FFF2-40B4-BE49-F238E27FC236}">
                <a16:creationId xmlns:a16="http://schemas.microsoft.com/office/drawing/2014/main" id="{A0F68EAC-8934-4853-A79A-8C3BB1EAA71E}"/>
              </a:ext>
            </a:extLst>
          </p:cNvPr>
          <p:cNvSpPr>
            <a:spLocks noChangeArrowheads="1"/>
          </p:cNvSpPr>
          <p:nvPr/>
        </p:nvSpPr>
        <p:spPr bwMode="auto">
          <a:xfrm>
            <a:off x="8322757" y="5533916"/>
            <a:ext cx="1759138" cy="599002"/>
          </a:xfrm>
          <a:prstGeom prst="roundRect">
            <a:avLst>
              <a:gd name="adj" fmla="val 16667"/>
            </a:avLst>
          </a:prstGeom>
          <a:solidFill>
            <a:schemeClr val="accent3">
              <a:lumMod val="90000"/>
            </a:schemeClr>
          </a:solidFill>
          <a:ln w="9525">
            <a:noFill/>
            <a:round/>
            <a:headEnd/>
            <a:tailEnd/>
          </a:ln>
          <a:effectLst>
            <a:outerShdw blurRad="40000" dist="23000" dir="5400000" rotWithShape="0">
              <a:srgbClr val="000000">
                <a:alpha val="34998"/>
              </a:srgbClr>
            </a:outerShdw>
          </a:effectLst>
        </p:spPr>
        <p:txBody>
          <a:bodyPr lIns="130157" tIns="93504" rIns="130157" bIns="65078" anchor="ctr"/>
          <a:lstStyle/>
          <a:p>
            <a:pPr algn="r" defTabSz="1018642">
              <a:lnSpc>
                <a:spcPct val="87000"/>
              </a:lnSpc>
              <a:tabLst>
                <a:tab pos="806425" algn="l"/>
                <a:tab pos="1612849" algn="l"/>
                <a:tab pos="2419274" algn="l"/>
              </a:tabLst>
            </a:pPr>
            <a:r>
              <a:rPr lang="en-US" sz="2160" b="1" kern="0" dirty="0">
                <a:latin typeface="Arial"/>
                <a:ea typeface="ＭＳ Ｐゴシック"/>
                <a:cs typeface="Tahoma" charset="0"/>
              </a:rPr>
              <a:t>IBM IGI</a:t>
            </a:r>
            <a:endParaRPr lang="en-US" sz="2160" kern="0" dirty="0">
              <a:latin typeface="Arial"/>
              <a:ea typeface="ＭＳ Ｐゴシック"/>
              <a:cs typeface="Tahoma" charset="0"/>
            </a:endParaRPr>
          </a:p>
        </p:txBody>
      </p:sp>
      <p:pic>
        <p:nvPicPr>
          <p:cNvPr id="35" name="Picture 34">
            <a:extLst>
              <a:ext uri="{FF2B5EF4-FFF2-40B4-BE49-F238E27FC236}">
                <a16:creationId xmlns:a16="http://schemas.microsoft.com/office/drawing/2014/main" id="{465B8BCA-E100-477E-9C32-491386076B1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26728" y="5618904"/>
            <a:ext cx="348224" cy="385441"/>
          </a:xfrm>
          <a:prstGeom prst="rect">
            <a:avLst/>
          </a:prstGeom>
        </p:spPr>
      </p:pic>
      <p:cxnSp>
        <p:nvCxnSpPr>
          <p:cNvPr id="6" name="Connector: Curved 5">
            <a:extLst>
              <a:ext uri="{FF2B5EF4-FFF2-40B4-BE49-F238E27FC236}">
                <a16:creationId xmlns:a16="http://schemas.microsoft.com/office/drawing/2014/main" id="{5FABEEDE-AAAC-4A8B-BB9C-322644A463BC}"/>
              </a:ext>
            </a:extLst>
          </p:cNvPr>
          <p:cNvCxnSpPr>
            <a:cxnSpLocks/>
            <a:stCxn id="16" idx="0"/>
          </p:cNvCxnSpPr>
          <p:nvPr/>
        </p:nvCxnSpPr>
        <p:spPr>
          <a:xfrm rot="5400000" flipH="1" flipV="1">
            <a:off x="4284286" y="986138"/>
            <a:ext cx="725351" cy="3053357"/>
          </a:xfrm>
          <a:prstGeom prst="curvedConnector2">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3" name="Rectangle 2">
            <a:extLst>
              <a:ext uri="{FF2B5EF4-FFF2-40B4-BE49-F238E27FC236}">
                <a16:creationId xmlns:a16="http://schemas.microsoft.com/office/drawing/2014/main" id="{3C86248D-04E8-4B7F-A9AD-A73D27C6977E}"/>
              </a:ext>
            </a:extLst>
          </p:cNvPr>
          <p:cNvSpPr/>
          <p:nvPr/>
        </p:nvSpPr>
        <p:spPr>
          <a:xfrm>
            <a:off x="3496705" y="1888761"/>
            <a:ext cx="1843790" cy="464131"/>
          </a:xfrm>
          <a:prstGeom prst="rect">
            <a:avLst/>
          </a:prstGeom>
          <a:solidFill>
            <a:schemeClr val="accent1"/>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User - User</a:t>
            </a:r>
          </a:p>
        </p:txBody>
      </p:sp>
      <p:cxnSp>
        <p:nvCxnSpPr>
          <p:cNvPr id="5" name="Connector: Curved 4">
            <a:extLst>
              <a:ext uri="{FF2B5EF4-FFF2-40B4-BE49-F238E27FC236}">
                <a16:creationId xmlns:a16="http://schemas.microsoft.com/office/drawing/2014/main" id="{5211F07E-CB30-4048-8C8C-70B3F4872C6D}"/>
              </a:ext>
            </a:extLst>
          </p:cNvPr>
          <p:cNvCxnSpPr>
            <a:cxnSpLocks/>
            <a:stCxn id="30" idx="3"/>
          </p:cNvCxnSpPr>
          <p:nvPr/>
        </p:nvCxnSpPr>
        <p:spPr>
          <a:xfrm>
            <a:off x="9582996" y="2586943"/>
            <a:ext cx="524374" cy="2485729"/>
          </a:xfrm>
          <a:prstGeom prst="curvedConnector2">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3A0CDB7-8816-4394-B89A-521ECCC10C7C}"/>
              </a:ext>
            </a:extLst>
          </p:cNvPr>
          <p:cNvSpPr/>
          <p:nvPr/>
        </p:nvSpPr>
        <p:spPr>
          <a:xfrm>
            <a:off x="9328925" y="3311789"/>
            <a:ext cx="1843790" cy="464131"/>
          </a:xfrm>
          <a:prstGeom prst="rect">
            <a:avLst/>
          </a:prstGeom>
          <a:solidFill>
            <a:schemeClr val="accent1"/>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Account - User</a:t>
            </a:r>
          </a:p>
        </p:txBody>
      </p:sp>
      <p:cxnSp>
        <p:nvCxnSpPr>
          <p:cNvPr id="13" name="Connector: Curved 12">
            <a:extLst>
              <a:ext uri="{FF2B5EF4-FFF2-40B4-BE49-F238E27FC236}">
                <a16:creationId xmlns:a16="http://schemas.microsoft.com/office/drawing/2014/main" id="{2C787B4B-D058-4FA7-9254-DB834BE47313}"/>
              </a:ext>
            </a:extLst>
          </p:cNvPr>
          <p:cNvCxnSpPr>
            <a:cxnSpLocks/>
          </p:cNvCxnSpPr>
          <p:nvPr/>
        </p:nvCxnSpPr>
        <p:spPr>
          <a:xfrm rot="16200000" flipV="1">
            <a:off x="7579602" y="3840057"/>
            <a:ext cx="1799669" cy="827455"/>
          </a:xfrm>
          <a:prstGeom prst="curvedConnector3">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A3603A77-9D30-40FD-910E-25A3A38B0827}"/>
              </a:ext>
            </a:extLst>
          </p:cNvPr>
          <p:cNvSpPr/>
          <p:nvPr/>
        </p:nvSpPr>
        <p:spPr>
          <a:xfrm>
            <a:off x="7413282" y="3772930"/>
            <a:ext cx="1843790" cy="464131"/>
          </a:xfrm>
          <a:prstGeom prst="rect">
            <a:avLst/>
          </a:prstGeom>
          <a:solidFill>
            <a:schemeClr val="accent1"/>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User - Account</a:t>
            </a:r>
          </a:p>
        </p:txBody>
      </p:sp>
      <p:sp>
        <p:nvSpPr>
          <p:cNvPr id="4" name="Oval 3">
            <a:extLst>
              <a:ext uri="{FF2B5EF4-FFF2-40B4-BE49-F238E27FC236}">
                <a16:creationId xmlns:a16="http://schemas.microsoft.com/office/drawing/2014/main" id="{21BA4A89-3B44-47C0-8BFF-83D455EF4EEE}"/>
              </a:ext>
            </a:extLst>
          </p:cNvPr>
          <p:cNvSpPr/>
          <p:nvPr/>
        </p:nvSpPr>
        <p:spPr>
          <a:xfrm>
            <a:off x="3252403" y="2334096"/>
            <a:ext cx="2310155" cy="507820"/>
          </a:xfrm>
          <a:prstGeom prst="ellipse">
            <a:avLst/>
          </a:prstGeom>
          <a:solidFill>
            <a:srgbClr val="FFC000"/>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OOBOX</a:t>
            </a:r>
          </a:p>
        </p:txBody>
      </p:sp>
      <p:sp>
        <p:nvSpPr>
          <p:cNvPr id="19" name="Oval 18">
            <a:extLst>
              <a:ext uri="{FF2B5EF4-FFF2-40B4-BE49-F238E27FC236}">
                <a16:creationId xmlns:a16="http://schemas.microsoft.com/office/drawing/2014/main" id="{5D4CFCAC-4C53-40ED-9EA1-3DEEAE71A13F}"/>
              </a:ext>
            </a:extLst>
          </p:cNvPr>
          <p:cNvSpPr/>
          <p:nvPr/>
        </p:nvSpPr>
        <p:spPr>
          <a:xfrm>
            <a:off x="2994286" y="4579083"/>
            <a:ext cx="2310155" cy="507820"/>
          </a:xfrm>
          <a:prstGeom prst="ellipse">
            <a:avLst/>
          </a:prstGeom>
          <a:solidFill>
            <a:srgbClr val="FFC000"/>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OOBOX</a:t>
            </a:r>
          </a:p>
        </p:txBody>
      </p:sp>
      <p:sp>
        <p:nvSpPr>
          <p:cNvPr id="20" name="Oval 19">
            <a:extLst>
              <a:ext uri="{FF2B5EF4-FFF2-40B4-BE49-F238E27FC236}">
                <a16:creationId xmlns:a16="http://schemas.microsoft.com/office/drawing/2014/main" id="{F8F45508-487F-4EAC-9F7F-11CD6F023C43}"/>
              </a:ext>
            </a:extLst>
          </p:cNvPr>
          <p:cNvSpPr/>
          <p:nvPr/>
        </p:nvSpPr>
        <p:spPr>
          <a:xfrm>
            <a:off x="9328925" y="2623224"/>
            <a:ext cx="2096987" cy="652285"/>
          </a:xfrm>
          <a:prstGeom prst="ellipse">
            <a:avLst/>
          </a:prstGeom>
          <a:solidFill>
            <a:srgbClr val="FF0000"/>
          </a:solidFill>
          <a:ln w="19050" cap="flat" cmpd="sng" algn="ctr">
            <a:noFill/>
            <a:prstDash val="solid"/>
          </a:ln>
          <a:effectLst/>
        </p:spPr>
        <p:txBody>
          <a:bodyPr rtlCol="0" anchor="ctr"/>
          <a:lstStyle/>
          <a:p>
            <a:pPr algn="ctr" defTabSz="1097280"/>
            <a:r>
              <a:rPr lang="en-US" sz="2160" kern="0" dirty="0">
                <a:solidFill>
                  <a:schemeClr val="bg1"/>
                </a:solidFill>
                <a:cs typeface="Arial" panose="020B0604020202020204" pitchFamily="34" charset="0"/>
              </a:rPr>
              <a:t>CUSTOM RULES</a:t>
            </a:r>
          </a:p>
        </p:txBody>
      </p:sp>
      <p:sp>
        <p:nvSpPr>
          <p:cNvPr id="22" name="Oval 21">
            <a:extLst>
              <a:ext uri="{FF2B5EF4-FFF2-40B4-BE49-F238E27FC236}">
                <a16:creationId xmlns:a16="http://schemas.microsoft.com/office/drawing/2014/main" id="{90C5565F-7BD4-403E-B30B-836736FE8327}"/>
              </a:ext>
            </a:extLst>
          </p:cNvPr>
          <p:cNvSpPr/>
          <p:nvPr/>
        </p:nvSpPr>
        <p:spPr>
          <a:xfrm>
            <a:off x="7673480" y="4293547"/>
            <a:ext cx="2096987" cy="652285"/>
          </a:xfrm>
          <a:prstGeom prst="ellipse">
            <a:avLst/>
          </a:prstGeom>
          <a:solidFill>
            <a:srgbClr val="FF0000"/>
          </a:solidFill>
          <a:ln w="19050" cap="flat" cmpd="sng" algn="ctr">
            <a:noFill/>
            <a:prstDash val="solid"/>
          </a:ln>
          <a:effectLst/>
        </p:spPr>
        <p:txBody>
          <a:bodyPr rtlCol="0" anchor="ctr"/>
          <a:lstStyle/>
          <a:p>
            <a:pPr algn="ctr" defTabSz="1097280"/>
            <a:r>
              <a:rPr lang="en-US" sz="2160" kern="0" dirty="0">
                <a:solidFill>
                  <a:schemeClr val="bg1"/>
                </a:solidFill>
                <a:cs typeface="Arial" panose="020B0604020202020204" pitchFamily="34" charset="0"/>
              </a:rPr>
              <a:t>CUSTOM RULES</a:t>
            </a:r>
          </a:p>
        </p:txBody>
      </p:sp>
      <p:sp>
        <p:nvSpPr>
          <p:cNvPr id="23" name="Oval 22">
            <a:extLst>
              <a:ext uri="{FF2B5EF4-FFF2-40B4-BE49-F238E27FC236}">
                <a16:creationId xmlns:a16="http://schemas.microsoft.com/office/drawing/2014/main" id="{D414A1C3-74E3-4DAE-AF85-8A2660CAA60B}"/>
              </a:ext>
            </a:extLst>
          </p:cNvPr>
          <p:cNvSpPr/>
          <p:nvPr/>
        </p:nvSpPr>
        <p:spPr>
          <a:xfrm>
            <a:off x="1277367" y="2614112"/>
            <a:ext cx="2096987" cy="1278276"/>
          </a:xfrm>
          <a:prstGeom prst="ellipse">
            <a:avLst/>
          </a:prstGeom>
          <a:solidFill>
            <a:srgbClr val="FF0000"/>
          </a:solidFill>
          <a:ln w="19050" cap="flat" cmpd="sng" algn="ctr">
            <a:noFill/>
            <a:prstDash val="solid"/>
          </a:ln>
          <a:effectLst/>
        </p:spPr>
        <p:txBody>
          <a:bodyPr rtlCol="0" anchor="ctr"/>
          <a:lstStyle/>
          <a:p>
            <a:pPr algn="ctr" defTabSz="1097280"/>
            <a:r>
              <a:rPr lang="en-US" kern="0" dirty="0">
                <a:solidFill>
                  <a:schemeClr val="bg1"/>
                </a:solidFill>
                <a:cs typeface="Arial" panose="020B0604020202020204" pitchFamily="34" charset="0"/>
              </a:rPr>
              <a:t>JSON HR or Rest API HR Load feeds</a:t>
            </a:r>
          </a:p>
        </p:txBody>
      </p:sp>
      <p:cxnSp>
        <p:nvCxnSpPr>
          <p:cNvPr id="8" name="Connector: Curved 7">
            <a:extLst>
              <a:ext uri="{FF2B5EF4-FFF2-40B4-BE49-F238E27FC236}">
                <a16:creationId xmlns:a16="http://schemas.microsoft.com/office/drawing/2014/main" id="{7743ACF2-2FB4-4179-973A-8627E81D9112}"/>
              </a:ext>
            </a:extLst>
          </p:cNvPr>
          <p:cNvCxnSpPr>
            <a:cxnSpLocks/>
            <a:stCxn id="16" idx="3"/>
            <a:endCxn id="33" idx="1"/>
          </p:cNvCxnSpPr>
          <p:nvPr/>
        </p:nvCxnSpPr>
        <p:spPr>
          <a:xfrm>
            <a:off x="5149045" y="4271060"/>
            <a:ext cx="2673821" cy="1470065"/>
          </a:xfrm>
          <a:prstGeom prst="curvedConnector3">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7F2D2920-DF97-4632-AF39-D317ED8A22FB}"/>
              </a:ext>
            </a:extLst>
          </p:cNvPr>
          <p:cNvSpPr/>
          <p:nvPr/>
        </p:nvSpPr>
        <p:spPr>
          <a:xfrm>
            <a:off x="5607695" y="4528054"/>
            <a:ext cx="1456843" cy="1138573"/>
          </a:xfrm>
          <a:prstGeom prst="rect">
            <a:avLst/>
          </a:prstGeom>
          <a:solidFill>
            <a:schemeClr val="accent1"/>
          </a:solidFill>
          <a:ln w="19050" cap="flat" cmpd="sng" algn="ctr">
            <a:noFill/>
            <a:prstDash val="solid"/>
          </a:ln>
          <a:effectLst/>
        </p:spPr>
        <p:txBody>
          <a:bodyPr rtlCol="0" anchor="ctr"/>
          <a:lstStyle/>
          <a:p>
            <a:pPr algn="ctr" defTabSz="1097280"/>
            <a:r>
              <a:rPr lang="en-US" sz="1680" kern="0" dirty="0">
                <a:solidFill>
                  <a:schemeClr val="bg1"/>
                </a:solidFill>
                <a:cs typeface="Arial" panose="020B0604020202020204" pitchFamily="34" charset="0"/>
              </a:rPr>
              <a:t>User + Account Certification</a:t>
            </a:r>
          </a:p>
        </p:txBody>
      </p:sp>
    </p:spTree>
    <p:extLst>
      <p:ext uri="{BB962C8B-B14F-4D97-AF65-F5344CB8AC3E}">
        <p14:creationId xmlns:p14="http://schemas.microsoft.com/office/powerpoint/2010/main" val="3177467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12290</TotalTime>
  <Words>4290</Words>
  <Application>Microsoft Office PowerPoint</Application>
  <PresentationFormat>Widescreen</PresentationFormat>
  <Paragraphs>1429</Paragraphs>
  <Slides>56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ＭＳ Ｐゴシック</vt:lpstr>
      <vt:lpstr>Arial</vt:lpstr>
      <vt:lpstr>Calibri</vt:lpstr>
      <vt:lpstr>Calibri Light</vt:lpstr>
      <vt:lpstr>Helv</vt:lpstr>
      <vt:lpstr>Tahoma</vt:lpstr>
      <vt:lpstr>Tms Rmn</vt:lpstr>
      <vt:lpstr>Office Theme</vt:lpstr>
      <vt:lpstr>Solution Design: leverage IBM Cl, Service-Now or AD as authoritative source of Identities. </vt:lpstr>
      <vt:lpstr>Use cases:  1. Client’s non-IAM system SAAS environment is considered as Authoritative Source of IAM, HR, Identities, Access Requests. For example, it can be some SAAS ERM/HR/Ticket or Access Request management system – like Service-Now.  2. Client is considering Cloud enablement and migration, and would like to leverage IBM Cloud Identity – based Identity Management and Governance services. At the same time IBM CI CIG functionality is too light, and so client would like to leverage on-prem IBM IGI functionality in tight integration with Cloud services.  3. Client’s on-prem Directory should be considered as Authoritative Source of IAM, HR, Identities, Access Requests. For example – Corporate Active Directory.  </vt:lpstr>
      <vt:lpstr>Hybrid Cloud – delivered with:  IBM CI ( with CIG functions enabled )  SAAS HR/ERM/IAM system ( Service Now or other SAAS ERM )  IBM IGI ( or ISIM ) </vt:lpstr>
      <vt:lpstr>Hybrid Cloud – delivered with:  IBM CI ( with CIG functions enabled )  SAAS HR/ERM/IAM system ( Service Now )  IBM IGI </vt:lpstr>
      <vt:lpstr>Hybrid Cloud – delivered with:  IBM CI ( with CIG functions enabled )  SAAS HR/ERM/CRM/IAM system ( Service Now )  IBM IGI </vt:lpstr>
      <vt:lpstr>Hybrid Cloud – delivered with:  IBM CI ( with CIG functions enabled )  SAAS HR/ERM/CRM/IAM system ( Service Now )  IBM IGI </vt:lpstr>
      <vt:lpstr>Hybrid Cloud – delivered with:  IBM CI ( with CIG and CIA functions enabled )  SAAS HR/ERM/IAM system ( Service Now )  IBM IGI </vt:lpstr>
      <vt:lpstr>Hybrid Cloud – possible Identity Loads. New HR records are 1:1 synchronized between CI, Service now and IGI instantly</vt:lpstr>
      <vt:lpstr>Hybrid Cloud – OOBOX and customization components NOTE: Custom rules and feeds are available and tested. </vt:lpstr>
      <vt:lpstr>CIG provisioning for LDAP, Active Directory, Azure Active Directory, O365, SAP HR, SuccessFactors, AWS and ServiceNow.  Status on may 2019.</vt:lpstr>
      <vt:lpstr>CIG full ( with Approvals ) provisioning to ServiceNow (and some other SAAS applications ). CIG Phase 1 supports ServiceNow at this time. </vt:lpstr>
      <vt:lpstr>IBM CI CIC just-in-time ( no approval WFs ) provisioning for SAAS applications like SuccessFactors, ServiceNow, AWS, AzureAD, O365, SalesForce. 1000+ SAAS apps in IBM CIC store.  IBM CIC is part of IBM CI. </vt:lpstr>
      <vt:lpstr>CIG provisioning for on-prem LDAP, Active Directory ( and all other on-prem and legacy apps ) – via ServiceNow (or other SAAS application getting IBM CIG full provisioning directly ). </vt:lpstr>
      <vt:lpstr>CIG provisioning for AzureAD and O365, Lync – via AD Sync </vt:lpstr>
      <vt:lpstr>CIG provisioning for AzureAD and O365, Lync ( and many more ) – via IBM IGI full-logic adapters, with approvals WFs and governance. </vt:lpstr>
      <vt:lpstr>SAP HR integration with IBM CIG. IBM IGI accepts HR and distributes proper actions to all other connected systems, IBM CI Identity provider is one of those.</vt:lpstr>
      <vt:lpstr>SAP HR integration with IBM CIG. IBM IGI accepts HR and distributes proper actions to all other connected systems, IBM CI Identity provider included.</vt:lpstr>
      <vt:lpstr>Service Now as Authoritative Source of HR, Identities – full read/write sync with IBM IGI. Cloud – on Prem integration.</vt:lpstr>
      <vt:lpstr>IGI – Service Now integration rules which enable Service Now Accounts to be treated as HR records ( so reflected as IGI Users ), with Department-linked Role scope enforced</vt:lpstr>
      <vt:lpstr>IGI Rules use IGI IGA user to access and decrypt IBM IGI Identity Brokers Service Now Account Department SYSID reference information from IBM IGI IB DB2 tables.   IGA user by default cannot access IGI IB ITIM table schema ( only IGI one). So in order to have rules functioning properly.   IBM IGI Database needs 2 updates:  1. DB function should be added to decrypt IBM IGI IB CLOBs to retrieve Service-Now Department SysID 2. IBM IGA user should be granted access to IBM IGI IB ITIM Schema. SQL queries and CLOB decrypt function are listed in rules.</vt:lpstr>
      <vt:lpstr>Add Account Owner User and OU - Service Now Ver. 5.4, D.Chilovich IBM, 2019-04-09 - add User Owner for all SN Accounts, and add OUs from account erServiceNowDepartment ATTR map and IB Tables</vt:lpstr>
      <vt:lpstr>Add Account Owner and OU - Service-now Ver. 1.1, D.Chilovich IBM, 2019-04-11 - add User-Modify Owner for all SN Accounts, add OUs from account erServiceNowDepartment ATTR map and IB Tables</vt:lpstr>
      <vt:lpstr>Set Account OU sysID for Service-Now Accounts Ver. 1.1, D.Chilovich IBM, 2019-04-15 - find Department Service-Now reference ID from Account Owner OUs, from IB supporting Data Tables</vt:lpstr>
      <vt:lpstr>ver.1.1. D.Chilovich; IBM. Rule gets ATTR4 from AGC Rules; and sets as Account department in Service Now Account for proper RBAC in Service Now</vt:lpstr>
      <vt:lpstr>You can customize up to 25 User Attributes in IBM CI Cloud Directory USER SCHEMA via IBM CI API. For this integration we use standard “department” ( OU ) IBM CI account attribute.</vt:lpstr>
      <vt:lpstr>IBM CI API is available for this task</vt:lpstr>
      <vt:lpstr>IBM CI API is available for this task – first authenticate to IBM CI</vt:lpstr>
      <vt:lpstr>IBM CI ReST API is available to extend User schema.  Check existing Cloud Directory User attributes first.</vt:lpstr>
      <vt:lpstr>IBM CI ReST API is available to populate Users’ Department value as for example ServiceNow Department “IGI Demo Group”.</vt:lpstr>
      <vt:lpstr>IBM CI ReST API is available to check existing Users and their attributes.</vt:lpstr>
      <vt:lpstr>IBM CI ReST API is available modify User attributes ( we want to Users with Department )</vt:lpstr>
      <vt:lpstr>IBM CI ReST API is available to PATCH user attributes - add/replace/remove {{scheme}}://{{hostname}}/v2.0/Users/&lt;userid&gt;  As of May 2019, IBM CI CIG functionality for SAAS like Service Now does not support user modify provisioning action. Only Add/remove is supported. As a workaround so, we use user delete, user add calls instead, to be sure new user status is provisioned to SAAS target. Below – user modify process, which we will not use yet due to limitation explained above. </vt:lpstr>
      <vt:lpstr>IBM CI ReST API is available to POST user + attributes – to add/remove users. We may utilize this method for HR Feed of Cloud Directory Users to IBM CI </vt:lpstr>
      <vt:lpstr>In IBM CI, User Attributes management UI is available for limited set of attributes. Department is not exposed yet in IBM CI UI. That’s why we use User HR feed JSON file load for users, with Department populated. We also must load managers ( must be preloaded existing IBM CI user ) – it is due to minor issue in IBM CI Cloud Directory as of May 2019 when manager for each new user we load is a “must”.  Below – parts of sample User Post JSON.</vt:lpstr>
      <vt:lpstr>In IBM CI, for User Attributes update ( for example – department ) – PATCH API call can be used</vt:lpstr>
      <vt:lpstr>In IBM CI, for production style HR process, the most useful method is a “load users from CSV “ API call. To construct HR CSV headers, we use “get headers” api call first – to see what attributes are available in IBM CI at this moment. By default it is near 15 standard attributes, and 25 custom can be added.</vt:lpstr>
      <vt:lpstr>In IBM CI, for production style HR process, the most useful method is a “load users from CSV “ API call. To construct HR CSV header, we use “get headers” api call first.</vt:lpstr>
      <vt:lpstr>In IBM CI, here’s a complete list of pre-defined default schema User Attributes available for CSV load</vt:lpstr>
      <vt:lpstr>In IBM CI, for production style HR process, the most useful method is a “load users from CSV “ API call. After we created sample HR Feed file, we prototype HR Feed process in Postman – using IBM CI “import CSV Users” call.</vt:lpstr>
      <vt:lpstr>IBM CI import Users call is asynchronous, but for small files users are create instantly. Service Now adapter of IBM CI CIG provisions all users to target , including mapped attributes such as Department, immediately .</vt:lpstr>
      <vt:lpstr>IBM CI,  Service-Now and IBM IGI identities are synchronized instantly. Below – HR feed into IBM Cloud Directory, sync – to Service-Now. Note: As of May 2019, IBM CIG can only add and delete users. </vt:lpstr>
      <vt:lpstr>IBM CI,  Service-Now and IBM IGI identities are synchronized instantly. Below – originally HR feeded to IBM Cloud Directory, synced to Service-Now, now – Service-Now Users are coming to IGI as Service-Now Accounts, IGI rules manage owner users, OU and proper permissions. </vt:lpstr>
      <vt:lpstr>IBM CI,  Service-Now and IBM IGI identities are synchronized instantly. Below – IGI User owns Service-Now Account ( SNOW USER ), has OU populated ( if new –added to IGI ). Any change for this User/account in IGI will be provisioned back to Service-Now.</vt:lpstr>
      <vt:lpstr>Hybrid Cloud – possible Identity Loads. New HR records are 1:1 synchronized between CI, Service now and IGI instantly. Note: IBM CI as of May 2019 – has no reconcile ( modify ) support for Service Now yet.</vt:lpstr>
      <vt:lpstr>Hybrid Cloud – possible Identity Loads. New HR records are 1:1 synchronized between CI, Service now and IGI instantly. Note: IBM CI as of May 2019 – has no reconcile ( modify ) support for Service Now yet.</vt:lpstr>
      <vt:lpstr>Corporate on-prem resource – AD, and is considered as Authoritative source of Identities, which means that corporate IAM system ( IBM IGI ) should create and manage Identities based on AD accounts lifecycle process.</vt:lpstr>
      <vt:lpstr>AD – based IAM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DMITRI CHILOVICH</dc:creator>
  <cp:lastModifiedBy>DMITRI CHILOVICH</cp:lastModifiedBy>
  <cp:revision>66</cp:revision>
  <dcterms:created xsi:type="dcterms:W3CDTF">2018-06-21T18:15:11Z</dcterms:created>
  <dcterms:modified xsi:type="dcterms:W3CDTF">2019-05-07T17:57:58Z</dcterms:modified>
</cp:coreProperties>
</file>