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4" r:id="rId3"/>
    <p:sldId id="257" r:id="rId4"/>
    <p:sldId id="276" r:id="rId5"/>
    <p:sldId id="277" r:id="rId6"/>
    <p:sldId id="278" r:id="rId7"/>
    <p:sldId id="279" r:id="rId8"/>
    <p:sldId id="275" r:id="rId9"/>
    <p:sldId id="280" r:id="rId10"/>
    <p:sldId id="271" r:id="rId11"/>
    <p:sldId id="270" r:id="rId12"/>
    <p:sldId id="273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21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8546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64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36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484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72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54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09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79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8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340768"/>
            <a:ext cx="7772400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rgbClr val="E36C09"/>
              </a:buClr>
              <a:buSzPts val="1680"/>
              <a:buFont typeface="Noto Sans Symbols"/>
              <a:buNone/>
              <a:defRPr sz="28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1960"/>
              <a:buFont typeface="Noto Sans Symbols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97480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516469" y="6309321"/>
            <a:ext cx="1188287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14046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196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rgbClr val="974806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516469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196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rgbClr val="974806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516469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7113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196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rgbClr val="974806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516469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>
  <p:cSld name="章節標題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516469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969" y="4589464"/>
            <a:ext cx="78877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538CD5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E36C09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974806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76923C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3969" y="1709738"/>
            <a:ext cx="788772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1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E36C09"/>
              </a:buClr>
              <a:buSzPts val="168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rgbClr val="538CD5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rgbClr val="974806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rgbClr val="76923C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E36C09"/>
              </a:buClr>
              <a:buSzPts val="168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rgbClr val="538CD5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rgbClr val="974806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rgbClr val="76923C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516469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538CD5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E36C09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974806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76923C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44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400"/>
              </a:spcBef>
              <a:spcAft>
                <a:spcPts val="0"/>
              </a:spcAft>
              <a:buClr>
                <a:srgbClr val="538CD5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4325" algn="l" rtl="0">
              <a:spcBef>
                <a:spcPts val="360"/>
              </a:spcBef>
              <a:spcAft>
                <a:spcPts val="0"/>
              </a:spcAft>
              <a:buClr>
                <a:srgbClr val="E36C09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320"/>
              </a:spcBef>
              <a:spcAft>
                <a:spcPts val="0"/>
              </a:spcAft>
              <a:buClr>
                <a:srgbClr val="974806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320"/>
              </a:spcBef>
              <a:spcAft>
                <a:spcPts val="0"/>
              </a:spcAft>
              <a:buClr>
                <a:srgbClr val="76923C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538CD5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E36C09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974806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76923C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44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400"/>
              </a:spcBef>
              <a:spcAft>
                <a:spcPts val="0"/>
              </a:spcAft>
              <a:buClr>
                <a:srgbClr val="538CD5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4325" algn="l" rtl="0">
              <a:spcBef>
                <a:spcPts val="360"/>
              </a:spcBef>
              <a:spcAft>
                <a:spcPts val="0"/>
              </a:spcAft>
              <a:buClr>
                <a:srgbClr val="E36C09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320"/>
              </a:spcBef>
              <a:spcAft>
                <a:spcPts val="0"/>
              </a:spcAft>
              <a:buClr>
                <a:srgbClr val="974806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320"/>
              </a:spcBef>
              <a:spcAft>
                <a:spcPts val="0"/>
              </a:spcAft>
              <a:buClr>
                <a:srgbClr val="76923C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516469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516469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516469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196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rgbClr val="974806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E36C09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538CD5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E36C09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974806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76923C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516469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196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97480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E36C09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538CD5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E36C09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974806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76923C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516469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41556" y="22082"/>
            <a:ext cx="1483893" cy="14838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7113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196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rgbClr val="974806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516469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704756" y="6356352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8894413" y="1764584"/>
            <a:ext cx="0" cy="453707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1"/>
          <p:cNvCxnSpPr/>
          <p:nvPr/>
        </p:nvCxnSpPr>
        <p:spPr>
          <a:xfrm>
            <a:off x="242919" y="355599"/>
            <a:ext cx="7576219" cy="952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graph.nervanasys.com/index.html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vidia.com/deeplearning/sdk/tensorrt-developer-guide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graph.nervanasys.com/index.html/howto/import.html" TargetMode="External"/><Relationship Id="rId2" Type="http://schemas.openxmlformats.org/officeDocument/2006/relationships/hyperlink" Target="https://github.com/NervanaSystems/ngrap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nvidia.com/deeplearning/sdk/tensorrt-api/python_api/index.html" TargetMode="External"/><Relationship Id="rId4" Type="http://schemas.openxmlformats.org/officeDocument/2006/relationships/hyperlink" Target="https://docs.nvidia.com/deeplearning/sdk/tensorrt-developer-guide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340768"/>
            <a:ext cx="7772400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lang="en-US" sz="4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深度學習系統與實現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0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LAB5</a:t>
            </a:r>
            <a:br>
              <a:rPr lang="en-US" sz="4000" b="0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0" dirty="0" smtClean="0">
                <a:solidFill>
                  <a:srgbClr val="C00000"/>
                </a:solidFill>
              </a:rPr>
              <a:t>Deployment of Trained Models</a:t>
            </a:r>
            <a:endParaRPr sz="40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32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</a:t>
            </a:r>
            <a:endParaRPr/>
          </a:p>
          <a:p>
            <a:pPr marL="0" marR="0" lvl="0" indent="0" algn="ctr" rtl="0">
              <a:spcBef>
                <a:spcPts val="440"/>
              </a:spcBef>
              <a:spcAft>
                <a:spcPts val="0"/>
              </a:spcAft>
              <a:buClr>
                <a:srgbClr val="E36C09"/>
              </a:buClr>
              <a:buSzPts val="132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Information Engineering</a:t>
            </a:r>
            <a:endParaRPr/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E36C09"/>
              </a:buClr>
              <a:buSzPts val="156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National Chiao Tung University</a:t>
            </a:r>
            <a:endParaRPr sz="2600" b="1" i="0" u="none" strike="noStrike" cap="non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E36C09"/>
              </a:buClr>
              <a:buSzPts val="1680"/>
              <a:buFont typeface="Noto Sans Symbols"/>
              <a:buNone/>
            </a:pPr>
            <a:endParaRPr sz="2800" b="0" i="0" u="none" strike="noStrike" cap="non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Grading</a:t>
            </a:r>
            <a:endParaRPr sz="4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457200" y="1511325"/>
            <a:ext cx="8229600" cy="491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LAB </a:t>
            </a:r>
            <a:r>
              <a:rPr lang="en-US" sz="2400" dirty="0"/>
              <a:t>5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-1 </a:t>
            </a:r>
            <a:r>
              <a:rPr lang="en-US" sz="2400" b="0" i="0" u="none" strike="noStrike" cap="none" dirty="0" smtClean="0">
                <a:solidFill>
                  <a:srgbClr val="FF0000"/>
                </a:solidFill>
                <a:sym typeface="Calibri"/>
              </a:rPr>
              <a:t>(30</a:t>
            </a:r>
            <a:r>
              <a:rPr lang="en-US" sz="2400" b="0" i="0" u="none" strike="noStrike" cap="none" dirty="0" smtClean="0">
                <a:solidFill>
                  <a:srgbClr val="FF0000"/>
                </a:solidFill>
                <a:sym typeface="Calibri"/>
              </a:rPr>
              <a:t>%)</a:t>
            </a:r>
          </a:p>
          <a:p>
            <a:pPr marL="800100" lvl="1" indent="-342900">
              <a:spcBef>
                <a:spcPts val="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altLang="zh-TW" sz="2000" dirty="0"/>
              <a:t>Serialize to </a:t>
            </a:r>
            <a:r>
              <a:rPr lang="en-US" altLang="zh-TW" sz="2000" dirty="0" smtClean="0"/>
              <a:t>ONNX (</a:t>
            </a:r>
            <a:r>
              <a:rPr lang="en-US" altLang="zh-TW" sz="2000" dirty="0" smtClean="0">
                <a:solidFill>
                  <a:srgbClr val="FF0000"/>
                </a:solidFill>
              </a:rPr>
              <a:t>20%</a:t>
            </a:r>
            <a:r>
              <a:rPr lang="en-US" altLang="zh-TW" sz="2000" dirty="0" smtClean="0"/>
              <a:t>)</a:t>
            </a:r>
          </a:p>
          <a:p>
            <a:pPr marL="800100" lvl="1" indent="-342900">
              <a:spcBef>
                <a:spcPts val="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altLang="zh-TW" sz="2000" dirty="0"/>
              <a:t>Inference </a:t>
            </a:r>
            <a:r>
              <a:rPr lang="en-US" altLang="zh-TW" sz="2000" dirty="0" smtClean="0">
                <a:solidFill>
                  <a:srgbClr val="FF0000"/>
                </a:solidFill>
              </a:rPr>
              <a:t>(30</a:t>
            </a:r>
            <a:r>
              <a:rPr lang="en-US" altLang="zh-TW" sz="2000" dirty="0">
                <a:solidFill>
                  <a:srgbClr val="FF0000"/>
                </a:solidFill>
              </a:rPr>
              <a:t>%)</a:t>
            </a:r>
            <a:endParaRPr lang="en-US" sz="2000" b="0" i="0" u="none" strike="noStrike" cap="none" dirty="0" smtClean="0">
              <a:solidFill>
                <a:srgbClr val="FF0000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5-2 </a:t>
            </a:r>
            <a:r>
              <a:rPr lang="en-US" sz="2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(30%)</a:t>
            </a:r>
          </a:p>
          <a:p>
            <a:pPr marL="800100" lvl="1" indent="-342900">
              <a:spcBef>
                <a:spcPts val="64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altLang="zh-TW" sz="2000" dirty="0"/>
              <a:t>Serialize to ONNX (</a:t>
            </a:r>
            <a:r>
              <a:rPr lang="en-US" altLang="zh-TW" sz="2000" dirty="0">
                <a:solidFill>
                  <a:srgbClr val="FF0000"/>
                </a:solidFill>
              </a:rPr>
              <a:t>20%</a:t>
            </a:r>
            <a:r>
              <a:rPr lang="en-US" altLang="zh-TW" sz="2000" dirty="0"/>
              <a:t>)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ts val="64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2000" dirty="0" smtClean="0"/>
              <a:t>Inference </a:t>
            </a:r>
            <a:r>
              <a:rPr lang="en-US" sz="2000" dirty="0" smtClean="0">
                <a:solidFill>
                  <a:srgbClr val="FF0000"/>
                </a:solidFill>
              </a:rPr>
              <a:t>(30%)</a:t>
            </a:r>
            <a:endParaRPr sz="2000" dirty="0">
              <a:solidFill>
                <a:srgbClr val="FF0000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Bonus </a:t>
            </a:r>
            <a:r>
              <a:rPr lang="en-US" sz="2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(10</a:t>
            </a:r>
            <a:r>
              <a:rPr lang="en-US" sz="2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</a:p>
          <a:p>
            <a:pPr marL="800100" lvl="1" indent="-342900">
              <a:spcBef>
                <a:spcPts val="64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2000" dirty="0" smtClean="0">
                <a:solidFill>
                  <a:schemeClr val="tx1"/>
                </a:solidFill>
              </a:rPr>
              <a:t>Batch size adjustment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/>
            <a:r>
              <a:rPr lang="en-US" sz="2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Submission</a:t>
            </a:r>
            <a:r>
              <a:rPr lang="zh-TW" altLang="en-US" sz="2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E3</a:t>
            </a:r>
            <a:r>
              <a:rPr lang="en-US" sz="2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742950" lvl="1" indent="-285750"/>
            <a:r>
              <a:rPr lang="en-US" sz="1600" b="0" i="0" u="none" strike="noStrike" cap="none" dirty="0" smtClean="0">
                <a:solidFill>
                  <a:srgbClr val="FF0000"/>
                </a:solidFill>
                <a:sym typeface="Calibri"/>
              </a:rPr>
              <a:t>Source code + </a:t>
            </a:r>
            <a:r>
              <a:rPr lang="en-US" altLang="zh-TW" sz="1600" dirty="0" smtClean="0">
                <a:solidFill>
                  <a:srgbClr val="FF0000"/>
                </a:solidFill>
              </a:rPr>
              <a:t>report</a:t>
            </a: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/>
            <a:r>
              <a:rPr lang="en-US" sz="1600" b="0" i="0" u="none" strike="noStrike" cap="none" dirty="0" smtClean="0">
                <a:solidFill>
                  <a:srgbClr val="FF0000"/>
                </a:solidFill>
                <a:sym typeface="Calibri"/>
              </a:rPr>
              <a:t>YAML, log files</a:t>
            </a:r>
          </a:p>
          <a:p>
            <a:pPr marL="742950" lvl="1" indent="-285750"/>
            <a:r>
              <a:rPr lang="en-US" sz="1600" b="0" i="0" u="none" strike="noStrike" cap="none" dirty="0" smtClean="0">
                <a:solidFill>
                  <a:srgbClr val="FF0000"/>
                </a:solidFill>
                <a:sym typeface="Calibri"/>
              </a:rPr>
              <a:t>zip format (ex: dllab_lab4_{group id}.</a:t>
            </a:r>
            <a:r>
              <a:rPr lang="en-US" sz="1600" dirty="0">
                <a:solidFill>
                  <a:srgbClr val="FF0000"/>
                </a:solidFill>
              </a:rPr>
              <a:t>zip ) </a:t>
            </a:r>
            <a:endParaRPr sz="2000" dirty="0" smtClean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440"/>
              <a:buFont typeface="Noto Sans Symbols"/>
              <a:buChar char="◻"/>
            </a:pPr>
            <a:r>
              <a:rPr lang="en-US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Deadline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endParaRPr sz="2800"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440"/>
              <a:buNone/>
            </a:pPr>
            <a:endParaRPr sz="2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573440" y="2007994"/>
            <a:ext cx="20167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Total: </a:t>
            </a:r>
            <a:r>
              <a:rPr lang="en-US" sz="36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sz="3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457200" y="17113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dirty="0" smtClean="0"/>
              <a:t>Introduction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dirty="0" smtClean="0"/>
              <a:t>Result</a:t>
            </a:r>
          </a:p>
          <a:p>
            <a:pPr marL="800100" lvl="1" indent="-342900">
              <a:spcBef>
                <a:spcPts val="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dirty="0" err="1" smtClean="0"/>
              <a:t>n</a:t>
            </a:r>
            <a:r>
              <a:rPr lang="en-US" dirty="0" err="1"/>
              <a:t>G</a:t>
            </a:r>
            <a:r>
              <a:rPr lang="en-US" dirty="0" err="1" smtClean="0"/>
              <a:t>raph</a:t>
            </a:r>
            <a:endParaRPr lang="en-US" dirty="0" smtClean="0"/>
          </a:p>
          <a:p>
            <a:pPr marL="1257300" lvl="2">
              <a:spcBef>
                <a:spcPts val="0"/>
              </a:spcBef>
              <a:buSzPts val="1920"/>
              <a:buFont typeface="Noto Sans Symbols"/>
              <a:buChar char="◻"/>
            </a:pPr>
            <a:r>
              <a:rPr lang="en-US" dirty="0" smtClean="0"/>
              <a:t>Ngraph accuracy on evaluation dataset</a:t>
            </a:r>
          </a:p>
          <a:p>
            <a:pPr marL="1257300" lvl="2">
              <a:spcBef>
                <a:spcPts val="0"/>
              </a:spcBef>
              <a:buSzPts val="1920"/>
              <a:buFont typeface="Noto Sans Symbols"/>
              <a:buChar char="◻"/>
            </a:pPr>
            <a:r>
              <a:rPr lang="en-US" dirty="0" smtClean="0"/>
              <a:t>Batch size verses </a:t>
            </a:r>
            <a:r>
              <a:rPr lang="en-US" dirty="0" smtClean="0"/>
              <a:t>speedups</a:t>
            </a:r>
          </a:p>
          <a:p>
            <a:pPr marL="800100" lvl="1" indent="-342900">
              <a:spcBef>
                <a:spcPts val="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altLang="zh-TW" dirty="0" smtClean="0"/>
              <a:t>TensorRT</a:t>
            </a:r>
            <a:endParaRPr lang="en-US" altLang="zh-TW" dirty="0"/>
          </a:p>
          <a:p>
            <a:pPr marL="1257300" lvl="2">
              <a:spcBef>
                <a:spcPts val="0"/>
              </a:spcBef>
              <a:buSzPts val="1920"/>
              <a:buFont typeface="Noto Sans Symbols"/>
              <a:buChar char="◻"/>
            </a:pPr>
            <a:r>
              <a:rPr lang="en-US" altLang="zh-TW" dirty="0" smtClean="0"/>
              <a:t>TensorRT </a:t>
            </a:r>
            <a:r>
              <a:rPr lang="en-US" altLang="zh-TW" dirty="0"/>
              <a:t>accuracy on evaluation dataset</a:t>
            </a:r>
          </a:p>
          <a:p>
            <a:pPr marL="1257300" lvl="2">
              <a:spcBef>
                <a:spcPts val="0"/>
              </a:spcBef>
              <a:buSzPts val="1920"/>
              <a:buFont typeface="Noto Sans Symbols"/>
              <a:buChar char="◻"/>
            </a:pPr>
            <a:r>
              <a:rPr lang="en-US" altLang="zh-TW" dirty="0"/>
              <a:t>Batch size verses speedups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Conclusion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Anything you want to say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1"/>
          </p:nvPr>
        </p:nvSpPr>
        <p:spPr>
          <a:xfrm>
            <a:off x="457200" y="1399378"/>
            <a:ext cx="8229600" cy="523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76"/>
              <a:buFont typeface="Noto Sans Symbols"/>
              <a:buChar char="◻"/>
            </a:pP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Ngraph: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518"/>
              </a:spcBef>
              <a:buSzPts val="1813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ngraph.nervanasys.com/index.html/index.html</a:t>
            </a:r>
            <a:endParaRPr lang="en-US" altLang="zh-TW" dirty="0" smtClean="0"/>
          </a:p>
          <a:p>
            <a:pPr marL="285750" indent="-285750">
              <a:lnSpc>
                <a:spcPct val="90000"/>
              </a:lnSpc>
              <a:spcBef>
                <a:spcPts val="518"/>
              </a:spcBef>
              <a:buSzPts val="1813"/>
            </a:pPr>
            <a:r>
              <a:rPr lang="en-US" sz="33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TensorRT:</a:t>
            </a:r>
          </a:p>
          <a:p>
            <a:pPr marL="742950" lvl="1" indent="-285750">
              <a:lnSpc>
                <a:spcPct val="90000"/>
              </a:lnSpc>
              <a:spcBef>
                <a:spcPts val="518"/>
              </a:spcBef>
              <a:buSzPts val="1813"/>
            </a:pPr>
            <a:r>
              <a:rPr lang="en-US" sz="2990" dirty="0">
                <a:hlinkClick r:id="rId4"/>
              </a:rPr>
              <a:t>https://docs.nvidia.com/deeplearning/sdk/tensorrt-developer-guide/index.html</a:t>
            </a:r>
            <a:endParaRPr lang="en-US" sz="2990" dirty="0"/>
          </a:p>
          <a:p>
            <a:pPr marL="742950" lvl="1" indent="-285750">
              <a:lnSpc>
                <a:spcPct val="90000"/>
              </a:lnSpc>
              <a:spcBef>
                <a:spcPts val="518"/>
              </a:spcBef>
              <a:buSzPts val="1813"/>
            </a:pPr>
            <a:endParaRPr sz="299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538CD5"/>
              </a:buClr>
              <a:buSzPts val="1813"/>
              <a:buFont typeface="Noto Sans Symbols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dirty="0"/>
              <a:t>5</a:t>
            </a:r>
            <a:endParaRPr sz="4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57200" y="1711350"/>
            <a:ext cx="838786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Food11 from Lab2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dirty="0" smtClean="0"/>
              <a:t>Model: </a:t>
            </a:r>
            <a:r>
              <a:rPr lang="en-US" dirty="0" smtClean="0"/>
              <a:t>resnet18</a:t>
            </a:r>
            <a:r>
              <a:rPr lang="en-US" dirty="0" smtClean="0"/>
              <a:t>, your </a:t>
            </a:r>
            <a:r>
              <a:rPr lang="en-US" dirty="0" err="1" smtClean="0"/>
              <a:t>pretrained</a:t>
            </a:r>
            <a:r>
              <a:rPr lang="en-US" dirty="0" smtClean="0"/>
              <a:t> model</a:t>
            </a:r>
            <a:endParaRPr lang="en-US" dirty="0" smtClean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91+ on evaluation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dirty="0" smtClean="0"/>
              <a:t>Realized with </a:t>
            </a:r>
            <a:r>
              <a:rPr lang="en-US" dirty="0" err="1" smtClean="0"/>
              <a:t>nGraph</a:t>
            </a:r>
            <a:r>
              <a:rPr lang="en-US" dirty="0" smtClean="0"/>
              <a:t> and TensorRT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17113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altLang="zh-TW" dirty="0" smtClean="0"/>
              <a:t>Tool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dirty="0" smtClean="0"/>
              <a:t>TensorRT workflow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5-1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dirty="0" smtClean="0"/>
              <a:t>LAB 5-2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dirty="0" smtClean="0"/>
              <a:t>Report Spec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4827"/>
            <a:ext cx="8335108" cy="5067519"/>
          </a:xfrm>
        </p:spPr>
        <p:txBody>
          <a:bodyPr/>
          <a:lstStyle/>
          <a:p>
            <a:r>
              <a:rPr lang="en-US" altLang="zh-TW" dirty="0" smtClean="0"/>
              <a:t>Ngraph</a:t>
            </a:r>
          </a:p>
          <a:p>
            <a:pPr lvl="1"/>
            <a:r>
              <a:rPr lang="en-US" altLang="zh-TW" sz="2000" dirty="0">
                <a:hlinkClick r:id="rId2"/>
              </a:rPr>
              <a:t>https://github.com/NervanaSystems/ngraph</a:t>
            </a:r>
            <a:endParaRPr lang="en-US" altLang="zh-TW" sz="2000" dirty="0"/>
          </a:p>
          <a:p>
            <a:pPr lvl="1"/>
            <a:r>
              <a:rPr lang="en-US" altLang="zh-TW" dirty="0" smtClean="0"/>
              <a:t>see </a:t>
            </a:r>
            <a:r>
              <a:rPr lang="en-US" altLang="zh-TW" sz="2000" dirty="0" smtClean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ngraph.nervanasys.com/index.html/howto/import.html</a:t>
            </a:r>
          </a:p>
          <a:p>
            <a:r>
              <a:rPr lang="en-US" altLang="zh-TW" dirty="0" smtClean="0"/>
              <a:t>TensorRT</a:t>
            </a:r>
          </a:p>
          <a:p>
            <a:pPr lvl="1"/>
            <a:r>
              <a:rPr lang="en-US" altLang="zh-TW" sz="2000" dirty="0">
                <a:hlinkClick r:id="rId4"/>
              </a:rPr>
              <a:t>https://docs.nvidia.com/deeplearning/sdk/tensorrt-developer-guide/index.html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Python </a:t>
            </a:r>
            <a:r>
              <a:rPr lang="en-US" altLang="zh-TW" sz="2000" dirty="0"/>
              <a:t>API </a:t>
            </a:r>
            <a:r>
              <a:rPr lang="en-US" altLang="zh-TW" sz="2000" dirty="0">
                <a:hlinkClick r:id="rId5"/>
              </a:rPr>
              <a:t>https://</a:t>
            </a:r>
            <a:r>
              <a:rPr lang="en-US" altLang="zh-TW" sz="2000" dirty="0" smtClean="0">
                <a:hlinkClick r:id="rId5"/>
              </a:rPr>
              <a:t>docs.nvidia.com/deeplearning/sdk/tensorrt-api/python_api/index.html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PyCUDA</a:t>
            </a:r>
            <a:r>
              <a:rPr lang="zh-TW" altLang="en-US" sz="2000" dirty="0" smtClean="0"/>
              <a:t> </a:t>
            </a:r>
            <a:r>
              <a:rPr lang="en-US" altLang="zh-TW" sz="2000" dirty="0">
                <a:hlinkClick r:id="rId3"/>
              </a:rPr>
              <a:t>https://documen.tician.de/pycuda/index.html</a:t>
            </a:r>
          </a:p>
          <a:p>
            <a:r>
              <a:rPr lang="en-US" altLang="zh-TW" sz="2400" b="1" dirty="0" smtClean="0"/>
              <a:t>Importing a serialized model</a:t>
            </a:r>
          </a:p>
          <a:p>
            <a:pPr lvl="1"/>
            <a:r>
              <a:rPr lang="en-US" altLang="zh-TW" sz="2000" dirty="0" smtClean="0"/>
              <a:t>Ngraph currently only support TensorFlow, </a:t>
            </a:r>
            <a:r>
              <a:rPr lang="en-US" altLang="zh-TW" sz="2000" dirty="0" err="1" smtClean="0"/>
              <a:t>MXNet</a:t>
            </a:r>
            <a:r>
              <a:rPr lang="en-US" altLang="zh-TW" sz="2000" dirty="0" smtClean="0"/>
              <a:t>, intel neon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natively</a:t>
            </a:r>
          </a:p>
          <a:p>
            <a:pPr lvl="1"/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Other frameworks are supporter over ONNX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2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000" dirty="0" smtClean="0"/>
              <a:t>TensorRT deployment supported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Support C++/Python interface</a:t>
            </a:r>
          </a:p>
          <a:p>
            <a:pPr lvl="1"/>
            <a:r>
              <a:rPr lang="en-US" altLang="zh-TW" dirty="0" smtClean="0"/>
              <a:t>With Python, need </a:t>
            </a:r>
            <a:r>
              <a:rPr lang="en-US" altLang="zh-TW" dirty="0" err="1" smtClean="0"/>
              <a:t>Pycuda</a:t>
            </a:r>
            <a:r>
              <a:rPr lang="en-US" altLang="zh-TW" dirty="0" smtClean="0"/>
              <a:t> installed</a:t>
            </a:r>
          </a:p>
          <a:p>
            <a:r>
              <a:rPr lang="en-US" altLang="zh-TW" dirty="0" smtClean="0"/>
              <a:t>Support network definition</a:t>
            </a:r>
          </a:p>
          <a:p>
            <a:pPr lvl="1"/>
            <a:r>
              <a:rPr lang="en-US" altLang="zh-TW" dirty="0" smtClean="0"/>
              <a:t>Import pre-trained weight to perform inference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Support framework parsers</a:t>
            </a:r>
          </a:p>
          <a:p>
            <a:pPr lvl="1"/>
            <a:r>
              <a:rPr lang="en-US" altLang="zh-TW" dirty="0" err="1" smtClean="0"/>
              <a:t>Caffe</a:t>
            </a:r>
            <a:r>
              <a:rPr lang="en-US" altLang="zh-TW" dirty="0" smtClean="0"/>
              <a:t> parser, UFF parser, </a:t>
            </a:r>
            <a:r>
              <a:rPr lang="en-US" altLang="zh-TW" dirty="0" smtClean="0">
                <a:solidFill>
                  <a:srgbClr val="FF0000"/>
                </a:solidFill>
              </a:rPr>
              <a:t>ONNX parser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95" y="3917257"/>
            <a:ext cx="7174852" cy="9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TensorRT workflow (ONNX parser)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Prepare builder, network definition, and parser</a:t>
            </a:r>
          </a:p>
          <a:p>
            <a:pPr lvl="1"/>
            <a:r>
              <a:rPr lang="en-US" altLang="zh-TW" dirty="0" smtClean="0"/>
              <a:t>We use TensorRT ONNX parser here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Build engine via the network from ONNX parser</a:t>
            </a:r>
          </a:p>
          <a:p>
            <a:endParaRPr lang="en-US" altLang="zh-TW" dirty="0"/>
          </a:p>
          <a:p>
            <a:r>
              <a:rPr lang="en-US" altLang="zh-TW" dirty="0" smtClean="0"/>
              <a:t>Create context from engine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25545"/>
          <a:stretch/>
        </p:blipFill>
        <p:spPr>
          <a:xfrm>
            <a:off x="384006" y="3521461"/>
            <a:ext cx="4733925" cy="8084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3666853"/>
            <a:ext cx="3422481" cy="5176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964" y="5472834"/>
            <a:ext cx="4429125" cy="4381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687" y="6457661"/>
            <a:ext cx="65246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3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 engine on CUDA devices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/>
              <a:t>Prepare Input/output on CPU/GPU</a:t>
            </a:r>
          </a:p>
          <a:p>
            <a:pPr lvl="1"/>
            <a:r>
              <a:rPr lang="en-US" altLang="zh-TW" sz="2400" dirty="0" smtClean="0"/>
              <a:t>Based on test image size and batch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size</a:t>
            </a:r>
          </a:p>
          <a:p>
            <a:r>
              <a:rPr lang="en-US" altLang="zh-TW" sz="2800" dirty="0" smtClean="0"/>
              <a:t>Copy input to GPU</a:t>
            </a:r>
          </a:p>
          <a:p>
            <a:r>
              <a:rPr lang="en-US" altLang="zh-TW" sz="2800" dirty="0" smtClean="0"/>
              <a:t>Perform inference</a:t>
            </a:r>
          </a:p>
          <a:p>
            <a:r>
              <a:rPr lang="en-US" altLang="zh-TW" sz="2800" dirty="0" smtClean="0"/>
              <a:t>Copy output to CPU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73" y="2830945"/>
            <a:ext cx="4724427" cy="33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5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dirty="0" smtClean="0"/>
              <a:t>5</a:t>
            </a: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-1(</a:t>
            </a:r>
            <a:r>
              <a:rPr lang="en-US" sz="48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48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57200" y="1711350"/>
            <a:ext cx="8229600" cy="48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serialization</a:t>
            </a:r>
          </a:p>
          <a:p>
            <a:pPr marL="800100" lvl="1" indent="-342900">
              <a:spcBef>
                <a:spcPts val="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2000" dirty="0" smtClean="0"/>
              <a:t>The given model is based on </a:t>
            </a:r>
            <a:r>
              <a:rPr lang="en-US" sz="2000" dirty="0" err="1" smtClean="0"/>
              <a:t>pytorch</a:t>
            </a:r>
            <a:r>
              <a:rPr lang="en-US" sz="2000" dirty="0" smtClean="0"/>
              <a:t> framework, which needs to be transform into ONNX model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dirty="0"/>
              <a:t>Ngraph </a:t>
            </a:r>
          </a:p>
          <a:p>
            <a:pPr marL="800100" lvl="1" indent="-342900">
              <a:spcBef>
                <a:spcPts val="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altLang="zh-TW" sz="2000" dirty="0"/>
              <a:t>Use the above mentioned transformed model, import into Ngraph for </a:t>
            </a:r>
            <a:r>
              <a:rPr lang="en-US" altLang="zh-TW" sz="2000" dirty="0" smtClean="0"/>
              <a:t>optimization</a:t>
            </a:r>
          </a:p>
          <a:p>
            <a:pPr marL="800100" lvl="1" indent="-342900">
              <a:spcBef>
                <a:spcPts val="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altLang="zh-TW" sz="2000" dirty="0" smtClean="0"/>
              <a:t>Hints : </a:t>
            </a:r>
          </a:p>
          <a:p>
            <a:pPr marL="1257300" lvl="2">
              <a:spcBef>
                <a:spcPts val="0"/>
              </a:spcBef>
              <a:buSzPts val="1920"/>
              <a:buFont typeface="Noto Sans Symbols"/>
              <a:buChar char="◻"/>
            </a:pPr>
            <a:r>
              <a:rPr lang="en-US" altLang="zh-TW" sz="1600" dirty="0" smtClean="0"/>
              <a:t>Reshaping and </a:t>
            </a:r>
            <a:r>
              <a:rPr lang="en-US" altLang="zh-TW" sz="1600" dirty="0" err="1" smtClean="0"/>
              <a:t>batchsize</a:t>
            </a:r>
            <a:endParaRPr lang="en-US" altLang="zh-TW" sz="1600" dirty="0"/>
          </a:p>
          <a:p>
            <a:pPr marL="342900" indent="-342900">
              <a:spcBef>
                <a:spcPts val="0"/>
              </a:spcBef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366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dirty="0" smtClean="0"/>
              <a:t>5</a:t>
            </a: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-2(</a:t>
            </a:r>
            <a:r>
              <a:rPr lang="en-US" sz="48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48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57200" y="1711350"/>
            <a:ext cx="8229600" cy="48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serialization</a:t>
            </a:r>
          </a:p>
          <a:p>
            <a:pPr marL="800100" lvl="1" indent="-342900">
              <a:spcBef>
                <a:spcPts val="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sz="2000" dirty="0" smtClean="0"/>
              <a:t>The given model is based on </a:t>
            </a:r>
            <a:r>
              <a:rPr lang="en-US" sz="2000" dirty="0" err="1" smtClean="0"/>
              <a:t>pytorch</a:t>
            </a:r>
            <a:r>
              <a:rPr lang="en-US" sz="2000" dirty="0" smtClean="0"/>
              <a:t> framework, which needs to be transform into ONNX model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dirty="0" smtClean="0"/>
              <a:t>TensorRT 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altLang="zh-TW" sz="2000" dirty="0"/>
              <a:t>Use the above mentioned transformed </a:t>
            </a:r>
            <a:r>
              <a:rPr lang="en-US" altLang="zh-TW" sz="2000" dirty="0" smtClean="0"/>
              <a:t>model</a:t>
            </a:r>
          </a:p>
          <a:p>
            <a:pPr marL="800100" lvl="1" indent="-342900">
              <a:spcBef>
                <a:spcPts val="0"/>
              </a:spcBef>
              <a:buClr>
                <a:srgbClr val="E36C09"/>
              </a:buClr>
              <a:buSzPts val="1920"/>
              <a:buFont typeface="Noto Sans Symbols"/>
              <a:buChar char="◻"/>
            </a:pPr>
            <a:r>
              <a:rPr lang="en-US" altLang="zh-TW" sz="2000" dirty="0" smtClean="0"/>
              <a:t>Parse ONNX model </a:t>
            </a:r>
            <a:r>
              <a:rPr lang="en-US" altLang="zh-TW" sz="2000" dirty="0" smtClean="0"/>
              <a:t>for TensorRT optimization</a:t>
            </a:r>
            <a:endParaRPr lang="en-US" altLang="zh-TW" sz="2000" dirty="0" smtClean="0"/>
          </a:p>
          <a:p>
            <a:pPr marL="342900" indent="-342900">
              <a:spcBef>
                <a:spcPts val="0"/>
              </a:spcBef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4115168"/>
      </p:ext>
    </p:extLst>
  </p:cSld>
  <p:clrMapOvr>
    <a:masterClrMapping/>
  </p:clrMapOvr>
</p:sld>
</file>

<file path=ppt/theme/theme1.xml><?xml version="1.0" encoding="utf-8"?>
<a:theme xmlns:a="http://schemas.openxmlformats.org/drawingml/2006/main" name="nctu_esdi_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6052</TotalTime>
  <Words>371</Words>
  <Application>Microsoft Office PowerPoint</Application>
  <PresentationFormat>如螢幕大小 (4:3)</PresentationFormat>
  <Paragraphs>96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Noto Sans Symbols</vt:lpstr>
      <vt:lpstr>Arial</vt:lpstr>
      <vt:lpstr>Calibri</vt:lpstr>
      <vt:lpstr>nctu_esdi_2017</vt:lpstr>
      <vt:lpstr>深度學習系統與實現 LAB5 Deployment of Trained Models</vt:lpstr>
      <vt:lpstr>LAB 5</vt:lpstr>
      <vt:lpstr>Outline</vt:lpstr>
      <vt:lpstr>Tool</vt:lpstr>
      <vt:lpstr>TensorRT deployment supported</vt:lpstr>
      <vt:lpstr>TensorRT workflow (ONNX parser)</vt:lpstr>
      <vt:lpstr>Perform engine on CUDA devices</vt:lpstr>
      <vt:lpstr>LAB 5-1(50%)</vt:lpstr>
      <vt:lpstr>LAB 5-2(50%)</vt:lpstr>
      <vt:lpstr>Grading</vt:lpstr>
      <vt:lpstr>Report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深度學習系統與實現 LAB4-1 –  Network Compression</dc:title>
  <dc:creator>張祐銘</dc:creator>
  <cp:lastModifiedBy>porshe</cp:lastModifiedBy>
  <cp:revision>68</cp:revision>
  <dcterms:modified xsi:type="dcterms:W3CDTF">2018-11-19T02:34:59Z</dcterms:modified>
</cp:coreProperties>
</file>