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sldIdLst>
    <p:sldId id="256" r:id="rId2"/>
    <p:sldId id="257" r:id="rId3"/>
    <p:sldId id="276" r:id="rId4"/>
    <p:sldId id="258" r:id="rId5"/>
    <p:sldId id="278" r:id="rId6"/>
    <p:sldId id="259" r:id="rId7"/>
    <p:sldId id="358" r:id="rId8"/>
    <p:sldId id="291" r:id="rId9"/>
    <p:sldId id="360" r:id="rId10"/>
    <p:sldId id="285" r:id="rId11"/>
    <p:sldId id="288" r:id="rId12"/>
    <p:sldId id="286" r:id="rId13"/>
    <p:sldId id="289" r:id="rId14"/>
    <p:sldId id="290" r:id="rId15"/>
    <p:sldId id="292" r:id="rId16"/>
    <p:sldId id="295" r:id="rId17"/>
    <p:sldId id="299" r:id="rId18"/>
    <p:sldId id="301" r:id="rId19"/>
    <p:sldId id="306" r:id="rId20"/>
    <p:sldId id="308" r:id="rId21"/>
    <p:sldId id="303" r:id="rId22"/>
    <p:sldId id="309" r:id="rId23"/>
    <p:sldId id="359" r:id="rId24"/>
    <p:sldId id="305" r:id="rId25"/>
    <p:sldId id="311" r:id="rId26"/>
    <p:sldId id="312" r:id="rId27"/>
    <p:sldId id="313" r:id="rId28"/>
    <p:sldId id="314" r:id="rId29"/>
    <p:sldId id="315" r:id="rId30"/>
    <p:sldId id="317" r:id="rId31"/>
    <p:sldId id="322" r:id="rId32"/>
    <p:sldId id="323" r:id="rId33"/>
    <p:sldId id="318" r:id="rId34"/>
    <p:sldId id="324" r:id="rId35"/>
    <p:sldId id="333" r:id="rId36"/>
    <p:sldId id="334" r:id="rId37"/>
    <p:sldId id="329" r:id="rId38"/>
    <p:sldId id="335" r:id="rId39"/>
    <p:sldId id="336" r:id="rId40"/>
    <p:sldId id="338" r:id="rId41"/>
    <p:sldId id="344" r:id="rId42"/>
    <p:sldId id="343" r:id="rId43"/>
    <p:sldId id="345" r:id="rId44"/>
    <p:sldId id="346" r:id="rId45"/>
    <p:sldId id="347" r:id="rId46"/>
    <p:sldId id="339" r:id="rId47"/>
    <p:sldId id="350" r:id="rId48"/>
    <p:sldId id="351" r:id="rId49"/>
    <p:sldId id="353" r:id="rId50"/>
    <p:sldId id="354" r:id="rId51"/>
    <p:sldId id="340" r:id="rId52"/>
    <p:sldId id="357" r:id="rId53"/>
    <p:sldId id="27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4" autoAdjust="0"/>
    <p:restoredTop sz="60465" autoAdjust="0"/>
  </p:normalViewPr>
  <p:slideViewPr>
    <p:cSldViewPr snapToGrid="0">
      <p:cViewPr varScale="1">
        <p:scale>
          <a:sx n="55" d="100"/>
          <a:sy n="55" d="100"/>
        </p:scale>
        <p:origin x="18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ADFD8-CA8C-42CE-B337-1308B5EE8493}" type="datetimeFigureOut">
              <a:rPr lang="zh-TW" altLang="en-US" smtClean="0"/>
              <a:t>2016/12/3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8E12B-E7A6-4D0D-AD6B-39B7288387FD}" type="slidenum">
              <a:rPr lang="zh-TW" altLang="en-US" smtClean="0"/>
              <a:t>‹#›</a:t>
            </a:fld>
            <a:endParaRPr lang="zh-TW" altLang="en-US"/>
          </a:p>
        </p:txBody>
      </p:sp>
    </p:spTree>
    <p:extLst>
      <p:ext uri="{BB962C8B-B14F-4D97-AF65-F5344CB8AC3E}">
        <p14:creationId xmlns:p14="http://schemas.microsoft.com/office/powerpoint/2010/main" val="60977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這是一篇利用實驗觀察幾個主要的</a:t>
            </a:r>
            <a:r>
              <a:rPr lang="en-US" altLang="zh-TW" sz="1200" b="0" i="0" kern="1200" dirty="0" smtClean="0">
                <a:solidFill>
                  <a:schemeClr val="tx1"/>
                </a:solidFill>
                <a:effectLst/>
                <a:latin typeface="+mn-lt"/>
                <a:ea typeface="+mn-ea"/>
                <a:cs typeface="+mn-cs"/>
              </a:rPr>
              <a:t>HTTP</a:t>
            </a:r>
            <a:r>
              <a:rPr lang="zh-TW" altLang="en-US" sz="1200" b="0" i="0" kern="1200" dirty="0" smtClean="0">
                <a:solidFill>
                  <a:schemeClr val="tx1"/>
                </a:solidFill>
                <a:effectLst/>
                <a:latin typeface="+mn-lt"/>
                <a:ea typeface="+mn-ea"/>
                <a:cs typeface="+mn-cs"/>
              </a:rPr>
              <a:t> </a:t>
            </a:r>
            <a:r>
              <a:rPr lang="en-US" altLang="zh-TW" dirty="0" smtClean="0"/>
              <a:t>bot</a:t>
            </a:r>
            <a:r>
              <a:rPr lang="zh-TW" altLang="en-US" dirty="0" smtClean="0"/>
              <a:t>的行為特性，接著提出一些防範這種</a:t>
            </a:r>
            <a:r>
              <a:rPr lang="en-US" altLang="zh-TW" dirty="0" smtClean="0"/>
              <a:t>bot</a:t>
            </a:r>
            <a:r>
              <a:rPr lang="zh-TW" altLang="en-US" dirty="0" smtClean="0"/>
              <a:t>的一些建議。</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a:t>
            </a:fld>
            <a:endParaRPr lang="zh-TW" altLang="en-US"/>
          </a:p>
        </p:txBody>
      </p:sp>
    </p:spTree>
    <p:extLst>
      <p:ext uri="{BB962C8B-B14F-4D97-AF65-F5344CB8AC3E}">
        <p14:creationId xmlns:p14="http://schemas.microsoft.com/office/powerpoint/2010/main" val="1050564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2400" dirty="0" smtClean="0"/>
              <a:t>這幾點是他們的貢獻，在後面章節會一個個介紹到</a:t>
            </a:r>
            <a:endParaRPr lang="en-US" altLang="zh-TW" sz="2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t>1</a:t>
            </a:r>
            <a:r>
              <a:rPr lang="zh-TW" altLang="en-US" sz="2400" dirty="0" smtClean="0"/>
              <a:t>他們研究各種</a:t>
            </a:r>
            <a:r>
              <a:rPr lang="en-US" altLang="zh-TW" sz="2400" dirty="0" smtClean="0"/>
              <a:t>HTTP</a:t>
            </a:r>
            <a:r>
              <a:rPr lang="zh-TW" altLang="en-US" sz="2400" dirty="0" smtClean="0"/>
              <a:t>的</a:t>
            </a:r>
            <a:r>
              <a:rPr lang="en-US" altLang="zh-TW" sz="2400" dirty="0" smtClean="0"/>
              <a:t>botnet</a:t>
            </a:r>
            <a:r>
              <a:rPr lang="zh-TW" altLang="en-US" sz="2400" dirty="0" smtClean="0"/>
              <a:t>的內部設計，以了解</a:t>
            </a:r>
            <a:r>
              <a:rPr lang="en-US" altLang="zh-TW" sz="2400" dirty="0" smtClean="0"/>
              <a:t>botnet</a:t>
            </a:r>
            <a:r>
              <a:rPr lang="zh-TW" altLang="en-US" sz="2400" dirty="0" smtClean="0"/>
              <a:t>的組成和操作的相似之處。</a:t>
            </a:r>
          </a:p>
          <a:p>
            <a:r>
              <a:rPr lang="en-US" altLang="zh-TW" sz="2400" dirty="0" smtClean="0"/>
              <a:t>2</a:t>
            </a:r>
            <a:r>
              <a:rPr lang="zh-TW" altLang="en-US" sz="2400" dirty="0" smtClean="0"/>
              <a:t> 接著是研究</a:t>
            </a:r>
            <a:r>
              <a:rPr lang="en-US" altLang="zh-TW" sz="2400" dirty="0" smtClean="0"/>
              <a:t>C</a:t>
            </a:r>
            <a:r>
              <a:rPr lang="zh-TW" altLang="en-US" sz="2400" dirty="0" smtClean="0"/>
              <a:t>＆</a:t>
            </a:r>
            <a:r>
              <a:rPr lang="en-US" altLang="zh-TW" sz="2400" dirty="0" smtClean="0"/>
              <a:t>C</a:t>
            </a:r>
            <a:r>
              <a:rPr lang="zh-TW" altLang="en-US" sz="2400" dirty="0" smtClean="0"/>
              <a:t> </a:t>
            </a:r>
            <a:r>
              <a:rPr lang="en-US" altLang="zh-TW" sz="2400" dirty="0" smtClean="0"/>
              <a:t>sever</a:t>
            </a:r>
            <a:r>
              <a:rPr lang="zh-TW" altLang="en-US" sz="2400" dirty="0" smtClean="0"/>
              <a:t>的自我保護技術，並對這些技術做比較。</a:t>
            </a:r>
          </a:p>
          <a:p>
            <a:r>
              <a:rPr lang="en-US" altLang="zh-TW" sz="2400" dirty="0" smtClean="0"/>
              <a:t>3</a:t>
            </a:r>
            <a:r>
              <a:rPr lang="zh-TW" altLang="en-US" sz="2400" dirty="0" smtClean="0"/>
              <a:t>他們提出一些 對於採用這些技術的</a:t>
            </a:r>
            <a:r>
              <a:rPr lang="en-US" altLang="zh-TW" sz="2400" dirty="0" smtClean="0"/>
              <a:t>bot</a:t>
            </a:r>
            <a:r>
              <a:rPr lang="zh-TW" altLang="en-US" sz="2400" dirty="0" smtClean="0"/>
              <a:t>可能的解決方案</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13</a:t>
            </a:fld>
            <a:endParaRPr lang="zh-TW" altLang="en-US"/>
          </a:p>
        </p:txBody>
      </p:sp>
    </p:spTree>
    <p:extLst>
      <p:ext uri="{BB962C8B-B14F-4D97-AF65-F5344CB8AC3E}">
        <p14:creationId xmlns:p14="http://schemas.microsoft.com/office/powerpoint/2010/main" val="3661706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接著是介紹他們的實驗方法以及實驗環境的建構</a:t>
            </a: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14</a:t>
            </a:fld>
            <a:endParaRPr lang="zh-TW" altLang="en-US"/>
          </a:p>
        </p:txBody>
      </p:sp>
    </p:spTree>
    <p:extLst>
      <p:ext uri="{BB962C8B-B14F-4D97-AF65-F5344CB8AC3E}">
        <p14:creationId xmlns:p14="http://schemas.microsoft.com/office/powerpoint/2010/main" val="1562645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為了進行他們的實驗，他們使用三種方式來了解</a:t>
            </a:r>
            <a:r>
              <a:rPr lang="en-US" altLang="zh-TW" dirty="0" smtClean="0"/>
              <a:t>bot</a:t>
            </a:r>
            <a:r>
              <a:rPr lang="zh-TW" altLang="en-US" dirty="0" smtClean="0"/>
              <a:t>的行為</a:t>
            </a:r>
            <a:endParaRPr lang="en-US" altLang="zh-TW" dirty="0" smtClean="0"/>
          </a:p>
          <a:p>
            <a:r>
              <a:rPr lang="en-US" altLang="zh-TW" dirty="0" smtClean="0"/>
              <a:t>1.</a:t>
            </a:r>
            <a:r>
              <a:rPr lang="zh-TW" altLang="en-US" dirty="0" smtClean="0"/>
              <a:t>持續監控和流量分析</a:t>
            </a:r>
            <a:endParaRPr lang="en-US" altLang="zh-TW" dirty="0" smtClean="0"/>
          </a:p>
          <a:p>
            <a:r>
              <a:rPr lang="en-US" altLang="zh-TW" dirty="0" smtClean="0"/>
              <a:t>2. Reverse engineering</a:t>
            </a:r>
            <a:r>
              <a:rPr lang="zh-TW" altLang="en-US" dirty="0" smtClean="0"/>
              <a:t>和行為分析。</a:t>
            </a:r>
            <a:endParaRPr lang="en-US" altLang="zh-TW"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3.</a:t>
            </a:r>
            <a:r>
              <a:rPr lang="zh-TW" altLang="en-US" dirty="0" smtClean="0"/>
              <a:t> </a:t>
            </a:r>
            <a:r>
              <a:rPr lang="en-US" altLang="zh-TW" dirty="0" smtClean="0"/>
              <a:t>Penetration testing.</a:t>
            </a:r>
          </a:p>
          <a:p>
            <a:r>
              <a:rPr lang="zh-TW" altLang="en-US" dirty="0" smtClean="0"/>
              <a:t>滲透測試</a:t>
            </a:r>
            <a:r>
              <a:rPr lang="en-US" altLang="zh-TW" dirty="0" smtClean="0"/>
              <a:t>	</a:t>
            </a:r>
          </a:p>
          <a:p>
            <a:r>
              <a:rPr lang="zh-TW" altLang="en-US" dirty="0" smtClean="0"/>
              <a:t>（</a:t>
            </a:r>
            <a:r>
              <a:rPr lang="en-US" altLang="zh-TW" dirty="0" smtClean="0"/>
              <a:t>1</a:t>
            </a:r>
            <a:r>
              <a:rPr lang="zh-TW" altLang="en-US" dirty="0" smtClean="0"/>
              <a:t>）確定使用</a:t>
            </a:r>
            <a:r>
              <a:rPr lang="en-US" altLang="zh-TW" dirty="0" smtClean="0"/>
              <a:t>protocol type</a:t>
            </a:r>
            <a:r>
              <a:rPr lang="zh-TW" altLang="en-US" dirty="0" smtClean="0"/>
              <a:t>，例如</a:t>
            </a:r>
            <a:r>
              <a:rPr lang="en-US" altLang="zh-TW" dirty="0" smtClean="0"/>
              <a:t>bot</a:t>
            </a:r>
            <a:r>
              <a:rPr lang="zh-TW" altLang="en-US" dirty="0" smtClean="0"/>
              <a:t>使用的</a:t>
            </a:r>
            <a:r>
              <a:rPr lang="en-US" altLang="zh-TW" dirty="0" smtClean="0"/>
              <a:t>HTTP </a:t>
            </a:r>
            <a:r>
              <a:rPr lang="zh-TW" altLang="en-US" dirty="0" smtClean="0"/>
              <a:t>來建立與</a:t>
            </a:r>
            <a:r>
              <a:rPr lang="en-US" altLang="zh-TW" dirty="0" smtClean="0"/>
              <a:t>C</a:t>
            </a:r>
            <a:r>
              <a:rPr lang="zh-TW" altLang="en-US" dirty="0" smtClean="0"/>
              <a:t>＆</a:t>
            </a:r>
            <a:r>
              <a:rPr lang="en-US" altLang="zh-TW" dirty="0" smtClean="0"/>
              <a:t>C</a:t>
            </a:r>
            <a:r>
              <a:rPr lang="zh-TW" altLang="en-US" dirty="0" smtClean="0"/>
              <a:t>服務器的通道，</a:t>
            </a:r>
          </a:p>
          <a:p>
            <a:r>
              <a:rPr lang="zh-TW" altLang="en-US" dirty="0" smtClean="0"/>
              <a:t>（</a:t>
            </a:r>
            <a:r>
              <a:rPr lang="en-US" altLang="zh-TW" dirty="0" smtClean="0"/>
              <a:t>2</a:t>
            </a:r>
            <a:r>
              <a:rPr lang="zh-TW" altLang="en-US" dirty="0" smtClean="0"/>
              <a:t>）用來確定傳送出去的</a:t>
            </a:r>
            <a:r>
              <a:rPr lang="en-US" altLang="zh-TW" dirty="0" smtClean="0"/>
              <a:t>data</a:t>
            </a:r>
            <a:r>
              <a:rPr lang="zh-TW" altLang="en-US" dirty="0" smtClean="0"/>
              <a:t>是加密或不加密</a:t>
            </a:r>
            <a:endParaRPr lang="en-US" altLang="zh-TW" dirty="0" smtClean="0"/>
          </a:p>
          <a:p>
            <a:endParaRPr lang="en-US" altLang="zh-TW" dirty="0" smtClean="0"/>
          </a:p>
          <a:p>
            <a:r>
              <a:rPr lang="zh-TW" altLang="en-US" dirty="0" smtClean="0"/>
              <a:t>逆向工程和行為分析。</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Reverse engineering</a:t>
            </a:r>
            <a:r>
              <a:rPr lang="zh-TW" altLang="en-US" dirty="0" smtClean="0"/>
              <a:t>就是像前面提過的他會對</a:t>
            </a:r>
            <a:r>
              <a:rPr lang="en-US" altLang="zh-TW" sz="1200" b="0" i="0" kern="1200" dirty="0" smtClean="0">
                <a:solidFill>
                  <a:schemeClr val="tx1"/>
                </a:solidFill>
                <a:effectLst/>
                <a:latin typeface="+mn-lt"/>
                <a:ea typeface="+mn-ea"/>
                <a:cs typeface="+mn-cs"/>
              </a:rPr>
              <a:t>bot</a:t>
            </a:r>
            <a:r>
              <a:rPr lang="zh-TW" altLang="en-US" sz="1200" b="0" i="0" kern="1200" dirty="0" smtClean="0">
                <a:solidFill>
                  <a:schemeClr val="tx1"/>
                </a:solidFill>
                <a:effectLst/>
                <a:latin typeface="+mn-lt"/>
                <a:ea typeface="+mn-ea"/>
                <a:cs typeface="+mn-cs"/>
              </a:rPr>
              <a:t>進行逆向分析，得知</a:t>
            </a:r>
            <a:r>
              <a:rPr lang="en-US" altLang="zh-TW" sz="1200" b="0" i="0" kern="1200" dirty="0" smtClean="0">
                <a:solidFill>
                  <a:schemeClr val="tx1"/>
                </a:solidFill>
                <a:effectLst/>
                <a:latin typeface="+mn-lt"/>
                <a:ea typeface="+mn-ea"/>
                <a:cs typeface="+mn-cs"/>
              </a:rPr>
              <a:t>bot</a:t>
            </a:r>
            <a:r>
              <a:rPr lang="zh-TW" altLang="en-US" sz="1200" b="0" i="0" kern="1200" dirty="0" smtClean="0">
                <a:solidFill>
                  <a:schemeClr val="tx1"/>
                </a:solidFill>
                <a:effectLst/>
                <a:latin typeface="+mn-lt"/>
                <a:ea typeface="+mn-ea"/>
                <a:cs typeface="+mn-cs"/>
              </a:rPr>
              <a:t>的運作流程、組織結構等設計要素。確立</a:t>
            </a:r>
            <a:r>
              <a:rPr lang="en-US" altLang="zh-TW" sz="1200" b="0" i="0" kern="1200" dirty="0" smtClean="0">
                <a:solidFill>
                  <a:schemeClr val="tx1"/>
                </a:solidFill>
                <a:effectLst/>
                <a:latin typeface="+mn-lt"/>
                <a:ea typeface="+mn-ea"/>
                <a:cs typeface="+mn-cs"/>
              </a:rPr>
              <a:t>bot</a:t>
            </a:r>
            <a:r>
              <a:rPr lang="zh-TW" altLang="en-US" sz="1200" b="0" i="0" kern="1200" dirty="0" smtClean="0">
                <a:solidFill>
                  <a:schemeClr val="tx1"/>
                </a:solidFill>
                <a:effectLst/>
                <a:latin typeface="+mn-lt"/>
                <a:ea typeface="+mn-ea"/>
                <a:cs typeface="+mn-cs"/>
              </a:rPr>
              <a:t>的內部設計</a:t>
            </a:r>
            <a:endParaRPr lang="zh-TW" altLang="en-US" dirty="0" smtClean="0"/>
          </a:p>
          <a:p>
            <a:r>
              <a:rPr lang="zh-TW" altLang="en-US" dirty="0" smtClean="0"/>
              <a:t>對於行為分析，他們在受控環境中運行</a:t>
            </a:r>
            <a:r>
              <a:rPr lang="en-US" altLang="zh-TW" dirty="0" smtClean="0"/>
              <a:t>bot</a:t>
            </a:r>
            <a:r>
              <a:rPr lang="zh-TW" altLang="en-US" dirty="0" smtClean="0"/>
              <a:t>來觀察：（</a:t>
            </a:r>
            <a:r>
              <a:rPr lang="en-US" altLang="zh-TW" dirty="0" smtClean="0"/>
              <a:t>1</a:t>
            </a:r>
            <a:r>
              <a:rPr lang="zh-TW" altLang="en-US" dirty="0" smtClean="0"/>
              <a:t>）</a:t>
            </a:r>
            <a:r>
              <a:rPr lang="en-US" altLang="zh-TW" dirty="0" smtClean="0"/>
              <a:t>bot</a:t>
            </a:r>
            <a:r>
              <a:rPr lang="zh-TW" altLang="en-US" dirty="0" smtClean="0"/>
              <a:t>是否對某些文件進行修改，（</a:t>
            </a:r>
            <a:r>
              <a:rPr lang="en-US" altLang="zh-TW" dirty="0" smtClean="0"/>
              <a:t>3</a:t>
            </a:r>
            <a:r>
              <a:rPr lang="zh-TW" altLang="en-US" dirty="0" smtClean="0"/>
              <a:t> </a:t>
            </a:r>
            <a:r>
              <a:rPr lang="en-US" altLang="zh-TW" dirty="0" smtClean="0"/>
              <a:t>)</a:t>
            </a:r>
            <a:r>
              <a:rPr lang="zh-TW" altLang="en-US" dirty="0" smtClean="0"/>
              <a:t>記憶體修改（</a:t>
            </a:r>
            <a:r>
              <a:rPr lang="en-US" altLang="zh-TW" dirty="0" smtClean="0"/>
              <a:t>4</a:t>
            </a:r>
            <a:r>
              <a:rPr lang="zh-TW" altLang="en-US" dirty="0" smtClean="0"/>
              <a:t>）網路的互動。</a:t>
            </a:r>
            <a:endParaRPr lang="en-US" altLang="zh-TW" dirty="0" smtClean="0"/>
          </a:p>
          <a:p>
            <a:endParaRPr lang="zh-TW" altLang="en-US" dirty="0" smtClean="0"/>
          </a:p>
          <a:p>
            <a:r>
              <a:rPr lang="zh-TW" altLang="en-US" dirty="0" smtClean="0"/>
              <a:t>滲透測試。 來檢測</a:t>
            </a:r>
            <a:r>
              <a:rPr lang="en-US" altLang="zh-TW" dirty="0" smtClean="0"/>
              <a:t>C</a:t>
            </a:r>
            <a:r>
              <a:rPr lang="zh-TW" altLang="en-US" dirty="0" smtClean="0"/>
              <a:t>＆</a:t>
            </a:r>
            <a:r>
              <a:rPr lang="en-US" altLang="zh-TW" dirty="0" smtClean="0"/>
              <a:t>C</a:t>
            </a:r>
            <a:r>
              <a:rPr lang="zh-TW" altLang="en-US" dirty="0" smtClean="0"/>
              <a:t> </a:t>
            </a:r>
            <a:r>
              <a:rPr lang="en-US" altLang="zh-TW" sz="1200" b="0" i="0" u="none" strike="noStrike" kern="1200" baseline="0" dirty="0" smtClean="0">
                <a:solidFill>
                  <a:schemeClr val="tx1"/>
                </a:solidFill>
                <a:latin typeface="+mn-lt"/>
                <a:ea typeface="+mn-ea"/>
                <a:cs typeface="+mn-cs"/>
              </a:rPr>
              <a:t>panels.</a:t>
            </a:r>
            <a:r>
              <a:rPr lang="zh-TW" altLang="en-US" sz="1200" b="0" i="0" u="none" strike="noStrike" kern="1200" baseline="0" dirty="0" smtClean="0">
                <a:solidFill>
                  <a:schemeClr val="tx1"/>
                </a:solidFill>
                <a:latin typeface="+mn-lt"/>
                <a:ea typeface="+mn-ea"/>
                <a:cs typeface="+mn-cs"/>
              </a:rPr>
              <a:t>面板</a:t>
            </a:r>
            <a:r>
              <a:rPr lang="zh-TW" altLang="en-US" dirty="0" smtClean="0"/>
              <a:t>中的漏洞，這些漏洞可能會洩露一些資訊，例如受感染電腦被盜的資料。</a:t>
            </a:r>
          </a:p>
          <a:p>
            <a:r>
              <a:rPr lang="zh-TW" altLang="en-US" dirty="0" smtClean="0"/>
              <a:t>以及 進入</a:t>
            </a:r>
            <a:r>
              <a:rPr lang="en-US" altLang="zh-TW" dirty="0" smtClean="0"/>
              <a:t>C</a:t>
            </a:r>
            <a:r>
              <a:rPr lang="zh-TW" altLang="en-US" dirty="0" smtClean="0"/>
              <a:t>＆</a:t>
            </a:r>
            <a:r>
              <a:rPr lang="en-US" altLang="zh-TW" dirty="0" smtClean="0"/>
              <a:t>C</a:t>
            </a:r>
            <a:r>
              <a:rPr lang="zh-TW" altLang="en-US" dirty="0" smtClean="0"/>
              <a:t> </a:t>
            </a:r>
            <a:r>
              <a:rPr lang="en-US" altLang="zh-TW" sz="1200" b="0" i="0" u="none" strike="noStrike" kern="1200" baseline="0" dirty="0" smtClean="0">
                <a:solidFill>
                  <a:schemeClr val="tx1"/>
                </a:solidFill>
                <a:latin typeface="+mn-lt"/>
                <a:ea typeface="+mn-ea"/>
                <a:cs typeface="+mn-cs"/>
              </a:rPr>
              <a:t>panels.</a:t>
            </a:r>
            <a:r>
              <a:rPr lang="zh-TW" altLang="en-US" dirty="0" smtClean="0"/>
              <a:t>能夠了解它的內部設計 如何部屬</a:t>
            </a:r>
            <a:r>
              <a:rPr lang="en-US" altLang="zh-TW" dirty="0" smtClean="0"/>
              <a:t>bot</a:t>
            </a:r>
            <a:r>
              <a:rPr lang="zh-TW" altLang="en-US" dirty="0" smtClean="0"/>
              <a:t>的策略等等 ，來幫助提出防禦機制。</a:t>
            </a:r>
          </a:p>
          <a:p>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15</a:t>
            </a:fld>
            <a:endParaRPr lang="zh-TW" altLang="en-US"/>
          </a:p>
        </p:txBody>
      </p:sp>
    </p:spTree>
    <p:extLst>
      <p:ext uri="{BB962C8B-B14F-4D97-AF65-F5344CB8AC3E}">
        <p14:creationId xmlns:p14="http://schemas.microsoft.com/office/powerpoint/2010/main" val="107332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他的實驗環境由五個不同的虛擬機（</a:t>
            </a:r>
            <a:r>
              <a:rPr lang="en-US" altLang="zh-TW" dirty="0" smtClean="0"/>
              <a:t>VM</a:t>
            </a:r>
            <a:r>
              <a:rPr lang="zh-TW" altLang="en-US" dirty="0" smtClean="0"/>
              <a:t>）組成，其中四個安裝不同的</a:t>
            </a:r>
            <a:r>
              <a:rPr lang="en-US" altLang="zh-TW" dirty="0" smtClean="0"/>
              <a:t>Windows</a:t>
            </a:r>
            <a:r>
              <a:rPr lang="zh-TW" altLang="en-US" dirty="0" smtClean="0"/>
              <a:t>版本，剩下的一個安裝</a:t>
            </a:r>
            <a:r>
              <a:rPr lang="en-US" altLang="zh-TW" dirty="0" smtClean="0"/>
              <a:t>Linux</a:t>
            </a:r>
            <a:r>
              <a:rPr lang="zh-TW" altLang="en-US" dirty="0" smtClean="0"/>
              <a:t> </a:t>
            </a:r>
            <a:r>
              <a:rPr lang="en-US" altLang="zh-TW" dirty="0" err="1" smtClean="0"/>
              <a:t>BackTrack</a:t>
            </a:r>
            <a:endParaRPr lang="en-US" altLang="zh-TW" dirty="0" smtClean="0"/>
          </a:p>
          <a:p>
            <a:endParaRPr lang="en-US" altLang="zh-TW" dirty="0" smtClean="0"/>
          </a:p>
          <a:p>
            <a:r>
              <a:rPr lang="en-US" altLang="zh-TW" dirty="0" smtClean="0"/>
              <a:t>Windows</a:t>
            </a:r>
            <a:r>
              <a:rPr lang="zh-TW" altLang="en-US" dirty="0" smtClean="0"/>
              <a:t>上會安裝反</a:t>
            </a:r>
            <a:r>
              <a:rPr lang="en-US" altLang="zh-TW" dirty="0" smtClean="0"/>
              <a:t>VM(</a:t>
            </a:r>
            <a:r>
              <a:rPr lang="zh-TW" altLang="en-US" dirty="0" smtClean="0"/>
              <a:t>隱藏自己是</a:t>
            </a:r>
            <a:r>
              <a:rPr lang="en-US" altLang="zh-TW" dirty="0" smtClean="0"/>
              <a:t>VM)</a:t>
            </a:r>
            <a:r>
              <a:rPr lang="zh-TW" altLang="en-US" dirty="0" smtClean="0"/>
              <a:t>的技術，因為如果</a:t>
            </a:r>
            <a:r>
              <a:rPr lang="en-US" altLang="zh-TW" dirty="0" smtClean="0"/>
              <a:t>bot</a:t>
            </a:r>
            <a:r>
              <a:rPr lang="zh-TW" altLang="en-US" dirty="0" smtClean="0"/>
              <a:t>發現自己在一台</a:t>
            </a:r>
            <a:r>
              <a:rPr lang="en-US" altLang="zh-TW" dirty="0" err="1" smtClean="0"/>
              <a:t>vm</a:t>
            </a:r>
            <a:r>
              <a:rPr lang="zh-TW" altLang="en-US" dirty="0" smtClean="0"/>
              <a:t>中，</a:t>
            </a:r>
            <a:r>
              <a:rPr lang="en-US" altLang="zh-TW" dirty="0" smtClean="0"/>
              <a:t>bot</a:t>
            </a:r>
            <a:r>
              <a:rPr lang="zh-TW" altLang="en-US" dirty="0" smtClean="0"/>
              <a:t>會停止動作，以防止其他</a:t>
            </a:r>
            <a:r>
              <a:rPr lang="en-US" altLang="zh-TW" dirty="0" smtClean="0"/>
              <a:t>bot</a:t>
            </a:r>
            <a:r>
              <a:rPr lang="zh-TW" altLang="en-US" dirty="0" smtClean="0"/>
              <a:t>或研究人員分析調查他們。</a:t>
            </a:r>
            <a:endParaRPr lang="en-US" altLang="zh-TW" dirty="0" smtClean="0"/>
          </a:p>
          <a:p>
            <a:endParaRPr lang="en-US" altLang="zh-TW" dirty="0" smtClean="0"/>
          </a:p>
          <a:p>
            <a:r>
              <a:rPr lang="en-US" altLang="zh-TW" dirty="0" err="1" smtClean="0"/>
              <a:t>BackTrack</a:t>
            </a:r>
            <a:r>
              <a:rPr lang="en-US" altLang="zh-TW" dirty="0" smtClean="0"/>
              <a:t> VM</a:t>
            </a:r>
            <a:r>
              <a:rPr lang="zh-TW" altLang="en-US" dirty="0" smtClean="0"/>
              <a:t>用於進行</a:t>
            </a:r>
            <a:r>
              <a:rPr lang="en-US" altLang="zh-TW" dirty="0" smtClean="0"/>
              <a:t>penetration testing</a:t>
            </a:r>
            <a:r>
              <a:rPr lang="zh-TW" altLang="en-US" dirty="0" smtClean="0"/>
              <a:t>滲透測試。</a:t>
            </a:r>
            <a:endParaRPr lang="en-US" altLang="zh-TW" sz="1200" u="none" strike="noStrike" kern="1200" dirty="0" smtClean="0">
              <a:solidFill>
                <a:schemeClr val="tx1"/>
              </a:solidFill>
              <a:effectLst/>
              <a:latin typeface="+mn-lt"/>
              <a:ea typeface="+mn-ea"/>
              <a:cs typeface="+mn-cs"/>
            </a:endParaRPr>
          </a:p>
          <a:p>
            <a:r>
              <a:rPr lang="en-US" altLang="zh-TW" sz="1200" u="none" strike="noStrike" kern="1200" dirty="0" err="1" smtClean="0">
                <a:solidFill>
                  <a:schemeClr val="tx1"/>
                </a:solidFill>
                <a:effectLst/>
                <a:latin typeface="+mn-lt"/>
                <a:ea typeface="+mn-ea"/>
                <a:cs typeface="+mn-cs"/>
              </a:rPr>
              <a:t>BackTrack</a:t>
            </a:r>
            <a:r>
              <a:rPr lang="en-US" altLang="zh-TW" sz="1200" u="none" strike="noStrike" kern="1200" dirty="0" smtClean="0">
                <a:solidFill>
                  <a:schemeClr val="tx1"/>
                </a:solidFill>
                <a:effectLst/>
                <a:latin typeface="+mn-lt"/>
                <a:ea typeface="+mn-ea"/>
                <a:cs typeface="+mn-cs"/>
              </a:rPr>
              <a:t> </a:t>
            </a:r>
            <a:r>
              <a:rPr lang="zh-TW" altLang="en-US" sz="1200" u="none" strike="noStrike" kern="1200" dirty="0" smtClean="0">
                <a:solidFill>
                  <a:schemeClr val="tx1"/>
                </a:solidFill>
                <a:effectLst/>
                <a:latin typeface="+mn-lt"/>
                <a:ea typeface="+mn-ea"/>
                <a:cs typeface="+mn-cs"/>
              </a:rPr>
              <a:t>是給系統管理者測試自己的主機與網路的安全性用的，利用它來找到</a:t>
            </a:r>
            <a:r>
              <a:rPr lang="en-US" altLang="zh-TW" dirty="0" smtClean="0"/>
              <a:t>C</a:t>
            </a:r>
            <a:r>
              <a:rPr lang="zh-TW" altLang="en-US" dirty="0" smtClean="0"/>
              <a:t>＆</a:t>
            </a:r>
            <a:r>
              <a:rPr lang="en-US" altLang="zh-TW" dirty="0" smtClean="0"/>
              <a:t>C</a:t>
            </a:r>
            <a:r>
              <a:rPr lang="zh-TW" altLang="en-US" dirty="0" smtClean="0"/>
              <a:t> </a:t>
            </a:r>
            <a:r>
              <a:rPr lang="en-US" altLang="zh-TW" sz="1200" b="0" i="0" u="none" strike="noStrike" kern="1200" baseline="0" dirty="0" smtClean="0">
                <a:solidFill>
                  <a:schemeClr val="tx1"/>
                </a:solidFill>
                <a:latin typeface="+mn-lt"/>
                <a:ea typeface="+mn-ea"/>
                <a:cs typeface="+mn-cs"/>
              </a:rPr>
              <a:t>panels</a:t>
            </a:r>
            <a:r>
              <a:rPr lang="zh-TW" altLang="en-US" sz="1200" b="0" i="0" u="none" strike="noStrike" kern="1200" baseline="0" dirty="0" smtClean="0">
                <a:solidFill>
                  <a:schemeClr val="tx1"/>
                </a:solidFill>
                <a:latin typeface="+mn-lt"/>
                <a:ea typeface="+mn-ea"/>
                <a:cs typeface="+mn-cs"/>
              </a:rPr>
              <a:t>的漏洞來了解內部設計</a:t>
            </a:r>
            <a:endParaRPr lang="en-US" altLang="zh-TW" sz="1200" b="0" i="0" u="none" strike="noStrike" kern="1200" baseline="0" dirty="0" smtClean="0">
              <a:solidFill>
                <a:schemeClr val="tx1"/>
              </a:solidFill>
              <a:latin typeface="+mn-lt"/>
              <a:ea typeface="+mn-ea"/>
              <a:cs typeface="+mn-cs"/>
            </a:endParaRPr>
          </a:p>
          <a:p>
            <a:endParaRPr lang="en-US" altLang="zh-TW" sz="1200" u="none" strike="noStrike" kern="1200" dirty="0" smtClean="0">
              <a:solidFill>
                <a:schemeClr val="tx1"/>
              </a:solidFill>
              <a:effectLst/>
              <a:latin typeface="+mn-lt"/>
              <a:ea typeface="+mn-ea"/>
              <a:cs typeface="+mn-cs"/>
            </a:endParaRPr>
          </a:p>
          <a:p>
            <a:r>
              <a:rPr lang="en-US" altLang="zh-TW" sz="1200" b="0" kern="1200" dirty="0" smtClean="0">
                <a:solidFill>
                  <a:schemeClr val="tx1"/>
                </a:solidFill>
                <a:effectLst/>
                <a:latin typeface="+mn-lt"/>
                <a:ea typeface="+mn-ea"/>
                <a:cs typeface="+mn-cs"/>
              </a:rPr>
              <a:t>Kali Linux</a:t>
            </a:r>
            <a:r>
              <a:rPr lang="zh-TW" altLang="en-US" sz="1200" b="0" kern="1200" dirty="0" smtClean="0">
                <a:solidFill>
                  <a:schemeClr val="tx1"/>
                </a:solidFill>
                <a:effectLst/>
                <a:latin typeface="+mn-lt"/>
                <a:ea typeface="+mn-ea"/>
                <a:cs typeface="+mn-cs"/>
              </a:rPr>
              <a:t>是</a:t>
            </a:r>
            <a:r>
              <a:rPr lang="en-US" altLang="zh-TW" sz="1200" u="none" strike="noStrike" kern="1200" dirty="0" err="1" smtClean="0">
                <a:solidFill>
                  <a:schemeClr val="tx1"/>
                </a:solidFill>
                <a:effectLst/>
                <a:latin typeface="+mn-lt"/>
                <a:ea typeface="+mn-ea"/>
                <a:cs typeface="+mn-cs"/>
              </a:rPr>
              <a:t>BackTrack</a:t>
            </a:r>
            <a:r>
              <a:rPr lang="zh-TW" altLang="en-US" sz="1200" b="0" kern="1200" dirty="0" smtClean="0">
                <a:solidFill>
                  <a:schemeClr val="tx1"/>
                </a:solidFill>
                <a:effectLst/>
                <a:latin typeface="+mn-lt"/>
                <a:ea typeface="+mn-ea"/>
                <a:cs typeface="+mn-cs"/>
              </a:rPr>
              <a:t>改良版，打開防禦漏洞練習攻擊與如何防護</a:t>
            </a:r>
            <a:r>
              <a:rPr lang="zh-TW" altLang="en-US" sz="1200" u="none" strike="noStrike" kern="1200" dirty="0" smtClean="0">
                <a:solidFill>
                  <a:schemeClr val="tx1"/>
                </a:solidFill>
                <a:effectLst/>
                <a:latin typeface="+mn-lt"/>
                <a:ea typeface="+mn-ea"/>
                <a:cs typeface="+mn-cs"/>
              </a:rPr>
              <a:t/>
            </a:r>
            <a:br>
              <a:rPr lang="zh-TW" altLang="en-US" sz="1200" u="none" strike="noStrike" kern="1200" dirty="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16</a:t>
            </a:fld>
            <a:endParaRPr lang="zh-TW" altLang="en-US"/>
          </a:p>
        </p:txBody>
      </p:sp>
    </p:spTree>
    <p:extLst>
      <p:ext uri="{BB962C8B-B14F-4D97-AF65-F5344CB8AC3E}">
        <p14:creationId xmlns:p14="http://schemas.microsoft.com/office/powerpoint/2010/main" val="871464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接著是介紹</a:t>
            </a:r>
            <a:r>
              <a:rPr lang="en-US" altLang="zh-TW" dirty="0" smtClean="0"/>
              <a:t>botnet</a:t>
            </a:r>
            <a:r>
              <a:rPr lang="zh-TW" altLang="en-US" dirty="0" smtClean="0"/>
              <a:t>他自己的內部防護設計</a:t>
            </a: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17</a:t>
            </a:fld>
            <a:endParaRPr lang="zh-TW" altLang="en-US"/>
          </a:p>
        </p:txBody>
      </p:sp>
    </p:spTree>
    <p:extLst>
      <p:ext uri="{BB962C8B-B14F-4D97-AF65-F5344CB8AC3E}">
        <p14:creationId xmlns:p14="http://schemas.microsoft.com/office/powerpoint/2010/main" val="2903588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接著是介紹</a:t>
            </a:r>
            <a:r>
              <a:rPr lang="en-US" altLang="zh-TW" dirty="0" smtClean="0"/>
              <a:t>botnet</a:t>
            </a:r>
            <a:r>
              <a:rPr lang="zh-TW" altLang="en-US" dirty="0" smtClean="0"/>
              <a:t>他自己的內部防護使用的技術</a:t>
            </a: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18</a:t>
            </a:fld>
            <a:endParaRPr lang="zh-TW" altLang="en-US"/>
          </a:p>
        </p:txBody>
      </p:sp>
    </p:spTree>
    <p:extLst>
      <p:ext uri="{BB962C8B-B14F-4D97-AF65-F5344CB8AC3E}">
        <p14:creationId xmlns:p14="http://schemas.microsoft.com/office/powerpoint/2010/main" val="86640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Botnet</a:t>
            </a:r>
            <a:r>
              <a:rPr lang="zh-TW" altLang="en-US" dirty="0" smtClean="0"/>
              <a:t>會利用</a:t>
            </a:r>
            <a:r>
              <a:rPr lang="en-US" altLang="zh-TW" dirty="0" smtClean="0"/>
              <a:t>Rootkit</a:t>
            </a:r>
            <a:r>
              <a:rPr lang="zh-TW" altLang="en-US" dirty="0" smtClean="0"/>
              <a:t> 在未經授權的狀況下，能夠獲得對系統的控制而不被使用者檢測到。</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Rootkit</a:t>
            </a:r>
            <a:r>
              <a:rPr lang="zh-TW" altLang="en-US" dirty="0" smtClean="0"/>
              <a:t>具有在使用者不知情的情況下隱藏進程，右圖是一種</a:t>
            </a:r>
            <a:r>
              <a:rPr lang="en-US" altLang="zh-TW" dirty="0" smtClean="0"/>
              <a:t>kernel</a:t>
            </a:r>
            <a:r>
              <a:rPr lang="zh-TW" altLang="en-US" dirty="0" smtClean="0"/>
              <a:t>型的</a:t>
            </a:r>
            <a:r>
              <a:rPr lang="en-US" altLang="zh-TW" b="1" dirty="0" smtClean="0">
                <a:effectLst/>
              </a:rPr>
              <a:t>Rootkit</a:t>
            </a:r>
            <a:r>
              <a:rPr lang="zh-TW" altLang="en-US" dirty="0" smtClean="0"/>
              <a:t>  例如：他會去監聽阻擋你查看行程記錄的動作並修改資料</a:t>
            </a:r>
            <a:r>
              <a:rPr lang="en-US" altLang="zh-TW" dirty="0" smtClean="0"/>
              <a:t>(</a:t>
            </a:r>
            <a:r>
              <a:rPr lang="zh-TW" altLang="en-US" dirty="0" smtClean="0"/>
              <a:t>讓你看到錯誤的資料</a:t>
            </a: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而</a:t>
            </a:r>
            <a:r>
              <a:rPr lang="en-US" altLang="zh-TW" dirty="0" smtClean="0"/>
              <a:t>bot</a:t>
            </a:r>
            <a:r>
              <a:rPr lang="zh-TW" altLang="en-US" dirty="0" smtClean="0"/>
              <a:t>具有</a:t>
            </a:r>
            <a:r>
              <a:rPr lang="en-US" altLang="zh-TW" dirty="0" smtClean="0"/>
              <a:t>rootkit</a:t>
            </a:r>
            <a:r>
              <a:rPr lang="zh-TW" altLang="en-US" dirty="0" smtClean="0"/>
              <a:t>的所有特性，所以大多數可被認為</a:t>
            </a:r>
            <a:r>
              <a:rPr lang="en-US" altLang="zh-TW" dirty="0" smtClean="0"/>
              <a:t>user-level or kernel-level rootkit</a:t>
            </a:r>
            <a:r>
              <a:rPr lang="zh-TW" altLang="en-US" dirty="0" smtClean="0"/>
              <a:t>。</a:t>
            </a:r>
            <a:endParaRPr lang="en-US" altLang="zh-TW" dirty="0" smtClean="0"/>
          </a:p>
          <a:p>
            <a:endParaRPr lang="en-US" altLang="zh-TW" dirty="0" smtClean="0"/>
          </a:p>
          <a:p>
            <a:r>
              <a:rPr lang="en-US" altLang="zh-TW" dirty="0" smtClean="0"/>
              <a:t>Kernel</a:t>
            </a:r>
            <a:r>
              <a:rPr lang="zh-TW" altLang="en-US" dirty="0" smtClean="0"/>
              <a:t>分使用者與系統</a:t>
            </a:r>
            <a:r>
              <a:rPr lang="en-US" altLang="zh-TW" dirty="0" smtClean="0"/>
              <a:t>kernel</a:t>
            </a:r>
          </a:p>
          <a:p>
            <a:r>
              <a:rPr lang="zh-TW" altLang="en-US" dirty="0" smtClean="0"/>
              <a:t>使用者跟系統</a:t>
            </a:r>
            <a:r>
              <a:rPr lang="en-US" altLang="zh-TW" dirty="0" smtClean="0"/>
              <a:t>kernel</a:t>
            </a:r>
            <a:r>
              <a:rPr lang="zh-TW" altLang="en-US" dirty="0" smtClean="0"/>
              <a:t> 需要授權必須往下</a:t>
            </a:r>
            <a:endParaRPr lang="en-US" altLang="zh-TW" dirty="0" smtClean="0"/>
          </a:p>
          <a:p>
            <a:endParaRPr lang="zh-TW" altLang="en-US" dirty="0" smtClean="0"/>
          </a:p>
          <a:p>
            <a:r>
              <a:rPr lang="en-US" altLang="zh-TW" dirty="0" smtClean="0"/>
              <a:t>Rootkit</a:t>
            </a:r>
            <a:r>
              <a:rPr lang="zh-TW" altLang="en-US" dirty="0" smtClean="0"/>
              <a:t>具有在用戶不知情的情況下隱藏進程，劫持軟件，而</a:t>
            </a:r>
            <a:r>
              <a:rPr lang="en-US" altLang="zh-TW" dirty="0" smtClean="0"/>
              <a:t>bot</a:t>
            </a:r>
            <a:r>
              <a:rPr lang="zh-TW" altLang="en-US" dirty="0" smtClean="0"/>
              <a:t>具有</a:t>
            </a:r>
            <a:r>
              <a:rPr lang="en-US" altLang="zh-TW" dirty="0" smtClean="0"/>
              <a:t>rootkit</a:t>
            </a:r>
            <a:r>
              <a:rPr lang="zh-TW" altLang="en-US" dirty="0" smtClean="0"/>
              <a:t>的所有特性，所以大多數可以被認為</a:t>
            </a:r>
            <a:r>
              <a:rPr lang="en-US" altLang="zh-TW" dirty="0" smtClean="0"/>
              <a:t>user-level or kernel-level rootkit</a:t>
            </a:r>
            <a:r>
              <a:rPr lang="zh-TW" altLang="en-US" dirty="0" smtClean="0"/>
              <a:t>。</a:t>
            </a:r>
            <a:endParaRPr lang="en-US" altLang="zh-TW" dirty="0" smtClean="0"/>
          </a:p>
          <a:p>
            <a:endParaRPr lang="en-US" altLang="zh-TW" dirty="0" smtClean="0"/>
          </a:p>
          <a:p>
            <a:r>
              <a:rPr lang="zh-TW" altLang="zh-TW" b="1" dirty="0" smtClean="0">
                <a:effectLst/>
              </a:rPr>
              <a:t>主開機紀錄</a:t>
            </a:r>
            <a:r>
              <a:rPr lang="zh-TW" altLang="zh-TW" dirty="0" smtClean="0">
                <a:effectLst/>
              </a:rPr>
              <a:t>（Master Boot Record，縮寫：MBR），又叫做</a:t>
            </a:r>
            <a:r>
              <a:rPr lang="zh-TW" altLang="zh-TW" b="1" dirty="0" smtClean="0">
                <a:effectLst/>
              </a:rPr>
              <a:t>主啟動磁區</a:t>
            </a: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19</a:t>
            </a:fld>
            <a:endParaRPr lang="zh-TW" altLang="en-US"/>
          </a:p>
        </p:txBody>
      </p:sp>
    </p:spTree>
    <p:extLst>
      <p:ext uri="{BB962C8B-B14F-4D97-AF65-F5344CB8AC3E}">
        <p14:creationId xmlns:p14="http://schemas.microsoft.com/office/powerpoint/2010/main" val="934232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smtClean="0">
                <a:solidFill>
                  <a:schemeClr val="tx1"/>
                </a:solidFill>
                <a:effectLst/>
                <a:latin typeface="+mn-lt"/>
                <a:ea typeface="+mn-ea"/>
                <a:cs typeface="+mn-cs"/>
              </a:rPr>
              <a:t>接著是</a:t>
            </a:r>
            <a:r>
              <a:rPr lang="en-US" altLang="zh-TW" sz="1200" b="1" i="0" kern="1200" dirty="0" smtClean="0">
                <a:solidFill>
                  <a:schemeClr val="tx1"/>
                </a:solidFill>
                <a:effectLst/>
                <a:latin typeface="+mn-lt"/>
                <a:ea typeface="+mn-ea"/>
                <a:cs typeface="+mn-cs"/>
              </a:rPr>
              <a:t>botnet</a:t>
            </a:r>
            <a:r>
              <a:rPr lang="zh-TW" altLang="en-US" sz="1200" b="1" i="0" kern="1200" dirty="0" smtClean="0">
                <a:solidFill>
                  <a:schemeClr val="tx1"/>
                </a:solidFill>
                <a:effectLst/>
                <a:latin typeface="+mn-lt"/>
                <a:ea typeface="+mn-ea"/>
                <a:cs typeface="+mn-cs"/>
              </a:rPr>
              <a:t>使用加密的設計</a:t>
            </a:r>
            <a:endParaRPr lang="en-US" altLang="zh-TW" sz="1200" b="1" i="0" kern="1200" dirty="0" smtClean="0">
              <a:solidFill>
                <a:schemeClr val="tx1"/>
              </a:solidFill>
              <a:effectLst/>
              <a:latin typeface="+mn-lt"/>
              <a:ea typeface="+mn-ea"/>
              <a:cs typeface="+mn-cs"/>
            </a:endParaRPr>
          </a:p>
          <a:p>
            <a:r>
              <a:rPr lang="en-US" altLang="zh-TW" sz="1200" b="1" i="0" kern="1200" dirty="0" smtClean="0">
                <a:solidFill>
                  <a:schemeClr val="tx1"/>
                </a:solidFill>
                <a:effectLst/>
                <a:latin typeface="+mn-lt"/>
                <a:ea typeface="+mn-ea"/>
                <a:cs typeface="+mn-cs"/>
              </a:rPr>
              <a:t>(1)Bot</a:t>
            </a:r>
            <a:r>
              <a:rPr lang="zh-TW" altLang="en-US" sz="1200" b="1" i="0" kern="1200" dirty="0" smtClean="0">
                <a:solidFill>
                  <a:schemeClr val="tx1"/>
                </a:solidFill>
                <a:effectLst/>
                <a:latin typeface="+mn-lt"/>
                <a:ea typeface="+mn-ea"/>
                <a:cs typeface="+mn-cs"/>
              </a:rPr>
              <a:t>傳送加密格式的訊息   裡面包含受感染電腦的資料與驗證他是</a:t>
            </a:r>
            <a:r>
              <a:rPr lang="en-US" altLang="zh-TW" sz="1200" b="1" i="0" kern="1200" dirty="0" smtClean="0">
                <a:solidFill>
                  <a:schemeClr val="tx1"/>
                </a:solidFill>
                <a:effectLst/>
                <a:latin typeface="+mn-lt"/>
                <a:ea typeface="+mn-ea"/>
                <a:cs typeface="+mn-cs"/>
              </a:rPr>
              <a:t>bot</a:t>
            </a:r>
            <a:r>
              <a:rPr lang="zh-TW" altLang="en-US" sz="1200" b="1" i="0" kern="1200" dirty="0" smtClean="0">
                <a:solidFill>
                  <a:schemeClr val="tx1"/>
                </a:solidFill>
                <a:effectLst/>
                <a:latin typeface="+mn-lt"/>
                <a:ea typeface="+mn-ea"/>
                <a:cs typeface="+mn-cs"/>
              </a:rPr>
              <a:t>的身分資訊給</a:t>
            </a:r>
            <a:r>
              <a:rPr lang="en-US" altLang="zh-TW" sz="1200" b="1" i="0" kern="1200" dirty="0" smtClean="0">
                <a:solidFill>
                  <a:schemeClr val="tx1"/>
                </a:solidFill>
                <a:effectLst/>
                <a:latin typeface="+mn-lt"/>
                <a:ea typeface="+mn-ea"/>
                <a:cs typeface="+mn-cs"/>
              </a:rPr>
              <a:t>server</a:t>
            </a:r>
          </a:p>
          <a:p>
            <a:r>
              <a:rPr lang="en-US" altLang="zh-TW" sz="1200" b="1" i="0" kern="1200" dirty="0" smtClean="0">
                <a:solidFill>
                  <a:schemeClr val="tx1"/>
                </a:solidFill>
                <a:effectLst/>
                <a:latin typeface="+mn-lt"/>
                <a:ea typeface="+mn-ea"/>
                <a:cs typeface="+mn-cs"/>
              </a:rPr>
              <a:t>(2)</a:t>
            </a:r>
            <a:r>
              <a:rPr lang="zh-TW" altLang="en-US" sz="1200" b="1" i="0" kern="1200" dirty="0" smtClean="0">
                <a:solidFill>
                  <a:schemeClr val="tx1"/>
                </a:solidFill>
                <a:effectLst/>
                <a:latin typeface="+mn-lt"/>
                <a:ea typeface="+mn-ea"/>
                <a:cs typeface="+mn-cs"/>
              </a:rPr>
              <a:t>接著</a:t>
            </a:r>
            <a:r>
              <a:rPr lang="en-US" altLang="zh-TW" sz="1200" b="1" i="0" kern="1200" dirty="0" smtClean="0">
                <a:solidFill>
                  <a:schemeClr val="tx1"/>
                </a:solidFill>
                <a:effectLst/>
                <a:latin typeface="+mn-lt"/>
                <a:ea typeface="+mn-ea"/>
                <a:cs typeface="+mn-cs"/>
              </a:rPr>
              <a:t>server</a:t>
            </a:r>
            <a:r>
              <a:rPr lang="zh-TW" altLang="en-US" sz="1200" b="1" i="0" kern="1200" dirty="0" smtClean="0">
                <a:solidFill>
                  <a:schemeClr val="tx1"/>
                </a:solidFill>
                <a:effectLst/>
                <a:latin typeface="+mn-lt"/>
                <a:ea typeface="+mn-ea"/>
                <a:cs typeface="+mn-cs"/>
              </a:rPr>
              <a:t>會傳送加密過的更新設定給</a:t>
            </a:r>
            <a:r>
              <a:rPr lang="en-US" altLang="zh-TW" sz="1200" b="1" i="0" kern="1200" dirty="0" smtClean="0">
                <a:solidFill>
                  <a:schemeClr val="tx1"/>
                </a:solidFill>
                <a:effectLst/>
                <a:latin typeface="+mn-lt"/>
                <a:ea typeface="+mn-ea"/>
                <a:cs typeface="+mn-cs"/>
              </a:rPr>
              <a:t>bot</a:t>
            </a:r>
            <a:endParaRPr lang="en-US" altLang="zh-TW" sz="1200" b="1" i="0" kern="1200" baseline="0" dirty="0" smtClean="0">
              <a:solidFill>
                <a:schemeClr val="tx1"/>
              </a:solidFill>
              <a:effectLst/>
              <a:latin typeface="+mn-lt"/>
              <a:ea typeface="+mn-ea"/>
              <a:cs typeface="+mn-cs"/>
            </a:endParaRPr>
          </a:p>
          <a:p>
            <a:r>
              <a:rPr lang="en-US" altLang="zh-TW" sz="1200" b="1" i="0" kern="1200" baseline="0" dirty="0" smtClean="0">
                <a:solidFill>
                  <a:schemeClr val="tx1"/>
                </a:solidFill>
                <a:effectLst/>
                <a:latin typeface="+mn-lt"/>
                <a:ea typeface="+mn-ea"/>
                <a:cs typeface="+mn-cs"/>
              </a:rPr>
              <a:t>(3)</a:t>
            </a:r>
            <a:r>
              <a:rPr lang="zh-TW" altLang="en-US" sz="1200" b="1" i="0" kern="1200" baseline="0" dirty="0" smtClean="0">
                <a:solidFill>
                  <a:schemeClr val="tx1"/>
                </a:solidFill>
                <a:effectLst/>
                <a:latin typeface="+mn-lt"/>
                <a:ea typeface="+mn-ea"/>
                <a:cs typeface="+mn-cs"/>
              </a:rPr>
              <a:t>更新後</a:t>
            </a:r>
            <a:r>
              <a:rPr lang="en-US" altLang="zh-TW" sz="1200" b="1" i="0" kern="1200" baseline="0" dirty="0" smtClean="0">
                <a:solidFill>
                  <a:schemeClr val="tx1"/>
                </a:solidFill>
                <a:effectLst/>
                <a:latin typeface="+mn-lt"/>
                <a:ea typeface="+mn-ea"/>
                <a:cs typeface="+mn-cs"/>
              </a:rPr>
              <a:t>bot</a:t>
            </a:r>
            <a:r>
              <a:rPr lang="zh-TW" altLang="en-US" sz="1200" b="1" i="0" kern="1200" baseline="0" dirty="0" smtClean="0">
                <a:solidFill>
                  <a:schemeClr val="tx1"/>
                </a:solidFill>
                <a:effectLst/>
                <a:latin typeface="+mn-lt"/>
                <a:ea typeface="+mn-ea"/>
                <a:cs typeface="+mn-cs"/>
              </a:rPr>
              <a:t>開始透過</a:t>
            </a:r>
            <a:r>
              <a:rPr lang="en-US" altLang="zh-TW" sz="1200" b="1" i="0" kern="1200" baseline="0" dirty="0" smtClean="0">
                <a:solidFill>
                  <a:schemeClr val="tx1"/>
                </a:solidFill>
                <a:effectLst/>
                <a:latin typeface="+mn-lt"/>
                <a:ea typeface="+mn-ea"/>
                <a:cs typeface="+mn-cs"/>
              </a:rPr>
              <a:t>HTTP</a:t>
            </a:r>
            <a:r>
              <a:rPr lang="zh-TW" altLang="en-US" sz="1200" b="1" i="0" kern="1200" baseline="0" dirty="0" smtClean="0">
                <a:solidFill>
                  <a:schemeClr val="tx1"/>
                </a:solidFill>
                <a:effectLst/>
                <a:latin typeface="+mn-lt"/>
                <a:ea typeface="+mn-ea"/>
                <a:cs typeface="+mn-cs"/>
              </a:rPr>
              <a:t>通道洩漏資料給</a:t>
            </a:r>
            <a:r>
              <a:rPr lang="en-US" altLang="zh-TW" sz="1200" b="1" i="0" kern="1200" baseline="0" dirty="0" smtClean="0">
                <a:solidFill>
                  <a:schemeClr val="tx1"/>
                </a:solidFill>
                <a:effectLst/>
                <a:latin typeface="+mn-lt"/>
                <a:ea typeface="+mn-ea"/>
                <a:cs typeface="+mn-cs"/>
              </a:rPr>
              <a:t>server</a:t>
            </a:r>
          </a:p>
          <a:p>
            <a:r>
              <a:rPr lang="en-US" altLang="zh-TW" sz="1200" b="1" i="0" kern="1200" baseline="0" dirty="0" smtClean="0">
                <a:solidFill>
                  <a:schemeClr val="tx1"/>
                </a:solidFill>
                <a:effectLst/>
                <a:latin typeface="+mn-lt"/>
                <a:ea typeface="+mn-ea"/>
                <a:cs typeface="+mn-cs"/>
              </a:rPr>
              <a:t>(4)</a:t>
            </a:r>
            <a:r>
              <a:rPr lang="zh-TW" altLang="en-US" sz="1200" b="1" i="0" kern="1200" baseline="0" dirty="0" smtClean="0">
                <a:solidFill>
                  <a:schemeClr val="tx1"/>
                </a:solidFill>
                <a:effectLst/>
                <a:latin typeface="+mn-lt"/>
                <a:ea typeface="+mn-ea"/>
                <a:cs typeface="+mn-cs"/>
              </a:rPr>
              <a:t>接著</a:t>
            </a:r>
            <a:r>
              <a:rPr lang="en-US" altLang="zh-TW" sz="1200" b="1" i="0" kern="1200" baseline="0" dirty="0" smtClean="0">
                <a:solidFill>
                  <a:schemeClr val="tx1"/>
                </a:solidFill>
                <a:effectLst/>
                <a:latin typeface="+mn-lt"/>
                <a:ea typeface="+mn-ea"/>
                <a:cs typeface="+mn-cs"/>
              </a:rPr>
              <a:t>server</a:t>
            </a:r>
            <a:r>
              <a:rPr lang="zh-TW" altLang="en-US" sz="1200" b="1" i="0" kern="1200" baseline="0" dirty="0" smtClean="0">
                <a:solidFill>
                  <a:schemeClr val="tx1"/>
                </a:solidFill>
                <a:effectLst/>
                <a:latin typeface="+mn-lt"/>
                <a:ea typeface="+mn-ea"/>
                <a:cs typeface="+mn-cs"/>
              </a:rPr>
              <a:t>解碼後存進資料庫中</a:t>
            </a:r>
            <a:endParaRPr lang="en-US" altLang="zh-TW" sz="1200" b="1" i="0" kern="1200" baseline="0" dirty="0" smtClean="0">
              <a:solidFill>
                <a:schemeClr val="tx1"/>
              </a:solidFill>
              <a:effectLst/>
              <a:latin typeface="+mn-lt"/>
              <a:ea typeface="+mn-ea"/>
              <a:cs typeface="+mn-cs"/>
            </a:endParaRPr>
          </a:p>
          <a:p>
            <a:endParaRPr lang="en-US" altLang="zh-TW" dirty="0" smtClean="0"/>
          </a:p>
          <a:p>
            <a:r>
              <a:rPr lang="en-US" altLang="zh-TW" dirty="0" smtClean="0"/>
              <a:t>bot</a:t>
            </a:r>
            <a:r>
              <a:rPr lang="zh-TW" altLang="en-US" dirty="0" smtClean="0"/>
              <a:t>利用加密的方式來避免傳送的資料被分析</a:t>
            </a: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20</a:t>
            </a:fld>
            <a:endParaRPr lang="zh-TW" altLang="en-US"/>
          </a:p>
        </p:txBody>
      </p:sp>
    </p:spTree>
    <p:extLst>
      <p:ext uri="{BB962C8B-B14F-4D97-AF65-F5344CB8AC3E}">
        <p14:creationId xmlns:p14="http://schemas.microsoft.com/office/powerpoint/2010/main" val="3597009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HTTP-botnet</a:t>
            </a:r>
            <a:r>
              <a:rPr lang="zh-TW" altLang="en-US" dirty="0" smtClean="0"/>
              <a:t>採用</a:t>
            </a:r>
            <a:r>
              <a:rPr lang="en-US" altLang="zh-TW" dirty="0" smtClean="0"/>
              <a:t>gate </a:t>
            </a:r>
            <a:r>
              <a:rPr lang="zh-TW" altLang="en-US" dirty="0" smtClean="0"/>
              <a:t>作為中間接口，以防止</a:t>
            </a:r>
            <a:r>
              <a:rPr lang="en-US" altLang="zh-TW" dirty="0" smtClean="0"/>
              <a:t>C</a:t>
            </a:r>
            <a:r>
              <a:rPr lang="zh-TW" altLang="en-US" dirty="0" smtClean="0"/>
              <a:t>＆</a:t>
            </a:r>
            <a:r>
              <a:rPr lang="en-US" altLang="zh-TW" dirty="0" smtClean="0"/>
              <a:t>C</a:t>
            </a:r>
            <a:r>
              <a:rPr lang="zh-TW" altLang="en-US" dirty="0" smtClean="0"/>
              <a:t> </a:t>
            </a:r>
            <a:r>
              <a:rPr lang="en-US" altLang="zh-TW" dirty="0" smtClean="0"/>
              <a:t>panel</a:t>
            </a:r>
            <a:r>
              <a:rPr lang="zh-TW" altLang="en-US" dirty="0" smtClean="0"/>
              <a:t>和</a:t>
            </a:r>
            <a:r>
              <a:rPr lang="en-US" altLang="zh-TW" dirty="0" smtClean="0"/>
              <a:t>configuration files. </a:t>
            </a:r>
            <a:r>
              <a:rPr lang="zh-TW" altLang="en-US" dirty="0" smtClean="0"/>
              <a:t>的暴露。</a:t>
            </a:r>
            <a:endParaRPr lang="en-US" altLang="zh-TW" dirty="0" smtClean="0"/>
          </a:p>
          <a:p>
            <a:endParaRPr lang="zh-TW" alt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在接收到信息時，</a:t>
            </a:r>
            <a:r>
              <a:rPr lang="en-US" altLang="zh-TW" dirty="0" smtClean="0"/>
              <a:t>gate</a:t>
            </a:r>
            <a:r>
              <a:rPr lang="zh-TW" altLang="en-US" dirty="0" smtClean="0"/>
              <a:t>對照儲存的資料（憑證）來驗證它，並且如果匹配吻合，則允許</a:t>
            </a:r>
            <a:r>
              <a:rPr lang="en-US" altLang="zh-TW" dirty="0" smtClean="0"/>
              <a:t>bot</a:t>
            </a:r>
            <a:r>
              <a:rPr lang="zh-TW" altLang="en-US" dirty="0" smtClean="0"/>
              <a:t>下載</a:t>
            </a:r>
            <a:r>
              <a:rPr lang="en-US" altLang="zh-TW" dirty="0" smtClean="0"/>
              <a:t>configuration files.</a:t>
            </a:r>
            <a:r>
              <a:rPr lang="zh-TW" altLang="en-US" dirty="0" smtClean="0"/>
              <a:t>配置文件開始通訊。</a:t>
            </a:r>
          </a:p>
          <a:p>
            <a:endParaRPr lang="zh-TW" altLang="en-US" dirty="0" smtClean="0"/>
          </a:p>
          <a:p>
            <a:r>
              <a:rPr lang="en-US" altLang="zh-TW" dirty="0" smtClean="0"/>
              <a:t>Gate </a:t>
            </a:r>
            <a:r>
              <a:rPr lang="zh-TW" altLang="en-US" dirty="0" smtClean="0"/>
              <a:t>還可以通過驗證  來阻擋特定地理位置</a:t>
            </a:r>
            <a:r>
              <a:rPr lang="en-US" altLang="zh-TW" dirty="0" smtClean="0"/>
              <a:t>IP</a:t>
            </a:r>
            <a:r>
              <a:rPr lang="zh-TW" altLang="en-US" dirty="0" smtClean="0"/>
              <a:t>發送的的</a:t>
            </a:r>
            <a:r>
              <a:rPr lang="en-US" altLang="zh-TW" dirty="0" smtClean="0"/>
              <a:t>request</a:t>
            </a:r>
            <a:r>
              <a:rPr lang="zh-TW" altLang="en-US" dirty="0" smtClean="0"/>
              <a:t>。</a:t>
            </a:r>
            <a:endParaRPr lang="en-US" altLang="zh-TW" dirty="0" smtClean="0"/>
          </a:p>
          <a:p>
            <a:endParaRPr lang="en-US" altLang="zh-TW" dirty="0" smtClean="0"/>
          </a:p>
          <a:p>
            <a:r>
              <a:rPr lang="zh-TW" altLang="en-US" dirty="0" smtClean="0"/>
              <a:t>利用</a:t>
            </a:r>
            <a:r>
              <a:rPr lang="en-US" altLang="zh-TW" dirty="0" smtClean="0"/>
              <a:t>gate</a:t>
            </a:r>
            <a:r>
              <a:rPr lang="zh-TW" altLang="en-US" dirty="0" smtClean="0"/>
              <a:t>來避免曝露</a:t>
            </a: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21</a:t>
            </a:fld>
            <a:endParaRPr lang="zh-TW" altLang="en-US"/>
          </a:p>
        </p:txBody>
      </p:sp>
    </p:spTree>
    <p:extLst>
      <p:ext uri="{BB962C8B-B14F-4D97-AF65-F5344CB8AC3E}">
        <p14:creationId xmlns:p14="http://schemas.microsoft.com/office/powerpoint/2010/main" val="1565407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DGA</a:t>
            </a:r>
            <a:r>
              <a:rPr lang="zh-TW" altLang="en-US" dirty="0" smtClean="0"/>
              <a:t> 的方式是</a:t>
            </a:r>
            <a:endParaRPr lang="en-US" altLang="zh-TW" dirty="0" smtClean="0"/>
          </a:p>
          <a:p>
            <a:r>
              <a:rPr lang="en-US" altLang="zh-TW" dirty="0" smtClean="0"/>
              <a:t>attacker</a:t>
            </a:r>
            <a:r>
              <a:rPr lang="zh-TW" altLang="en-US" dirty="0" smtClean="0"/>
              <a:t> 先設定一個</a:t>
            </a:r>
            <a:r>
              <a:rPr lang="en-US" altLang="zh-TW" baseline="0" dirty="0" smtClean="0"/>
              <a:t> </a:t>
            </a:r>
            <a:r>
              <a:rPr lang="en-US" altLang="zh-TW" dirty="0" smtClean="0"/>
              <a:t>seed</a:t>
            </a:r>
            <a:r>
              <a:rPr lang="en-US" altLang="zh-TW" baseline="0" dirty="0" smtClean="0"/>
              <a:t> value</a:t>
            </a:r>
            <a:r>
              <a:rPr lang="zh-TW" altLang="en-US" dirty="0" smtClean="0"/>
              <a:t>，</a:t>
            </a:r>
            <a:r>
              <a:rPr lang="en-US" altLang="zh-TW" dirty="0" smtClean="0"/>
              <a:t>(bot</a:t>
            </a:r>
            <a:r>
              <a:rPr lang="zh-TW" altLang="en-US" dirty="0" smtClean="0"/>
              <a:t>也知道</a:t>
            </a: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attacker</a:t>
            </a:r>
            <a:r>
              <a:rPr lang="zh-TW" altLang="en-US" dirty="0" smtClean="0"/>
              <a:t>利用這個</a:t>
            </a:r>
            <a:r>
              <a:rPr lang="en-US" altLang="zh-TW" dirty="0" smtClean="0"/>
              <a:t>seed</a:t>
            </a:r>
            <a:r>
              <a:rPr lang="zh-TW" altLang="en-US" dirty="0" smtClean="0"/>
              <a:t> </a:t>
            </a:r>
            <a:r>
              <a:rPr lang="en-US" altLang="zh-TW" dirty="0" smtClean="0"/>
              <a:t>value</a:t>
            </a:r>
            <a:r>
              <a:rPr lang="zh-TW" altLang="en-US" dirty="0" smtClean="0"/>
              <a:t>產生一堆類似的</a:t>
            </a:r>
            <a:r>
              <a:rPr lang="en-US" altLang="zh-TW" dirty="0" smtClean="0"/>
              <a:t>domain name</a:t>
            </a:r>
            <a:r>
              <a:rPr lang="zh-TW" altLang="en-US" dirty="0" smtClean="0"/>
              <a:t>從其中挑初一或多個去註冊  用來</a:t>
            </a:r>
            <a:r>
              <a:rPr lang="en-US" altLang="zh-TW" dirty="0" smtClean="0"/>
              <a:t>C</a:t>
            </a:r>
            <a:r>
              <a:rPr lang="zh-TW" altLang="en-US" dirty="0" smtClean="0"/>
              <a:t>＆</a:t>
            </a:r>
            <a:r>
              <a:rPr lang="en-US" altLang="zh-TW" dirty="0" smtClean="0"/>
              <a:t>C</a:t>
            </a:r>
            <a:r>
              <a:rPr lang="zh-TW" altLang="en-US" dirty="0" smtClean="0"/>
              <a:t>通訊。</a:t>
            </a:r>
            <a:endParaRPr lang="en-US" altLang="zh-TW" dirty="0" smtClean="0"/>
          </a:p>
          <a:p>
            <a:r>
              <a:rPr lang="zh-TW" altLang="en-US" dirty="0" smtClean="0"/>
              <a:t>接著當</a:t>
            </a:r>
            <a:r>
              <a:rPr lang="en-US" altLang="zh-TW" dirty="0" smtClean="0"/>
              <a:t>bot</a:t>
            </a:r>
            <a:r>
              <a:rPr lang="zh-TW" altLang="en-US" dirty="0" smtClean="0"/>
              <a:t>成功感染電腦後，它觸發</a:t>
            </a:r>
            <a:r>
              <a:rPr lang="en-US" altLang="zh-TW" dirty="0" smtClean="0"/>
              <a:t>DGA</a:t>
            </a:r>
            <a:r>
              <a:rPr lang="zh-TW" altLang="en-US" dirty="0" smtClean="0"/>
              <a:t> 開始利用同樣的</a:t>
            </a:r>
            <a:r>
              <a:rPr lang="en-US" altLang="zh-TW" dirty="0" smtClean="0"/>
              <a:t>seed value</a:t>
            </a:r>
            <a:r>
              <a:rPr lang="zh-TW" altLang="en-US" dirty="0" smtClean="0"/>
              <a:t>生成一堆</a:t>
            </a:r>
            <a:r>
              <a:rPr lang="en-US" altLang="zh-TW" dirty="0" smtClean="0"/>
              <a:t>domain</a:t>
            </a:r>
            <a:r>
              <a:rPr lang="en-US" altLang="zh-TW" baseline="0" dirty="0" smtClean="0"/>
              <a:t> name</a:t>
            </a:r>
            <a:r>
              <a:rPr lang="zh-TW" altLang="en-US" dirty="0" smtClean="0"/>
              <a:t>。</a:t>
            </a:r>
          </a:p>
          <a:p>
            <a:r>
              <a:rPr lang="en-US" altLang="zh-TW" dirty="0" smtClean="0"/>
              <a:t>Bot</a:t>
            </a:r>
            <a:r>
              <a:rPr lang="zh-TW" altLang="en-US" dirty="0" smtClean="0"/>
              <a:t>持續發送</a:t>
            </a:r>
            <a:r>
              <a:rPr lang="en-US" altLang="zh-TW" dirty="0" smtClean="0"/>
              <a:t>DNS</a:t>
            </a:r>
            <a:r>
              <a:rPr lang="zh-TW" altLang="en-US" dirty="0" smtClean="0"/>
              <a:t> </a:t>
            </a:r>
            <a:r>
              <a:rPr lang="en-US" altLang="zh-TW" dirty="0" smtClean="0"/>
              <a:t>queries </a:t>
            </a:r>
            <a:r>
              <a:rPr lang="zh-TW" altLang="en-US" dirty="0" smtClean="0"/>
              <a:t>，直到檢索到</a:t>
            </a:r>
            <a:r>
              <a:rPr lang="en-US" altLang="zh-TW" dirty="0" smtClean="0"/>
              <a:t>C</a:t>
            </a:r>
            <a:r>
              <a:rPr lang="zh-TW" altLang="en-US" dirty="0" smtClean="0"/>
              <a:t>＆</a:t>
            </a:r>
            <a:r>
              <a:rPr lang="en-US" altLang="zh-TW" dirty="0" smtClean="0"/>
              <a:t>C</a:t>
            </a:r>
            <a:r>
              <a:rPr lang="zh-TW" altLang="en-US" dirty="0" smtClean="0"/>
              <a:t>註冊域的</a:t>
            </a:r>
            <a:r>
              <a:rPr lang="en-US" altLang="zh-TW" dirty="0" smtClean="0"/>
              <a:t>IP</a:t>
            </a:r>
            <a:r>
              <a:rPr lang="zh-TW" altLang="en-US" dirty="0" smtClean="0"/>
              <a:t>地址，接著開始進行通訊</a:t>
            </a:r>
            <a:endParaRPr lang="en-US" altLang="zh-TW" dirty="0" smtClean="0"/>
          </a:p>
          <a:p>
            <a:r>
              <a:rPr lang="zh-TW" altLang="en-US" dirty="0" smtClean="0"/>
              <a:t>特點是  攻擊者定期更改動態生成的多個域的</a:t>
            </a:r>
            <a:r>
              <a:rPr lang="en-US" altLang="zh-TW" dirty="0" smtClean="0"/>
              <a:t>IP</a:t>
            </a:r>
            <a:r>
              <a:rPr lang="zh-TW" altLang="en-US" dirty="0" smtClean="0"/>
              <a:t>地址，以避免</a:t>
            </a:r>
            <a:r>
              <a:rPr lang="en-US" altLang="zh-TW" dirty="0" smtClean="0"/>
              <a:t>IP</a:t>
            </a:r>
            <a:r>
              <a:rPr lang="zh-TW" altLang="en-US" dirty="0" smtClean="0"/>
              <a:t>地址的黑名單。</a:t>
            </a:r>
            <a:r>
              <a:rPr lang="en-US" altLang="zh-TW" dirty="0" smtClean="0"/>
              <a:t>Fast-Flux</a:t>
            </a:r>
            <a:r>
              <a:rPr lang="zh-TW" altLang="en-US" dirty="0" smtClean="0"/>
              <a:t>技術介紹在一群</a:t>
            </a:r>
            <a:r>
              <a:rPr lang="en-US" altLang="zh-TW" dirty="0" smtClean="0"/>
              <a:t>IP</a:t>
            </a:r>
            <a:r>
              <a:rPr lang="zh-TW" altLang="en-US" dirty="0" smtClean="0"/>
              <a:t>中做替換</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22</a:t>
            </a:fld>
            <a:endParaRPr lang="zh-TW" altLang="en-US"/>
          </a:p>
        </p:txBody>
      </p:sp>
    </p:spTree>
    <p:extLst>
      <p:ext uri="{BB962C8B-B14F-4D97-AF65-F5344CB8AC3E}">
        <p14:creationId xmlns:p14="http://schemas.microsoft.com/office/powerpoint/2010/main" val="275036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這是一篇</a:t>
            </a:r>
            <a:r>
              <a:rPr lang="en-US" altLang="zh-TW" dirty="0" smtClean="0"/>
              <a:t>16</a:t>
            </a:r>
            <a:r>
              <a:rPr lang="zh-TW" altLang="en-US" dirty="0" smtClean="0"/>
              <a:t>頁的論文所以這次我可能先講完</a:t>
            </a:r>
            <a:r>
              <a:rPr lang="en-US" altLang="zh-TW" dirty="0" smtClean="0"/>
              <a:t>Defensive design of financial botnets</a:t>
            </a:r>
            <a:r>
              <a:rPr lang="zh-TW" altLang="en-US" dirty="0" smtClean="0"/>
              <a:t>或是</a:t>
            </a:r>
            <a:r>
              <a:rPr lang="en-US" altLang="zh-TW" dirty="0" smtClean="0"/>
              <a:t>System exploitation methods</a:t>
            </a:r>
          </a:p>
          <a:p>
            <a:r>
              <a:rPr lang="zh-TW" altLang="en-US" dirty="0" smtClean="0"/>
              <a:t>這是我的</a:t>
            </a:r>
            <a:r>
              <a:rPr lang="en-US" altLang="zh-TW" dirty="0" smtClean="0"/>
              <a:t>outline</a:t>
            </a:r>
            <a:r>
              <a:rPr lang="zh-TW" altLang="en-US" dirty="0" smtClean="0"/>
              <a:t> 首先會大概的介紹這篇論文的內容，接著介紹</a:t>
            </a:r>
            <a:r>
              <a:rPr lang="en-US" altLang="zh-TW" dirty="0" smtClean="0"/>
              <a:t>Related work </a:t>
            </a:r>
            <a:r>
              <a:rPr lang="zh-TW" altLang="en-US" dirty="0" smtClean="0"/>
              <a:t>然後介紹一下他們的實驗方法與環境架構</a:t>
            </a:r>
            <a:endParaRPr lang="en-US" altLang="zh-TW" dirty="0" smtClean="0"/>
          </a:p>
          <a:p>
            <a:r>
              <a:rPr lang="zh-TW" altLang="en-US" dirty="0" smtClean="0"/>
              <a:t>再來會介紹</a:t>
            </a:r>
            <a:r>
              <a:rPr lang="en-US" altLang="zh-TW" dirty="0" smtClean="0"/>
              <a:t>botnet</a:t>
            </a:r>
            <a:r>
              <a:rPr lang="zh-TW" altLang="en-US" dirty="0" smtClean="0"/>
              <a:t>自身的防護設計例如他們採用那些方式避開防毒搜索以及避免被使用者發現，之後的</a:t>
            </a:r>
            <a:r>
              <a:rPr lang="en-US" altLang="zh-TW" dirty="0" smtClean="0"/>
              <a:t>System exploitation methods</a:t>
            </a:r>
            <a:r>
              <a:rPr lang="zh-TW" altLang="en-US" dirty="0" smtClean="0"/>
              <a:t>是介紹</a:t>
            </a:r>
            <a:r>
              <a:rPr lang="en-US" altLang="zh-TW" dirty="0" smtClean="0"/>
              <a:t>bot</a:t>
            </a:r>
            <a:r>
              <a:rPr lang="zh-TW" altLang="en-US" dirty="0" smtClean="0"/>
              <a:t>如何利用受感染的電腦擴大</a:t>
            </a:r>
            <a:r>
              <a:rPr lang="en-US" altLang="zh-TW" dirty="0" smtClean="0"/>
              <a:t>bot</a:t>
            </a:r>
            <a:r>
              <a:rPr lang="zh-TW" altLang="en-US" dirty="0" smtClean="0"/>
              <a:t>的感染範圍</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接著</a:t>
            </a:r>
            <a:r>
              <a:rPr lang="en-US" altLang="zh-TW" dirty="0" smtClean="0"/>
              <a:t>Data exfiltration</a:t>
            </a:r>
            <a:r>
              <a:rPr lang="zh-TW" altLang="en-US" dirty="0" smtClean="0"/>
              <a:t>是在介紹</a:t>
            </a:r>
            <a:r>
              <a:rPr lang="en-US" altLang="zh-TW" dirty="0" smtClean="0"/>
              <a:t>bot</a:t>
            </a:r>
            <a:r>
              <a:rPr lang="zh-TW" altLang="en-US" dirty="0" smtClean="0"/>
              <a:t>如何取得使用者一些重要的信息例如銀行帳號密碼等等，接著將分析他們的實驗結果然後提出一些能夠採取的防護方式與未來開發防護軟體的方向</a:t>
            </a: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a:t>
            </a:fld>
            <a:endParaRPr lang="zh-TW" altLang="en-US"/>
          </a:p>
        </p:txBody>
      </p:sp>
    </p:spTree>
    <p:extLst>
      <p:ext uri="{BB962C8B-B14F-4D97-AF65-F5344CB8AC3E}">
        <p14:creationId xmlns:p14="http://schemas.microsoft.com/office/powerpoint/2010/main" val="3432986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DGA</a:t>
            </a:r>
            <a:r>
              <a:rPr lang="zh-TW" altLang="en-US" dirty="0" smtClean="0"/>
              <a:t> 的方式是</a:t>
            </a:r>
            <a:endParaRPr lang="en-US" altLang="zh-TW" dirty="0" smtClean="0"/>
          </a:p>
          <a:p>
            <a:r>
              <a:rPr lang="en-US" altLang="zh-TW" dirty="0" smtClean="0"/>
              <a:t>attacker</a:t>
            </a:r>
            <a:r>
              <a:rPr lang="zh-TW" altLang="en-US" dirty="0" smtClean="0"/>
              <a:t> 先設定一個</a:t>
            </a:r>
            <a:r>
              <a:rPr lang="en-US" altLang="zh-TW" baseline="0" dirty="0" smtClean="0"/>
              <a:t> </a:t>
            </a:r>
            <a:r>
              <a:rPr lang="en-US" altLang="zh-TW" dirty="0" smtClean="0"/>
              <a:t>seed</a:t>
            </a:r>
            <a:r>
              <a:rPr lang="en-US" altLang="zh-TW" baseline="0" dirty="0" smtClean="0"/>
              <a:t> value</a:t>
            </a:r>
            <a:r>
              <a:rPr lang="zh-TW" altLang="en-US" dirty="0" smtClean="0"/>
              <a:t>，</a:t>
            </a:r>
            <a:r>
              <a:rPr lang="en-US" altLang="zh-TW" dirty="0" smtClean="0"/>
              <a:t>(bot</a:t>
            </a:r>
            <a:r>
              <a:rPr lang="zh-TW" altLang="en-US" dirty="0" smtClean="0"/>
              <a:t>也知道</a:t>
            </a:r>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attacker</a:t>
            </a:r>
            <a:r>
              <a:rPr lang="zh-TW" altLang="en-US" dirty="0" smtClean="0"/>
              <a:t>利用這個</a:t>
            </a:r>
            <a:r>
              <a:rPr lang="en-US" altLang="zh-TW" dirty="0" smtClean="0"/>
              <a:t>seed</a:t>
            </a:r>
            <a:r>
              <a:rPr lang="zh-TW" altLang="en-US" dirty="0" smtClean="0"/>
              <a:t> </a:t>
            </a:r>
            <a:r>
              <a:rPr lang="en-US" altLang="zh-TW" dirty="0" smtClean="0"/>
              <a:t>value</a:t>
            </a:r>
            <a:r>
              <a:rPr lang="zh-TW" altLang="en-US" dirty="0" smtClean="0"/>
              <a:t>產生一堆類似的</a:t>
            </a:r>
            <a:r>
              <a:rPr lang="en-US" altLang="zh-TW" dirty="0" smtClean="0"/>
              <a:t>domain name</a:t>
            </a:r>
            <a:r>
              <a:rPr lang="zh-TW" altLang="en-US" dirty="0" smtClean="0"/>
              <a:t>從其中挑初一或多個去註冊   用來</a:t>
            </a:r>
            <a:r>
              <a:rPr lang="en-US" altLang="zh-TW" dirty="0" smtClean="0"/>
              <a:t>C</a:t>
            </a:r>
            <a:r>
              <a:rPr lang="zh-TW" altLang="en-US" dirty="0" smtClean="0"/>
              <a:t>＆</a:t>
            </a:r>
            <a:r>
              <a:rPr lang="en-US" altLang="zh-TW" dirty="0" smtClean="0"/>
              <a:t>C</a:t>
            </a:r>
            <a:r>
              <a:rPr lang="zh-TW" altLang="en-US" dirty="0" smtClean="0"/>
              <a:t>通訊。</a:t>
            </a:r>
            <a:endParaRPr lang="en-US" altLang="zh-TW" dirty="0" smtClean="0"/>
          </a:p>
          <a:p>
            <a:r>
              <a:rPr lang="zh-TW" altLang="en-US" dirty="0" smtClean="0"/>
              <a:t>接著當</a:t>
            </a:r>
            <a:r>
              <a:rPr lang="en-US" altLang="zh-TW" dirty="0" smtClean="0"/>
              <a:t>bot</a:t>
            </a:r>
            <a:r>
              <a:rPr lang="zh-TW" altLang="en-US" dirty="0" smtClean="0"/>
              <a:t>成功感染電腦後，它觸發</a:t>
            </a:r>
            <a:r>
              <a:rPr lang="en-US" altLang="zh-TW" dirty="0" smtClean="0"/>
              <a:t>DGA</a:t>
            </a:r>
            <a:r>
              <a:rPr lang="zh-TW" altLang="en-US" dirty="0" smtClean="0"/>
              <a:t>開始利用同樣的</a:t>
            </a:r>
            <a:r>
              <a:rPr lang="en-US" altLang="zh-TW" dirty="0" smtClean="0"/>
              <a:t>seed value</a:t>
            </a:r>
            <a:r>
              <a:rPr lang="zh-TW" altLang="en-US" dirty="0" smtClean="0"/>
              <a:t>生成</a:t>
            </a:r>
            <a:r>
              <a:rPr lang="en-US" altLang="zh-TW" dirty="0" smtClean="0"/>
              <a:t>domain</a:t>
            </a:r>
            <a:r>
              <a:rPr lang="en-US" altLang="zh-TW" baseline="0" dirty="0" smtClean="0"/>
              <a:t> name</a:t>
            </a:r>
            <a:r>
              <a:rPr lang="zh-TW" altLang="en-US" baseline="0" dirty="0" smtClean="0"/>
              <a:t> 的清單</a:t>
            </a:r>
            <a:r>
              <a:rPr lang="zh-TW" altLang="en-US" dirty="0" smtClean="0"/>
              <a:t>。</a:t>
            </a:r>
          </a:p>
          <a:p>
            <a:r>
              <a:rPr lang="en-US" altLang="zh-TW" dirty="0" smtClean="0"/>
              <a:t>Bot</a:t>
            </a:r>
            <a:r>
              <a:rPr lang="zh-TW" altLang="en-US" dirty="0" smtClean="0"/>
              <a:t>持續發送</a:t>
            </a:r>
            <a:r>
              <a:rPr lang="en-US" altLang="zh-TW" dirty="0" smtClean="0"/>
              <a:t>DNS</a:t>
            </a:r>
            <a:r>
              <a:rPr lang="zh-TW" altLang="en-US" dirty="0" smtClean="0"/>
              <a:t> </a:t>
            </a:r>
            <a:r>
              <a:rPr lang="en-US" altLang="zh-TW" dirty="0" smtClean="0"/>
              <a:t>queries </a:t>
            </a:r>
            <a:r>
              <a:rPr lang="zh-TW" altLang="en-US" dirty="0" smtClean="0"/>
              <a:t>，讓他去尋找，直到檢索到</a:t>
            </a:r>
            <a:r>
              <a:rPr lang="en-US" altLang="zh-TW" dirty="0" smtClean="0"/>
              <a:t>C</a:t>
            </a:r>
            <a:r>
              <a:rPr lang="zh-TW" altLang="en-US" dirty="0" smtClean="0"/>
              <a:t>＆</a:t>
            </a:r>
            <a:r>
              <a:rPr lang="en-US" altLang="zh-TW" dirty="0" smtClean="0"/>
              <a:t>C</a:t>
            </a:r>
            <a:r>
              <a:rPr lang="zh-TW" altLang="en-US" dirty="0" smtClean="0"/>
              <a:t>註冊域的</a:t>
            </a:r>
            <a:r>
              <a:rPr lang="en-US" altLang="zh-TW" dirty="0" smtClean="0"/>
              <a:t>IP</a:t>
            </a:r>
            <a:r>
              <a:rPr lang="zh-TW" altLang="en-US" dirty="0" smtClean="0"/>
              <a:t>地址</a:t>
            </a:r>
            <a:endParaRPr lang="en-US" altLang="zh-TW" dirty="0" smtClean="0"/>
          </a:p>
          <a:p>
            <a:endParaRPr lang="en-US" altLang="zh-TW" dirty="0" smtClean="0"/>
          </a:p>
          <a:p>
            <a:r>
              <a:rPr lang="zh-TW" altLang="en-US" dirty="0" smtClean="0"/>
              <a:t>特點是  攻擊者定期更改動態生成的多個域的</a:t>
            </a:r>
            <a:r>
              <a:rPr lang="en-US" altLang="zh-TW" dirty="0" smtClean="0"/>
              <a:t>IP</a:t>
            </a:r>
            <a:r>
              <a:rPr lang="zh-TW" altLang="en-US" dirty="0" smtClean="0"/>
              <a:t>地址，以避免</a:t>
            </a:r>
            <a:r>
              <a:rPr lang="en-US" altLang="zh-TW" dirty="0" smtClean="0"/>
              <a:t>IP</a:t>
            </a:r>
            <a:r>
              <a:rPr lang="zh-TW" altLang="en-US" dirty="0" smtClean="0"/>
              <a:t>地址的黑名單。很像之前偉誠提到的</a:t>
            </a:r>
            <a:r>
              <a:rPr lang="en-US" altLang="zh-TW" dirty="0" smtClean="0"/>
              <a:t>Fast-Flux</a:t>
            </a:r>
            <a:r>
              <a:rPr lang="zh-TW" altLang="en-US" dirty="0" smtClean="0"/>
              <a:t>技術    介紹</a:t>
            </a:r>
            <a:r>
              <a:rPr lang="en-US" altLang="zh-TW" dirty="0" smtClean="0"/>
              <a:t>serve</a:t>
            </a:r>
            <a:r>
              <a:rPr lang="zh-TW" altLang="en-US" dirty="0" smtClean="0"/>
              <a:t>的</a:t>
            </a:r>
            <a:r>
              <a:rPr lang="en-US" altLang="zh-TW" dirty="0" err="1" smtClean="0"/>
              <a:t>ip</a:t>
            </a:r>
            <a:r>
              <a:rPr lang="zh-TW" altLang="en-US" dirty="0" smtClean="0"/>
              <a:t>會在一群</a:t>
            </a:r>
            <a:r>
              <a:rPr lang="en-US" altLang="zh-TW" dirty="0" smtClean="0"/>
              <a:t>IP</a:t>
            </a:r>
            <a:r>
              <a:rPr lang="zh-TW" altLang="en-US" dirty="0" smtClean="0"/>
              <a:t>中做替換</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23</a:t>
            </a:fld>
            <a:endParaRPr lang="zh-TW" altLang="en-US"/>
          </a:p>
        </p:txBody>
      </p:sp>
    </p:spTree>
    <p:extLst>
      <p:ext uri="{BB962C8B-B14F-4D97-AF65-F5344CB8AC3E}">
        <p14:creationId xmlns:p14="http://schemas.microsoft.com/office/powerpoint/2010/main" val="2987439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第二，</a:t>
            </a:r>
            <a:r>
              <a:rPr lang="en-US" altLang="zh-TW" dirty="0" smtClean="0"/>
              <a:t>DGA</a:t>
            </a:r>
            <a:r>
              <a:rPr lang="zh-TW" altLang="en-US" dirty="0" smtClean="0"/>
              <a:t>還可以用於安全備份信道，以支持主要通信信道（例如，如果對等（</a:t>
            </a:r>
            <a:r>
              <a:rPr lang="en-US" altLang="zh-TW" dirty="0" smtClean="0"/>
              <a:t>P2P</a:t>
            </a:r>
            <a:r>
              <a:rPr lang="zh-TW" altLang="en-US" dirty="0" smtClean="0"/>
              <a:t>）失敗，機器人可以進入故障安全模式並開始使用</a:t>
            </a:r>
            <a:r>
              <a:rPr lang="en-US" altLang="zh-TW" dirty="0" smtClean="0"/>
              <a:t>DGA</a:t>
            </a:r>
            <a:r>
              <a:rPr lang="zh-TW" altLang="en-US" dirty="0" smtClean="0"/>
              <a:t>進行通信的情況）。</a:t>
            </a:r>
            <a:r>
              <a:rPr lang="en-US" altLang="zh-TW" dirty="0" smtClean="0"/>
              <a:t>Zeus</a:t>
            </a:r>
            <a:r>
              <a:rPr lang="zh-TW" altLang="en-US" baseline="0" dirty="0" smtClean="0"/>
              <a:t>、</a:t>
            </a:r>
            <a:r>
              <a:rPr lang="en-US" altLang="zh-TW" dirty="0" err="1" smtClean="0"/>
              <a:t>Carberp</a:t>
            </a:r>
            <a:endParaRPr lang="zh-TW" altLang="en-US" dirty="0" smtClean="0"/>
          </a:p>
          <a:p>
            <a:endParaRPr lang="zh-TW" altLang="en-US" dirty="0" smtClean="0"/>
          </a:p>
          <a:p>
            <a:r>
              <a:rPr lang="zh-TW" altLang="en-US" dirty="0" smtClean="0"/>
              <a:t>例如，</a:t>
            </a:r>
            <a:r>
              <a:rPr lang="en-US" altLang="zh-TW" dirty="0" smtClean="0"/>
              <a:t>Zeus </a:t>
            </a:r>
            <a:r>
              <a:rPr lang="en-US" altLang="zh-TW" dirty="0" err="1" smtClean="0"/>
              <a:t>GameOver</a:t>
            </a:r>
            <a:r>
              <a:rPr lang="zh-TW" altLang="en-US" dirty="0" smtClean="0"/>
              <a:t>實現</a:t>
            </a:r>
            <a:r>
              <a:rPr lang="en-US" altLang="zh-TW" dirty="0" smtClean="0"/>
              <a:t>DGA</a:t>
            </a:r>
            <a:r>
              <a:rPr lang="zh-TW" altLang="en-US" dirty="0" smtClean="0"/>
              <a:t>作為安全備份通信模式</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24</a:t>
            </a:fld>
            <a:endParaRPr lang="zh-TW" altLang="en-US"/>
          </a:p>
        </p:txBody>
      </p:sp>
    </p:spTree>
    <p:extLst>
      <p:ext uri="{BB962C8B-B14F-4D97-AF65-F5344CB8AC3E}">
        <p14:creationId xmlns:p14="http://schemas.microsoft.com/office/powerpoint/2010/main" val="97173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在本節中，我們討論由</a:t>
            </a:r>
            <a:r>
              <a:rPr lang="en-US" altLang="zh-TW" dirty="0" smtClean="0"/>
              <a:t>HTTP</a:t>
            </a:r>
            <a:r>
              <a:rPr lang="zh-TW" altLang="en-US" dirty="0" smtClean="0"/>
              <a:t>的</a:t>
            </a:r>
            <a:r>
              <a:rPr lang="en-US" altLang="zh-TW" dirty="0" smtClean="0"/>
              <a:t>bot</a:t>
            </a:r>
            <a:r>
              <a:rPr lang="zh-TW" altLang="en-US" baseline="0" dirty="0" smtClean="0"/>
              <a:t> 採用</a:t>
            </a:r>
            <a:r>
              <a:rPr lang="zh-TW" altLang="en-US" dirty="0" smtClean="0"/>
              <a:t>的技術，來操控受感染機器中。</a:t>
            </a: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26</a:t>
            </a:fld>
            <a:endParaRPr lang="zh-TW" altLang="en-US"/>
          </a:p>
        </p:txBody>
      </p:sp>
    </p:spTree>
    <p:extLst>
      <p:ext uri="{BB962C8B-B14F-4D97-AF65-F5344CB8AC3E}">
        <p14:creationId xmlns:p14="http://schemas.microsoft.com/office/powerpoint/2010/main" val="2260806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C&amp;C</a:t>
            </a:r>
            <a:r>
              <a:rPr lang="en-US" altLang="zh-TW" baseline="0" dirty="0" smtClean="0"/>
              <a:t> </a:t>
            </a:r>
            <a:r>
              <a:rPr lang="en-US" altLang="zh-TW" dirty="0" smtClean="0"/>
              <a:t>server</a:t>
            </a:r>
            <a:r>
              <a:rPr lang="zh-TW" altLang="en-US" dirty="0" smtClean="0"/>
              <a:t>通過發送加密的命令 指示</a:t>
            </a:r>
            <a:r>
              <a:rPr lang="en-US" altLang="zh-TW" dirty="0" smtClean="0"/>
              <a:t>bot</a:t>
            </a:r>
            <a:r>
              <a:rPr lang="zh-TW" altLang="en-US" dirty="0" smtClean="0"/>
              <a:t>  從第三方中下載檔案。</a:t>
            </a:r>
          </a:p>
          <a:p>
            <a:r>
              <a:rPr lang="zh-TW" altLang="en-US" dirty="0" smtClean="0"/>
              <a:t>當</a:t>
            </a:r>
            <a:r>
              <a:rPr lang="en-US" altLang="zh-TW" dirty="0" smtClean="0"/>
              <a:t>bot</a:t>
            </a:r>
            <a:r>
              <a:rPr lang="zh-TW" altLang="en-US" dirty="0" smtClean="0"/>
              <a:t>接收到命令時，它調用</a:t>
            </a:r>
            <a:r>
              <a:rPr lang="en-US" altLang="zh-TW" dirty="0" err="1" smtClean="0"/>
              <a:t>URLDownloadToFile</a:t>
            </a:r>
            <a:r>
              <a:rPr lang="zh-TW" altLang="en-US" dirty="0" smtClean="0"/>
              <a:t> </a:t>
            </a:r>
            <a:r>
              <a:rPr lang="en-US" altLang="zh-TW" dirty="0" smtClean="0"/>
              <a:t>API</a:t>
            </a:r>
            <a:r>
              <a:rPr lang="zh-TW" altLang="en-US" dirty="0" smtClean="0"/>
              <a:t>來下載檔案，並使用</a:t>
            </a:r>
            <a:r>
              <a:rPr lang="en-US" altLang="zh-TW" dirty="0" err="1" smtClean="0"/>
              <a:t>ShellExecute</a:t>
            </a:r>
            <a:r>
              <a:rPr lang="zh-TW" altLang="en-US" dirty="0" smtClean="0"/>
              <a:t>函數直接執行文件。</a:t>
            </a:r>
          </a:p>
          <a:p>
            <a:r>
              <a:rPr lang="zh-TW" altLang="en-US" dirty="0" smtClean="0"/>
              <a:t>機器人監視下載的檔案執行過程，當他執行設定完畢，刪除由下載的文件所做的所有更改。</a:t>
            </a:r>
            <a:endParaRPr lang="en-US" altLang="zh-TW" dirty="0" smtClean="0"/>
          </a:p>
          <a:p>
            <a:endParaRPr lang="zh-TW" altLang="en-US" dirty="0" smtClean="0"/>
          </a:p>
          <a:p>
            <a:r>
              <a:rPr lang="zh-TW" altLang="en-US" dirty="0" smtClean="0"/>
              <a:t>為此，</a:t>
            </a:r>
            <a:r>
              <a:rPr lang="en-US" altLang="zh-TW" dirty="0" smtClean="0"/>
              <a:t>bot</a:t>
            </a:r>
            <a:r>
              <a:rPr lang="zh-TW" altLang="en-US" dirty="0" smtClean="0"/>
              <a:t>使用帶有</a:t>
            </a:r>
            <a:r>
              <a:rPr lang="en-US" altLang="zh-TW" dirty="0" smtClean="0"/>
              <a:t>MOVE-FILE_DELAY_UNTIL_REBOOT</a:t>
            </a:r>
            <a:r>
              <a:rPr lang="zh-TW" altLang="en-US" dirty="0" smtClean="0"/>
              <a:t>標誌的</a:t>
            </a:r>
            <a:r>
              <a:rPr lang="en-US" altLang="zh-TW" dirty="0" err="1" smtClean="0"/>
              <a:t>MoveFileEx</a:t>
            </a:r>
            <a:r>
              <a:rPr lang="zh-TW" altLang="en-US" dirty="0" smtClean="0"/>
              <a:t>（</a:t>
            </a:r>
            <a:r>
              <a:rPr lang="en-US" altLang="zh-TW" dirty="0" smtClean="0"/>
              <a:t>Windows API</a:t>
            </a:r>
            <a:r>
              <a:rPr lang="zh-TW" altLang="en-US" dirty="0" smtClean="0"/>
              <a:t>）函數。</a:t>
            </a:r>
          </a:p>
          <a:p>
            <a:r>
              <a:rPr lang="zh-TW" altLang="en-US" dirty="0" smtClean="0"/>
              <a:t>在操作系統重新啟動之前，系統不會刪除文件。一旦操作系統完成自動檢查過程，將完全刪除下載的文件。</a:t>
            </a:r>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27</a:t>
            </a:fld>
            <a:endParaRPr lang="zh-TW" altLang="en-US"/>
          </a:p>
        </p:txBody>
      </p:sp>
    </p:spTree>
    <p:extLst>
      <p:ext uri="{BB962C8B-B14F-4D97-AF65-F5344CB8AC3E}">
        <p14:creationId xmlns:p14="http://schemas.microsoft.com/office/powerpoint/2010/main" val="89568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Mutual exclusion</a:t>
            </a:r>
            <a:r>
              <a:rPr lang="zh-TW" altLang="en-US" sz="1200" b="0" i="0" kern="1200" dirty="0" smtClean="0">
                <a:solidFill>
                  <a:schemeClr val="tx1"/>
                </a:solidFill>
                <a:effectLst/>
                <a:latin typeface="+mn-lt"/>
                <a:ea typeface="+mn-ea"/>
                <a:cs typeface="+mn-cs"/>
              </a:rPr>
              <a:t>，縮寫 </a:t>
            </a:r>
            <a:r>
              <a:rPr lang="en-US" altLang="zh-TW" sz="1200" b="0" i="0" kern="1200" dirty="0" err="1" smtClean="0">
                <a:solidFill>
                  <a:schemeClr val="tx1"/>
                </a:solidFill>
                <a:effectLst/>
                <a:latin typeface="+mn-lt"/>
                <a:ea typeface="+mn-ea"/>
                <a:cs typeface="+mn-cs"/>
              </a:rPr>
              <a:t>Mutex</a:t>
            </a:r>
            <a:r>
              <a:rPr lang="zh-TW" altLang="en-US" sz="1200" b="0" i="0" kern="1200" dirty="0" smtClean="0">
                <a:solidFill>
                  <a:schemeClr val="tx1"/>
                </a:solidFill>
                <a:effectLst/>
                <a:latin typeface="+mn-lt"/>
                <a:ea typeface="+mn-ea"/>
                <a:cs typeface="+mn-cs"/>
              </a:rPr>
              <a:t> 是用來防止兩個執行程序同時對同一公共資源進行讀寫的機制。</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他一般的作用是在 例如：甲程序正在修改一塊資料。這時，如果另一條乙程序去讀取甲正在修改的資料，這時讀取到的資料很可能是有問題的。因此，多個執行程序間共享的資料必須被保護。</a:t>
            </a:r>
            <a:r>
              <a:rPr lang="en-US" altLang="zh-TW" sz="1200" b="0" i="0" kern="1200" dirty="0" err="1" smtClean="0">
                <a:solidFill>
                  <a:schemeClr val="tx1"/>
                </a:solidFill>
                <a:effectLst/>
                <a:latin typeface="+mn-lt"/>
                <a:ea typeface="+mn-ea"/>
                <a:cs typeface="+mn-cs"/>
              </a:rPr>
              <a:t>Mutex</a:t>
            </a:r>
            <a:r>
              <a:rPr lang="zh-TW" altLang="en-US" sz="1200" b="0" i="0" kern="1200" dirty="0" smtClean="0">
                <a:solidFill>
                  <a:schemeClr val="tx1"/>
                </a:solidFill>
                <a:effectLst/>
                <a:latin typeface="+mn-lt"/>
                <a:ea typeface="+mn-ea"/>
                <a:cs typeface="+mn-cs"/>
              </a:rPr>
              <a:t>就是用來達到這個目的的方法。</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而</a:t>
            </a:r>
            <a:r>
              <a:rPr lang="en-US" altLang="zh-TW" sz="1200" b="0" i="0" kern="1200" dirty="0" smtClean="0">
                <a:solidFill>
                  <a:schemeClr val="tx1"/>
                </a:solidFill>
                <a:effectLst/>
                <a:latin typeface="+mn-lt"/>
                <a:ea typeface="+mn-ea"/>
                <a:cs typeface="+mn-cs"/>
              </a:rPr>
              <a:t>botnet</a:t>
            </a:r>
            <a:r>
              <a:rPr lang="zh-TW" altLang="en-US" sz="1200" b="0" i="0" kern="1200" dirty="0" smtClean="0">
                <a:solidFill>
                  <a:schemeClr val="tx1"/>
                </a:solidFill>
                <a:effectLst/>
                <a:latin typeface="+mn-lt"/>
                <a:ea typeface="+mn-ea"/>
                <a:cs typeface="+mn-cs"/>
              </a:rPr>
              <a:t>也採用這個技術來確認監測這台電腦是否有其他</a:t>
            </a:r>
            <a:r>
              <a:rPr lang="en-US" altLang="zh-TW" sz="1200" b="0" i="0" kern="1200" dirty="0" smtClean="0">
                <a:solidFill>
                  <a:schemeClr val="tx1"/>
                </a:solidFill>
                <a:effectLst/>
                <a:latin typeface="+mn-lt"/>
                <a:ea typeface="+mn-ea"/>
                <a:cs typeface="+mn-cs"/>
              </a:rPr>
              <a:t>bot</a:t>
            </a:r>
            <a:endParaRPr lang="zh-TW" altLang="en-US" dirty="0" smtClean="0"/>
          </a:p>
          <a:p>
            <a:r>
              <a:rPr lang="zh-TW" altLang="en-US" dirty="0" smtClean="0"/>
              <a:t>因此導致了</a:t>
            </a:r>
            <a:r>
              <a:rPr lang="en-US" altLang="zh-TW" sz="1200" b="0" i="0" kern="1200" dirty="0" smtClean="0">
                <a:solidFill>
                  <a:schemeClr val="tx1"/>
                </a:solidFill>
                <a:effectLst/>
                <a:latin typeface="+mn-lt"/>
                <a:ea typeface="+mn-ea"/>
                <a:cs typeface="+mn-cs"/>
              </a:rPr>
              <a:t>botnet</a:t>
            </a:r>
            <a:r>
              <a:rPr lang="zh-TW" altLang="en-US" dirty="0" smtClean="0"/>
              <a:t>戰爭，其中一個</a:t>
            </a:r>
            <a:r>
              <a:rPr lang="en-US" altLang="zh-TW" sz="1200" b="0" i="0" kern="1200" dirty="0" smtClean="0">
                <a:solidFill>
                  <a:schemeClr val="tx1"/>
                </a:solidFill>
                <a:effectLst/>
                <a:latin typeface="+mn-lt"/>
                <a:ea typeface="+mn-ea"/>
                <a:cs typeface="+mn-cs"/>
              </a:rPr>
              <a:t>bot</a:t>
            </a:r>
            <a:r>
              <a:rPr lang="zh-TW" altLang="en-US" dirty="0" smtClean="0"/>
              <a:t>殺死另一個建立更大的殭屍網絡。</a:t>
            </a:r>
            <a:r>
              <a:rPr lang="en-US" altLang="zh-TW" dirty="0" smtClean="0"/>
              <a:t>(</a:t>
            </a:r>
            <a:r>
              <a:rPr lang="zh-TW" altLang="en-US" dirty="0" smtClean="0"/>
              <a:t>例如</a:t>
            </a:r>
            <a:r>
              <a:rPr lang="en-US" altLang="zh-TW" dirty="0" err="1" smtClean="0"/>
              <a:t>SpyEye</a:t>
            </a:r>
            <a:r>
              <a:rPr lang="en-US" altLang="zh-TW" dirty="0" smtClean="0"/>
              <a:t> </a:t>
            </a:r>
            <a:r>
              <a:rPr lang="zh-TW" altLang="en-US" dirty="0" smtClean="0"/>
              <a:t>就利用這個技術來移除</a:t>
            </a:r>
            <a:r>
              <a:rPr lang="en-US" altLang="zh-TW" dirty="0" err="1" smtClean="0"/>
              <a:t>zeus</a:t>
            </a:r>
            <a:r>
              <a:rPr lang="zh-TW" altLang="en-US" dirty="0" smtClean="0"/>
              <a:t>增加自己的數量</a:t>
            </a:r>
            <a:r>
              <a:rPr lang="en-US" altLang="zh-TW" dirty="0" smtClean="0"/>
              <a:t>)</a:t>
            </a:r>
          </a:p>
          <a:p>
            <a:endParaRPr lang="en-US" altLang="zh-TW" dirty="0" smtClean="0"/>
          </a:p>
          <a:p>
            <a:r>
              <a:rPr lang="zh-TW" altLang="en-US" dirty="0" smtClean="0"/>
              <a:t>另一個原因就是 </a:t>
            </a:r>
            <a:r>
              <a:rPr lang="en-US" altLang="zh-TW" dirty="0" err="1" smtClean="0"/>
              <a:t>Mutex</a:t>
            </a:r>
            <a:r>
              <a:rPr lang="en-US" altLang="zh-TW" dirty="0" smtClean="0"/>
              <a:t> </a:t>
            </a:r>
            <a:r>
              <a:rPr lang="zh-TW" altLang="en-US" dirty="0" smtClean="0"/>
              <a:t>還能用於檢測系統中是否存在虛擬機，流量分析器，防毒軟體（</a:t>
            </a:r>
            <a:r>
              <a:rPr lang="en-US" altLang="zh-TW" dirty="0" smtClean="0"/>
              <a:t>AV</a:t>
            </a:r>
            <a:r>
              <a:rPr lang="zh-TW" altLang="en-US" dirty="0" smtClean="0"/>
              <a:t>）。來避免這些軟體分析</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28</a:t>
            </a:fld>
            <a:endParaRPr lang="zh-TW" altLang="en-US"/>
          </a:p>
        </p:txBody>
      </p:sp>
    </p:spTree>
    <p:extLst>
      <p:ext uri="{BB962C8B-B14F-4D97-AF65-F5344CB8AC3E}">
        <p14:creationId xmlns:p14="http://schemas.microsoft.com/office/powerpoint/2010/main" val="1288892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大多數的</a:t>
            </a:r>
            <a:r>
              <a:rPr lang="en-US" altLang="zh-TW" dirty="0" smtClean="0"/>
              <a:t>HTTP-bot</a:t>
            </a:r>
            <a:r>
              <a:rPr lang="zh-TW" altLang="en-US" dirty="0" smtClean="0"/>
              <a:t> 會用</a:t>
            </a:r>
            <a:r>
              <a:rPr lang="en-US" altLang="zh-TW" dirty="0" smtClean="0"/>
              <a:t>DNS Hijacking</a:t>
            </a:r>
            <a:r>
              <a:rPr lang="zh-TW" altLang="en-US" dirty="0" smtClean="0"/>
              <a:t>來修改系統上的</a:t>
            </a:r>
            <a:r>
              <a:rPr lang="en-US" altLang="zh-TW" dirty="0" smtClean="0"/>
              <a:t>DNS</a:t>
            </a:r>
            <a:r>
              <a:rPr lang="zh-TW" altLang="en-US" dirty="0" smtClean="0"/>
              <a:t>行為。</a:t>
            </a:r>
            <a:endParaRPr lang="en-US" altLang="zh-TW" dirty="0" smtClean="0"/>
          </a:p>
          <a:p>
            <a:r>
              <a:rPr lang="zh-TW" altLang="en-US" dirty="0" smtClean="0"/>
              <a:t>最廣泛使用的</a:t>
            </a:r>
            <a:r>
              <a:rPr lang="en-US" altLang="zh-TW" dirty="0" smtClean="0"/>
              <a:t>DNS</a:t>
            </a:r>
            <a:r>
              <a:rPr lang="zh-TW" altLang="en-US" dirty="0" smtClean="0"/>
              <a:t>劫持技術是</a:t>
            </a:r>
            <a:r>
              <a:rPr lang="en-US" altLang="zh-TW" dirty="0" smtClean="0"/>
              <a:t>DNS</a:t>
            </a:r>
            <a:r>
              <a:rPr lang="zh-TW" altLang="en-US" dirty="0" smtClean="0"/>
              <a:t>  </a:t>
            </a:r>
            <a:r>
              <a:rPr lang="en-US" altLang="zh-TW" dirty="0" smtClean="0"/>
              <a:t>hooking</a:t>
            </a:r>
            <a:r>
              <a:rPr lang="zh-TW" altLang="en-US" dirty="0" smtClean="0"/>
              <a:t>  意即通過</a:t>
            </a:r>
            <a:r>
              <a:rPr lang="en-US" altLang="zh-TW" dirty="0" smtClean="0"/>
              <a:t>hooking</a:t>
            </a:r>
            <a:r>
              <a:rPr lang="zh-TW" altLang="en-US" dirty="0" smtClean="0"/>
              <a:t> 的方式來操縱系統本身使用的</a:t>
            </a:r>
            <a:r>
              <a:rPr lang="en-US" altLang="zh-TW" dirty="0" smtClean="0"/>
              <a:t>DNS API</a:t>
            </a:r>
            <a:r>
              <a:rPr lang="zh-TW" altLang="en-US" dirty="0" smtClean="0"/>
              <a:t>函數並修改被系統上的</a:t>
            </a:r>
            <a:r>
              <a:rPr lang="en-US" altLang="zh-TW" dirty="0" smtClean="0"/>
              <a:t>DNS</a:t>
            </a:r>
            <a:r>
              <a:rPr lang="zh-TW" altLang="en-US" dirty="0" smtClean="0"/>
              <a:t> </a:t>
            </a:r>
            <a:r>
              <a:rPr lang="en-US" altLang="zh-TW" dirty="0" smtClean="0"/>
              <a:t>entries</a:t>
            </a:r>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還有例如：</a:t>
            </a:r>
            <a:r>
              <a:rPr lang="en-US" altLang="zh-TW" dirty="0" err="1" smtClean="0"/>
              <a:t>DNSQuery</a:t>
            </a:r>
            <a:r>
              <a:rPr lang="zh-TW" altLang="en-US" dirty="0" smtClean="0"/>
              <a:t>發生時就會去查詢</a:t>
            </a:r>
            <a:r>
              <a:rPr lang="en-US" altLang="zh-TW" dirty="0" smtClean="0"/>
              <a:t>C&amp;C</a:t>
            </a:r>
            <a:r>
              <a:rPr lang="zh-TW" altLang="en-US" dirty="0" smtClean="0"/>
              <a:t> </a:t>
            </a:r>
            <a:r>
              <a:rPr lang="en-US" altLang="zh-TW" dirty="0" smtClean="0"/>
              <a:t>server</a:t>
            </a:r>
            <a:r>
              <a:rPr lang="zh-TW" altLang="en-US" dirty="0" smtClean="0"/>
              <a:t>創建的</a:t>
            </a:r>
            <a:r>
              <a:rPr lang="en-US" altLang="zh-TW" dirty="0" err="1" smtClean="0"/>
              <a:t>dns</a:t>
            </a:r>
            <a:r>
              <a:rPr lang="zh-TW" altLang="en-US" dirty="0" smtClean="0"/>
              <a:t>黑名單以防止受感染機器與黑名單文件中列出的</a:t>
            </a:r>
            <a:r>
              <a:rPr lang="en-US" altLang="zh-TW" dirty="0" smtClean="0"/>
              <a:t>domain</a:t>
            </a:r>
            <a:r>
              <a:rPr lang="zh-TW" altLang="en-US" dirty="0" smtClean="0"/>
              <a:t>進行</a:t>
            </a:r>
            <a:r>
              <a:rPr lang="en-US" altLang="zh-TW" dirty="0" smtClean="0"/>
              <a:t>interaction</a:t>
            </a:r>
            <a:r>
              <a:rPr lang="zh-TW" altLang="en-US" dirty="0" smtClean="0"/>
              <a:t>  。</a:t>
            </a:r>
            <a:endParaRPr lang="en-US" altLang="zh-TW" dirty="0" smtClean="0"/>
          </a:p>
          <a:p>
            <a:endParaRPr lang="en-US" altLang="zh-TW"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5.3.1 Hooking DNS API</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5.3.2</a:t>
            </a:r>
            <a:r>
              <a:rPr lang="zh-TW" altLang="en-US" dirty="0" smtClean="0"/>
              <a:t>掛斷</a:t>
            </a:r>
            <a:r>
              <a:rPr lang="en-US" altLang="zh-TW" dirty="0" smtClean="0"/>
              <a:t>DNS</a:t>
            </a:r>
            <a:r>
              <a:rPr lang="zh-TW" altLang="en-US" dirty="0" smtClean="0"/>
              <a:t>緩存解析器服務 </a:t>
            </a:r>
            <a:r>
              <a:rPr lang="en-US" altLang="zh-TW" dirty="0" smtClean="0"/>
              <a:t>(</a:t>
            </a:r>
            <a:r>
              <a:rPr lang="zh-TW" altLang="en-US" dirty="0" smtClean="0"/>
              <a:t>應該是不讓它存吧</a:t>
            </a:r>
            <a:r>
              <a:rPr lang="en-US" altLang="zh-TW" dirty="0" smtClean="0"/>
              <a:t>?)</a:t>
            </a:r>
            <a:endParaRPr lang="zh-TW" alt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DNS</a:t>
            </a:r>
            <a:r>
              <a:rPr lang="zh-TW" altLang="en-US" dirty="0" smtClean="0"/>
              <a:t>客戶端是用於緩存</a:t>
            </a:r>
            <a:r>
              <a:rPr lang="en-US" altLang="zh-TW" dirty="0" smtClean="0"/>
              <a:t>DNS</a:t>
            </a:r>
            <a:r>
              <a:rPr lang="zh-TW" altLang="en-US" dirty="0" smtClean="0"/>
              <a:t>條目的</a:t>
            </a:r>
            <a:r>
              <a:rPr lang="en-US" altLang="zh-TW" dirty="0" smtClean="0"/>
              <a:t>Windows</a:t>
            </a:r>
            <a:r>
              <a:rPr lang="zh-TW" altLang="en-US" dirty="0" smtClean="0"/>
              <a:t>特定服務。</a:t>
            </a:r>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這個服務實際上是由</a:t>
            </a:r>
            <a:r>
              <a:rPr lang="en-US" altLang="zh-TW" dirty="0" smtClean="0"/>
              <a:t>dnsrslvr.dll</a:t>
            </a:r>
            <a:r>
              <a:rPr lang="zh-TW" altLang="en-US" dirty="0" smtClean="0"/>
              <a:t>實現的。</a:t>
            </a:r>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如果</a:t>
            </a:r>
            <a:r>
              <a:rPr lang="en-US" altLang="zh-TW" dirty="0" smtClean="0"/>
              <a:t>DNS</a:t>
            </a:r>
            <a:r>
              <a:rPr lang="zh-TW" altLang="en-US" dirty="0" smtClean="0"/>
              <a:t>緩存服務停止，</a:t>
            </a:r>
            <a:r>
              <a:rPr lang="en-US" altLang="zh-TW" dirty="0" smtClean="0"/>
              <a:t>DNS</a:t>
            </a:r>
            <a:r>
              <a:rPr lang="zh-TW" altLang="en-US" dirty="0" smtClean="0"/>
              <a:t>條目仍然解析，但信息不緩存。</a:t>
            </a:r>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我們注意到</a:t>
            </a:r>
            <a:r>
              <a:rPr lang="en-US" altLang="zh-TW" dirty="0" smtClean="0"/>
              <a:t>bots</a:t>
            </a:r>
            <a:r>
              <a:rPr lang="zh-TW" altLang="en-US" dirty="0" smtClean="0"/>
              <a:t>鉤住</a:t>
            </a:r>
            <a:r>
              <a:rPr lang="en-US" altLang="zh-TW" dirty="0" smtClean="0"/>
              <a:t>ws2_32.dll</a:t>
            </a:r>
            <a:r>
              <a:rPr lang="zh-TW" altLang="en-US" dirty="0" smtClean="0"/>
              <a:t>中的</a:t>
            </a:r>
            <a:r>
              <a:rPr lang="en-US" altLang="zh-TW" dirty="0" err="1" smtClean="0"/>
              <a:t>sendto</a:t>
            </a:r>
            <a:r>
              <a:rPr lang="zh-TW" altLang="en-US" dirty="0" smtClean="0"/>
              <a:t>函數來驗證請求是否由</a:t>
            </a:r>
            <a:r>
              <a:rPr lang="en-US" altLang="zh-TW" dirty="0" smtClean="0"/>
              <a:t>dnsrslvr.dll</a:t>
            </a:r>
            <a:r>
              <a:rPr lang="zh-TW" altLang="en-US" dirty="0" smtClean="0"/>
              <a:t>啟動。</a:t>
            </a:r>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它再次執行黑名單模塊以限制在受感染系統中查詢的</a:t>
            </a:r>
            <a:r>
              <a:rPr lang="en-US" altLang="zh-TW" dirty="0" smtClean="0"/>
              <a:t>DNS</a:t>
            </a:r>
            <a:r>
              <a:rPr lang="zh-TW" altLang="en-US" dirty="0" smtClean="0"/>
              <a:t>條目。</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bot</a:t>
            </a:r>
            <a:r>
              <a:rPr lang="zh-TW" altLang="en-US" dirty="0" smtClean="0"/>
              <a:t>使用未記錄的</a:t>
            </a:r>
            <a:r>
              <a:rPr lang="en-US" altLang="zh-TW" dirty="0" smtClean="0"/>
              <a:t>Windows API</a:t>
            </a:r>
            <a:r>
              <a:rPr lang="zh-TW" altLang="en-US" dirty="0" smtClean="0"/>
              <a:t>函數（例如</a:t>
            </a:r>
            <a:r>
              <a:rPr lang="en-US" altLang="zh-TW" dirty="0" err="1" smtClean="0"/>
              <a:t>DhcpNotify-ConfigChange</a:t>
            </a:r>
            <a:r>
              <a:rPr lang="zh-TW" altLang="en-US" dirty="0" smtClean="0"/>
              <a:t>和</a:t>
            </a:r>
            <a:r>
              <a:rPr lang="en-US" altLang="zh-TW" dirty="0" err="1" smtClean="0"/>
              <a:t>DnsFlushResolverCache</a:t>
            </a:r>
            <a:r>
              <a:rPr lang="zh-TW" altLang="en-US" dirty="0" smtClean="0"/>
              <a:t>）來通知</a:t>
            </a:r>
            <a:r>
              <a:rPr lang="en-US" altLang="zh-TW" dirty="0" smtClean="0"/>
              <a:t>DNS</a:t>
            </a:r>
            <a:r>
              <a:rPr lang="zh-TW" altLang="en-US" dirty="0" smtClean="0"/>
              <a:t>解析器</a:t>
            </a:r>
            <a:r>
              <a:rPr lang="en-US" altLang="zh-TW" dirty="0" smtClean="0"/>
              <a:t>IP</a:t>
            </a:r>
            <a:r>
              <a:rPr lang="zh-TW" altLang="en-US" dirty="0" smtClean="0"/>
              <a:t>地址的更改並相應地刷新</a:t>
            </a:r>
            <a:r>
              <a:rPr lang="en-US" altLang="zh-TW" dirty="0" smtClean="0"/>
              <a:t>DNS</a:t>
            </a:r>
            <a:r>
              <a:rPr lang="zh-TW" altLang="en-US" dirty="0" smtClean="0"/>
              <a:t>解析器緩存。 </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29</a:t>
            </a:fld>
            <a:endParaRPr lang="zh-TW" altLang="en-US"/>
          </a:p>
        </p:txBody>
      </p:sp>
    </p:spTree>
    <p:extLst>
      <p:ext uri="{BB962C8B-B14F-4D97-AF65-F5344CB8AC3E}">
        <p14:creationId xmlns:p14="http://schemas.microsoft.com/office/powerpoint/2010/main" val="3516781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Bots</a:t>
            </a:r>
            <a:r>
              <a:rPr lang="zh-TW" altLang="en-US" dirty="0" smtClean="0"/>
              <a:t>有一個內置的組件稱為</a:t>
            </a:r>
            <a:r>
              <a:rPr lang="en-US" altLang="zh-TW" dirty="0" smtClean="0"/>
              <a:t>spreader</a:t>
            </a:r>
            <a:r>
              <a:rPr lang="zh-TW" altLang="en-US" dirty="0" smtClean="0"/>
              <a:t>：他會將</a:t>
            </a:r>
            <a:r>
              <a:rPr lang="en-US" altLang="zh-TW" dirty="0" smtClean="0"/>
              <a:t>Bots</a:t>
            </a:r>
            <a:r>
              <a:rPr lang="zh-TW" altLang="en-US" dirty="0" smtClean="0"/>
              <a:t>的二進位文件自動複製到目標設備。。</a:t>
            </a:r>
            <a:endParaRPr lang="en-US" altLang="zh-TW" dirty="0" smtClean="0"/>
          </a:p>
          <a:p>
            <a:r>
              <a:rPr lang="en-US" altLang="zh-TW" dirty="0" smtClean="0"/>
              <a:t>5.4.1</a:t>
            </a:r>
            <a:r>
              <a:rPr lang="zh-TW" altLang="en-US" dirty="0" smtClean="0"/>
              <a:t>會介紹如何感染</a:t>
            </a:r>
            <a:r>
              <a:rPr lang="en-US" altLang="zh-TW" dirty="0" err="1" smtClean="0"/>
              <a:t>usb</a:t>
            </a:r>
            <a:r>
              <a:rPr lang="zh-TW" altLang="en-US" dirty="0" smtClean="0"/>
              <a:t>，以及插入受感染的</a:t>
            </a:r>
            <a:r>
              <a:rPr lang="en-US" altLang="zh-TW" dirty="0" err="1" smtClean="0"/>
              <a:t>usb</a:t>
            </a:r>
            <a:r>
              <a:rPr lang="zh-TW" altLang="en-US" dirty="0" smtClean="0"/>
              <a:t>時會如何去感染電腦</a:t>
            </a:r>
            <a:endParaRPr lang="en-US" altLang="zh-TW" dirty="0" smtClean="0"/>
          </a:p>
          <a:p>
            <a:r>
              <a:rPr lang="en-US" altLang="zh-TW" dirty="0" smtClean="0"/>
              <a:t>5.4.2</a:t>
            </a:r>
            <a:r>
              <a:rPr lang="zh-TW" altLang="en-US" dirty="0" smtClean="0"/>
              <a:t>會介紹</a:t>
            </a:r>
            <a:r>
              <a:rPr lang="en-US" altLang="zh-TW" dirty="0" smtClean="0"/>
              <a:t>bot</a:t>
            </a:r>
            <a:r>
              <a:rPr lang="zh-TW" altLang="en-US" dirty="0" smtClean="0"/>
              <a:t>會在使用通訊軟體時傳送一些惡意訊息</a:t>
            </a:r>
            <a:endParaRPr lang="en-US" altLang="zh-TW"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30</a:t>
            </a:fld>
            <a:endParaRPr lang="zh-TW" altLang="en-US"/>
          </a:p>
        </p:txBody>
      </p:sp>
    </p:spTree>
    <p:extLst>
      <p:ext uri="{BB962C8B-B14F-4D97-AF65-F5344CB8AC3E}">
        <p14:creationId xmlns:p14="http://schemas.microsoft.com/office/powerpoint/2010/main" val="168082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5.4.1</a:t>
            </a:r>
            <a:r>
              <a:rPr lang="zh-TW" altLang="en-US" dirty="0" smtClean="0"/>
              <a:t>介紹如何感染</a:t>
            </a:r>
            <a:r>
              <a:rPr lang="en-US" altLang="zh-TW" dirty="0" err="1" smtClean="0"/>
              <a:t>usb</a:t>
            </a:r>
            <a:endParaRPr lang="en-US" altLang="zh-TW" dirty="0" smtClean="0"/>
          </a:p>
          <a:p>
            <a:r>
              <a:rPr lang="zh-TW" altLang="en-US" dirty="0" smtClean="0"/>
              <a:t>插入</a:t>
            </a:r>
            <a:r>
              <a:rPr lang="en-US" altLang="zh-TW" dirty="0" smtClean="0"/>
              <a:t>USB</a:t>
            </a:r>
            <a:r>
              <a:rPr lang="zh-TW" altLang="en-US" dirty="0" smtClean="0"/>
              <a:t>設備時，會在系統中發生</a:t>
            </a:r>
            <a:r>
              <a:rPr lang="en-US" altLang="zh-TW" dirty="0" smtClean="0">
                <a:solidFill>
                  <a:srgbClr val="FF0000"/>
                </a:solidFill>
              </a:rPr>
              <a:t>device change-event </a:t>
            </a:r>
            <a:r>
              <a:rPr lang="zh-TW" altLang="en-US" dirty="0" smtClean="0"/>
              <a:t>，並廣播</a:t>
            </a:r>
            <a:r>
              <a:rPr lang="en-US" altLang="zh-TW" dirty="0" err="1" smtClean="0"/>
              <a:t>DBT_DeviceArrivaL</a:t>
            </a:r>
            <a:r>
              <a:rPr lang="zh-TW" altLang="en-US" dirty="0" smtClean="0"/>
              <a:t>消息。</a:t>
            </a:r>
            <a:endParaRPr lang="en-US" altLang="zh-TW" dirty="0" smtClean="0"/>
          </a:p>
          <a:p>
            <a:endParaRPr lang="en-US" altLang="zh-TW" dirty="0" smtClean="0"/>
          </a:p>
          <a:p>
            <a:r>
              <a:rPr lang="en-US" altLang="zh-TW" dirty="0" smtClean="0"/>
              <a:t>bot</a:t>
            </a:r>
            <a:r>
              <a:rPr lang="zh-TW" altLang="en-US" dirty="0" smtClean="0"/>
              <a:t>收到此消息並從</a:t>
            </a:r>
            <a:r>
              <a:rPr lang="en-US" altLang="zh-TW" dirty="0" smtClean="0"/>
              <a:t>_DEV_BROADCAST_ VOLUME</a:t>
            </a:r>
            <a:r>
              <a:rPr lang="zh-TW" altLang="en-US" dirty="0" smtClean="0"/>
              <a:t>結構中的參數</a:t>
            </a:r>
            <a:r>
              <a:rPr lang="en-US" altLang="zh-TW" dirty="0" smtClean="0"/>
              <a:t>_</a:t>
            </a:r>
            <a:r>
              <a:rPr lang="en-US" altLang="zh-TW" dirty="0" err="1" smtClean="0"/>
              <a:t>dbcv_unitmask</a:t>
            </a:r>
            <a:r>
              <a:rPr lang="zh-TW" altLang="en-US" dirty="0" smtClean="0"/>
              <a:t>獲取</a:t>
            </a:r>
            <a:r>
              <a:rPr lang="en-US" altLang="zh-TW" dirty="0" smtClean="0"/>
              <a:t>USB</a:t>
            </a:r>
            <a:r>
              <a:rPr lang="zh-TW" altLang="en-US" dirty="0" smtClean="0"/>
              <a:t>設備的</a:t>
            </a:r>
            <a:endParaRPr lang="en-US" altLang="zh-TW" dirty="0" smtClean="0"/>
          </a:p>
          <a:p>
            <a:endParaRPr lang="zh-TW" altLang="en-US" dirty="0" smtClean="0"/>
          </a:p>
          <a:p>
            <a:r>
              <a:rPr lang="zh-TW" altLang="en-US" dirty="0" smtClean="0"/>
              <a:t>接著</a:t>
            </a:r>
            <a:r>
              <a:rPr lang="en-US" altLang="zh-TW" dirty="0" smtClean="0"/>
              <a:t>bot</a:t>
            </a:r>
            <a:r>
              <a:rPr lang="zh-TW" altLang="en-US" dirty="0" smtClean="0"/>
              <a:t>還使用</a:t>
            </a:r>
            <a:r>
              <a:rPr lang="en-US" altLang="zh-TW" dirty="0" err="1" smtClean="0"/>
              <a:t>CopyFileW</a:t>
            </a:r>
            <a:r>
              <a:rPr lang="zh-TW" altLang="en-US" dirty="0" smtClean="0"/>
              <a:t>函數將惡意文件複製到這個</a:t>
            </a:r>
            <a:r>
              <a:rPr lang="en-US" altLang="zh-TW" dirty="0" smtClean="0"/>
              <a:t>USB</a:t>
            </a:r>
            <a:r>
              <a:rPr lang="zh-TW" altLang="en-US" dirty="0" smtClean="0"/>
              <a:t>設備。</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31</a:t>
            </a:fld>
            <a:endParaRPr lang="zh-TW" altLang="en-US"/>
          </a:p>
        </p:txBody>
      </p:sp>
    </p:spTree>
    <p:extLst>
      <p:ext uri="{BB962C8B-B14F-4D97-AF65-F5344CB8AC3E}">
        <p14:creationId xmlns:p14="http://schemas.microsoft.com/office/powerpoint/2010/main" val="450725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接著是當受感染的</a:t>
            </a:r>
            <a:r>
              <a:rPr lang="en-US" altLang="zh-TW" dirty="0" smtClean="0"/>
              <a:t>USB</a:t>
            </a:r>
            <a:r>
              <a:rPr lang="zh-TW" altLang="en-US" dirty="0" smtClean="0"/>
              <a:t>設備插入另一台機器時，</a:t>
            </a:r>
            <a:r>
              <a:rPr lang="en-US" altLang="zh-TW" dirty="0" smtClean="0"/>
              <a:t>bot</a:t>
            </a:r>
            <a:r>
              <a:rPr lang="zh-TW" altLang="en-US" dirty="0" smtClean="0"/>
              <a:t>會在自動執行複製的檔案，並沒有任何通知。</a:t>
            </a:r>
            <a:endParaRPr lang="en-US" altLang="zh-TW" dirty="0" smtClean="0"/>
          </a:p>
          <a:p>
            <a:r>
              <a:rPr lang="zh-TW" altLang="en-US" dirty="0" smtClean="0"/>
              <a:t> </a:t>
            </a:r>
            <a:endParaRPr lang="en-US" altLang="zh-TW" dirty="0" smtClean="0"/>
          </a:p>
          <a:p>
            <a:endParaRPr lang="en-US" altLang="zh-TW" dirty="0" smtClean="0"/>
          </a:p>
          <a:p>
            <a:r>
              <a:rPr lang="zh-TW" altLang="en-US" dirty="0" smtClean="0"/>
              <a:t>稍後，</a:t>
            </a:r>
            <a:r>
              <a:rPr lang="en-US" altLang="zh-TW" dirty="0" smtClean="0"/>
              <a:t>bot</a:t>
            </a:r>
            <a:r>
              <a:rPr lang="zh-TW" altLang="en-US" dirty="0" smtClean="0"/>
              <a:t>將關於受感染系統的資訊藉由</a:t>
            </a:r>
            <a:r>
              <a:rPr lang="en-US" altLang="zh-TW" dirty="0" smtClean="0"/>
              <a:t>HTTP</a:t>
            </a:r>
            <a:r>
              <a:rPr lang="zh-TW" altLang="en-US" dirty="0" smtClean="0"/>
              <a:t> </a:t>
            </a:r>
            <a:r>
              <a:rPr lang="en-US" altLang="zh-TW" dirty="0" smtClean="0"/>
              <a:t>request</a:t>
            </a:r>
            <a:r>
              <a:rPr lang="zh-TW" altLang="en-US" dirty="0" smtClean="0"/>
              <a:t>發送到</a:t>
            </a:r>
            <a:r>
              <a:rPr lang="en-US" altLang="zh-TW" dirty="0" smtClean="0"/>
              <a:t>C</a:t>
            </a:r>
            <a:r>
              <a:rPr lang="zh-TW" altLang="en-US" dirty="0" smtClean="0"/>
              <a:t>＆</a:t>
            </a:r>
            <a:r>
              <a:rPr lang="en-US" altLang="zh-TW" dirty="0" smtClean="0"/>
              <a:t>C</a:t>
            </a:r>
            <a:r>
              <a:rPr lang="zh-TW" altLang="en-US" dirty="0" smtClean="0"/>
              <a:t> </a:t>
            </a:r>
            <a:r>
              <a:rPr lang="en-US" altLang="zh-TW" dirty="0" smtClean="0"/>
              <a:t>server</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32</a:t>
            </a:fld>
            <a:endParaRPr lang="zh-TW" altLang="en-US"/>
          </a:p>
        </p:txBody>
      </p:sp>
    </p:spTree>
    <p:extLst>
      <p:ext uri="{BB962C8B-B14F-4D97-AF65-F5344CB8AC3E}">
        <p14:creationId xmlns:p14="http://schemas.microsoft.com/office/powerpoint/2010/main" val="3992901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5.4.2</a:t>
            </a:r>
            <a:r>
              <a:rPr lang="zh-TW" altLang="en-US" dirty="0" smtClean="0"/>
              <a:t> 這種方法是</a:t>
            </a:r>
            <a:r>
              <a:rPr lang="en-US" altLang="zh-TW" dirty="0" smtClean="0"/>
              <a:t>bots</a:t>
            </a:r>
            <a:r>
              <a:rPr lang="zh-TW" altLang="en-US" dirty="0" smtClean="0"/>
              <a:t>會利用社交軟體發送一些未授權的消息。</a:t>
            </a:r>
          </a:p>
          <a:p>
            <a:endParaRPr lang="zh-TW" altLang="en-US" dirty="0" smtClean="0"/>
          </a:p>
          <a:p>
            <a:r>
              <a:rPr lang="zh-TW" altLang="en-US" dirty="0" smtClean="0"/>
              <a:t>例如，當使用者在使用</a:t>
            </a:r>
            <a:r>
              <a:rPr lang="en-US" altLang="zh-TW" dirty="0" err="1" smtClean="0"/>
              <a:t>fb</a:t>
            </a:r>
            <a:r>
              <a:rPr lang="en-US" altLang="zh-TW" dirty="0" smtClean="0"/>
              <a:t> msn</a:t>
            </a:r>
            <a:r>
              <a:rPr lang="zh-TW" altLang="en-US" dirty="0" smtClean="0"/>
              <a:t>等通訊軟體跟朋友聊天的時候，</a:t>
            </a:r>
            <a:r>
              <a:rPr lang="en-US" altLang="zh-TW" dirty="0" smtClean="0"/>
              <a:t>bots</a:t>
            </a:r>
            <a:r>
              <a:rPr lang="zh-TW" altLang="en-US" dirty="0" smtClean="0"/>
              <a:t>將會開始傳送看起來合法的垃圾郵件或訊息去給其他人</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33</a:t>
            </a:fld>
            <a:endParaRPr lang="zh-TW" altLang="en-US"/>
          </a:p>
        </p:txBody>
      </p:sp>
    </p:spTree>
    <p:extLst>
      <p:ext uri="{BB962C8B-B14F-4D97-AF65-F5344CB8AC3E}">
        <p14:creationId xmlns:p14="http://schemas.microsoft.com/office/powerpoint/2010/main" val="249610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他們觀察到近年來，殭屍網絡已經將注意力從廣泛的目標演變成更具有針對性的，例如他們會去攻擊金融機構，特別是銀行。</a:t>
            </a:r>
            <a:endParaRPr lang="en-US" altLang="zh-TW" dirty="0" smtClean="0"/>
          </a:p>
          <a:p>
            <a:r>
              <a:rPr lang="zh-TW" altLang="en-US" dirty="0" smtClean="0"/>
              <a:t>他們利用實驗的方式觀察一些基於</a:t>
            </a:r>
            <a:r>
              <a:rPr lang="en-US" altLang="zh-TW" dirty="0" smtClean="0"/>
              <a:t>HTTP</a:t>
            </a:r>
            <a:r>
              <a:rPr lang="zh-TW" altLang="en-US" dirty="0" smtClean="0"/>
              <a:t>的</a:t>
            </a:r>
            <a:r>
              <a:rPr lang="en-US" altLang="zh-TW" dirty="0" smtClean="0"/>
              <a:t>bot</a:t>
            </a:r>
            <a:r>
              <a:rPr lang="zh-TW" altLang="en-US" dirty="0" smtClean="0"/>
              <a:t> 了解他們的組成與特性還有運作的方式。</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藉由這個</a:t>
            </a:r>
            <a:r>
              <a:rPr lang="zh-TW" altLang="en-US" dirty="0" smtClean="0"/>
              <a:t>研究來提出一些建議，希望能有效抵禦這些</a:t>
            </a:r>
            <a:r>
              <a:rPr lang="en-US" altLang="zh-TW" dirty="0" smtClean="0"/>
              <a:t>bot</a:t>
            </a:r>
            <a:r>
              <a:rPr lang="zh-TW" altLang="en-US" dirty="0" smtClean="0"/>
              <a:t>的攻擊</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Hypertext Transfer Protocol (HTTP)</a:t>
            </a:r>
            <a:endParaRPr lang="en-US" altLang="zh-TW"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4</a:t>
            </a:fld>
            <a:endParaRPr lang="zh-TW" altLang="en-US"/>
          </a:p>
        </p:txBody>
      </p:sp>
    </p:spTree>
    <p:extLst>
      <p:ext uri="{BB962C8B-B14F-4D97-AF65-F5344CB8AC3E}">
        <p14:creationId xmlns:p14="http://schemas.microsoft.com/office/powerpoint/2010/main" val="1330371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aseline="0" dirty="0" smtClean="0"/>
              <a:t>這篇論文提到新型的竊取資料技術</a:t>
            </a:r>
            <a:r>
              <a:rPr lang="en-US" altLang="zh-TW" dirty="0" err="1" smtClean="0"/>
              <a:t>MitB</a:t>
            </a:r>
            <a:r>
              <a:rPr lang="zh-TW" altLang="en-US" dirty="0" smtClean="0"/>
              <a:t> 其中包含了三種技術 </a:t>
            </a:r>
            <a:r>
              <a:rPr lang="en-US" altLang="zh-TW" dirty="0" err="1" smtClean="0">
                <a:solidFill>
                  <a:srgbClr val="FF0000"/>
                </a:solidFill>
              </a:rPr>
              <a:t>WebInjects</a:t>
            </a:r>
            <a:r>
              <a:rPr lang="en-US" altLang="zh-TW" dirty="0" smtClean="0">
                <a:solidFill>
                  <a:srgbClr val="FF0000"/>
                </a:solidFill>
              </a:rPr>
              <a:t>, Form-grabbing and </a:t>
            </a:r>
            <a:r>
              <a:rPr lang="en-US" altLang="zh-TW" dirty="0" err="1" smtClean="0">
                <a:solidFill>
                  <a:srgbClr val="FF0000"/>
                </a:solidFill>
              </a:rPr>
              <a:t>WebFakes</a:t>
            </a:r>
            <a:endParaRPr lang="en-US" altLang="zh-TW" baseline="0"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35</a:t>
            </a:fld>
            <a:endParaRPr lang="zh-TW" altLang="en-US"/>
          </a:p>
        </p:txBody>
      </p:sp>
    </p:spTree>
    <p:extLst>
      <p:ext uri="{BB962C8B-B14F-4D97-AF65-F5344CB8AC3E}">
        <p14:creationId xmlns:p14="http://schemas.microsoft.com/office/powerpoint/2010/main" val="3805660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 </a:t>
            </a:r>
            <a:r>
              <a:rPr lang="en-US" altLang="zh-TW" dirty="0" err="1" smtClean="0"/>
              <a:t>WebInjects</a:t>
            </a:r>
            <a:r>
              <a:rPr lang="zh-TW" altLang="en-US" dirty="0" smtClean="0"/>
              <a:t>是一種竊取訊息的技術。再</a:t>
            </a:r>
            <a:r>
              <a:rPr lang="en-US" altLang="zh-TW" dirty="0" smtClean="0"/>
              <a:t>bot</a:t>
            </a:r>
            <a:r>
              <a:rPr lang="zh-TW" altLang="en-US" dirty="0" smtClean="0"/>
              <a:t>有一個內建的</a:t>
            </a:r>
            <a:r>
              <a:rPr lang="en-US" altLang="zh-TW" dirty="0" err="1" smtClean="0"/>
              <a:t>WebInjects</a:t>
            </a:r>
            <a:r>
              <a:rPr lang="zh-TW" altLang="en-US" dirty="0" smtClean="0"/>
              <a:t>（</a:t>
            </a:r>
            <a:r>
              <a:rPr lang="en-US" altLang="zh-TW" dirty="0" smtClean="0"/>
              <a:t>WI</a:t>
            </a:r>
            <a:r>
              <a:rPr lang="zh-TW" altLang="en-US" dirty="0" smtClean="0"/>
              <a:t>）要件他能在一個瀏覽器呈現的頁面上插入想加入的內容</a:t>
            </a:r>
            <a:r>
              <a:rPr lang="en-US" altLang="zh-TW" dirty="0" smtClean="0"/>
              <a:t>(</a:t>
            </a:r>
            <a:r>
              <a:rPr lang="zh-TW" altLang="en-US" dirty="0" smtClean="0"/>
              <a:t>是一種感染瀏覽器的技術</a:t>
            </a:r>
            <a:r>
              <a:rPr lang="en-US" altLang="zh-TW" dirty="0" smtClean="0"/>
              <a:t>)</a:t>
            </a:r>
          </a:p>
          <a:p>
            <a:endParaRPr lang="en-US" altLang="zh-TW" dirty="0" smtClean="0"/>
          </a:p>
          <a:p>
            <a:r>
              <a:rPr lang="zh-TW" altLang="en-US" dirty="0" smtClean="0"/>
              <a:t>圖</a:t>
            </a:r>
            <a:r>
              <a:rPr lang="en-US" altLang="zh-TW" dirty="0" smtClean="0"/>
              <a:t>7</a:t>
            </a:r>
            <a:r>
              <a:rPr lang="zh-TW" altLang="en-US" dirty="0" smtClean="0"/>
              <a:t>顯示了</a:t>
            </a:r>
            <a:r>
              <a:rPr lang="en-US" altLang="zh-TW" dirty="0" smtClean="0"/>
              <a:t>Zeus bot</a:t>
            </a:r>
            <a:r>
              <a:rPr lang="zh-TW" altLang="en-US" dirty="0" smtClean="0"/>
              <a:t>使用的</a:t>
            </a:r>
            <a:r>
              <a:rPr lang="en-US" altLang="zh-TW" dirty="0" smtClean="0"/>
              <a:t>WI</a:t>
            </a:r>
            <a:r>
              <a:rPr lang="zh-TW" altLang="en-US" dirty="0" smtClean="0"/>
              <a:t>規則 通過注入一個非法的，攻擊一個實際的“知名銀行”</a:t>
            </a:r>
            <a:endParaRPr lang="en-US" altLang="zh-TW" dirty="0" smtClean="0"/>
          </a:p>
          <a:p>
            <a:endParaRPr lang="zh-TW" altLang="en-US" dirty="0" smtClean="0"/>
          </a:p>
          <a:p>
            <a:r>
              <a:rPr lang="zh-TW" altLang="en-US" dirty="0" smtClean="0"/>
              <a:t>輸入字段。圖。圖</a:t>
            </a:r>
            <a:r>
              <a:rPr lang="en-US" altLang="zh-TW" dirty="0" smtClean="0"/>
              <a:t>8</a:t>
            </a:r>
            <a:r>
              <a:rPr lang="zh-TW" altLang="en-US" dirty="0" smtClean="0"/>
              <a:t>精確地示出 注射如何在被感染的機器上顯示用戶</a:t>
            </a:r>
            <a:r>
              <a:rPr lang="en-US" altLang="zh-TW" dirty="0" smtClean="0"/>
              <a:t>;</a:t>
            </a:r>
            <a:r>
              <a:rPr lang="zh-TW" altLang="en-US" dirty="0" smtClean="0"/>
              <a:t>值得注意的是</a:t>
            </a:r>
            <a:r>
              <a:rPr lang="en-US" altLang="zh-TW" dirty="0" smtClean="0"/>
              <a:t>PIN</a:t>
            </a:r>
            <a:r>
              <a:rPr lang="zh-TW" altLang="en-US" dirty="0" smtClean="0"/>
              <a:t>字段。</a:t>
            </a:r>
            <a:endParaRPr lang="en-US" altLang="zh-TW" baseline="0"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36</a:t>
            </a:fld>
            <a:endParaRPr lang="zh-TW" altLang="en-US"/>
          </a:p>
        </p:txBody>
      </p:sp>
    </p:spTree>
    <p:extLst>
      <p:ext uri="{BB962C8B-B14F-4D97-AF65-F5344CB8AC3E}">
        <p14:creationId xmlns:p14="http://schemas.microsoft.com/office/powerpoint/2010/main" val="806537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這張圖展現這種竊取資料的方式，當使用者要求要登入銀行帳戶時，</a:t>
            </a:r>
            <a:r>
              <a:rPr lang="en-US" altLang="zh-TW" dirty="0" smtClean="0"/>
              <a:t>bot</a:t>
            </a:r>
            <a:r>
              <a:rPr lang="en-US" altLang="zh-TW" baseline="0" dirty="0" smtClean="0"/>
              <a:t> </a:t>
            </a:r>
            <a:r>
              <a:rPr lang="zh-TW" altLang="en-US" baseline="0" dirty="0" smtClean="0"/>
              <a:t>會觸發</a:t>
            </a:r>
            <a:r>
              <a:rPr lang="en-US" altLang="zh-TW" baseline="0" dirty="0" smtClean="0"/>
              <a:t>hooking</a:t>
            </a:r>
            <a:r>
              <a:rPr lang="zh-TW" altLang="en-US" baseline="0" dirty="0" smtClean="0"/>
              <a:t>事件來竊取資料並傳去</a:t>
            </a:r>
            <a:r>
              <a:rPr lang="en-US" altLang="zh-TW" baseline="0" dirty="0" err="1" smtClean="0"/>
              <a:t>c&amp;c</a:t>
            </a:r>
            <a:r>
              <a:rPr lang="en-US" altLang="zh-TW" baseline="0" dirty="0" smtClean="0"/>
              <a:t> server</a:t>
            </a:r>
            <a:r>
              <a:rPr lang="zh-TW" altLang="en-US" baseline="0" dirty="0" smtClean="0"/>
              <a:t> 再</a:t>
            </a:r>
            <a:r>
              <a:rPr lang="en-US" altLang="zh-TW" baseline="0" dirty="0" smtClean="0"/>
              <a:t>release hooking</a:t>
            </a:r>
            <a:r>
              <a:rPr lang="zh-TW" altLang="en-US" baseline="0" dirty="0" smtClean="0"/>
              <a:t> 接著瀏覽器會傳送登入資訊去銀行</a:t>
            </a:r>
            <a:r>
              <a:rPr lang="en-US" altLang="zh-TW" baseline="0" dirty="0" smtClean="0"/>
              <a:t>web server</a:t>
            </a:r>
          </a:p>
          <a:p>
            <a:endParaRPr lang="en-US" altLang="zh-TW" baseline="0"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37</a:t>
            </a:fld>
            <a:endParaRPr lang="zh-TW" altLang="en-US"/>
          </a:p>
        </p:txBody>
      </p:sp>
    </p:spTree>
    <p:extLst>
      <p:ext uri="{BB962C8B-B14F-4D97-AF65-F5344CB8AC3E}">
        <p14:creationId xmlns:p14="http://schemas.microsoft.com/office/powerpoint/2010/main" val="2603636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 </a:t>
            </a:r>
            <a:r>
              <a:rPr lang="en-US" altLang="zh-TW" sz="1200" b="0" i="0" u="none" strike="noStrike" kern="1200" baseline="0" dirty="0" smtClean="0">
                <a:solidFill>
                  <a:schemeClr val="tx1"/>
                </a:solidFill>
                <a:latin typeface="+mn-lt"/>
                <a:ea typeface="+mn-ea"/>
                <a:cs typeface="+mn-cs"/>
              </a:rPr>
              <a:t>Form-Grabbing.</a:t>
            </a:r>
            <a:r>
              <a:rPr lang="zh-TW" altLang="en-US" sz="1200" b="0" i="0" u="none" strike="noStrike" kern="1200" baseline="0" dirty="0" smtClean="0">
                <a:solidFill>
                  <a:schemeClr val="tx1"/>
                </a:solidFill>
                <a:latin typeface="+mn-lt"/>
                <a:ea typeface="+mn-ea"/>
                <a:cs typeface="+mn-cs"/>
              </a:rPr>
              <a:t>名稱本身</a:t>
            </a:r>
            <a:r>
              <a:rPr lang="zh-TW" altLang="en-US" baseline="0" dirty="0" smtClean="0"/>
              <a:t>以將表單提交到</a:t>
            </a:r>
            <a:r>
              <a:rPr lang="en-US" altLang="zh-TW" baseline="0" dirty="0" smtClean="0"/>
              <a:t>Web</a:t>
            </a:r>
            <a:r>
              <a:rPr lang="zh-TW" altLang="en-US" baseline="0" dirty="0" smtClean="0"/>
              <a:t>服務器進行處理。</a:t>
            </a:r>
          </a:p>
          <a:p>
            <a:r>
              <a:rPr lang="zh-TW" altLang="en-US" sz="1200" b="0" i="0" u="none" strike="noStrike" kern="1200" baseline="0" dirty="0" smtClean="0">
                <a:solidFill>
                  <a:schemeClr val="tx1"/>
                </a:solidFill>
                <a:latin typeface="+mn-lt"/>
                <a:ea typeface="+mn-ea"/>
                <a:cs typeface="+mn-cs"/>
              </a:rPr>
              <a:t>表示機器人捕獲</a:t>
            </a:r>
            <a:r>
              <a:rPr lang="en-US" altLang="zh-TW" sz="1200" b="0" i="0" u="none" strike="noStrike" kern="1200" baseline="0" dirty="0" smtClean="0">
                <a:solidFill>
                  <a:schemeClr val="tx1"/>
                </a:solidFill>
                <a:latin typeface="+mn-lt"/>
                <a:ea typeface="+mn-ea"/>
                <a:cs typeface="+mn-cs"/>
              </a:rPr>
              <a:t>HTML</a:t>
            </a:r>
            <a:r>
              <a:rPr lang="zh-TW" altLang="en-US" sz="1200" b="0" i="0" u="none" strike="noStrike" kern="1200" baseline="0" dirty="0" smtClean="0">
                <a:solidFill>
                  <a:schemeClr val="tx1"/>
                </a:solidFill>
                <a:latin typeface="+mn-lt"/>
                <a:ea typeface="+mn-ea"/>
                <a:cs typeface="+mn-cs"/>
              </a:rPr>
              <a:t>表單中存在的所有信息。</a:t>
            </a:r>
            <a:endParaRPr lang="en-US" altLang="zh-TW" sz="1200" b="0" i="0" u="none" strike="noStrike" kern="1200" baseline="0" dirty="0" smtClean="0">
              <a:solidFill>
                <a:schemeClr val="tx1"/>
              </a:solidFill>
              <a:latin typeface="+mn-lt"/>
              <a:ea typeface="+mn-ea"/>
              <a:cs typeface="+mn-cs"/>
            </a:endParaRPr>
          </a:p>
          <a:p>
            <a:r>
              <a:rPr lang="zh-TW" altLang="en-US" dirty="0" smtClean="0"/>
              <a:t> </a:t>
            </a:r>
            <a:r>
              <a:rPr lang="zh-TW" altLang="en-US" baseline="0" dirty="0" smtClean="0"/>
              <a:t>一旦挂機，機器人監視所有由瀏覽器發起的</a:t>
            </a:r>
            <a:r>
              <a:rPr lang="en-US" altLang="zh-TW" baseline="0" dirty="0" smtClean="0"/>
              <a:t>HTTP POST</a:t>
            </a:r>
            <a:r>
              <a:rPr lang="zh-TW" altLang="en-US" baseline="0" dirty="0" smtClean="0"/>
              <a:t>請求，</a:t>
            </a:r>
          </a:p>
          <a:p>
            <a:r>
              <a:rPr lang="zh-TW" altLang="en-US" baseline="0" dirty="0" smtClean="0"/>
              <a:t>對攻擊者特別有價值的是，來自</a:t>
            </a:r>
            <a:r>
              <a:rPr lang="en-US" altLang="zh-TW" baseline="0" dirty="0" smtClean="0"/>
              <a:t>HTML</a:t>
            </a:r>
            <a:r>
              <a:rPr lang="zh-TW" altLang="en-US" baseline="0" dirty="0" smtClean="0"/>
              <a:t>表單數據的被盜數據被標記（例如，密碼），使得定位所需的</a:t>
            </a:r>
            <a:r>
              <a:rPr lang="en-US" altLang="zh-TW" baseline="0" dirty="0" smtClean="0"/>
              <a:t>HTML</a:t>
            </a:r>
            <a:r>
              <a:rPr lang="zh-TW" altLang="en-US" baseline="0" dirty="0" smtClean="0"/>
              <a:t>值元素被簡化。</a:t>
            </a:r>
          </a:p>
          <a:p>
            <a:endParaRPr lang="zh-TW" altLang="en-US" baseline="0" dirty="0" smtClean="0"/>
          </a:p>
          <a:p>
            <a:r>
              <a:rPr lang="zh-TW" altLang="en-US" baseline="0" dirty="0" smtClean="0"/>
              <a:t>由於系統已經感染，</a:t>
            </a:r>
            <a:r>
              <a:rPr lang="en-US" altLang="zh-TW" baseline="0" dirty="0" smtClean="0"/>
              <a:t>bot</a:t>
            </a:r>
            <a:r>
              <a:rPr lang="zh-TW" altLang="en-US" baseline="0" dirty="0" smtClean="0"/>
              <a:t>控制瀏覽器與服務器的通信通道。 安全套接字層（</a:t>
            </a:r>
            <a:r>
              <a:rPr lang="en-US" altLang="zh-TW" baseline="0" dirty="0" smtClean="0"/>
              <a:t>SSL</a:t>
            </a:r>
            <a:r>
              <a:rPr lang="zh-TW" altLang="en-US" baseline="0" dirty="0" smtClean="0"/>
              <a:t>）的實現和</a:t>
            </a:r>
            <a:r>
              <a:rPr lang="en-US" altLang="zh-TW" baseline="0" dirty="0" smtClean="0"/>
              <a:t>TFA</a:t>
            </a:r>
            <a:r>
              <a:rPr lang="zh-TW" altLang="en-US" baseline="0" dirty="0" smtClean="0"/>
              <a:t>的使用不會影響</a:t>
            </a:r>
            <a:r>
              <a:rPr lang="en-US" altLang="zh-TW" baseline="0" dirty="0" smtClean="0"/>
              <a:t>Form-grabbing</a:t>
            </a:r>
            <a:r>
              <a:rPr lang="zh-TW" altLang="en-US" baseline="0" dirty="0" smtClean="0"/>
              <a:t>，因為它發生在瀏覽器中，即在加密之前。</a:t>
            </a:r>
            <a:endParaRPr lang="en-US" altLang="zh-TW" baseline="0" dirty="0" smtClean="0"/>
          </a:p>
          <a:p>
            <a:r>
              <a:rPr lang="en-US" altLang="zh-TW" sz="1200" b="0" i="0" kern="1200" dirty="0" smtClean="0">
                <a:solidFill>
                  <a:schemeClr val="tx1"/>
                </a:solidFill>
                <a:effectLst/>
                <a:latin typeface="+mn-lt"/>
                <a:ea typeface="+mn-ea"/>
                <a:cs typeface="+mn-cs"/>
              </a:rPr>
              <a:t>SSL</a:t>
            </a:r>
            <a:r>
              <a:rPr lang="zh-TW" altLang="en-US" sz="1200" b="0" i="0" kern="1200" dirty="0" smtClean="0">
                <a:solidFill>
                  <a:schemeClr val="tx1"/>
                </a:solidFill>
                <a:effectLst/>
                <a:latin typeface="+mn-lt"/>
                <a:ea typeface="+mn-ea"/>
                <a:cs typeface="+mn-cs"/>
              </a:rPr>
              <a:t>網頁伺服器和瀏覽器以加解密方式溝通的安全技術標準</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傳輸層安全協議（英語：</a:t>
            </a:r>
            <a:r>
              <a:rPr lang="en-US" altLang="zh-TW" sz="1200" b="0" i="0" kern="1200" dirty="0" smtClean="0">
                <a:solidFill>
                  <a:schemeClr val="tx1"/>
                </a:solidFill>
                <a:effectLst/>
                <a:latin typeface="+mn-lt"/>
                <a:ea typeface="+mn-ea"/>
                <a:cs typeface="+mn-cs"/>
              </a:rPr>
              <a:t>Transport Layer Security</a:t>
            </a:r>
            <a:r>
              <a:rPr lang="zh-TW" altLang="en-US" sz="1200" b="0" i="0" kern="1200" dirty="0" smtClean="0">
                <a:solidFill>
                  <a:schemeClr val="tx1"/>
                </a:solidFill>
                <a:effectLst/>
                <a:latin typeface="+mn-lt"/>
                <a:ea typeface="+mn-ea"/>
                <a:cs typeface="+mn-cs"/>
              </a:rPr>
              <a:t>，縮寫：</a:t>
            </a:r>
            <a:r>
              <a:rPr lang="en-US" altLang="zh-TW" sz="1200" b="0" i="0" kern="1200" dirty="0" smtClean="0">
                <a:solidFill>
                  <a:schemeClr val="tx1"/>
                </a:solidFill>
                <a:effectLst/>
                <a:latin typeface="+mn-lt"/>
                <a:ea typeface="+mn-ea"/>
                <a:cs typeface="+mn-cs"/>
              </a:rPr>
              <a:t>TLS</a:t>
            </a:r>
            <a:r>
              <a:rPr lang="zh-TW" altLang="en-US" sz="1200" b="0" i="0" kern="1200" dirty="0" smtClean="0">
                <a:solidFill>
                  <a:schemeClr val="tx1"/>
                </a:solidFill>
                <a:effectLst/>
                <a:latin typeface="+mn-lt"/>
                <a:ea typeface="+mn-ea"/>
                <a:cs typeface="+mn-cs"/>
              </a:rPr>
              <a:t>），及其前身安全通訊協定（</a:t>
            </a:r>
            <a:r>
              <a:rPr lang="en-US" altLang="zh-TW" sz="1200" b="0" i="0" kern="1200" dirty="0" smtClean="0">
                <a:solidFill>
                  <a:schemeClr val="tx1"/>
                </a:solidFill>
                <a:effectLst/>
                <a:latin typeface="+mn-lt"/>
                <a:ea typeface="+mn-ea"/>
                <a:cs typeface="+mn-cs"/>
              </a:rPr>
              <a:t>Secure Sockets Layer</a:t>
            </a:r>
            <a:r>
              <a:rPr lang="zh-TW" altLang="en-US" sz="1200" b="0" i="0" kern="1200" dirty="0" smtClean="0">
                <a:solidFill>
                  <a:schemeClr val="tx1"/>
                </a:solidFill>
                <a:effectLst/>
                <a:latin typeface="+mn-lt"/>
                <a:ea typeface="+mn-ea"/>
                <a:cs typeface="+mn-cs"/>
              </a:rPr>
              <a:t>，縮寫：</a:t>
            </a:r>
            <a:r>
              <a:rPr lang="en-US" altLang="zh-TW" sz="1200" b="1" i="0" kern="1200" dirty="0" smtClean="0">
                <a:solidFill>
                  <a:schemeClr val="tx1"/>
                </a:solidFill>
                <a:effectLst/>
                <a:latin typeface="+mn-lt"/>
                <a:ea typeface="+mn-ea"/>
                <a:cs typeface="+mn-cs"/>
              </a:rPr>
              <a:t>SSL</a:t>
            </a:r>
            <a:r>
              <a:rPr lang="zh-TW" altLang="en-US" sz="1200" b="0" i="0" kern="1200" dirty="0" smtClean="0">
                <a:solidFill>
                  <a:schemeClr val="tx1"/>
                </a:solidFill>
                <a:effectLst/>
                <a:latin typeface="+mn-lt"/>
                <a:ea typeface="+mn-ea"/>
                <a:cs typeface="+mn-cs"/>
              </a:rPr>
              <a:t>）是一種安全協定，目的是為網際網路通訊，提供安全及資料完整性保障。</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Two-factor authentication </a:t>
            </a:r>
            <a:r>
              <a:rPr lang="zh-TW" altLang="en-US" sz="1200" b="0" i="0" kern="1200" dirty="0" smtClean="0">
                <a:solidFill>
                  <a:schemeClr val="tx1"/>
                </a:solidFill>
                <a:effectLst/>
                <a:latin typeface="+mn-lt"/>
                <a:ea typeface="+mn-ea"/>
                <a:cs typeface="+mn-cs"/>
              </a:rPr>
              <a:t>的概念很簡單，就是說，只有帳號和密碼認證是不夠的，還要再透過第二種認證方式來驗證使用者的身份，而第二種驗證方式可以用指紋和眼球等生物特徵，或是經由手機 </a:t>
            </a:r>
            <a:r>
              <a:rPr lang="en-US" altLang="zh-TW" sz="1200" b="0" i="0" kern="1200" dirty="0" smtClean="0">
                <a:solidFill>
                  <a:schemeClr val="tx1"/>
                </a:solidFill>
                <a:effectLst/>
                <a:latin typeface="+mn-lt"/>
                <a:ea typeface="+mn-ea"/>
                <a:cs typeface="+mn-cs"/>
              </a:rPr>
              <a:t>Call out</a:t>
            </a:r>
            <a:r>
              <a:rPr lang="zh-TW" altLang="en-US" sz="1200" b="0" i="0" kern="1200" dirty="0" smtClean="0">
                <a:solidFill>
                  <a:schemeClr val="tx1"/>
                </a:solidFill>
                <a:effectLst/>
                <a:latin typeface="+mn-lt"/>
                <a:ea typeface="+mn-ea"/>
                <a:cs typeface="+mn-cs"/>
              </a:rPr>
              <a:t>和傳送簡訊等方式來達成，也就是說，</a:t>
            </a:r>
            <a:r>
              <a:rPr lang="en-US" altLang="zh-TW" sz="1200" b="0" i="0" kern="1200" dirty="0" smtClean="0">
                <a:solidFill>
                  <a:schemeClr val="tx1"/>
                </a:solidFill>
                <a:effectLst/>
                <a:latin typeface="+mn-lt"/>
                <a:ea typeface="+mn-ea"/>
                <a:cs typeface="+mn-cs"/>
              </a:rPr>
              <a:t>Two-factor authentication </a:t>
            </a:r>
            <a:r>
              <a:rPr lang="zh-TW" altLang="en-US" sz="1200" b="0" i="0" kern="1200" dirty="0" smtClean="0">
                <a:solidFill>
                  <a:schemeClr val="tx1"/>
                </a:solidFill>
                <a:effectLst/>
                <a:latin typeface="+mn-lt"/>
                <a:ea typeface="+mn-ea"/>
                <a:cs typeface="+mn-cs"/>
              </a:rPr>
              <a:t>是使用二種工具來認證帳號的方式。</a:t>
            </a:r>
            <a:endParaRPr lang="en-US" altLang="zh-TW" baseline="0"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38</a:t>
            </a:fld>
            <a:endParaRPr lang="zh-TW" altLang="en-US"/>
          </a:p>
        </p:txBody>
      </p:sp>
    </p:spTree>
    <p:extLst>
      <p:ext uri="{BB962C8B-B14F-4D97-AF65-F5344CB8AC3E}">
        <p14:creationId xmlns:p14="http://schemas.microsoft.com/office/powerpoint/2010/main" val="3639877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這是一種技術，其中機器人通過保持</a:t>
            </a:r>
            <a:r>
              <a:rPr lang="en-US" altLang="zh-TW" dirty="0" smtClean="0"/>
              <a:t>URL</a:t>
            </a:r>
            <a:r>
              <a:rPr lang="zh-TW" altLang="en-US" dirty="0" smtClean="0"/>
              <a:t>地址欄不變而利用</a:t>
            </a:r>
            <a:r>
              <a:rPr lang="en-US" altLang="zh-TW" dirty="0" smtClean="0"/>
              <a:t>DNS</a:t>
            </a:r>
            <a:r>
              <a:rPr lang="zh-TW" altLang="en-US" dirty="0" smtClean="0"/>
              <a:t>鉤子（如前所述）向用戶呈現完全假的網站。</a:t>
            </a:r>
            <a:endParaRPr lang="en-US" altLang="zh-TW" dirty="0" smtClean="0"/>
          </a:p>
          <a:p>
            <a:r>
              <a:rPr lang="en-US" altLang="zh-TW" baseline="0" dirty="0" err="1" smtClean="0"/>
              <a:t>WebFakes</a:t>
            </a:r>
            <a:r>
              <a:rPr lang="zh-TW" altLang="en-US" baseline="0" dirty="0" smtClean="0"/>
              <a:t>用於多種目的，但不限於：</a:t>
            </a:r>
            <a:endParaRPr lang="en-US" altLang="zh-TW" baseline="0" dirty="0" smtClean="0"/>
          </a:p>
          <a:p>
            <a:r>
              <a:rPr lang="zh-TW" altLang="en-US" baseline="0" dirty="0" smtClean="0"/>
              <a:t>（</a:t>
            </a:r>
            <a:r>
              <a:rPr lang="en-US" altLang="zh-TW" baseline="0" dirty="0" smtClean="0"/>
              <a:t>1</a:t>
            </a:r>
            <a:r>
              <a:rPr lang="zh-TW" altLang="en-US" baseline="0" dirty="0" smtClean="0"/>
              <a:t>）注入網頁釣魚網頁以竊取來自最終用戶系統的敏感</a:t>
            </a:r>
            <a:r>
              <a:rPr lang="zh-TW" altLang="en-US" baseline="0" dirty="0" smtClean="0"/>
              <a:t>信息</a:t>
            </a:r>
            <a:endParaRPr lang="en-US" altLang="zh-TW" baseline="0" dirty="0" smtClean="0"/>
          </a:p>
          <a:p>
            <a:r>
              <a:rPr lang="zh-TW" altLang="en-US" baseline="0" dirty="0" smtClean="0"/>
              <a:t>（</a:t>
            </a:r>
            <a:r>
              <a:rPr lang="en-US" altLang="zh-TW" baseline="0" dirty="0" smtClean="0"/>
              <a:t>2</a:t>
            </a:r>
            <a:r>
              <a:rPr lang="zh-TW" altLang="en-US" baseline="0" dirty="0" smtClean="0"/>
              <a:t>）讓用戶瀏覽器加</a:t>
            </a:r>
            <a:r>
              <a:rPr lang="zh-TW" altLang="en-US" baseline="0" dirty="0" smtClean="0"/>
              <a:t>載惡意內容以下載惡意軟件，</a:t>
            </a:r>
            <a:endParaRPr lang="en-US" altLang="zh-TW" baseline="0" dirty="0" smtClean="0"/>
          </a:p>
          <a:p>
            <a:r>
              <a:rPr lang="zh-TW" altLang="en-US" baseline="0" dirty="0" smtClean="0"/>
              <a:t>（</a:t>
            </a:r>
            <a:r>
              <a:rPr lang="en-US" altLang="zh-TW" baseline="0" dirty="0" smtClean="0"/>
              <a:t>3</a:t>
            </a:r>
            <a:r>
              <a:rPr lang="zh-TW" altLang="en-US" baseline="0" dirty="0" smtClean="0"/>
              <a:t>）將用戶重定向</a:t>
            </a:r>
            <a:r>
              <a:rPr lang="zh-TW" altLang="en-US" baseline="0" dirty="0" smtClean="0"/>
              <a:t>到惡意網站</a:t>
            </a:r>
            <a:endParaRPr lang="en-US" altLang="zh-TW" baseline="0"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39</a:t>
            </a:fld>
            <a:endParaRPr lang="zh-TW" altLang="en-US"/>
          </a:p>
        </p:txBody>
      </p:sp>
    </p:spTree>
    <p:extLst>
      <p:ext uri="{BB962C8B-B14F-4D97-AF65-F5344CB8AC3E}">
        <p14:creationId xmlns:p14="http://schemas.microsoft.com/office/powerpoint/2010/main" val="1139124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在這項研究中，我們分析了</a:t>
            </a:r>
            <a:r>
              <a:rPr lang="en-US" altLang="zh-TW" dirty="0" smtClean="0"/>
              <a:t>Zeus</a:t>
            </a:r>
            <a:r>
              <a:rPr lang="zh-TW" altLang="en-US" dirty="0" smtClean="0"/>
              <a:t>，</a:t>
            </a:r>
            <a:r>
              <a:rPr lang="en-US" altLang="zh-TW" dirty="0" err="1" smtClean="0"/>
              <a:t>SpyEye</a:t>
            </a:r>
            <a:r>
              <a:rPr lang="zh-TW" altLang="en-US" dirty="0" smtClean="0"/>
              <a:t>，</a:t>
            </a:r>
            <a:r>
              <a:rPr lang="en-US" altLang="zh-TW" dirty="0" smtClean="0"/>
              <a:t>ICE IX</a:t>
            </a:r>
            <a:r>
              <a:rPr lang="zh-TW" altLang="en-US" dirty="0" smtClean="0"/>
              <a:t>，</a:t>
            </a:r>
            <a:r>
              <a:rPr lang="en-US" altLang="zh-TW" dirty="0" smtClean="0"/>
              <a:t>Citadel</a:t>
            </a:r>
            <a:r>
              <a:rPr lang="zh-TW" altLang="en-US" dirty="0" smtClean="0"/>
              <a:t>，</a:t>
            </a:r>
            <a:r>
              <a:rPr lang="en-US" altLang="zh-TW" dirty="0" err="1" smtClean="0"/>
              <a:t>Carberp</a:t>
            </a:r>
            <a:r>
              <a:rPr lang="zh-TW" altLang="en-US" dirty="0" smtClean="0"/>
              <a:t>，</a:t>
            </a:r>
            <a:r>
              <a:rPr lang="en-US" altLang="zh-TW" dirty="0" smtClean="0"/>
              <a:t>Shylock</a:t>
            </a:r>
            <a:r>
              <a:rPr lang="zh-TW" altLang="en-US" dirty="0" smtClean="0"/>
              <a:t>，</a:t>
            </a:r>
            <a:r>
              <a:rPr lang="en-US" altLang="zh-TW" dirty="0" err="1" smtClean="0"/>
              <a:t>Tinba</a:t>
            </a:r>
            <a:r>
              <a:rPr lang="zh-TW" altLang="en-US" dirty="0" smtClean="0"/>
              <a:t>和</a:t>
            </a:r>
            <a:r>
              <a:rPr lang="en-US" altLang="zh-TW" dirty="0" err="1" smtClean="0"/>
              <a:t>Bugat</a:t>
            </a:r>
            <a:r>
              <a:rPr lang="zh-TW" altLang="en-US" dirty="0" smtClean="0"/>
              <a:t>作為</a:t>
            </a:r>
            <a:r>
              <a:rPr lang="en-US" altLang="zh-TW" dirty="0" smtClean="0"/>
              <a:t>frameworks</a:t>
            </a:r>
            <a:r>
              <a:rPr lang="zh-TW" altLang="en-US" dirty="0" smtClean="0"/>
              <a:t>的代表</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41</a:t>
            </a:fld>
            <a:endParaRPr lang="zh-TW" altLang="en-US"/>
          </a:p>
        </p:txBody>
      </p:sp>
    </p:spTree>
    <p:extLst>
      <p:ext uri="{BB962C8B-B14F-4D97-AF65-F5344CB8AC3E}">
        <p14:creationId xmlns:p14="http://schemas.microsoft.com/office/powerpoint/2010/main" val="230796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這個設計表明，機器人可以通過構建額外的插件來擴展，可以直接併入在受感染的系統中執行擴展代碼。 例如，惡意軟件作者可以為特定機器人設計新的插件，並使用</a:t>
            </a:r>
            <a:r>
              <a:rPr lang="en-US" altLang="zh-TW" dirty="0" smtClean="0"/>
              <a:t>C</a:t>
            </a:r>
            <a:r>
              <a:rPr lang="zh-TW" altLang="en-US" dirty="0" smtClean="0"/>
              <a:t>＆</a:t>
            </a:r>
            <a:r>
              <a:rPr lang="en-US" altLang="zh-TW" dirty="0" smtClean="0"/>
              <a:t>C</a:t>
            </a:r>
            <a:r>
              <a:rPr lang="zh-TW" altLang="en-US" dirty="0" smtClean="0"/>
              <a:t>面板通過發送更新的配置來更新機器人，其中列出了新的插件。 當</a:t>
            </a:r>
            <a:r>
              <a:rPr lang="en-US" altLang="zh-TW" dirty="0" smtClean="0"/>
              <a:t>bot</a:t>
            </a:r>
            <a:r>
              <a:rPr lang="zh-TW" altLang="en-US" dirty="0" smtClean="0"/>
              <a:t>被更新時，新的插件簡單的執行。 </a:t>
            </a:r>
            <a:endParaRPr lang="en-US" altLang="zh-TW" dirty="0" smtClean="0"/>
          </a:p>
          <a:p>
            <a:r>
              <a:rPr lang="en-US" altLang="zh-TW" dirty="0" smtClean="0"/>
              <a:t>Zeus and </a:t>
            </a:r>
            <a:r>
              <a:rPr lang="en-US" altLang="zh-TW" dirty="0" err="1" smtClean="0"/>
              <a:t>Carberp</a:t>
            </a:r>
            <a:r>
              <a:rPr lang="zh-TW" altLang="en-US" dirty="0" smtClean="0"/>
              <a:t> </a:t>
            </a:r>
            <a:r>
              <a:rPr lang="en-US" altLang="zh-TW" dirty="0" smtClean="0"/>
              <a:t>also </a:t>
            </a:r>
            <a:r>
              <a:rPr lang="zh-TW" altLang="en-US" dirty="0" smtClean="0"/>
              <a:t>有</a:t>
            </a:r>
            <a:r>
              <a:rPr lang="en-US" altLang="zh-TW" dirty="0" smtClean="0"/>
              <a:t>p2p</a:t>
            </a:r>
            <a:r>
              <a:rPr lang="zh-TW" altLang="en-US" dirty="0" smtClean="0"/>
              <a:t> </a:t>
            </a:r>
            <a:r>
              <a:rPr lang="en-US" altLang="zh-TW" dirty="0" smtClean="0"/>
              <a:t>communication mode</a:t>
            </a:r>
          </a:p>
          <a:p>
            <a:r>
              <a:rPr lang="zh-TW" altLang="en-US" dirty="0" smtClean="0"/>
              <a:t>大多數基於</a:t>
            </a:r>
            <a:r>
              <a:rPr lang="en-US" altLang="zh-TW" dirty="0" smtClean="0"/>
              <a:t>HTTP</a:t>
            </a:r>
            <a:r>
              <a:rPr lang="zh-TW" altLang="en-US" dirty="0" smtClean="0"/>
              <a:t>的殭屍網絡，如</a:t>
            </a:r>
            <a:r>
              <a:rPr lang="en-US" altLang="zh-TW" dirty="0" smtClean="0"/>
              <a:t>Zeus </a:t>
            </a:r>
            <a:r>
              <a:rPr lang="zh-TW" altLang="en-US" dirty="0" smtClean="0"/>
              <a:t>，</a:t>
            </a:r>
            <a:r>
              <a:rPr lang="en-US" altLang="zh-TW" dirty="0" smtClean="0"/>
              <a:t>Citadel</a:t>
            </a:r>
            <a:r>
              <a:rPr lang="zh-TW" altLang="en-US" dirty="0" smtClean="0"/>
              <a:t>，</a:t>
            </a:r>
            <a:r>
              <a:rPr lang="en-US" altLang="zh-TW" dirty="0" smtClean="0"/>
              <a:t>ICE</a:t>
            </a:r>
            <a:r>
              <a:rPr lang="zh-TW" altLang="en-US" dirty="0" smtClean="0"/>
              <a:t> </a:t>
            </a:r>
            <a:r>
              <a:rPr lang="en-US" altLang="zh-TW" dirty="0" smtClean="0"/>
              <a:t>IX</a:t>
            </a:r>
            <a:r>
              <a:rPr lang="zh-TW" altLang="en-US" dirty="0" smtClean="0"/>
              <a:t>，</a:t>
            </a:r>
            <a:r>
              <a:rPr lang="en-US" altLang="zh-TW" dirty="0" smtClean="0"/>
              <a:t>Shylock</a:t>
            </a:r>
            <a:r>
              <a:rPr lang="zh-TW" altLang="en-US" dirty="0" smtClean="0"/>
              <a:t>，</a:t>
            </a:r>
            <a:r>
              <a:rPr lang="en-US" altLang="zh-TW" dirty="0" err="1" smtClean="0"/>
              <a:t>Carberp</a:t>
            </a:r>
            <a:r>
              <a:rPr lang="zh-TW" altLang="en-US" dirty="0" smtClean="0"/>
              <a:t>使用</a:t>
            </a:r>
            <a:r>
              <a:rPr lang="en-US" altLang="zh-TW" dirty="0" smtClean="0"/>
              <a:t>DGAs</a:t>
            </a:r>
            <a:r>
              <a:rPr lang="zh-TW" altLang="en-US" dirty="0" smtClean="0"/>
              <a:t>來加強他們的</a:t>
            </a:r>
            <a:r>
              <a:rPr lang="en-US" altLang="zh-TW" dirty="0" smtClean="0"/>
              <a:t>C</a:t>
            </a:r>
            <a:r>
              <a:rPr lang="zh-TW" altLang="en-US" dirty="0" smtClean="0"/>
              <a:t>＆</a:t>
            </a:r>
            <a:r>
              <a:rPr lang="en-US" altLang="zh-TW" dirty="0" smtClean="0"/>
              <a:t>C</a:t>
            </a:r>
          </a:p>
          <a:p>
            <a:r>
              <a:rPr lang="zh-TW" altLang="en-US" dirty="0" smtClean="0"/>
              <a:t>通信渠道，使</a:t>
            </a:r>
            <a:r>
              <a:rPr lang="en-US" altLang="zh-TW" dirty="0" smtClean="0"/>
              <a:t>C</a:t>
            </a:r>
            <a:r>
              <a:rPr lang="zh-TW" altLang="en-US" dirty="0" smtClean="0"/>
              <a:t>＆</a:t>
            </a:r>
            <a:r>
              <a:rPr lang="en-US" altLang="zh-TW" dirty="0" smtClean="0"/>
              <a:t>C</a:t>
            </a:r>
            <a:r>
              <a:rPr lang="zh-TW" altLang="en-US" dirty="0" smtClean="0"/>
              <a:t>的指紋服務器變得更加困難。</a:t>
            </a:r>
            <a:endParaRPr lang="en-US" altLang="zh-TW" dirty="0" smtClean="0"/>
          </a:p>
          <a:p>
            <a:r>
              <a:rPr lang="en-US" altLang="zh-TW" dirty="0" smtClean="0"/>
              <a:t>DGAs</a:t>
            </a:r>
            <a:r>
              <a:rPr lang="zh-TW" altLang="en-US" dirty="0" smtClean="0"/>
              <a:t> </a:t>
            </a:r>
            <a:r>
              <a:rPr lang="en-US" altLang="zh-TW" dirty="0" smtClean="0"/>
              <a:t>implement</a:t>
            </a:r>
            <a:r>
              <a:rPr lang="en-US" altLang="zh-TW" baseline="0" dirty="0" smtClean="0"/>
              <a:t>s </a:t>
            </a:r>
            <a:r>
              <a:rPr lang="zh-TW" altLang="en-US" dirty="0" smtClean="0"/>
              <a:t> </a:t>
            </a:r>
            <a:r>
              <a:rPr lang="en-US" altLang="zh-TW" dirty="0" smtClean="0"/>
              <a:t>Zeus</a:t>
            </a:r>
            <a:r>
              <a:rPr lang="zh-TW" altLang="en-US" dirty="0" smtClean="0"/>
              <a:t>和</a:t>
            </a:r>
            <a:r>
              <a:rPr lang="en-US" altLang="zh-TW" dirty="0" err="1" smtClean="0"/>
              <a:t>Carberp</a:t>
            </a:r>
            <a:r>
              <a:rPr lang="zh-TW" altLang="en-US" dirty="0" smtClean="0"/>
              <a:t>殭屍網絡提供了一個安全的後備機制 如果</a:t>
            </a:r>
            <a:r>
              <a:rPr lang="en-US" altLang="zh-TW" dirty="0" smtClean="0"/>
              <a:t>P2P</a:t>
            </a:r>
            <a:r>
              <a:rPr lang="zh-TW" altLang="en-US" dirty="0" smtClean="0"/>
              <a:t>通信失敗。</a:t>
            </a:r>
            <a:endParaRPr lang="en-US" altLang="zh-TW" dirty="0" smtClean="0"/>
          </a:p>
          <a:p>
            <a:r>
              <a:rPr lang="zh-TW" altLang="en-US" dirty="0" smtClean="0"/>
              <a:t>此外，</a:t>
            </a:r>
            <a:r>
              <a:rPr lang="en-US" altLang="zh-TW" dirty="0" smtClean="0">
                <a:solidFill>
                  <a:srgbClr val="FF0000"/>
                </a:solidFill>
              </a:rPr>
              <a:t>PDEF +</a:t>
            </a:r>
            <a:r>
              <a:rPr lang="zh-TW" altLang="en-US" dirty="0" smtClean="0">
                <a:solidFill>
                  <a:srgbClr val="FF0000"/>
                </a:solidFill>
              </a:rPr>
              <a:t>組件旨在檢查機器人繞過客戶端上運行的防病毒系統的有效性。 </a:t>
            </a:r>
            <a:r>
              <a:rPr lang="zh-TW" altLang="en-US" dirty="0" smtClean="0"/>
              <a:t>幾個殭屍網絡，如</a:t>
            </a:r>
            <a:r>
              <a:rPr lang="en-US" altLang="zh-TW" dirty="0" smtClean="0"/>
              <a:t>Zeus</a:t>
            </a:r>
            <a:r>
              <a:rPr lang="zh-TW" altLang="en-US" dirty="0" smtClean="0"/>
              <a:t>，</a:t>
            </a:r>
            <a:r>
              <a:rPr lang="en-US" altLang="zh-TW" dirty="0" err="1" smtClean="0"/>
              <a:t>Carberp</a:t>
            </a:r>
            <a:r>
              <a:rPr lang="zh-TW" altLang="en-US" dirty="0" smtClean="0"/>
              <a:t>，</a:t>
            </a:r>
            <a:r>
              <a:rPr lang="en-US" altLang="zh-TW" dirty="0" err="1" smtClean="0"/>
              <a:t>SpyEye</a:t>
            </a:r>
            <a:r>
              <a:rPr lang="zh-TW" altLang="en-US" dirty="0" smtClean="0"/>
              <a:t>和</a:t>
            </a:r>
            <a:r>
              <a:rPr lang="en-US" altLang="zh-TW" dirty="0" smtClean="0"/>
              <a:t>Citadel</a:t>
            </a:r>
            <a:r>
              <a:rPr lang="zh-TW" altLang="en-US" dirty="0" smtClean="0"/>
              <a:t>實施這種技術，以確保機器人是不可檢測和可追踪</a:t>
            </a:r>
            <a:r>
              <a:rPr lang="zh-TW" altLang="en-US" dirty="0" smtClean="0"/>
              <a:t>。</a:t>
            </a:r>
            <a:endParaRPr lang="en-US" altLang="zh-TW" dirty="0" smtClean="0"/>
          </a:p>
          <a:p>
            <a:r>
              <a:rPr lang="zh-TW" altLang="en-US" sz="1200" b="0" kern="1200" dirty="0" smtClean="0">
                <a:solidFill>
                  <a:schemeClr val="tx1"/>
                </a:solidFill>
                <a:effectLst/>
                <a:latin typeface="+mn-lt"/>
                <a:ea typeface="+mn-ea"/>
                <a:cs typeface="+mn-cs"/>
              </a:rPr>
              <a:t>即時通訊（</a:t>
            </a:r>
            <a:r>
              <a:rPr lang="en-US" altLang="zh-TW" sz="1200" b="0" i="1" kern="1200" dirty="0" smtClean="0">
                <a:solidFill>
                  <a:schemeClr val="tx1"/>
                </a:solidFill>
                <a:effectLst/>
                <a:latin typeface="+mn-lt"/>
                <a:ea typeface="+mn-ea"/>
                <a:cs typeface="+mn-cs"/>
              </a:rPr>
              <a:t>Instant Messaging</a:t>
            </a:r>
            <a:endParaRPr lang="en-US" altLang="zh-TW" dirty="0" smtClean="0"/>
          </a:p>
          <a:p>
            <a:r>
              <a:rPr lang="zh-TW" altLang="en-US" dirty="0" smtClean="0"/>
              <a:t>大多數殭屍網絡支持</a:t>
            </a:r>
            <a:r>
              <a:rPr lang="en-US" altLang="zh-TW" dirty="0" smtClean="0"/>
              <a:t>SOCKS</a:t>
            </a:r>
            <a:r>
              <a:rPr lang="zh-TW" altLang="en-US" dirty="0" smtClean="0"/>
              <a:t>協議，允許</a:t>
            </a:r>
            <a:r>
              <a:rPr lang="en-US" altLang="zh-TW" dirty="0" smtClean="0"/>
              <a:t>C</a:t>
            </a:r>
            <a:r>
              <a:rPr lang="zh-TW" altLang="en-US" dirty="0" smtClean="0"/>
              <a:t>＆</a:t>
            </a:r>
            <a:r>
              <a:rPr lang="en-US" altLang="zh-TW" dirty="0" smtClean="0"/>
              <a:t>C</a:t>
            </a:r>
            <a:r>
              <a:rPr lang="zh-TW" altLang="en-US" dirty="0" smtClean="0"/>
              <a:t>面板和被感染的系統通過代理與認證通信，以便只有合法用戶被允許傳輸數據。 此技術使</a:t>
            </a:r>
            <a:r>
              <a:rPr lang="en-US" altLang="zh-TW" dirty="0" smtClean="0"/>
              <a:t>C</a:t>
            </a:r>
            <a:r>
              <a:rPr lang="zh-TW" altLang="en-US" dirty="0" smtClean="0"/>
              <a:t>＆</a:t>
            </a:r>
            <a:r>
              <a:rPr lang="en-US" altLang="zh-TW" dirty="0" smtClean="0"/>
              <a:t>C</a:t>
            </a:r>
            <a:r>
              <a:rPr lang="zh-TW" altLang="en-US" dirty="0" smtClean="0"/>
              <a:t>面板能夠與在網絡地址轉換（</a:t>
            </a:r>
            <a:r>
              <a:rPr lang="en-US" altLang="zh-TW" dirty="0" smtClean="0"/>
              <a:t>NAT</a:t>
            </a:r>
            <a:r>
              <a:rPr lang="zh-TW" altLang="en-US" dirty="0" smtClean="0"/>
              <a:t>）連接之後運行的</a:t>
            </a:r>
            <a:r>
              <a:rPr lang="en-US" altLang="zh-TW" dirty="0" smtClean="0"/>
              <a:t>bots</a:t>
            </a:r>
            <a:r>
              <a:rPr lang="zh-TW" altLang="en-US" dirty="0" smtClean="0"/>
              <a:t>進行通信。 </a:t>
            </a:r>
            <a:r>
              <a:rPr lang="zh-TW" altLang="zh-TW" b="1" dirty="0" smtClean="0">
                <a:effectLst/>
              </a:rPr>
              <a:t>SOCKS</a:t>
            </a:r>
            <a:r>
              <a:rPr lang="en-US" altLang="zh-TW" b="1" dirty="0" smtClean="0">
                <a:effectLst/>
              </a:rPr>
              <a:t>(</a:t>
            </a:r>
            <a:r>
              <a:rPr lang="zh-TW" altLang="zh-TW" dirty="0" smtClean="0">
                <a:effectLst/>
              </a:rPr>
              <a:t>SOCKetS</a:t>
            </a:r>
            <a:r>
              <a:rPr lang="en-US" altLang="zh-TW" b="1" dirty="0" smtClean="0">
                <a:effectLst/>
              </a:rPr>
              <a:t>)</a:t>
            </a:r>
            <a:r>
              <a:rPr lang="zh-TW" altLang="zh-TW" dirty="0" smtClean="0">
                <a:effectLst/>
              </a:rPr>
              <a:t>是</a:t>
            </a:r>
            <a:r>
              <a:rPr lang="zh-TW" altLang="zh-TW" smtClean="0">
                <a:effectLst/>
              </a:rPr>
              <a:t>一種</a:t>
            </a:r>
            <a:r>
              <a:rPr lang="zh-TW" altLang="zh-TW" u="none" smtClean="0">
                <a:solidFill>
                  <a:schemeClr val="tx1"/>
                </a:solidFill>
                <a:effectLst/>
              </a:rPr>
              <a:t>網</a:t>
            </a:r>
            <a:r>
              <a:rPr lang="zh-TW" altLang="en-US" u="none" smtClean="0">
                <a:solidFill>
                  <a:schemeClr val="tx1"/>
                </a:solidFill>
                <a:effectLst/>
              </a:rPr>
              <a:t>絡傳輸協議</a:t>
            </a:r>
            <a:r>
              <a:rPr lang="zh-TW" altLang="zh-TW" smtClean="0">
                <a:effectLst/>
              </a:rPr>
              <a:t>，</a:t>
            </a:r>
            <a:r>
              <a:rPr lang="zh-TW" altLang="zh-TW" dirty="0" smtClean="0">
                <a:effectLst/>
              </a:rPr>
              <a:t>主要用於客戶端與外網伺服器之間通訊的中間傳遞</a:t>
            </a:r>
            <a:endParaRPr lang="en-US" altLang="zh-TW" dirty="0" smtClean="0"/>
          </a:p>
          <a:p>
            <a:r>
              <a:rPr lang="zh-TW" altLang="en-US" dirty="0" smtClean="0"/>
              <a:t>諸如虛擬網絡計算（</a:t>
            </a:r>
            <a:r>
              <a:rPr lang="en-US" altLang="zh-TW" dirty="0" smtClean="0"/>
              <a:t>VNC </a:t>
            </a:r>
            <a:r>
              <a:rPr lang="en-US" altLang="zh-TW" sz="1200" b="0" kern="1200" dirty="0" smtClean="0">
                <a:solidFill>
                  <a:schemeClr val="tx1"/>
                </a:solidFill>
                <a:effectLst/>
                <a:latin typeface="+mn-lt"/>
                <a:ea typeface="+mn-ea"/>
                <a:cs typeface="+mn-cs"/>
              </a:rPr>
              <a:t>Virtual Network Computing</a:t>
            </a:r>
            <a:r>
              <a:rPr lang="zh-TW" altLang="en-US" sz="1200" b="0" kern="1200" dirty="0" smtClean="0">
                <a:solidFill>
                  <a:schemeClr val="tx1"/>
                </a:solidFill>
                <a:effectLst/>
                <a:latin typeface="+mn-lt"/>
                <a:ea typeface="+mn-ea"/>
                <a:cs typeface="+mn-cs"/>
              </a:rPr>
              <a:t>螢幕畫面分享及遠端操作軟體</a:t>
            </a:r>
            <a:r>
              <a:rPr lang="zh-TW" altLang="en-US" dirty="0" smtClean="0"/>
              <a:t>）和（遠程桌面協議）（</a:t>
            </a:r>
            <a:r>
              <a:rPr lang="en-US" altLang="zh-TW" dirty="0" smtClean="0"/>
              <a:t>RDP </a:t>
            </a:r>
            <a:r>
              <a:rPr lang="en-US" altLang="zh-TW" sz="1200" b="1" kern="1200" dirty="0" smtClean="0">
                <a:solidFill>
                  <a:schemeClr val="tx1"/>
                </a:solidFill>
                <a:effectLst/>
                <a:latin typeface="+mn-lt"/>
                <a:ea typeface="+mn-ea"/>
                <a:cs typeface="+mn-cs"/>
              </a:rPr>
              <a:t>Remote Desktop</a:t>
            </a:r>
            <a:r>
              <a:rPr lang="en-US" altLang="zh-TW" sz="1200" b="0" kern="1200" dirty="0" smtClean="0">
                <a:solidFill>
                  <a:schemeClr val="tx1"/>
                </a:solidFill>
                <a:effectLst/>
                <a:latin typeface="+mn-lt"/>
                <a:ea typeface="+mn-ea"/>
                <a:cs typeface="+mn-cs"/>
              </a:rPr>
              <a:t> Protocol</a:t>
            </a:r>
            <a:r>
              <a:rPr lang="zh-TW" altLang="en-US" dirty="0" smtClean="0"/>
              <a:t>）</a:t>
            </a:r>
            <a:r>
              <a:rPr lang="zh-TW" altLang="en-US" dirty="0" smtClean="0"/>
              <a:t>等插件僅由高級殭屍網絡（如</a:t>
            </a:r>
            <a:r>
              <a:rPr lang="en-US" altLang="zh-TW" dirty="0" smtClean="0"/>
              <a:t>Zeus</a:t>
            </a:r>
            <a:r>
              <a:rPr lang="zh-TW" altLang="en-US" dirty="0" smtClean="0"/>
              <a:t>，</a:t>
            </a:r>
            <a:r>
              <a:rPr lang="en-US" altLang="zh-TW" dirty="0" err="1" smtClean="0"/>
              <a:t>SpyEye</a:t>
            </a:r>
            <a:r>
              <a:rPr lang="zh-TW" altLang="en-US" dirty="0" smtClean="0"/>
              <a:t>，</a:t>
            </a:r>
            <a:r>
              <a:rPr lang="en-US" altLang="zh-TW" dirty="0" err="1" smtClean="0"/>
              <a:t>Carberp</a:t>
            </a:r>
            <a:r>
              <a:rPr lang="zh-TW" altLang="en-US" dirty="0" smtClean="0"/>
              <a:t>和</a:t>
            </a:r>
            <a:r>
              <a:rPr lang="en-US" altLang="zh-TW" dirty="0" smtClean="0"/>
              <a:t>Citadel</a:t>
            </a:r>
            <a:r>
              <a:rPr lang="zh-TW" altLang="en-US" dirty="0" smtClean="0"/>
              <a:t>）支持。</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42</a:t>
            </a:fld>
            <a:endParaRPr lang="zh-TW" altLang="en-US"/>
          </a:p>
        </p:txBody>
      </p:sp>
    </p:spTree>
    <p:extLst>
      <p:ext uri="{BB962C8B-B14F-4D97-AF65-F5344CB8AC3E}">
        <p14:creationId xmlns:p14="http://schemas.microsoft.com/office/powerpoint/2010/main" val="625484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結果表明，殭屍網絡作者已經成功侵入了最流行的瀏覽器的通信流。</a:t>
            </a:r>
          </a:p>
          <a:p>
            <a:r>
              <a:rPr lang="zh-TW" altLang="en-US" dirty="0" smtClean="0"/>
              <a:t>惡意軟件作者可以在</a:t>
            </a:r>
            <a:r>
              <a:rPr lang="en-US" altLang="zh-TW" dirty="0" smtClean="0"/>
              <a:t>Internet Explorer</a:t>
            </a:r>
            <a:r>
              <a:rPr lang="zh-TW" altLang="en-US" dirty="0" smtClean="0"/>
              <a:t>（</a:t>
            </a:r>
            <a:r>
              <a:rPr lang="en-US" altLang="zh-TW" dirty="0" smtClean="0"/>
              <a:t>IE</a:t>
            </a:r>
            <a:r>
              <a:rPr lang="zh-TW" altLang="en-US" dirty="0" smtClean="0"/>
              <a:t>）中輕鬆地控制系統庫（如</a:t>
            </a:r>
            <a:r>
              <a:rPr lang="en-US" altLang="zh-TW" dirty="0" smtClean="0"/>
              <a:t>wininet.dll</a:t>
            </a:r>
            <a:r>
              <a:rPr lang="zh-TW" altLang="en-US" dirty="0" smtClean="0"/>
              <a:t>）掛鉤諸如</a:t>
            </a:r>
            <a:r>
              <a:rPr lang="en-US" altLang="zh-TW" dirty="0" err="1" smtClean="0"/>
              <a:t>HTTPSendRequest</a:t>
            </a:r>
            <a:r>
              <a:rPr lang="zh-TW" altLang="en-US" dirty="0" smtClean="0"/>
              <a:t>等函數，以獲取通過瀏覽器傳輸的數據的控制權。全局鉤子也可以通過鉤在</a:t>
            </a:r>
            <a:r>
              <a:rPr lang="en-US" altLang="zh-TW" dirty="0" smtClean="0"/>
              <a:t>ws2_32.dll</a:t>
            </a:r>
            <a:r>
              <a:rPr lang="zh-TW" altLang="en-US" dirty="0" smtClean="0"/>
              <a:t>庫中的函數來實現。</a:t>
            </a:r>
          </a:p>
          <a:p>
            <a:r>
              <a:rPr lang="zh-TW" altLang="en-US" dirty="0" smtClean="0"/>
              <a:t>為了劫持</a:t>
            </a:r>
            <a:r>
              <a:rPr lang="en-US" altLang="zh-TW" dirty="0" smtClean="0"/>
              <a:t>Firefox</a:t>
            </a:r>
            <a:r>
              <a:rPr lang="zh-TW" altLang="en-US" dirty="0" smtClean="0"/>
              <a:t>的通信流，惡意軟件作者必須鉤住從</a:t>
            </a:r>
            <a:r>
              <a:rPr lang="en-US" altLang="zh-TW" dirty="0" smtClean="0"/>
              <a:t>nspr4.dll</a:t>
            </a:r>
            <a:r>
              <a:rPr lang="zh-TW" altLang="en-US" dirty="0" smtClean="0"/>
              <a:t>導出的</a:t>
            </a:r>
            <a:r>
              <a:rPr lang="en-US" altLang="zh-TW" dirty="0" err="1" smtClean="0"/>
              <a:t>pr_write</a:t>
            </a:r>
            <a:r>
              <a:rPr lang="zh-TW" altLang="en-US" dirty="0" smtClean="0"/>
              <a:t>等函數。</a:t>
            </a:r>
          </a:p>
          <a:p>
            <a:r>
              <a:rPr lang="en-US" altLang="zh-TW" dirty="0" smtClean="0"/>
              <a:t>Google Chrome</a:t>
            </a:r>
            <a:r>
              <a:rPr lang="zh-TW" altLang="en-US" dirty="0" smtClean="0"/>
              <a:t>被認為比</a:t>
            </a:r>
            <a:r>
              <a:rPr lang="en-US" altLang="zh-TW" dirty="0" smtClean="0"/>
              <a:t>IE</a:t>
            </a:r>
            <a:r>
              <a:rPr lang="zh-TW" altLang="en-US" dirty="0" smtClean="0"/>
              <a:t>和</a:t>
            </a:r>
            <a:r>
              <a:rPr lang="en-US" altLang="zh-TW" dirty="0" smtClean="0"/>
              <a:t>Firefox</a:t>
            </a:r>
            <a:r>
              <a:rPr lang="zh-TW" altLang="en-US" dirty="0" smtClean="0"/>
              <a:t>更安全，但即使該瀏覽器也可以被劫持鉤。</a:t>
            </a:r>
          </a:p>
          <a:p>
            <a:r>
              <a:rPr lang="zh-TW" altLang="en-US" dirty="0" smtClean="0"/>
              <a:t>惡意軟件作者必須掛鉤</a:t>
            </a:r>
            <a:r>
              <a:rPr lang="en-US" altLang="zh-TW" dirty="0" err="1" smtClean="0"/>
              <a:t>ssl_Write</a:t>
            </a:r>
            <a:r>
              <a:rPr lang="zh-TW" altLang="en-US" dirty="0" smtClean="0"/>
              <a:t>函數來破壞</a:t>
            </a:r>
            <a:r>
              <a:rPr lang="en-US" altLang="zh-TW" dirty="0" smtClean="0"/>
              <a:t>Chrome</a:t>
            </a:r>
            <a:r>
              <a:rPr lang="zh-TW" altLang="en-US" dirty="0" smtClean="0"/>
              <a:t>中的通信通道。我們在各種殭屍網絡中分析了這些技術。雖然這些方法是目前流行的，我們期望惡意軟件作者可以找到其他方法來實現瀏覽器掛鉤。如果最流行的瀏覽器可以掛鉤，那麼不難從受感染的機器中洩漏數據</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43</a:t>
            </a:fld>
            <a:endParaRPr lang="zh-TW" altLang="en-US"/>
          </a:p>
        </p:txBody>
      </p:sp>
    </p:spTree>
    <p:extLst>
      <p:ext uri="{BB962C8B-B14F-4D97-AF65-F5344CB8AC3E}">
        <p14:creationId xmlns:p14="http://schemas.microsoft.com/office/powerpoint/2010/main" val="776884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接著是他們利用觀察得出的幾個行為特徵</a:t>
            </a:r>
            <a:endParaRPr lang="en-US" altLang="zh-TW" dirty="0" smtClean="0"/>
          </a:p>
          <a:p>
            <a:r>
              <a:rPr lang="en-US" altLang="zh-TW" dirty="0" smtClean="0"/>
              <a:t>1.</a:t>
            </a:r>
            <a:r>
              <a:rPr lang="zh-TW" altLang="en-US" dirty="0" smtClean="0"/>
              <a:t>惡意軟件作者通過重用和修改現有的殭屍網絡源代碼來開發更複雜的殭屍網絡設計。</a:t>
            </a:r>
          </a:p>
          <a:p>
            <a:r>
              <a:rPr lang="en-US" altLang="zh-TW" dirty="0" smtClean="0"/>
              <a:t>2.</a:t>
            </a:r>
            <a:r>
              <a:rPr lang="zh-TW" altLang="en-US" dirty="0" smtClean="0"/>
              <a:t>在過去幾年中，使用</a:t>
            </a:r>
            <a:r>
              <a:rPr lang="en-US" altLang="zh-TW" dirty="0" smtClean="0"/>
              <a:t>DGAs</a:t>
            </a:r>
            <a:r>
              <a:rPr lang="zh-TW" altLang="en-US" dirty="0" smtClean="0"/>
              <a:t>作為</a:t>
            </a:r>
            <a:r>
              <a:rPr lang="en-US" altLang="zh-TW" dirty="0" smtClean="0"/>
              <a:t>C</a:t>
            </a:r>
            <a:r>
              <a:rPr lang="zh-TW" altLang="en-US" dirty="0" smtClean="0"/>
              <a:t>＆</a:t>
            </a:r>
            <a:r>
              <a:rPr lang="en-US" altLang="zh-TW" dirty="0" smtClean="0"/>
              <a:t>C</a:t>
            </a:r>
            <a:r>
              <a:rPr lang="zh-TW" altLang="en-US" dirty="0" smtClean="0"/>
              <a:t>通信機制有所增加，我們預計這種趨勢將在未來繼續。</a:t>
            </a:r>
          </a:p>
          <a:p>
            <a:r>
              <a:rPr lang="en-US" altLang="zh-TW" dirty="0" smtClean="0"/>
              <a:t>3.</a:t>
            </a:r>
            <a:r>
              <a:rPr lang="zh-TW" altLang="en-US" dirty="0" smtClean="0"/>
              <a:t>基於</a:t>
            </a:r>
            <a:r>
              <a:rPr lang="en-US" altLang="zh-TW" dirty="0" smtClean="0"/>
              <a:t>HTTP</a:t>
            </a:r>
            <a:r>
              <a:rPr lang="zh-TW" altLang="en-US" dirty="0" smtClean="0"/>
              <a:t>的金融機器人實現不同類型的</a:t>
            </a:r>
            <a:r>
              <a:rPr lang="en-US" altLang="zh-TW" dirty="0" err="1" smtClean="0"/>
              <a:t>MitB</a:t>
            </a:r>
            <a:r>
              <a:rPr lang="zh-TW" altLang="en-US" dirty="0" smtClean="0"/>
              <a:t>攻擊，如</a:t>
            </a:r>
            <a:r>
              <a:rPr lang="en-US" altLang="zh-TW" dirty="0" err="1" smtClean="0"/>
              <a:t>WebInjects</a:t>
            </a:r>
            <a:r>
              <a:rPr lang="zh-TW" altLang="en-US" dirty="0" smtClean="0"/>
              <a:t>，</a:t>
            </a:r>
            <a:r>
              <a:rPr lang="en-US" altLang="zh-TW" dirty="0" smtClean="0"/>
              <a:t>Form-grabbing</a:t>
            </a:r>
            <a:r>
              <a:rPr lang="zh-TW" altLang="en-US" dirty="0" smtClean="0"/>
              <a:t>，</a:t>
            </a:r>
            <a:r>
              <a:rPr lang="en-US" altLang="zh-TW" dirty="0" err="1" smtClean="0"/>
              <a:t>WebFakes</a:t>
            </a:r>
            <a:r>
              <a:rPr lang="zh-TW" altLang="en-US" dirty="0" smtClean="0"/>
              <a:t>等，以顛覆瀏覽器的完整性，欺騙用戶提供其他方式不可用的敏感信息。</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44</a:t>
            </a:fld>
            <a:endParaRPr lang="zh-TW" altLang="en-US"/>
          </a:p>
        </p:txBody>
      </p:sp>
    </p:spTree>
    <p:extLst>
      <p:ext uri="{BB962C8B-B14F-4D97-AF65-F5344CB8AC3E}">
        <p14:creationId xmlns:p14="http://schemas.microsoft.com/office/powerpoint/2010/main" val="1471981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a:t>
            </a:r>
            <a:r>
              <a:rPr lang="zh-TW" altLang="en-US" dirty="0" smtClean="0"/>
              <a:t>從設計的角度來看，大多數基於</a:t>
            </a:r>
            <a:r>
              <a:rPr lang="en-US" altLang="zh-TW" dirty="0" smtClean="0"/>
              <a:t>HTTP</a:t>
            </a:r>
            <a:r>
              <a:rPr lang="zh-TW" altLang="en-US" dirty="0" smtClean="0"/>
              <a:t>的殭屍網絡都有明確定義的開發</a:t>
            </a:r>
            <a:r>
              <a:rPr lang="en-US" altLang="zh-TW" dirty="0" smtClean="0"/>
              <a:t>API</a:t>
            </a:r>
            <a:r>
              <a:rPr lang="zh-TW" altLang="en-US" dirty="0" smtClean="0"/>
              <a:t>和插件架構框架，可用於擴展機器人的功能。</a:t>
            </a:r>
          </a:p>
          <a:p>
            <a:endParaRPr lang="en-US" altLang="zh-TW" dirty="0" smtClean="0"/>
          </a:p>
          <a:p>
            <a:r>
              <a:rPr lang="en-US" altLang="zh-TW" dirty="0" smtClean="0"/>
              <a:t>5.</a:t>
            </a:r>
            <a:r>
              <a:rPr lang="zh-TW" altLang="en-US" dirty="0" smtClean="0"/>
              <a:t>基於</a:t>
            </a:r>
            <a:r>
              <a:rPr lang="en-US" altLang="zh-TW" dirty="0" smtClean="0"/>
              <a:t>HTTP</a:t>
            </a:r>
            <a:r>
              <a:rPr lang="zh-TW" altLang="en-US" dirty="0" smtClean="0"/>
              <a:t>的</a:t>
            </a:r>
            <a:r>
              <a:rPr lang="en-US" altLang="zh-TW" dirty="0" smtClean="0"/>
              <a:t>bot</a:t>
            </a:r>
            <a:r>
              <a:rPr lang="zh-TW" altLang="en-US" dirty="0" smtClean="0"/>
              <a:t>還利用</a:t>
            </a:r>
            <a:r>
              <a:rPr lang="en-US" altLang="zh-TW" dirty="0" smtClean="0"/>
              <a:t>Windows</a:t>
            </a:r>
            <a:r>
              <a:rPr lang="zh-TW" altLang="en-US" dirty="0" smtClean="0"/>
              <a:t>內置加密</a:t>
            </a:r>
            <a:r>
              <a:rPr lang="en-US" altLang="zh-TW" dirty="0" smtClean="0"/>
              <a:t>API</a:t>
            </a:r>
            <a:r>
              <a:rPr lang="zh-TW" altLang="en-US" dirty="0" smtClean="0"/>
              <a:t>的強大功能生成隨機元素，用於自定義加密例程，以避免檢測，並進一步使任何分析複雜化。</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45</a:t>
            </a:fld>
            <a:endParaRPr lang="zh-TW" altLang="en-US"/>
          </a:p>
        </p:txBody>
      </p:sp>
    </p:spTree>
    <p:extLst>
      <p:ext uri="{BB962C8B-B14F-4D97-AF65-F5344CB8AC3E}">
        <p14:creationId xmlns:p14="http://schemas.microsoft.com/office/powerpoint/2010/main" val="231203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這張是</a:t>
            </a:r>
            <a:r>
              <a:rPr lang="en-US" altLang="zh-TW" dirty="0" smtClean="0"/>
              <a:t>FBI</a:t>
            </a:r>
            <a:r>
              <a:rPr lang="zh-TW" altLang="en-US" dirty="0" smtClean="0"/>
              <a:t>再</a:t>
            </a:r>
            <a:r>
              <a:rPr lang="en-US" altLang="zh-TW" dirty="0" smtClean="0"/>
              <a:t>2008~2013</a:t>
            </a:r>
            <a:r>
              <a:rPr lang="zh-TW" altLang="en-US" dirty="0" smtClean="0"/>
              <a:t>年間有記錄到主要的</a:t>
            </a:r>
            <a:r>
              <a:rPr lang="en-US" altLang="zh-TW" dirty="0" smtClean="0"/>
              <a:t>botnet</a:t>
            </a:r>
            <a:r>
              <a:rPr lang="zh-TW" altLang="en-US" dirty="0" smtClean="0"/>
              <a:t>種類以及他們的數量，從這張圖可以看到，近幾年的</a:t>
            </a:r>
            <a:r>
              <a:rPr lang="en-US" altLang="zh-TW" dirty="0" smtClean="0"/>
              <a:t>botnet</a:t>
            </a:r>
            <a:r>
              <a:rPr lang="zh-TW" altLang="en-US" dirty="0" smtClean="0"/>
              <a:t>的感染數量非常的多，表示我們過去的抵禦方式可能已經對新型的</a:t>
            </a:r>
            <a:r>
              <a:rPr lang="en-US" altLang="zh-TW" dirty="0" smtClean="0"/>
              <a:t>botnet</a:t>
            </a:r>
            <a:r>
              <a:rPr lang="zh-TW" altLang="en-US" dirty="0" smtClean="0"/>
              <a:t>無效</a:t>
            </a:r>
            <a:endParaRPr lang="en-US" altLang="zh-TW" dirty="0" smtClean="0"/>
          </a:p>
          <a:p>
            <a:endParaRPr lang="en-US" altLang="zh-TW" dirty="0" smtClean="0"/>
          </a:p>
          <a:p>
            <a:r>
              <a:rPr lang="zh-TW" altLang="en-US" dirty="0" smtClean="0"/>
              <a:t>因此，這篇希望藉由研究前面提到的那</a:t>
            </a:r>
            <a:r>
              <a:rPr lang="en-US" altLang="zh-TW" dirty="0" smtClean="0"/>
              <a:t>8</a:t>
            </a:r>
            <a:r>
              <a:rPr lang="zh-TW" altLang="en-US" dirty="0" smtClean="0"/>
              <a:t>種</a:t>
            </a:r>
            <a:r>
              <a:rPr lang="en-US" altLang="zh-TW" dirty="0" smtClean="0"/>
              <a:t>botnet</a:t>
            </a:r>
            <a:r>
              <a:rPr lang="zh-TW" altLang="en-US" dirty="0" smtClean="0"/>
              <a:t>的行為特性來提出能有效抵禦的方式</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6</a:t>
            </a:fld>
            <a:endParaRPr lang="zh-TW" altLang="en-US"/>
          </a:p>
        </p:txBody>
      </p:sp>
    </p:spTree>
    <p:extLst>
      <p:ext uri="{BB962C8B-B14F-4D97-AF65-F5344CB8AC3E}">
        <p14:creationId xmlns:p14="http://schemas.microsoft.com/office/powerpoint/2010/main" val="3050242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為了防禦</a:t>
            </a:r>
            <a:r>
              <a:rPr lang="en-US" altLang="zh-TW" dirty="0" err="1" smtClean="0"/>
              <a:t>WebInject</a:t>
            </a:r>
            <a:r>
              <a:rPr lang="zh-TW" altLang="en-US" dirty="0" smtClean="0"/>
              <a:t>攻擊，金融機構的關鍵網頁應部署一些多態性方法以保持網頁的功能和完整性。</a:t>
            </a:r>
            <a:endParaRPr lang="en-US" altLang="zh-TW" dirty="0" smtClean="0"/>
          </a:p>
          <a:p>
            <a:endParaRPr lang="en-US" altLang="zh-TW" dirty="0" smtClean="0"/>
          </a:p>
          <a:p>
            <a:r>
              <a:rPr lang="zh-TW" altLang="en-US" dirty="0" smtClean="0"/>
              <a:t>為了防禦</a:t>
            </a:r>
            <a:r>
              <a:rPr lang="en-US" altLang="zh-TW" dirty="0" err="1" smtClean="0"/>
              <a:t>WebInject</a:t>
            </a:r>
            <a:r>
              <a:rPr lang="en-US" altLang="zh-TW" dirty="0" smtClean="0"/>
              <a:t> attacks</a:t>
            </a:r>
            <a:r>
              <a:rPr lang="zh-TW" altLang="en-US" dirty="0" smtClean="0"/>
              <a:t> 一個做法是監測網頁改變來判斷使用者有沒有被入侵</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47</a:t>
            </a:fld>
            <a:endParaRPr lang="zh-TW" altLang="en-US"/>
          </a:p>
        </p:txBody>
      </p:sp>
    </p:spTree>
    <p:extLst>
      <p:ext uri="{BB962C8B-B14F-4D97-AF65-F5344CB8AC3E}">
        <p14:creationId xmlns:p14="http://schemas.microsoft.com/office/powerpoint/2010/main" val="39480396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為了消除形成</a:t>
            </a:r>
            <a:r>
              <a:rPr lang="en-US" altLang="zh-TW" dirty="0" smtClean="0"/>
              <a:t>Form-grabbing attacks</a:t>
            </a:r>
            <a:r>
              <a:rPr lang="zh-TW" altLang="en-US" dirty="0" smtClean="0"/>
              <a:t>，額外的加密層可以是有效的。</a:t>
            </a:r>
            <a:endParaRPr lang="en-US" altLang="zh-TW" dirty="0" smtClean="0"/>
          </a:p>
          <a:p>
            <a:r>
              <a:rPr lang="zh-TW" altLang="en-US" dirty="0" smtClean="0"/>
              <a:t> 在</a:t>
            </a:r>
            <a:r>
              <a:rPr lang="en-US" altLang="zh-TW" dirty="0" smtClean="0"/>
              <a:t>Web</a:t>
            </a:r>
            <a:r>
              <a:rPr lang="zh-TW" altLang="en-US" dirty="0" smtClean="0"/>
              <a:t>表單提交到服務器之前，數據在呈現引擎中被加密。</a:t>
            </a:r>
          </a:p>
          <a:p>
            <a:r>
              <a:rPr lang="zh-TW" altLang="en-US" dirty="0" smtClean="0"/>
              <a:t>它不停止滲出，但使數據無用。</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48</a:t>
            </a:fld>
            <a:endParaRPr lang="zh-TW" altLang="en-US"/>
          </a:p>
        </p:txBody>
      </p:sp>
    </p:spTree>
    <p:extLst>
      <p:ext uri="{BB962C8B-B14F-4D97-AF65-F5344CB8AC3E}">
        <p14:creationId xmlns:p14="http://schemas.microsoft.com/office/powerpoint/2010/main" val="1844551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基於實時網絡監視的威脅發現可以有益於檢測存在於野外的已知和未知的攻擊。</a:t>
            </a:r>
            <a:endParaRPr lang="en-US" altLang="zh-TW" dirty="0" smtClean="0"/>
          </a:p>
          <a:p>
            <a:endParaRPr lang="zh-TW" altLang="en-US" dirty="0" smtClean="0"/>
          </a:p>
          <a:p>
            <a:r>
              <a:rPr lang="zh-TW" altLang="en-US" dirty="0" smtClean="0"/>
              <a:t>該想法是構建基於網絡的系統，其足夠強大以檢測網絡中的攻擊。</a:t>
            </a:r>
            <a:endParaRPr lang="en-US" altLang="zh-TW" dirty="0" smtClean="0"/>
          </a:p>
          <a:p>
            <a:endParaRPr lang="zh-TW" altLang="en-US" dirty="0" smtClean="0"/>
          </a:p>
          <a:p>
            <a:r>
              <a:rPr lang="zh-TW" altLang="en-US" dirty="0" smtClean="0"/>
              <a:t>例如，隨著惡意軟件作者越來越先進，並且越來越多的金融殭屍網絡利用</a:t>
            </a:r>
            <a:r>
              <a:rPr lang="en-US" altLang="zh-TW" dirty="0" smtClean="0"/>
              <a:t>HTTP</a:t>
            </a:r>
            <a:r>
              <a:rPr lang="zh-TW" altLang="en-US" dirty="0" smtClean="0"/>
              <a:t>作為</a:t>
            </a:r>
            <a:r>
              <a:rPr lang="en-US" altLang="zh-TW" dirty="0" smtClean="0"/>
              <a:t>C</a:t>
            </a:r>
            <a:r>
              <a:rPr lang="zh-TW" altLang="en-US" dirty="0" smtClean="0"/>
              <a:t>＆</a:t>
            </a:r>
            <a:r>
              <a:rPr lang="en-US" altLang="zh-TW" dirty="0" smtClean="0"/>
              <a:t>C</a:t>
            </a:r>
            <a:r>
              <a:rPr lang="zh-TW" altLang="en-US" dirty="0" smtClean="0"/>
              <a:t>通信的基線協議，需要高度高級的算法來快速檢測實時流量中的</a:t>
            </a:r>
            <a:r>
              <a:rPr lang="en-US" altLang="zh-TW" dirty="0" smtClean="0"/>
              <a:t>HTTP</a:t>
            </a:r>
            <a:r>
              <a:rPr lang="zh-TW" altLang="en-US" dirty="0" smtClean="0"/>
              <a:t>異常。</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49</a:t>
            </a:fld>
            <a:endParaRPr lang="zh-TW" altLang="en-US"/>
          </a:p>
        </p:txBody>
      </p:sp>
    </p:spTree>
    <p:extLst>
      <p:ext uri="{BB962C8B-B14F-4D97-AF65-F5344CB8AC3E}">
        <p14:creationId xmlns:p14="http://schemas.microsoft.com/office/powerpoint/2010/main" val="900924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因為新的</a:t>
            </a:r>
            <a:r>
              <a:rPr lang="en-US" altLang="zh-TW" dirty="0" smtClean="0"/>
              <a:t>bot</a:t>
            </a:r>
            <a:r>
              <a:rPr lang="zh-TW" altLang="en-US" dirty="0" smtClean="0"/>
              <a:t>是舊的改良，具有特徵來進行可疑的標記</a:t>
            </a:r>
            <a:endParaRPr lang="en-US" altLang="zh-TW" dirty="0" smtClean="0"/>
          </a:p>
          <a:p>
            <a:endParaRPr lang="zh-TW" altLang="en-US" dirty="0" smtClean="0"/>
          </a:p>
          <a:p>
            <a:r>
              <a:rPr lang="zh-TW" altLang="en-US" dirty="0" smtClean="0"/>
              <a:t>例如，舊</a:t>
            </a:r>
            <a:r>
              <a:rPr lang="en-US" altLang="zh-TW" dirty="0" smtClean="0"/>
              <a:t>bot</a:t>
            </a:r>
            <a:r>
              <a:rPr lang="zh-TW" altLang="en-US" dirty="0" smtClean="0"/>
              <a:t>的特徵可以用於建構</a:t>
            </a:r>
            <a:r>
              <a:rPr lang="en-US" altLang="zh-TW" dirty="0" smtClean="0"/>
              <a:t>cluster</a:t>
            </a:r>
            <a:r>
              <a:rPr lang="zh-TW" altLang="en-US" dirty="0" smtClean="0"/>
              <a:t>，並且新的</a:t>
            </a:r>
            <a:r>
              <a:rPr lang="en-US" altLang="zh-TW" dirty="0" smtClean="0"/>
              <a:t>bot</a:t>
            </a:r>
            <a:r>
              <a:rPr lang="zh-TW" altLang="en-US" dirty="0" smtClean="0"/>
              <a:t>行為利用</a:t>
            </a:r>
            <a:r>
              <a:rPr lang="en-US" altLang="zh-TW" dirty="0" smtClean="0"/>
              <a:t>cluster</a:t>
            </a:r>
            <a:r>
              <a:rPr lang="zh-TW" altLang="en-US" dirty="0" smtClean="0"/>
              <a:t>來檢測是不是具有相似特徵的</a:t>
            </a:r>
            <a:r>
              <a:rPr lang="en-US" altLang="zh-TW" dirty="0" smtClean="0"/>
              <a:t>bot</a:t>
            </a:r>
            <a:r>
              <a:rPr lang="zh-TW" altLang="en-US" dirty="0" smtClean="0"/>
              <a:t>。</a:t>
            </a:r>
          </a:p>
          <a:p>
            <a:endParaRPr lang="zh-TW" altLang="en-US" dirty="0" smtClean="0"/>
          </a:p>
          <a:p>
            <a:r>
              <a:rPr lang="zh-TW" altLang="en-US" dirty="0" smtClean="0"/>
              <a:t>由於防禦已經為上一代機器人開發，智能可以用於建立類似的防禦，以對抗新的機器人。</a:t>
            </a:r>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50</a:t>
            </a:fld>
            <a:endParaRPr lang="zh-TW" altLang="en-US"/>
          </a:p>
        </p:txBody>
      </p:sp>
    </p:spTree>
    <p:extLst>
      <p:ext uri="{BB962C8B-B14F-4D97-AF65-F5344CB8AC3E}">
        <p14:creationId xmlns:p14="http://schemas.microsoft.com/office/powerpoint/2010/main" val="1948534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他們描述了各種</a:t>
            </a:r>
            <a:r>
              <a:rPr lang="en-US" altLang="zh-TW" dirty="0" smtClean="0"/>
              <a:t>bot</a:t>
            </a:r>
            <a:r>
              <a:rPr lang="zh-TW" altLang="en-US" dirty="0" smtClean="0"/>
              <a:t>的防禦機制、系統開發策略 以及注意得的一種特性 </a:t>
            </a:r>
            <a:r>
              <a:rPr lang="en-US" altLang="zh-TW" dirty="0" smtClean="0"/>
              <a:t>bot</a:t>
            </a:r>
            <a:r>
              <a:rPr lang="zh-TW" altLang="en-US" dirty="0" smtClean="0"/>
              <a:t>會具上一代特性，最後說明未來趨勢以及討論一些可用於防止</a:t>
            </a:r>
            <a:r>
              <a:rPr lang="en-US" altLang="zh-TW" dirty="0" smtClean="0"/>
              <a:t>bot</a:t>
            </a:r>
            <a:r>
              <a:rPr lang="zh-TW" altLang="en-US" dirty="0" smtClean="0"/>
              <a:t> 攻擊的技術。</a:t>
            </a:r>
            <a:endParaRPr lang="en-US" altLang="zh-TW"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52</a:t>
            </a:fld>
            <a:endParaRPr lang="zh-TW" altLang="en-US"/>
          </a:p>
        </p:txBody>
      </p:sp>
    </p:spTree>
    <p:extLst>
      <p:ext uri="{BB962C8B-B14F-4D97-AF65-F5344CB8AC3E}">
        <p14:creationId xmlns:p14="http://schemas.microsoft.com/office/powerpoint/2010/main" val="2310297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zh-TW" altLang="en-US" dirty="0" smtClean="0"/>
              <a:t>因為目前基於</a:t>
            </a:r>
            <a:r>
              <a:rPr lang="en-US" altLang="zh-TW" dirty="0" smtClean="0"/>
              <a:t>HTTP</a:t>
            </a:r>
            <a:r>
              <a:rPr lang="zh-TW" altLang="en-US" dirty="0" smtClean="0"/>
              <a:t>的殭屍網絡他們主要的動機是為了錢，所以他們稱之為</a:t>
            </a:r>
            <a:r>
              <a:rPr lang="en-US" altLang="zh-TW" dirty="0" smtClean="0"/>
              <a:t>financial botnets.</a:t>
            </a:r>
          </a:p>
          <a:p>
            <a:endParaRPr lang="en-US" altLang="zh-TW" dirty="0" smtClean="0"/>
          </a:p>
          <a:p>
            <a:r>
              <a:rPr lang="zh-TW" altLang="en-US" dirty="0" smtClean="0"/>
              <a:t>而他們採用的技術</a:t>
            </a:r>
            <a:r>
              <a:rPr lang="en-US" altLang="zh-TW" dirty="0" smtClean="0"/>
              <a:t>(Form-</a:t>
            </a:r>
            <a:r>
              <a:rPr lang="en-US" altLang="zh-TW" dirty="0" err="1" smtClean="0"/>
              <a:t>Grabbing,WebInjects</a:t>
            </a:r>
            <a:r>
              <a:rPr lang="en-US" altLang="zh-TW" dirty="0" smtClean="0"/>
              <a:t>)</a:t>
            </a:r>
            <a:r>
              <a:rPr lang="zh-TW" altLang="en-US" dirty="0" smtClean="0"/>
              <a:t>讓</a:t>
            </a:r>
            <a:r>
              <a:rPr lang="en-US" altLang="zh-TW" dirty="0" smtClean="0"/>
              <a:t>bot</a:t>
            </a:r>
            <a:r>
              <a:rPr lang="zh-TW" altLang="en-US" dirty="0" smtClean="0"/>
              <a:t>能夠更有效的竊取資料從而獲取利益，所以他們希望透過這個實證研究來了解</a:t>
            </a:r>
            <a:r>
              <a:rPr lang="en-US" altLang="zh-TW" dirty="0" smtClean="0"/>
              <a:t>bot</a:t>
            </a:r>
            <a:r>
              <a:rPr lang="zh-TW" altLang="en-US" dirty="0" smtClean="0"/>
              <a:t>行為以出防護的對策</a:t>
            </a:r>
            <a:endParaRPr lang="en-US" altLang="zh-TW" dirty="0" smtClean="0"/>
          </a:p>
          <a:p>
            <a:endParaRPr lang="en-US" altLang="zh-TW" dirty="0" smtClean="0"/>
          </a:p>
          <a:p>
            <a:r>
              <a:rPr lang="en-US" altLang="zh-TW" dirty="0" smtClean="0"/>
              <a:t>Form-Grabbing</a:t>
            </a:r>
            <a:r>
              <a:rPr lang="zh-TW" altLang="en-US" dirty="0" smtClean="0"/>
              <a:t>跟</a:t>
            </a:r>
            <a:r>
              <a:rPr lang="en-US" altLang="zh-TW" dirty="0" err="1" smtClean="0"/>
              <a:t>WebInjects</a:t>
            </a:r>
            <a:r>
              <a:rPr lang="zh-TW" altLang="en-US" dirty="0" smtClean="0"/>
              <a:t>這兩個技術後面會提到 主要就是利用</a:t>
            </a:r>
            <a:r>
              <a:rPr lang="en-US" altLang="zh-TW" dirty="0" smtClean="0"/>
              <a:t>hooking</a:t>
            </a:r>
            <a:r>
              <a:rPr lang="zh-TW" altLang="en-US" dirty="0" smtClean="0"/>
              <a:t>的方式監聽使用者的一些動作來竊取資料</a:t>
            </a:r>
            <a:endParaRPr lang="en-US" altLang="zh-TW"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7</a:t>
            </a:fld>
            <a:endParaRPr lang="zh-TW" altLang="en-US"/>
          </a:p>
        </p:txBody>
      </p:sp>
    </p:spTree>
    <p:extLst>
      <p:ext uri="{BB962C8B-B14F-4D97-AF65-F5344CB8AC3E}">
        <p14:creationId xmlns:p14="http://schemas.microsoft.com/office/powerpoint/2010/main" val="211517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這篇利用</a:t>
            </a:r>
            <a:r>
              <a:rPr lang="en-US" altLang="zh-TW" dirty="0" smtClean="0"/>
              <a:t>Reverse engineering</a:t>
            </a:r>
            <a:r>
              <a:rPr lang="zh-TW" altLang="en-US" dirty="0" smtClean="0"/>
              <a:t>和分析</a:t>
            </a:r>
            <a:r>
              <a:rPr lang="en-US" altLang="zh-TW" dirty="0" err="1" smtClean="0"/>
              <a:t>netflow</a:t>
            </a:r>
            <a:r>
              <a:rPr lang="zh-TW" altLang="en-US" dirty="0" smtClean="0"/>
              <a:t>去了解</a:t>
            </a:r>
            <a:r>
              <a:rPr lang="en-US" altLang="zh-TW" dirty="0" smtClean="0"/>
              <a:t>Zeus</a:t>
            </a:r>
            <a:r>
              <a:rPr lang="zh-TW" altLang="en-US" dirty="0" smtClean="0"/>
              <a:t>，  了解</a:t>
            </a:r>
            <a:r>
              <a:rPr lang="en-US" altLang="zh-TW" dirty="0" err="1" smtClean="0"/>
              <a:t>zeus</a:t>
            </a:r>
            <a:r>
              <a:rPr lang="zh-TW" altLang="en-US" dirty="0" smtClean="0"/>
              <a:t>利用那些方式去感染電腦</a:t>
            </a:r>
            <a:endParaRPr lang="en-US" altLang="zh-TW" dirty="0" smtClean="0"/>
          </a:p>
          <a:p>
            <a:r>
              <a:rPr lang="en-US" altLang="zh-TW" dirty="0" smtClean="0"/>
              <a:t>Reverse engineering</a:t>
            </a:r>
            <a:r>
              <a:rPr lang="zh-TW" altLang="en-US" dirty="0" smtClean="0"/>
              <a:t>是</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bot</a:t>
            </a:r>
            <a:r>
              <a:rPr lang="zh-TW" altLang="en-US" sz="1200" b="0" i="0" kern="1200" dirty="0" smtClean="0">
                <a:solidFill>
                  <a:schemeClr val="tx1"/>
                </a:solidFill>
                <a:effectLst/>
                <a:latin typeface="+mn-lt"/>
                <a:ea typeface="+mn-ea"/>
                <a:cs typeface="+mn-cs"/>
              </a:rPr>
              <a:t>進行逆向分析，了解</a:t>
            </a:r>
            <a:r>
              <a:rPr lang="en-US" altLang="zh-TW" sz="1200" b="0" i="0" kern="1200" dirty="0" smtClean="0">
                <a:solidFill>
                  <a:schemeClr val="tx1"/>
                </a:solidFill>
                <a:effectLst/>
                <a:latin typeface="+mn-lt"/>
                <a:ea typeface="+mn-ea"/>
                <a:cs typeface="+mn-cs"/>
              </a:rPr>
              <a:t>bot</a:t>
            </a:r>
            <a:r>
              <a:rPr lang="zh-TW" altLang="en-US" sz="1200" b="0" i="0" kern="1200" dirty="0" smtClean="0">
                <a:solidFill>
                  <a:schemeClr val="tx1"/>
                </a:solidFill>
                <a:effectLst/>
                <a:latin typeface="+mn-lt"/>
                <a:ea typeface="+mn-ea"/>
                <a:cs typeface="+mn-cs"/>
              </a:rPr>
              <a:t>的運作流程、組織結構等設計要素。</a:t>
            </a:r>
            <a:endParaRPr lang="en-US" altLang="zh-TW" sz="1200" b="0" i="0" kern="1200" dirty="0" smtClean="0">
              <a:solidFill>
                <a:schemeClr val="tx1"/>
              </a:solidFill>
              <a:effectLst/>
              <a:latin typeface="+mn-lt"/>
              <a:ea typeface="+mn-ea"/>
              <a:cs typeface="+mn-cs"/>
            </a:endParaRPr>
          </a:p>
          <a:p>
            <a:endParaRPr lang="en-US" altLang="zh-TW" dirty="0" smtClean="0"/>
          </a:p>
          <a:p>
            <a:r>
              <a:rPr lang="zh-TW" altLang="en-US" dirty="0" smtClean="0"/>
              <a:t>但沒有討論</a:t>
            </a:r>
            <a:r>
              <a:rPr lang="en-US" altLang="zh-TW" dirty="0" smtClean="0"/>
              <a:t>Zeus</a:t>
            </a:r>
            <a:r>
              <a:rPr lang="zh-TW" altLang="en-US" dirty="0" smtClean="0"/>
              <a:t>如何進行在線欺詐，其影響和提出解決方案，以防止在線欺詐。</a:t>
            </a:r>
            <a:endParaRPr lang="en-US" altLang="zh-TW" dirty="0" smtClean="0"/>
          </a:p>
          <a:p>
            <a:r>
              <a:rPr lang="en-US" altLang="zh-TW" sz="1200" b="0" i="0" kern="1200" dirty="0" smtClean="0">
                <a:solidFill>
                  <a:schemeClr val="tx1"/>
                </a:solidFill>
                <a:effectLst/>
                <a:latin typeface="+mn-lt"/>
                <a:ea typeface="+mn-ea"/>
                <a:cs typeface="+mn-cs"/>
              </a:rPr>
              <a:t>IDS(Intrusion Detection System)</a:t>
            </a:r>
            <a:r>
              <a:rPr lang="zh-TW" altLang="en-US" sz="1200" b="0" i="0" kern="1200" dirty="0" smtClean="0">
                <a:solidFill>
                  <a:schemeClr val="tx1"/>
                </a:solidFill>
                <a:effectLst/>
                <a:latin typeface="+mn-lt"/>
                <a:ea typeface="+mn-ea"/>
                <a:cs typeface="+mn-cs"/>
              </a:rPr>
              <a:t>入侵偵測系統</a:t>
            </a:r>
            <a:endParaRPr lang="zh-TW" altLang="en-US" dirty="0" smtClean="0"/>
          </a:p>
          <a:p>
            <a:endParaRPr lang="zh-TW" altLang="en-US"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9</a:t>
            </a:fld>
            <a:endParaRPr lang="zh-TW" altLang="en-US"/>
          </a:p>
        </p:txBody>
      </p:sp>
    </p:spTree>
    <p:extLst>
      <p:ext uri="{BB962C8B-B14F-4D97-AF65-F5344CB8AC3E}">
        <p14:creationId xmlns:p14="http://schemas.microsoft.com/office/powerpoint/2010/main" val="361026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建立了一個基於機器學習的分類系統，去檢測（</a:t>
            </a:r>
            <a:r>
              <a:rPr lang="en-US" altLang="zh-TW" dirty="0" smtClean="0"/>
              <a:t>DGAs</a:t>
            </a:r>
            <a:r>
              <a:rPr lang="zh-TW" altLang="en-US" dirty="0" smtClean="0"/>
              <a:t>）這個方式會產生過多的</a:t>
            </a:r>
            <a:r>
              <a:rPr lang="en-US" altLang="zh-TW" dirty="0" err="1" smtClean="0"/>
              <a:t>NXDomain</a:t>
            </a:r>
            <a:r>
              <a:rPr lang="zh-TW" altLang="en-US" dirty="0" smtClean="0"/>
              <a:t> </a:t>
            </a:r>
            <a:r>
              <a:rPr lang="en-US" altLang="zh-TW" dirty="0" smtClean="0"/>
              <a:t>messages</a:t>
            </a:r>
            <a:r>
              <a:rPr lang="zh-TW" altLang="en-US" dirty="0" smtClean="0"/>
              <a:t>。 他的重點是利用檢測</a:t>
            </a:r>
            <a:r>
              <a:rPr lang="en-US" altLang="zh-TW" dirty="0" smtClean="0"/>
              <a:t>DGAs</a:t>
            </a:r>
            <a:r>
              <a:rPr lang="zh-TW" altLang="en-US" dirty="0" smtClean="0"/>
              <a:t>，來抓出</a:t>
            </a:r>
            <a:r>
              <a:rPr lang="en-US" altLang="zh-TW" dirty="0" smtClean="0"/>
              <a:t>DGAs bot</a:t>
            </a:r>
          </a:p>
          <a:p>
            <a:r>
              <a:rPr lang="en-US" altLang="zh-TW" dirty="0" err="1" smtClean="0"/>
              <a:t>NEDomain</a:t>
            </a:r>
            <a:r>
              <a:rPr lang="en-US" altLang="zh-TW" dirty="0" smtClean="0"/>
              <a:t>(Non-Existent domain)</a:t>
            </a:r>
            <a:r>
              <a:rPr lang="zh-TW" altLang="en-US" dirty="0" smtClean="0"/>
              <a:t> 網域不存在</a:t>
            </a:r>
            <a:endParaRPr lang="en-US" altLang="zh-TW" dirty="0" smtClean="0"/>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後面會介紹</a:t>
            </a:r>
            <a:r>
              <a:rPr lang="en-US" altLang="zh-TW" dirty="0" smtClean="0"/>
              <a:t>financial botnets</a:t>
            </a:r>
            <a:r>
              <a:rPr lang="zh-TW" altLang="en-US" dirty="0" smtClean="0"/>
              <a:t>會利用</a:t>
            </a:r>
            <a:r>
              <a:rPr lang="en-US" altLang="zh-TW" dirty="0" smtClean="0"/>
              <a:t>DGA</a:t>
            </a:r>
            <a:r>
              <a:rPr lang="zh-TW" altLang="en-US" dirty="0" smtClean="0"/>
              <a:t>作為避免被偵測的防護技術</a:t>
            </a:r>
            <a:endParaRPr lang="nl-NL" altLang="zh-TW"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10</a:t>
            </a:fld>
            <a:endParaRPr lang="zh-TW" altLang="en-US"/>
          </a:p>
        </p:txBody>
      </p:sp>
    </p:spTree>
    <p:extLst>
      <p:ext uri="{BB962C8B-B14F-4D97-AF65-F5344CB8AC3E}">
        <p14:creationId xmlns:p14="http://schemas.microsoft.com/office/powerpoint/2010/main" val="1748447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這篇也是利用機器學習的方式將</a:t>
            </a:r>
            <a:r>
              <a:rPr lang="en-US" altLang="zh-TW" dirty="0" err="1" smtClean="0"/>
              <a:t>NetFlow</a:t>
            </a:r>
            <a:r>
              <a:rPr lang="en-US" altLang="zh-TW" dirty="0" smtClean="0"/>
              <a:t> </a:t>
            </a:r>
            <a:r>
              <a:rPr lang="zh-TW" altLang="en-US" dirty="0" smtClean="0"/>
              <a:t>進行</a:t>
            </a:r>
            <a:r>
              <a:rPr lang="zh-TW" altLang="en-US" dirty="0" smtClean="0"/>
              <a:t>分類抓</a:t>
            </a:r>
            <a:r>
              <a:rPr lang="zh-TW" altLang="en-US" dirty="0" smtClean="0"/>
              <a:t>出可能是</a:t>
            </a:r>
            <a:r>
              <a:rPr lang="en-US" altLang="zh-TW" dirty="0" smtClean="0"/>
              <a:t>bot</a:t>
            </a:r>
            <a:r>
              <a:rPr lang="zh-TW" altLang="en-US" dirty="0" smtClean="0"/>
              <a:t>的</a:t>
            </a:r>
            <a:r>
              <a:rPr lang="en-US" altLang="zh-TW" dirty="0" smtClean="0"/>
              <a:t>http</a:t>
            </a:r>
            <a:r>
              <a:rPr lang="zh-TW" altLang="en-US" dirty="0" smtClean="0"/>
              <a:t>流量</a:t>
            </a:r>
            <a:endParaRPr lang="en-US" altLang="zh-TW" dirty="0" smtClean="0"/>
          </a:p>
          <a:p>
            <a:r>
              <a:rPr lang="zh-TW" altLang="zh-TW" dirty="0" smtClean="0">
                <a:effectLst/>
              </a:rPr>
              <a:t>C4.5：C4.5是決策樹算法，它是一種非參數監督學習方法，即對ID3決策樹算法的擴展。 在這種情況下，決策樹旨在通過修剪找到小樹，然後將訓練樹轉換為if-then規則集。</a:t>
            </a:r>
            <a:endParaRPr lang="en-US" altLang="zh-TW" dirty="0" smtClean="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11</a:t>
            </a:fld>
            <a:endParaRPr lang="zh-TW" altLang="en-US"/>
          </a:p>
        </p:txBody>
      </p:sp>
    </p:spTree>
    <p:extLst>
      <p:ext uri="{BB962C8B-B14F-4D97-AF65-F5344CB8AC3E}">
        <p14:creationId xmlns:p14="http://schemas.microsoft.com/office/powerpoint/2010/main" val="246591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這篇是用</a:t>
            </a:r>
            <a:r>
              <a:rPr lang="en-US" altLang="zh-TW" dirty="0" smtClean="0"/>
              <a:t>http botnet</a:t>
            </a:r>
            <a:r>
              <a:rPr lang="zh-TW" altLang="en-US" dirty="0" smtClean="0"/>
              <a:t>的特徵來進行分析</a:t>
            </a:r>
            <a:endParaRPr lang="en-US" altLang="zh-TW" dirty="0" smtClean="0"/>
          </a:p>
          <a:p>
            <a:r>
              <a:rPr lang="zh-TW" altLang="en-US" dirty="0" smtClean="0"/>
              <a:t>他們主要是檢測</a:t>
            </a:r>
            <a:r>
              <a:rPr lang="en-US" altLang="zh-TW" dirty="0" smtClean="0"/>
              <a:t>http</a:t>
            </a:r>
            <a:r>
              <a:rPr lang="zh-TW" altLang="en-US" dirty="0" smtClean="0"/>
              <a:t> </a:t>
            </a:r>
            <a:r>
              <a:rPr lang="en-US" altLang="zh-TW" dirty="0" smtClean="0"/>
              <a:t>botnet</a:t>
            </a:r>
            <a:r>
              <a:rPr lang="zh-TW" altLang="en-US" dirty="0" smtClean="0"/>
              <a:t>會產生的流量的異常。</a:t>
            </a:r>
            <a:r>
              <a:rPr lang="en-US" altLang="zh-TW" dirty="0" smtClean="0"/>
              <a:t>(</a:t>
            </a:r>
            <a:r>
              <a:rPr lang="zh-TW" altLang="en-US" dirty="0" smtClean="0"/>
              <a:t>例如格式很統一、</a:t>
            </a:r>
            <a:r>
              <a:rPr lang="en-US" altLang="zh-TW" dirty="0" smtClean="0"/>
              <a:t>header</a:t>
            </a:r>
            <a:r>
              <a:rPr lang="zh-TW" altLang="en-US" dirty="0" smtClean="0"/>
              <a:t>不完整、</a:t>
            </a:r>
            <a:r>
              <a:rPr lang="en-US" altLang="zh-TW" dirty="0" smtClean="0"/>
              <a:t>context</a:t>
            </a:r>
            <a:r>
              <a:rPr lang="zh-TW" altLang="en-US" dirty="0" smtClean="0"/>
              <a:t>很短</a:t>
            </a:r>
            <a:r>
              <a:rPr lang="en-US" altLang="zh-TW" dirty="0" smtClean="0"/>
              <a:t>)</a:t>
            </a:r>
          </a:p>
          <a:p>
            <a:r>
              <a:rPr lang="zh-TW" altLang="en-US" i="0" dirty="0" smtClean="0"/>
              <a:t>因為像</a:t>
            </a:r>
            <a:r>
              <a:rPr lang="en-US" altLang="zh-TW" i="0" dirty="0" err="1" smtClean="0"/>
              <a:t>google</a:t>
            </a:r>
            <a:r>
              <a:rPr lang="zh-TW" altLang="en-US" i="0" dirty="0" smtClean="0"/>
              <a:t>有查詢下載等等的服務</a:t>
            </a:r>
            <a:r>
              <a:rPr lang="en-US" altLang="zh-TW" i="0" dirty="0" smtClean="0"/>
              <a:t>)</a:t>
            </a:r>
            <a:r>
              <a:rPr lang="zh-TW" altLang="en-US" i="0" dirty="0" smtClean="0"/>
              <a:t> 而 </a:t>
            </a:r>
            <a:r>
              <a:rPr lang="en-US" altLang="zh-TW" i="0" dirty="0" smtClean="0"/>
              <a:t>bot</a:t>
            </a:r>
            <a:r>
              <a:rPr lang="zh-TW" altLang="en-US" i="0" dirty="0" smtClean="0"/>
              <a:t>通常只有下載的服務</a:t>
            </a:r>
            <a:endParaRPr lang="en-US" altLang="zh-TW" i="0" dirty="0" smtClean="0"/>
          </a:p>
          <a:p>
            <a:r>
              <a:rPr lang="en-US" altLang="zh-TW" i="0" dirty="0" smtClean="0"/>
              <a:t>header</a:t>
            </a:r>
            <a:r>
              <a:rPr lang="zh-TW" altLang="en-US" i="0" dirty="0" smtClean="0"/>
              <a:t>的部分通常是不完整的</a:t>
            </a:r>
            <a:r>
              <a:rPr lang="en-US" altLang="zh-TW" i="0" dirty="0" smtClean="0"/>
              <a:t>.</a:t>
            </a:r>
            <a:r>
              <a:rPr lang="en-US" altLang="zh-TW" sz="1200" b="0" i="0" u="none" strike="noStrike" kern="1200" baseline="0" dirty="0" smtClean="0">
                <a:solidFill>
                  <a:schemeClr val="tx1"/>
                </a:solidFill>
                <a:latin typeface="+mn-lt"/>
                <a:ea typeface="+mn-ea"/>
                <a:cs typeface="+mn-cs"/>
              </a:rPr>
              <a:t> </a:t>
            </a:r>
          </a:p>
          <a:p>
            <a:r>
              <a:rPr lang="en-US" altLang="zh-TW" sz="1200" b="0" i="0" u="none" strike="noStrike" kern="1200" baseline="0" dirty="0" smtClean="0">
                <a:solidFill>
                  <a:schemeClr val="tx1"/>
                </a:solidFill>
                <a:latin typeface="+mn-lt"/>
                <a:ea typeface="+mn-ea"/>
                <a:cs typeface="+mn-cs"/>
              </a:rPr>
              <a:t>Context-Length</a:t>
            </a:r>
            <a:r>
              <a:rPr lang="zh-TW" altLang="en-US" sz="1200" b="0" i="0" u="none" strike="noStrike" kern="1200" baseline="0" dirty="0" smtClean="0">
                <a:solidFill>
                  <a:schemeClr val="tx1"/>
                </a:solidFill>
                <a:latin typeface="+mn-lt"/>
                <a:ea typeface="+mn-ea"/>
                <a:cs typeface="+mn-cs"/>
              </a:rPr>
              <a:t>、</a:t>
            </a:r>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request</a:t>
            </a:r>
            <a:r>
              <a:rPr lang="zh-TW" altLang="en-US" sz="1200" b="0" i="0" u="none" strike="noStrike" kern="1200" baseline="0" dirty="0" smtClean="0">
                <a:solidFill>
                  <a:schemeClr val="tx1"/>
                </a:solidFill>
                <a:latin typeface="+mn-lt"/>
                <a:ea typeface="+mn-ea"/>
                <a:cs typeface="+mn-cs"/>
              </a:rPr>
              <a:t>間隔、次數、</a:t>
            </a:r>
            <a:r>
              <a:rPr lang="en-US" altLang="zh-TW" sz="1200" b="0" i="0" u="none" strike="noStrike" kern="1200" baseline="0" dirty="0" smtClean="0">
                <a:solidFill>
                  <a:schemeClr val="tx1"/>
                </a:solidFill>
                <a:latin typeface="+mn-lt"/>
                <a:ea typeface="+mn-ea"/>
                <a:cs typeface="+mn-cs"/>
              </a:rPr>
              <a:t>bot</a:t>
            </a:r>
            <a:r>
              <a:rPr lang="zh-TW" altLang="en-US" sz="1200" b="0" i="0" u="none" strike="noStrike" kern="1200" baseline="0" dirty="0" smtClean="0">
                <a:solidFill>
                  <a:schemeClr val="tx1"/>
                </a:solidFill>
                <a:latin typeface="+mn-lt"/>
                <a:ea typeface="+mn-ea"/>
                <a:cs typeface="+mn-cs"/>
              </a:rPr>
              <a:t>傳輸的格式在一段時間內不會變</a:t>
            </a:r>
            <a:endParaRPr lang="en-US" altLang="zh-TW" sz="1200" b="0" i="0" u="none" strike="noStrike" kern="1200" baseline="0" dirty="0" smtClean="0">
              <a:solidFill>
                <a:schemeClr val="tx1"/>
              </a:solidFill>
              <a:latin typeface="+mn-lt"/>
              <a:ea typeface="+mn-ea"/>
              <a:cs typeface="+mn-cs"/>
            </a:endParaRPr>
          </a:p>
          <a:p>
            <a:r>
              <a:rPr lang="zh-TW" altLang="en-US" sz="1200" b="0" i="0" u="none" strike="noStrike" kern="1200" baseline="0" dirty="0" smtClean="0">
                <a:solidFill>
                  <a:schemeClr val="tx1"/>
                </a:solidFill>
                <a:latin typeface="+mn-lt"/>
                <a:ea typeface="+mn-ea"/>
                <a:cs typeface="+mn-cs"/>
              </a:rPr>
              <a:t>利用這些來進行分析</a:t>
            </a:r>
            <a:endParaRPr lang="zh-TW" altLang="en-U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GET</a:t>
            </a:r>
            <a:r>
              <a:rPr lang="zh-TW" altLang="en-US" dirty="0" smtClean="0"/>
              <a:t> </a:t>
            </a:r>
            <a:r>
              <a:rPr lang="en-US" altLang="zh-TW" dirty="0" smtClean="0"/>
              <a:t>POST</a:t>
            </a:r>
          </a:p>
          <a:p>
            <a:endParaRPr lang="zh-TW" altLang="en-US" dirty="0"/>
          </a:p>
        </p:txBody>
      </p:sp>
      <p:sp>
        <p:nvSpPr>
          <p:cNvPr id="4" name="投影片編號版面配置區 3"/>
          <p:cNvSpPr>
            <a:spLocks noGrp="1"/>
          </p:cNvSpPr>
          <p:nvPr>
            <p:ph type="sldNum" sz="quarter" idx="10"/>
          </p:nvPr>
        </p:nvSpPr>
        <p:spPr/>
        <p:txBody>
          <a:bodyPr/>
          <a:lstStyle/>
          <a:p>
            <a:fld id="{51A8E12B-E7A6-4D0D-AD6B-39B7288387FD}" type="slidenum">
              <a:rPr lang="zh-TW" altLang="en-US" smtClean="0"/>
              <a:t>12</a:t>
            </a:fld>
            <a:endParaRPr lang="zh-TW" altLang="en-US"/>
          </a:p>
        </p:txBody>
      </p:sp>
    </p:spTree>
    <p:extLst>
      <p:ext uri="{BB962C8B-B14F-4D97-AF65-F5344CB8AC3E}">
        <p14:creationId xmlns:p14="http://schemas.microsoft.com/office/powerpoint/2010/main" val="86116889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BFB00D2-8A1C-45E4-924A-76D294163CEB}" type="datetimeFigureOut">
              <a:rPr lang="zh-TW" altLang="en-US" smtClean="0"/>
              <a:t>2016/12/3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87287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BFB00D2-8A1C-45E4-924A-76D294163CEB}" type="datetimeFigureOut">
              <a:rPr lang="zh-TW" altLang="en-US" smtClean="0"/>
              <a:t>2016/12/3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3426548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BFB00D2-8A1C-45E4-924A-76D294163CEB}" type="datetimeFigureOut">
              <a:rPr lang="zh-TW" altLang="en-US" smtClean="0"/>
              <a:t>2016/12/3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57412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BFB00D2-8A1C-45E4-924A-76D294163CEB}" type="datetimeFigureOut">
              <a:rPr lang="zh-TW" altLang="en-US" smtClean="0"/>
              <a:t>2016/12/3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78827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8593667" y="6272784"/>
            <a:ext cx="2644309" cy="365125"/>
          </a:xfrm>
        </p:spPr>
        <p:txBody>
          <a:bodyPr/>
          <a:lstStyle/>
          <a:p>
            <a:fld id="{4BFB00D2-8A1C-45E4-924A-76D294163CEB}" type="datetimeFigureOut">
              <a:rPr lang="zh-TW" altLang="en-US" smtClean="0"/>
              <a:t>2016/12/3</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396101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BFB00D2-8A1C-45E4-924A-76D294163CEB}" type="datetimeFigureOut">
              <a:rPr lang="zh-TW" altLang="en-US" smtClean="0"/>
              <a:t>2016/12/3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192443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BFB00D2-8A1C-45E4-924A-76D294163CEB}" type="datetimeFigureOut">
              <a:rPr lang="zh-TW" altLang="en-US" smtClean="0"/>
              <a:t>2016/12/3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348907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BFB00D2-8A1C-45E4-924A-76D294163CEB}" type="datetimeFigureOut">
              <a:rPr lang="zh-TW" altLang="en-US" smtClean="0"/>
              <a:t>2016/12/3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243854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B00D2-8A1C-45E4-924A-76D294163CEB}" type="datetimeFigureOut">
              <a:rPr lang="zh-TW" altLang="en-US" smtClean="0"/>
              <a:t>2016/12/3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352524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BFB00D2-8A1C-45E4-924A-76D294163CEB}" type="datetimeFigureOut">
              <a:rPr lang="zh-TW" altLang="en-US" smtClean="0"/>
              <a:t>2016/12/3</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363652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BFB00D2-8A1C-45E4-924A-76D294163CEB}" type="datetimeFigureOut">
              <a:rPr lang="zh-TW" altLang="en-US" smtClean="0"/>
              <a:t>2016/12/3</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396239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BFB00D2-8A1C-45E4-924A-76D294163CEB}" type="datetimeFigureOut">
              <a:rPr lang="zh-TW" altLang="en-US" smtClean="0"/>
              <a:t>2016/12/3</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7B0E484-948F-4A32-9EE1-5A52ACB3F12C}" type="slidenum">
              <a:rPr lang="zh-TW" altLang="en-US" smtClean="0"/>
              <a:t>‹#›</a:t>
            </a:fld>
            <a:endParaRPr lang="zh-TW" altLang="en-US"/>
          </a:p>
        </p:txBody>
      </p:sp>
    </p:spTree>
    <p:extLst>
      <p:ext uri="{BB962C8B-B14F-4D97-AF65-F5344CB8AC3E}">
        <p14:creationId xmlns:p14="http://schemas.microsoft.com/office/powerpoint/2010/main" val="9764525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906087" y="1234796"/>
            <a:ext cx="9966960" cy="3035808"/>
          </a:xfrm>
        </p:spPr>
        <p:txBody>
          <a:bodyPr/>
          <a:lstStyle/>
          <a:p>
            <a:r>
              <a:rPr lang="en-US" altLang="zh-TW" sz="4800" cap="none" dirty="0" smtClean="0"/>
              <a:t>An Empirical Study of Http-Based Financial Botnets</a:t>
            </a:r>
            <a:endParaRPr lang="zh-TW" altLang="en-US" sz="4800" cap="none" dirty="0"/>
          </a:p>
        </p:txBody>
      </p:sp>
      <p:sp>
        <p:nvSpPr>
          <p:cNvPr id="3" name="副標題 2"/>
          <p:cNvSpPr>
            <a:spLocks noGrp="1"/>
          </p:cNvSpPr>
          <p:nvPr>
            <p:ph type="subTitle" idx="1"/>
          </p:nvPr>
        </p:nvSpPr>
        <p:spPr>
          <a:xfrm>
            <a:off x="906087" y="4447486"/>
            <a:ext cx="9638696" cy="1603118"/>
          </a:xfrm>
        </p:spPr>
        <p:txBody>
          <a:bodyPr>
            <a:normAutofit/>
          </a:bodyPr>
          <a:lstStyle/>
          <a:p>
            <a:r>
              <a:rPr lang="en-US" altLang="zh-TW" dirty="0"/>
              <a:t>Aditya K. </a:t>
            </a:r>
            <a:r>
              <a:rPr lang="en-US" altLang="zh-TW" dirty="0" err="1"/>
              <a:t>Sood</a:t>
            </a:r>
            <a:r>
              <a:rPr lang="en-US" altLang="zh-TW" dirty="0"/>
              <a:t>, </a:t>
            </a:r>
            <a:r>
              <a:rPr lang="en-US" altLang="zh-TW" dirty="0" err="1"/>
              <a:t>Sherali</a:t>
            </a:r>
            <a:r>
              <a:rPr lang="en-US" altLang="zh-TW" dirty="0"/>
              <a:t> </a:t>
            </a:r>
            <a:r>
              <a:rPr lang="en-US" altLang="zh-TW" dirty="0" err="1" smtClean="0"/>
              <a:t>Zeadally</a:t>
            </a:r>
            <a:r>
              <a:rPr lang="en-US" altLang="zh-TW" dirty="0" smtClean="0"/>
              <a:t> </a:t>
            </a:r>
            <a:r>
              <a:rPr lang="en-US" altLang="zh-TW" dirty="0"/>
              <a:t>and Richard J. </a:t>
            </a:r>
            <a:r>
              <a:rPr lang="en-US" altLang="zh-TW" dirty="0" err="1" smtClean="0"/>
              <a:t>Enbody</a:t>
            </a:r>
            <a:r>
              <a:rPr lang="en-US" altLang="zh-TW" dirty="0" smtClean="0"/>
              <a:t> (2016)</a:t>
            </a:r>
          </a:p>
          <a:p>
            <a:r>
              <a:rPr lang="en-US" altLang="zh-TW" dirty="0"/>
              <a:t>	</a:t>
            </a:r>
            <a:r>
              <a:rPr lang="en-US" altLang="zh-TW" dirty="0" smtClean="0"/>
              <a:t>					Presented by </a:t>
            </a:r>
            <a:r>
              <a:rPr lang="en-US" altLang="zh-TW" dirty="0" err="1" smtClean="0"/>
              <a:t>ChiLung</a:t>
            </a:r>
            <a:r>
              <a:rPr lang="en-US" altLang="zh-TW" dirty="0" smtClean="0"/>
              <a:t> Ou </a:t>
            </a:r>
            <a:endParaRPr lang="zh-TW" altLang="en-US" dirty="0"/>
          </a:p>
        </p:txBody>
      </p:sp>
    </p:spTree>
    <p:extLst>
      <p:ext uri="{BB962C8B-B14F-4D97-AF65-F5344CB8AC3E}">
        <p14:creationId xmlns:p14="http://schemas.microsoft.com/office/powerpoint/2010/main" val="1343254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9847" y="484632"/>
            <a:ext cx="10395321" cy="1609344"/>
          </a:xfrm>
        </p:spPr>
        <p:txBody>
          <a:bodyPr/>
          <a:lstStyle/>
          <a:p>
            <a:r>
              <a:rPr lang="en-US" altLang="zh-TW" cap="none" dirty="0" smtClean="0"/>
              <a:t>Related work and Contributions of this work</a:t>
            </a:r>
            <a:endParaRPr lang="zh-TW" altLang="en-US" cap="none" dirty="0"/>
          </a:p>
        </p:txBody>
      </p:sp>
      <p:sp>
        <p:nvSpPr>
          <p:cNvPr id="3" name="內容版面配置區 2"/>
          <p:cNvSpPr>
            <a:spLocks noGrp="1"/>
          </p:cNvSpPr>
          <p:nvPr>
            <p:ph idx="1"/>
          </p:nvPr>
        </p:nvSpPr>
        <p:spPr>
          <a:xfrm>
            <a:off x="1238307" y="1938527"/>
            <a:ext cx="10058400" cy="4050792"/>
          </a:xfrm>
        </p:spPr>
        <p:txBody>
          <a:bodyPr>
            <a:normAutofit/>
          </a:bodyPr>
          <a:lstStyle/>
          <a:p>
            <a:r>
              <a:rPr lang="en-US" altLang="zh-TW" dirty="0" smtClean="0"/>
              <a:t>(2) “</a:t>
            </a:r>
            <a:r>
              <a:rPr lang="en-US" altLang="zh-TW" dirty="0"/>
              <a:t>From throw-away traffic to </a:t>
            </a:r>
            <a:r>
              <a:rPr lang="en-US" altLang="zh-TW" dirty="0" smtClean="0"/>
              <a:t>bots: detecting </a:t>
            </a:r>
            <a:r>
              <a:rPr lang="en-US" altLang="zh-TW" dirty="0"/>
              <a:t>the rise of DGA-based malware,” in Proc. 21st </a:t>
            </a:r>
            <a:r>
              <a:rPr lang="en-US" altLang="zh-TW" dirty="0" smtClean="0"/>
              <a:t>USENIX </a:t>
            </a:r>
            <a:r>
              <a:rPr lang="en-US" altLang="zh-TW" dirty="0" err="1" smtClean="0"/>
              <a:t>Secur</a:t>
            </a:r>
            <a:r>
              <a:rPr lang="en-US" altLang="zh-TW" dirty="0"/>
              <a:t>. </a:t>
            </a:r>
            <a:r>
              <a:rPr lang="en-US" altLang="zh-TW" dirty="0" err="1"/>
              <a:t>Symp</a:t>
            </a:r>
            <a:r>
              <a:rPr lang="en-US" altLang="zh-TW" dirty="0"/>
              <a:t>., Aug., 2012, </a:t>
            </a:r>
            <a:r>
              <a:rPr lang="en-US" altLang="zh-TW" dirty="0" smtClean="0"/>
              <a:t>)M</a:t>
            </a:r>
            <a:r>
              <a:rPr lang="en-US" altLang="zh-TW" dirty="0"/>
              <a:t>. </a:t>
            </a:r>
            <a:r>
              <a:rPr lang="en-US" altLang="zh-TW" dirty="0" err="1"/>
              <a:t>Antonakakis</a:t>
            </a:r>
            <a:r>
              <a:rPr lang="en-US" altLang="zh-TW" dirty="0"/>
              <a:t>, R. </a:t>
            </a:r>
            <a:r>
              <a:rPr lang="en-US" altLang="zh-TW" dirty="0" err="1"/>
              <a:t>Perdisci</a:t>
            </a:r>
            <a:r>
              <a:rPr lang="en-US" altLang="zh-TW" dirty="0"/>
              <a:t>, Y. </a:t>
            </a:r>
            <a:r>
              <a:rPr lang="en-US" altLang="zh-TW" dirty="0" err="1"/>
              <a:t>Nadji</a:t>
            </a:r>
            <a:r>
              <a:rPr lang="en-US" altLang="zh-TW" dirty="0"/>
              <a:t>, N. </a:t>
            </a:r>
            <a:r>
              <a:rPr lang="en-US" altLang="zh-TW" dirty="0" err="1"/>
              <a:t>Vasiloglou</a:t>
            </a:r>
            <a:r>
              <a:rPr lang="en-US" altLang="zh-TW" dirty="0"/>
              <a:t>, S. Abu- </a:t>
            </a:r>
            <a:r>
              <a:rPr lang="en-US" altLang="zh-TW" dirty="0" err="1"/>
              <a:t>Nimeh</a:t>
            </a:r>
            <a:r>
              <a:rPr lang="en-US" altLang="zh-TW" dirty="0"/>
              <a:t>, W. Lee, and </a:t>
            </a:r>
            <a:r>
              <a:rPr lang="en-US" altLang="zh-TW" dirty="0" err="1" smtClean="0"/>
              <a:t>D.Dagon</a:t>
            </a:r>
            <a:r>
              <a:rPr lang="en-US" altLang="zh-TW" dirty="0"/>
              <a:t> </a:t>
            </a:r>
            <a:r>
              <a:rPr lang="en-US" altLang="zh-TW" dirty="0" smtClean="0"/>
              <a:t>.</a:t>
            </a:r>
          </a:p>
          <a:p>
            <a:endParaRPr lang="en-US" altLang="zh-TW" dirty="0"/>
          </a:p>
          <a:p>
            <a:r>
              <a:rPr lang="en-US" altLang="zh-TW" dirty="0"/>
              <a:t>They built a machine learning based classification system to detect potential Domain Generation Algorithms (DGAs) </a:t>
            </a:r>
            <a:r>
              <a:rPr lang="en-US" altLang="zh-TW" dirty="0">
                <a:solidFill>
                  <a:srgbClr val="FF0000"/>
                </a:solidFill>
              </a:rPr>
              <a:t>generating excessive </a:t>
            </a:r>
            <a:r>
              <a:rPr lang="en-US" altLang="zh-TW" dirty="0" err="1">
                <a:solidFill>
                  <a:srgbClr val="FF0000"/>
                </a:solidFill>
              </a:rPr>
              <a:t>NXDomain</a:t>
            </a:r>
            <a:r>
              <a:rPr lang="en-US" altLang="zh-TW" dirty="0">
                <a:solidFill>
                  <a:srgbClr val="FF0000"/>
                </a:solidFill>
              </a:rPr>
              <a:t> </a:t>
            </a:r>
            <a:r>
              <a:rPr lang="en-US" altLang="zh-TW" dirty="0" smtClean="0">
                <a:solidFill>
                  <a:srgbClr val="FF0000"/>
                </a:solidFill>
              </a:rPr>
              <a:t>(</a:t>
            </a:r>
            <a:r>
              <a:rPr lang="en-US" altLang="zh-TW" dirty="0">
                <a:solidFill>
                  <a:srgbClr val="FF0000"/>
                </a:solidFill>
              </a:rPr>
              <a:t>Non-Existent domain) messages</a:t>
            </a:r>
            <a:r>
              <a:rPr lang="en-US" altLang="zh-TW" dirty="0" smtClean="0"/>
              <a:t>.</a:t>
            </a:r>
          </a:p>
          <a:p>
            <a:endParaRPr lang="en-US" altLang="zh-TW" dirty="0"/>
          </a:p>
          <a:p>
            <a:r>
              <a:rPr lang="en-US" altLang="zh-TW" dirty="0" smtClean="0"/>
              <a:t> </a:t>
            </a:r>
            <a:r>
              <a:rPr lang="en-US" altLang="zh-TW" dirty="0"/>
              <a:t>This work focused on detecting DGAs, one component of financial botnets.</a:t>
            </a:r>
            <a:endParaRPr lang="nl-NL" altLang="zh-TW" dirty="0" smtClean="0"/>
          </a:p>
        </p:txBody>
      </p:sp>
    </p:spTree>
    <p:extLst>
      <p:ext uri="{BB962C8B-B14F-4D97-AF65-F5344CB8AC3E}">
        <p14:creationId xmlns:p14="http://schemas.microsoft.com/office/powerpoint/2010/main" val="2372220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9847" y="484632"/>
            <a:ext cx="10395321" cy="1609344"/>
          </a:xfrm>
        </p:spPr>
        <p:txBody>
          <a:bodyPr/>
          <a:lstStyle/>
          <a:p>
            <a:r>
              <a:rPr lang="en-US" altLang="zh-TW" cap="none" dirty="0" smtClean="0"/>
              <a:t>Related work and Contributions of this work</a:t>
            </a:r>
            <a:endParaRPr lang="zh-TW" altLang="en-US" cap="none" dirty="0"/>
          </a:p>
        </p:txBody>
      </p:sp>
      <p:sp>
        <p:nvSpPr>
          <p:cNvPr id="3" name="內容版面配置區 2"/>
          <p:cNvSpPr>
            <a:spLocks noGrp="1"/>
          </p:cNvSpPr>
          <p:nvPr>
            <p:ph idx="1"/>
          </p:nvPr>
        </p:nvSpPr>
        <p:spPr>
          <a:xfrm>
            <a:off x="1238307" y="1938527"/>
            <a:ext cx="10058400" cy="4050792"/>
          </a:xfrm>
        </p:spPr>
        <p:txBody>
          <a:bodyPr>
            <a:normAutofit/>
          </a:bodyPr>
          <a:lstStyle/>
          <a:p>
            <a:r>
              <a:rPr lang="en-US" altLang="zh-TW" dirty="0" smtClean="0"/>
              <a:t>(3)</a:t>
            </a:r>
            <a:r>
              <a:rPr lang="zh-TW" altLang="en-US" dirty="0" smtClean="0"/>
              <a:t> </a:t>
            </a:r>
            <a:r>
              <a:rPr lang="en-US" altLang="zh-TW" dirty="0" smtClean="0"/>
              <a:t>“</a:t>
            </a:r>
            <a:r>
              <a:rPr lang="en-US" altLang="zh-TW" dirty="0"/>
              <a:t>Botnet </a:t>
            </a:r>
            <a:r>
              <a:rPr lang="en-US" altLang="zh-TW" dirty="0" err="1"/>
              <a:t>behaviour</a:t>
            </a:r>
            <a:r>
              <a:rPr lang="en-US" altLang="zh-TW" dirty="0"/>
              <a:t> analysis using IP flows: With HTTP </a:t>
            </a:r>
            <a:r>
              <a:rPr lang="en-US" altLang="zh-TW" dirty="0" smtClean="0"/>
              <a:t>filters using classifiers,” in Proc. Adv. Inform. </a:t>
            </a:r>
            <a:r>
              <a:rPr lang="en-US" altLang="zh-TW" dirty="0" err="1" smtClean="0"/>
              <a:t>Netw</a:t>
            </a:r>
            <a:r>
              <a:rPr lang="en-US" altLang="zh-TW" dirty="0" smtClean="0"/>
              <a:t>. Appl. Workshops, May 2014,</a:t>
            </a:r>
            <a:r>
              <a:rPr lang="en-US" altLang="zh-TW" dirty="0"/>
              <a:t> F. </a:t>
            </a:r>
            <a:r>
              <a:rPr lang="en-US" altLang="zh-TW" dirty="0" err="1"/>
              <a:t>Haddadi</a:t>
            </a:r>
            <a:r>
              <a:rPr lang="en-US" altLang="zh-TW" dirty="0"/>
              <a:t>, J. Morgan, E. G. </a:t>
            </a:r>
            <a:r>
              <a:rPr lang="en-US" altLang="zh-TW" dirty="0" err="1"/>
              <a:t>Filho</a:t>
            </a:r>
            <a:r>
              <a:rPr lang="en-US" altLang="zh-TW" dirty="0"/>
              <a:t>, and AN. </a:t>
            </a:r>
            <a:r>
              <a:rPr lang="en-US" altLang="zh-TW" dirty="0" err="1" smtClean="0"/>
              <a:t>Zincir</a:t>
            </a:r>
            <a:r>
              <a:rPr lang="en-US" altLang="zh-TW" dirty="0" smtClean="0"/>
              <a:t>-Heywood.</a:t>
            </a:r>
          </a:p>
          <a:p>
            <a:endParaRPr lang="en-US" altLang="zh-TW" dirty="0" smtClean="0"/>
          </a:p>
          <a:p>
            <a:r>
              <a:rPr lang="en-US" altLang="zh-TW" dirty="0" smtClean="0"/>
              <a:t>They used </a:t>
            </a:r>
            <a:r>
              <a:rPr lang="en-US" altLang="zh-TW" dirty="0"/>
              <a:t>a machine learning approach on </a:t>
            </a:r>
            <a:r>
              <a:rPr lang="en-US" altLang="zh-TW" dirty="0" err="1" smtClean="0"/>
              <a:t>NetFlow</a:t>
            </a:r>
            <a:r>
              <a:rPr lang="en-US" altLang="zh-TW" dirty="0" smtClean="0"/>
              <a:t> </a:t>
            </a:r>
            <a:r>
              <a:rPr lang="en-US" altLang="zh-TW" dirty="0"/>
              <a:t>data to classify the malicious HTTP traffic pertaining to botnets. </a:t>
            </a:r>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707" y="4274819"/>
            <a:ext cx="9753600" cy="1714500"/>
          </a:xfrm>
          <a:prstGeom prst="rect">
            <a:avLst/>
          </a:prstGeom>
        </p:spPr>
      </p:pic>
    </p:spTree>
    <p:extLst>
      <p:ext uri="{BB962C8B-B14F-4D97-AF65-F5344CB8AC3E}">
        <p14:creationId xmlns:p14="http://schemas.microsoft.com/office/powerpoint/2010/main" val="1597818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9847" y="484632"/>
            <a:ext cx="10395321" cy="1609344"/>
          </a:xfrm>
        </p:spPr>
        <p:txBody>
          <a:bodyPr/>
          <a:lstStyle/>
          <a:p>
            <a:r>
              <a:rPr lang="en-US" altLang="zh-TW" cap="none" dirty="0" smtClean="0"/>
              <a:t>Related work and Contributions of this work</a:t>
            </a:r>
            <a:endParaRPr lang="zh-TW" altLang="en-US" cap="none" dirty="0"/>
          </a:p>
        </p:txBody>
      </p:sp>
      <p:sp>
        <p:nvSpPr>
          <p:cNvPr id="3" name="內容版面配置區 2"/>
          <p:cNvSpPr>
            <a:spLocks noGrp="1"/>
          </p:cNvSpPr>
          <p:nvPr>
            <p:ph idx="1"/>
          </p:nvPr>
        </p:nvSpPr>
        <p:spPr>
          <a:xfrm>
            <a:off x="1238307" y="1938527"/>
            <a:ext cx="10058400" cy="4050792"/>
          </a:xfrm>
        </p:spPr>
        <p:txBody>
          <a:bodyPr>
            <a:normAutofit/>
          </a:bodyPr>
          <a:lstStyle/>
          <a:p>
            <a:r>
              <a:rPr lang="en-US" altLang="zh-TW" dirty="0" smtClean="0"/>
              <a:t>(4)</a:t>
            </a:r>
            <a:r>
              <a:rPr lang="zh-TW" altLang="en-US" dirty="0" smtClean="0"/>
              <a:t> </a:t>
            </a:r>
            <a:r>
              <a:rPr lang="en-US" altLang="zh-TW" dirty="0" smtClean="0"/>
              <a:t>“</a:t>
            </a:r>
            <a:r>
              <a:rPr lang="en-US" altLang="zh-TW" dirty="0"/>
              <a:t>Detecting HTTP botnet with clustering </a:t>
            </a:r>
            <a:r>
              <a:rPr lang="en-US" altLang="zh-TW" dirty="0" smtClean="0"/>
              <a:t>network traffic</a:t>
            </a:r>
            <a:r>
              <a:rPr lang="en-US" altLang="zh-TW" dirty="0"/>
              <a:t>,” in Proc. 8th Conf. Wireless </a:t>
            </a:r>
            <a:r>
              <a:rPr lang="en-US" altLang="zh-TW" dirty="0" err="1"/>
              <a:t>Commun</a:t>
            </a:r>
            <a:r>
              <a:rPr lang="en-US" altLang="zh-TW" dirty="0"/>
              <a:t>., </a:t>
            </a:r>
            <a:r>
              <a:rPr lang="en-US" altLang="zh-TW" dirty="0" err="1"/>
              <a:t>Netw</a:t>
            </a:r>
            <a:r>
              <a:rPr lang="en-US" altLang="zh-TW" dirty="0"/>
              <a:t>. </a:t>
            </a:r>
            <a:r>
              <a:rPr lang="en-US" altLang="zh-TW" dirty="0" smtClean="0"/>
              <a:t>Mobile </a:t>
            </a:r>
            <a:r>
              <a:rPr lang="en-US" altLang="zh-TW" dirty="0" err="1" smtClean="0"/>
              <a:t>Comput</a:t>
            </a:r>
            <a:r>
              <a:rPr lang="en-US" altLang="zh-TW" dirty="0"/>
              <a:t>., Sep., 2012, T. </a:t>
            </a:r>
            <a:r>
              <a:rPr lang="en-US" altLang="zh-TW" dirty="0" err="1"/>
              <a:t>Cai</a:t>
            </a:r>
            <a:r>
              <a:rPr lang="en-US" altLang="zh-TW" dirty="0"/>
              <a:t> and F. </a:t>
            </a:r>
            <a:r>
              <a:rPr lang="en-US" altLang="zh-TW" dirty="0" err="1" smtClean="0"/>
              <a:t>Zou</a:t>
            </a:r>
            <a:r>
              <a:rPr lang="en-US" altLang="zh-TW" dirty="0" smtClean="0"/>
              <a:t>.</a:t>
            </a:r>
          </a:p>
          <a:p>
            <a:endParaRPr lang="en-US" altLang="zh-TW" dirty="0"/>
          </a:p>
          <a:p>
            <a:r>
              <a:rPr lang="en-US" altLang="zh-TW" dirty="0" smtClean="0"/>
              <a:t>They presented </a:t>
            </a:r>
            <a:r>
              <a:rPr lang="en-US" altLang="zh-TW" dirty="0"/>
              <a:t>the different discriminative features needed to detect HTTP-based botnets </a:t>
            </a:r>
            <a:r>
              <a:rPr lang="en-US" altLang="zh-TW" dirty="0" smtClean="0"/>
              <a:t>using </a:t>
            </a:r>
            <a:r>
              <a:rPr lang="en-US" altLang="zh-TW" dirty="0"/>
              <a:t>feature </a:t>
            </a:r>
            <a:r>
              <a:rPr lang="en-US" altLang="zh-TW" dirty="0" smtClean="0"/>
              <a:t>analysis.</a:t>
            </a:r>
          </a:p>
          <a:p>
            <a:endParaRPr lang="en-US" altLang="zh-TW" dirty="0" smtClean="0"/>
          </a:p>
          <a:p>
            <a:r>
              <a:rPr lang="en-US" altLang="zh-TW" dirty="0" smtClean="0"/>
              <a:t>What </a:t>
            </a:r>
            <a:r>
              <a:rPr lang="en-US" altLang="zh-TW" dirty="0"/>
              <a:t>they did was to detect anomalies in HTTP traffic generated by botnets.</a:t>
            </a:r>
            <a:endParaRPr lang="nl-NL" altLang="zh-TW" dirty="0" smtClean="0"/>
          </a:p>
        </p:txBody>
      </p:sp>
    </p:spTree>
    <p:extLst>
      <p:ext uri="{BB962C8B-B14F-4D97-AF65-F5344CB8AC3E}">
        <p14:creationId xmlns:p14="http://schemas.microsoft.com/office/powerpoint/2010/main" val="2688626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9847" y="484632"/>
            <a:ext cx="10395321" cy="1609344"/>
          </a:xfrm>
        </p:spPr>
        <p:txBody>
          <a:bodyPr/>
          <a:lstStyle/>
          <a:p>
            <a:r>
              <a:rPr lang="en-US" altLang="zh-TW" cap="none" dirty="0" smtClean="0"/>
              <a:t>Related work and Contributions of this work</a:t>
            </a:r>
            <a:endParaRPr lang="zh-TW" altLang="en-US" cap="none" dirty="0"/>
          </a:p>
        </p:txBody>
      </p:sp>
      <p:sp>
        <p:nvSpPr>
          <p:cNvPr id="3" name="內容版面配置區 2"/>
          <p:cNvSpPr>
            <a:spLocks noGrp="1"/>
          </p:cNvSpPr>
          <p:nvPr>
            <p:ph idx="1"/>
          </p:nvPr>
        </p:nvSpPr>
        <p:spPr>
          <a:xfrm>
            <a:off x="1238307" y="1938527"/>
            <a:ext cx="10058400" cy="4050792"/>
          </a:xfrm>
        </p:spPr>
        <p:txBody>
          <a:bodyPr>
            <a:normAutofit/>
          </a:bodyPr>
          <a:lstStyle/>
          <a:p>
            <a:r>
              <a:rPr lang="en-US" altLang="zh-TW" dirty="0"/>
              <a:t>They </a:t>
            </a:r>
            <a:r>
              <a:rPr lang="en-US" altLang="zh-TW" dirty="0" smtClean="0"/>
              <a:t>investigate </a:t>
            </a:r>
            <a:r>
              <a:rPr lang="en-US" altLang="zh-TW" dirty="0"/>
              <a:t>various HTTP-based financial botnets in terms of </a:t>
            </a:r>
            <a:r>
              <a:rPr lang="en-US" altLang="zh-TW" dirty="0">
                <a:solidFill>
                  <a:srgbClr val="FF0000"/>
                </a:solidFill>
              </a:rPr>
              <a:t>their inherent designs and incorporated features</a:t>
            </a:r>
            <a:r>
              <a:rPr lang="en-US" altLang="zh-TW" dirty="0"/>
              <a:t> to understand botnets </a:t>
            </a:r>
            <a:r>
              <a:rPr lang="en-US" altLang="zh-TW" dirty="0" smtClean="0"/>
              <a:t>internals and deployed tactics.</a:t>
            </a:r>
            <a:endParaRPr lang="en-US" altLang="zh-TW" dirty="0"/>
          </a:p>
          <a:p>
            <a:endParaRPr lang="en-US" altLang="zh-TW" dirty="0" smtClean="0"/>
          </a:p>
          <a:p>
            <a:r>
              <a:rPr lang="en-US" altLang="zh-TW" dirty="0" smtClean="0"/>
              <a:t>They investigate </a:t>
            </a:r>
            <a:r>
              <a:rPr lang="en-US" altLang="zh-TW" dirty="0"/>
              <a:t>recent botnet techniques pertaining to </a:t>
            </a:r>
            <a:r>
              <a:rPr lang="en-US" altLang="zh-TW" dirty="0">
                <a:solidFill>
                  <a:srgbClr val="FF0000"/>
                </a:solidFill>
              </a:rPr>
              <a:t>C&amp;C server protection</a:t>
            </a:r>
            <a:r>
              <a:rPr lang="en-US" altLang="zh-TW" dirty="0"/>
              <a:t>, system exploitation, and data exfiltration </a:t>
            </a:r>
            <a:r>
              <a:rPr lang="en-US" altLang="zh-TW" dirty="0" smtClean="0"/>
              <a:t>methods.</a:t>
            </a:r>
            <a:endParaRPr lang="en-US" altLang="zh-TW" dirty="0"/>
          </a:p>
          <a:p>
            <a:pPr marL="0" indent="0">
              <a:buNone/>
            </a:pPr>
            <a:endParaRPr lang="en-US" altLang="zh-TW" dirty="0"/>
          </a:p>
          <a:p>
            <a:r>
              <a:rPr lang="en-US" altLang="zh-TW" dirty="0" smtClean="0"/>
              <a:t>Finally, they discuss </a:t>
            </a:r>
            <a:r>
              <a:rPr lang="en-US" altLang="zh-TW" dirty="0">
                <a:solidFill>
                  <a:srgbClr val="FF0000"/>
                </a:solidFill>
              </a:rPr>
              <a:t>possible security solutions </a:t>
            </a:r>
            <a:r>
              <a:rPr lang="en-US" altLang="zh-TW" dirty="0"/>
              <a:t>that can be used to mitigate some of the techniques that are being used by HTTP-based financial botnets.</a:t>
            </a:r>
            <a:endParaRPr lang="nl-NL" altLang="zh-TW" dirty="0" smtClean="0"/>
          </a:p>
        </p:txBody>
      </p:sp>
    </p:spTree>
    <p:extLst>
      <p:ext uri="{BB962C8B-B14F-4D97-AF65-F5344CB8AC3E}">
        <p14:creationId xmlns:p14="http://schemas.microsoft.com/office/powerpoint/2010/main" val="408990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solidFill>
                  <a:schemeClr val="bg1">
                    <a:lumMod val="85000"/>
                  </a:schemeClr>
                </a:solidFill>
              </a:rPr>
              <a:t>Abstract</a:t>
            </a:r>
          </a:p>
          <a:p>
            <a:r>
              <a:rPr lang="en-US" altLang="zh-TW" dirty="0" smtClean="0">
                <a:solidFill>
                  <a:schemeClr val="bg1">
                    <a:lumMod val="85000"/>
                  </a:schemeClr>
                </a:solidFill>
              </a:rPr>
              <a:t>Introduction</a:t>
            </a:r>
          </a:p>
          <a:p>
            <a:r>
              <a:rPr lang="en-US" altLang="zh-TW" dirty="0" smtClean="0">
                <a:solidFill>
                  <a:schemeClr val="bg1">
                    <a:lumMod val="85000"/>
                  </a:schemeClr>
                </a:solidFill>
              </a:rPr>
              <a:t>Related work and Contributions of this work</a:t>
            </a:r>
          </a:p>
          <a:p>
            <a:r>
              <a:rPr lang="en-US" altLang="zh-TW" dirty="0" smtClean="0"/>
              <a:t>Methodology and Emulation environment</a:t>
            </a:r>
          </a:p>
          <a:p>
            <a:r>
              <a:rPr lang="en-US" altLang="zh-TW" dirty="0" smtClean="0">
                <a:solidFill>
                  <a:schemeClr val="bg1">
                    <a:lumMod val="75000"/>
                  </a:schemeClr>
                </a:solidFill>
              </a:rPr>
              <a:t>Defensive design of financial botnets</a:t>
            </a:r>
          </a:p>
          <a:p>
            <a:r>
              <a:rPr lang="en-US" altLang="zh-TW" dirty="0" smtClean="0">
                <a:solidFill>
                  <a:schemeClr val="bg1">
                    <a:lumMod val="75000"/>
                  </a:schemeClr>
                </a:solidFill>
              </a:rPr>
              <a:t>System exploitation methods</a:t>
            </a:r>
          </a:p>
          <a:p>
            <a:r>
              <a:rPr lang="en-US" altLang="zh-TW" dirty="0" smtClean="0">
                <a:solidFill>
                  <a:schemeClr val="bg1">
                    <a:lumMod val="75000"/>
                  </a:schemeClr>
                </a:solidFill>
              </a:rPr>
              <a:t>Data exfiltration</a:t>
            </a:r>
          </a:p>
          <a:p>
            <a:r>
              <a:rPr lang="en-US" altLang="zh-TW" dirty="0" smtClean="0">
                <a:solidFill>
                  <a:schemeClr val="bg1">
                    <a:lumMod val="75000"/>
                  </a:schemeClr>
                </a:solidFill>
              </a:rPr>
              <a:t>Experimental results</a:t>
            </a:r>
          </a:p>
          <a:p>
            <a:r>
              <a:rPr lang="en-US" altLang="zh-TW" dirty="0" smtClean="0">
                <a:solidFill>
                  <a:schemeClr val="bg1">
                    <a:lumMod val="75000"/>
                  </a:schemeClr>
                </a:solidFill>
              </a:rPr>
              <a:t>Security measures and future challenges</a:t>
            </a:r>
          </a:p>
          <a:p>
            <a:r>
              <a:rPr lang="en-US" altLang="zh-TW" dirty="0" smtClean="0">
                <a:solidFill>
                  <a:schemeClr val="bg1">
                    <a:lumMod val="75000"/>
                  </a:schemeClr>
                </a:solidFill>
              </a:rPr>
              <a:t>Conclusion</a:t>
            </a:r>
          </a:p>
          <a:p>
            <a:endParaRPr lang="zh-TW" altLang="en-US" dirty="0"/>
          </a:p>
        </p:txBody>
      </p:sp>
    </p:spTree>
    <p:extLst>
      <p:ext uri="{BB962C8B-B14F-4D97-AF65-F5344CB8AC3E}">
        <p14:creationId xmlns:p14="http://schemas.microsoft.com/office/powerpoint/2010/main" val="4198776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Methodology and Emulation environment</a:t>
            </a:r>
            <a:endParaRPr lang="en-US" altLang="zh-TW" cap="none" dirty="0"/>
          </a:p>
        </p:txBody>
      </p:sp>
      <p:sp>
        <p:nvSpPr>
          <p:cNvPr id="3" name="內容版面配置區 2"/>
          <p:cNvSpPr>
            <a:spLocks noGrp="1"/>
          </p:cNvSpPr>
          <p:nvPr>
            <p:ph idx="1"/>
          </p:nvPr>
        </p:nvSpPr>
        <p:spPr/>
        <p:txBody>
          <a:bodyPr>
            <a:normAutofit/>
          </a:bodyPr>
          <a:lstStyle/>
          <a:p>
            <a:pPr lvl="1"/>
            <a:r>
              <a:rPr lang="en-US" altLang="zh-TW" dirty="0"/>
              <a:t>To conduct our tests, </a:t>
            </a:r>
            <a:r>
              <a:rPr lang="en-US" altLang="zh-TW" dirty="0" smtClean="0"/>
              <a:t>they used </a:t>
            </a:r>
            <a:r>
              <a:rPr lang="en-US" altLang="zh-TW" dirty="0"/>
              <a:t>an infiltration technique where </a:t>
            </a:r>
            <a:r>
              <a:rPr lang="en-US" altLang="zh-TW" dirty="0" smtClean="0"/>
              <a:t>they joined </a:t>
            </a:r>
            <a:r>
              <a:rPr lang="en-US" altLang="zh-TW" dirty="0"/>
              <a:t>the botnet environment to better understand its behavior. </a:t>
            </a:r>
            <a:endParaRPr lang="en-US" altLang="zh-TW" dirty="0" smtClean="0"/>
          </a:p>
          <a:p>
            <a:pPr lvl="1"/>
            <a:endParaRPr lang="en-US" altLang="zh-TW" dirty="0"/>
          </a:p>
          <a:p>
            <a:pPr lvl="1"/>
            <a:r>
              <a:rPr lang="en-US" altLang="zh-TW" dirty="0" smtClean="0"/>
              <a:t>They conducted </a:t>
            </a:r>
            <a:r>
              <a:rPr lang="en-US" altLang="zh-TW" dirty="0"/>
              <a:t>several tests </a:t>
            </a:r>
            <a:r>
              <a:rPr lang="en-US" altLang="zh-TW" dirty="0" smtClean="0"/>
              <a:t>which include:</a:t>
            </a:r>
          </a:p>
          <a:p>
            <a:pPr marL="274320" lvl="1" indent="0">
              <a:buNone/>
            </a:pPr>
            <a:r>
              <a:rPr lang="en-US" altLang="zh-TW" dirty="0"/>
              <a:t>(1) Continuous monitoring and traffic analysis. </a:t>
            </a:r>
            <a:endParaRPr lang="en-US" altLang="zh-TW" dirty="0" smtClean="0"/>
          </a:p>
          <a:p>
            <a:pPr marL="274320" lvl="1" indent="0">
              <a:buNone/>
            </a:pPr>
            <a:r>
              <a:rPr lang="en-US" altLang="zh-TW" dirty="0" smtClean="0"/>
              <a:t>(2) Reverse engineering </a:t>
            </a:r>
            <a:r>
              <a:rPr lang="en-US" altLang="zh-TW" dirty="0"/>
              <a:t>and behavior analysis. </a:t>
            </a:r>
            <a:endParaRPr lang="en-US" altLang="zh-TW" dirty="0" smtClean="0"/>
          </a:p>
          <a:p>
            <a:pPr marL="274320" lvl="1" indent="0">
              <a:buNone/>
            </a:pPr>
            <a:r>
              <a:rPr lang="en-US" altLang="zh-TW" dirty="0"/>
              <a:t>(3) </a:t>
            </a:r>
            <a:r>
              <a:rPr lang="en-US" altLang="zh-TW" dirty="0" smtClean="0"/>
              <a:t>Penetration </a:t>
            </a:r>
            <a:r>
              <a:rPr lang="en-US" altLang="zh-TW" dirty="0"/>
              <a:t>testing</a:t>
            </a:r>
            <a:r>
              <a:rPr lang="en-US" altLang="zh-TW" dirty="0" smtClean="0"/>
              <a:t>.</a:t>
            </a:r>
          </a:p>
        </p:txBody>
      </p:sp>
    </p:spTree>
    <p:extLst>
      <p:ext uri="{BB962C8B-B14F-4D97-AF65-F5344CB8AC3E}">
        <p14:creationId xmlns:p14="http://schemas.microsoft.com/office/powerpoint/2010/main" val="145762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Methodology and Emulation environment</a:t>
            </a:r>
            <a:endParaRPr lang="en-US" altLang="zh-TW" cap="none" dirty="0"/>
          </a:p>
        </p:txBody>
      </p:sp>
      <p:sp>
        <p:nvSpPr>
          <p:cNvPr id="3" name="內容版面配置區 2"/>
          <p:cNvSpPr>
            <a:spLocks noGrp="1"/>
          </p:cNvSpPr>
          <p:nvPr>
            <p:ph idx="1"/>
          </p:nvPr>
        </p:nvSpPr>
        <p:spPr>
          <a:xfrm>
            <a:off x="1069847" y="2121408"/>
            <a:ext cx="4530853" cy="4050792"/>
          </a:xfrm>
        </p:spPr>
        <p:txBody>
          <a:bodyPr>
            <a:normAutofit/>
          </a:bodyPr>
          <a:lstStyle/>
          <a:p>
            <a:pPr lvl="1"/>
            <a:r>
              <a:rPr lang="en-US" altLang="zh-TW" dirty="0"/>
              <a:t>T</a:t>
            </a:r>
            <a:r>
              <a:rPr lang="en-US" altLang="zh-TW" dirty="0" smtClean="0"/>
              <a:t>est Environment</a:t>
            </a:r>
          </a:p>
          <a:p>
            <a:pPr lvl="2"/>
            <a:r>
              <a:rPr lang="en-US" altLang="zh-TW" dirty="0"/>
              <a:t>Four are running various versions of the Windows operating systems.</a:t>
            </a:r>
          </a:p>
          <a:p>
            <a:pPr lvl="2"/>
            <a:r>
              <a:rPr lang="en-US" altLang="zh-TW" dirty="0"/>
              <a:t>one is installed with the </a:t>
            </a:r>
            <a:r>
              <a:rPr lang="en-US" altLang="zh-TW" dirty="0" err="1"/>
              <a:t>BackTrack</a:t>
            </a:r>
            <a:r>
              <a:rPr lang="en-US" altLang="zh-TW" dirty="0"/>
              <a:t> penetration testing Linux distribution</a:t>
            </a:r>
            <a:r>
              <a:rPr lang="en-US" altLang="zh-TW" dirty="0" smtClean="0"/>
              <a:t>.</a:t>
            </a:r>
          </a:p>
          <a:p>
            <a:pPr lvl="2"/>
            <a:endParaRPr lang="en-US" altLang="zh-TW" dirty="0" smtClean="0"/>
          </a:p>
          <a:p>
            <a:pPr lvl="1"/>
            <a:r>
              <a:rPr lang="en-US" altLang="zh-TW" dirty="0"/>
              <a:t>The Windows VMs were configured to deter bots anti-VM </a:t>
            </a:r>
            <a:r>
              <a:rPr lang="en-US" altLang="zh-TW" dirty="0" smtClean="0"/>
              <a:t>techniques.</a:t>
            </a:r>
          </a:p>
          <a:p>
            <a:pPr lvl="1"/>
            <a:endParaRPr lang="en-US" altLang="zh-TW" dirty="0"/>
          </a:p>
          <a:p>
            <a:pPr lvl="1"/>
            <a:r>
              <a:rPr lang="en-US" altLang="zh-TW" dirty="0"/>
              <a:t>The </a:t>
            </a:r>
            <a:r>
              <a:rPr lang="en-US" altLang="zh-TW" dirty="0" err="1"/>
              <a:t>BackTrack</a:t>
            </a:r>
            <a:r>
              <a:rPr lang="en-US" altLang="zh-TW" dirty="0"/>
              <a:t> VM was used to conduct penetration </a:t>
            </a:r>
            <a:r>
              <a:rPr lang="en-US" altLang="zh-TW" dirty="0" smtClean="0"/>
              <a:t>testing. </a:t>
            </a:r>
            <a:endParaRPr lang="en-US" altLang="zh-TW" dirty="0"/>
          </a:p>
          <a:p>
            <a:pPr lvl="1"/>
            <a:endParaRPr lang="en-US" altLang="zh-TW" dirty="0" smtClean="0"/>
          </a:p>
          <a:p>
            <a:pPr lvl="1"/>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543050"/>
            <a:ext cx="6524548" cy="4538091"/>
          </a:xfrm>
          <a:prstGeom prst="rect">
            <a:avLst/>
          </a:prstGeom>
        </p:spPr>
      </p:pic>
    </p:spTree>
    <p:extLst>
      <p:ext uri="{BB962C8B-B14F-4D97-AF65-F5344CB8AC3E}">
        <p14:creationId xmlns:p14="http://schemas.microsoft.com/office/powerpoint/2010/main" val="1395180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solidFill>
                  <a:schemeClr val="bg1">
                    <a:lumMod val="85000"/>
                  </a:schemeClr>
                </a:solidFill>
              </a:rPr>
              <a:t>Abstract</a:t>
            </a:r>
          </a:p>
          <a:p>
            <a:r>
              <a:rPr lang="en-US" altLang="zh-TW" dirty="0" smtClean="0">
                <a:solidFill>
                  <a:schemeClr val="bg1">
                    <a:lumMod val="85000"/>
                  </a:schemeClr>
                </a:solidFill>
              </a:rPr>
              <a:t>Introduction</a:t>
            </a:r>
          </a:p>
          <a:p>
            <a:r>
              <a:rPr lang="en-US" altLang="zh-TW" dirty="0" smtClean="0">
                <a:solidFill>
                  <a:schemeClr val="bg1">
                    <a:lumMod val="85000"/>
                  </a:schemeClr>
                </a:solidFill>
              </a:rPr>
              <a:t>Related work and Contributions of this work</a:t>
            </a:r>
          </a:p>
          <a:p>
            <a:r>
              <a:rPr lang="en-US" altLang="zh-TW" dirty="0" smtClean="0">
                <a:solidFill>
                  <a:schemeClr val="bg1">
                    <a:lumMod val="85000"/>
                  </a:schemeClr>
                </a:solidFill>
              </a:rPr>
              <a:t>Methodology and Emulation environment</a:t>
            </a:r>
          </a:p>
          <a:p>
            <a:r>
              <a:rPr lang="en-US" altLang="zh-TW" dirty="0" smtClean="0"/>
              <a:t>Defensive design of financial botnets</a:t>
            </a:r>
          </a:p>
          <a:p>
            <a:r>
              <a:rPr lang="en-US" altLang="zh-TW" dirty="0" smtClean="0">
                <a:solidFill>
                  <a:schemeClr val="bg1">
                    <a:lumMod val="75000"/>
                  </a:schemeClr>
                </a:solidFill>
              </a:rPr>
              <a:t>System exploitation methods</a:t>
            </a:r>
          </a:p>
          <a:p>
            <a:r>
              <a:rPr lang="en-US" altLang="zh-TW" dirty="0" smtClean="0">
                <a:solidFill>
                  <a:schemeClr val="bg1">
                    <a:lumMod val="75000"/>
                  </a:schemeClr>
                </a:solidFill>
              </a:rPr>
              <a:t>Data exfiltration</a:t>
            </a:r>
          </a:p>
          <a:p>
            <a:r>
              <a:rPr lang="en-US" altLang="zh-TW" dirty="0" smtClean="0">
                <a:solidFill>
                  <a:schemeClr val="bg1">
                    <a:lumMod val="75000"/>
                  </a:schemeClr>
                </a:solidFill>
              </a:rPr>
              <a:t>Experimental results</a:t>
            </a:r>
          </a:p>
          <a:p>
            <a:r>
              <a:rPr lang="en-US" altLang="zh-TW" dirty="0" smtClean="0">
                <a:solidFill>
                  <a:schemeClr val="bg1">
                    <a:lumMod val="75000"/>
                  </a:schemeClr>
                </a:solidFill>
              </a:rPr>
              <a:t>Security measures and future challenges</a:t>
            </a:r>
          </a:p>
          <a:p>
            <a:r>
              <a:rPr lang="en-US" altLang="zh-TW" dirty="0" smtClean="0">
                <a:solidFill>
                  <a:schemeClr val="bg1">
                    <a:lumMod val="75000"/>
                  </a:schemeClr>
                </a:solidFill>
              </a:rPr>
              <a:t>Conclusion</a:t>
            </a:r>
          </a:p>
          <a:p>
            <a:endParaRPr lang="zh-TW" altLang="en-US" dirty="0"/>
          </a:p>
        </p:txBody>
      </p:sp>
    </p:spTree>
    <p:extLst>
      <p:ext uri="{BB962C8B-B14F-4D97-AF65-F5344CB8AC3E}">
        <p14:creationId xmlns:p14="http://schemas.microsoft.com/office/powerpoint/2010/main" val="92177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Defensive design of financial botnets</a:t>
            </a:r>
          </a:p>
        </p:txBody>
      </p:sp>
      <p:sp>
        <p:nvSpPr>
          <p:cNvPr id="3" name="內容版面配置區 2"/>
          <p:cNvSpPr>
            <a:spLocks noGrp="1"/>
          </p:cNvSpPr>
          <p:nvPr>
            <p:ph idx="1"/>
          </p:nvPr>
        </p:nvSpPr>
        <p:spPr>
          <a:xfrm>
            <a:off x="1069848" y="1902333"/>
            <a:ext cx="10058400" cy="4050792"/>
          </a:xfrm>
        </p:spPr>
        <p:txBody>
          <a:bodyPr>
            <a:normAutofit/>
          </a:bodyPr>
          <a:lstStyle/>
          <a:p>
            <a:pPr lvl="1"/>
            <a:endParaRPr lang="en-US" altLang="zh-TW" dirty="0" smtClean="0"/>
          </a:p>
          <a:p>
            <a:pPr lvl="1"/>
            <a:endParaRPr lang="en-US" altLang="zh-TW" dirty="0"/>
          </a:p>
          <a:p>
            <a:pPr lvl="1"/>
            <a:r>
              <a:rPr lang="en-US" altLang="zh-TW" dirty="0" smtClean="0"/>
              <a:t>4.1 Stealthy Malware Usage in Botnets</a:t>
            </a:r>
          </a:p>
          <a:p>
            <a:pPr lvl="1"/>
            <a:r>
              <a:rPr lang="en-US" altLang="zh-TW" dirty="0" smtClean="0"/>
              <a:t>4.2 </a:t>
            </a:r>
            <a:r>
              <a:rPr lang="en-US" altLang="zh-TW" dirty="0"/>
              <a:t>Encryption </a:t>
            </a:r>
            <a:r>
              <a:rPr lang="en-US" altLang="zh-TW" dirty="0" smtClean="0"/>
              <a:t>Design</a:t>
            </a:r>
          </a:p>
          <a:p>
            <a:pPr lvl="1"/>
            <a:r>
              <a:rPr lang="en-US" altLang="zh-TW" dirty="0" smtClean="0"/>
              <a:t>4.3 Gates</a:t>
            </a:r>
          </a:p>
          <a:p>
            <a:pPr lvl="1"/>
            <a:r>
              <a:rPr lang="en-US" altLang="zh-TW" dirty="0" smtClean="0"/>
              <a:t>4.4 </a:t>
            </a:r>
            <a:r>
              <a:rPr lang="en-US" altLang="zh-TW" dirty="0"/>
              <a:t>Domain Generation Algorithms</a:t>
            </a:r>
            <a:endParaRPr lang="en-US" altLang="zh-TW" dirty="0" smtClean="0"/>
          </a:p>
          <a:p>
            <a:pPr lvl="1"/>
            <a:endParaRPr lang="en-US" altLang="zh-TW" dirty="0" smtClean="0"/>
          </a:p>
        </p:txBody>
      </p:sp>
    </p:spTree>
    <p:extLst>
      <p:ext uri="{BB962C8B-B14F-4D97-AF65-F5344CB8AC3E}">
        <p14:creationId xmlns:p14="http://schemas.microsoft.com/office/powerpoint/2010/main" val="2950312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Defensive design of financial botnets</a:t>
            </a:r>
          </a:p>
        </p:txBody>
      </p:sp>
      <p:sp>
        <p:nvSpPr>
          <p:cNvPr id="3" name="內容版面配置區 2"/>
          <p:cNvSpPr>
            <a:spLocks noGrp="1"/>
          </p:cNvSpPr>
          <p:nvPr>
            <p:ph idx="1"/>
          </p:nvPr>
        </p:nvSpPr>
        <p:spPr>
          <a:xfrm>
            <a:off x="1069848" y="1902333"/>
            <a:ext cx="5914048" cy="4050792"/>
          </a:xfrm>
        </p:spPr>
        <p:txBody>
          <a:bodyPr>
            <a:normAutofit/>
          </a:bodyPr>
          <a:lstStyle/>
          <a:p>
            <a:pPr lvl="1"/>
            <a:r>
              <a:rPr lang="en-US" altLang="zh-TW" dirty="0"/>
              <a:t>4.1 Stealthy Malware Usage in </a:t>
            </a:r>
            <a:r>
              <a:rPr lang="en-US" altLang="zh-TW" dirty="0" smtClean="0"/>
              <a:t>Botnets</a:t>
            </a:r>
          </a:p>
          <a:p>
            <a:pPr lvl="1"/>
            <a:endParaRPr lang="en-US" altLang="zh-TW" dirty="0" smtClean="0"/>
          </a:p>
          <a:p>
            <a:pPr lvl="1"/>
            <a:r>
              <a:rPr lang="en-US" altLang="zh-TW" dirty="0" smtClean="0"/>
              <a:t>Basically</a:t>
            </a:r>
            <a:r>
              <a:rPr lang="en-US" altLang="zh-TW" dirty="0"/>
              <a:t>, these types of malware are </a:t>
            </a:r>
            <a:r>
              <a:rPr lang="en-US" altLang="zh-TW" dirty="0" smtClean="0"/>
              <a:t>rootkits.</a:t>
            </a:r>
          </a:p>
          <a:p>
            <a:pPr lvl="1"/>
            <a:endParaRPr lang="en-US" altLang="zh-TW" dirty="0"/>
          </a:p>
          <a:p>
            <a:pPr lvl="1"/>
            <a:r>
              <a:rPr lang="en-US" altLang="zh-TW" dirty="0"/>
              <a:t>Rootkits have the capability to </a:t>
            </a:r>
            <a:r>
              <a:rPr lang="en-US" altLang="zh-TW" dirty="0">
                <a:solidFill>
                  <a:srgbClr val="FF0000"/>
                </a:solidFill>
              </a:rPr>
              <a:t>hide processes</a:t>
            </a:r>
            <a:r>
              <a:rPr lang="en-US" altLang="zh-TW" dirty="0"/>
              <a:t>, hijack software, manipulate the operating systems integrity and perform data exfiltration without the user’s knowledge. </a:t>
            </a:r>
          </a:p>
        </p:txBody>
      </p:sp>
      <p:pic>
        <p:nvPicPr>
          <p:cNvPr id="5" name="圖片 4"/>
          <p:cNvPicPr>
            <a:picLocks noChangeAspect="1"/>
          </p:cNvPicPr>
          <p:nvPr/>
        </p:nvPicPr>
        <p:blipFill>
          <a:blip r:embed="rId3"/>
          <a:stretch>
            <a:fillRect/>
          </a:stretch>
        </p:blipFill>
        <p:spPr>
          <a:xfrm>
            <a:off x="7057469" y="1994830"/>
            <a:ext cx="4549252" cy="3958295"/>
          </a:xfrm>
          <a:prstGeom prst="rect">
            <a:avLst/>
          </a:prstGeom>
        </p:spPr>
      </p:pic>
    </p:spTree>
    <p:extLst>
      <p:ext uri="{BB962C8B-B14F-4D97-AF65-F5344CB8AC3E}">
        <p14:creationId xmlns:p14="http://schemas.microsoft.com/office/powerpoint/2010/main" val="3208968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cap="none"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t>Abstract</a:t>
            </a:r>
          </a:p>
          <a:p>
            <a:r>
              <a:rPr lang="en-US" altLang="zh-TW" dirty="0" smtClean="0"/>
              <a:t>Introduction</a:t>
            </a:r>
          </a:p>
          <a:p>
            <a:r>
              <a:rPr lang="en-US" altLang="zh-TW" dirty="0" smtClean="0"/>
              <a:t>Related work and Contributions of this work</a:t>
            </a:r>
          </a:p>
          <a:p>
            <a:r>
              <a:rPr lang="en-US" altLang="zh-TW" dirty="0" smtClean="0"/>
              <a:t>Methodology and Emulation environment</a:t>
            </a:r>
          </a:p>
          <a:p>
            <a:r>
              <a:rPr lang="en-US" altLang="zh-TW" dirty="0" smtClean="0"/>
              <a:t>Defensive design of financial botnets</a:t>
            </a:r>
          </a:p>
          <a:p>
            <a:r>
              <a:rPr lang="en-US" altLang="zh-TW" dirty="0" smtClean="0"/>
              <a:t>System exploitation methods</a:t>
            </a:r>
          </a:p>
          <a:p>
            <a:r>
              <a:rPr lang="en-US" altLang="zh-TW" dirty="0" smtClean="0"/>
              <a:t>Data exfiltration</a:t>
            </a:r>
          </a:p>
          <a:p>
            <a:r>
              <a:rPr lang="en-US" altLang="zh-TW" dirty="0" smtClean="0"/>
              <a:t>Experimental results</a:t>
            </a:r>
          </a:p>
          <a:p>
            <a:r>
              <a:rPr lang="en-US" altLang="zh-TW" dirty="0" smtClean="0"/>
              <a:t>Security measures and future challenges</a:t>
            </a:r>
          </a:p>
          <a:p>
            <a:r>
              <a:rPr lang="en-US" altLang="zh-TW" dirty="0" smtClean="0"/>
              <a:t>Conclusion</a:t>
            </a:r>
          </a:p>
          <a:p>
            <a:endParaRPr lang="zh-TW" altLang="en-US" dirty="0"/>
          </a:p>
        </p:txBody>
      </p:sp>
    </p:spTree>
    <p:extLst>
      <p:ext uri="{BB962C8B-B14F-4D97-AF65-F5344CB8AC3E}">
        <p14:creationId xmlns:p14="http://schemas.microsoft.com/office/powerpoint/2010/main" val="354503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Defensive design of financial botnets</a:t>
            </a:r>
          </a:p>
        </p:txBody>
      </p:sp>
      <p:sp>
        <p:nvSpPr>
          <p:cNvPr id="3" name="內容版面配置區 2"/>
          <p:cNvSpPr>
            <a:spLocks noGrp="1"/>
          </p:cNvSpPr>
          <p:nvPr>
            <p:ph idx="1"/>
          </p:nvPr>
        </p:nvSpPr>
        <p:spPr>
          <a:xfrm>
            <a:off x="1069848" y="1902333"/>
            <a:ext cx="3434471" cy="4231300"/>
          </a:xfrm>
        </p:spPr>
        <p:txBody>
          <a:bodyPr>
            <a:normAutofit/>
          </a:bodyPr>
          <a:lstStyle/>
          <a:p>
            <a:pPr lvl="1"/>
            <a:r>
              <a:rPr lang="en-US" altLang="zh-TW" dirty="0" smtClean="0"/>
              <a:t>4.2</a:t>
            </a:r>
            <a:r>
              <a:rPr lang="zh-TW" altLang="en-US" dirty="0" smtClean="0"/>
              <a:t> </a:t>
            </a:r>
            <a:r>
              <a:rPr lang="en-US" altLang="zh-TW" dirty="0" smtClean="0"/>
              <a:t>Encryption Design</a:t>
            </a:r>
          </a:p>
          <a:p>
            <a:pPr lvl="1"/>
            <a:r>
              <a:rPr lang="en-US" altLang="zh-TW" dirty="0" smtClean="0"/>
              <a:t>Fig</a:t>
            </a:r>
            <a:r>
              <a:rPr lang="en-US" altLang="zh-TW" dirty="0"/>
              <a:t>. </a:t>
            </a:r>
            <a:r>
              <a:rPr lang="en-US" altLang="zh-TW" dirty="0" smtClean="0"/>
              <a:t>3</a:t>
            </a:r>
            <a:r>
              <a:rPr lang="zh-TW" altLang="en-US" dirty="0" smtClean="0"/>
              <a:t> </a:t>
            </a:r>
            <a:r>
              <a:rPr lang="en-US" altLang="zh-TW" dirty="0" smtClean="0"/>
              <a:t>shows </a:t>
            </a:r>
            <a:r>
              <a:rPr lang="en-US" altLang="zh-TW" dirty="0"/>
              <a:t>the establishment of an initial communication channel between the bot and the C&amp;C server.</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319" y="1902333"/>
            <a:ext cx="7230460" cy="4231300"/>
          </a:xfrm>
          <a:prstGeom prst="rect">
            <a:avLst/>
          </a:prstGeom>
        </p:spPr>
      </p:pic>
    </p:spTree>
    <p:extLst>
      <p:ext uri="{BB962C8B-B14F-4D97-AF65-F5344CB8AC3E}">
        <p14:creationId xmlns:p14="http://schemas.microsoft.com/office/powerpoint/2010/main" val="1819839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Defensive design of financial botnets</a:t>
            </a:r>
          </a:p>
        </p:txBody>
      </p:sp>
      <p:sp>
        <p:nvSpPr>
          <p:cNvPr id="3" name="內容版面配置區 2"/>
          <p:cNvSpPr>
            <a:spLocks noGrp="1"/>
          </p:cNvSpPr>
          <p:nvPr>
            <p:ph idx="1"/>
          </p:nvPr>
        </p:nvSpPr>
        <p:spPr>
          <a:xfrm>
            <a:off x="1069848" y="1902333"/>
            <a:ext cx="10058400" cy="4050792"/>
          </a:xfrm>
        </p:spPr>
        <p:txBody>
          <a:bodyPr>
            <a:normAutofit/>
          </a:bodyPr>
          <a:lstStyle/>
          <a:p>
            <a:pPr lvl="1"/>
            <a:r>
              <a:rPr lang="en-US" altLang="zh-TW" dirty="0"/>
              <a:t>4.3 </a:t>
            </a:r>
            <a:r>
              <a:rPr lang="en-US" altLang="zh-TW" dirty="0" smtClean="0"/>
              <a:t>Gates</a:t>
            </a:r>
          </a:p>
          <a:p>
            <a:pPr lvl="1"/>
            <a:r>
              <a:rPr lang="en-US" altLang="zh-TW" dirty="0"/>
              <a:t>HTTP-based financial botnets implement gates as intermediate interfaces to prevent the exposure of the C&amp;C panel and configuration files. </a:t>
            </a:r>
            <a:endParaRPr lang="en-US" altLang="zh-TW" dirty="0" smtClean="0"/>
          </a:p>
          <a:p>
            <a:pPr marL="274320" lvl="1" indent="0">
              <a:buNone/>
            </a:pPr>
            <a:endParaRPr lang="en-US" altLang="zh-TW" dirty="0"/>
          </a:p>
          <a:p>
            <a:pPr lvl="1"/>
            <a:r>
              <a:rPr lang="en-US" altLang="zh-TW" dirty="0"/>
              <a:t>On receiving the information, gates verify it against stored information </a:t>
            </a:r>
            <a:r>
              <a:rPr lang="en-US" altLang="zh-TW" dirty="0" smtClean="0"/>
              <a:t>,and </a:t>
            </a:r>
            <a:r>
              <a:rPr lang="en-US" altLang="zh-TW" dirty="0"/>
              <a:t>if a match occurs, it allows the bots to download configuration files to start the communication. </a:t>
            </a:r>
          </a:p>
          <a:p>
            <a:pPr lvl="1"/>
            <a:endParaRPr lang="en-US" altLang="zh-TW" dirty="0"/>
          </a:p>
          <a:p>
            <a:pPr lvl="1"/>
            <a:r>
              <a:rPr lang="en-US" altLang="zh-TW" dirty="0"/>
              <a:t>Gates can also restrict incoming HTTP requests by validating the IP addresses that belong to a particular geographical location. </a:t>
            </a:r>
          </a:p>
        </p:txBody>
      </p:sp>
    </p:spTree>
    <p:extLst>
      <p:ext uri="{BB962C8B-B14F-4D97-AF65-F5344CB8AC3E}">
        <p14:creationId xmlns:p14="http://schemas.microsoft.com/office/powerpoint/2010/main" val="1873775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Defensive design of financial botnets</a:t>
            </a:r>
          </a:p>
        </p:txBody>
      </p:sp>
      <p:sp>
        <p:nvSpPr>
          <p:cNvPr id="3" name="內容版面配置區 2"/>
          <p:cNvSpPr>
            <a:spLocks noGrp="1"/>
          </p:cNvSpPr>
          <p:nvPr>
            <p:ph idx="1"/>
          </p:nvPr>
        </p:nvSpPr>
        <p:spPr>
          <a:xfrm>
            <a:off x="1069848" y="1902333"/>
            <a:ext cx="9319856" cy="4050792"/>
          </a:xfrm>
        </p:spPr>
        <p:txBody>
          <a:bodyPr>
            <a:normAutofit/>
          </a:bodyPr>
          <a:lstStyle/>
          <a:p>
            <a:pPr lvl="1"/>
            <a:r>
              <a:rPr lang="en-US" altLang="zh-TW" dirty="0"/>
              <a:t>4.4 Domain Generation </a:t>
            </a:r>
            <a:r>
              <a:rPr lang="en-US" altLang="zh-TW" dirty="0" smtClean="0"/>
              <a:t>Algorithms</a:t>
            </a:r>
          </a:p>
          <a:p>
            <a:pPr lvl="1"/>
            <a:endParaRPr lang="en-US" altLang="zh-TW" dirty="0" smtClean="0"/>
          </a:p>
          <a:p>
            <a:pPr lvl="1"/>
            <a:r>
              <a:rPr lang="en-US" altLang="zh-TW" dirty="0" smtClean="0"/>
              <a:t>DGAs </a:t>
            </a:r>
            <a:r>
              <a:rPr lang="en-US" altLang="zh-TW" dirty="0"/>
              <a:t>require a pre-computed seed value which is known to the </a:t>
            </a:r>
            <a:r>
              <a:rPr lang="en-US" altLang="zh-TW" dirty="0" smtClean="0"/>
              <a:t>attacker.</a:t>
            </a:r>
            <a:endParaRPr lang="en-US" altLang="zh-TW" dirty="0"/>
          </a:p>
          <a:p>
            <a:pPr lvl="1"/>
            <a:endParaRPr lang="en-US" altLang="zh-TW" dirty="0"/>
          </a:p>
          <a:p>
            <a:pPr lvl="1"/>
            <a:r>
              <a:rPr lang="en-US" altLang="zh-TW" dirty="0" smtClean="0"/>
              <a:t> A </a:t>
            </a:r>
            <a:r>
              <a:rPr lang="en-US" altLang="zh-TW" dirty="0"/>
              <a:t>similar set of domain names are generated by the attacker out of which one </a:t>
            </a:r>
            <a:r>
              <a:rPr lang="en-US" altLang="zh-TW" dirty="0" smtClean="0"/>
              <a:t>or more domains </a:t>
            </a:r>
            <a:r>
              <a:rPr lang="en-US" altLang="zh-TW" dirty="0"/>
              <a:t>is registered for C&amp;C communications. </a:t>
            </a:r>
          </a:p>
          <a:p>
            <a:pPr lvl="1"/>
            <a:endParaRPr lang="en-US" altLang="zh-TW" dirty="0"/>
          </a:p>
          <a:p>
            <a:pPr lvl="1"/>
            <a:r>
              <a:rPr lang="en-US" altLang="zh-TW" dirty="0"/>
              <a:t>The bot keeps sending DNS queries for the generated domains until an IP address is retrieved for the registered domain.</a:t>
            </a:r>
            <a:endParaRPr lang="en-US" altLang="zh-TW" dirty="0" smtClean="0"/>
          </a:p>
        </p:txBody>
      </p:sp>
    </p:spTree>
    <p:extLst>
      <p:ext uri="{BB962C8B-B14F-4D97-AF65-F5344CB8AC3E}">
        <p14:creationId xmlns:p14="http://schemas.microsoft.com/office/powerpoint/2010/main" val="325234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Defensive design of financial botnets</a:t>
            </a:r>
          </a:p>
        </p:txBody>
      </p:sp>
      <p:pic>
        <p:nvPicPr>
          <p:cNvPr id="8" name="圖片 7"/>
          <p:cNvPicPr>
            <a:picLocks noChangeAspect="1"/>
          </p:cNvPicPr>
          <p:nvPr/>
        </p:nvPicPr>
        <p:blipFill>
          <a:blip r:embed="rId3"/>
          <a:stretch>
            <a:fillRect/>
          </a:stretch>
        </p:blipFill>
        <p:spPr>
          <a:xfrm>
            <a:off x="2468009" y="1784062"/>
            <a:ext cx="6450703" cy="4733242"/>
          </a:xfrm>
          <a:prstGeom prst="rect">
            <a:avLst/>
          </a:prstGeom>
        </p:spPr>
      </p:pic>
    </p:spTree>
    <p:extLst>
      <p:ext uri="{BB962C8B-B14F-4D97-AF65-F5344CB8AC3E}">
        <p14:creationId xmlns:p14="http://schemas.microsoft.com/office/powerpoint/2010/main" val="3417510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a:t>Defensive design of financial botnets</a:t>
            </a:r>
          </a:p>
        </p:txBody>
      </p:sp>
      <p:sp>
        <p:nvSpPr>
          <p:cNvPr id="3" name="內容版面配置區 2"/>
          <p:cNvSpPr>
            <a:spLocks noGrp="1"/>
          </p:cNvSpPr>
          <p:nvPr>
            <p:ph idx="1"/>
          </p:nvPr>
        </p:nvSpPr>
        <p:spPr>
          <a:xfrm>
            <a:off x="1069848" y="1902333"/>
            <a:ext cx="10058400" cy="4050792"/>
          </a:xfrm>
        </p:spPr>
        <p:txBody>
          <a:bodyPr>
            <a:normAutofit/>
          </a:bodyPr>
          <a:lstStyle/>
          <a:p>
            <a:pPr lvl="1"/>
            <a:r>
              <a:rPr lang="en-US" altLang="zh-TW" dirty="0"/>
              <a:t>4.4 Domain Generation </a:t>
            </a:r>
            <a:r>
              <a:rPr lang="en-US" altLang="zh-TW" dirty="0" smtClean="0"/>
              <a:t>Algorithms</a:t>
            </a:r>
          </a:p>
          <a:p>
            <a:pPr lvl="1"/>
            <a:endParaRPr lang="en-US" altLang="zh-TW" dirty="0"/>
          </a:p>
          <a:p>
            <a:pPr lvl="1"/>
            <a:r>
              <a:rPr lang="en-US" altLang="zh-TW" dirty="0" smtClean="0"/>
              <a:t>DGAs </a:t>
            </a:r>
            <a:r>
              <a:rPr lang="en-US" altLang="zh-TW" dirty="0"/>
              <a:t>can also be used for safe backup channels to support situations where the primary communication </a:t>
            </a:r>
            <a:r>
              <a:rPr lang="en-US" altLang="zh-TW" dirty="0" smtClean="0"/>
              <a:t>channels. </a:t>
            </a:r>
          </a:p>
          <a:p>
            <a:pPr lvl="1"/>
            <a:endParaRPr lang="en-US" altLang="zh-TW" dirty="0"/>
          </a:p>
          <a:p>
            <a:pPr lvl="1"/>
            <a:r>
              <a:rPr lang="en-US" altLang="zh-TW" dirty="0"/>
              <a:t>For example, Zeus </a:t>
            </a:r>
            <a:r>
              <a:rPr lang="en-US" altLang="zh-TW" dirty="0" err="1"/>
              <a:t>GameOver</a:t>
            </a:r>
            <a:r>
              <a:rPr lang="en-US" altLang="zh-TW" dirty="0"/>
              <a:t> implements DGA as a </a:t>
            </a:r>
            <a:r>
              <a:rPr lang="en-US" altLang="zh-TW" dirty="0" err="1"/>
              <a:t>safebackup</a:t>
            </a:r>
            <a:r>
              <a:rPr lang="en-US" altLang="zh-TW" dirty="0"/>
              <a:t> communication mode. </a:t>
            </a:r>
            <a:endParaRPr lang="en-US" altLang="zh-TW" dirty="0" smtClean="0"/>
          </a:p>
          <a:p>
            <a:pPr lvl="1"/>
            <a:endParaRPr lang="en-US" altLang="zh-TW" dirty="0" smtClean="0"/>
          </a:p>
        </p:txBody>
      </p:sp>
    </p:spTree>
    <p:extLst>
      <p:ext uri="{BB962C8B-B14F-4D97-AF65-F5344CB8AC3E}">
        <p14:creationId xmlns:p14="http://schemas.microsoft.com/office/powerpoint/2010/main" val="1032462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solidFill>
                  <a:schemeClr val="bg1">
                    <a:lumMod val="85000"/>
                  </a:schemeClr>
                </a:solidFill>
              </a:rPr>
              <a:t>Abstract</a:t>
            </a:r>
          </a:p>
          <a:p>
            <a:r>
              <a:rPr lang="en-US" altLang="zh-TW" dirty="0" smtClean="0">
                <a:solidFill>
                  <a:schemeClr val="bg1">
                    <a:lumMod val="85000"/>
                  </a:schemeClr>
                </a:solidFill>
              </a:rPr>
              <a:t>Introduction</a:t>
            </a:r>
          </a:p>
          <a:p>
            <a:r>
              <a:rPr lang="en-US" altLang="zh-TW" dirty="0" smtClean="0">
                <a:solidFill>
                  <a:schemeClr val="bg1">
                    <a:lumMod val="85000"/>
                  </a:schemeClr>
                </a:solidFill>
              </a:rPr>
              <a:t>Related work and Contributions of this work</a:t>
            </a:r>
          </a:p>
          <a:p>
            <a:r>
              <a:rPr lang="en-US" altLang="zh-TW" dirty="0" smtClean="0">
                <a:solidFill>
                  <a:schemeClr val="bg1">
                    <a:lumMod val="85000"/>
                  </a:schemeClr>
                </a:solidFill>
              </a:rPr>
              <a:t>Methodology and Emulation environment</a:t>
            </a:r>
          </a:p>
          <a:p>
            <a:r>
              <a:rPr lang="en-US" altLang="zh-TW" dirty="0" smtClean="0">
                <a:solidFill>
                  <a:schemeClr val="bg1">
                    <a:lumMod val="85000"/>
                  </a:schemeClr>
                </a:solidFill>
              </a:rPr>
              <a:t>Defensive design of financial botnets</a:t>
            </a:r>
          </a:p>
          <a:p>
            <a:r>
              <a:rPr lang="en-US" altLang="zh-TW" dirty="0" smtClean="0"/>
              <a:t>System exploitation methods</a:t>
            </a:r>
          </a:p>
          <a:p>
            <a:r>
              <a:rPr lang="en-US" altLang="zh-TW" dirty="0" smtClean="0">
                <a:solidFill>
                  <a:schemeClr val="bg1">
                    <a:lumMod val="75000"/>
                  </a:schemeClr>
                </a:solidFill>
              </a:rPr>
              <a:t>Data exfiltration</a:t>
            </a:r>
          </a:p>
          <a:p>
            <a:r>
              <a:rPr lang="en-US" altLang="zh-TW" dirty="0" smtClean="0">
                <a:solidFill>
                  <a:schemeClr val="bg1">
                    <a:lumMod val="75000"/>
                  </a:schemeClr>
                </a:solidFill>
              </a:rPr>
              <a:t>Experimental results</a:t>
            </a:r>
          </a:p>
          <a:p>
            <a:r>
              <a:rPr lang="en-US" altLang="zh-TW" dirty="0" smtClean="0">
                <a:solidFill>
                  <a:schemeClr val="bg1">
                    <a:lumMod val="75000"/>
                  </a:schemeClr>
                </a:solidFill>
              </a:rPr>
              <a:t>Security measures and future challenges</a:t>
            </a:r>
          </a:p>
          <a:p>
            <a:r>
              <a:rPr lang="en-US" altLang="zh-TW" dirty="0" smtClean="0">
                <a:solidFill>
                  <a:schemeClr val="bg1">
                    <a:lumMod val="75000"/>
                  </a:schemeClr>
                </a:solidFill>
              </a:rPr>
              <a:t>Conclusion</a:t>
            </a:r>
          </a:p>
          <a:p>
            <a:endParaRPr lang="zh-TW" altLang="en-US" dirty="0"/>
          </a:p>
        </p:txBody>
      </p:sp>
    </p:spTree>
    <p:extLst>
      <p:ext uri="{BB962C8B-B14F-4D97-AF65-F5344CB8AC3E}">
        <p14:creationId xmlns:p14="http://schemas.microsoft.com/office/powerpoint/2010/main" val="3232811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System exploitation methods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a:t>In this section, we discuss the techniques implemented </a:t>
            </a:r>
            <a:r>
              <a:rPr lang="en-US" altLang="zh-TW" dirty="0" smtClean="0"/>
              <a:t>by</a:t>
            </a:r>
            <a:r>
              <a:rPr lang="zh-TW" altLang="en-US" dirty="0" smtClean="0"/>
              <a:t> </a:t>
            </a:r>
            <a:r>
              <a:rPr lang="en-US" altLang="zh-TW" dirty="0" smtClean="0"/>
              <a:t>HTTP-based </a:t>
            </a:r>
            <a:r>
              <a:rPr lang="en-US" altLang="zh-TW" dirty="0"/>
              <a:t>bots to manipulate the normal flow of </a:t>
            </a:r>
            <a:r>
              <a:rPr lang="en-US" altLang="zh-TW" dirty="0" smtClean="0"/>
              <a:t>operations</a:t>
            </a:r>
            <a:r>
              <a:rPr lang="zh-TW" altLang="en-US" dirty="0" smtClean="0"/>
              <a:t> </a:t>
            </a:r>
            <a:r>
              <a:rPr lang="en-US" altLang="zh-TW" dirty="0" smtClean="0"/>
              <a:t>in </a:t>
            </a:r>
            <a:r>
              <a:rPr lang="en-US" altLang="zh-TW" dirty="0"/>
              <a:t>the infected machine.</a:t>
            </a:r>
          </a:p>
          <a:p>
            <a:r>
              <a:rPr lang="en-US" altLang="zh-TW" dirty="0"/>
              <a:t>5.1 Remote File </a:t>
            </a:r>
            <a:r>
              <a:rPr lang="en-US" altLang="zh-TW" dirty="0" smtClean="0"/>
              <a:t>Execution</a:t>
            </a:r>
          </a:p>
          <a:p>
            <a:r>
              <a:rPr lang="en-US" altLang="zh-TW" dirty="0"/>
              <a:t>5.2 </a:t>
            </a:r>
            <a:r>
              <a:rPr lang="en-US" altLang="zh-TW" dirty="0" err="1"/>
              <a:t>Mutex</a:t>
            </a:r>
            <a:r>
              <a:rPr lang="en-US" altLang="zh-TW" dirty="0"/>
              <a:t> </a:t>
            </a:r>
            <a:r>
              <a:rPr lang="en-US" altLang="zh-TW" dirty="0" smtClean="0"/>
              <a:t>Detection</a:t>
            </a:r>
          </a:p>
          <a:p>
            <a:r>
              <a:rPr lang="en-US" altLang="zh-TW" dirty="0"/>
              <a:t>5.3 DNS </a:t>
            </a:r>
            <a:r>
              <a:rPr lang="en-US" altLang="zh-TW" dirty="0" smtClean="0"/>
              <a:t>Hijacking</a:t>
            </a:r>
          </a:p>
          <a:p>
            <a:pPr lvl="1"/>
            <a:r>
              <a:rPr lang="en-US" altLang="zh-TW" dirty="0"/>
              <a:t>5.3.1 Hooking DNS </a:t>
            </a:r>
            <a:r>
              <a:rPr lang="en-US" altLang="zh-TW" dirty="0" smtClean="0"/>
              <a:t>API</a:t>
            </a:r>
          </a:p>
          <a:p>
            <a:pPr lvl="1"/>
            <a:r>
              <a:rPr lang="en-US" altLang="zh-TW" dirty="0"/>
              <a:t>5.3.2 Hooking DNS Caching Resolver </a:t>
            </a:r>
            <a:r>
              <a:rPr lang="en-US" altLang="zh-TW" dirty="0" smtClean="0"/>
              <a:t>Service</a:t>
            </a:r>
          </a:p>
          <a:p>
            <a:r>
              <a:rPr lang="en-US" altLang="zh-TW" dirty="0" smtClean="0"/>
              <a:t>5.4 Bot Spreading</a:t>
            </a:r>
          </a:p>
          <a:p>
            <a:pPr lvl="1"/>
            <a:r>
              <a:rPr lang="en-US" altLang="zh-TW" dirty="0" smtClean="0"/>
              <a:t>5.4.1 Infecting Interface Devices</a:t>
            </a:r>
          </a:p>
          <a:p>
            <a:pPr lvl="1"/>
            <a:r>
              <a:rPr lang="en-US" altLang="zh-TW" dirty="0" smtClean="0"/>
              <a:t>5.4.2 Infecting Instant Messengers and Web Chat</a:t>
            </a:r>
            <a:r>
              <a:rPr lang="zh-TW" altLang="en-US" dirty="0" smtClean="0"/>
              <a:t> </a:t>
            </a:r>
            <a:r>
              <a:rPr lang="en-US" altLang="zh-TW" dirty="0" smtClean="0"/>
              <a:t>Panels</a:t>
            </a:r>
          </a:p>
        </p:txBody>
      </p:sp>
    </p:spTree>
    <p:extLst>
      <p:ext uri="{BB962C8B-B14F-4D97-AF65-F5344CB8AC3E}">
        <p14:creationId xmlns:p14="http://schemas.microsoft.com/office/powerpoint/2010/main" val="1251127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System exploitation methods</a:t>
            </a:r>
            <a:endParaRPr lang="en-US" altLang="zh-TW" cap="none"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002" y="2093976"/>
            <a:ext cx="7256091" cy="4720249"/>
          </a:xfrm>
          <a:prstGeom prst="rect">
            <a:avLst/>
          </a:prstGeom>
        </p:spPr>
      </p:pic>
      <p:sp>
        <p:nvSpPr>
          <p:cNvPr id="6" name="內容版面配置區 2"/>
          <p:cNvSpPr>
            <a:spLocks noGrp="1"/>
          </p:cNvSpPr>
          <p:nvPr>
            <p:ph idx="1"/>
          </p:nvPr>
        </p:nvSpPr>
        <p:spPr>
          <a:xfrm>
            <a:off x="1069848" y="1757610"/>
            <a:ext cx="10058400" cy="4050792"/>
          </a:xfrm>
        </p:spPr>
        <p:txBody>
          <a:bodyPr>
            <a:normAutofit/>
          </a:bodyPr>
          <a:lstStyle/>
          <a:p>
            <a:r>
              <a:rPr lang="en-US" altLang="zh-TW" dirty="0" smtClean="0"/>
              <a:t>5.1 </a:t>
            </a:r>
            <a:r>
              <a:rPr lang="en-US" altLang="zh-TW" dirty="0"/>
              <a:t>Remote File </a:t>
            </a:r>
            <a:r>
              <a:rPr lang="en-US" altLang="zh-TW" dirty="0" smtClean="0"/>
              <a:t>Execution</a:t>
            </a:r>
          </a:p>
        </p:txBody>
      </p:sp>
    </p:spTree>
    <p:extLst>
      <p:ext uri="{BB962C8B-B14F-4D97-AF65-F5344CB8AC3E}">
        <p14:creationId xmlns:p14="http://schemas.microsoft.com/office/powerpoint/2010/main" val="1129251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System exploitation methods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5.2 </a:t>
            </a:r>
            <a:r>
              <a:rPr lang="en-US" altLang="zh-TW" dirty="0" err="1" smtClean="0"/>
              <a:t>Mutex</a:t>
            </a:r>
            <a:r>
              <a:rPr lang="en-US" altLang="zh-TW" dirty="0" smtClean="0"/>
              <a:t>(</a:t>
            </a:r>
            <a:r>
              <a:rPr lang="en-US" altLang="zh-TW" dirty="0"/>
              <a:t>Mutual </a:t>
            </a:r>
            <a:r>
              <a:rPr lang="en-US" altLang="zh-TW" dirty="0" smtClean="0"/>
              <a:t>exclusion) Detection</a:t>
            </a:r>
          </a:p>
          <a:p>
            <a:r>
              <a:rPr lang="en-US" altLang="zh-TW" dirty="0" smtClean="0"/>
              <a:t>Some </a:t>
            </a:r>
            <a:r>
              <a:rPr lang="en-US" altLang="zh-TW" dirty="0"/>
              <a:t>of the reasons why HTTP-based financial bots use </a:t>
            </a:r>
            <a:r>
              <a:rPr lang="en-US" altLang="zh-TW" dirty="0" err="1"/>
              <a:t>mutex</a:t>
            </a:r>
            <a:r>
              <a:rPr lang="en-US" altLang="zh-TW" dirty="0"/>
              <a:t> objects are: </a:t>
            </a:r>
            <a:endParaRPr lang="en-US" altLang="zh-TW" dirty="0" smtClean="0"/>
          </a:p>
          <a:p>
            <a:endParaRPr lang="en-US" altLang="zh-TW" dirty="0"/>
          </a:p>
          <a:p>
            <a:pPr lvl="1"/>
            <a:r>
              <a:rPr lang="en-US" altLang="zh-TW" dirty="0" smtClean="0"/>
              <a:t>(1)</a:t>
            </a:r>
            <a:r>
              <a:rPr lang="en-US" altLang="zh-TW" dirty="0" err="1" smtClean="0"/>
              <a:t>Mutex</a:t>
            </a:r>
            <a:r>
              <a:rPr lang="en-US" altLang="zh-TW" dirty="0" smtClean="0"/>
              <a:t> </a:t>
            </a:r>
            <a:r>
              <a:rPr lang="en-US" altLang="zh-TW" dirty="0"/>
              <a:t>detection has also resulted in bot wars in which </a:t>
            </a:r>
            <a:r>
              <a:rPr lang="en-US" altLang="zh-TW" dirty="0">
                <a:solidFill>
                  <a:srgbClr val="FF0000"/>
                </a:solidFill>
              </a:rPr>
              <a:t>one bot kills another</a:t>
            </a:r>
            <a:r>
              <a:rPr lang="en-US" altLang="zh-TW" dirty="0"/>
              <a:t> to build larger botnets. </a:t>
            </a:r>
            <a:endParaRPr lang="en-US" altLang="zh-TW" dirty="0" smtClean="0"/>
          </a:p>
          <a:p>
            <a:pPr lvl="2"/>
            <a:r>
              <a:rPr lang="en-US" altLang="zh-TW" dirty="0"/>
              <a:t>For example, </a:t>
            </a:r>
            <a:r>
              <a:rPr lang="en-US" altLang="zh-TW" dirty="0" err="1"/>
              <a:t>SpyEye</a:t>
            </a:r>
            <a:r>
              <a:rPr lang="en-US" altLang="zh-TW" dirty="0"/>
              <a:t> has implemented this </a:t>
            </a:r>
            <a:r>
              <a:rPr lang="en-US" altLang="zh-TW" dirty="0" smtClean="0"/>
              <a:t>concept to </a:t>
            </a:r>
            <a:r>
              <a:rPr lang="en-US" altLang="zh-TW" dirty="0"/>
              <a:t>remove Zeus from infected systems </a:t>
            </a:r>
            <a:r>
              <a:rPr lang="en-US" altLang="zh-TW" dirty="0" smtClean="0"/>
              <a:t>which increases </a:t>
            </a:r>
            <a:r>
              <a:rPr lang="en-US" altLang="zh-TW" dirty="0"/>
              <a:t>the number of </a:t>
            </a:r>
            <a:r>
              <a:rPr lang="en-US" altLang="zh-TW" dirty="0" err="1"/>
              <a:t>SpyEye</a:t>
            </a:r>
            <a:r>
              <a:rPr lang="en-US" altLang="zh-TW" dirty="0"/>
              <a:t> bots</a:t>
            </a:r>
            <a:r>
              <a:rPr lang="en-US" altLang="zh-TW" dirty="0" smtClean="0"/>
              <a:t>.</a:t>
            </a:r>
          </a:p>
          <a:p>
            <a:pPr lvl="2"/>
            <a:endParaRPr lang="en-US" altLang="zh-TW" dirty="0" smtClean="0"/>
          </a:p>
          <a:p>
            <a:pPr lvl="1"/>
            <a:r>
              <a:rPr lang="en-US" altLang="zh-TW" dirty="0" smtClean="0"/>
              <a:t>(</a:t>
            </a:r>
            <a:r>
              <a:rPr lang="en-US" altLang="zh-TW" dirty="0"/>
              <a:t>2)</a:t>
            </a:r>
            <a:r>
              <a:rPr lang="en-US" altLang="zh-TW" dirty="0" err="1"/>
              <a:t>Mutex</a:t>
            </a:r>
            <a:r>
              <a:rPr lang="en-US" altLang="zh-TW" dirty="0"/>
              <a:t> objects are also used for detecting the presence of virtual machines, traffic analyzers, Anti-Viruses (AV) in the system.</a:t>
            </a:r>
          </a:p>
          <a:p>
            <a:pPr lvl="1"/>
            <a:endParaRPr lang="en-US" altLang="zh-TW" dirty="0"/>
          </a:p>
          <a:p>
            <a:pPr lvl="1"/>
            <a:endParaRPr lang="en-US" altLang="zh-TW" dirty="0"/>
          </a:p>
        </p:txBody>
      </p:sp>
    </p:spTree>
    <p:extLst>
      <p:ext uri="{BB962C8B-B14F-4D97-AF65-F5344CB8AC3E}">
        <p14:creationId xmlns:p14="http://schemas.microsoft.com/office/powerpoint/2010/main" val="2703253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System exploitation methods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5.3 </a:t>
            </a:r>
            <a:r>
              <a:rPr lang="en-US" altLang="zh-TW" dirty="0"/>
              <a:t>DNS </a:t>
            </a:r>
            <a:r>
              <a:rPr lang="en-US" altLang="zh-TW" dirty="0" smtClean="0"/>
              <a:t>Hijacking</a:t>
            </a:r>
          </a:p>
          <a:p>
            <a:r>
              <a:rPr lang="en-US" altLang="zh-TW" dirty="0" smtClean="0"/>
              <a:t>DNS </a:t>
            </a:r>
            <a:r>
              <a:rPr lang="en-US" altLang="zh-TW" dirty="0"/>
              <a:t>modification is an effective technique that the majority of the HTTP-based bots implement to modify the DNS behavior on the compromised system</a:t>
            </a:r>
            <a:r>
              <a:rPr lang="en-US" altLang="zh-TW" dirty="0" smtClean="0"/>
              <a:t>.</a:t>
            </a:r>
            <a:endParaRPr lang="en-US" altLang="zh-TW" dirty="0"/>
          </a:p>
          <a:p>
            <a:endParaRPr lang="en-US" altLang="zh-TW" dirty="0" smtClean="0"/>
          </a:p>
          <a:p>
            <a:r>
              <a:rPr lang="en-US" altLang="zh-TW" dirty="0" smtClean="0"/>
              <a:t>The </a:t>
            </a:r>
            <a:r>
              <a:rPr lang="en-US" altLang="zh-TW" dirty="0"/>
              <a:t>most widely used DNS hijacking technique is </a:t>
            </a:r>
            <a:r>
              <a:rPr lang="en-US" altLang="zh-TW" dirty="0">
                <a:solidFill>
                  <a:srgbClr val="FF0000"/>
                </a:solidFill>
              </a:rPr>
              <a:t>DNS </a:t>
            </a:r>
            <a:r>
              <a:rPr lang="en-US" altLang="zh-TW" dirty="0" smtClean="0">
                <a:solidFill>
                  <a:srgbClr val="FF0000"/>
                </a:solidFill>
              </a:rPr>
              <a:t>hooking</a:t>
            </a:r>
            <a:r>
              <a:rPr lang="en-US" altLang="zh-TW" dirty="0" smtClean="0"/>
              <a:t>.</a:t>
            </a:r>
          </a:p>
          <a:p>
            <a:pPr lvl="1"/>
            <a:r>
              <a:rPr lang="en-US" altLang="zh-TW" dirty="0" smtClean="0"/>
              <a:t>(</a:t>
            </a:r>
            <a:r>
              <a:rPr lang="en-US" altLang="zh-TW" dirty="0"/>
              <a:t>i.e., modify DNS entries on the infected systems by hooking DNS API functions used by the operating system itself</a:t>
            </a:r>
            <a:r>
              <a:rPr lang="en-US" altLang="zh-TW" dirty="0" smtClean="0"/>
              <a:t>).</a:t>
            </a:r>
            <a:endParaRPr lang="en-US" altLang="zh-TW" dirty="0"/>
          </a:p>
          <a:p>
            <a:pPr lvl="1"/>
            <a:endParaRPr lang="en-US" altLang="zh-TW" dirty="0" smtClean="0"/>
          </a:p>
        </p:txBody>
      </p:sp>
    </p:spTree>
    <p:extLst>
      <p:ext uri="{BB962C8B-B14F-4D97-AF65-F5344CB8AC3E}">
        <p14:creationId xmlns:p14="http://schemas.microsoft.com/office/powerpoint/2010/main" val="128574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t>Abstract</a:t>
            </a:r>
          </a:p>
          <a:p>
            <a:r>
              <a:rPr lang="en-US" altLang="zh-TW" dirty="0" smtClean="0">
                <a:solidFill>
                  <a:schemeClr val="bg1">
                    <a:lumMod val="75000"/>
                  </a:schemeClr>
                </a:solidFill>
              </a:rPr>
              <a:t>Introduction</a:t>
            </a:r>
          </a:p>
          <a:p>
            <a:r>
              <a:rPr lang="en-US" altLang="zh-TW" dirty="0" smtClean="0">
                <a:solidFill>
                  <a:schemeClr val="bg1">
                    <a:lumMod val="75000"/>
                  </a:schemeClr>
                </a:solidFill>
              </a:rPr>
              <a:t>Related work and Contributions of this work</a:t>
            </a:r>
          </a:p>
          <a:p>
            <a:r>
              <a:rPr lang="en-US" altLang="zh-TW" dirty="0" smtClean="0">
                <a:solidFill>
                  <a:schemeClr val="bg1">
                    <a:lumMod val="75000"/>
                  </a:schemeClr>
                </a:solidFill>
              </a:rPr>
              <a:t>Methodology and Emulation environment</a:t>
            </a:r>
          </a:p>
          <a:p>
            <a:r>
              <a:rPr lang="en-US" altLang="zh-TW" dirty="0" smtClean="0">
                <a:solidFill>
                  <a:schemeClr val="bg1">
                    <a:lumMod val="75000"/>
                  </a:schemeClr>
                </a:solidFill>
              </a:rPr>
              <a:t>Defensive design of financial botnets</a:t>
            </a:r>
          </a:p>
          <a:p>
            <a:r>
              <a:rPr lang="en-US" altLang="zh-TW" dirty="0" smtClean="0">
                <a:solidFill>
                  <a:schemeClr val="bg1">
                    <a:lumMod val="75000"/>
                  </a:schemeClr>
                </a:solidFill>
              </a:rPr>
              <a:t>System exploitation methods</a:t>
            </a:r>
          </a:p>
          <a:p>
            <a:r>
              <a:rPr lang="en-US" altLang="zh-TW" dirty="0" smtClean="0">
                <a:solidFill>
                  <a:schemeClr val="bg1">
                    <a:lumMod val="75000"/>
                  </a:schemeClr>
                </a:solidFill>
              </a:rPr>
              <a:t>Data exfiltration</a:t>
            </a:r>
          </a:p>
          <a:p>
            <a:r>
              <a:rPr lang="en-US" altLang="zh-TW" dirty="0" smtClean="0">
                <a:solidFill>
                  <a:schemeClr val="bg1">
                    <a:lumMod val="75000"/>
                  </a:schemeClr>
                </a:solidFill>
              </a:rPr>
              <a:t>Experimental results</a:t>
            </a:r>
          </a:p>
          <a:p>
            <a:r>
              <a:rPr lang="en-US" altLang="zh-TW" dirty="0" smtClean="0">
                <a:solidFill>
                  <a:schemeClr val="bg1">
                    <a:lumMod val="75000"/>
                  </a:schemeClr>
                </a:solidFill>
              </a:rPr>
              <a:t>Security measures and future challenges</a:t>
            </a:r>
          </a:p>
          <a:p>
            <a:r>
              <a:rPr lang="en-US" altLang="zh-TW" dirty="0" smtClean="0">
                <a:solidFill>
                  <a:schemeClr val="bg1">
                    <a:lumMod val="75000"/>
                  </a:schemeClr>
                </a:solidFill>
              </a:rPr>
              <a:t>Conclusion</a:t>
            </a:r>
          </a:p>
          <a:p>
            <a:endParaRPr lang="zh-TW" altLang="en-US" dirty="0"/>
          </a:p>
        </p:txBody>
      </p:sp>
    </p:spTree>
    <p:extLst>
      <p:ext uri="{BB962C8B-B14F-4D97-AF65-F5344CB8AC3E}">
        <p14:creationId xmlns:p14="http://schemas.microsoft.com/office/powerpoint/2010/main" val="40733140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System exploitation methods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5.4 </a:t>
            </a:r>
            <a:r>
              <a:rPr lang="en-US" altLang="zh-TW" dirty="0"/>
              <a:t>Bot </a:t>
            </a:r>
            <a:r>
              <a:rPr lang="en-US" altLang="zh-TW" dirty="0" smtClean="0"/>
              <a:t>Spreading</a:t>
            </a:r>
          </a:p>
          <a:p>
            <a:pPr lvl="1"/>
            <a:r>
              <a:rPr lang="en-US" altLang="zh-TW" dirty="0"/>
              <a:t>Bots have a built-in component known as spreader: an infection module coded in the bot itself to copy the bot’s binary automatically to target devices.</a:t>
            </a:r>
          </a:p>
          <a:p>
            <a:pPr lvl="1"/>
            <a:endParaRPr lang="en-US" altLang="zh-TW" dirty="0" smtClean="0"/>
          </a:p>
          <a:p>
            <a:pPr lvl="1"/>
            <a:r>
              <a:rPr lang="en-US" altLang="zh-TW" dirty="0" smtClean="0"/>
              <a:t>A </a:t>
            </a:r>
            <a:r>
              <a:rPr lang="en-US" altLang="zh-TW" dirty="0"/>
              <a:t>number of cases are discussed </a:t>
            </a:r>
            <a:r>
              <a:rPr lang="en-US" altLang="zh-TW" dirty="0" smtClean="0"/>
              <a:t>below:</a:t>
            </a:r>
          </a:p>
          <a:p>
            <a:pPr lvl="1"/>
            <a:r>
              <a:rPr lang="en-US" altLang="zh-TW" dirty="0"/>
              <a:t>5.4.1 Infecting Interface Devices</a:t>
            </a:r>
            <a:endParaRPr lang="en-US" altLang="zh-TW" dirty="0" smtClean="0"/>
          </a:p>
          <a:p>
            <a:pPr lvl="1"/>
            <a:r>
              <a:rPr lang="en-US" altLang="zh-TW" dirty="0" smtClean="0"/>
              <a:t>5.4.2 </a:t>
            </a:r>
            <a:r>
              <a:rPr lang="en-US" altLang="zh-TW" dirty="0"/>
              <a:t>Infecting Instant Messengers and Web </a:t>
            </a:r>
            <a:r>
              <a:rPr lang="en-US" altLang="zh-TW" dirty="0" smtClean="0"/>
              <a:t>Chat</a:t>
            </a:r>
            <a:r>
              <a:rPr lang="zh-TW" altLang="en-US" dirty="0" smtClean="0"/>
              <a:t> </a:t>
            </a:r>
            <a:r>
              <a:rPr lang="en-US" altLang="zh-TW" dirty="0" smtClean="0"/>
              <a:t>Panels</a:t>
            </a:r>
          </a:p>
        </p:txBody>
      </p:sp>
    </p:spTree>
    <p:extLst>
      <p:ext uri="{BB962C8B-B14F-4D97-AF65-F5344CB8AC3E}">
        <p14:creationId xmlns:p14="http://schemas.microsoft.com/office/powerpoint/2010/main" val="915451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System exploitation methods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lnSpcReduction="10000"/>
          </a:bodyPr>
          <a:lstStyle/>
          <a:p>
            <a:r>
              <a:rPr lang="en-US" altLang="zh-TW" dirty="0" smtClean="0"/>
              <a:t>5.4.1 </a:t>
            </a:r>
            <a:r>
              <a:rPr lang="en-US" altLang="zh-TW" dirty="0"/>
              <a:t>Infecting Interface </a:t>
            </a:r>
            <a:r>
              <a:rPr lang="en-US" altLang="zh-TW" dirty="0" smtClean="0"/>
              <a:t>Devices</a:t>
            </a:r>
          </a:p>
          <a:p>
            <a:r>
              <a:rPr lang="en-US" altLang="zh-TW" dirty="0"/>
              <a:t>A bot uses Windows API functions to infect USB devices</a:t>
            </a:r>
            <a:r>
              <a:rPr lang="en-US" altLang="zh-TW" dirty="0" smtClean="0"/>
              <a:t>.</a:t>
            </a:r>
          </a:p>
          <a:p>
            <a:endParaRPr lang="en-US" altLang="zh-TW" dirty="0"/>
          </a:p>
          <a:p>
            <a:r>
              <a:rPr lang="en-US" altLang="zh-TW" dirty="0" smtClean="0"/>
              <a:t>When </a:t>
            </a:r>
            <a:r>
              <a:rPr lang="en-US" altLang="zh-TW" dirty="0"/>
              <a:t>the USB device is inserted, a </a:t>
            </a:r>
            <a:r>
              <a:rPr lang="en-US" altLang="zh-TW" dirty="0">
                <a:solidFill>
                  <a:srgbClr val="FF0000"/>
                </a:solidFill>
              </a:rPr>
              <a:t>device change-event occurs </a:t>
            </a:r>
            <a:r>
              <a:rPr lang="en-US" altLang="zh-TW" dirty="0" smtClean="0"/>
              <a:t>in </a:t>
            </a:r>
            <a:r>
              <a:rPr lang="en-US" altLang="zh-TW" dirty="0"/>
              <a:t>the infected system and </a:t>
            </a:r>
            <a:r>
              <a:rPr lang="en-US" altLang="zh-TW" dirty="0">
                <a:solidFill>
                  <a:srgbClr val="FF0000"/>
                </a:solidFill>
              </a:rPr>
              <a:t>DBT_DEVICEARRIVAL message is broadcast</a:t>
            </a:r>
            <a:r>
              <a:rPr lang="en-US" altLang="zh-TW" dirty="0" smtClean="0"/>
              <a:t>.</a:t>
            </a:r>
          </a:p>
          <a:p>
            <a:pPr marL="0" indent="0">
              <a:buNone/>
            </a:pPr>
            <a:endParaRPr lang="en-US" altLang="zh-TW" dirty="0" smtClean="0"/>
          </a:p>
          <a:p>
            <a:r>
              <a:rPr lang="en-US" altLang="zh-TW" dirty="0"/>
              <a:t>A bot receives this message and </a:t>
            </a:r>
            <a:r>
              <a:rPr lang="en-US" altLang="zh-TW" dirty="0">
                <a:solidFill>
                  <a:srgbClr val="FF0000"/>
                </a:solidFill>
              </a:rPr>
              <a:t>fetches the drive letter</a:t>
            </a:r>
            <a:r>
              <a:rPr lang="en-US" altLang="zh-TW" dirty="0"/>
              <a:t> </a:t>
            </a:r>
            <a:r>
              <a:rPr lang="en-US" altLang="zh-TW" dirty="0">
                <a:solidFill>
                  <a:srgbClr val="FF0000"/>
                </a:solidFill>
              </a:rPr>
              <a:t>of the USB device</a:t>
            </a:r>
            <a:r>
              <a:rPr lang="en-US" altLang="zh-TW" dirty="0"/>
              <a:t> from the parameter _</a:t>
            </a:r>
            <a:r>
              <a:rPr lang="en-US" altLang="zh-TW" dirty="0" err="1"/>
              <a:t>dbcv_unitmask</a:t>
            </a:r>
            <a:r>
              <a:rPr lang="en-US" altLang="zh-TW" dirty="0"/>
              <a:t> in the _DEV_BROADCAST_- VOLUME structure. </a:t>
            </a:r>
          </a:p>
          <a:p>
            <a:endParaRPr lang="en-US" altLang="zh-TW" dirty="0"/>
          </a:p>
          <a:p>
            <a:r>
              <a:rPr lang="en-US" altLang="zh-TW" dirty="0"/>
              <a:t>The bot further uses the </a:t>
            </a:r>
            <a:r>
              <a:rPr lang="en-US" altLang="zh-TW" dirty="0" err="1"/>
              <a:t>CopyFileW</a:t>
            </a:r>
            <a:r>
              <a:rPr lang="en-US" altLang="zh-TW" dirty="0"/>
              <a:t> function to </a:t>
            </a:r>
            <a:r>
              <a:rPr lang="en-US" altLang="zh-TW" dirty="0">
                <a:solidFill>
                  <a:srgbClr val="FF0000"/>
                </a:solidFill>
              </a:rPr>
              <a:t>copy the binary</a:t>
            </a:r>
            <a:r>
              <a:rPr lang="en-US" altLang="zh-TW" dirty="0"/>
              <a:t> </a:t>
            </a:r>
            <a:r>
              <a:rPr lang="en-US" altLang="zh-TW" dirty="0" smtClean="0">
                <a:solidFill>
                  <a:srgbClr val="FF0000"/>
                </a:solidFill>
              </a:rPr>
              <a:t>files </a:t>
            </a:r>
            <a:r>
              <a:rPr lang="en-US" altLang="zh-TW" dirty="0">
                <a:solidFill>
                  <a:srgbClr val="FF0000"/>
                </a:solidFill>
              </a:rPr>
              <a:t>to the USB device</a:t>
            </a:r>
            <a:r>
              <a:rPr lang="en-US" altLang="zh-TW" dirty="0"/>
              <a:t>.</a:t>
            </a:r>
            <a:endParaRPr lang="en-US" altLang="zh-TW" dirty="0" smtClean="0"/>
          </a:p>
        </p:txBody>
      </p:sp>
    </p:spTree>
    <p:extLst>
      <p:ext uri="{BB962C8B-B14F-4D97-AF65-F5344CB8AC3E}">
        <p14:creationId xmlns:p14="http://schemas.microsoft.com/office/powerpoint/2010/main" val="1023785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System exploitation methods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5.4.1 </a:t>
            </a:r>
            <a:r>
              <a:rPr lang="en-US" altLang="zh-TW" dirty="0"/>
              <a:t>Infecting Interface </a:t>
            </a:r>
            <a:r>
              <a:rPr lang="en-US" altLang="zh-TW" dirty="0" smtClean="0"/>
              <a:t>Devices</a:t>
            </a:r>
          </a:p>
          <a:p>
            <a:r>
              <a:rPr lang="en-US" altLang="zh-TW" dirty="0" smtClean="0"/>
              <a:t>A </a:t>
            </a:r>
            <a:r>
              <a:rPr lang="en-US" altLang="zh-TW" dirty="0"/>
              <a:t>bot adds configuration parameters in the </a:t>
            </a:r>
            <a:r>
              <a:rPr lang="en-US" altLang="zh-TW" dirty="0" smtClean="0"/>
              <a:t>auto-run </a:t>
            </a:r>
            <a:r>
              <a:rPr lang="en-US" altLang="zh-TW" dirty="0"/>
              <a:t>file </a:t>
            </a:r>
            <a:r>
              <a:rPr lang="en-US" altLang="zh-TW" dirty="0">
                <a:solidFill>
                  <a:srgbClr val="FF0000"/>
                </a:solidFill>
              </a:rPr>
              <a:t>to execute itself without any notification</a:t>
            </a:r>
            <a:r>
              <a:rPr lang="en-US" altLang="zh-TW" dirty="0"/>
              <a:t> when the USB device is inserted into another machine</a:t>
            </a:r>
            <a:r>
              <a:rPr lang="en-US" altLang="zh-TW" dirty="0" smtClean="0"/>
              <a:t>.</a:t>
            </a:r>
          </a:p>
          <a:p>
            <a:endParaRPr lang="en-US" altLang="zh-TW" dirty="0"/>
          </a:p>
          <a:p>
            <a:r>
              <a:rPr lang="en-US" altLang="zh-TW" dirty="0" smtClean="0"/>
              <a:t>Later </a:t>
            </a:r>
            <a:r>
              <a:rPr lang="en-US" altLang="zh-TW" dirty="0"/>
              <a:t>on, the bot sends information about the systems that are infected using the USB devices along with HTTP requests to the C&amp;C server</a:t>
            </a:r>
            <a:r>
              <a:rPr lang="en-US" altLang="zh-TW" dirty="0" smtClean="0"/>
              <a:t>.</a:t>
            </a:r>
          </a:p>
        </p:txBody>
      </p:sp>
    </p:spTree>
    <p:extLst>
      <p:ext uri="{BB962C8B-B14F-4D97-AF65-F5344CB8AC3E}">
        <p14:creationId xmlns:p14="http://schemas.microsoft.com/office/powerpoint/2010/main" val="573219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System exploitation methods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5.4.2 </a:t>
            </a:r>
            <a:r>
              <a:rPr lang="en-US" altLang="zh-TW" dirty="0"/>
              <a:t>Infecting Instant Messengers and Web </a:t>
            </a:r>
            <a:r>
              <a:rPr lang="en-US" altLang="zh-TW" dirty="0" smtClean="0"/>
              <a:t>Chat</a:t>
            </a:r>
            <a:r>
              <a:rPr lang="zh-TW" altLang="en-US" dirty="0" smtClean="0"/>
              <a:t> </a:t>
            </a:r>
            <a:r>
              <a:rPr lang="en-US" altLang="zh-TW" dirty="0" smtClean="0"/>
              <a:t>Panels</a:t>
            </a:r>
          </a:p>
          <a:p>
            <a:endParaRPr lang="en-US" altLang="zh-TW" dirty="0" smtClean="0"/>
          </a:p>
          <a:p>
            <a:r>
              <a:rPr lang="en-US" altLang="zh-TW" dirty="0" smtClean="0"/>
              <a:t>This </a:t>
            </a:r>
            <a:r>
              <a:rPr lang="en-US" altLang="zh-TW" dirty="0"/>
              <a:t>approach allows the bots to inject unauthorized messages on behalf of the user that are transmitted to social media. </a:t>
            </a:r>
          </a:p>
          <a:p>
            <a:endParaRPr lang="en-US" altLang="zh-TW" dirty="0"/>
          </a:p>
        </p:txBody>
      </p:sp>
    </p:spTree>
    <p:extLst>
      <p:ext uri="{BB962C8B-B14F-4D97-AF65-F5344CB8AC3E}">
        <p14:creationId xmlns:p14="http://schemas.microsoft.com/office/powerpoint/2010/main" val="2634428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solidFill>
                  <a:schemeClr val="bg1">
                    <a:lumMod val="85000"/>
                  </a:schemeClr>
                </a:solidFill>
              </a:rPr>
              <a:t>Abstract</a:t>
            </a:r>
          </a:p>
          <a:p>
            <a:r>
              <a:rPr lang="en-US" altLang="zh-TW" dirty="0" smtClean="0">
                <a:solidFill>
                  <a:schemeClr val="bg1">
                    <a:lumMod val="85000"/>
                  </a:schemeClr>
                </a:solidFill>
              </a:rPr>
              <a:t>Introduction</a:t>
            </a:r>
          </a:p>
          <a:p>
            <a:r>
              <a:rPr lang="en-US" altLang="zh-TW" dirty="0" smtClean="0">
                <a:solidFill>
                  <a:schemeClr val="bg1">
                    <a:lumMod val="85000"/>
                  </a:schemeClr>
                </a:solidFill>
              </a:rPr>
              <a:t>Related work and Contributions of this work</a:t>
            </a:r>
          </a:p>
          <a:p>
            <a:r>
              <a:rPr lang="en-US" altLang="zh-TW" dirty="0" smtClean="0">
                <a:solidFill>
                  <a:schemeClr val="bg1">
                    <a:lumMod val="85000"/>
                  </a:schemeClr>
                </a:solidFill>
              </a:rPr>
              <a:t>Methodology and Emulation environment</a:t>
            </a:r>
          </a:p>
          <a:p>
            <a:r>
              <a:rPr lang="en-US" altLang="zh-TW" dirty="0" smtClean="0">
                <a:solidFill>
                  <a:schemeClr val="bg1">
                    <a:lumMod val="85000"/>
                  </a:schemeClr>
                </a:solidFill>
              </a:rPr>
              <a:t>Defensive design of financial botnets</a:t>
            </a:r>
          </a:p>
          <a:p>
            <a:r>
              <a:rPr lang="en-US" altLang="zh-TW" dirty="0" smtClean="0">
                <a:solidFill>
                  <a:schemeClr val="bg1">
                    <a:lumMod val="85000"/>
                  </a:schemeClr>
                </a:solidFill>
              </a:rPr>
              <a:t>System exploitation methods</a:t>
            </a:r>
          </a:p>
          <a:p>
            <a:r>
              <a:rPr lang="en-US" altLang="zh-TW" dirty="0" smtClean="0"/>
              <a:t>Data exfiltration</a:t>
            </a:r>
          </a:p>
          <a:p>
            <a:r>
              <a:rPr lang="en-US" altLang="zh-TW" dirty="0" smtClean="0">
                <a:solidFill>
                  <a:schemeClr val="bg1">
                    <a:lumMod val="75000"/>
                  </a:schemeClr>
                </a:solidFill>
              </a:rPr>
              <a:t>Experimental results</a:t>
            </a:r>
          </a:p>
          <a:p>
            <a:r>
              <a:rPr lang="en-US" altLang="zh-TW" dirty="0" smtClean="0">
                <a:solidFill>
                  <a:schemeClr val="bg1">
                    <a:lumMod val="75000"/>
                  </a:schemeClr>
                </a:solidFill>
              </a:rPr>
              <a:t>Security measures and future challenges</a:t>
            </a:r>
          </a:p>
          <a:p>
            <a:r>
              <a:rPr lang="en-US" altLang="zh-TW" dirty="0" smtClean="0">
                <a:solidFill>
                  <a:schemeClr val="bg1">
                    <a:lumMod val="75000"/>
                  </a:schemeClr>
                </a:solidFill>
              </a:rPr>
              <a:t>Conclusion</a:t>
            </a:r>
          </a:p>
          <a:p>
            <a:endParaRPr lang="zh-TW" altLang="en-US" dirty="0"/>
          </a:p>
        </p:txBody>
      </p:sp>
    </p:spTree>
    <p:extLst>
      <p:ext uri="{BB962C8B-B14F-4D97-AF65-F5344CB8AC3E}">
        <p14:creationId xmlns:p14="http://schemas.microsoft.com/office/powerpoint/2010/main" val="437541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Data exfiltration</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6.1 </a:t>
            </a:r>
            <a:r>
              <a:rPr lang="en-US" altLang="zh-TW" dirty="0"/>
              <a:t>Man-in-the-Browser </a:t>
            </a:r>
            <a:r>
              <a:rPr lang="en-US" altLang="zh-TW" dirty="0" smtClean="0"/>
              <a:t>Attacks(</a:t>
            </a:r>
            <a:r>
              <a:rPr lang="en-US" altLang="zh-TW" dirty="0" err="1" smtClean="0"/>
              <a:t>MitB</a:t>
            </a:r>
            <a:r>
              <a:rPr lang="en-US" altLang="zh-TW" dirty="0" smtClean="0"/>
              <a:t>)</a:t>
            </a:r>
          </a:p>
          <a:p>
            <a:r>
              <a:rPr lang="en-US" altLang="zh-TW" dirty="0" smtClean="0"/>
              <a:t>Three </a:t>
            </a:r>
            <a:r>
              <a:rPr lang="en-US" altLang="zh-TW" dirty="0"/>
              <a:t>most common </a:t>
            </a:r>
            <a:r>
              <a:rPr lang="en-US" altLang="zh-TW" dirty="0" err="1"/>
              <a:t>MitB</a:t>
            </a:r>
            <a:r>
              <a:rPr lang="en-US" altLang="zh-TW" dirty="0"/>
              <a:t> attack techniques based on hooking used by bots: </a:t>
            </a:r>
            <a:r>
              <a:rPr lang="en-US" altLang="zh-TW" dirty="0" err="1">
                <a:solidFill>
                  <a:srgbClr val="FF0000"/>
                </a:solidFill>
              </a:rPr>
              <a:t>WebInjects</a:t>
            </a:r>
            <a:r>
              <a:rPr lang="en-US" altLang="zh-TW" dirty="0">
                <a:solidFill>
                  <a:srgbClr val="FF0000"/>
                </a:solidFill>
              </a:rPr>
              <a:t>, Form-grabbing and </a:t>
            </a:r>
            <a:r>
              <a:rPr lang="en-US" altLang="zh-TW" dirty="0" err="1">
                <a:solidFill>
                  <a:srgbClr val="FF0000"/>
                </a:solidFill>
              </a:rPr>
              <a:t>WebFakes</a:t>
            </a:r>
            <a:r>
              <a:rPr lang="en-US" altLang="zh-TW" dirty="0" smtClean="0">
                <a:solidFill>
                  <a:srgbClr val="FF0000"/>
                </a:solidFill>
              </a:rPr>
              <a:t>.</a:t>
            </a:r>
          </a:p>
        </p:txBody>
      </p:sp>
    </p:spTree>
    <p:extLst>
      <p:ext uri="{BB962C8B-B14F-4D97-AF65-F5344CB8AC3E}">
        <p14:creationId xmlns:p14="http://schemas.microsoft.com/office/powerpoint/2010/main" val="2500899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Data exfiltration</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6.1 </a:t>
            </a:r>
            <a:r>
              <a:rPr lang="en-US" altLang="zh-TW" dirty="0"/>
              <a:t>Man-in-the-Browser </a:t>
            </a:r>
            <a:r>
              <a:rPr lang="en-US" altLang="zh-TW" dirty="0" smtClean="0"/>
              <a:t>Attacks</a:t>
            </a:r>
          </a:p>
          <a:p>
            <a:r>
              <a:rPr lang="en-US" altLang="zh-TW" dirty="0" smtClean="0"/>
              <a:t>6.1.1</a:t>
            </a:r>
            <a:r>
              <a:rPr lang="zh-TW" altLang="en-US" dirty="0" smtClean="0"/>
              <a:t> </a:t>
            </a:r>
            <a:r>
              <a:rPr lang="en-US" altLang="zh-TW" dirty="0" err="1" smtClean="0"/>
              <a:t>WebInjects</a:t>
            </a:r>
            <a:endParaRPr lang="en-US" altLang="zh-TW"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902" y="1403693"/>
            <a:ext cx="6746999" cy="5192214"/>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848" y="3135085"/>
            <a:ext cx="4606876" cy="2663660"/>
          </a:xfrm>
          <a:prstGeom prst="rect">
            <a:avLst/>
          </a:prstGeom>
        </p:spPr>
      </p:pic>
    </p:spTree>
    <p:extLst>
      <p:ext uri="{BB962C8B-B14F-4D97-AF65-F5344CB8AC3E}">
        <p14:creationId xmlns:p14="http://schemas.microsoft.com/office/powerpoint/2010/main" val="3924276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Data exfiltration</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6.1 </a:t>
            </a:r>
            <a:r>
              <a:rPr lang="en-US" altLang="zh-TW" dirty="0"/>
              <a:t>Man-in-the-Browser </a:t>
            </a:r>
            <a:r>
              <a:rPr lang="en-US" altLang="zh-TW" dirty="0" smtClean="0"/>
              <a:t>Attacks</a:t>
            </a:r>
          </a:p>
          <a:p>
            <a:r>
              <a:rPr lang="en-US" altLang="zh-TW" dirty="0"/>
              <a:t>6.1.2</a:t>
            </a:r>
            <a:r>
              <a:rPr lang="zh-TW" altLang="en-US" dirty="0"/>
              <a:t> </a:t>
            </a:r>
            <a:r>
              <a:rPr lang="en-US" altLang="zh-TW" dirty="0"/>
              <a:t>Form-Grabbing</a:t>
            </a:r>
            <a:r>
              <a:rPr lang="zh-TW" altLang="en-US" dirty="0"/>
              <a:t> ： </a:t>
            </a:r>
            <a:endParaRPr lang="en-US" altLang="zh-TW" dirty="0"/>
          </a:p>
          <a:p>
            <a:endParaRPr lang="en-US" altLang="zh-TW" dirty="0" smtClean="0"/>
          </a:p>
          <a:p>
            <a:endParaRPr lang="en-US" altLang="zh-TW"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962" y="2335917"/>
            <a:ext cx="6786570" cy="4378244"/>
          </a:xfrm>
          <a:prstGeom prst="rect">
            <a:avLst/>
          </a:prstGeom>
        </p:spPr>
      </p:pic>
    </p:spTree>
    <p:extLst>
      <p:ext uri="{BB962C8B-B14F-4D97-AF65-F5344CB8AC3E}">
        <p14:creationId xmlns:p14="http://schemas.microsoft.com/office/powerpoint/2010/main" val="2059916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Data exfiltration</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6.1</a:t>
            </a:r>
            <a:r>
              <a:rPr lang="zh-TW" altLang="en-US" dirty="0" smtClean="0"/>
              <a:t> </a:t>
            </a:r>
            <a:r>
              <a:rPr lang="en-US" altLang="zh-TW" dirty="0" smtClean="0"/>
              <a:t>Man-in-the-Browser Attacks</a:t>
            </a:r>
          </a:p>
          <a:p>
            <a:r>
              <a:rPr lang="en-US" altLang="zh-TW" dirty="0" smtClean="0"/>
              <a:t>6.1.2</a:t>
            </a:r>
            <a:r>
              <a:rPr lang="zh-TW" altLang="en-US" dirty="0" smtClean="0"/>
              <a:t> </a:t>
            </a:r>
            <a:r>
              <a:rPr lang="en-US" altLang="zh-TW" dirty="0" smtClean="0"/>
              <a:t>Form-Grabbing</a:t>
            </a:r>
            <a:r>
              <a:rPr lang="zh-TW" altLang="en-US" dirty="0" smtClean="0"/>
              <a:t> ： </a:t>
            </a:r>
            <a:endParaRPr lang="en-US" altLang="zh-TW" dirty="0" smtClean="0"/>
          </a:p>
          <a:p>
            <a:r>
              <a:rPr lang="en-US" altLang="zh-TW" dirty="0" smtClean="0"/>
              <a:t> </a:t>
            </a:r>
            <a:r>
              <a:rPr lang="en-US" altLang="zh-TW" dirty="0"/>
              <a:t>Once hooked in, a bot monitors all the HTTP POST requests that are initiated by the browser to submit forms to the web server for processing. </a:t>
            </a:r>
          </a:p>
          <a:p>
            <a:endParaRPr lang="en-US" altLang="zh-TW" dirty="0" smtClean="0"/>
          </a:p>
          <a:p>
            <a:r>
              <a:rPr lang="en-US" altLang="zh-TW" dirty="0" smtClean="0"/>
              <a:t>As </a:t>
            </a:r>
            <a:r>
              <a:rPr lang="en-US" altLang="zh-TW" dirty="0"/>
              <a:t>the system is already infected, a bot controls the browser’s communication channel with the server. </a:t>
            </a:r>
            <a:endParaRPr lang="en-US" altLang="zh-TW" dirty="0" smtClean="0"/>
          </a:p>
          <a:p>
            <a:endParaRPr lang="en-US" altLang="zh-TW" dirty="0" smtClean="0"/>
          </a:p>
          <a:p>
            <a:r>
              <a:rPr lang="en-US" altLang="zh-TW" dirty="0" smtClean="0"/>
              <a:t>The </a:t>
            </a:r>
            <a:r>
              <a:rPr lang="en-US" altLang="zh-TW" dirty="0"/>
              <a:t>implementation of </a:t>
            </a:r>
            <a:r>
              <a:rPr lang="en-US" altLang="zh-TW" dirty="0" smtClean="0"/>
              <a:t>Secure Socket Layer (SSL</a:t>
            </a:r>
            <a:r>
              <a:rPr lang="en-US" altLang="zh-TW" dirty="0"/>
              <a:t>) and the use of TFA do not impact the Form-grabbing because it happens within the browsers, i.e. before encryption. </a:t>
            </a:r>
          </a:p>
        </p:txBody>
      </p:sp>
    </p:spTree>
    <p:extLst>
      <p:ext uri="{BB962C8B-B14F-4D97-AF65-F5344CB8AC3E}">
        <p14:creationId xmlns:p14="http://schemas.microsoft.com/office/powerpoint/2010/main" val="3661188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Data exfiltration</a:t>
            </a:r>
            <a:endParaRPr lang="en-US" altLang="zh-TW" cap="none" dirty="0"/>
          </a:p>
        </p:txBody>
      </p:sp>
      <p:sp>
        <p:nvSpPr>
          <p:cNvPr id="3" name="內容版面配置區 2"/>
          <p:cNvSpPr>
            <a:spLocks noGrp="1"/>
          </p:cNvSpPr>
          <p:nvPr>
            <p:ph idx="1"/>
          </p:nvPr>
        </p:nvSpPr>
        <p:spPr>
          <a:xfrm>
            <a:off x="1069849" y="1902333"/>
            <a:ext cx="4274048" cy="4050792"/>
          </a:xfrm>
        </p:spPr>
        <p:txBody>
          <a:bodyPr>
            <a:normAutofit/>
          </a:bodyPr>
          <a:lstStyle/>
          <a:p>
            <a:r>
              <a:rPr lang="en-US" altLang="zh-TW" dirty="0" smtClean="0"/>
              <a:t>6.1</a:t>
            </a:r>
            <a:r>
              <a:rPr lang="zh-TW" altLang="en-US" dirty="0" smtClean="0"/>
              <a:t> </a:t>
            </a:r>
            <a:r>
              <a:rPr lang="en-US" altLang="zh-TW" dirty="0" smtClean="0"/>
              <a:t>Man-in-the-Browser Attacks</a:t>
            </a:r>
          </a:p>
          <a:p>
            <a:r>
              <a:rPr lang="en-US" altLang="zh-TW" dirty="0" smtClean="0"/>
              <a:t>6.1.3WebFakes</a:t>
            </a:r>
            <a:r>
              <a:rPr lang="zh-TW" altLang="en-US" dirty="0" smtClean="0"/>
              <a:t>：</a:t>
            </a:r>
            <a:endParaRPr lang="en-US" altLang="zh-TW" dirty="0" smtClean="0"/>
          </a:p>
          <a:p>
            <a:r>
              <a:rPr lang="en-US" altLang="zh-TW" dirty="0" smtClean="0"/>
              <a:t>It </a:t>
            </a:r>
            <a:r>
              <a:rPr lang="en-US" altLang="zh-TW" dirty="0"/>
              <a:t>is a technique in which a bot utilizes the </a:t>
            </a:r>
            <a:r>
              <a:rPr lang="en-US" altLang="zh-TW" dirty="0">
                <a:solidFill>
                  <a:srgbClr val="FF0000"/>
                </a:solidFill>
              </a:rPr>
              <a:t>DNS hooking </a:t>
            </a:r>
            <a:r>
              <a:rPr lang="en-US" altLang="zh-TW" dirty="0" smtClean="0">
                <a:solidFill>
                  <a:srgbClr val="FF0000"/>
                </a:solidFill>
              </a:rPr>
              <a:t>to </a:t>
            </a:r>
            <a:r>
              <a:rPr lang="en-US" altLang="zh-TW" dirty="0">
                <a:solidFill>
                  <a:srgbClr val="FF0000"/>
                </a:solidFill>
              </a:rPr>
              <a:t>present a completely fake website</a:t>
            </a:r>
            <a:r>
              <a:rPr lang="en-US" altLang="zh-TW" dirty="0"/>
              <a:t> to the user by preserving the URL address bar intact. </a:t>
            </a: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109" y="1289304"/>
            <a:ext cx="6487430" cy="4906060"/>
          </a:xfrm>
          <a:prstGeom prst="rect">
            <a:avLst/>
          </a:prstGeom>
        </p:spPr>
      </p:pic>
    </p:spTree>
    <p:extLst>
      <p:ext uri="{BB962C8B-B14F-4D97-AF65-F5344CB8AC3E}">
        <p14:creationId xmlns:p14="http://schemas.microsoft.com/office/powerpoint/2010/main" val="409091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Abstract</a:t>
            </a:r>
            <a:endParaRPr lang="zh-TW" altLang="en-US" dirty="0"/>
          </a:p>
        </p:txBody>
      </p:sp>
      <p:sp>
        <p:nvSpPr>
          <p:cNvPr id="3" name="內容版面配置區 2"/>
          <p:cNvSpPr>
            <a:spLocks noGrp="1"/>
          </p:cNvSpPr>
          <p:nvPr>
            <p:ph idx="1"/>
          </p:nvPr>
        </p:nvSpPr>
        <p:spPr>
          <a:xfrm>
            <a:off x="1069848" y="1849902"/>
            <a:ext cx="10158325" cy="5008098"/>
          </a:xfrm>
        </p:spPr>
        <p:txBody>
          <a:bodyPr/>
          <a:lstStyle/>
          <a:p>
            <a:endParaRPr lang="en-US" altLang="zh-TW" dirty="0" smtClean="0"/>
          </a:p>
          <a:p>
            <a:r>
              <a:rPr lang="en-US" altLang="zh-TW" dirty="0" smtClean="0"/>
              <a:t>In </a:t>
            </a:r>
            <a:r>
              <a:rPr lang="en-US" altLang="zh-TW" dirty="0"/>
              <a:t>recent years, botnets have been shifting their focus from broad-based attacks to more targeted ones such as attacking financial institutions, especially </a:t>
            </a:r>
            <a:r>
              <a:rPr lang="en-US" altLang="zh-TW" dirty="0" smtClean="0"/>
              <a:t>banks.</a:t>
            </a:r>
            <a:r>
              <a:rPr lang="zh-TW" altLang="en-US" dirty="0" smtClean="0"/>
              <a:t> </a:t>
            </a:r>
            <a:endParaRPr lang="en-US" altLang="zh-TW" dirty="0" smtClean="0"/>
          </a:p>
          <a:p>
            <a:endParaRPr lang="en-US" altLang="zh-TW" dirty="0" smtClean="0"/>
          </a:p>
          <a:p>
            <a:r>
              <a:rPr lang="en-US" altLang="zh-TW" dirty="0"/>
              <a:t>T</a:t>
            </a:r>
            <a:r>
              <a:rPr lang="en-US" altLang="zh-TW" dirty="0" smtClean="0"/>
              <a:t>hey </a:t>
            </a:r>
            <a:r>
              <a:rPr lang="en-US" altLang="zh-TW" dirty="0"/>
              <a:t>present </a:t>
            </a:r>
            <a:r>
              <a:rPr lang="en-US" altLang="zh-TW" dirty="0" smtClean="0"/>
              <a:t>an</a:t>
            </a:r>
            <a:r>
              <a:rPr lang="zh-TW" altLang="en-US" dirty="0" smtClean="0"/>
              <a:t> </a:t>
            </a:r>
            <a:r>
              <a:rPr lang="en-US" altLang="zh-TW" dirty="0" smtClean="0"/>
              <a:t>empirical </a:t>
            </a:r>
            <a:r>
              <a:rPr lang="en-US" altLang="zh-TW" dirty="0">
                <a:solidFill>
                  <a:srgbClr val="FF0000"/>
                </a:solidFill>
              </a:rPr>
              <a:t>study of the</a:t>
            </a:r>
            <a:r>
              <a:rPr lang="en-US" altLang="zh-TW" dirty="0"/>
              <a:t> </a:t>
            </a:r>
            <a:r>
              <a:rPr lang="en-US" altLang="zh-TW" dirty="0">
                <a:solidFill>
                  <a:srgbClr val="FF0000"/>
                </a:solidFill>
              </a:rPr>
              <a:t>components, features and operations</a:t>
            </a:r>
            <a:r>
              <a:rPr lang="en-US" altLang="zh-TW" dirty="0"/>
              <a:t> of some of the most widely deployed HTTP-based financial </a:t>
            </a:r>
            <a:r>
              <a:rPr lang="en-US" altLang="zh-TW" dirty="0" smtClean="0"/>
              <a:t>botnets.</a:t>
            </a:r>
          </a:p>
          <a:p>
            <a:pPr lvl="1"/>
            <a:r>
              <a:rPr lang="en-US" altLang="zh-TW" dirty="0"/>
              <a:t>(</a:t>
            </a:r>
            <a:r>
              <a:rPr lang="en-US" altLang="zh-TW" dirty="0" smtClean="0"/>
              <a:t>such as </a:t>
            </a:r>
            <a:r>
              <a:rPr lang="en-US" altLang="zh-TW" dirty="0"/>
              <a:t>Zeus, </a:t>
            </a:r>
            <a:r>
              <a:rPr lang="en-US" altLang="zh-TW" dirty="0" err="1"/>
              <a:t>SpyEye</a:t>
            </a:r>
            <a:r>
              <a:rPr lang="en-US" altLang="zh-TW" dirty="0"/>
              <a:t>, ICE 1X, Citadel, </a:t>
            </a:r>
            <a:r>
              <a:rPr lang="en-US" altLang="zh-TW" dirty="0" err="1"/>
              <a:t>Carberp</a:t>
            </a:r>
            <a:r>
              <a:rPr lang="en-US" altLang="zh-TW" dirty="0"/>
              <a:t>, </a:t>
            </a:r>
            <a:r>
              <a:rPr lang="en-US" altLang="zh-TW" dirty="0" err="1"/>
              <a:t>Tinba</a:t>
            </a:r>
            <a:r>
              <a:rPr lang="en-US" altLang="zh-TW" dirty="0"/>
              <a:t>, </a:t>
            </a:r>
            <a:r>
              <a:rPr lang="en-US" altLang="zh-TW" dirty="0" err="1"/>
              <a:t>Bugat</a:t>
            </a:r>
            <a:r>
              <a:rPr lang="en-US" altLang="zh-TW" dirty="0"/>
              <a:t> and Shylock).</a:t>
            </a:r>
          </a:p>
          <a:p>
            <a:endParaRPr lang="en-US" altLang="zh-TW" dirty="0" smtClean="0"/>
          </a:p>
          <a:p>
            <a:r>
              <a:rPr lang="en-US" altLang="zh-TW" dirty="0" smtClean="0"/>
              <a:t>Their study </a:t>
            </a:r>
            <a:r>
              <a:rPr lang="en-US" altLang="zh-TW" dirty="0"/>
              <a:t>provides critical insights into the design of these botnets and should help the security community to generate intelligence and develop more robust security solutions to defend against cyber attacks by these botnets</a:t>
            </a:r>
            <a:r>
              <a:rPr lang="en-US" altLang="zh-TW" dirty="0" smtClean="0"/>
              <a:t>.</a:t>
            </a:r>
          </a:p>
        </p:txBody>
      </p:sp>
    </p:spTree>
    <p:extLst>
      <p:ext uri="{BB962C8B-B14F-4D97-AF65-F5344CB8AC3E}">
        <p14:creationId xmlns:p14="http://schemas.microsoft.com/office/powerpoint/2010/main" val="39507837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solidFill>
                  <a:schemeClr val="bg1">
                    <a:lumMod val="85000"/>
                  </a:schemeClr>
                </a:solidFill>
              </a:rPr>
              <a:t>Abstract</a:t>
            </a:r>
          </a:p>
          <a:p>
            <a:r>
              <a:rPr lang="en-US" altLang="zh-TW" dirty="0" smtClean="0">
                <a:solidFill>
                  <a:schemeClr val="bg1">
                    <a:lumMod val="85000"/>
                  </a:schemeClr>
                </a:solidFill>
              </a:rPr>
              <a:t>Introduction</a:t>
            </a:r>
          </a:p>
          <a:p>
            <a:r>
              <a:rPr lang="en-US" altLang="zh-TW" dirty="0" smtClean="0">
                <a:solidFill>
                  <a:schemeClr val="bg1">
                    <a:lumMod val="85000"/>
                  </a:schemeClr>
                </a:solidFill>
              </a:rPr>
              <a:t>Related work and Contributions of this work</a:t>
            </a:r>
          </a:p>
          <a:p>
            <a:r>
              <a:rPr lang="en-US" altLang="zh-TW" dirty="0" smtClean="0">
                <a:solidFill>
                  <a:schemeClr val="bg1">
                    <a:lumMod val="85000"/>
                  </a:schemeClr>
                </a:solidFill>
              </a:rPr>
              <a:t>Methodology and Emulation environment</a:t>
            </a:r>
          </a:p>
          <a:p>
            <a:r>
              <a:rPr lang="en-US" altLang="zh-TW" dirty="0" smtClean="0">
                <a:solidFill>
                  <a:schemeClr val="bg1">
                    <a:lumMod val="85000"/>
                  </a:schemeClr>
                </a:solidFill>
              </a:rPr>
              <a:t>Defensive design of financial botnets</a:t>
            </a:r>
          </a:p>
          <a:p>
            <a:r>
              <a:rPr lang="en-US" altLang="zh-TW" dirty="0" smtClean="0">
                <a:solidFill>
                  <a:schemeClr val="bg1">
                    <a:lumMod val="85000"/>
                  </a:schemeClr>
                </a:solidFill>
              </a:rPr>
              <a:t>System exploitation methods</a:t>
            </a:r>
          </a:p>
          <a:p>
            <a:r>
              <a:rPr lang="en-US" altLang="zh-TW" dirty="0" smtClean="0">
                <a:solidFill>
                  <a:schemeClr val="bg1">
                    <a:lumMod val="85000"/>
                  </a:schemeClr>
                </a:solidFill>
              </a:rPr>
              <a:t>Data exfiltration</a:t>
            </a:r>
          </a:p>
          <a:p>
            <a:r>
              <a:rPr lang="en-US" altLang="zh-TW" dirty="0" smtClean="0"/>
              <a:t>Experimental results</a:t>
            </a:r>
          </a:p>
          <a:p>
            <a:r>
              <a:rPr lang="en-US" altLang="zh-TW" dirty="0" smtClean="0">
                <a:solidFill>
                  <a:schemeClr val="bg1">
                    <a:lumMod val="75000"/>
                  </a:schemeClr>
                </a:solidFill>
              </a:rPr>
              <a:t>Security measures and future challenges</a:t>
            </a:r>
          </a:p>
          <a:p>
            <a:r>
              <a:rPr lang="en-US" altLang="zh-TW" dirty="0" smtClean="0">
                <a:solidFill>
                  <a:schemeClr val="bg1">
                    <a:lumMod val="75000"/>
                  </a:schemeClr>
                </a:solidFill>
              </a:rPr>
              <a:t>Conclusion</a:t>
            </a:r>
          </a:p>
          <a:p>
            <a:endParaRPr lang="zh-TW" altLang="en-US" dirty="0"/>
          </a:p>
        </p:txBody>
      </p:sp>
    </p:spTree>
    <p:extLst>
      <p:ext uri="{BB962C8B-B14F-4D97-AF65-F5344CB8AC3E}">
        <p14:creationId xmlns:p14="http://schemas.microsoft.com/office/powerpoint/2010/main" val="38165854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Experimental results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a:t>7.1 Comparative Analysis of Various </a:t>
            </a:r>
            <a:r>
              <a:rPr lang="en-US" altLang="zh-TW" dirty="0" smtClean="0"/>
              <a:t>Bots</a:t>
            </a:r>
          </a:p>
          <a:p>
            <a:pPr lvl="1"/>
            <a:r>
              <a:rPr lang="en-US" altLang="zh-TW" dirty="0"/>
              <a:t>In this research, we analyzed Zeus, </a:t>
            </a:r>
            <a:r>
              <a:rPr lang="en-US" altLang="zh-TW" dirty="0" err="1"/>
              <a:t>SpyEye</a:t>
            </a:r>
            <a:r>
              <a:rPr lang="en-US" altLang="zh-TW" dirty="0"/>
              <a:t>, ICE IX, </a:t>
            </a:r>
            <a:r>
              <a:rPr lang="en-US" altLang="zh-TW" dirty="0" smtClean="0"/>
              <a:t>Citadel, </a:t>
            </a:r>
            <a:r>
              <a:rPr lang="en-US" altLang="zh-TW" dirty="0" err="1" smtClean="0"/>
              <a:t>Carberp</a:t>
            </a:r>
            <a:r>
              <a:rPr lang="en-US" altLang="zh-TW" dirty="0"/>
              <a:t>, Shylock, </a:t>
            </a:r>
            <a:r>
              <a:rPr lang="en-US" altLang="zh-TW" dirty="0" err="1"/>
              <a:t>Tinba</a:t>
            </a:r>
            <a:r>
              <a:rPr lang="en-US" altLang="zh-TW" dirty="0"/>
              <a:t> and </a:t>
            </a:r>
            <a:r>
              <a:rPr lang="en-US" altLang="zh-TW" dirty="0" err="1"/>
              <a:t>Bugat</a:t>
            </a:r>
            <a:r>
              <a:rPr lang="en-US" altLang="zh-TW" dirty="0"/>
              <a:t> as complete </a:t>
            </a:r>
            <a:r>
              <a:rPr lang="en-US" altLang="zh-TW" dirty="0" smtClean="0"/>
              <a:t>botnet frameworks</a:t>
            </a:r>
            <a:r>
              <a:rPr lang="en-US" altLang="zh-TW" dirty="0"/>
              <a:t>. </a:t>
            </a:r>
          </a:p>
        </p:txBody>
      </p:sp>
    </p:spTree>
    <p:extLst>
      <p:ext uri="{BB962C8B-B14F-4D97-AF65-F5344CB8AC3E}">
        <p14:creationId xmlns:p14="http://schemas.microsoft.com/office/powerpoint/2010/main" val="15710704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Experimental results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a:t>7.1 Comparative Analysis of Various Bots</a:t>
            </a:r>
            <a:endParaRPr lang="en-US" altLang="zh-TW" dirty="0" smtClean="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86" y="340316"/>
            <a:ext cx="10046140" cy="6320154"/>
          </a:xfrm>
          <a:prstGeom prst="rect">
            <a:avLst/>
          </a:prstGeom>
        </p:spPr>
      </p:pic>
    </p:spTree>
    <p:extLst>
      <p:ext uri="{BB962C8B-B14F-4D97-AF65-F5344CB8AC3E}">
        <p14:creationId xmlns:p14="http://schemas.microsoft.com/office/powerpoint/2010/main" val="3588125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Experimental results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a:t>7.2 Hooking Implementation in Most </a:t>
            </a:r>
            <a:r>
              <a:rPr lang="en-US" altLang="zh-TW" dirty="0" smtClean="0"/>
              <a:t>Popular Browsers</a:t>
            </a:r>
            <a:endParaRPr lang="en-US" altLang="zh-TW"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740" y="2550688"/>
            <a:ext cx="8688012" cy="3134162"/>
          </a:xfrm>
          <a:prstGeom prst="rect">
            <a:avLst/>
          </a:prstGeom>
        </p:spPr>
      </p:pic>
    </p:spTree>
    <p:extLst>
      <p:ext uri="{BB962C8B-B14F-4D97-AF65-F5344CB8AC3E}">
        <p14:creationId xmlns:p14="http://schemas.microsoft.com/office/powerpoint/2010/main" val="1731061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Experimental results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a:t>7.3 Analytical </a:t>
            </a:r>
            <a:r>
              <a:rPr lang="en-US" altLang="zh-TW" dirty="0" smtClean="0"/>
              <a:t>Observations</a:t>
            </a:r>
          </a:p>
          <a:p>
            <a:pPr lvl="1"/>
            <a:r>
              <a:rPr lang="en-US" altLang="zh-TW" dirty="0"/>
              <a:t>Based on </a:t>
            </a:r>
            <a:r>
              <a:rPr lang="en-US" altLang="zh-TW" dirty="0" smtClean="0"/>
              <a:t>their experiments</a:t>
            </a:r>
            <a:r>
              <a:rPr lang="en-US" altLang="zh-TW" dirty="0"/>
              <a:t>, </a:t>
            </a:r>
            <a:r>
              <a:rPr lang="en-US" altLang="zh-TW" dirty="0" smtClean="0"/>
              <a:t>they make </a:t>
            </a:r>
            <a:r>
              <a:rPr lang="en-US" altLang="zh-TW" dirty="0"/>
              <a:t>the following observations</a:t>
            </a:r>
            <a:r>
              <a:rPr lang="en-US" altLang="zh-TW" dirty="0" smtClean="0"/>
              <a:t>:</a:t>
            </a:r>
          </a:p>
          <a:p>
            <a:pPr lvl="1"/>
            <a:endParaRPr lang="en-US" altLang="zh-TW" dirty="0" smtClean="0"/>
          </a:p>
          <a:p>
            <a:pPr lvl="1"/>
            <a:r>
              <a:rPr lang="en-US" altLang="zh-TW" dirty="0" smtClean="0"/>
              <a:t>(</a:t>
            </a:r>
            <a:r>
              <a:rPr lang="en-US" altLang="zh-TW" dirty="0"/>
              <a:t>1) Malware authors are </a:t>
            </a:r>
            <a:r>
              <a:rPr lang="en-US" altLang="zh-TW" dirty="0" smtClean="0"/>
              <a:t>developing more sophisticated botnet designs by </a:t>
            </a:r>
            <a:r>
              <a:rPr lang="en-US" altLang="zh-TW" dirty="0" smtClean="0">
                <a:solidFill>
                  <a:srgbClr val="FF0000"/>
                </a:solidFill>
              </a:rPr>
              <a:t>reusing </a:t>
            </a:r>
            <a:r>
              <a:rPr lang="en-US" altLang="zh-TW" dirty="0">
                <a:solidFill>
                  <a:srgbClr val="FF0000"/>
                </a:solidFill>
              </a:rPr>
              <a:t>and modifying existing botnet source codes</a:t>
            </a:r>
            <a:r>
              <a:rPr lang="en-US" altLang="zh-TW" dirty="0" smtClean="0"/>
              <a:t>.</a:t>
            </a:r>
            <a:endParaRPr lang="en-US" altLang="zh-TW" dirty="0"/>
          </a:p>
          <a:p>
            <a:pPr marL="274320" lvl="1" indent="0">
              <a:buNone/>
            </a:pPr>
            <a:endParaRPr lang="en-US" altLang="zh-TW" dirty="0"/>
          </a:p>
          <a:p>
            <a:pPr lvl="1"/>
            <a:r>
              <a:rPr lang="en-US" altLang="zh-TW" dirty="0" smtClean="0"/>
              <a:t>(2)</a:t>
            </a:r>
            <a:r>
              <a:rPr lang="en-US" altLang="zh-TW" dirty="0" smtClean="0">
                <a:solidFill>
                  <a:srgbClr val="FF0000"/>
                </a:solidFill>
              </a:rPr>
              <a:t>Use </a:t>
            </a:r>
            <a:r>
              <a:rPr lang="en-US" altLang="zh-TW" dirty="0">
                <a:solidFill>
                  <a:srgbClr val="FF0000"/>
                </a:solidFill>
              </a:rPr>
              <a:t>of DGAs as a C&amp;C communication mechanism has increased</a:t>
            </a:r>
            <a:r>
              <a:rPr lang="en-US" altLang="zh-TW" dirty="0"/>
              <a:t> in last few years and we expect this trend to continue in the future.</a:t>
            </a:r>
          </a:p>
          <a:p>
            <a:pPr lvl="1"/>
            <a:endParaRPr lang="en-US" altLang="zh-TW" dirty="0"/>
          </a:p>
          <a:p>
            <a:pPr lvl="1"/>
            <a:r>
              <a:rPr lang="en-US" altLang="zh-TW" dirty="0" smtClean="0"/>
              <a:t>(3)HTTP-based </a:t>
            </a:r>
            <a:r>
              <a:rPr lang="en-US" altLang="zh-TW" dirty="0"/>
              <a:t>financial bots implement different types of </a:t>
            </a:r>
            <a:r>
              <a:rPr lang="en-US" altLang="zh-TW" dirty="0" err="1">
                <a:solidFill>
                  <a:srgbClr val="FF0000"/>
                </a:solidFill>
              </a:rPr>
              <a:t>MitB</a:t>
            </a:r>
            <a:r>
              <a:rPr lang="en-US" altLang="zh-TW" dirty="0">
                <a:solidFill>
                  <a:srgbClr val="FF0000"/>
                </a:solidFill>
              </a:rPr>
              <a:t> attacks </a:t>
            </a:r>
            <a:r>
              <a:rPr lang="en-US" altLang="zh-TW" dirty="0"/>
              <a:t>such as </a:t>
            </a:r>
            <a:r>
              <a:rPr lang="en-US" altLang="zh-TW" dirty="0" err="1"/>
              <a:t>WebInjects</a:t>
            </a:r>
            <a:r>
              <a:rPr lang="en-US" altLang="zh-TW" dirty="0"/>
              <a:t>, Form-grabbing, </a:t>
            </a:r>
            <a:r>
              <a:rPr lang="en-US" altLang="zh-TW" dirty="0" err="1" smtClean="0"/>
              <a:t>WebFakes</a:t>
            </a:r>
            <a:r>
              <a:rPr lang="en-US" altLang="zh-TW" dirty="0" smtClean="0"/>
              <a:t>. </a:t>
            </a:r>
            <a:endParaRPr lang="en-US" altLang="zh-TW" dirty="0"/>
          </a:p>
          <a:p>
            <a:pPr lvl="1"/>
            <a:endParaRPr lang="en-US" altLang="zh-TW" dirty="0"/>
          </a:p>
          <a:p>
            <a:pPr lvl="1"/>
            <a:endParaRPr lang="en-US" altLang="zh-TW" dirty="0"/>
          </a:p>
        </p:txBody>
      </p:sp>
    </p:spTree>
    <p:extLst>
      <p:ext uri="{BB962C8B-B14F-4D97-AF65-F5344CB8AC3E}">
        <p14:creationId xmlns:p14="http://schemas.microsoft.com/office/powerpoint/2010/main" val="21863882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Experimental results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a:t>7.3 Analytical </a:t>
            </a:r>
            <a:r>
              <a:rPr lang="en-US" altLang="zh-TW" dirty="0" smtClean="0"/>
              <a:t>Observations</a:t>
            </a:r>
            <a:endParaRPr lang="en-US" altLang="zh-TW" dirty="0"/>
          </a:p>
          <a:p>
            <a:pPr lvl="1"/>
            <a:endParaRPr lang="en-US" altLang="zh-TW" dirty="0" smtClean="0"/>
          </a:p>
          <a:p>
            <a:pPr lvl="1"/>
            <a:r>
              <a:rPr lang="en-US" altLang="zh-TW" dirty="0" smtClean="0"/>
              <a:t>(4)The </a:t>
            </a:r>
            <a:r>
              <a:rPr lang="en-US" altLang="zh-TW" dirty="0"/>
              <a:t>majority of these HTTP-based botnets have </a:t>
            </a:r>
            <a:r>
              <a:rPr lang="en-US" altLang="zh-TW" dirty="0">
                <a:solidFill>
                  <a:srgbClr val="FF0000"/>
                </a:solidFill>
              </a:rPr>
              <a:t>well-defined development APIs and plugin architecture frameworks </a:t>
            </a:r>
            <a:r>
              <a:rPr lang="en-US" altLang="zh-TW" dirty="0"/>
              <a:t>which can be used to extend the functionalities of bots.  </a:t>
            </a:r>
          </a:p>
          <a:p>
            <a:pPr lvl="1"/>
            <a:endParaRPr lang="en-US" altLang="zh-TW" dirty="0" smtClean="0"/>
          </a:p>
          <a:p>
            <a:pPr lvl="1"/>
            <a:endParaRPr lang="en-US" altLang="zh-TW" dirty="0"/>
          </a:p>
          <a:p>
            <a:pPr lvl="1"/>
            <a:r>
              <a:rPr lang="en-US" altLang="zh-TW" dirty="0" smtClean="0"/>
              <a:t>(5)HTTP-based </a:t>
            </a:r>
            <a:r>
              <a:rPr lang="en-US" altLang="zh-TW" dirty="0"/>
              <a:t>bots </a:t>
            </a:r>
            <a:r>
              <a:rPr lang="en-US" altLang="zh-TW" dirty="0" smtClean="0"/>
              <a:t>harness </a:t>
            </a:r>
            <a:r>
              <a:rPr lang="en-US" altLang="zh-TW" dirty="0"/>
              <a:t>the power of Windows built-in </a:t>
            </a:r>
            <a:r>
              <a:rPr lang="en-US" altLang="zh-TW" dirty="0">
                <a:solidFill>
                  <a:srgbClr val="FF0000"/>
                </a:solidFill>
              </a:rPr>
              <a:t>cryptographic APIs </a:t>
            </a:r>
            <a:r>
              <a:rPr lang="en-US" altLang="zh-TW" dirty="0"/>
              <a:t>to generate random elements that are used with custom encryption routines </a:t>
            </a:r>
            <a:r>
              <a:rPr lang="en-US" altLang="zh-TW" dirty="0">
                <a:solidFill>
                  <a:srgbClr val="FF0000"/>
                </a:solidFill>
              </a:rPr>
              <a:t>to avoid </a:t>
            </a:r>
            <a:r>
              <a:rPr lang="en-US" altLang="zh-TW" dirty="0" smtClean="0">
                <a:solidFill>
                  <a:srgbClr val="FF0000"/>
                </a:solidFill>
              </a:rPr>
              <a:t>detection.</a:t>
            </a:r>
            <a:endParaRPr lang="en-US" altLang="zh-TW" dirty="0">
              <a:solidFill>
                <a:srgbClr val="FF0000"/>
              </a:solidFill>
            </a:endParaRPr>
          </a:p>
        </p:txBody>
      </p:sp>
    </p:spTree>
    <p:extLst>
      <p:ext uri="{BB962C8B-B14F-4D97-AF65-F5344CB8AC3E}">
        <p14:creationId xmlns:p14="http://schemas.microsoft.com/office/powerpoint/2010/main" val="825094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solidFill>
                  <a:schemeClr val="bg1">
                    <a:lumMod val="85000"/>
                  </a:schemeClr>
                </a:solidFill>
              </a:rPr>
              <a:t>Abstract</a:t>
            </a:r>
          </a:p>
          <a:p>
            <a:r>
              <a:rPr lang="en-US" altLang="zh-TW" dirty="0" smtClean="0">
                <a:solidFill>
                  <a:schemeClr val="bg1">
                    <a:lumMod val="85000"/>
                  </a:schemeClr>
                </a:solidFill>
              </a:rPr>
              <a:t>Introduction</a:t>
            </a:r>
          </a:p>
          <a:p>
            <a:r>
              <a:rPr lang="en-US" altLang="zh-TW" dirty="0" smtClean="0">
                <a:solidFill>
                  <a:schemeClr val="bg1">
                    <a:lumMod val="85000"/>
                  </a:schemeClr>
                </a:solidFill>
              </a:rPr>
              <a:t>Related work and Contributions of this work</a:t>
            </a:r>
          </a:p>
          <a:p>
            <a:r>
              <a:rPr lang="en-US" altLang="zh-TW" dirty="0" smtClean="0">
                <a:solidFill>
                  <a:schemeClr val="bg1">
                    <a:lumMod val="85000"/>
                  </a:schemeClr>
                </a:solidFill>
              </a:rPr>
              <a:t>Methodology and Emulation environment</a:t>
            </a:r>
          </a:p>
          <a:p>
            <a:r>
              <a:rPr lang="en-US" altLang="zh-TW" dirty="0" smtClean="0">
                <a:solidFill>
                  <a:schemeClr val="bg1">
                    <a:lumMod val="85000"/>
                  </a:schemeClr>
                </a:solidFill>
              </a:rPr>
              <a:t>Defensive design of financial botnets</a:t>
            </a:r>
          </a:p>
          <a:p>
            <a:r>
              <a:rPr lang="en-US" altLang="zh-TW" dirty="0" smtClean="0">
                <a:solidFill>
                  <a:schemeClr val="bg1">
                    <a:lumMod val="85000"/>
                  </a:schemeClr>
                </a:solidFill>
              </a:rPr>
              <a:t>System exploitation methods</a:t>
            </a:r>
          </a:p>
          <a:p>
            <a:r>
              <a:rPr lang="en-US" altLang="zh-TW" dirty="0" smtClean="0">
                <a:solidFill>
                  <a:schemeClr val="bg1">
                    <a:lumMod val="85000"/>
                  </a:schemeClr>
                </a:solidFill>
              </a:rPr>
              <a:t>Data exfiltration</a:t>
            </a:r>
          </a:p>
          <a:p>
            <a:r>
              <a:rPr lang="en-US" altLang="zh-TW" dirty="0" smtClean="0">
                <a:solidFill>
                  <a:schemeClr val="bg1">
                    <a:lumMod val="75000"/>
                  </a:schemeClr>
                </a:solidFill>
              </a:rPr>
              <a:t>Experimental results</a:t>
            </a:r>
          </a:p>
          <a:p>
            <a:r>
              <a:rPr lang="en-US" altLang="zh-TW" dirty="0" smtClean="0"/>
              <a:t>Security measures and future challenges</a:t>
            </a:r>
          </a:p>
          <a:p>
            <a:r>
              <a:rPr lang="en-US" altLang="zh-TW" dirty="0" smtClean="0">
                <a:solidFill>
                  <a:schemeClr val="bg1">
                    <a:lumMod val="75000"/>
                  </a:schemeClr>
                </a:solidFill>
              </a:rPr>
              <a:t>Conclusion</a:t>
            </a:r>
          </a:p>
          <a:p>
            <a:endParaRPr lang="zh-TW" altLang="en-US" dirty="0"/>
          </a:p>
        </p:txBody>
      </p:sp>
    </p:spTree>
    <p:extLst>
      <p:ext uri="{BB962C8B-B14F-4D97-AF65-F5344CB8AC3E}">
        <p14:creationId xmlns:p14="http://schemas.microsoft.com/office/powerpoint/2010/main" val="34098233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Security measures and future challenges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They </a:t>
            </a:r>
            <a:r>
              <a:rPr lang="en-US" altLang="zh-TW" dirty="0"/>
              <a:t>discuss some of the solutions </a:t>
            </a:r>
            <a:r>
              <a:rPr lang="en-US" altLang="zh-TW" dirty="0" smtClean="0"/>
              <a:t>below</a:t>
            </a:r>
            <a:r>
              <a:rPr lang="zh-TW" altLang="en-US" dirty="0" smtClean="0"/>
              <a:t>：</a:t>
            </a:r>
            <a:endParaRPr lang="en-US" altLang="zh-TW" dirty="0" smtClean="0"/>
          </a:p>
          <a:p>
            <a:r>
              <a:rPr lang="en-US" altLang="zh-TW" dirty="0" smtClean="0"/>
              <a:t>(1)</a:t>
            </a:r>
            <a:r>
              <a:rPr lang="en-US" altLang="zh-TW" dirty="0" smtClean="0">
                <a:solidFill>
                  <a:srgbClr val="FF0000"/>
                </a:solidFill>
              </a:rPr>
              <a:t>To </a:t>
            </a:r>
            <a:r>
              <a:rPr lang="en-US" altLang="zh-TW" dirty="0">
                <a:solidFill>
                  <a:srgbClr val="FF0000"/>
                </a:solidFill>
              </a:rPr>
              <a:t>defend against </a:t>
            </a:r>
            <a:r>
              <a:rPr lang="en-US" altLang="zh-TW" dirty="0" err="1">
                <a:solidFill>
                  <a:srgbClr val="FF0000"/>
                </a:solidFill>
              </a:rPr>
              <a:t>WebInject</a:t>
            </a:r>
            <a:r>
              <a:rPr lang="en-US" altLang="zh-TW" dirty="0">
                <a:solidFill>
                  <a:srgbClr val="FF0000"/>
                </a:solidFill>
              </a:rPr>
              <a:t> attacks</a:t>
            </a:r>
            <a:r>
              <a:rPr lang="en-US" altLang="zh-TW" dirty="0"/>
              <a:t>, the critical webpages of financial institutions should deploy some polymorphic methods to preserve functionality and integrity of the webpages. </a:t>
            </a:r>
          </a:p>
          <a:p>
            <a:endParaRPr lang="en-US" altLang="zh-TW" dirty="0"/>
          </a:p>
          <a:p>
            <a:r>
              <a:rPr lang="en-US" altLang="zh-TW" dirty="0"/>
              <a:t>One solution is to build an HTML/JavaScript-based </a:t>
            </a:r>
            <a:r>
              <a:rPr lang="en-US" altLang="zh-TW" dirty="0">
                <a:solidFill>
                  <a:srgbClr val="FF0000"/>
                </a:solidFill>
              </a:rPr>
              <a:t>webpage verification system </a:t>
            </a:r>
            <a:r>
              <a:rPr lang="en-US" altLang="zh-TW" dirty="0"/>
              <a:t>that </a:t>
            </a:r>
            <a:r>
              <a:rPr lang="en-US" altLang="zh-TW" dirty="0">
                <a:solidFill>
                  <a:srgbClr val="FF0000"/>
                </a:solidFill>
              </a:rPr>
              <a:t>detects modifications </a:t>
            </a:r>
            <a:r>
              <a:rPr lang="en-US" altLang="zh-TW" dirty="0"/>
              <a:t>that have happened when webpages are rendered in the browser. </a:t>
            </a:r>
          </a:p>
        </p:txBody>
      </p:sp>
    </p:spTree>
    <p:extLst>
      <p:ext uri="{BB962C8B-B14F-4D97-AF65-F5344CB8AC3E}">
        <p14:creationId xmlns:p14="http://schemas.microsoft.com/office/powerpoint/2010/main" val="3671374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Security measures and future challenges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(2)To </a:t>
            </a:r>
            <a:r>
              <a:rPr lang="en-US" altLang="zh-TW" dirty="0"/>
              <a:t>foil Form-grabbing attacks, an </a:t>
            </a:r>
            <a:r>
              <a:rPr lang="en-US" altLang="zh-TW" dirty="0">
                <a:solidFill>
                  <a:srgbClr val="FF0000"/>
                </a:solidFill>
              </a:rPr>
              <a:t>additional layer of encryption can be effective</a:t>
            </a:r>
            <a:r>
              <a:rPr lang="en-US" altLang="zh-TW" dirty="0"/>
              <a:t>. </a:t>
            </a:r>
            <a:endParaRPr lang="en-US" altLang="zh-TW" dirty="0" smtClean="0"/>
          </a:p>
          <a:p>
            <a:endParaRPr lang="en-US" altLang="zh-TW" dirty="0" smtClean="0"/>
          </a:p>
          <a:p>
            <a:r>
              <a:rPr lang="en-US" altLang="zh-TW" dirty="0" smtClean="0"/>
              <a:t>Data </a:t>
            </a:r>
            <a:r>
              <a:rPr lang="en-US" altLang="zh-TW" dirty="0"/>
              <a:t>gets encrypted in the rendering engine before the web form is submitted </a:t>
            </a:r>
            <a:r>
              <a:rPr lang="en-US" altLang="zh-TW" dirty="0" smtClean="0"/>
              <a:t>to the </a:t>
            </a:r>
            <a:r>
              <a:rPr lang="en-US" altLang="zh-TW" dirty="0"/>
              <a:t>server. </a:t>
            </a:r>
            <a:endParaRPr lang="en-US" altLang="zh-TW" dirty="0" smtClean="0"/>
          </a:p>
          <a:p>
            <a:endParaRPr lang="en-US" altLang="zh-TW" dirty="0" smtClean="0"/>
          </a:p>
          <a:p>
            <a:r>
              <a:rPr lang="en-US" altLang="zh-TW" dirty="0" smtClean="0"/>
              <a:t>However</a:t>
            </a:r>
            <a:r>
              <a:rPr lang="en-US" altLang="zh-TW" dirty="0"/>
              <a:t>, it does not stop the </a:t>
            </a:r>
            <a:r>
              <a:rPr lang="en-US" altLang="zh-TW" dirty="0" smtClean="0"/>
              <a:t>exfiltration </a:t>
            </a:r>
            <a:r>
              <a:rPr lang="en-US" altLang="zh-TW" dirty="0"/>
              <a:t>but makes the data useless for the bot herder.</a:t>
            </a:r>
          </a:p>
        </p:txBody>
      </p:sp>
    </p:spTree>
    <p:extLst>
      <p:ext uri="{BB962C8B-B14F-4D97-AF65-F5344CB8AC3E}">
        <p14:creationId xmlns:p14="http://schemas.microsoft.com/office/powerpoint/2010/main" val="258728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Security measures and future challenges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(3) </a:t>
            </a:r>
            <a:r>
              <a:rPr lang="en-US" altLang="zh-TW" dirty="0"/>
              <a:t>Threat discovery based on </a:t>
            </a:r>
            <a:r>
              <a:rPr lang="en-US" altLang="zh-TW" dirty="0">
                <a:solidFill>
                  <a:srgbClr val="FF0000"/>
                </a:solidFill>
              </a:rPr>
              <a:t>real-time network monitoring </a:t>
            </a:r>
            <a:r>
              <a:rPr lang="en-US" altLang="zh-TW" dirty="0"/>
              <a:t>can be beneficial to detect known and unknown attacks existing in the wild. </a:t>
            </a:r>
            <a:endParaRPr lang="en-US" altLang="zh-TW" dirty="0" smtClean="0"/>
          </a:p>
          <a:p>
            <a:endParaRPr lang="en-US" altLang="zh-TW" dirty="0"/>
          </a:p>
          <a:p>
            <a:r>
              <a:rPr lang="en-US" altLang="zh-TW" dirty="0"/>
              <a:t>The idea is to build network-based systems that are robust enough to detect HTTP anomalies in real-time traffic quickly. </a:t>
            </a:r>
          </a:p>
        </p:txBody>
      </p:sp>
    </p:spTree>
    <p:extLst>
      <p:ext uri="{BB962C8B-B14F-4D97-AF65-F5344CB8AC3E}">
        <p14:creationId xmlns:p14="http://schemas.microsoft.com/office/powerpoint/2010/main" val="2735573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solidFill>
                  <a:schemeClr val="bg1">
                    <a:lumMod val="75000"/>
                  </a:schemeClr>
                </a:solidFill>
              </a:rPr>
              <a:t>Abstract</a:t>
            </a:r>
          </a:p>
          <a:p>
            <a:r>
              <a:rPr lang="en-US" altLang="zh-TW" dirty="0" smtClean="0"/>
              <a:t>Introduction</a:t>
            </a:r>
          </a:p>
          <a:p>
            <a:r>
              <a:rPr lang="en-US" altLang="zh-TW" dirty="0" smtClean="0">
                <a:solidFill>
                  <a:schemeClr val="bg1">
                    <a:lumMod val="75000"/>
                  </a:schemeClr>
                </a:solidFill>
              </a:rPr>
              <a:t>Related work and Contributions of this work</a:t>
            </a:r>
          </a:p>
          <a:p>
            <a:r>
              <a:rPr lang="en-US" altLang="zh-TW" dirty="0" smtClean="0">
                <a:solidFill>
                  <a:schemeClr val="bg1">
                    <a:lumMod val="75000"/>
                  </a:schemeClr>
                </a:solidFill>
              </a:rPr>
              <a:t>Methodology and Emulation environment</a:t>
            </a:r>
          </a:p>
          <a:p>
            <a:r>
              <a:rPr lang="en-US" altLang="zh-TW" dirty="0" smtClean="0">
                <a:solidFill>
                  <a:schemeClr val="bg1">
                    <a:lumMod val="75000"/>
                  </a:schemeClr>
                </a:solidFill>
              </a:rPr>
              <a:t>Defensive design of financial botnets</a:t>
            </a:r>
          </a:p>
          <a:p>
            <a:r>
              <a:rPr lang="en-US" altLang="zh-TW" dirty="0" smtClean="0">
                <a:solidFill>
                  <a:schemeClr val="bg1">
                    <a:lumMod val="75000"/>
                  </a:schemeClr>
                </a:solidFill>
              </a:rPr>
              <a:t>System exploitation methods</a:t>
            </a:r>
          </a:p>
          <a:p>
            <a:r>
              <a:rPr lang="en-US" altLang="zh-TW" dirty="0" smtClean="0">
                <a:solidFill>
                  <a:schemeClr val="bg1">
                    <a:lumMod val="75000"/>
                  </a:schemeClr>
                </a:solidFill>
              </a:rPr>
              <a:t>Data exfiltration</a:t>
            </a:r>
          </a:p>
          <a:p>
            <a:r>
              <a:rPr lang="en-US" altLang="zh-TW" dirty="0" smtClean="0">
                <a:solidFill>
                  <a:schemeClr val="bg1">
                    <a:lumMod val="75000"/>
                  </a:schemeClr>
                </a:solidFill>
              </a:rPr>
              <a:t>Experimental results</a:t>
            </a:r>
          </a:p>
          <a:p>
            <a:r>
              <a:rPr lang="en-US" altLang="zh-TW" dirty="0" smtClean="0">
                <a:solidFill>
                  <a:schemeClr val="bg1">
                    <a:lumMod val="75000"/>
                  </a:schemeClr>
                </a:solidFill>
              </a:rPr>
              <a:t>Security measures and future challenges</a:t>
            </a:r>
          </a:p>
          <a:p>
            <a:r>
              <a:rPr lang="en-US" altLang="zh-TW" dirty="0" smtClean="0">
                <a:solidFill>
                  <a:schemeClr val="bg1">
                    <a:lumMod val="75000"/>
                  </a:schemeClr>
                </a:solidFill>
              </a:rPr>
              <a:t>Conclusion</a:t>
            </a:r>
          </a:p>
          <a:p>
            <a:endParaRPr lang="zh-TW" altLang="en-US" dirty="0"/>
          </a:p>
        </p:txBody>
      </p:sp>
    </p:spTree>
    <p:extLst>
      <p:ext uri="{BB962C8B-B14F-4D97-AF65-F5344CB8AC3E}">
        <p14:creationId xmlns:p14="http://schemas.microsoft.com/office/powerpoint/2010/main" val="17965655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Security measures and future challenges</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(4) The </a:t>
            </a:r>
            <a:r>
              <a:rPr lang="en-US" altLang="zh-TW" dirty="0"/>
              <a:t>previous bots can be used to </a:t>
            </a:r>
            <a:r>
              <a:rPr lang="en-US" altLang="zh-TW" dirty="0">
                <a:solidFill>
                  <a:srgbClr val="FF0000"/>
                </a:solidFill>
              </a:rPr>
              <a:t>build malware profiles </a:t>
            </a:r>
            <a:r>
              <a:rPr lang="en-US" altLang="zh-TW" dirty="0"/>
              <a:t>that can be further deployed as baselines to perform verification against the profiles of new breed of bots.</a:t>
            </a:r>
          </a:p>
          <a:p>
            <a:endParaRPr lang="en-US" altLang="zh-TW" dirty="0"/>
          </a:p>
          <a:p>
            <a:r>
              <a:rPr lang="en-US" altLang="zh-TW" dirty="0"/>
              <a:t>For example, profiles of old bots can be used to build clusters and the new bots behavior can be mapped using clustering analysis </a:t>
            </a:r>
            <a:r>
              <a:rPr lang="en-US" altLang="zh-TW" dirty="0">
                <a:solidFill>
                  <a:srgbClr val="FF0000"/>
                </a:solidFill>
              </a:rPr>
              <a:t>for detecting bots with similar characteristics</a:t>
            </a:r>
            <a:r>
              <a:rPr lang="en-US" altLang="zh-TW" dirty="0" smtClean="0">
                <a:solidFill>
                  <a:srgbClr val="FF0000"/>
                </a:solidFill>
              </a:rPr>
              <a:t>.</a:t>
            </a:r>
            <a:endParaRPr lang="en-US" altLang="zh-TW" dirty="0">
              <a:solidFill>
                <a:srgbClr val="FF0000"/>
              </a:solidFill>
            </a:endParaRPr>
          </a:p>
        </p:txBody>
      </p:sp>
    </p:spTree>
    <p:extLst>
      <p:ext uri="{BB962C8B-B14F-4D97-AF65-F5344CB8AC3E}">
        <p14:creationId xmlns:p14="http://schemas.microsoft.com/office/powerpoint/2010/main" val="2884014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solidFill>
                  <a:schemeClr val="bg1">
                    <a:lumMod val="85000"/>
                  </a:schemeClr>
                </a:solidFill>
              </a:rPr>
              <a:t>Abstract</a:t>
            </a:r>
          </a:p>
          <a:p>
            <a:r>
              <a:rPr lang="en-US" altLang="zh-TW" dirty="0" smtClean="0">
                <a:solidFill>
                  <a:schemeClr val="bg1">
                    <a:lumMod val="85000"/>
                  </a:schemeClr>
                </a:solidFill>
              </a:rPr>
              <a:t>Introduction</a:t>
            </a:r>
          </a:p>
          <a:p>
            <a:r>
              <a:rPr lang="en-US" altLang="zh-TW" dirty="0" smtClean="0">
                <a:solidFill>
                  <a:schemeClr val="bg1">
                    <a:lumMod val="85000"/>
                  </a:schemeClr>
                </a:solidFill>
              </a:rPr>
              <a:t>Related work and Contributions of this work</a:t>
            </a:r>
          </a:p>
          <a:p>
            <a:r>
              <a:rPr lang="en-US" altLang="zh-TW" dirty="0" smtClean="0">
                <a:solidFill>
                  <a:schemeClr val="bg1">
                    <a:lumMod val="85000"/>
                  </a:schemeClr>
                </a:solidFill>
              </a:rPr>
              <a:t>Methodology and Emulation environment</a:t>
            </a:r>
          </a:p>
          <a:p>
            <a:r>
              <a:rPr lang="en-US" altLang="zh-TW" dirty="0" smtClean="0">
                <a:solidFill>
                  <a:schemeClr val="bg1">
                    <a:lumMod val="85000"/>
                  </a:schemeClr>
                </a:solidFill>
              </a:rPr>
              <a:t>Defensive design of financial botnets</a:t>
            </a:r>
          </a:p>
          <a:p>
            <a:r>
              <a:rPr lang="en-US" altLang="zh-TW" dirty="0" smtClean="0">
                <a:solidFill>
                  <a:schemeClr val="bg1">
                    <a:lumMod val="85000"/>
                  </a:schemeClr>
                </a:solidFill>
              </a:rPr>
              <a:t>System exploitation methods</a:t>
            </a:r>
          </a:p>
          <a:p>
            <a:r>
              <a:rPr lang="en-US" altLang="zh-TW" dirty="0" smtClean="0">
                <a:solidFill>
                  <a:schemeClr val="bg1">
                    <a:lumMod val="85000"/>
                  </a:schemeClr>
                </a:solidFill>
              </a:rPr>
              <a:t>Data exfiltration</a:t>
            </a:r>
          </a:p>
          <a:p>
            <a:r>
              <a:rPr lang="en-US" altLang="zh-TW" dirty="0" smtClean="0">
                <a:solidFill>
                  <a:schemeClr val="bg1">
                    <a:lumMod val="75000"/>
                  </a:schemeClr>
                </a:solidFill>
              </a:rPr>
              <a:t>Experimental results</a:t>
            </a:r>
          </a:p>
          <a:p>
            <a:r>
              <a:rPr lang="en-US" altLang="zh-TW" dirty="0" smtClean="0">
                <a:solidFill>
                  <a:schemeClr val="bg1">
                    <a:lumMod val="75000"/>
                  </a:schemeClr>
                </a:solidFill>
              </a:rPr>
              <a:t>Security measures and future challenges</a:t>
            </a:r>
          </a:p>
          <a:p>
            <a:r>
              <a:rPr lang="en-US" altLang="zh-TW" dirty="0" smtClean="0"/>
              <a:t>Conclusion</a:t>
            </a:r>
          </a:p>
          <a:p>
            <a:endParaRPr lang="zh-TW" altLang="en-US" dirty="0"/>
          </a:p>
        </p:txBody>
      </p:sp>
    </p:spTree>
    <p:extLst>
      <p:ext uri="{BB962C8B-B14F-4D97-AF65-F5344CB8AC3E}">
        <p14:creationId xmlns:p14="http://schemas.microsoft.com/office/powerpoint/2010/main" val="36801649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Conclusion</a:t>
            </a:r>
            <a:endParaRPr lang="en-US" altLang="zh-TW" cap="none" dirty="0"/>
          </a:p>
        </p:txBody>
      </p:sp>
      <p:sp>
        <p:nvSpPr>
          <p:cNvPr id="3" name="內容版面配置區 2"/>
          <p:cNvSpPr>
            <a:spLocks noGrp="1"/>
          </p:cNvSpPr>
          <p:nvPr>
            <p:ph idx="1"/>
          </p:nvPr>
        </p:nvSpPr>
        <p:spPr>
          <a:xfrm>
            <a:off x="1069848" y="1902333"/>
            <a:ext cx="10058400" cy="4050792"/>
          </a:xfrm>
        </p:spPr>
        <p:txBody>
          <a:bodyPr>
            <a:normAutofit/>
          </a:bodyPr>
          <a:lstStyle/>
          <a:p>
            <a:r>
              <a:rPr lang="en-US" altLang="zh-TW" dirty="0" smtClean="0"/>
              <a:t>One </a:t>
            </a:r>
            <a:r>
              <a:rPr lang="en-US" altLang="zh-TW" dirty="0"/>
              <a:t>interesting feature </a:t>
            </a:r>
            <a:r>
              <a:rPr lang="en-US" altLang="zh-TW" dirty="0" smtClean="0"/>
              <a:t>they noticed </a:t>
            </a:r>
            <a:r>
              <a:rPr lang="en-US" altLang="zh-TW" dirty="0"/>
              <a:t>during analysis is that </a:t>
            </a:r>
            <a:r>
              <a:rPr lang="en-US" altLang="zh-TW" dirty="0">
                <a:solidFill>
                  <a:srgbClr val="FF0000"/>
                </a:solidFill>
              </a:rPr>
              <a:t>these botnets inherit characteristics from previously developed botnets</a:t>
            </a:r>
            <a:r>
              <a:rPr lang="en-US" altLang="zh-TW" dirty="0" smtClean="0"/>
              <a:t>.</a:t>
            </a:r>
          </a:p>
          <a:p>
            <a:endParaRPr lang="en-US" altLang="zh-TW" dirty="0" smtClean="0"/>
          </a:p>
          <a:p>
            <a:r>
              <a:rPr lang="en-US" altLang="zh-TW" dirty="0"/>
              <a:t>The overall study clarifies the advancements and ongoing trends in the world of financial botnets</a:t>
            </a:r>
            <a:r>
              <a:rPr lang="en-US" altLang="zh-TW" dirty="0" smtClean="0"/>
              <a:t>.</a:t>
            </a:r>
          </a:p>
          <a:p>
            <a:endParaRPr lang="en-US" altLang="zh-TW" dirty="0" smtClean="0"/>
          </a:p>
          <a:p>
            <a:r>
              <a:rPr lang="en-US" altLang="zh-TW" dirty="0" smtClean="0"/>
              <a:t> </a:t>
            </a:r>
            <a:r>
              <a:rPr lang="en-US" altLang="zh-TW" dirty="0"/>
              <a:t>Finally, </a:t>
            </a:r>
            <a:r>
              <a:rPr lang="en-US" altLang="zh-TW" dirty="0" smtClean="0"/>
              <a:t>they discuss </a:t>
            </a:r>
            <a:r>
              <a:rPr lang="en-US" altLang="zh-TW" dirty="0"/>
              <a:t>some of the security techniques that can be used to </a:t>
            </a:r>
            <a:r>
              <a:rPr lang="en-US" altLang="zh-TW" dirty="0">
                <a:solidFill>
                  <a:srgbClr val="FF0000"/>
                </a:solidFill>
              </a:rPr>
              <a:t>prevent sophisticated attack methods</a:t>
            </a:r>
            <a:r>
              <a:rPr lang="en-US" altLang="zh-TW" dirty="0"/>
              <a:t> adopted by </a:t>
            </a:r>
            <a:r>
              <a:rPr lang="en-US" altLang="zh-TW" dirty="0" smtClean="0"/>
              <a:t>HTTP</a:t>
            </a:r>
            <a:r>
              <a:rPr lang="zh-TW" altLang="en-US" dirty="0" smtClean="0"/>
              <a:t> </a:t>
            </a:r>
            <a:r>
              <a:rPr lang="en-US" altLang="zh-TW" dirty="0" smtClean="0"/>
              <a:t>based </a:t>
            </a:r>
            <a:r>
              <a:rPr lang="en-US" altLang="zh-TW" dirty="0"/>
              <a:t>financial botnets.</a:t>
            </a:r>
          </a:p>
        </p:txBody>
      </p:sp>
    </p:spTree>
    <p:extLst>
      <p:ext uri="{BB962C8B-B14F-4D97-AF65-F5344CB8AC3E}">
        <p14:creationId xmlns:p14="http://schemas.microsoft.com/office/powerpoint/2010/main" val="33777564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END</a:t>
            </a:r>
            <a:endParaRPr lang="zh-TW" altLang="en-US" dirty="0"/>
          </a:p>
        </p:txBody>
      </p:sp>
    </p:spTree>
    <p:extLst>
      <p:ext uri="{BB962C8B-B14F-4D97-AF65-F5344CB8AC3E}">
        <p14:creationId xmlns:p14="http://schemas.microsoft.com/office/powerpoint/2010/main" val="876210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Introduction</a:t>
            </a:r>
            <a:endParaRPr lang="zh-TW" altLang="en-US" cap="none" dirty="0"/>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449" y="1906667"/>
            <a:ext cx="10745198" cy="3971620"/>
          </a:xfrm>
        </p:spPr>
      </p:pic>
    </p:spTree>
    <p:extLst>
      <p:ext uri="{BB962C8B-B14F-4D97-AF65-F5344CB8AC3E}">
        <p14:creationId xmlns:p14="http://schemas.microsoft.com/office/powerpoint/2010/main" val="1755532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Introduction</a:t>
            </a:r>
            <a:endParaRPr lang="zh-TW" altLang="en-US" cap="none" dirty="0"/>
          </a:p>
        </p:txBody>
      </p:sp>
      <p:sp>
        <p:nvSpPr>
          <p:cNvPr id="3" name="內容版面配置區 2"/>
          <p:cNvSpPr>
            <a:spLocks noGrp="1"/>
          </p:cNvSpPr>
          <p:nvPr>
            <p:ph idx="1"/>
          </p:nvPr>
        </p:nvSpPr>
        <p:spPr/>
        <p:txBody>
          <a:bodyPr>
            <a:normAutofit/>
          </a:bodyPr>
          <a:lstStyle/>
          <a:p>
            <a:endParaRPr lang="en-US" altLang="zh-TW" dirty="0"/>
          </a:p>
          <a:p>
            <a:r>
              <a:rPr lang="en-US" altLang="zh-TW" dirty="0" smtClean="0"/>
              <a:t>The </a:t>
            </a:r>
            <a:r>
              <a:rPr lang="en-US" altLang="zh-TW" dirty="0"/>
              <a:t>current generation of HTTP-based botnets is motivated by financial and economic gains so </a:t>
            </a:r>
            <a:r>
              <a:rPr lang="en-US" altLang="zh-TW" dirty="0" smtClean="0"/>
              <a:t>they </a:t>
            </a:r>
            <a:r>
              <a:rPr lang="en-US" altLang="zh-TW" dirty="0"/>
              <a:t>call them financial botnets</a:t>
            </a:r>
            <a:r>
              <a:rPr lang="en-US" altLang="zh-TW" dirty="0" smtClean="0"/>
              <a:t>.</a:t>
            </a:r>
          </a:p>
          <a:p>
            <a:endParaRPr lang="en-US" altLang="zh-TW" dirty="0" smtClean="0"/>
          </a:p>
          <a:p>
            <a:r>
              <a:rPr lang="en-US" altLang="zh-TW" dirty="0"/>
              <a:t>Advanced tactics(ex: Form-</a:t>
            </a:r>
            <a:r>
              <a:rPr lang="en-US" altLang="zh-TW" dirty="0" err="1"/>
              <a:t>Grabbing,WebInjects</a:t>
            </a:r>
            <a:r>
              <a:rPr lang="en-US" altLang="zh-TW" dirty="0" smtClean="0"/>
              <a:t>) </a:t>
            </a:r>
            <a:r>
              <a:rPr lang="en-US" altLang="zh-TW" dirty="0"/>
              <a:t>enhance the capabilities of financial botnets to trigger large scale attacks in a stealthy </a:t>
            </a:r>
            <a:r>
              <a:rPr lang="en-US" altLang="zh-TW" dirty="0" smtClean="0"/>
              <a:t>manner.</a:t>
            </a:r>
          </a:p>
          <a:p>
            <a:endParaRPr lang="zh-TW" altLang="en-US" dirty="0"/>
          </a:p>
        </p:txBody>
      </p:sp>
    </p:spTree>
    <p:extLst>
      <p:ext uri="{BB962C8B-B14F-4D97-AF65-F5344CB8AC3E}">
        <p14:creationId xmlns:p14="http://schemas.microsoft.com/office/powerpoint/2010/main" val="4076273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cap="none" dirty="0" smtClean="0"/>
              <a:t>Outline</a:t>
            </a:r>
            <a:endParaRPr lang="zh-TW" altLang="en-US" dirty="0"/>
          </a:p>
        </p:txBody>
      </p:sp>
      <p:sp>
        <p:nvSpPr>
          <p:cNvPr id="3" name="內容版面配置區 2"/>
          <p:cNvSpPr>
            <a:spLocks noGrp="1"/>
          </p:cNvSpPr>
          <p:nvPr>
            <p:ph idx="1"/>
          </p:nvPr>
        </p:nvSpPr>
        <p:spPr>
          <a:xfrm>
            <a:off x="1069848" y="2121407"/>
            <a:ext cx="10058400" cy="4357213"/>
          </a:xfrm>
        </p:spPr>
        <p:txBody>
          <a:bodyPr>
            <a:normAutofit/>
          </a:bodyPr>
          <a:lstStyle/>
          <a:p>
            <a:r>
              <a:rPr lang="en-US" altLang="zh-TW" dirty="0" smtClean="0">
                <a:solidFill>
                  <a:schemeClr val="bg1">
                    <a:lumMod val="85000"/>
                  </a:schemeClr>
                </a:solidFill>
              </a:rPr>
              <a:t>Abstract</a:t>
            </a:r>
          </a:p>
          <a:p>
            <a:r>
              <a:rPr lang="en-US" altLang="zh-TW" dirty="0" smtClean="0">
                <a:solidFill>
                  <a:schemeClr val="bg1">
                    <a:lumMod val="85000"/>
                  </a:schemeClr>
                </a:solidFill>
              </a:rPr>
              <a:t>Introduction</a:t>
            </a:r>
          </a:p>
          <a:p>
            <a:r>
              <a:rPr lang="en-US" altLang="zh-TW" dirty="0" smtClean="0"/>
              <a:t>Related work and Contributions of this work</a:t>
            </a:r>
          </a:p>
          <a:p>
            <a:r>
              <a:rPr lang="en-US" altLang="zh-TW" dirty="0" smtClean="0">
                <a:solidFill>
                  <a:schemeClr val="bg1">
                    <a:lumMod val="85000"/>
                  </a:schemeClr>
                </a:solidFill>
              </a:rPr>
              <a:t>Methodology and Emulation environment</a:t>
            </a:r>
          </a:p>
          <a:p>
            <a:r>
              <a:rPr lang="en-US" altLang="zh-TW" dirty="0" smtClean="0">
                <a:solidFill>
                  <a:schemeClr val="bg1">
                    <a:lumMod val="75000"/>
                  </a:schemeClr>
                </a:solidFill>
              </a:rPr>
              <a:t>Defensive design of financial botnets</a:t>
            </a:r>
          </a:p>
          <a:p>
            <a:r>
              <a:rPr lang="en-US" altLang="zh-TW" dirty="0" smtClean="0">
                <a:solidFill>
                  <a:schemeClr val="bg1">
                    <a:lumMod val="75000"/>
                  </a:schemeClr>
                </a:solidFill>
              </a:rPr>
              <a:t>System exploitation methods</a:t>
            </a:r>
          </a:p>
          <a:p>
            <a:r>
              <a:rPr lang="en-US" altLang="zh-TW" dirty="0" smtClean="0">
                <a:solidFill>
                  <a:schemeClr val="bg1">
                    <a:lumMod val="75000"/>
                  </a:schemeClr>
                </a:solidFill>
              </a:rPr>
              <a:t>Data exfiltration</a:t>
            </a:r>
          </a:p>
          <a:p>
            <a:r>
              <a:rPr lang="en-US" altLang="zh-TW" dirty="0" smtClean="0">
                <a:solidFill>
                  <a:schemeClr val="bg1">
                    <a:lumMod val="75000"/>
                  </a:schemeClr>
                </a:solidFill>
              </a:rPr>
              <a:t>Experimental results</a:t>
            </a:r>
          </a:p>
          <a:p>
            <a:r>
              <a:rPr lang="en-US" altLang="zh-TW" dirty="0" smtClean="0">
                <a:solidFill>
                  <a:schemeClr val="bg1">
                    <a:lumMod val="75000"/>
                  </a:schemeClr>
                </a:solidFill>
              </a:rPr>
              <a:t>Security measures and future challenges</a:t>
            </a:r>
          </a:p>
          <a:p>
            <a:r>
              <a:rPr lang="en-US" altLang="zh-TW" dirty="0" smtClean="0">
                <a:solidFill>
                  <a:schemeClr val="bg1">
                    <a:lumMod val="75000"/>
                  </a:schemeClr>
                </a:solidFill>
              </a:rPr>
              <a:t>Conclusion</a:t>
            </a:r>
          </a:p>
          <a:p>
            <a:endParaRPr lang="zh-TW" altLang="en-US" dirty="0"/>
          </a:p>
        </p:txBody>
      </p:sp>
    </p:spTree>
    <p:extLst>
      <p:ext uri="{BB962C8B-B14F-4D97-AF65-F5344CB8AC3E}">
        <p14:creationId xmlns:p14="http://schemas.microsoft.com/office/powerpoint/2010/main" val="3630361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69847" y="484632"/>
            <a:ext cx="10395321" cy="1609344"/>
          </a:xfrm>
        </p:spPr>
        <p:txBody>
          <a:bodyPr/>
          <a:lstStyle/>
          <a:p>
            <a:r>
              <a:rPr lang="en-US" altLang="zh-TW" cap="none" dirty="0"/>
              <a:t>Related work and Contributions of this work</a:t>
            </a:r>
            <a:endParaRPr lang="zh-TW" altLang="en-US" cap="none" dirty="0"/>
          </a:p>
        </p:txBody>
      </p:sp>
      <p:sp>
        <p:nvSpPr>
          <p:cNvPr id="3" name="內容版面配置區 2"/>
          <p:cNvSpPr>
            <a:spLocks noGrp="1"/>
          </p:cNvSpPr>
          <p:nvPr>
            <p:ph idx="1"/>
          </p:nvPr>
        </p:nvSpPr>
        <p:spPr>
          <a:xfrm>
            <a:off x="1238307" y="1938527"/>
            <a:ext cx="10058400" cy="4050792"/>
          </a:xfrm>
        </p:spPr>
        <p:txBody>
          <a:bodyPr/>
          <a:lstStyle/>
          <a:p>
            <a:r>
              <a:rPr lang="en-US" altLang="zh-TW" dirty="0" smtClean="0"/>
              <a:t>(1)“</a:t>
            </a:r>
            <a:r>
              <a:rPr lang="en-US" altLang="zh-TW" dirty="0"/>
              <a:t>On the analysis of the Zeus botnet </a:t>
            </a:r>
            <a:r>
              <a:rPr lang="en-US" altLang="zh-TW" dirty="0" err="1"/>
              <a:t>crimeware</a:t>
            </a:r>
            <a:r>
              <a:rPr lang="en-US" altLang="zh-TW" dirty="0"/>
              <a:t> toolkit,” </a:t>
            </a:r>
            <a:r>
              <a:rPr lang="en-US" altLang="zh-TW" dirty="0" smtClean="0"/>
              <a:t>in </a:t>
            </a:r>
            <a:r>
              <a:rPr lang="en-US" altLang="zh-TW" dirty="0"/>
              <a:t>Proc. 8th Int. Conf. Privacy </a:t>
            </a:r>
            <a:r>
              <a:rPr lang="en-US" altLang="zh-TW" dirty="0" err="1"/>
              <a:t>Secur</a:t>
            </a:r>
            <a:r>
              <a:rPr lang="en-US" altLang="zh-TW" dirty="0"/>
              <a:t>. Trust, Aug.,2010,H. </a:t>
            </a:r>
            <a:r>
              <a:rPr lang="en-US" altLang="zh-TW" dirty="0" err="1"/>
              <a:t>Binsalleeh</a:t>
            </a:r>
            <a:r>
              <a:rPr lang="en-US" altLang="zh-TW" dirty="0"/>
              <a:t>, T. </a:t>
            </a:r>
            <a:r>
              <a:rPr lang="en-US" altLang="zh-TW" dirty="0" err="1"/>
              <a:t>Ormerod</a:t>
            </a:r>
            <a:r>
              <a:rPr lang="en-US" altLang="zh-TW" dirty="0"/>
              <a:t>, A. </a:t>
            </a:r>
            <a:r>
              <a:rPr lang="en-US" altLang="zh-TW" dirty="0" err="1"/>
              <a:t>Boukhtouta</a:t>
            </a:r>
            <a:r>
              <a:rPr lang="en-US" altLang="zh-TW" dirty="0"/>
              <a:t>, P. Sinha, A. </a:t>
            </a:r>
            <a:r>
              <a:rPr lang="en-US" altLang="zh-TW" dirty="0" err="1"/>
              <a:t>Youssef,M</a:t>
            </a:r>
            <a:r>
              <a:rPr lang="en-US" altLang="zh-TW" dirty="0"/>
              <a:t>. </a:t>
            </a:r>
            <a:r>
              <a:rPr lang="en-US" altLang="zh-TW" dirty="0" err="1"/>
              <a:t>Debbabi</a:t>
            </a:r>
            <a:r>
              <a:rPr lang="en-US" altLang="zh-TW" dirty="0"/>
              <a:t>, and L. </a:t>
            </a:r>
            <a:r>
              <a:rPr lang="en-US" altLang="zh-TW" dirty="0" smtClean="0"/>
              <a:t>Wang. </a:t>
            </a:r>
          </a:p>
          <a:p>
            <a:endParaRPr lang="en-US" altLang="zh-TW" dirty="0"/>
          </a:p>
          <a:p>
            <a:r>
              <a:rPr lang="en-US" altLang="zh-TW" dirty="0" smtClean="0"/>
              <a:t>They presented </a:t>
            </a:r>
            <a:r>
              <a:rPr lang="en-US" altLang="zh-TW" dirty="0">
                <a:solidFill>
                  <a:srgbClr val="FF0000"/>
                </a:solidFill>
              </a:rPr>
              <a:t>the reverse engineering and network traffic analysis </a:t>
            </a:r>
            <a:r>
              <a:rPr lang="en-US" altLang="zh-TW" dirty="0"/>
              <a:t>of Zeus and uncovered the various </a:t>
            </a:r>
            <a:r>
              <a:rPr lang="en-US" altLang="zh-TW" dirty="0" smtClean="0"/>
              <a:t>infection strategies </a:t>
            </a:r>
            <a:r>
              <a:rPr lang="en-US" altLang="zh-TW" dirty="0"/>
              <a:t>used by Zeus </a:t>
            </a:r>
            <a:r>
              <a:rPr lang="en-US" altLang="zh-TW" dirty="0" smtClean="0"/>
              <a:t>.</a:t>
            </a:r>
          </a:p>
          <a:p>
            <a:endParaRPr lang="en-US" altLang="zh-TW" dirty="0"/>
          </a:p>
        </p:txBody>
      </p:sp>
    </p:spTree>
    <p:extLst>
      <p:ext uri="{BB962C8B-B14F-4D97-AF65-F5344CB8AC3E}">
        <p14:creationId xmlns:p14="http://schemas.microsoft.com/office/powerpoint/2010/main" val="4128223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TM03090434[[fn=木頭類型]]</Template>
  <TotalTime>6155</TotalTime>
  <Words>6301</Words>
  <Application>Microsoft Office PowerPoint</Application>
  <PresentationFormat>寬螢幕</PresentationFormat>
  <Paragraphs>590</Paragraphs>
  <Slides>53</Slides>
  <Notes>44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53</vt:i4>
      </vt:variant>
    </vt:vector>
  </HeadingPairs>
  <TitlesOfParts>
    <vt:vector size="61" baseType="lpstr">
      <vt:lpstr>微軟正黑體</vt:lpstr>
      <vt:lpstr>新細明體</vt:lpstr>
      <vt:lpstr>標楷體</vt:lpstr>
      <vt:lpstr>Calibri</vt:lpstr>
      <vt:lpstr>Rockwell</vt:lpstr>
      <vt:lpstr>Rockwell Condensed</vt:lpstr>
      <vt:lpstr>Wingdings</vt:lpstr>
      <vt:lpstr>木刻字型</vt:lpstr>
      <vt:lpstr>An Empirical Study of Http-Based Financial Botnets</vt:lpstr>
      <vt:lpstr>Outline</vt:lpstr>
      <vt:lpstr>Outline</vt:lpstr>
      <vt:lpstr>Abstract</vt:lpstr>
      <vt:lpstr>Outline</vt:lpstr>
      <vt:lpstr>Introduction</vt:lpstr>
      <vt:lpstr>Introduction</vt:lpstr>
      <vt:lpstr>Outline</vt:lpstr>
      <vt:lpstr>Related work and Contributions of this work</vt:lpstr>
      <vt:lpstr>Related work and Contributions of this work</vt:lpstr>
      <vt:lpstr>Related work and Contributions of this work</vt:lpstr>
      <vt:lpstr>Related work and Contributions of this work</vt:lpstr>
      <vt:lpstr>Related work and Contributions of this work</vt:lpstr>
      <vt:lpstr>Outline</vt:lpstr>
      <vt:lpstr>Methodology and Emulation environment</vt:lpstr>
      <vt:lpstr>Methodology and Emulation environment</vt:lpstr>
      <vt:lpstr>Outline</vt:lpstr>
      <vt:lpstr>Defensive design of financial botnets</vt:lpstr>
      <vt:lpstr>Defensive design of financial botnets</vt:lpstr>
      <vt:lpstr>Defensive design of financial botnets</vt:lpstr>
      <vt:lpstr>Defensive design of financial botnets</vt:lpstr>
      <vt:lpstr>Defensive design of financial botnets</vt:lpstr>
      <vt:lpstr>Defensive design of financial botnets</vt:lpstr>
      <vt:lpstr>Defensive design of financial botnets</vt:lpstr>
      <vt:lpstr>Outline</vt:lpstr>
      <vt:lpstr>System exploitation methods</vt:lpstr>
      <vt:lpstr>System exploitation methods</vt:lpstr>
      <vt:lpstr>System exploitation methods</vt:lpstr>
      <vt:lpstr>System exploitation methods</vt:lpstr>
      <vt:lpstr>System exploitation methods</vt:lpstr>
      <vt:lpstr>System exploitation methods</vt:lpstr>
      <vt:lpstr>System exploitation methods</vt:lpstr>
      <vt:lpstr>System exploitation methods</vt:lpstr>
      <vt:lpstr>Outline</vt:lpstr>
      <vt:lpstr>Data exfiltration</vt:lpstr>
      <vt:lpstr>Data exfiltration</vt:lpstr>
      <vt:lpstr>Data exfiltration</vt:lpstr>
      <vt:lpstr>Data exfiltration</vt:lpstr>
      <vt:lpstr>Data exfiltration</vt:lpstr>
      <vt:lpstr>Outline</vt:lpstr>
      <vt:lpstr>Experimental results</vt:lpstr>
      <vt:lpstr>Experimental results</vt:lpstr>
      <vt:lpstr>Experimental results</vt:lpstr>
      <vt:lpstr>Experimental results</vt:lpstr>
      <vt:lpstr>Experimental results</vt:lpstr>
      <vt:lpstr>Outline</vt:lpstr>
      <vt:lpstr>Security measures and future challenges</vt:lpstr>
      <vt:lpstr>Security measures and future challenges</vt:lpstr>
      <vt:lpstr>Security measures and future challenges</vt:lpstr>
      <vt:lpstr>Security measures and future challenges</vt:lpstr>
      <vt:lpstr>Outline</vt:lpstr>
      <vt:lpstr>Conclusion</vt:lpstr>
      <vt:lpstr>END</vt:lpstr>
    </vt:vector>
  </TitlesOfParts>
  <Company>HPDS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 Scalable Social Recommender Engine for Online Marketplaces: The Case Of Apache Solr</dc:title>
  <dc:creator>MuLin</dc:creator>
  <cp:lastModifiedBy>歐奇隴</cp:lastModifiedBy>
  <cp:revision>211</cp:revision>
  <dcterms:created xsi:type="dcterms:W3CDTF">2016-02-25T06:48:06Z</dcterms:created>
  <dcterms:modified xsi:type="dcterms:W3CDTF">2016-12-02T16:52:11Z</dcterms:modified>
</cp:coreProperties>
</file>