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84" r:id="rId4"/>
    <p:sldId id="258" r:id="rId5"/>
    <p:sldId id="285" r:id="rId6"/>
    <p:sldId id="287" r:id="rId7"/>
    <p:sldId id="288" r:id="rId8"/>
    <p:sldId id="259" r:id="rId9"/>
    <p:sldId id="292" r:id="rId10"/>
    <p:sldId id="294" r:id="rId11"/>
    <p:sldId id="298" r:id="rId12"/>
    <p:sldId id="295" r:id="rId13"/>
    <p:sldId id="299" r:id="rId14"/>
    <p:sldId id="29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4" autoAdjust="0"/>
    <p:restoredTop sz="71076" autoAdjust="0"/>
  </p:normalViewPr>
  <p:slideViewPr>
    <p:cSldViewPr snapToGrid="0">
      <p:cViewPr varScale="1">
        <p:scale>
          <a:sx n="82" d="100"/>
          <a:sy n="82" d="100"/>
        </p:scale>
        <p:origin x="16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170A0-9F9B-4CC0-8447-7D0E1E0C47E0}" type="datetimeFigureOut">
              <a:rPr lang="zh-TW" altLang="en-US" smtClean="0"/>
              <a:pPr/>
              <a:t>2016/9/24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29F7A-3C2C-4E57-8C89-784A1239C9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0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to.bluecoat.com/packetguide/9.2_tch/reference/cli/setupflowrecordsengineID.ht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9F7A-3C2C-4E57-8C89-784A1239C93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281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4000"/>
              </a:lnSpc>
              <a:buClrTx/>
              <a:buFontTx/>
              <a:buNone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由前面介紹可以知道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V9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的封包格式是能變動的，能夠直接挑選所需要的欄位資料來降低資料量，並且能選擇更多樣的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像是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MPLS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。以及支援更多的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跟更多的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84000"/>
              </a:lnSpc>
              <a:buClrTx/>
              <a:buFontTx/>
              <a:buNone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什麼是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MPLS</a:t>
            </a:r>
            <a:r>
              <a:rPr lang="zh-TW" altLang="en-US" dirty="0" smtClean="0"/>
              <a:t>多重通訊協定標籤交換傳輸</a:t>
            </a:r>
            <a:r>
              <a:rPr lang="en-US" altLang="zh-TW" dirty="0" smtClean="0"/>
              <a:t>(Multi-Protocol Label Switching</a:t>
            </a:r>
            <a:r>
              <a:rPr lang="zh-TW" altLang="en-US" dirty="0" smtClean="0"/>
              <a:t> 它是實現寬頻網際網路最熱門的技術；</a:t>
            </a:r>
            <a:endParaRPr lang="en-US" altLang="zh-TW" dirty="0" smtClean="0"/>
          </a:p>
          <a:p>
            <a:r>
              <a:rPr lang="zh-TW" altLang="en-US" dirty="0" smtClean="0"/>
              <a:t>其目的是要提供一個更具彈性、擴充性及效率更高的</a:t>
            </a:r>
            <a:r>
              <a:rPr lang="en-US" altLang="zh-TW" dirty="0" smtClean="0"/>
              <a:t>IP</a:t>
            </a:r>
            <a:r>
              <a:rPr lang="zh-TW" altLang="en-US" dirty="0" smtClean="0"/>
              <a:t>層交換技術。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MPLS </a:t>
            </a:r>
            <a:r>
              <a:rPr lang="zh-TW" altLang="en-US" dirty="0" smtClean="0"/>
              <a:t>是一種整合了標籤交換架構與網路層的路由機制的技術，最基本的概念是將進入</a:t>
            </a:r>
            <a:r>
              <a:rPr lang="en-US" altLang="zh-TW" dirty="0" smtClean="0"/>
              <a:t>MPLS Network </a:t>
            </a:r>
            <a:r>
              <a:rPr lang="zh-TW" altLang="en-US" dirty="0" smtClean="0"/>
              <a:t>的封包</a:t>
            </a:r>
            <a:r>
              <a:rPr lang="en-US" altLang="zh-TW" dirty="0" smtClean="0"/>
              <a:t>(Packet)</a:t>
            </a:r>
          </a:p>
          <a:p>
            <a:r>
              <a:rPr lang="zh-TW" altLang="en-US" dirty="0" smtClean="0"/>
              <a:t>配置一個固定長度的標籤</a:t>
            </a:r>
            <a:r>
              <a:rPr lang="en-US" altLang="zh-TW" dirty="0" smtClean="0"/>
              <a:t>(Label)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MPLS Network</a:t>
            </a:r>
            <a:r>
              <a:rPr lang="zh-TW" altLang="en-US" dirty="0" smtClean="0"/>
              <a:t>中</a:t>
            </a:r>
            <a:r>
              <a:rPr lang="en-US" altLang="zh-TW" dirty="0" smtClean="0"/>
              <a:t>Packet</a:t>
            </a:r>
            <a:r>
              <a:rPr lang="zh-TW" altLang="en-US" dirty="0" smtClean="0"/>
              <a:t>會根據標籤</a:t>
            </a:r>
            <a:r>
              <a:rPr lang="en-US" altLang="zh-TW" dirty="0" smtClean="0"/>
              <a:t>(Label) </a:t>
            </a:r>
            <a:r>
              <a:rPr lang="zh-TW" altLang="en-US" dirty="0" smtClean="0"/>
              <a:t>做</a:t>
            </a:r>
            <a:r>
              <a:rPr lang="en-US" altLang="zh-TW" dirty="0" smtClean="0"/>
              <a:t>Forwarding , </a:t>
            </a:r>
            <a:r>
              <a:rPr lang="zh-TW" altLang="en-US" dirty="0" smtClean="0"/>
              <a:t>由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來決定</a:t>
            </a:r>
            <a:r>
              <a:rPr lang="en-US" altLang="zh-TW" dirty="0" smtClean="0"/>
              <a:t>Packet</a:t>
            </a:r>
            <a:r>
              <a:rPr lang="zh-TW" altLang="en-US" dirty="0" smtClean="0"/>
              <a:t>在網路上的路徑，不會再看 </a:t>
            </a:r>
            <a:r>
              <a:rPr lang="en-US" altLang="zh-TW" dirty="0" smtClean="0"/>
              <a:t>Layer 3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IP Header(</a:t>
            </a:r>
            <a:r>
              <a:rPr lang="zh-TW" altLang="en-US" dirty="0" smtClean="0"/>
              <a:t>標頭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</a:p>
          <a:p>
            <a:pPr>
              <a:lnSpc>
                <a:spcPct val="84000"/>
              </a:lnSpc>
              <a:buClrTx/>
              <a:buFontTx/>
              <a:buNone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84000"/>
              </a:lnSpc>
              <a:buClrTx/>
              <a:buFontTx/>
              <a:buNone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84000"/>
              </a:lnSpc>
              <a:buClrTx/>
              <a:buFontTx/>
              <a:buNone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84000"/>
              </a:lnSpc>
              <a:buClrTx/>
              <a:buFontTx/>
              <a:buNone/>
            </a:pP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NetFlow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關注流量特徵，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SNMP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關注設備狀態；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NetFlow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直接圍繞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會話連接進行數據提取，而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SNMP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則以物理接口為基本單位進行數據統計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84000"/>
              </a:lnSpc>
              <a:buClrTx/>
              <a:buFontTx/>
              <a:buNone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84000"/>
              </a:lnSpc>
              <a:buClrTx/>
              <a:buFontTx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9F7A-3C2C-4E57-8C89-784A1239C937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160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V5</a:t>
            </a:r>
            <a:r>
              <a:rPr lang="zh-TW" altLang="en-US" dirty="0" smtClean="0"/>
              <a:t>是目前使用最廣泛的</a:t>
            </a:r>
            <a:r>
              <a:rPr lang="en-US" altLang="zh-TW" dirty="0" err="1" smtClean="0"/>
              <a:t>Netflow</a:t>
            </a:r>
            <a:r>
              <a:rPr lang="en-US" altLang="zh-TW" dirty="0" smtClean="0"/>
              <a:t> version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9F7A-3C2C-4E57-8C89-784A1239C93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909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4000"/>
              </a:lnSpc>
              <a:buClrTx/>
              <a:buFontTx/>
              <a:buNone/>
            </a:pPr>
            <a:r>
              <a:rPr lang="en-GB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version;       /* 5 */ 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版本號碼</a:t>
            </a:r>
            <a:endParaRPr lang="en-GB" altLang="zh-TW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4000"/>
              </a:lnSpc>
              <a:buClrTx/>
              <a:buFontTx/>
              <a:buNone/>
            </a:pPr>
            <a:r>
              <a:rPr lang="en-GB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count;         /* The number of records in the PDU */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有多少</a:t>
            </a:r>
            <a:r>
              <a:rPr lang="en-US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要被記錄</a:t>
            </a:r>
            <a:endParaRPr lang="en-GB" altLang="zh-TW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4000"/>
              </a:lnSpc>
              <a:buClrTx/>
              <a:buFontTx/>
              <a:buNone/>
            </a:pPr>
            <a:r>
              <a:rPr lang="en-GB" altLang="zh-TW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sysUpTime</a:t>
            </a:r>
            <a:r>
              <a:rPr lang="en-GB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/* 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系統啟動至今的時間</a:t>
            </a:r>
            <a:endParaRPr lang="en-GB" altLang="zh-TW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4000"/>
              </a:lnSpc>
              <a:buClrTx/>
              <a:buFontTx/>
              <a:buNone/>
            </a:pPr>
            <a:r>
              <a:rPr lang="en-GB" altLang="zh-TW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unix_secs</a:t>
            </a:r>
            <a:r>
              <a:rPr lang="en-GB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/*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從</a:t>
            </a:r>
            <a:r>
              <a:rPr lang="en-US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1970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點</a:t>
            </a:r>
            <a:r>
              <a:rPr lang="en-US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分至今的的秒數</a:t>
            </a:r>
            <a:endParaRPr lang="en-GB" altLang="zh-TW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4000"/>
              </a:lnSpc>
              <a:buClrTx/>
              <a:buFontTx/>
              <a:buNone/>
            </a:pPr>
            <a:r>
              <a:rPr lang="en-GB" altLang="zh-TW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unix_nsecs</a:t>
            </a:r>
            <a:r>
              <a:rPr lang="en-GB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/* 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從</a:t>
            </a:r>
            <a:r>
              <a:rPr lang="en-US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1970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點</a:t>
            </a:r>
            <a:r>
              <a:rPr lang="en-US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分的奈米秒數</a:t>
            </a:r>
            <a:endParaRPr lang="en-GB" altLang="zh-TW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4000"/>
              </a:lnSpc>
              <a:buClrTx/>
              <a:buFontTx/>
              <a:buNone/>
            </a:pPr>
            <a:r>
              <a:rPr lang="en-GB" altLang="zh-TW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flow_sequence</a:t>
            </a:r>
            <a:r>
              <a:rPr lang="en-GB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/* 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輸出系統至今處理過的</a:t>
            </a:r>
            <a:r>
              <a:rPr lang="en-US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flow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總數</a:t>
            </a:r>
            <a:endParaRPr lang="en-US" altLang="zh-TW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4000"/>
              </a:lnSpc>
              <a:buClrTx/>
              <a:buFontTx/>
              <a:buNone/>
            </a:pPr>
            <a:r>
              <a:rPr lang="en-GB" altLang="zh-TW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engine_type</a:t>
            </a:r>
            <a:r>
              <a:rPr lang="en-GB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/* 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交換流系統的引擎</a:t>
            </a:r>
            <a:r>
              <a:rPr lang="en-GB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of flow switching engine (</a:t>
            </a:r>
            <a:r>
              <a:rPr lang="en-GB" altLang="zh-TW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RP,VIP,etc</a:t>
            </a:r>
            <a:r>
              <a:rPr lang="en-GB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.) */</a:t>
            </a:r>
          </a:p>
          <a:p>
            <a:pPr>
              <a:lnSpc>
                <a:spcPct val="84000"/>
              </a:lnSpc>
              <a:buClrTx/>
              <a:buFontTx/>
              <a:buNone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使用者定義值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(0-255)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，指派給發出流量詳細記錄的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PacketShaper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。使用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setup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flowrecords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engineType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命令可為單元指派類型。</a:t>
            </a:r>
            <a:endParaRPr lang="en-GB" altLang="zh-TW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4000"/>
              </a:lnSpc>
              <a:buClrTx/>
              <a:buFontTx/>
              <a:buNone/>
            </a:pPr>
            <a:r>
              <a:rPr lang="en-GB" altLang="zh-TW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engine_id</a:t>
            </a:r>
            <a:r>
              <a:rPr lang="en-GB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/* Slot number of the flow switching engine */</a:t>
            </a:r>
          </a:p>
          <a:p>
            <a:pPr>
              <a:lnSpc>
                <a:spcPct val="84000"/>
              </a:lnSpc>
              <a:buClrTx/>
              <a:buFontTx/>
              <a:buNone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使用者定義值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(0-255)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，指派給發出流量詳細記錄的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PacketShaper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。使用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setup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flowrecords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engineID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命令可為單元指派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GB" altLang="zh-TW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4000"/>
              </a:lnSpc>
              <a:buClrTx/>
              <a:buFontTx/>
              <a:buNone/>
            </a:pPr>
            <a:r>
              <a:rPr lang="en-GB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reserved;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保留區</a:t>
            </a:r>
            <a:endParaRPr lang="en-GB" altLang="zh-TW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9F7A-3C2C-4E57-8C89-784A1239C937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700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Srcaddr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來源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</a:t>
            </a:r>
            <a:endParaRPr lang="zh-TW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Dstaddr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目的地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</a:t>
            </a:r>
            <a:endParaRPr lang="zh-TW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endParaRPr lang="zh-TW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dPkts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的數量</a:t>
            </a:r>
            <a:endParaRPr lang="zh-TW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dOctets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總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</a:t>
            </a:r>
            <a:endParaRPr lang="zh-TW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開始時間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flow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結束時間</a:t>
            </a:r>
            <a:endParaRPr lang="zh-TW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SNMP</a:t>
            </a:r>
            <a:r>
              <a:rPr lang="en-US" altLang="zh-TW" baseline="0" dirty="0" smtClean="0"/>
              <a:t>(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Network Management Protocol)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目前網路上用來進行網路管理的通訊協定，最主要的目的在於管理網路上各式各樣的設備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Prot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Layer 4 Protocol</a:t>
            </a:r>
            <a:r>
              <a:rPr lang="zh-TW" altLang="en-US" dirty="0" smtClean="0"/>
              <a:t>第 </a:t>
            </a:r>
            <a:r>
              <a:rPr lang="en-US" altLang="zh-TW" dirty="0" smtClean="0"/>
              <a:t>4 </a:t>
            </a:r>
            <a:r>
              <a:rPr lang="zh-TW" altLang="en-US" dirty="0" smtClean="0"/>
              <a:t>層通訊協定類型。例如：</a:t>
            </a:r>
            <a:r>
              <a:rPr lang="en-US" altLang="zh-TW" dirty="0" smtClean="0"/>
              <a:t>ICMP=1</a:t>
            </a:r>
            <a:r>
              <a:rPr lang="zh-TW" altLang="en-US" dirty="0" smtClean="0"/>
              <a:t>，</a:t>
            </a:r>
            <a:r>
              <a:rPr lang="en-US" altLang="zh-TW" dirty="0" smtClean="0"/>
              <a:t>TCP=6</a:t>
            </a:r>
            <a:r>
              <a:rPr lang="zh-TW" altLang="en-US" dirty="0" smtClean="0"/>
              <a:t>，</a:t>
            </a:r>
            <a:r>
              <a:rPr lang="en-US" altLang="zh-TW" dirty="0" smtClean="0"/>
              <a:t>Telnet=14</a:t>
            </a:r>
            <a:r>
              <a:rPr lang="zh-TW" altLang="en-US" dirty="0" smtClean="0"/>
              <a:t>，</a:t>
            </a:r>
            <a:r>
              <a:rPr lang="en-US" altLang="zh-TW" dirty="0" smtClean="0"/>
              <a:t>UDP=17</a:t>
            </a:r>
            <a:endParaRPr lang="en-GB" altLang="zh-TW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9F7A-3C2C-4E57-8C89-784A1239C93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967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Netflow</a:t>
            </a:r>
            <a:r>
              <a:rPr lang="en-US" altLang="zh-TW" baseline="0" dirty="0" smtClean="0"/>
              <a:t> version 9 </a:t>
            </a:r>
            <a:r>
              <a:rPr lang="zh-TW" altLang="en-US" baseline="0" dirty="0" smtClean="0"/>
              <a:t>主要分成三個部分：</a:t>
            </a:r>
            <a:endParaRPr lang="en-US" altLang="zh-TW" baseline="0" dirty="0" smtClean="0"/>
          </a:p>
          <a:p>
            <a:r>
              <a:rPr lang="en-US" altLang="zh-TW" dirty="0" smtClean="0"/>
              <a:t>1.Header</a:t>
            </a:r>
          </a:p>
          <a:p>
            <a:r>
              <a:rPr lang="en-US" altLang="zh-TW" dirty="0" smtClean="0"/>
              <a:t>2. Template </a:t>
            </a:r>
            <a:r>
              <a:rPr lang="en-US" altLang="zh-TW" dirty="0" err="1" smtClean="0"/>
              <a:t>FlowSet</a:t>
            </a:r>
            <a:endParaRPr lang="en-US" altLang="zh-TW" dirty="0" smtClean="0"/>
          </a:p>
          <a:p>
            <a:r>
              <a:rPr lang="en-US" altLang="zh-TW" dirty="0" smtClean="0"/>
              <a:t>3. Data </a:t>
            </a:r>
            <a:r>
              <a:rPr lang="en-US" altLang="zh-TW" dirty="0" err="1" smtClean="0"/>
              <a:t>FlowSet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Option</a:t>
            </a:r>
            <a:r>
              <a:rPr lang="en-US" altLang="zh-TW" baseline="0" dirty="0" smtClean="0"/>
              <a:t> Template </a:t>
            </a:r>
            <a:r>
              <a:rPr lang="en-US" altLang="zh-TW" baseline="0" dirty="0" err="1" smtClean="0"/>
              <a:t>Flowset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是用來記錄</a:t>
            </a:r>
            <a:r>
              <a:rPr lang="en-US" altLang="zh-TW" baseline="0" dirty="0" err="1" smtClean="0"/>
              <a:t>Netflow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本身的進程，紀錄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描述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有關</a:t>
            </a:r>
            <a:r>
              <a:rPr lang="en-US" altLang="zh-TW" baseline="0" dirty="0" err="1" smtClean="0"/>
              <a:t>Netflow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之結構的資訊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9F7A-3C2C-4E57-8C89-784A1239C93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243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4000"/>
              </a:lnSpc>
              <a:buClrTx/>
              <a:buFontTx/>
              <a:buNone/>
            </a:pPr>
            <a:r>
              <a:rPr lang="en-GB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version;       /* 9*/ 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版本號碼</a:t>
            </a:r>
            <a:endParaRPr lang="en-GB" altLang="zh-TW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4000"/>
              </a:lnSpc>
              <a:buClrTx/>
              <a:buFontTx/>
              <a:buNone/>
            </a:pPr>
            <a:r>
              <a:rPr lang="en-GB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count;         /* The number of records in the PDU */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有多少</a:t>
            </a:r>
            <a:r>
              <a:rPr lang="en-US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要被記錄 最多</a:t>
            </a:r>
            <a:r>
              <a:rPr lang="en-US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endParaRPr lang="en-GB" altLang="zh-TW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4000"/>
              </a:lnSpc>
              <a:buClrTx/>
              <a:buFontTx/>
              <a:buNone/>
            </a:pPr>
            <a:r>
              <a:rPr lang="en-GB" altLang="zh-TW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sysUpTime</a:t>
            </a:r>
            <a:r>
              <a:rPr lang="en-GB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/* 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系統啟動至今的時間</a:t>
            </a:r>
            <a:endParaRPr lang="en-GB" altLang="zh-TW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4000"/>
              </a:lnSpc>
              <a:buClrTx/>
              <a:buFontTx/>
              <a:buNone/>
            </a:pPr>
            <a:r>
              <a:rPr lang="en-GB" altLang="zh-TW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unix_secs</a:t>
            </a:r>
            <a:r>
              <a:rPr lang="en-GB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/*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從</a:t>
            </a:r>
            <a:r>
              <a:rPr lang="en-US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1970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點</a:t>
            </a:r>
            <a:r>
              <a:rPr lang="en-US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分至今的的秒數  去掉了</a:t>
            </a:r>
            <a:endParaRPr lang="en-GB" altLang="zh-TW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package_sequence</a:t>
            </a:r>
            <a:r>
              <a:rPr lang="en-US" altLang="zh-TW" dirty="0" smtClean="0"/>
              <a:t>=f</a:t>
            </a:r>
            <a:r>
              <a:rPr lang="en-GB" altLang="zh-TW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low_sequence</a:t>
            </a:r>
            <a:r>
              <a:rPr lang="en-GB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/* 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輸出系統開始至今處理過的</a:t>
            </a:r>
            <a:r>
              <a:rPr lang="en-US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flow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總數 紀錄是否有丟失的封包</a:t>
            </a:r>
            <a:endParaRPr lang="en-US" altLang="zh-TW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 eaLnBrk="1" fontAlgn="ctr" latinLnBrk="0" hangingPunct="1"/>
            <a:r>
              <a:rPr lang="en-US" altLang="zh-TW" dirty="0" err="1" smtClean="0"/>
              <a:t>source_id</a:t>
            </a:r>
            <a:r>
              <a:rPr lang="en-GB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zh-TW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等同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engine_type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engine_id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	Type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flow-switching engine</a:t>
            </a:r>
            <a:endParaRPr lang="zh-TW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engine_id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 number of the flow-switching engine</a:t>
            </a:r>
            <a:endParaRPr lang="zh-TW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zh-TW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9F7A-3C2C-4E57-8C89-784A1239C93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649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Template </a:t>
            </a:r>
            <a:r>
              <a:rPr lang="en-US" altLang="zh-TW" dirty="0" err="1" smtClean="0"/>
              <a:t>FlowSet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Flowset_ID</a:t>
            </a:r>
            <a:r>
              <a:rPr lang="en-US" altLang="zh-TW" dirty="0" smtClean="0"/>
              <a:t> </a:t>
            </a:r>
            <a:r>
              <a:rPr lang="zh-TW" altLang="en-US" dirty="0" smtClean="0"/>
              <a:t>介於</a:t>
            </a:r>
            <a:r>
              <a:rPr lang="en-US" altLang="zh-TW" dirty="0" smtClean="0"/>
              <a:t>0~255</a:t>
            </a:r>
            <a:r>
              <a:rPr lang="zh-TW" altLang="en-US" dirty="0" smtClean="0"/>
              <a:t>之間 </a:t>
            </a:r>
            <a:r>
              <a:rPr lang="en-US" altLang="zh-TW" dirty="0" smtClean="0"/>
              <a:t>(option Template </a:t>
            </a:r>
            <a:r>
              <a:rPr lang="en-US" altLang="zh-TW" dirty="0" err="1" smtClean="0"/>
              <a:t>flowset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Flowset</a:t>
            </a:r>
            <a:r>
              <a:rPr lang="en-US" altLang="zh-TW" dirty="0" smtClean="0"/>
              <a:t> ID </a:t>
            </a:r>
            <a:r>
              <a:rPr lang="zh-TW" altLang="en-US" dirty="0" smtClean="0"/>
              <a:t>固定為</a:t>
            </a:r>
            <a:r>
              <a:rPr lang="en-US" altLang="zh-TW" dirty="0" smtClean="0"/>
              <a:t>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Length </a:t>
            </a:r>
            <a:r>
              <a:rPr lang="zh-TW" altLang="en-US" dirty="0" smtClean="0"/>
              <a:t> 用來記錄總模板的長度 如右邊的圖 可能有多個模板設定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Template ID</a:t>
            </a:r>
            <a:r>
              <a:rPr lang="zh-TW" altLang="en-US" dirty="0" smtClean="0"/>
              <a:t> 皆</a:t>
            </a:r>
            <a:r>
              <a:rPr lang="en-US" altLang="zh-TW" dirty="0" smtClean="0"/>
              <a:t>256</a:t>
            </a:r>
            <a:r>
              <a:rPr lang="zh-TW" altLang="en-US" dirty="0" smtClean="0"/>
              <a:t>以上是用來連結</a:t>
            </a:r>
            <a:r>
              <a:rPr lang="en-US" altLang="zh-TW" dirty="0" smtClean="0"/>
              <a:t>Template </a:t>
            </a:r>
            <a:r>
              <a:rPr lang="en-US" altLang="zh-TW" dirty="0" err="1" smtClean="0"/>
              <a:t>FlowSet</a:t>
            </a:r>
            <a:r>
              <a:rPr lang="zh-TW" altLang="en-US" dirty="0" smtClean="0"/>
              <a:t> 與之後</a:t>
            </a:r>
            <a:r>
              <a:rPr lang="en-US" altLang="zh-TW" dirty="0" smtClean="0"/>
              <a:t>Dataset (Recode</a:t>
            </a:r>
            <a:r>
              <a:rPr lang="zh-TW" altLang="en-US" dirty="0" smtClean="0"/>
              <a:t>的部分</a:t>
            </a:r>
            <a:r>
              <a:rPr lang="en-US" altLang="zh-TW" dirty="0" smtClean="0"/>
              <a:t>)</a:t>
            </a:r>
            <a:r>
              <a:rPr lang="zh-TW" altLang="en-US" dirty="0" smtClean="0"/>
              <a:t> 讓接收端知道該以那些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type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Field</a:t>
            </a:r>
            <a:r>
              <a:rPr lang="en-US" altLang="zh-TW" baseline="0" dirty="0" err="1" smtClean="0"/>
              <a:t>_count</a:t>
            </a:r>
            <a:r>
              <a:rPr lang="zh-TW" altLang="en-US" baseline="0" dirty="0" smtClean="0"/>
              <a:t> 紀錄有多少欄位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Field</a:t>
            </a:r>
            <a:r>
              <a:rPr lang="en-US" altLang="zh-TW" baseline="0" dirty="0" err="1" smtClean="0"/>
              <a:t>_type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欄位的</a:t>
            </a:r>
            <a:r>
              <a:rPr lang="en-US" altLang="zh-TW" baseline="0" dirty="0" smtClean="0"/>
              <a:t>type</a:t>
            </a:r>
            <a:r>
              <a:rPr lang="zh-TW" altLang="en-US" baseline="0" dirty="0" smtClean="0"/>
              <a:t>設定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Field</a:t>
            </a:r>
            <a:r>
              <a:rPr lang="en-US" altLang="zh-TW" baseline="0" dirty="0" smtClean="0"/>
              <a:t> length</a:t>
            </a:r>
            <a:r>
              <a:rPr lang="zh-TW" altLang="en-US" baseline="0" dirty="0" smtClean="0"/>
              <a:t> 長度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9F7A-3C2C-4E57-8C89-784A1239C93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641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Template </a:t>
            </a:r>
            <a:r>
              <a:rPr lang="en-US" altLang="zh-TW" dirty="0" err="1" smtClean="0"/>
              <a:t>FlowSet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Flowset_ID</a:t>
            </a:r>
            <a:r>
              <a:rPr lang="en-US" altLang="zh-TW" dirty="0" smtClean="0"/>
              <a:t> </a:t>
            </a:r>
            <a:r>
              <a:rPr lang="zh-TW" altLang="en-US" dirty="0" smtClean="0"/>
              <a:t>介於</a:t>
            </a:r>
            <a:r>
              <a:rPr lang="en-US" altLang="zh-TW" dirty="0" smtClean="0"/>
              <a:t>0~255</a:t>
            </a:r>
            <a:r>
              <a:rPr lang="zh-TW" altLang="en-US" dirty="0" smtClean="0"/>
              <a:t>之間 </a:t>
            </a:r>
            <a:r>
              <a:rPr lang="en-US" altLang="zh-TW" dirty="0" smtClean="0"/>
              <a:t>(option Template </a:t>
            </a:r>
            <a:r>
              <a:rPr lang="en-US" altLang="zh-TW" dirty="0" err="1" smtClean="0"/>
              <a:t>flowset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Flowset</a:t>
            </a:r>
            <a:r>
              <a:rPr lang="en-US" altLang="zh-TW" dirty="0" smtClean="0"/>
              <a:t> ID </a:t>
            </a:r>
            <a:r>
              <a:rPr lang="zh-TW" altLang="en-US" dirty="0" smtClean="0"/>
              <a:t>固定為</a:t>
            </a:r>
            <a:r>
              <a:rPr lang="en-US" altLang="zh-TW" dirty="0" smtClean="0"/>
              <a:t>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Length </a:t>
            </a:r>
            <a:r>
              <a:rPr lang="zh-TW" altLang="en-US" dirty="0" smtClean="0"/>
              <a:t> 用來記錄總</a:t>
            </a:r>
            <a:r>
              <a:rPr lang="en-US" altLang="zh-TW" dirty="0" smtClean="0"/>
              <a:t>dataflow</a:t>
            </a:r>
            <a:r>
              <a:rPr lang="zh-TW" altLang="en-US" dirty="0" smtClean="0"/>
              <a:t>的長度 如右邊的圖 可能有多個模板設定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record_N</a:t>
            </a:r>
            <a:r>
              <a:rPr lang="en-US" altLang="zh-TW" baseline="0" dirty="0" smtClean="0"/>
              <a:t>  </a:t>
            </a:r>
            <a:r>
              <a:rPr lang="en-US" altLang="zh-TW" dirty="0" err="1" smtClean="0"/>
              <a:t>field_M</a:t>
            </a:r>
            <a:r>
              <a:rPr lang="zh-TW" altLang="en-US" dirty="0" smtClean="0"/>
              <a:t> 記錄第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個模板的第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</a:t>
            </a:r>
            <a:r>
              <a:rPr lang="en-US" altLang="zh-TW" dirty="0" smtClean="0"/>
              <a:t>field</a:t>
            </a:r>
            <a:r>
              <a:rPr lang="en-US" altLang="zh-TW" baseline="0" dirty="0" smtClean="0"/>
              <a:t> value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9F7A-3C2C-4E57-8C89-784A1239C937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733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zh-TW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9F7A-3C2C-4E57-8C89-784A1239C93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7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00D2-8A1C-45E4-924A-76D294163CEB}" type="datetimeFigureOut">
              <a:rPr lang="zh-TW" altLang="en-US" smtClean="0"/>
              <a:pPr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7B0E484-948F-4A32-9EE1-5A52ACB3F1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87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00D2-8A1C-45E4-924A-76D294163CEB}" type="datetimeFigureOut">
              <a:rPr lang="zh-TW" altLang="en-US" smtClean="0"/>
              <a:pPr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E484-948F-4A32-9EE1-5A52ACB3F1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54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00D2-8A1C-45E4-924A-76D294163CEB}" type="datetimeFigureOut">
              <a:rPr lang="zh-TW" altLang="en-US" smtClean="0"/>
              <a:pPr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E484-948F-4A32-9EE1-5A52ACB3F1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12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00D2-8A1C-45E4-924A-76D294163CEB}" type="datetimeFigureOut">
              <a:rPr lang="zh-TW" altLang="en-US" smtClean="0"/>
              <a:pPr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E484-948F-4A32-9EE1-5A52ACB3F1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27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BFB00D2-8A1C-45E4-924A-76D294163CEB}" type="datetimeFigureOut">
              <a:rPr lang="zh-TW" altLang="en-US" smtClean="0"/>
              <a:pPr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7B0E484-948F-4A32-9EE1-5A52ACB3F1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01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00D2-8A1C-45E4-924A-76D294163CEB}" type="datetimeFigureOut">
              <a:rPr lang="zh-TW" altLang="en-US" smtClean="0"/>
              <a:pPr/>
              <a:t>2016/9/24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E484-948F-4A32-9EE1-5A52ACB3F1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43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00D2-8A1C-45E4-924A-76D294163CEB}" type="datetimeFigureOut">
              <a:rPr lang="zh-TW" altLang="en-US" smtClean="0"/>
              <a:pPr/>
              <a:t>2016/9/24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E484-948F-4A32-9EE1-5A52ACB3F1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07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00D2-8A1C-45E4-924A-76D294163CEB}" type="datetimeFigureOut">
              <a:rPr lang="zh-TW" altLang="en-US" smtClean="0"/>
              <a:pPr/>
              <a:t>2016/9/24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E484-948F-4A32-9EE1-5A52ACB3F1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54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00D2-8A1C-45E4-924A-76D294163CEB}" type="datetimeFigureOut">
              <a:rPr lang="zh-TW" altLang="en-US" smtClean="0"/>
              <a:pPr/>
              <a:t>2016/9/24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E484-948F-4A32-9EE1-5A52ACB3F1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4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00D2-8A1C-45E4-924A-76D294163CEB}" type="datetimeFigureOut">
              <a:rPr lang="zh-TW" altLang="en-US" smtClean="0"/>
              <a:pPr/>
              <a:t>2016/9/24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E484-948F-4A32-9EE1-5A52ACB3F1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52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00D2-8A1C-45E4-924A-76D294163CEB}" type="datetimeFigureOut">
              <a:rPr lang="zh-TW" altLang="en-US" smtClean="0"/>
              <a:pPr/>
              <a:t>2016/9/24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E484-948F-4A32-9EE1-5A52ACB3F1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9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BFB00D2-8A1C-45E4-924A-76D294163CEB}" type="datetimeFigureOut">
              <a:rPr lang="zh-TW" altLang="en-US" smtClean="0"/>
              <a:pPr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7B0E484-948F-4A32-9EE1-5A52ACB3F1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45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06087" y="1234796"/>
            <a:ext cx="9966960" cy="3035808"/>
          </a:xfrm>
        </p:spPr>
        <p:txBody>
          <a:bodyPr/>
          <a:lstStyle/>
          <a:p>
            <a:r>
              <a:rPr lang="en-US" altLang="zh-TW" sz="4800" cap="none" dirty="0" err="1" smtClean="0"/>
              <a:t>Netflow</a:t>
            </a:r>
            <a:r>
              <a:rPr lang="en-US" altLang="zh-TW" sz="4800" cap="none" dirty="0" smtClean="0"/>
              <a:t> V5</a:t>
            </a:r>
            <a:r>
              <a:rPr lang="zh-TW" altLang="en-US" sz="4800" cap="none" dirty="0" smtClean="0"/>
              <a:t> </a:t>
            </a:r>
            <a:r>
              <a:rPr lang="en-US" altLang="zh-TW" sz="4800" cap="none" dirty="0" smtClean="0"/>
              <a:t>V9</a:t>
            </a:r>
            <a:r>
              <a:rPr lang="zh-TW" altLang="en-US" sz="4800" cap="none" dirty="0" smtClean="0"/>
              <a:t> 介紹</a:t>
            </a:r>
            <a:endParaRPr lang="zh-TW" altLang="en-US" sz="48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zh-TW" dirty="0" smtClean="0"/>
          </a:p>
          <a:p>
            <a:pPr algn="r"/>
            <a:r>
              <a:rPr lang="en-US" altLang="zh-TW" dirty="0" smtClean="0"/>
              <a:t>Presented by </a:t>
            </a:r>
            <a:r>
              <a:rPr lang="en-US" altLang="zh-TW" dirty="0" err="1" smtClean="0"/>
              <a:t>ChiLung</a:t>
            </a:r>
            <a:r>
              <a:rPr lang="en-US" altLang="zh-TW" dirty="0" smtClean="0"/>
              <a:t> 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32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err="1" smtClean="0"/>
              <a:t>NetFlow</a:t>
            </a:r>
            <a:r>
              <a:rPr lang="en-US" altLang="zh-TW" cap="none" dirty="0" smtClean="0"/>
              <a:t> Version 9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684087"/>
            <a:ext cx="8491595" cy="4050792"/>
          </a:xfrm>
        </p:spPr>
        <p:txBody>
          <a:bodyPr/>
          <a:lstStyle/>
          <a:p>
            <a:r>
              <a:rPr lang="en-US" altLang="zh-TW" dirty="0"/>
              <a:t>Template </a:t>
            </a:r>
            <a:r>
              <a:rPr lang="en-US" altLang="zh-TW" dirty="0" err="1"/>
              <a:t>FlowSet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10" y="1946788"/>
            <a:ext cx="7839437" cy="4652514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560089"/>
              </p:ext>
            </p:extLst>
          </p:nvPr>
        </p:nvGraphicFramePr>
        <p:xfrm>
          <a:off x="9236980" y="595727"/>
          <a:ext cx="2075033" cy="6001510"/>
        </p:xfrm>
        <a:graphic>
          <a:graphicData uri="http://schemas.openxmlformats.org/drawingml/2006/table">
            <a:tbl>
              <a:tblPr/>
              <a:tblGrid>
                <a:gridCol w="207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bit 0-15</a:t>
                      </a:r>
                    </a:p>
                  </a:txBody>
                  <a:tcPr marL="48230" marR="48230" marT="24115" marB="24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flowset_id</a:t>
                      </a:r>
                      <a:r>
                        <a:rPr lang="en-US" sz="2000" dirty="0"/>
                        <a:t> = 0</a:t>
                      </a:r>
                    </a:p>
                  </a:txBody>
                  <a:tcPr marL="48230" marR="48230" marT="24115" marB="24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length</a:t>
                      </a:r>
                    </a:p>
                  </a:txBody>
                  <a:tcPr marL="48230" marR="48230" marT="24115" marB="24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template_id</a:t>
                      </a:r>
                      <a:endParaRPr lang="en-US" sz="2000" dirty="0"/>
                    </a:p>
                  </a:txBody>
                  <a:tcPr marL="48230" marR="48230" marT="24115" marB="24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field_count</a:t>
                      </a:r>
                      <a:endParaRPr lang="en-US" sz="2000" dirty="0"/>
                    </a:p>
                  </a:txBody>
                  <a:tcPr marL="48230" marR="48230" marT="24115" marB="24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field_1_type</a:t>
                      </a:r>
                    </a:p>
                  </a:txBody>
                  <a:tcPr marL="48230" marR="48230" marT="24115" marB="24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field_1_length</a:t>
                      </a:r>
                    </a:p>
                  </a:txBody>
                  <a:tcPr marL="48230" marR="48230" marT="24115" marB="24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...</a:t>
                      </a:r>
                    </a:p>
                  </a:txBody>
                  <a:tcPr marL="48230" marR="48230" marT="24115" marB="24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field_N_type</a:t>
                      </a:r>
                      <a:endParaRPr lang="en-US" sz="2000" dirty="0"/>
                    </a:p>
                  </a:txBody>
                  <a:tcPr marL="48230" marR="48230" marT="24115" marB="24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field_N_length</a:t>
                      </a:r>
                      <a:endParaRPr lang="en-US" sz="2000" dirty="0"/>
                    </a:p>
                  </a:txBody>
                  <a:tcPr marL="48230" marR="48230" marT="24115" marB="24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template_id</a:t>
                      </a:r>
                      <a:endParaRPr lang="en-US" sz="2000" dirty="0"/>
                    </a:p>
                  </a:txBody>
                  <a:tcPr marL="48230" marR="48230" marT="24115" marB="24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field_count</a:t>
                      </a:r>
                      <a:endParaRPr lang="en-US" sz="2000" dirty="0"/>
                    </a:p>
                  </a:txBody>
                  <a:tcPr marL="48230" marR="48230" marT="24115" marB="24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field_1_type</a:t>
                      </a:r>
                    </a:p>
                  </a:txBody>
                  <a:tcPr marL="48230" marR="48230" marT="24115" marB="24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field_1_length</a:t>
                      </a:r>
                    </a:p>
                  </a:txBody>
                  <a:tcPr marL="48230" marR="48230" marT="24115" marB="24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...</a:t>
                      </a:r>
                    </a:p>
                  </a:txBody>
                  <a:tcPr marL="48230" marR="48230" marT="24115" marB="24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field_N_type</a:t>
                      </a:r>
                    </a:p>
                  </a:txBody>
                  <a:tcPr marL="48230" marR="48230" marT="24115" marB="24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field_N_length</a:t>
                      </a:r>
                      <a:endParaRPr lang="en-US" sz="2000" dirty="0"/>
                    </a:p>
                  </a:txBody>
                  <a:tcPr marL="48230" marR="48230" marT="24115" marB="24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0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248658"/>
            <a:ext cx="10058400" cy="1609344"/>
          </a:xfrm>
        </p:spPr>
        <p:txBody>
          <a:bodyPr/>
          <a:lstStyle/>
          <a:p>
            <a:r>
              <a:rPr lang="en-US" altLang="zh-TW" cap="none" dirty="0" err="1" smtClean="0"/>
              <a:t>NetFlow</a:t>
            </a:r>
            <a:r>
              <a:rPr lang="en-US" altLang="zh-TW" cap="none" dirty="0" smtClean="0"/>
              <a:t> Version 9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359623"/>
            <a:ext cx="8491595" cy="4050792"/>
          </a:xfrm>
        </p:spPr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err="1"/>
              <a:t>FlowSet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857781"/>
              </p:ext>
            </p:extLst>
          </p:nvPr>
        </p:nvGraphicFramePr>
        <p:xfrm>
          <a:off x="9438541" y="705679"/>
          <a:ext cx="2753459" cy="5029200"/>
        </p:xfrm>
        <a:graphic>
          <a:graphicData uri="http://schemas.openxmlformats.org/drawingml/2006/table">
            <a:tbl>
              <a:tblPr/>
              <a:tblGrid>
                <a:gridCol w="2753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5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bit 0-15</a:t>
                      </a:r>
                      <a:endParaRPr lang="en-US" altLang="zh-TW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flowset_id</a:t>
                      </a:r>
                      <a:r>
                        <a:rPr lang="en-US" dirty="0"/>
                        <a:t> = </a:t>
                      </a:r>
                      <a:r>
                        <a:rPr lang="en-US" dirty="0" err="1" smtClean="0"/>
                        <a:t>template_id</a:t>
                      </a:r>
                      <a:r>
                        <a:rPr lang="en-US" dirty="0" smtClean="0"/>
                        <a:t> (&gt;255)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record_1-field_1_value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record_1-field_2_value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record_1-field_M_value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record_2-field_1_value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record_2-field_M_value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record_N-field_M_value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6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padding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857325"/>
              </p:ext>
            </p:extLst>
          </p:nvPr>
        </p:nvGraphicFramePr>
        <p:xfrm>
          <a:off x="616496" y="1737360"/>
          <a:ext cx="8733983" cy="5120640"/>
        </p:xfrm>
        <a:graphic>
          <a:graphicData uri="http://schemas.openxmlformats.org/drawingml/2006/table">
            <a:tbl>
              <a:tblPr/>
              <a:tblGrid>
                <a:gridCol w="1413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19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Field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785">
                <a:tc>
                  <a:txBody>
                    <a:bodyPr/>
                    <a:lstStyle/>
                    <a:p>
                      <a:r>
                        <a:rPr lang="en-US"/>
                        <a:t>flowset_id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 err="1"/>
                        <a:t>FlowSet</a:t>
                      </a:r>
                      <a:r>
                        <a:rPr lang="en-US" dirty="0"/>
                        <a:t> ID precedes each group of records within a </a:t>
                      </a:r>
                      <a:r>
                        <a:rPr lang="en-US" dirty="0" err="1"/>
                        <a:t>NetFlow</a:t>
                      </a:r>
                      <a:r>
                        <a:rPr lang="en-US" dirty="0"/>
                        <a:t> Version 9 data </a:t>
                      </a:r>
                      <a:r>
                        <a:rPr lang="en-US" dirty="0" err="1"/>
                        <a:t>FlowSet</a:t>
                      </a:r>
                      <a:r>
                        <a:rPr lang="en-US" dirty="0"/>
                        <a:t>. The </a:t>
                      </a:r>
                      <a:r>
                        <a:rPr lang="en-US" dirty="0" err="1"/>
                        <a:t>FlowSet</a:t>
                      </a:r>
                      <a:r>
                        <a:rPr lang="en-US" dirty="0"/>
                        <a:t> ID maps to a (previously received) </a:t>
                      </a:r>
                      <a:r>
                        <a:rPr lang="en-US" dirty="0" err="1"/>
                        <a:t>template_id</a:t>
                      </a:r>
                      <a:r>
                        <a:rPr lang="en-US" dirty="0"/>
                        <a:t>. The collector and display applications should use the </a:t>
                      </a:r>
                      <a:r>
                        <a:rPr lang="en-US" dirty="0" err="1"/>
                        <a:t>flowset_id</a:t>
                      </a:r>
                      <a:r>
                        <a:rPr lang="en-US" dirty="0"/>
                        <a:t> to map the appropriate type and length to any field values that follow.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4137">
                <a:tc>
                  <a:txBody>
                    <a:bodyPr/>
                    <a:lstStyle/>
                    <a:p>
                      <a:r>
                        <a:rPr lang="en-US"/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field gives the length of the data </a:t>
                      </a:r>
                      <a:r>
                        <a:rPr lang="en-US" dirty="0" err="1"/>
                        <a:t>FlowSet</a:t>
                      </a:r>
                      <a:r>
                        <a:rPr lang="en-US" dirty="0"/>
                        <a:t>. </a:t>
                      </a:r>
                      <a:br>
                        <a:rPr lang="en-US" dirty="0"/>
                      </a:br>
                      <a:r>
                        <a:rPr lang="en-US" dirty="0"/>
                        <a:t>Length is expressed in TLV format, meaning that the value includes the bytes used for the </a:t>
                      </a:r>
                      <a:r>
                        <a:rPr lang="en-US" dirty="0" err="1"/>
                        <a:t>flowset_id</a:t>
                      </a:r>
                      <a:r>
                        <a:rPr lang="en-US" dirty="0"/>
                        <a:t> and the length bytes themselves, as well as the combined lengths of any included data records.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413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record_N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err="1" smtClean="0"/>
                        <a:t>field_M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remainder of the Version 9 data FlowSet is a collection of field values. The type and length of the fields have been previously defined in the template record referenced by the flowset_id/template_id.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490">
                <a:tc>
                  <a:txBody>
                    <a:bodyPr/>
                    <a:lstStyle/>
                    <a:p>
                      <a:r>
                        <a:rPr lang="en-US"/>
                        <a:t>padding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Padding should be inserted to align the end of the </a:t>
                      </a:r>
                      <a:r>
                        <a:rPr lang="en-US" dirty="0" err="1"/>
                        <a:t>FlowSet</a:t>
                      </a:r>
                      <a:r>
                        <a:rPr lang="en-US" dirty="0"/>
                        <a:t> on a 32 bit boundary. Pay attention that the length field will include those padding bits.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4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err="1" smtClean="0"/>
              <a:t>NetFlow</a:t>
            </a:r>
            <a:r>
              <a:rPr lang="en-US" altLang="zh-TW" cap="none" dirty="0" smtClean="0"/>
              <a:t> Version 9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684087"/>
            <a:ext cx="8491595" cy="4050792"/>
          </a:xfrm>
        </p:spPr>
        <p:txBody>
          <a:bodyPr/>
          <a:lstStyle/>
          <a:p>
            <a:pPr lvl="1">
              <a:spcBef>
                <a:spcPts val="800"/>
              </a:spcBef>
              <a:buFont typeface="Lucida Grande" charset="0"/>
              <a:buChar char="•"/>
            </a:pPr>
            <a:endParaRPr lang="en-GB" altLang="zh-TW" dirty="0">
              <a:latin typeface="Tahoma" panose="020B0604030504040204" pitchFamily="34" charset="0"/>
            </a:endParaRP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494" y="1684087"/>
            <a:ext cx="5749107" cy="503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Outline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NetFlow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Version 5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NetFlow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Version 9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/>
              <a:t>Different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78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Different</a:t>
            </a:r>
            <a:endParaRPr lang="zh-TW" altLang="en-US" cap="none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97919"/>
              </p:ext>
            </p:extLst>
          </p:nvPr>
        </p:nvGraphicFramePr>
        <p:xfrm>
          <a:off x="1320570" y="1719442"/>
          <a:ext cx="8885314" cy="3427745"/>
        </p:xfrm>
        <a:graphic>
          <a:graphicData uri="http://schemas.openxmlformats.org/drawingml/2006/table">
            <a:tbl>
              <a:tblPr/>
              <a:tblGrid>
                <a:gridCol w="4433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2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518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Netflow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  V5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Netflow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  V9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packet format is fixed</a:t>
                      </a:r>
                      <a:endParaRPr lang="en-US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packet format is flexible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4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smtClean="0"/>
                        <a:t>Only support for Ipv4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smtClean="0"/>
                        <a:t>Support for Ipv6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6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altLang="zh-TW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Additional fields like MPLS labels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39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62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NetFlow</a:t>
            </a:r>
            <a:r>
              <a:rPr lang="en-US" altLang="zh-TW" dirty="0"/>
              <a:t> </a:t>
            </a:r>
            <a:r>
              <a:rPr lang="en-US" altLang="zh-TW" dirty="0" smtClean="0"/>
              <a:t>Version 5</a:t>
            </a:r>
            <a:endParaRPr lang="en-US" altLang="zh-TW" dirty="0"/>
          </a:p>
          <a:p>
            <a:r>
              <a:rPr lang="en-US" altLang="zh-TW" dirty="0" err="1"/>
              <a:t>NetFlow</a:t>
            </a:r>
            <a:r>
              <a:rPr lang="en-US" altLang="zh-TW" dirty="0"/>
              <a:t> </a:t>
            </a:r>
            <a:r>
              <a:rPr lang="en-US" altLang="zh-TW" dirty="0" smtClean="0"/>
              <a:t>Version 9</a:t>
            </a:r>
            <a:endParaRPr lang="en-US" altLang="zh-TW" dirty="0"/>
          </a:p>
          <a:p>
            <a:r>
              <a:rPr lang="en-US" altLang="zh-TW" dirty="0" smtClean="0"/>
              <a:t>Different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5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Outline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NetFlow</a:t>
            </a:r>
            <a:r>
              <a:rPr lang="en-US" altLang="zh-TW" dirty="0"/>
              <a:t> </a:t>
            </a:r>
            <a:r>
              <a:rPr lang="en-US" altLang="zh-TW" dirty="0" smtClean="0"/>
              <a:t>Version 5</a:t>
            </a:r>
            <a:endParaRPr lang="en-US" altLang="zh-TW" dirty="0"/>
          </a:p>
          <a:p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NetFlow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Version 9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Different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3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err="1" smtClean="0"/>
              <a:t>NetFlow</a:t>
            </a:r>
            <a:r>
              <a:rPr lang="en-US" altLang="zh-TW" cap="none" dirty="0" smtClean="0"/>
              <a:t> Version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7" y="1856379"/>
            <a:ext cx="6893033" cy="4315821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NetFlow</a:t>
            </a:r>
            <a:r>
              <a:rPr lang="en-US" altLang="zh-TW" sz="2400" dirty="0"/>
              <a:t> v5 </a:t>
            </a:r>
            <a:r>
              <a:rPr lang="en-US" altLang="zh-TW" sz="2400" dirty="0" smtClean="0"/>
              <a:t>is the </a:t>
            </a:r>
            <a:r>
              <a:rPr lang="en-US" altLang="zh-TW" sz="2400" dirty="0"/>
              <a:t>most popular version of Cisco </a:t>
            </a:r>
            <a:r>
              <a:rPr lang="en-US" altLang="zh-TW" sz="2400" dirty="0" err="1" smtClean="0"/>
              <a:t>NetFlow</a:t>
            </a:r>
            <a:r>
              <a:rPr lang="en-US" altLang="zh-TW" sz="2400" dirty="0"/>
              <a:t> so far</a:t>
            </a:r>
            <a:r>
              <a:rPr lang="en-US" altLang="zh-TW" sz="2400" dirty="0" smtClean="0"/>
              <a:t>. 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NetFlow</a:t>
            </a:r>
            <a:r>
              <a:rPr lang="en-US" altLang="zh-TW" sz="2400" dirty="0" smtClean="0"/>
              <a:t> Version </a:t>
            </a:r>
            <a:r>
              <a:rPr lang="en-US" altLang="zh-TW" sz="2400" dirty="0"/>
              <a:t>5 consists of</a:t>
            </a:r>
            <a:r>
              <a:rPr lang="zh-TW" altLang="en-US" sz="2400" dirty="0"/>
              <a:t> </a:t>
            </a:r>
            <a:r>
              <a:rPr lang="en-US" altLang="zh-TW" sz="2400" dirty="0"/>
              <a:t>header </a:t>
            </a:r>
            <a:r>
              <a:rPr lang="en-US" altLang="zh-TW" sz="2400" dirty="0" smtClean="0"/>
              <a:t>part and record part.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308848" y="1447800"/>
            <a:ext cx="2819400" cy="4724400"/>
          </a:xfrm>
          <a:prstGeom prst="roundRect">
            <a:avLst>
              <a:gd name="adj" fmla="val 56"/>
            </a:avLst>
          </a:prstGeom>
          <a:solidFill>
            <a:schemeClr val="accent5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8385048" y="1946275"/>
            <a:ext cx="2667000" cy="914400"/>
          </a:xfrm>
          <a:prstGeom prst="roundRect">
            <a:avLst>
              <a:gd name="adj" fmla="val 171"/>
            </a:avLst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85046" y="3041650"/>
            <a:ext cx="2667000" cy="533400"/>
          </a:xfrm>
          <a:prstGeom prst="roundRect">
            <a:avLst>
              <a:gd name="adj" fmla="val 296"/>
            </a:avLst>
          </a:prstGeom>
          <a:solidFill>
            <a:srgbClr val="FF99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647807" y="1512887"/>
            <a:ext cx="2141481" cy="34349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39240" bIns="0">
            <a:spAutoFit/>
          </a:bodyPr>
          <a:lstStyle>
            <a:lvl1pPr marL="33338"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1pPr>
            <a:lvl2pPr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2pPr>
            <a:lvl3pPr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3pPr>
            <a:lvl4pPr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4pPr>
            <a:lvl5pPr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en-GB" sz="2400" dirty="0"/>
              <a:t>    IP/UDP packet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8385048" y="5375275"/>
            <a:ext cx="2667000" cy="533400"/>
          </a:xfrm>
          <a:prstGeom prst="roundRect">
            <a:avLst>
              <a:gd name="adj" fmla="val 296"/>
            </a:avLst>
          </a:prstGeom>
          <a:solidFill>
            <a:srgbClr val="FF99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105690" y="5451475"/>
            <a:ext cx="1179679" cy="34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39240" bIns="0">
            <a:spAutoFit/>
          </a:bodyPr>
          <a:lstStyle>
            <a:lvl1pPr marL="33338"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1pPr>
            <a:lvl2pPr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2pPr>
            <a:lvl3pPr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3pPr>
            <a:lvl4pPr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4pPr>
            <a:lvl5pPr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en-GB" sz="2400" dirty="0"/>
              <a:t>v5 record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8385048" y="3851275"/>
            <a:ext cx="2667000" cy="533400"/>
          </a:xfrm>
          <a:prstGeom prst="roundRect">
            <a:avLst>
              <a:gd name="adj" fmla="val 296"/>
            </a:avLst>
          </a:prstGeom>
          <a:solidFill>
            <a:srgbClr val="FF99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8385048" y="4613275"/>
            <a:ext cx="2667000" cy="533400"/>
          </a:xfrm>
          <a:prstGeom prst="roundRect">
            <a:avLst>
              <a:gd name="adj" fmla="val 296"/>
            </a:avLst>
          </a:prstGeom>
          <a:solidFill>
            <a:srgbClr val="FF99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9527855" y="3966274"/>
            <a:ext cx="381383" cy="34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39240" bIns="0">
            <a:spAutoFit/>
          </a:bodyPr>
          <a:lstStyle>
            <a:lvl1pPr marL="33338"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1pPr>
            <a:lvl2pPr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2pPr>
            <a:lvl3pPr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3pPr>
            <a:lvl4pPr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4pPr>
            <a:lvl5pPr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en-GB" sz="2400" dirty="0"/>
              <a:t>…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500075" y="4730089"/>
            <a:ext cx="381383" cy="34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39240" bIns="0">
            <a:spAutoFit/>
          </a:bodyPr>
          <a:lstStyle>
            <a:lvl1pPr marL="33338"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1pPr>
            <a:lvl2pPr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2pPr>
            <a:lvl3pPr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3pPr>
            <a:lvl4pPr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4pPr>
            <a:lvl5pPr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en-GB" sz="2400" dirty="0"/>
              <a:t>…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9105690" y="3089275"/>
            <a:ext cx="1179679" cy="34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39240" bIns="0">
            <a:spAutoFit/>
          </a:bodyPr>
          <a:lstStyle>
            <a:lvl1pPr marL="33338"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1pPr>
            <a:lvl2pPr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2pPr>
            <a:lvl3pPr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3pPr>
            <a:lvl4pPr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4pPr>
            <a:lvl5pPr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en-GB" sz="2400" dirty="0"/>
              <a:t>v5 record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9006722" y="2022475"/>
            <a:ext cx="1291889" cy="686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39240" bIns="0">
            <a:spAutoFit/>
          </a:bodyPr>
          <a:lstStyle>
            <a:lvl1pPr marL="33338"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1pPr>
            <a:lvl2pPr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2pPr>
            <a:lvl3pPr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3pPr>
            <a:lvl4pPr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4pPr>
            <a:lvl5pPr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8" algn="l"/>
                <a:tab pos="490538" algn="l"/>
                <a:tab pos="947738" algn="l"/>
                <a:tab pos="1404938" algn="l"/>
                <a:tab pos="1862138" algn="l"/>
                <a:tab pos="2319338" algn="l"/>
                <a:tab pos="2776538" algn="l"/>
                <a:tab pos="3233738" algn="l"/>
                <a:tab pos="3690938" algn="l"/>
                <a:tab pos="4148138" algn="l"/>
                <a:tab pos="4605338" algn="l"/>
                <a:tab pos="5062538" algn="l"/>
                <a:tab pos="5519738" algn="l"/>
                <a:tab pos="5976938" algn="l"/>
                <a:tab pos="6434138" algn="l"/>
                <a:tab pos="6891338" algn="l"/>
                <a:tab pos="7348538" algn="l"/>
                <a:tab pos="7805738" algn="l"/>
                <a:tab pos="8262938" algn="l"/>
                <a:tab pos="8720138" algn="l"/>
                <a:tab pos="9177338" algn="l"/>
              </a:tabLst>
              <a:defRPr sz="1200">
                <a:solidFill>
                  <a:srgbClr val="000000"/>
                </a:solidFill>
                <a:latin typeface="Lucida Grande" charset="0"/>
                <a:ea typeface="MS Gothic" panose="020B0609070205080204" pitchFamily="49" charset="-128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en-GB" sz="2400" dirty="0"/>
              <a:t>  </a:t>
            </a:r>
            <a:r>
              <a:rPr lang="en-GB" sz="2400" dirty="0" err="1"/>
              <a:t>NetFlow</a:t>
            </a:r>
            <a:endParaRPr lang="en-GB" sz="2400" dirty="0"/>
          </a:p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en-GB" sz="2400" dirty="0"/>
              <a:t> v5 header</a:t>
            </a:r>
          </a:p>
        </p:txBody>
      </p:sp>
    </p:spTree>
    <p:extLst>
      <p:ext uri="{BB962C8B-B14F-4D97-AF65-F5344CB8AC3E}">
        <p14:creationId xmlns:p14="http://schemas.microsoft.com/office/powerpoint/2010/main" val="39507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err="1" smtClean="0"/>
              <a:t>NetFlow</a:t>
            </a:r>
            <a:r>
              <a:rPr lang="en-US" altLang="zh-TW" cap="none" dirty="0" smtClean="0"/>
              <a:t> Version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627779"/>
            <a:ext cx="6893033" cy="4315821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Header Part</a:t>
            </a:r>
          </a:p>
          <a:p>
            <a:pPr lvl="1"/>
            <a:endParaRPr lang="en-US" altLang="zh-TW" sz="2200" dirty="0" smtClean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269934"/>
              </p:ext>
            </p:extLst>
          </p:nvPr>
        </p:nvGraphicFramePr>
        <p:xfrm>
          <a:off x="1290152" y="2093976"/>
          <a:ext cx="9333023" cy="4372797"/>
        </p:xfrm>
        <a:graphic>
          <a:graphicData uri="http://schemas.openxmlformats.org/drawingml/2006/table">
            <a:tbl>
              <a:tblPr/>
              <a:tblGrid>
                <a:gridCol w="878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4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9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6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Bytes</a:t>
                      </a:r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Contents</a:t>
                      </a:r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0-1</a:t>
                      </a:r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version</a:t>
                      </a:r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NetFlow export format version number</a:t>
                      </a:r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2-3</a:t>
                      </a:r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count</a:t>
                      </a:r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Number of flows exported in this packet (1-30)</a:t>
                      </a:r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4-7</a:t>
                      </a:r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sys_uptime</a:t>
                      </a:r>
                      <a:endParaRPr lang="en-US" sz="2000" dirty="0"/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Current time in milliseconds since the export device booted</a:t>
                      </a:r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8-11</a:t>
                      </a:r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unix_secs</a:t>
                      </a:r>
                      <a:endParaRPr lang="en-US" sz="2000" dirty="0"/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Current count of seconds since 0000 UTC 1970</a:t>
                      </a:r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12-15</a:t>
                      </a:r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unix_nsecs</a:t>
                      </a:r>
                      <a:endParaRPr lang="en-US" sz="2000" dirty="0"/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Residual nanoseconds since 0000 UTC 1970</a:t>
                      </a:r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16-19</a:t>
                      </a:r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flow_sequence</a:t>
                      </a:r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Sequence counter of total flows seen</a:t>
                      </a:r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20</a:t>
                      </a:r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engine_type</a:t>
                      </a:r>
                      <a:endParaRPr lang="en-US" sz="2000" dirty="0"/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flow-switching engine</a:t>
                      </a:r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21</a:t>
                      </a:r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engine_id</a:t>
                      </a:r>
                      <a:endParaRPr lang="en-US" sz="2000" dirty="0"/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Slot number of the flow-switching engine</a:t>
                      </a:r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15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22-23</a:t>
                      </a:r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sampling_interval</a:t>
                      </a:r>
                      <a:endParaRPr lang="en-US" sz="2000" dirty="0"/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First two bits hold the sampling mode; remaining 14 bits hold value of sampling interval</a:t>
                      </a:r>
                    </a:p>
                  </a:txBody>
                  <a:tcPr marL="10149" marR="10149" marT="10149" marB="10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0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err="1" smtClean="0"/>
              <a:t>NetFlow</a:t>
            </a:r>
            <a:r>
              <a:rPr lang="en-US" altLang="zh-TW" cap="none" dirty="0" smtClean="0"/>
              <a:t> Version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627779"/>
            <a:ext cx="6893033" cy="4315821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Record Part</a:t>
            </a:r>
          </a:p>
          <a:p>
            <a:pPr lvl="1"/>
            <a:endParaRPr lang="en-US" altLang="zh-TW" sz="2200" dirty="0" smtClean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40460"/>
              </p:ext>
            </p:extLst>
          </p:nvPr>
        </p:nvGraphicFramePr>
        <p:xfrm>
          <a:off x="395768" y="1997723"/>
          <a:ext cx="5369141" cy="4663440"/>
        </p:xfrm>
        <a:graphic>
          <a:graphicData uri="http://schemas.openxmlformats.org/drawingml/2006/table">
            <a:tbl>
              <a:tblPr/>
              <a:tblGrid>
                <a:gridCol w="879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2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88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82">
                <a:tc>
                  <a:txBody>
                    <a:bodyPr/>
                    <a:lstStyle/>
                    <a:p>
                      <a:r>
                        <a:rPr lang="en-US" altLang="zh-TW"/>
                        <a:t>0-3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srcaddr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Source IP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869">
                <a:tc>
                  <a:txBody>
                    <a:bodyPr/>
                    <a:lstStyle/>
                    <a:p>
                      <a:r>
                        <a:rPr lang="en-US" altLang="zh-TW"/>
                        <a:t>4-7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dstaddr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Destination IP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543">
                <a:tc>
                  <a:txBody>
                    <a:bodyPr/>
                    <a:lstStyle/>
                    <a:p>
                      <a:r>
                        <a:rPr lang="en-US" altLang="zh-TW"/>
                        <a:t>8-11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nexthop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IP address of next hop router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543">
                <a:tc>
                  <a:txBody>
                    <a:bodyPr/>
                    <a:lstStyle/>
                    <a:p>
                      <a:r>
                        <a:rPr lang="en-US" altLang="zh-TW"/>
                        <a:t>12-13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SNMP index of input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543">
                <a:tc>
                  <a:txBody>
                    <a:bodyPr/>
                    <a:lstStyle/>
                    <a:p>
                      <a:r>
                        <a:rPr lang="en-US" altLang="zh-TW"/>
                        <a:t>14-15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SNMP index of output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882">
                <a:tc>
                  <a:txBody>
                    <a:bodyPr/>
                    <a:lstStyle/>
                    <a:p>
                      <a:r>
                        <a:rPr lang="en-US" altLang="zh-TW"/>
                        <a:t>16-19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dPkts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Packets in the flow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204">
                <a:tc>
                  <a:txBody>
                    <a:bodyPr/>
                    <a:lstStyle/>
                    <a:p>
                      <a:r>
                        <a:rPr lang="en-US" altLang="zh-TW"/>
                        <a:t>20-23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dOctets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Total number of Layer 3 bytes in the packets of the flow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882">
                <a:tc>
                  <a:txBody>
                    <a:bodyPr/>
                    <a:lstStyle/>
                    <a:p>
                      <a:r>
                        <a:rPr lang="en-US" altLang="zh-TW" dirty="0"/>
                        <a:t>24-27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SysUptime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at start of flow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054882"/>
              </p:ext>
            </p:extLst>
          </p:nvPr>
        </p:nvGraphicFramePr>
        <p:xfrm>
          <a:off x="5859378" y="141451"/>
          <a:ext cx="6236371" cy="6593146"/>
        </p:xfrm>
        <a:graphic>
          <a:graphicData uri="http://schemas.openxmlformats.org/drawingml/2006/table">
            <a:tbl>
              <a:tblPr/>
              <a:tblGrid>
                <a:gridCol w="587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1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28-31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SysUptime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at the time the last packet of the flow was received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621">
                <a:tc>
                  <a:txBody>
                    <a:bodyPr/>
                    <a:lstStyle/>
                    <a:p>
                      <a:r>
                        <a:rPr lang="en-US" altLang="zh-TW" dirty="0"/>
                        <a:t>32-33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srcport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TCP/UDP source port number or equivalent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621">
                <a:tc>
                  <a:txBody>
                    <a:bodyPr/>
                    <a:lstStyle/>
                    <a:p>
                      <a:r>
                        <a:rPr lang="en-US" altLang="zh-TW"/>
                        <a:t>34-35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dstport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TCP/UDP destination port number or equivalent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93">
                <a:tc>
                  <a:txBody>
                    <a:bodyPr/>
                    <a:lstStyle/>
                    <a:p>
                      <a:r>
                        <a:rPr lang="en-US" altLang="zh-TW"/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pad1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Unused (zero)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93">
                <a:tc>
                  <a:txBody>
                    <a:bodyPr/>
                    <a:lstStyle/>
                    <a:p>
                      <a:r>
                        <a:rPr lang="en-US" altLang="zh-TW"/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tcp_flags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 OR of TCP flags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3621">
                <a:tc>
                  <a:txBody>
                    <a:bodyPr/>
                    <a:lstStyle/>
                    <a:p>
                      <a:r>
                        <a:rPr lang="en-US" altLang="zh-TW"/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prot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IP protocol type (for example, TCP = 6; UDP = 17)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55">
                <a:tc>
                  <a:txBody>
                    <a:bodyPr/>
                    <a:lstStyle/>
                    <a:p>
                      <a:r>
                        <a:rPr lang="en-US" altLang="zh-TW"/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type of service (</a:t>
                      </a:r>
                      <a:r>
                        <a:rPr lang="en-US" dirty="0" err="1"/>
                        <a:t>ToS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3621">
                <a:tc>
                  <a:txBody>
                    <a:bodyPr/>
                    <a:lstStyle/>
                    <a:p>
                      <a:r>
                        <a:rPr lang="en-US" altLang="zh-TW"/>
                        <a:t>40-41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src_as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Autonomous system number of the source, either origin or 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3621">
                <a:tc>
                  <a:txBody>
                    <a:bodyPr/>
                    <a:lstStyle/>
                    <a:p>
                      <a:r>
                        <a:rPr lang="en-US" altLang="zh-TW"/>
                        <a:t>42-43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dst_as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Autonomous system number of the destination, either origin or 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355">
                <a:tc>
                  <a:txBody>
                    <a:bodyPr/>
                    <a:lstStyle/>
                    <a:p>
                      <a:r>
                        <a:rPr lang="en-US" altLang="zh-TW"/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src_mask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Source address prefix mask 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6989">
                <a:tc>
                  <a:txBody>
                    <a:bodyPr/>
                    <a:lstStyle/>
                    <a:p>
                      <a:r>
                        <a:rPr lang="en-US" altLang="zh-TW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dst_mask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 address prefix mask 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46-47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pad2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Unused (zero)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77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Outline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NetFlow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Version 5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err="1"/>
              <a:t>NetFlow</a:t>
            </a:r>
            <a:r>
              <a:rPr lang="en-US" altLang="zh-TW" dirty="0"/>
              <a:t> </a:t>
            </a:r>
            <a:r>
              <a:rPr lang="en-US" altLang="zh-TW" dirty="0" smtClean="0"/>
              <a:t>Version 9</a:t>
            </a:r>
            <a:endParaRPr lang="en-US" altLang="zh-TW" dirty="0"/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Different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51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err="1" smtClean="0"/>
              <a:t>NetFlow</a:t>
            </a:r>
            <a:r>
              <a:rPr lang="en-US" altLang="zh-TW" cap="none" dirty="0" smtClean="0"/>
              <a:t> Version 9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8491595" cy="4050792"/>
          </a:xfrm>
        </p:spPr>
        <p:txBody>
          <a:bodyPr/>
          <a:lstStyle/>
          <a:p>
            <a:r>
              <a:rPr lang="en-US" altLang="zh-TW" dirty="0" err="1"/>
              <a:t>NetFlow</a:t>
            </a:r>
            <a:r>
              <a:rPr lang="en-US" altLang="zh-TW" dirty="0"/>
              <a:t> Version </a:t>
            </a:r>
            <a:r>
              <a:rPr lang="en-US" altLang="zh-TW" dirty="0" smtClean="0"/>
              <a:t>9 packet mainly has three parts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1.Header</a:t>
            </a:r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en-US" altLang="zh-TW" dirty="0"/>
              <a:t> Template </a:t>
            </a:r>
            <a:r>
              <a:rPr lang="en-US" altLang="zh-TW" dirty="0" err="1" smtClean="0"/>
              <a:t>FlowSet</a:t>
            </a:r>
            <a:endParaRPr lang="en-US" altLang="zh-TW" dirty="0"/>
          </a:p>
          <a:p>
            <a:r>
              <a:rPr lang="en-US" altLang="zh-TW" dirty="0"/>
              <a:t>3. Data </a:t>
            </a:r>
            <a:r>
              <a:rPr lang="en-US" altLang="zh-TW" dirty="0" err="1" smtClean="0"/>
              <a:t>FlowSet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(Option </a:t>
            </a:r>
            <a:r>
              <a:rPr lang="en-US" altLang="zh-TW" dirty="0"/>
              <a:t>Template </a:t>
            </a:r>
            <a:r>
              <a:rPr lang="en-US" altLang="zh-TW" dirty="0" err="1" smtClean="0"/>
              <a:t>FlowSet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25618"/>
              </p:ext>
            </p:extLst>
          </p:nvPr>
        </p:nvGraphicFramePr>
        <p:xfrm>
          <a:off x="8337328" y="1455598"/>
          <a:ext cx="2107095" cy="4498460"/>
        </p:xfrm>
        <a:graphic>
          <a:graphicData uri="http://schemas.openxmlformats.org/drawingml/2006/table">
            <a:tbl>
              <a:tblPr/>
              <a:tblGrid>
                <a:gridCol w="2107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2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Packet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1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Template </a:t>
                      </a:r>
                      <a:r>
                        <a:rPr lang="en-US" dirty="0" err="1"/>
                        <a:t>FlowSet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</a:t>
                      </a:r>
                      <a:r>
                        <a:rPr lang="en-US" dirty="0" err="1"/>
                        <a:t>FlowSet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</a:t>
                      </a:r>
                      <a:r>
                        <a:rPr lang="en-US" dirty="0" err="1"/>
                        <a:t>FlowSet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4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Template </a:t>
                      </a:r>
                      <a:r>
                        <a:rPr lang="en-US" dirty="0" err="1"/>
                        <a:t>FlowSet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</a:t>
                      </a:r>
                      <a:r>
                        <a:rPr lang="en-US" dirty="0" err="1"/>
                        <a:t>FlowSet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4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53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err="1" smtClean="0"/>
              <a:t>NetFlow</a:t>
            </a:r>
            <a:r>
              <a:rPr lang="en-US" altLang="zh-TW" cap="none" dirty="0" smtClean="0"/>
              <a:t> Version 9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684087"/>
            <a:ext cx="8491595" cy="4050792"/>
          </a:xfrm>
        </p:spPr>
        <p:txBody>
          <a:bodyPr/>
          <a:lstStyle/>
          <a:p>
            <a:r>
              <a:rPr lang="en-US" altLang="zh-TW" dirty="0" smtClean="0"/>
              <a:t>Header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553564"/>
              </p:ext>
            </p:extLst>
          </p:nvPr>
        </p:nvGraphicFramePr>
        <p:xfrm>
          <a:off x="553012" y="2093976"/>
          <a:ext cx="10976379" cy="4563487"/>
        </p:xfrm>
        <a:graphic>
          <a:graphicData uri="http://schemas.openxmlformats.org/drawingml/2006/table">
            <a:tbl>
              <a:tblPr/>
              <a:tblGrid>
                <a:gridCol w="1798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1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6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62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628">
                <a:tc>
                  <a:txBody>
                    <a:bodyPr/>
                    <a:lstStyle/>
                    <a:p>
                      <a:r>
                        <a:rPr lang="en-US" altLang="zh-TW"/>
                        <a:t>0-1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NetFlow export format version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99">
                <a:tc>
                  <a:txBody>
                    <a:bodyPr/>
                    <a:lstStyle/>
                    <a:p>
                      <a:r>
                        <a:rPr lang="en-US" altLang="zh-TW"/>
                        <a:t>2-3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Number of flow sets exported in this packet, both template and data (1-30).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599">
                <a:tc>
                  <a:txBody>
                    <a:bodyPr/>
                    <a:lstStyle/>
                    <a:p>
                      <a:r>
                        <a:rPr lang="en-US" altLang="zh-TW"/>
                        <a:t>4-7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sys_uptime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Current time in milliseconds since the export device booted.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628">
                <a:tc>
                  <a:txBody>
                    <a:bodyPr/>
                    <a:lstStyle/>
                    <a:p>
                      <a:r>
                        <a:rPr lang="en-US" altLang="zh-TW"/>
                        <a:t>8-11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unix_secs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Current count of seconds since 0000 UTC 1970.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4583">
                <a:tc>
                  <a:txBody>
                    <a:bodyPr/>
                    <a:lstStyle/>
                    <a:p>
                      <a:r>
                        <a:rPr lang="en-US" altLang="zh-TW"/>
                        <a:t>12-15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package_sequence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 counter of all export packets sent by the export device. Note: This is a change from the Version 5 and Version 8 headers, where this number represented </a:t>
                      </a:r>
                      <a:r>
                        <a:rPr lang="en-US" dirty="0" smtClean="0"/>
                        <a:t>total </a:t>
                      </a:r>
                      <a:r>
                        <a:rPr lang="en-US" dirty="0"/>
                        <a:t>flows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1647">
                <a:tc>
                  <a:txBody>
                    <a:bodyPr/>
                    <a:lstStyle/>
                    <a:p>
                      <a:r>
                        <a:rPr lang="en-US" altLang="zh-TW" dirty="0"/>
                        <a:t>16-19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source_id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32-bit value that identifies the Exporter Observation Domain. </a:t>
                      </a:r>
                      <a:r>
                        <a:rPr lang="en-US" altLang="zh-TW" dirty="0" err="1" smtClean="0"/>
                        <a:t>NetFlow</a:t>
                      </a:r>
                      <a:r>
                        <a:rPr lang="en-US" altLang="zh-TW" dirty="0" smtClean="0"/>
                        <a:t> Collectors SHOULD use the combination of the source IP address and the Source ID field to separate different export streams originating from the same Exporter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8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4546</TotalTime>
  <Words>1352</Words>
  <Application>Microsoft Office PowerPoint</Application>
  <PresentationFormat>寬螢幕</PresentationFormat>
  <Paragraphs>287</Paragraphs>
  <Slides>15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7" baseType="lpstr">
      <vt:lpstr>Lucida Grande</vt:lpstr>
      <vt:lpstr>MS Gothic</vt:lpstr>
      <vt:lpstr>微軟正黑體</vt:lpstr>
      <vt:lpstr>新細明體</vt:lpstr>
      <vt:lpstr>標楷體</vt:lpstr>
      <vt:lpstr>Calibri</vt:lpstr>
      <vt:lpstr>Courier New</vt:lpstr>
      <vt:lpstr>Rockwell</vt:lpstr>
      <vt:lpstr>Rockwell Condensed</vt:lpstr>
      <vt:lpstr>Tahoma</vt:lpstr>
      <vt:lpstr>Wingdings</vt:lpstr>
      <vt:lpstr>木刻字型</vt:lpstr>
      <vt:lpstr>Netflow V5 V9 介紹</vt:lpstr>
      <vt:lpstr>Outline</vt:lpstr>
      <vt:lpstr>Outline</vt:lpstr>
      <vt:lpstr>NetFlow Version 5</vt:lpstr>
      <vt:lpstr>NetFlow Version 5</vt:lpstr>
      <vt:lpstr>NetFlow Version 5</vt:lpstr>
      <vt:lpstr>Outline</vt:lpstr>
      <vt:lpstr>NetFlow Version 9</vt:lpstr>
      <vt:lpstr>NetFlow Version 9</vt:lpstr>
      <vt:lpstr>NetFlow Version 9</vt:lpstr>
      <vt:lpstr>NetFlow Version 9</vt:lpstr>
      <vt:lpstr>NetFlow Version 9</vt:lpstr>
      <vt:lpstr>Outline</vt:lpstr>
      <vt:lpstr>Different</vt:lpstr>
      <vt:lpstr>END</vt:lpstr>
    </vt:vector>
  </TitlesOfParts>
  <Company>HPDS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Scalable Social Recommender Engine for Online Marketplaces: The Case Of Apache Solr</dc:title>
  <dc:creator>MuLin</dc:creator>
  <cp:lastModifiedBy>Roxas</cp:lastModifiedBy>
  <cp:revision>118</cp:revision>
  <dcterms:created xsi:type="dcterms:W3CDTF">2016-02-25T06:48:06Z</dcterms:created>
  <dcterms:modified xsi:type="dcterms:W3CDTF">2016-09-24T01:34:26Z</dcterms:modified>
</cp:coreProperties>
</file>