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79" r:id="rId4"/>
    <p:sldId id="258" r:id="rId5"/>
    <p:sldId id="280" r:id="rId6"/>
    <p:sldId id="259" r:id="rId7"/>
    <p:sldId id="281" r:id="rId8"/>
    <p:sldId id="260" r:id="rId9"/>
    <p:sldId id="261" r:id="rId10"/>
    <p:sldId id="262" r:id="rId11"/>
    <p:sldId id="276" r:id="rId12"/>
    <p:sldId id="263" r:id="rId13"/>
    <p:sldId id="264" r:id="rId14"/>
    <p:sldId id="265" r:id="rId15"/>
    <p:sldId id="278" r:id="rId16"/>
    <p:sldId id="266" r:id="rId17"/>
    <p:sldId id="282" r:id="rId18"/>
    <p:sldId id="270" r:id="rId19"/>
    <p:sldId id="28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77616" autoAdjust="0"/>
  </p:normalViewPr>
  <p:slideViewPr>
    <p:cSldViewPr snapToGrid="0">
      <p:cViewPr varScale="1">
        <p:scale>
          <a:sx n="89" d="100"/>
          <a:sy n="89" d="100"/>
        </p:scale>
        <p:origin x="137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170A0-9F9B-4CC0-8447-7D0E1E0C47E0}" type="datetimeFigureOut">
              <a:rPr lang="zh-TW" altLang="en-US" smtClean="0"/>
              <a:pPr/>
              <a:t>2016/9/20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29F7A-3C2C-4E57-8C89-784A1239C937}" type="slidenum">
              <a:rPr lang="zh-TW" altLang="en-US" smtClean="0"/>
              <a:pPr/>
              <a:t>‹#›</a:t>
            </a:fld>
            <a:endParaRPr lang="zh-TW" altLang="en-US"/>
          </a:p>
        </p:txBody>
      </p:sp>
    </p:spTree>
    <p:extLst>
      <p:ext uri="{BB962C8B-B14F-4D97-AF65-F5344CB8AC3E}">
        <p14:creationId xmlns:p14="http://schemas.microsoft.com/office/powerpoint/2010/main" val="287810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a:t>
            </a:fld>
            <a:endParaRPr lang="zh-TW" altLang="en-US"/>
          </a:p>
        </p:txBody>
      </p:sp>
    </p:spTree>
    <p:extLst>
      <p:ext uri="{BB962C8B-B14F-4D97-AF65-F5344CB8AC3E}">
        <p14:creationId xmlns:p14="http://schemas.microsoft.com/office/powerpoint/2010/main" val="342028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接著是</a:t>
            </a:r>
            <a:r>
              <a:rPr lang="en-US" altLang="zh-TW" sz="1200" kern="1200" dirty="0" smtClean="0">
                <a:solidFill>
                  <a:schemeClr val="tx1"/>
                </a:solidFill>
                <a:effectLst/>
                <a:latin typeface="+mn-lt"/>
                <a:ea typeface="+mn-ea"/>
                <a:cs typeface="+mn-cs"/>
              </a:rPr>
              <a:t>search requests’ intensity module</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這個</a:t>
            </a:r>
            <a:r>
              <a:rPr lang="en-US" altLang="zh-TW" sz="1200" kern="1200" dirty="0" smtClean="0">
                <a:solidFill>
                  <a:schemeClr val="tx1"/>
                </a:solidFill>
                <a:effectLst/>
                <a:latin typeface="+mn-lt"/>
                <a:ea typeface="+mn-ea"/>
                <a:cs typeface="+mn-cs"/>
              </a:rPr>
              <a:t>module</a:t>
            </a:r>
            <a:r>
              <a:rPr lang="zh-TW" altLang="zh-TW" sz="1200" kern="1200" dirty="0" smtClean="0">
                <a:solidFill>
                  <a:schemeClr val="tx1"/>
                </a:solidFill>
                <a:effectLst/>
                <a:latin typeface="+mn-lt"/>
                <a:ea typeface="+mn-ea"/>
                <a:cs typeface="+mn-cs"/>
              </a:rPr>
              <a:t>也分兩個步驟</a:t>
            </a:r>
          </a:p>
          <a:p>
            <a:r>
              <a:rPr lang="zh-TW" altLang="zh-TW" sz="1200" kern="1200" dirty="0" smtClean="0">
                <a:solidFill>
                  <a:schemeClr val="tx1"/>
                </a:solidFill>
                <a:effectLst/>
                <a:latin typeface="+mn-lt"/>
                <a:ea typeface="+mn-ea"/>
                <a:cs typeface="+mn-cs"/>
              </a:rPr>
              <a:t>第一個步驟是將前置處理的</a:t>
            </a:r>
            <a:r>
              <a:rPr lang="en-US" altLang="zh-TW" sz="1200" kern="1200" dirty="0" smtClean="0">
                <a:solidFill>
                  <a:schemeClr val="tx1"/>
                </a:solidFill>
                <a:effectLst/>
                <a:latin typeface="+mn-lt"/>
                <a:ea typeface="+mn-ea"/>
                <a:cs typeface="+mn-cs"/>
              </a:rPr>
              <a:t>search request </a:t>
            </a:r>
            <a:r>
              <a:rPr lang="zh-TW" altLang="zh-TW" sz="1200" kern="1200" dirty="0" smtClean="0">
                <a:solidFill>
                  <a:schemeClr val="tx1"/>
                </a:solidFill>
                <a:effectLst/>
                <a:latin typeface="+mn-lt"/>
                <a:ea typeface="+mn-ea"/>
                <a:cs typeface="+mn-cs"/>
              </a:rPr>
              <a:t>封包與上一步驟的所列出的可疑表</a:t>
            </a:r>
            <a:r>
              <a:rPr lang="en-US" altLang="zh-TW" sz="1200" kern="1200" dirty="0" err="1" smtClean="0">
                <a:solidFill>
                  <a:schemeClr val="tx1"/>
                </a:solidFill>
                <a:effectLst/>
                <a:latin typeface="+mn-lt"/>
                <a:ea typeface="+mn-ea"/>
                <a:cs typeface="+mn-cs"/>
              </a:rPr>
              <a:t>ip</a:t>
            </a:r>
            <a:r>
              <a:rPr lang="zh-TW" altLang="zh-TW" sz="1200" kern="1200" dirty="0" smtClean="0">
                <a:solidFill>
                  <a:schemeClr val="tx1"/>
                </a:solidFill>
                <a:effectLst/>
                <a:latin typeface="+mn-lt"/>
                <a:ea typeface="+mn-ea"/>
                <a:cs typeface="+mn-cs"/>
              </a:rPr>
              <a:t>比對，將兩者共同的</a:t>
            </a:r>
            <a:r>
              <a:rPr lang="en-US" altLang="zh-TW" sz="1200" kern="1200" dirty="0" err="1" smtClean="0">
                <a:solidFill>
                  <a:schemeClr val="tx1"/>
                </a:solidFill>
                <a:effectLst/>
                <a:latin typeface="+mn-lt"/>
                <a:ea typeface="+mn-ea"/>
                <a:cs typeface="+mn-cs"/>
              </a:rPr>
              <a:t>ip</a:t>
            </a:r>
            <a:r>
              <a:rPr lang="zh-TW" altLang="zh-TW" sz="1200" kern="1200" dirty="0" smtClean="0">
                <a:solidFill>
                  <a:schemeClr val="tx1"/>
                </a:solidFill>
                <a:effectLst/>
                <a:latin typeface="+mn-lt"/>
                <a:ea typeface="+mn-ea"/>
                <a:cs typeface="+mn-cs"/>
              </a:rPr>
              <a:t>挑出，放入下一步驟計算他的</a:t>
            </a:r>
            <a:r>
              <a:rPr lang="en-US" altLang="zh-TW" sz="1200" kern="1200" dirty="0" smtClean="0">
                <a:solidFill>
                  <a:schemeClr val="tx1"/>
                </a:solidFill>
                <a:effectLst/>
                <a:latin typeface="+mn-lt"/>
                <a:ea typeface="+mn-ea"/>
                <a:cs typeface="+mn-cs"/>
              </a:rPr>
              <a:t>search request intensity</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14</a:t>
            </a:fld>
            <a:endParaRPr lang="zh-TW" altLang="en-US"/>
          </a:p>
        </p:txBody>
      </p:sp>
    </p:spTree>
    <p:extLst>
      <p:ext uri="{BB962C8B-B14F-4D97-AF65-F5344CB8AC3E}">
        <p14:creationId xmlns:p14="http://schemas.microsoft.com/office/powerpoint/2010/main" val="3771953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計算他的</a:t>
            </a:r>
            <a:r>
              <a:rPr lang="en-US" altLang="zh-TW" sz="1200" kern="1200" dirty="0" smtClean="0">
                <a:solidFill>
                  <a:schemeClr val="tx1"/>
                </a:solidFill>
                <a:effectLst/>
                <a:latin typeface="+mn-lt"/>
                <a:ea typeface="+mn-ea"/>
                <a:cs typeface="+mn-cs"/>
              </a:rPr>
              <a:t>search request intensity</a:t>
            </a:r>
            <a:r>
              <a:rPr lang="zh-TW" altLang="en-US" sz="1200" kern="1200" dirty="0" smtClean="0">
                <a:solidFill>
                  <a:schemeClr val="tx1"/>
                </a:solidFill>
                <a:effectLst/>
                <a:latin typeface="+mn-lt"/>
                <a:ea typeface="+mn-ea"/>
                <a:cs typeface="+mn-cs"/>
              </a:rPr>
              <a:t>，放置下一步驟進行確認</a:t>
            </a:r>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15</a:t>
            </a:fld>
            <a:endParaRPr lang="zh-TW" altLang="en-US"/>
          </a:p>
        </p:txBody>
      </p:sp>
    </p:spTree>
    <p:extLst>
      <p:ext uri="{BB962C8B-B14F-4D97-AF65-F5344CB8AC3E}">
        <p14:creationId xmlns:p14="http://schemas.microsoft.com/office/powerpoint/2010/main" val="122157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下一步的</a:t>
            </a:r>
            <a:r>
              <a:rPr lang="en-US" altLang="zh-TW" sz="1200" kern="1200" dirty="0" smtClean="0">
                <a:solidFill>
                  <a:schemeClr val="tx1"/>
                </a:solidFill>
                <a:effectLst/>
                <a:latin typeface="+mn-lt"/>
                <a:ea typeface="+mn-ea"/>
                <a:cs typeface="+mn-cs"/>
              </a:rPr>
              <a:t>Classification Module</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就看計算出的結果是否超出設定的</a:t>
            </a:r>
            <a:r>
              <a:rPr lang="en-US" altLang="zh-TW" sz="1200" kern="1200" dirty="0" smtClean="0">
                <a:solidFill>
                  <a:schemeClr val="tx1"/>
                </a:solidFill>
                <a:effectLst/>
                <a:latin typeface="+mn-lt"/>
                <a:ea typeface="+mn-ea"/>
                <a:cs typeface="+mn-cs"/>
              </a:rPr>
              <a:t>search request intensity </a:t>
            </a:r>
            <a:r>
              <a:rPr lang="zh-TW" altLang="zh-TW" sz="1200" kern="1200" dirty="0" smtClean="0">
                <a:solidFill>
                  <a:schemeClr val="tx1"/>
                </a:solidFill>
                <a:effectLst/>
                <a:latin typeface="+mn-lt"/>
                <a:ea typeface="+mn-ea"/>
                <a:cs typeface="+mn-cs"/>
              </a:rPr>
              <a:t>若超過則將它視為</a:t>
            </a:r>
            <a:r>
              <a:rPr lang="en-US" altLang="zh-TW" sz="1200" kern="1200" dirty="0" smtClean="0">
                <a:solidFill>
                  <a:schemeClr val="tx1"/>
                </a:solidFill>
                <a:effectLst/>
                <a:latin typeface="+mn-lt"/>
                <a:ea typeface="+mn-ea"/>
                <a:cs typeface="+mn-cs"/>
              </a:rPr>
              <a:t>bot</a:t>
            </a:r>
            <a:endParaRPr lang="zh-TW" altLang="zh-TW" sz="1200" kern="1200" dirty="0" smtClean="0">
              <a:solidFill>
                <a:schemeClr val="tx1"/>
              </a:solidFill>
              <a:effectLst/>
              <a:latin typeface="+mn-lt"/>
              <a:ea typeface="+mn-ea"/>
              <a:cs typeface="+mn-cs"/>
            </a:endParaRPr>
          </a:p>
          <a:p>
            <a:endParaRPr lang="en-US" altLang="zh-TW" dirty="0" smtClean="0"/>
          </a:p>
          <a:p>
            <a:r>
              <a:rPr lang="zh-TW" altLang="en-US" dirty="0" smtClean="0"/>
              <a:t>例如 若</a:t>
            </a:r>
            <a:r>
              <a:rPr lang="en-US" altLang="zh-TW" dirty="0" smtClean="0"/>
              <a:t>d</a:t>
            </a:r>
            <a:r>
              <a:rPr lang="zh-TW" altLang="en-US" dirty="0" smtClean="0"/>
              <a:t> 秒內 </a:t>
            </a:r>
            <a:r>
              <a:rPr lang="en-US" altLang="zh-TW" dirty="0" err="1" smtClean="0"/>
              <a:t>reques</a:t>
            </a:r>
            <a:r>
              <a:rPr lang="zh-TW" altLang="en-US" dirty="0" smtClean="0"/>
              <a:t>強度高於所設定的</a:t>
            </a:r>
            <a:r>
              <a:rPr lang="en-US" altLang="zh-TW" dirty="0" err="1" smtClean="0"/>
              <a:t>th</a:t>
            </a:r>
            <a:r>
              <a:rPr lang="zh-TW" altLang="en-US" dirty="0" smtClean="0"/>
              <a:t> </a:t>
            </a:r>
            <a:r>
              <a:rPr lang="en-US" altLang="zh-TW" dirty="0" smtClean="0"/>
              <a:t>percentage</a:t>
            </a:r>
            <a:r>
              <a:rPr lang="zh-TW" altLang="en-US" dirty="0" smtClean="0"/>
              <a:t>的話就將他視為</a:t>
            </a:r>
            <a:r>
              <a:rPr lang="en-US" altLang="zh-TW" dirty="0" smtClean="0"/>
              <a:t>bot</a:t>
            </a:r>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16</a:t>
            </a:fld>
            <a:endParaRPr lang="zh-TW" altLang="en-US"/>
          </a:p>
        </p:txBody>
      </p:sp>
    </p:spTree>
    <p:extLst>
      <p:ext uri="{BB962C8B-B14F-4D97-AF65-F5344CB8AC3E}">
        <p14:creationId xmlns:p14="http://schemas.microsoft.com/office/powerpoint/2010/main" val="272238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接著是</a:t>
            </a:r>
            <a:r>
              <a:rPr lang="en-US" altLang="zh-TW" sz="1200" kern="1200" dirty="0" smtClean="0">
                <a:solidFill>
                  <a:schemeClr val="tx1"/>
                </a:solidFill>
                <a:effectLst/>
                <a:latin typeface="+mn-lt"/>
                <a:ea typeface="+mn-ea"/>
                <a:cs typeface="+mn-cs"/>
              </a:rPr>
              <a:t>Result </a:t>
            </a:r>
            <a:r>
              <a:rPr lang="zh-TW" altLang="zh-TW" sz="1200" kern="1200" dirty="0" smtClean="0">
                <a:solidFill>
                  <a:schemeClr val="tx1"/>
                </a:solidFill>
                <a:effectLst/>
                <a:latin typeface="+mn-lt"/>
                <a:ea typeface="+mn-ea"/>
                <a:cs typeface="+mn-cs"/>
              </a:rPr>
              <a:t>他是用</a:t>
            </a:r>
            <a:r>
              <a:rPr lang="en-US" altLang="zh-TW" sz="1200" kern="1200" dirty="0" err="1" smtClean="0">
                <a:solidFill>
                  <a:schemeClr val="tx1"/>
                </a:solidFill>
                <a:effectLst/>
                <a:latin typeface="+mn-lt"/>
                <a:ea typeface="+mn-ea"/>
                <a:cs typeface="+mn-cs"/>
              </a:rPr>
              <a:t>emule</a:t>
            </a:r>
            <a:r>
              <a:rPr lang="zh-TW" altLang="zh-TW" sz="1200" kern="1200" dirty="0" smtClean="0">
                <a:solidFill>
                  <a:schemeClr val="tx1"/>
                </a:solidFill>
                <a:effectLst/>
                <a:latin typeface="+mn-lt"/>
                <a:ea typeface="+mn-ea"/>
                <a:cs typeface="+mn-cs"/>
              </a:rPr>
              <a:t>跟</a:t>
            </a:r>
            <a:r>
              <a:rPr lang="en-US" altLang="zh-TW" sz="1200" kern="1200" dirty="0" smtClean="0">
                <a:solidFill>
                  <a:schemeClr val="tx1"/>
                </a:solidFill>
                <a:effectLst/>
                <a:latin typeface="+mn-lt"/>
                <a:ea typeface="+mn-ea"/>
                <a:cs typeface="+mn-cs"/>
              </a:rPr>
              <a:t>storm</a:t>
            </a:r>
            <a:r>
              <a:rPr lang="zh-TW" altLang="zh-TW" sz="1200" kern="1200" dirty="0" smtClean="0">
                <a:solidFill>
                  <a:schemeClr val="tx1"/>
                </a:solidFill>
                <a:effectLst/>
                <a:latin typeface="+mn-lt"/>
                <a:ea typeface="+mn-ea"/>
                <a:cs typeface="+mn-cs"/>
              </a:rPr>
              <a:t>做為起始資料接著採用不同機器</a:t>
            </a:r>
            <a:r>
              <a:rPr lang="zh-TW" altLang="en-US" sz="1200" kern="1200" dirty="0" smtClean="0">
                <a:solidFill>
                  <a:schemeClr val="tx1"/>
                </a:solidFill>
                <a:effectLst/>
                <a:latin typeface="+mn-lt"/>
                <a:ea typeface="+mn-ea"/>
                <a:cs typeface="+mn-cs"/>
              </a:rPr>
              <a:t>學習的方式</a:t>
            </a:r>
            <a:r>
              <a:rPr lang="zh-TW" altLang="zh-TW" sz="1200" kern="1200" dirty="0" smtClean="0">
                <a:solidFill>
                  <a:schemeClr val="tx1"/>
                </a:solidFill>
                <a:effectLst/>
                <a:latin typeface="+mn-lt"/>
                <a:ea typeface="+mn-ea"/>
                <a:cs typeface="+mn-cs"/>
              </a:rPr>
              <a:t>來實驗</a:t>
            </a:r>
          </a:p>
          <a:p>
            <a:r>
              <a:rPr lang="zh-TW" altLang="zh-TW" sz="1200" kern="1200" dirty="0" smtClean="0">
                <a:solidFill>
                  <a:schemeClr val="tx1"/>
                </a:solidFill>
                <a:effectLst/>
                <a:latin typeface="+mn-lt"/>
                <a:ea typeface="+mn-ea"/>
                <a:cs typeface="+mn-cs"/>
              </a:rPr>
              <a:t>最後</a:t>
            </a:r>
            <a:r>
              <a:rPr lang="en-US" altLang="zh-TW" sz="1200" kern="1200" dirty="0" err="1" smtClean="0">
                <a:solidFill>
                  <a:schemeClr val="tx1"/>
                </a:solidFill>
                <a:effectLst/>
                <a:latin typeface="+mn-lt"/>
                <a:ea typeface="+mn-ea"/>
                <a:cs typeface="+mn-cs"/>
              </a:rPr>
              <a:t>DecisionStump</a:t>
            </a:r>
            <a:r>
              <a:rPr lang="en-US" altLang="zh-TW" sz="1200" kern="1200" dirty="0" smtClean="0">
                <a:solidFill>
                  <a:schemeClr val="tx1"/>
                </a:solidFill>
                <a:effectLst/>
                <a:latin typeface="+mn-lt"/>
                <a:ea typeface="+mn-ea"/>
                <a:cs typeface="+mn-cs"/>
              </a:rPr>
              <a:t> and </a:t>
            </a:r>
            <a:r>
              <a:rPr lang="en-US" altLang="zh-TW" sz="1200" kern="1200" dirty="0" err="1" smtClean="0">
                <a:solidFill>
                  <a:schemeClr val="tx1"/>
                </a:solidFill>
                <a:effectLst/>
                <a:latin typeface="+mn-lt"/>
                <a:ea typeface="+mn-ea"/>
                <a:cs typeface="+mn-cs"/>
              </a:rPr>
              <a:t>MultiBoostAB</a:t>
            </a:r>
            <a:r>
              <a:rPr lang="zh-TW" altLang="zh-TW" sz="1200" kern="1200" dirty="0" smtClean="0">
                <a:solidFill>
                  <a:schemeClr val="tx1"/>
                </a:solidFill>
                <a:effectLst/>
                <a:latin typeface="+mn-lt"/>
                <a:ea typeface="+mn-ea"/>
                <a:cs typeface="+mn-cs"/>
              </a:rPr>
              <a:t>能有最高的準確率</a:t>
            </a:r>
            <a:r>
              <a:rPr lang="en-US" altLang="zh-TW" sz="1200" kern="1200" dirty="0" smtClean="0">
                <a:solidFill>
                  <a:schemeClr val="tx1"/>
                </a:solidFill>
                <a:effectLst/>
                <a:latin typeface="+mn-lt"/>
                <a:ea typeface="+mn-ea"/>
                <a:cs typeface="+mn-cs"/>
              </a:rPr>
              <a:t>99.5%</a:t>
            </a:r>
            <a:r>
              <a:rPr lang="zh-TW" altLang="zh-TW" sz="1200" kern="1200" dirty="0" smtClean="0">
                <a:solidFill>
                  <a:schemeClr val="tx1"/>
                </a:solidFill>
                <a:effectLst/>
                <a:latin typeface="+mn-lt"/>
                <a:ea typeface="+mn-ea"/>
                <a:cs typeface="+mn-cs"/>
              </a:rPr>
              <a:t>以及</a:t>
            </a:r>
            <a:r>
              <a:rPr lang="en-US" altLang="zh-TW" sz="1200" kern="1200" dirty="0" smtClean="0">
                <a:solidFill>
                  <a:schemeClr val="tx1"/>
                </a:solidFill>
                <a:effectLst/>
                <a:latin typeface="+mn-lt"/>
                <a:ea typeface="+mn-ea"/>
                <a:cs typeface="+mn-cs"/>
              </a:rPr>
              <a:t>FPR=0</a:t>
            </a:r>
            <a:endParaRPr lang="zh-TW" altLang="zh-TW" sz="1200" kern="1200" dirty="0" smtClean="0">
              <a:solidFill>
                <a:schemeClr val="tx1"/>
              </a:solidFill>
              <a:effectLst/>
              <a:latin typeface="+mn-lt"/>
              <a:ea typeface="+mn-ea"/>
              <a:cs typeface="+mn-cs"/>
            </a:endParaRPr>
          </a:p>
          <a:p>
            <a:endParaRPr lang="en-US" altLang="zh-TW" dirty="0" smtClean="0"/>
          </a:p>
          <a:p>
            <a:r>
              <a:rPr lang="en-US" altLang="zh-TW" sz="1200" kern="1200" dirty="0" err="1" smtClean="0">
                <a:solidFill>
                  <a:schemeClr val="tx1"/>
                </a:solidFill>
                <a:effectLst/>
                <a:latin typeface="+mn-lt"/>
                <a:ea typeface="+mn-ea"/>
                <a:cs typeface="+mn-cs"/>
              </a:rPr>
              <a:t>DecisionStump</a:t>
            </a:r>
            <a:r>
              <a:rPr lang="zh-TW" altLang="en-US" dirty="0" smtClean="0">
                <a:effectLst/>
              </a:rPr>
              <a:t>是一種機器學習   採用單層的決策樹</a:t>
            </a:r>
            <a:endParaRPr lang="en-US" altLang="zh-TW"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False Positive Rate </a:t>
            </a:r>
            <a:r>
              <a:rPr lang="zh-TW" altLang="zh-TW" sz="1200" kern="1200" dirty="0" smtClean="0">
                <a:solidFill>
                  <a:schemeClr val="tx1"/>
                </a:solidFill>
                <a:effectLst/>
                <a:latin typeface="+mn-lt"/>
                <a:ea typeface="+mn-ea"/>
                <a:cs typeface="+mn-cs"/>
              </a:rPr>
              <a:t>（假正率</a:t>
            </a:r>
            <a:r>
              <a:rPr lang="en-US" altLang="zh-TW" sz="1200" kern="1200" dirty="0" smtClean="0">
                <a:solidFill>
                  <a:schemeClr val="tx1"/>
                </a:solidFill>
                <a:effectLst/>
                <a:latin typeface="+mn-lt"/>
                <a:ea typeface="+mn-ea"/>
                <a:cs typeface="+mn-cs"/>
              </a:rPr>
              <a:t>, FPR</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FPR = FP /</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FP + TN</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被</a:t>
            </a:r>
            <a:r>
              <a:rPr lang="zh-TW" altLang="en-US" sz="1200" kern="1200" dirty="0" smtClean="0">
                <a:solidFill>
                  <a:schemeClr val="tx1"/>
                </a:solidFill>
                <a:effectLst/>
                <a:latin typeface="+mn-lt"/>
                <a:ea typeface="+mn-ea"/>
                <a:cs typeface="+mn-cs"/>
              </a:rPr>
              <a:t>誤判為</a:t>
            </a:r>
            <a:r>
              <a:rPr lang="zh-TW" altLang="zh-TW" sz="1200" kern="1200" dirty="0" smtClean="0">
                <a:solidFill>
                  <a:schemeClr val="tx1"/>
                </a:solidFill>
                <a:effectLst/>
                <a:latin typeface="+mn-lt"/>
                <a:ea typeface="+mn-ea"/>
                <a:cs typeface="+mn-cs"/>
              </a:rPr>
              <a:t>正的</a:t>
            </a:r>
            <a:r>
              <a:rPr lang="zh-TW" altLang="en-US" sz="1200" kern="1200" dirty="0" smtClean="0">
                <a:solidFill>
                  <a:schemeClr val="tx1"/>
                </a:solidFill>
                <a:effectLst/>
                <a:latin typeface="+mn-lt"/>
                <a:ea typeface="+mn-ea"/>
                <a:cs typeface="+mn-cs"/>
              </a:rPr>
              <a:t>負樣本結果數</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負樣本實際數</a:t>
            </a:r>
            <a:endParaRPr lang="zh-TW"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18</a:t>
            </a:fld>
            <a:endParaRPr lang="zh-TW" altLang="en-US"/>
          </a:p>
        </p:txBody>
      </p:sp>
    </p:spTree>
    <p:extLst>
      <p:ext uri="{BB962C8B-B14F-4D97-AF65-F5344CB8AC3E}">
        <p14:creationId xmlns:p14="http://schemas.microsoft.com/office/powerpoint/2010/main" val="414482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結論是 這篇</a:t>
            </a:r>
            <a:r>
              <a:rPr lang="en-US" altLang="zh-TW" sz="1200" kern="1200" dirty="0" smtClean="0">
                <a:solidFill>
                  <a:schemeClr val="tx1"/>
                </a:solidFill>
                <a:effectLst/>
                <a:latin typeface="+mn-lt"/>
                <a:ea typeface="+mn-ea"/>
                <a:cs typeface="+mn-cs"/>
              </a:rPr>
              <a:t>paper</a:t>
            </a:r>
            <a:r>
              <a:rPr lang="zh-TW" altLang="zh-TW" sz="1200" kern="1200" dirty="0" smtClean="0">
                <a:solidFill>
                  <a:schemeClr val="tx1"/>
                </a:solidFill>
                <a:effectLst/>
                <a:latin typeface="+mn-lt"/>
                <a:ea typeface="+mn-ea"/>
                <a:cs typeface="+mn-cs"/>
              </a:rPr>
              <a:t>提出</a:t>
            </a:r>
            <a:r>
              <a:rPr lang="zh-TW" altLang="zh-TW" sz="1200" kern="1200" smtClean="0">
                <a:solidFill>
                  <a:schemeClr val="tx1"/>
                </a:solidFill>
                <a:effectLst/>
                <a:latin typeface="+mn-lt"/>
                <a:ea typeface="+mn-ea"/>
                <a:cs typeface="+mn-cs"/>
              </a:rPr>
              <a:t>的方式</a:t>
            </a:r>
            <a:r>
              <a:rPr lang="zh-TW" altLang="en-US" sz="1200" kern="1200" smtClean="0">
                <a:solidFill>
                  <a:schemeClr val="tx1"/>
                </a:solidFill>
                <a:effectLst/>
                <a:latin typeface="+mn-lt"/>
                <a:ea typeface="+mn-ea"/>
                <a:cs typeface="+mn-cs"/>
              </a:rPr>
              <a:t>，</a:t>
            </a:r>
            <a:r>
              <a:rPr lang="zh-TW" altLang="zh-TW" sz="1200" kern="1200" smtClean="0">
                <a:solidFill>
                  <a:schemeClr val="tx1"/>
                </a:solidFill>
                <a:effectLst/>
                <a:latin typeface="+mn-lt"/>
                <a:ea typeface="+mn-ea"/>
                <a:cs typeface="+mn-cs"/>
              </a:rPr>
              <a:t>能</a:t>
            </a:r>
            <a:r>
              <a:rPr lang="zh-TW" altLang="zh-TW" sz="1200" kern="1200" dirty="0" smtClean="0">
                <a:solidFill>
                  <a:schemeClr val="tx1"/>
                </a:solidFill>
                <a:effectLst/>
                <a:latin typeface="+mn-lt"/>
                <a:ea typeface="+mn-ea"/>
                <a:cs typeface="+mn-cs"/>
              </a:rPr>
              <a:t>利用兩種</a:t>
            </a:r>
            <a:r>
              <a:rPr lang="en-US" altLang="zh-TW" sz="1200" kern="1200" dirty="0" smtClean="0">
                <a:solidFill>
                  <a:schemeClr val="tx1"/>
                </a:solidFill>
                <a:effectLst/>
                <a:latin typeface="+mn-lt"/>
                <a:ea typeface="+mn-ea"/>
                <a:cs typeface="+mn-cs"/>
              </a:rPr>
              <a:t>bot</a:t>
            </a:r>
            <a:r>
              <a:rPr lang="zh-TW" altLang="zh-TW" sz="1200" kern="1200" dirty="0" smtClean="0">
                <a:solidFill>
                  <a:schemeClr val="tx1"/>
                </a:solidFill>
                <a:effectLst/>
                <a:latin typeface="+mn-lt"/>
                <a:ea typeface="+mn-ea"/>
                <a:cs typeface="+mn-cs"/>
              </a:rPr>
              <a:t>行為分辨是否為</a:t>
            </a:r>
            <a:r>
              <a:rPr lang="en-US" altLang="zh-TW" sz="1200" kern="1200" dirty="0" smtClean="0">
                <a:solidFill>
                  <a:schemeClr val="tx1"/>
                </a:solidFill>
                <a:effectLst/>
                <a:latin typeface="+mn-lt"/>
                <a:ea typeface="+mn-ea"/>
                <a:cs typeface="+mn-cs"/>
              </a:rPr>
              <a:t>bot</a:t>
            </a:r>
            <a:r>
              <a:rPr lang="zh-TW"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即使</a:t>
            </a:r>
            <a:r>
              <a:rPr lang="zh-TW" altLang="zh-TW" sz="1200" kern="1200" dirty="0" smtClean="0">
                <a:solidFill>
                  <a:schemeClr val="tx1"/>
                </a:solidFill>
                <a:effectLst/>
                <a:latin typeface="+mn-lt"/>
                <a:ea typeface="+mn-ea"/>
                <a:cs typeface="+mn-cs"/>
              </a:rPr>
              <a:t>他是否看起來像正常的網路傳輸</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20</a:t>
            </a:fld>
            <a:endParaRPr lang="zh-TW" altLang="en-US"/>
          </a:p>
        </p:txBody>
      </p:sp>
    </p:spTree>
    <p:extLst>
      <p:ext uri="{BB962C8B-B14F-4D97-AF65-F5344CB8AC3E}">
        <p14:creationId xmlns:p14="http://schemas.microsoft.com/office/powerpoint/2010/main" val="279489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這篇論文提出一種雙層檢驗</a:t>
            </a:r>
            <a:r>
              <a:rPr lang="en-US" altLang="zh-TW" sz="1200" kern="1200" dirty="0" smtClean="0">
                <a:solidFill>
                  <a:schemeClr val="tx1"/>
                </a:solidFill>
                <a:effectLst/>
                <a:latin typeface="+mn-lt"/>
                <a:ea typeface="+mn-ea"/>
                <a:cs typeface="+mn-cs"/>
              </a:rPr>
              <a:t>p2p botnet</a:t>
            </a:r>
            <a:r>
              <a:rPr lang="zh-TW" altLang="zh-TW" sz="1200" kern="1200" dirty="0" smtClean="0">
                <a:solidFill>
                  <a:schemeClr val="tx1"/>
                </a:solidFill>
                <a:effectLst/>
                <a:latin typeface="+mn-lt"/>
                <a:ea typeface="+mn-ea"/>
                <a:cs typeface="+mn-cs"/>
              </a:rPr>
              <a:t>的方法，他們是以兩種</a:t>
            </a:r>
            <a:r>
              <a:rPr lang="en-US" altLang="zh-TW" sz="1200" kern="1200" dirty="0" smtClean="0">
                <a:solidFill>
                  <a:schemeClr val="tx1"/>
                </a:solidFill>
                <a:effectLst/>
                <a:latin typeface="+mn-lt"/>
                <a:ea typeface="+mn-ea"/>
                <a:cs typeface="+mn-cs"/>
              </a:rPr>
              <a:t>p2p botnet</a:t>
            </a:r>
            <a:r>
              <a:rPr lang="zh-TW" altLang="zh-TW" sz="1200" kern="1200" dirty="0" smtClean="0">
                <a:solidFill>
                  <a:schemeClr val="tx1"/>
                </a:solidFill>
                <a:effectLst/>
                <a:latin typeface="+mn-lt"/>
                <a:ea typeface="+mn-ea"/>
                <a:cs typeface="+mn-cs"/>
              </a:rPr>
              <a:t>常見的行為作為偵測標準，一項是長時間存活以及搜尋、請求的強度</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4</a:t>
            </a:fld>
            <a:endParaRPr lang="zh-TW" altLang="en-US"/>
          </a:p>
        </p:txBody>
      </p:sp>
    </p:spTree>
    <p:extLst>
      <p:ext uri="{BB962C8B-B14F-4D97-AF65-F5344CB8AC3E}">
        <p14:creationId xmlns:p14="http://schemas.microsoft.com/office/powerpoint/2010/main" val="346990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Botnet</a:t>
            </a:r>
            <a:r>
              <a:rPr lang="zh-TW" altLang="zh-TW" sz="1200" kern="1200" dirty="0" smtClean="0">
                <a:solidFill>
                  <a:schemeClr val="tx1"/>
                </a:solidFill>
                <a:effectLst/>
                <a:latin typeface="+mn-lt"/>
                <a:ea typeface="+mn-ea"/>
                <a:cs typeface="+mn-cs"/>
              </a:rPr>
              <a:t>已經形成網路安全的威脅，因為</a:t>
            </a:r>
            <a:r>
              <a:rPr lang="en-US" altLang="zh-TW" sz="1200" kern="1200" dirty="0" smtClean="0">
                <a:solidFill>
                  <a:schemeClr val="tx1"/>
                </a:solidFill>
                <a:effectLst/>
                <a:latin typeface="+mn-lt"/>
                <a:ea typeface="+mn-ea"/>
                <a:cs typeface="+mn-cs"/>
              </a:rPr>
              <a:t>p2p</a:t>
            </a:r>
            <a:r>
              <a:rPr lang="zh-TW" altLang="zh-TW" sz="1200" kern="1200" dirty="0" smtClean="0">
                <a:solidFill>
                  <a:schemeClr val="tx1"/>
                </a:solidFill>
                <a:effectLst/>
                <a:latin typeface="+mn-lt"/>
                <a:ea typeface="+mn-ea"/>
                <a:cs typeface="+mn-cs"/>
              </a:rPr>
              <a:t>網路架構傳輸使得他很像是正常的網路傳輸，因此很難去偵測到底是不是</a:t>
            </a:r>
            <a:r>
              <a:rPr lang="en-US" altLang="zh-TW" sz="1200" kern="1200" dirty="0" smtClean="0">
                <a:solidFill>
                  <a:schemeClr val="tx1"/>
                </a:solidFill>
                <a:effectLst/>
                <a:latin typeface="+mn-lt"/>
                <a:ea typeface="+mn-ea"/>
                <a:cs typeface="+mn-cs"/>
              </a:rPr>
              <a:t>botnet</a:t>
            </a:r>
            <a:r>
              <a:rPr lang="zh-TW" altLang="zh-TW" sz="1200" kern="1200" dirty="0" smtClean="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6</a:t>
            </a:fld>
            <a:endParaRPr lang="zh-TW" altLang="en-US"/>
          </a:p>
        </p:txBody>
      </p:sp>
    </p:spTree>
    <p:extLst>
      <p:ext uri="{BB962C8B-B14F-4D97-AF65-F5344CB8AC3E}">
        <p14:creationId xmlns:p14="http://schemas.microsoft.com/office/powerpoint/2010/main" val="310024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在這篇論文裡面，他們在</a:t>
            </a:r>
            <a:r>
              <a:rPr lang="en-US" altLang="zh-TW" sz="1200" kern="1200" dirty="0" smtClean="0">
                <a:solidFill>
                  <a:schemeClr val="tx1"/>
                </a:solidFill>
                <a:effectLst/>
                <a:latin typeface="+mn-lt"/>
                <a:ea typeface="+mn-ea"/>
                <a:cs typeface="+mn-cs"/>
              </a:rPr>
              <a:t>bot</a:t>
            </a:r>
            <a:r>
              <a:rPr lang="zh-TW" altLang="zh-TW" sz="1200" kern="1200" dirty="0" smtClean="0">
                <a:solidFill>
                  <a:schemeClr val="tx1"/>
                </a:solidFill>
                <a:effectLst/>
                <a:latin typeface="+mn-lt"/>
                <a:ea typeface="+mn-ea"/>
                <a:cs typeface="+mn-cs"/>
              </a:rPr>
              <a:t>的</a:t>
            </a:r>
            <a:r>
              <a:rPr lang="zh-TW" altLang="en-US" sz="1200" kern="1200" dirty="0" smtClean="0">
                <a:solidFill>
                  <a:schemeClr val="tx1"/>
                </a:solidFill>
                <a:effectLst/>
                <a:latin typeface="+mn-lt"/>
                <a:ea typeface="+mn-ea"/>
                <a:cs typeface="+mn-cs"/>
              </a:rPr>
              <a:t>潛伏</a:t>
            </a:r>
            <a:r>
              <a:rPr lang="zh-TW" altLang="zh-TW" sz="1200" kern="1200" dirty="0" smtClean="0">
                <a:solidFill>
                  <a:schemeClr val="tx1"/>
                </a:solidFill>
                <a:effectLst/>
                <a:latin typeface="+mn-lt"/>
                <a:ea typeface="+mn-ea"/>
                <a:cs typeface="+mn-cs"/>
              </a:rPr>
              <a:t>階段進行偵測。</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然後是以前面提到的兩種行為長時間存活以及搜尋、請求的強度來辨別是否為</a:t>
            </a:r>
            <a:r>
              <a:rPr lang="en-US" altLang="zh-TW" sz="1200" kern="1200" dirty="0" smtClean="0">
                <a:solidFill>
                  <a:schemeClr val="tx1"/>
                </a:solidFill>
                <a:effectLst/>
                <a:latin typeface="+mn-lt"/>
                <a:ea typeface="+mn-ea"/>
                <a:cs typeface="+mn-cs"/>
              </a:rPr>
              <a:t>botnet</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8</a:t>
            </a:fld>
            <a:endParaRPr lang="zh-TW" altLang="en-US"/>
          </a:p>
        </p:txBody>
      </p:sp>
    </p:spTree>
    <p:extLst>
      <p:ext uri="{BB962C8B-B14F-4D97-AF65-F5344CB8AC3E}">
        <p14:creationId xmlns:p14="http://schemas.microsoft.com/office/powerpoint/2010/main" val="199891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第一種行為是因為正常的網路工作在取得所需的檔案或下載後就會停止但是</a:t>
            </a:r>
            <a:r>
              <a:rPr lang="en-US" altLang="zh-TW" sz="1200" kern="1200" dirty="0" smtClean="0">
                <a:solidFill>
                  <a:schemeClr val="tx1"/>
                </a:solidFill>
                <a:effectLst/>
                <a:latin typeface="+mn-lt"/>
                <a:ea typeface="+mn-ea"/>
                <a:cs typeface="+mn-cs"/>
              </a:rPr>
              <a:t>bot</a:t>
            </a:r>
            <a:r>
              <a:rPr lang="zh-TW" altLang="zh-TW" sz="1200" kern="1200" dirty="0" smtClean="0">
                <a:solidFill>
                  <a:schemeClr val="tx1"/>
                </a:solidFill>
                <a:effectLst/>
                <a:latin typeface="+mn-lt"/>
                <a:ea typeface="+mn-ea"/>
                <a:cs typeface="+mn-cs"/>
              </a:rPr>
              <a:t>會持續寄身於網路工作中。</a:t>
            </a:r>
          </a:p>
          <a:p>
            <a:r>
              <a:rPr lang="zh-TW" altLang="zh-TW" sz="1200" kern="1200" dirty="0" smtClean="0">
                <a:solidFill>
                  <a:schemeClr val="tx1"/>
                </a:solidFill>
                <a:effectLst/>
                <a:latin typeface="+mn-lt"/>
                <a:ea typeface="+mn-ea"/>
                <a:cs typeface="+mn-cs"/>
              </a:rPr>
              <a:t>第二種行為則是因為要讓</a:t>
            </a:r>
            <a:r>
              <a:rPr lang="en-US" altLang="zh-TW" sz="1200" kern="1200" dirty="0" err="1" smtClean="0">
                <a:solidFill>
                  <a:schemeClr val="tx1"/>
                </a:solidFill>
                <a:effectLst/>
                <a:latin typeface="+mn-lt"/>
                <a:ea typeface="+mn-ea"/>
                <a:cs typeface="+mn-cs"/>
              </a:rPr>
              <a:t>DDoS</a:t>
            </a:r>
            <a:r>
              <a:rPr lang="zh-TW" altLang="zh-TW" sz="1200" kern="1200" dirty="0" smtClean="0">
                <a:solidFill>
                  <a:schemeClr val="tx1"/>
                </a:solidFill>
                <a:effectLst/>
                <a:latin typeface="+mn-lt"/>
                <a:ea typeface="+mn-ea"/>
                <a:cs typeface="+mn-cs"/>
              </a:rPr>
              <a:t>有效攻擊，所以他們必須定期的搜尋更新命令</a:t>
            </a:r>
          </a:p>
          <a:p>
            <a:r>
              <a:rPr lang="zh-TW" altLang="zh-TW" sz="1200" kern="1200" dirty="0" smtClean="0">
                <a:solidFill>
                  <a:schemeClr val="tx1"/>
                </a:solidFill>
                <a:effectLst/>
                <a:latin typeface="+mn-lt"/>
                <a:ea typeface="+mn-ea"/>
                <a:cs typeface="+mn-cs"/>
              </a:rPr>
              <a:t>所以這篇論文利用這兩種行為來辨別是否為</a:t>
            </a:r>
            <a:r>
              <a:rPr lang="en-US" altLang="zh-TW" sz="1200" kern="1200" dirty="0" smtClean="0">
                <a:solidFill>
                  <a:schemeClr val="tx1"/>
                </a:solidFill>
                <a:effectLst/>
                <a:latin typeface="+mn-lt"/>
                <a:ea typeface="+mn-ea"/>
                <a:cs typeface="+mn-cs"/>
              </a:rPr>
              <a:t>bot</a:t>
            </a:r>
            <a:r>
              <a:rPr lang="zh-TW" altLang="zh-TW" sz="1200" kern="1200" dirty="0" smtClean="0">
                <a:solidFill>
                  <a:schemeClr val="tx1"/>
                </a:solidFill>
                <a:effectLst/>
                <a:latin typeface="+mn-lt"/>
                <a:ea typeface="+mn-ea"/>
                <a:cs typeface="+mn-cs"/>
              </a:rPr>
              <a:t>或是正常的</a:t>
            </a:r>
            <a:r>
              <a:rPr lang="en-US" altLang="zh-TW" sz="1200" kern="1200" dirty="0" smtClean="0">
                <a:solidFill>
                  <a:schemeClr val="tx1"/>
                </a:solidFill>
                <a:effectLst/>
                <a:latin typeface="+mn-lt"/>
                <a:ea typeface="+mn-ea"/>
                <a:cs typeface="+mn-cs"/>
              </a:rPr>
              <a:t>network</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9</a:t>
            </a:fld>
            <a:endParaRPr lang="zh-TW" altLang="en-US"/>
          </a:p>
        </p:txBody>
      </p:sp>
    </p:spTree>
    <p:extLst>
      <p:ext uri="{BB962C8B-B14F-4D97-AF65-F5344CB8AC3E}">
        <p14:creationId xmlns:p14="http://schemas.microsoft.com/office/powerpoint/2010/main" val="193045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這是前期的準備程序</a:t>
            </a:r>
          </a:p>
          <a:p>
            <a:r>
              <a:rPr lang="zh-TW" altLang="zh-TW" sz="1200" kern="1200" dirty="0" smtClean="0">
                <a:solidFill>
                  <a:schemeClr val="tx1"/>
                </a:solidFill>
                <a:effectLst/>
                <a:latin typeface="+mn-lt"/>
                <a:ea typeface="+mn-ea"/>
                <a:cs typeface="+mn-cs"/>
              </a:rPr>
              <a:t>分成兩部分 第一部分是將所有的</a:t>
            </a:r>
            <a:r>
              <a:rPr lang="en-US" altLang="zh-TW" sz="1200" kern="1200" dirty="0" smtClean="0">
                <a:solidFill>
                  <a:schemeClr val="tx1"/>
                </a:solidFill>
                <a:effectLst/>
                <a:latin typeface="+mn-lt"/>
                <a:ea typeface="+mn-ea"/>
                <a:cs typeface="+mn-cs"/>
              </a:rPr>
              <a:t>raw data</a:t>
            </a:r>
            <a:r>
              <a:rPr lang="zh-TW" altLang="zh-TW" sz="1200" kern="1200" dirty="0" smtClean="0">
                <a:solidFill>
                  <a:schemeClr val="tx1"/>
                </a:solidFill>
                <a:effectLst/>
                <a:latin typeface="+mn-lt"/>
                <a:ea typeface="+mn-ea"/>
                <a:cs typeface="+mn-cs"/>
              </a:rPr>
              <a:t>挑出</a:t>
            </a:r>
            <a:r>
              <a:rPr lang="en-US" altLang="zh-TW" sz="1200" kern="1200" dirty="0" smtClean="0">
                <a:solidFill>
                  <a:schemeClr val="tx1"/>
                </a:solidFill>
                <a:effectLst/>
                <a:latin typeface="+mn-lt"/>
                <a:ea typeface="+mn-ea"/>
                <a:cs typeface="+mn-cs"/>
              </a:rPr>
              <a:t>UDP packet</a:t>
            </a:r>
          </a:p>
          <a:p>
            <a:r>
              <a:rPr lang="zh-TW" altLang="en-US" sz="1200" kern="1200" dirty="0" smtClean="0">
                <a:solidFill>
                  <a:schemeClr val="tx1"/>
                </a:solidFill>
                <a:effectLst/>
                <a:latin typeface="+mn-lt"/>
                <a:ea typeface="+mn-ea"/>
                <a:cs typeface="+mn-cs"/>
              </a:rPr>
              <a:t>因為</a:t>
            </a:r>
            <a:r>
              <a:rPr lang="en-US" altLang="zh-TW" sz="1200" kern="1200" dirty="0" smtClean="0">
                <a:solidFill>
                  <a:schemeClr val="tx1"/>
                </a:solidFill>
                <a:effectLst/>
                <a:latin typeface="+mn-lt"/>
                <a:ea typeface="+mn-ea"/>
                <a:cs typeface="+mn-cs"/>
              </a:rPr>
              <a:t>p2p</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bot</a:t>
            </a:r>
            <a:r>
              <a:rPr lang="zh-TW" altLang="en-US" sz="1200" kern="1200" dirty="0" smtClean="0">
                <a:solidFill>
                  <a:schemeClr val="tx1"/>
                </a:solidFill>
                <a:effectLst/>
                <a:latin typeface="+mn-lt"/>
                <a:ea typeface="+mn-ea"/>
                <a:cs typeface="+mn-cs"/>
              </a:rPr>
              <a:t>大多採用</a:t>
            </a:r>
            <a:r>
              <a:rPr lang="en-US" altLang="zh-TW" sz="1200" kern="1200" dirty="0" smtClean="0">
                <a:solidFill>
                  <a:schemeClr val="tx1"/>
                </a:solidFill>
                <a:effectLst/>
                <a:latin typeface="+mn-lt"/>
                <a:ea typeface="+mn-ea"/>
                <a:cs typeface="+mn-cs"/>
              </a:rPr>
              <a:t>UDP(</a:t>
            </a:r>
            <a:r>
              <a:rPr lang="en-US" altLang="zh-TW" sz="1200" b="0" kern="1200" dirty="0" smtClean="0">
                <a:solidFill>
                  <a:schemeClr val="tx1"/>
                </a:solidFill>
                <a:effectLst/>
                <a:latin typeface="+mn-lt"/>
                <a:ea typeface="+mn-ea"/>
                <a:cs typeface="+mn-cs"/>
              </a:rPr>
              <a:t>User Datagram Protocol</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進行傳輸</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在資料損失時並不會造成重大影響，但對時效需求較高，或者應用層有能力來處理這些問題，如一些</a:t>
            </a:r>
            <a:r>
              <a:rPr lang="en-US" altLang="zh-TW" sz="1200" kern="1200" dirty="0" smtClean="0">
                <a:solidFill>
                  <a:schemeClr val="tx1"/>
                </a:solidFill>
                <a:effectLst/>
                <a:latin typeface="+mn-lt"/>
                <a:ea typeface="+mn-ea"/>
                <a:cs typeface="+mn-cs"/>
              </a:rPr>
              <a:t>P2P</a:t>
            </a:r>
            <a:r>
              <a:rPr lang="zh-TW" altLang="zh-TW" sz="1200" kern="1200" dirty="0" smtClean="0">
                <a:solidFill>
                  <a:schemeClr val="tx1"/>
                </a:solidFill>
                <a:effectLst/>
                <a:latin typeface="+mn-lt"/>
                <a:ea typeface="+mn-ea"/>
                <a:cs typeface="+mn-cs"/>
              </a:rPr>
              <a:t>程式，此時才會使用</a:t>
            </a:r>
            <a:r>
              <a:rPr lang="en-US" altLang="zh-TW" sz="1200" kern="1200" dirty="0" smtClean="0">
                <a:solidFill>
                  <a:schemeClr val="tx1"/>
                </a:solidFill>
                <a:effectLst/>
                <a:latin typeface="+mn-lt"/>
                <a:ea typeface="+mn-ea"/>
                <a:cs typeface="+mn-cs"/>
              </a:rPr>
              <a:t>UDP</a:t>
            </a:r>
            <a:r>
              <a:rPr lang="zh-TW" altLang="zh-TW" sz="1200" kern="1200" dirty="0" smtClean="0">
                <a:solidFill>
                  <a:schemeClr val="tx1"/>
                </a:solidFill>
                <a:effectLst/>
                <a:latin typeface="+mn-lt"/>
                <a:ea typeface="+mn-ea"/>
                <a:cs typeface="+mn-cs"/>
              </a:rPr>
              <a:t>協定。</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10</a:t>
            </a:fld>
            <a:endParaRPr lang="zh-TW" altLang="en-US"/>
          </a:p>
        </p:txBody>
      </p:sp>
    </p:spTree>
    <p:extLst>
      <p:ext uri="{BB962C8B-B14F-4D97-AF65-F5344CB8AC3E}">
        <p14:creationId xmlns:p14="http://schemas.microsoft.com/office/powerpoint/2010/main" val="86459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而第二部分將這些</a:t>
            </a:r>
            <a:r>
              <a:rPr lang="en-US" altLang="zh-TW" sz="1200" kern="1200" dirty="0" smtClean="0">
                <a:solidFill>
                  <a:schemeClr val="tx1"/>
                </a:solidFill>
                <a:effectLst/>
                <a:latin typeface="+mn-lt"/>
                <a:ea typeface="+mn-ea"/>
                <a:cs typeface="+mn-cs"/>
              </a:rPr>
              <a:t>UDP</a:t>
            </a:r>
            <a:r>
              <a:rPr lang="zh-TW" altLang="zh-TW" sz="1200" kern="1200" dirty="0" smtClean="0">
                <a:solidFill>
                  <a:schemeClr val="tx1"/>
                </a:solidFill>
                <a:effectLst/>
                <a:latin typeface="+mn-lt"/>
                <a:ea typeface="+mn-ea"/>
                <a:cs typeface="+mn-cs"/>
              </a:rPr>
              <a:t>封包分成</a:t>
            </a:r>
            <a:r>
              <a:rPr lang="en-US" altLang="zh-TW" sz="1200" kern="1200" dirty="0" smtClean="0">
                <a:solidFill>
                  <a:schemeClr val="tx1"/>
                </a:solidFill>
                <a:effectLst/>
                <a:latin typeface="+mn-lt"/>
                <a:ea typeface="+mn-ea"/>
                <a:cs typeface="+mn-cs"/>
              </a:rPr>
              <a:t>advertisement</a:t>
            </a:r>
            <a:r>
              <a:rPr lang="zh-TW" altLang="zh-TW" sz="1200" kern="1200" dirty="0" smtClean="0">
                <a:solidFill>
                  <a:schemeClr val="tx1"/>
                </a:solidFill>
                <a:effectLst/>
                <a:latin typeface="+mn-lt"/>
                <a:ea typeface="+mn-ea"/>
                <a:cs typeface="+mn-cs"/>
              </a:rPr>
              <a:t>跟</a:t>
            </a:r>
            <a:r>
              <a:rPr lang="en-US" altLang="zh-TW" sz="1200" kern="1200" dirty="0" smtClean="0">
                <a:solidFill>
                  <a:schemeClr val="tx1"/>
                </a:solidFill>
                <a:effectLst/>
                <a:latin typeface="+mn-lt"/>
                <a:ea typeface="+mn-ea"/>
                <a:cs typeface="+mn-cs"/>
              </a:rPr>
              <a:t>search request</a:t>
            </a:r>
            <a:r>
              <a:rPr lang="zh-TW" altLang="zh-TW" sz="1200" kern="1200" dirty="0" smtClean="0">
                <a:solidFill>
                  <a:schemeClr val="tx1"/>
                </a:solidFill>
                <a:effectLst/>
                <a:latin typeface="+mn-lt"/>
                <a:ea typeface="+mn-ea"/>
                <a:cs typeface="+mn-cs"/>
              </a:rPr>
              <a:t>兩種封包</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11</a:t>
            </a:fld>
            <a:endParaRPr lang="zh-TW" altLang="en-US"/>
          </a:p>
        </p:txBody>
      </p:sp>
    </p:spTree>
    <p:extLst>
      <p:ext uri="{BB962C8B-B14F-4D97-AF65-F5344CB8AC3E}">
        <p14:creationId xmlns:p14="http://schemas.microsoft.com/office/powerpoint/2010/main" val="416943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接著是將</a:t>
            </a:r>
            <a:r>
              <a:rPr lang="en-US" altLang="zh-TW" sz="1200" kern="1200" dirty="0" smtClean="0">
                <a:solidFill>
                  <a:schemeClr val="tx1"/>
                </a:solidFill>
                <a:effectLst/>
                <a:latin typeface="+mn-lt"/>
                <a:ea typeface="+mn-ea"/>
                <a:cs typeface="+mn-cs"/>
              </a:rPr>
              <a:t>advertisement</a:t>
            </a:r>
            <a:r>
              <a:rPr lang="zh-TW" altLang="zh-TW" sz="1200" kern="1200" dirty="0" smtClean="0">
                <a:solidFill>
                  <a:schemeClr val="tx1"/>
                </a:solidFill>
                <a:effectLst/>
                <a:latin typeface="+mn-lt"/>
                <a:ea typeface="+mn-ea"/>
                <a:cs typeface="+mn-cs"/>
              </a:rPr>
              <a:t>封包作為</a:t>
            </a:r>
            <a:r>
              <a:rPr lang="en-US" altLang="zh-TW" sz="1200" kern="1200" dirty="0" smtClean="0">
                <a:solidFill>
                  <a:schemeClr val="tx1"/>
                </a:solidFill>
                <a:effectLst/>
                <a:latin typeface="+mn-lt"/>
                <a:ea typeface="+mn-ea"/>
                <a:cs typeface="+mn-cs"/>
              </a:rPr>
              <a:t>long-living peers module</a:t>
            </a:r>
            <a:r>
              <a:rPr lang="zh-TW" altLang="zh-TW" sz="1200" kern="1200" dirty="0" smtClean="0">
                <a:solidFill>
                  <a:schemeClr val="tx1"/>
                </a:solidFill>
                <a:effectLst/>
                <a:latin typeface="+mn-lt"/>
                <a:ea typeface="+mn-ea"/>
                <a:cs typeface="+mn-cs"/>
              </a:rPr>
              <a:t>的輸入 然後利用演算法將可疑的</a:t>
            </a:r>
            <a:r>
              <a:rPr lang="en-US" altLang="zh-TW" sz="1200" kern="1200" dirty="0" err="1" smtClean="0">
                <a:solidFill>
                  <a:schemeClr val="tx1"/>
                </a:solidFill>
                <a:effectLst/>
                <a:latin typeface="+mn-lt"/>
                <a:ea typeface="+mn-ea"/>
                <a:cs typeface="+mn-cs"/>
              </a:rPr>
              <a:t>ip</a:t>
            </a:r>
            <a:r>
              <a:rPr lang="zh-TW" altLang="zh-TW" sz="1200" kern="1200" dirty="0" smtClean="0">
                <a:solidFill>
                  <a:schemeClr val="tx1"/>
                </a:solidFill>
                <a:effectLst/>
                <a:latin typeface="+mn-lt"/>
                <a:ea typeface="+mn-ea"/>
                <a:cs typeface="+mn-cs"/>
              </a:rPr>
              <a:t>列出</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12</a:t>
            </a:fld>
            <a:endParaRPr lang="zh-TW" altLang="en-US"/>
          </a:p>
        </p:txBody>
      </p:sp>
    </p:spTree>
    <p:extLst>
      <p:ext uri="{BB962C8B-B14F-4D97-AF65-F5344CB8AC3E}">
        <p14:creationId xmlns:p14="http://schemas.microsoft.com/office/powerpoint/2010/main" val="2240783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後面這一頁是他使用的演算法 主要是框框中的這一行，表示</a:t>
            </a:r>
            <a:r>
              <a:rPr lang="en-US" altLang="zh-TW" sz="1200" kern="1200" dirty="0" smtClean="0">
                <a:solidFill>
                  <a:schemeClr val="tx1"/>
                </a:solidFill>
                <a:effectLst/>
                <a:latin typeface="+mn-lt"/>
                <a:ea typeface="+mn-ea"/>
                <a:cs typeface="+mn-cs"/>
              </a:rPr>
              <a:t>host Hi</a:t>
            </a:r>
            <a:r>
              <a:rPr lang="zh-TW" altLang="zh-TW" sz="1200" kern="1200" dirty="0" smtClean="0">
                <a:solidFill>
                  <a:schemeClr val="tx1"/>
                </a:solidFill>
                <a:effectLst/>
                <a:latin typeface="+mn-lt"/>
                <a:ea typeface="+mn-ea"/>
                <a:cs typeface="+mn-cs"/>
              </a:rPr>
              <a:t>傳輸的每個封包間隔時間都小於設定的</a:t>
            </a:r>
            <a:r>
              <a:rPr lang="en-US" altLang="zh-TW" sz="1200" kern="1200" dirty="0" smtClean="0">
                <a:solidFill>
                  <a:schemeClr val="tx1"/>
                </a:solidFill>
                <a:effectLst/>
                <a:latin typeface="+mn-lt"/>
                <a:ea typeface="+mn-ea"/>
                <a:cs typeface="+mn-cs"/>
              </a:rPr>
              <a:t>DUR_GAP</a:t>
            </a:r>
            <a:r>
              <a:rPr lang="zh-TW" altLang="zh-TW" sz="1200" kern="1200" dirty="0" smtClean="0">
                <a:solidFill>
                  <a:schemeClr val="tx1"/>
                </a:solidFill>
                <a:effectLst/>
                <a:latin typeface="+mn-lt"/>
                <a:ea typeface="+mn-ea"/>
                <a:cs typeface="+mn-cs"/>
              </a:rPr>
              <a:t>時間的話就代表他很可能是</a:t>
            </a:r>
            <a:r>
              <a:rPr lang="en-US" altLang="zh-TW" sz="1200" kern="1200" dirty="0" smtClean="0">
                <a:solidFill>
                  <a:schemeClr val="tx1"/>
                </a:solidFill>
                <a:effectLst/>
                <a:latin typeface="+mn-lt"/>
                <a:ea typeface="+mn-ea"/>
                <a:cs typeface="+mn-cs"/>
              </a:rPr>
              <a:t>botnet</a:t>
            </a:r>
            <a:r>
              <a:rPr lang="zh-TW" altLang="zh-TW" sz="1200" kern="1200" dirty="0" smtClean="0">
                <a:solidFill>
                  <a:schemeClr val="tx1"/>
                </a:solidFill>
                <a:effectLst/>
                <a:latin typeface="+mn-lt"/>
                <a:ea typeface="+mn-ea"/>
                <a:cs typeface="+mn-cs"/>
              </a:rPr>
              <a:t>就將</a:t>
            </a:r>
            <a:r>
              <a:rPr lang="en-US" altLang="zh-TW" sz="1200" kern="1200" dirty="0" err="1" smtClean="0">
                <a:solidFill>
                  <a:schemeClr val="tx1"/>
                </a:solidFill>
                <a:effectLst/>
                <a:latin typeface="+mn-lt"/>
                <a:ea typeface="+mn-ea"/>
                <a:cs typeface="+mn-cs"/>
              </a:rPr>
              <a:t>ip</a:t>
            </a:r>
            <a:r>
              <a:rPr lang="zh-TW" altLang="zh-TW" sz="1200" kern="1200" dirty="0" smtClean="0">
                <a:solidFill>
                  <a:schemeClr val="tx1"/>
                </a:solidFill>
                <a:effectLst/>
                <a:latin typeface="+mn-lt"/>
                <a:ea typeface="+mn-ea"/>
                <a:cs typeface="+mn-cs"/>
              </a:rPr>
              <a:t>列在可疑表上</a:t>
            </a:r>
          </a:p>
          <a:p>
            <a:endParaRPr lang="zh-TW" altLang="en-US" dirty="0"/>
          </a:p>
        </p:txBody>
      </p:sp>
      <p:sp>
        <p:nvSpPr>
          <p:cNvPr id="4" name="投影片編號版面配置區 3"/>
          <p:cNvSpPr>
            <a:spLocks noGrp="1"/>
          </p:cNvSpPr>
          <p:nvPr>
            <p:ph type="sldNum" sz="quarter" idx="10"/>
          </p:nvPr>
        </p:nvSpPr>
        <p:spPr/>
        <p:txBody>
          <a:bodyPr/>
          <a:lstStyle/>
          <a:p>
            <a:fld id="{84329F7A-3C2C-4E57-8C89-784A1239C937}" type="slidenum">
              <a:rPr lang="zh-TW" altLang="en-US" smtClean="0"/>
              <a:pPr/>
              <a:t>13</a:t>
            </a:fld>
            <a:endParaRPr lang="zh-TW" altLang="en-US"/>
          </a:p>
        </p:txBody>
      </p:sp>
    </p:spTree>
    <p:extLst>
      <p:ext uri="{BB962C8B-B14F-4D97-AF65-F5344CB8AC3E}">
        <p14:creationId xmlns:p14="http://schemas.microsoft.com/office/powerpoint/2010/main" val="26952917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87287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42654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57412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78827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8593667" y="6272784"/>
            <a:ext cx="2644309" cy="365125"/>
          </a:xfrm>
        </p:spPr>
        <p:txBody>
          <a:body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96101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19244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48907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243854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52524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63652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BFB00D2-8A1C-45E4-924A-76D294163CEB}" type="datetimeFigureOut">
              <a:rPr lang="zh-TW" altLang="en-US" smtClean="0"/>
              <a:pPr/>
              <a:t>2016/9/20</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396239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FB00D2-8A1C-45E4-924A-76D294163CEB}" type="datetimeFigureOut">
              <a:rPr lang="zh-TW" altLang="en-US" smtClean="0"/>
              <a:pPr/>
              <a:t>2016/9/20</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B0E484-948F-4A32-9EE1-5A52ACB3F12C}" type="slidenum">
              <a:rPr lang="zh-TW" altLang="en-US" smtClean="0"/>
              <a:pPr/>
              <a:t>‹#›</a:t>
            </a:fld>
            <a:endParaRPr lang="zh-TW" altLang="en-US"/>
          </a:p>
        </p:txBody>
      </p:sp>
    </p:spTree>
    <p:extLst>
      <p:ext uri="{BB962C8B-B14F-4D97-AF65-F5344CB8AC3E}">
        <p14:creationId xmlns:p14="http://schemas.microsoft.com/office/powerpoint/2010/main" val="9764525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06087" y="1234796"/>
            <a:ext cx="9966960" cy="3035808"/>
          </a:xfrm>
        </p:spPr>
        <p:txBody>
          <a:bodyPr/>
          <a:lstStyle/>
          <a:p>
            <a:r>
              <a:rPr lang="en-US" altLang="zh-TW" sz="4800" cap="none" dirty="0" err="1" smtClean="0"/>
              <a:t>PeerFox</a:t>
            </a:r>
            <a:r>
              <a:rPr lang="en-US" altLang="zh-TW" sz="4800" cap="none" dirty="0" smtClean="0"/>
              <a:t> : Detecting Parasite P2P Botnets in their Waiting Stage</a:t>
            </a:r>
            <a:endParaRPr lang="zh-TW" altLang="en-US" sz="4800" cap="none" dirty="0"/>
          </a:p>
        </p:txBody>
      </p:sp>
      <p:sp>
        <p:nvSpPr>
          <p:cNvPr id="3" name="副標題 2"/>
          <p:cNvSpPr>
            <a:spLocks noGrp="1"/>
          </p:cNvSpPr>
          <p:nvPr>
            <p:ph type="subTitle" idx="1"/>
          </p:nvPr>
        </p:nvSpPr>
        <p:spPr/>
        <p:txBody>
          <a:bodyPr>
            <a:normAutofit/>
          </a:bodyPr>
          <a:lstStyle/>
          <a:p>
            <a:r>
              <a:rPr lang="en-US" altLang="zh-TW" dirty="0" smtClean="0"/>
              <a:t>ISPCC 2015</a:t>
            </a:r>
            <a:r>
              <a:rPr lang="zh-TW" altLang="en-US" dirty="0" smtClean="0"/>
              <a:t> </a:t>
            </a:r>
            <a:r>
              <a:rPr lang="en-US" altLang="zh-TW" dirty="0" smtClean="0"/>
              <a:t>p.350~p.355</a:t>
            </a:r>
            <a:endParaRPr lang="en-US" altLang="zh-TW" dirty="0"/>
          </a:p>
          <a:p>
            <a:pPr algn="r"/>
            <a:r>
              <a:rPr lang="en-US" altLang="zh-TW" dirty="0" smtClean="0"/>
              <a:t>Presented by </a:t>
            </a:r>
            <a:r>
              <a:rPr lang="en-US" altLang="zh-TW" dirty="0" err="1" smtClean="0"/>
              <a:t>ChiLung</a:t>
            </a:r>
            <a:r>
              <a:rPr lang="en-US" altLang="zh-TW" dirty="0" smtClean="0"/>
              <a:t> Ou</a:t>
            </a:r>
            <a:endParaRPr lang="zh-TW" altLang="en-US" dirty="0"/>
          </a:p>
        </p:txBody>
      </p:sp>
    </p:spTree>
    <p:extLst>
      <p:ext uri="{BB962C8B-B14F-4D97-AF65-F5344CB8AC3E}">
        <p14:creationId xmlns:p14="http://schemas.microsoft.com/office/powerpoint/2010/main" val="1343254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a:xfrm>
            <a:off x="695977" y="1747133"/>
            <a:ext cx="4552298" cy="4326561"/>
          </a:xfrm>
        </p:spPr>
        <p:txBody>
          <a:bodyPr>
            <a:normAutofit/>
          </a:bodyPr>
          <a:lstStyle/>
          <a:p>
            <a:pPr lvl="1"/>
            <a:r>
              <a:rPr lang="en-US" altLang="zh-TW" dirty="0"/>
              <a:t>Pre-processing </a:t>
            </a:r>
            <a:r>
              <a:rPr lang="en-US" altLang="zh-TW" dirty="0" smtClean="0"/>
              <a:t>Module</a:t>
            </a:r>
            <a:endParaRPr lang="en-US" altLang="zh-TW" dirty="0"/>
          </a:p>
          <a:p>
            <a:pPr lvl="2"/>
            <a:r>
              <a:rPr lang="en-US" altLang="zh-TW" dirty="0"/>
              <a:t>This module consists of two sub-modules as shown </a:t>
            </a:r>
            <a:r>
              <a:rPr lang="en-US" altLang="zh-TW" dirty="0" smtClean="0"/>
              <a:t>in Fig</a:t>
            </a:r>
            <a:r>
              <a:rPr lang="en-US" altLang="zh-TW" dirty="0"/>
              <a:t>. 2</a:t>
            </a:r>
            <a:r>
              <a:rPr lang="en-US" altLang="zh-TW" dirty="0" smtClean="0"/>
              <a:t>.</a:t>
            </a:r>
          </a:p>
          <a:p>
            <a:pPr lvl="2"/>
            <a:endParaRPr lang="en-US" altLang="zh-TW" dirty="0" smtClean="0"/>
          </a:p>
          <a:p>
            <a:pPr lvl="2"/>
            <a:r>
              <a:rPr lang="en-US" altLang="zh-TW" dirty="0" smtClean="0"/>
              <a:t> The first sub-module deals with the pre-processing of raw data consisting of all types of </a:t>
            </a:r>
            <a:r>
              <a:rPr lang="en-US" altLang="zh-TW" dirty="0"/>
              <a:t>packets. </a:t>
            </a:r>
            <a:endParaRPr lang="en-US" altLang="zh-TW" dirty="0" smtClean="0"/>
          </a:p>
          <a:p>
            <a:pPr lvl="2"/>
            <a:r>
              <a:rPr lang="en-US" altLang="zh-TW" dirty="0" smtClean="0"/>
              <a:t>The </a:t>
            </a:r>
            <a:r>
              <a:rPr lang="en-US" altLang="zh-TW" dirty="0"/>
              <a:t>data that is exchanged during the waiting stage consists of UDP packets </a:t>
            </a:r>
            <a:r>
              <a:rPr lang="en-US" altLang="zh-TW" dirty="0" smtClean="0"/>
              <a:t>only.</a:t>
            </a:r>
          </a:p>
          <a:p>
            <a:endParaRPr lang="en-US" altLang="zh-TW" dirty="0" smtClean="0"/>
          </a:p>
          <a:p>
            <a:endParaRPr lang="en-US" altLang="zh-TW" dirty="0"/>
          </a:p>
          <a:p>
            <a:endParaRPr lang="en-US" altLang="zh-TW" dirty="0" smtClean="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7" name="圓角矩形 6"/>
          <p:cNvSpPr/>
          <p:nvPr/>
        </p:nvSpPr>
        <p:spPr>
          <a:xfrm>
            <a:off x="5679982" y="2225615"/>
            <a:ext cx="3576161" cy="97478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7053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a:xfrm>
            <a:off x="695977" y="1747133"/>
            <a:ext cx="4552298" cy="4326561"/>
          </a:xfrm>
        </p:spPr>
        <p:txBody>
          <a:bodyPr>
            <a:normAutofit/>
          </a:bodyPr>
          <a:lstStyle/>
          <a:p>
            <a:pPr lvl="1"/>
            <a:r>
              <a:rPr lang="en-US" altLang="zh-TW" dirty="0"/>
              <a:t>Pre-processing </a:t>
            </a:r>
            <a:r>
              <a:rPr lang="en-US" altLang="zh-TW" dirty="0" smtClean="0"/>
              <a:t>Module</a:t>
            </a:r>
            <a:endParaRPr lang="en-US" altLang="zh-TW" dirty="0"/>
          </a:p>
          <a:p>
            <a:pPr lvl="1"/>
            <a:endParaRPr lang="en-US" altLang="zh-TW" dirty="0"/>
          </a:p>
          <a:p>
            <a:pPr lvl="2"/>
            <a:r>
              <a:rPr lang="en-US" altLang="zh-TW" dirty="0" smtClean="0"/>
              <a:t> The second </a:t>
            </a:r>
            <a:r>
              <a:rPr lang="en-US" altLang="zh-TW" dirty="0"/>
              <a:t>sub-module deals with the classification of </a:t>
            </a:r>
            <a:r>
              <a:rPr lang="en-US" altLang="zh-TW" dirty="0" smtClean="0"/>
              <a:t>output from </a:t>
            </a:r>
            <a:r>
              <a:rPr lang="en-US" altLang="zh-TW" dirty="0"/>
              <a:t>the first sub-module into advertisement packets </a:t>
            </a:r>
            <a:r>
              <a:rPr lang="en-US" altLang="zh-TW" dirty="0" smtClean="0"/>
              <a:t>and search </a:t>
            </a:r>
            <a:r>
              <a:rPr lang="en-US" altLang="zh-TW" dirty="0"/>
              <a:t>request </a:t>
            </a:r>
            <a:r>
              <a:rPr lang="en-US" altLang="zh-TW" dirty="0" smtClean="0"/>
              <a:t>packets.</a:t>
            </a:r>
          </a:p>
          <a:p>
            <a:endParaRPr lang="en-US" altLang="zh-TW" dirty="0"/>
          </a:p>
          <a:p>
            <a:endParaRPr lang="en-US" altLang="zh-TW" dirty="0" smtClean="0"/>
          </a:p>
          <a:p>
            <a:endParaRPr lang="en-US" altLang="zh-TW" dirty="0"/>
          </a:p>
          <a:p>
            <a:endParaRPr lang="en-US" altLang="zh-TW" dirty="0" smtClean="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7" name="圓角矩形 6"/>
          <p:cNvSpPr/>
          <p:nvPr/>
        </p:nvSpPr>
        <p:spPr>
          <a:xfrm>
            <a:off x="7755147" y="1915064"/>
            <a:ext cx="2284202" cy="128533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7370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a:xfrm>
            <a:off x="942873" y="1789212"/>
            <a:ext cx="4296692" cy="4050792"/>
          </a:xfrm>
        </p:spPr>
        <p:txBody>
          <a:bodyPr>
            <a:normAutofit/>
          </a:bodyPr>
          <a:lstStyle/>
          <a:p>
            <a:r>
              <a:rPr lang="en-US" altLang="zh-TW" dirty="0" smtClean="0"/>
              <a:t>Long-living Peers Identification Module</a:t>
            </a:r>
          </a:p>
          <a:p>
            <a:pPr lvl="1"/>
            <a:r>
              <a:rPr lang="en-US" altLang="zh-TW" dirty="0" smtClean="0"/>
              <a:t>This </a:t>
            </a:r>
            <a:r>
              <a:rPr lang="en-US" altLang="zh-TW" dirty="0" smtClean="0"/>
              <a:t>module </a:t>
            </a:r>
            <a:r>
              <a:rPr lang="en-US" altLang="zh-TW" dirty="0"/>
              <a:t>creates a list of </a:t>
            </a:r>
            <a:r>
              <a:rPr lang="en-US" altLang="zh-TW" dirty="0" smtClean="0"/>
              <a:t>IP addresses </a:t>
            </a:r>
            <a:r>
              <a:rPr lang="en-US" altLang="zh-TW" dirty="0"/>
              <a:t>of peers, which have been advertising </a:t>
            </a:r>
            <a:r>
              <a:rPr lang="en-US" altLang="zh-TW" dirty="0" smtClean="0"/>
              <a:t>themselves for </a:t>
            </a:r>
            <a:r>
              <a:rPr lang="en-US" altLang="zh-TW" dirty="0"/>
              <a:t>a specific duration of time.</a:t>
            </a:r>
            <a:endParaRPr lang="en-US" altLang="zh-TW" dirty="0" smtClean="0"/>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6" name="圓角矩形 5"/>
          <p:cNvSpPr/>
          <p:nvPr/>
        </p:nvSpPr>
        <p:spPr>
          <a:xfrm>
            <a:off x="9191625" y="1789212"/>
            <a:ext cx="2428875" cy="66439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5153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a:xfrm>
            <a:off x="1069848" y="2121408"/>
            <a:ext cx="4296692" cy="4050792"/>
          </a:xfrm>
        </p:spPr>
        <p:txBody>
          <a:bodyPr/>
          <a:lstStyle/>
          <a:p>
            <a:pPr lvl="1"/>
            <a:endParaRPr lang="en-US" altLang="zh-TW" dirty="0" smtClean="0"/>
          </a:p>
          <a:p>
            <a:pPr lvl="1"/>
            <a:endParaRPr lang="en-US" altLang="zh-TW" dirty="0" smtClean="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7294" y="1289304"/>
            <a:ext cx="4658981" cy="5217780"/>
          </a:xfrm>
          <a:prstGeom prst="rect">
            <a:avLst/>
          </a:prstGeom>
        </p:spPr>
      </p:pic>
      <p:sp>
        <p:nvSpPr>
          <p:cNvPr id="7" name="圓角矩形 6"/>
          <p:cNvSpPr/>
          <p:nvPr/>
        </p:nvSpPr>
        <p:spPr>
          <a:xfrm>
            <a:off x="4353651" y="3286125"/>
            <a:ext cx="3209199" cy="21907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98177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dirty="0"/>
          </a:p>
        </p:txBody>
      </p:sp>
      <p:sp>
        <p:nvSpPr>
          <p:cNvPr id="3" name="內容版面配置區 2"/>
          <p:cNvSpPr>
            <a:spLocks noGrp="1"/>
          </p:cNvSpPr>
          <p:nvPr>
            <p:ph idx="1"/>
          </p:nvPr>
        </p:nvSpPr>
        <p:spPr>
          <a:xfrm>
            <a:off x="1069848" y="1885950"/>
            <a:ext cx="4368927" cy="4286250"/>
          </a:xfrm>
        </p:spPr>
        <p:txBody>
          <a:bodyPr>
            <a:normAutofit/>
          </a:bodyPr>
          <a:lstStyle/>
          <a:p>
            <a:r>
              <a:rPr lang="en-US" altLang="zh-TW" dirty="0" smtClean="0"/>
              <a:t>Search </a:t>
            </a:r>
            <a:r>
              <a:rPr lang="en-US" altLang="zh-TW" dirty="0"/>
              <a:t>requests’ intensity </a:t>
            </a:r>
            <a:r>
              <a:rPr lang="en-US" altLang="zh-TW" dirty="0" smtClean="0"/>
              <a:t>module</a:t>
            </a:r>
            <a:endParaRPr lang="en-US" altLang="zh-TW" dirty="0"/>
          </a:p>
          <a:p>
            <a:pPr lvl="1"/>
            <a:r>
              <a:rPr lang="en-US" altLang="zh-TW" dirty="0"/>
              <a:t>This module consists of two sub-modules. </a:t>
            </a:r>
            <a:endParaRPr lang="en-US" altLang="zh-TW" dirty="0" smtClean="0"/>
          </a:p>
          <a:p>
            <a:pPr lvl="1"/>
            <a:r>
              <a:rPr lang="en-US" altLang="zh-TW" dirty="0" smtClean="0"/>
              <a:t>In first sub-module, only those peers which are present in the output file of long-living peers</a:t>
            </a:r>
            <a:r>
              <a:rPr lang="en-US" altLang="zh-TW" dirty="0"/>
              <a:t>’ identification </a:t>
            </a:r>
            <a:r>
              <a:rPr lang="en-US" altLang="zh-TW" dirty="0" smtClean="0"/>
              <a:t>module are chosen </a:t>
            </a:r>
            <a:r>
              <a:rPr lang="en-US" altLang="zh-TW" dirty="0"/>
              <a:t>and send out to the next </a:t>
            </a:r>
            <a:r>
              <a:rPr lang="en-US" altLang="zh-TW" dirty="0" smtClean="0"/>
              <a:t>sub-module.</a:t>
            </a: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5" name="圓角矩形 4"/>
          <p:cNvSpPr/>
          <p:nvPr/>
        </p:nvSpPr>
        <p:spPr>
          <a:xfrm>
            <a:off x="9480430" y="2475782"/>
            <a:ext cx="2292471" cy="95753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042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dirty="0"/>
          </a:p>
        </p:txBody>
      </p:sp>
      <p:sp>
        <p:nvSpPr>
          <p:cNvPr id="3" name="內容版面配置區 2"/>
          <p:cNvSpPr>
            <a:spLocks noGrp="1"/>
          </p:cNvSpPr>
          <p:nvPr>
            <p:ph idx="1"/>
          </p:nvPr>
        </p:nvSpPr>
        <p:spPr>
          <a:xfrm>
            <a:off x="1069848" y="1885950"/>
            <a:ext cx="4368927" cy="4286250"/>
          </a:xfrm>
        </p:spPr>
        <p:txBody>
          <a:bodyPr>
            <a:normAutofit/>
          </a:bodyPr>
          <a:lstStyle/>
          <a:p>
            <a:r>
              <a:rPr lang="en-US" altLang="zh-TW" dirty="0" smtClean="0"/>
              <a:t>Search </a:t>
            </a:r>
            <a:r>
              <a:rPr lang="en-US" altLang="zh-TW" dirty="0"/>
              <a:t>requests’ intensity </a:t>
            </a:r>
            <a:r>
              <a:rPr lang="en-US" altLang="zh-TW" dirty="0" smtClean="0"/>
              <a:t>module</a:t>
            </a:r>
            <a:endParaRPr lang="en-US" altLang="zh-TW" dirty="0"/>
          </a:p>
          <a:p>
            <a:pPr lvl="1"/>
            <a:r>
              <a:rPr lang="en-US" altLang="zh-TW" dirty="0" smtClean="0"/>
              <a:t>They have considered the intensities of search requests at the end of every d time unit, for finally classifying bots.</a:t>
            </a: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5" name="圓角矩形 4"/>
          <p:cNvSpPr/>
          <p:nvPr/>
        </p:nvSpPr>
        <p:spPr>
          <a:xfrm>
            <a:off x="10020301" y="3424686"/>
            <a:ext cx="1752600" cy="100443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94234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dirty="0"/>
          </a:p>
        </p:txBody>
      </p:sp>
      <p:sp>
        <p:nvSpPr>
          <p:cNvPr id="3" name="內容版面配置區 2"/>
          <p:cNvSpPr>
            <a:spLocks noGrp="1"/>
          </p:cNvSpPr>
          <p:nvPr>
            <p:ph idx="1"/>
          </p:nvPr>
        </p:nvSpPr>
        <p:spPr>
          <a:xfrm>
            <a:off x="1069848" y="1847850"/>
            <a:ext cx="4305631" cy="4296918"/>
          </a:xfrm>
        </p:spPr>
        <p:txBody>
          <a:bodyPr>
            <a:normAutofit/>
          </a:bodyPr>
          <a:lstStyle/>
          <a:p>
            <a:r>
              <a:rPr lang="en-US" altLang="zh-TW" dirty="0"/>
              <a:t>Classification </a:t>
            </a:r>
            <a:r>
              <a:rPr lang="en-US" altLang="zh-TW" dirty="0" smtClean="0"/>
              <a:t>Module</a:t>
            </a:r>
          </a:p>
          <a:p>
            <a:pPr lvl="1"/>
            <a:r>
              <a:rPr lang="en-US" altLang="zh-TW" dirty="0" smtClean="0"/>
              <a:t>In this module, they analyzed intensities of </a:t>
            </a:r>
            <a:r>
              <a:rPr lang="en-US" altLang="zh-TW" dirty="0"/>
              <a:t>search requests at the end of every d seconds. </a:t>
            </a:r>
            <a:endParaRPr lang="en-US" altLang="zh-TW" dirty="0" smtClean="0"/>
          </a:p>
          <a:p>
            <a:pPr lvl="1"/>
            <a:r>
              <a:rPr lang="en-US" altLang="zh-TW" dirty="0" smtClean="0"/>
              <a:t>If </a:t>
            </a:r>
            <a:r>
              <a:rPr lang="en-US" altLang="zh-TW" dirty="0"/>
              <a:t>a </a:t>
            </a:r>
            <a:r>
              <a:rPr lang="en-US" altLang="zh-TW" dirty="0" smtClean="0"/>
              <a:t>peer shows </a:t>
            </a:r>
            <a:r>
              <a:rPr lang="en-US" altLang="zh-TW" dirty="0"/>
              <a:t>intensity values of its search requests </a:t>
            </a:r>
            <a:r>
              <a:rPr lang="en-US" altLang="zh-TW" dirty="0" smtClean="0"/>
              <a:t> more </a:t>
            </a:r>
            <a:r>
              <a:rPr lang="en-US" altLang="zh-TW" dirty="0"/>
              <a:t>than </a:t>
            </a:r>
            <a:r>
              <a:rPr lang="en-US" altLang="zh-TW" dirty="0" err="1"/>
              <a:t>th</a:t>
            </a:r>
            <a:r>
              <a:rPr lang="en-US" altLang="zh-TW" dirty="0"/>
              <a:t> (percentage) chunks of </a:t>
            </a:r>
            <a:r>
              <a:rPr lang="en-US" altLang="zh-TW" dirty="0" smtClean="0"/>
              <a:t>total chunks </a:t>
            </a:r>
            <a:r>
              <a:rPr lang="en-US" altLang="zh-TW" dirty="0"/>
              <a:t>of d seconds each, we mark the peer as </a:t>
            </a:r>
            <a:r>
              <a:rPr lang="en-US" altLang="zh-TW" dirty="0" smtClean="0"/>
              <a:t>a bot.</a:t>
            </a:r>
            <a:endParaRPr lang="en-US" altLang="zh-TW" dirty="0"/>
          </a:p>
        </p:txBody>
      </p:sp>
      <p:sp>
        <p:nvSpPr>
          <p:cNvPr id="6" name="文字方塊 5"/>
          <p:cNvSpPr txBox="1"/>
          <p:nvPr/>
        </p:nvSpPr>
        <p:spPr>
          <a:xfrm>
            <a:off x="8651363" y="3438918"/>
            <a:ext cx="3420656" cy="707886"/>
          </a:xfrm>
          <a:prstGeom prst="rect">
            <a:avLst/>
          </a:prstGeom>
          <a:noFill/>
        </p:spPr>
        <p:txBody>
          <a:bodyPr wrap="square" rtlCol="0">
            <a:spAutoFit/>
          </a:bodyPr>
          <a:lstStyle/>
          <a:p>
            <a:r>
              <a:rPr lang="en-US" altLang="zh-TW" sz="1200" dirty="0"/>
              <a:t>In this case, construct the neighborhood based on </a:t>
            </a:r>
            <a:r>
              <a:rPr lang="en-US" altLang="zh-TW" sz="1200" dirty="0" smtClean="0"/>
              <a:t>2 types </a:t>
            </a:r>
            <a:r>
              <a:rPr lang="en-US" altLang="zh-TW" sz="1200" dirty="0"/>
              <a:t>of features</a:t>
            </a:r>
            <a:endParaRPr lang="zh-TW" altLang="en-US" sz="1200" dirty="0"/>
          </a:p>
          <a:p>
            <a:endParaRPr lang="zh-TW" altLang="en-US" sz="1600" dirty="0"/>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4197" y="1747133"/>
            <a:ext cx="6279104" cy="2870133"/>
          </a:xfrm>
          <a:prstGeom prst="rect">
            <a:avLst/>
          </a:prstGeom>
        </p:spPr>
      </p:pic>
      <p:sp>
        <p:nvSpPr>
          <p:cNvPr id="8" name="圓角矩形 7"/>
          <p:cNvSpPr/>
          <p:nvPr/>
        </p:nvSpPr>
        <p:spPr>
          <a:xfrm>
            <a:off x="8248650" y="3686176"/>
            <a:ext cx="1200150" cy="64769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8676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lumMod val="75000"/>
                  </a:schemeClr>
                </a:solidFill>
              </a:rPr>
              <a:t>Outline</a:t>
            </a:r>
            <a:endParaRPr lang="zh-TW" altLang="en-US" dirty="0">
              <a:solidFill>
                <a:schemeClr val="bg1">
                  <a:lumMod val="75000"/>
                </a:schemeClr>
              </a:solidFill>
            </a:endParaRPr>
          </a:p>
        </p:txBody>
      </p:sp>
      <p:sp>
        <p:nvSpPr>
          <p:cNvPr id="3" name="內容版面配置區 2"/>
          <p:cNvSpPr>
            <a:spLocks noGrp="1"/>
          </p:cNvSpPr>
          <p:nvPr>
            <p:ph idx="1"/>
          </p:nvPr>
        </p:nvSpPr>
        <p:spPr/>
        <p:txBody>
          <a:bodyPr/>
          <a:lstStyle/>
          <a:p>
            <a:r>
              <a:rPr lang="en-US" altLang="zh-TW" dirty="0" smtClean="0">
                <a:solidFill>
                  <a:schemeClr val="bg1">
                    <a:lumMod val="75000"/>
                  </a:schemeClr>
                </a:solidFill>
              </a:rPr>
              <a:t>Abstract</a:t>
            </a:r>
          </a:p>
          <a:p>
            <a:r>
              <a:rPr lang="en-US" altLang="zh-TW" dirty="0" smtClean="0">
                <a:solidFill>
                  <a:schemeClr val="bg1">
                    <a:lumMod val="75000"/>
                  </a:schemeClr>
                </a:solidFill>
              </a:rPr>
              <a:t>Introduction</a:t>
            </a:r>
          </a:p>
          <a:p>
            <a:r>
              <a:rPr lang="en-US" altLang="zh-TW" dirty="0" smtClean="0">
                <a:solidFill>
                  <a:schemeClr val="bg1">
                    <a:lumMod val="75000"/>
                  </a:schemeClr>
                </a:solidFill>
              </a:rPr>
              <a:t>Approach</a:t>
            </a:r>
          </a:p>
          <a:p>
            <a:r>
              <a:rPr lang="en-US" altLang="zh-TW" dirty="0" smtClean="0"/>
              <a:t>Result</a:t>
            </a:r>
          </a:p>
          <a:p>
            <a:r>
              <a:rPr lang="en-US" altLang="zh-TW" dirty="0" smtClean="0">
                <a:solidFill>
                  <a:schemeClr val="bg1">
                    <a:lumMod val="75000"/>
                  </a:schemeClr>
                </a:solidFill>
              </a:rPr>
              <a:t>Conclusions</a:t>
            </a:r>
            <a:endParaRPr lang="en-US" altLang="zh-TW" dirty="0" smtClean="0">
              <a:solidFill>
                <a:schemeClr val="bg1">
                  <a:lumMod val="75000"/>
                </a:schemeClr>
              </a:solidFill>
            </a:endParaRPr>
          </a:p>
          <a:p>
            <a:endParaRPr lang="zh-TW" altLang="en-US" dirty="0"/>
          </a:p>
        </p:txBody>
      </p:sp>
    </p:spTree>
    <p:extLst>
      <p:ext uri="{BB962C8B-B14F-4D97-AF65-F5344CB8AC3E}">
        <p14:creationId xmlns:p14="http://schemas.microsoft.com/office/powerpoint/2010/main" val="284988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Result</a:t>
            </a:r>
            <a:endParaRPr lang="zh-TW" altLang="en-US" cap="none" dirty="0"/>
          </a:p>
        </p:txBody>
      </p:sp>
      <p:pic>
        <p:nvPicPr>
          <p:cNvPr id="6" name="內容版面配置區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06871" y="862348"/>
            <a:ext cx="4921377" cy="3839315"/>
          </a:xfrm>
        </p:spPr>
      </p:pic>
      <p:sp>
        <p:nvSpPr>
          <p:cNvPr id="11" name="內容版面配置區 2"/>
          <p:cNvSpPr txBox="1">
            <a:spLocks/>
          </p:cNvSpPr>
          <p:nvPr/>
        </p:nvSpPr>
        <p:spPr>
          <a:xfrm>
            <a:off x="1069848" y="1581150"/>
            <a:ext cx="4387977" cy="4296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TW" dirty="0"/>
              <a:t>The data of </a:t>
            </a:r>
            <a:r>
              <a:rPr lang="en-US" altLang="zh-TW" dirty="0" err="1" smtClean="0"/>
              <a:t>eMule</a:t>
            </a:r>
            <a:r>
              <a:rPr lang="en-US" altLang="zh-TW" dirty="0" smtClean="0"/>
              <a:t> P2P application </a:t>
            </a:r>
            <a:r>
              <a:rPr lang="en-US" altLang="zh-TW" dirty="0"/>
              <a:t>along with data of Storm botnet from </a:t>
            </a:r>
            <a:r>
              <a:rPr lang="en-US" altLang="zh-TW" dirty="0" smtClean="0"/>
              <a:t>the dataset </a:t>
            </a:r>
            <a:r>
              <a:rPr lang="en-US" altLang="zh-TW" dirty="0"/>
              <a:t>are used</a:t>
            </a:r>
            <a:r>
              <a:rPr lang="en-US" altLang="zh-TW" dirty="0" smtClean="0"/>
              <a:t>.</a:t>
            </a:r>
          </a:p>
          <a:p>
            <a:r>
              <a:rPr lang="en-US" altLang="zh-TW" dirty="0" err="1" smtClean="0"/>
              <a:t>DecisionStump</a:t>
            </a:r>
            <a:r>
              <a:rPr lang="en-US" altLang="zh-TW" dirty="0" smtClean="0"/>
              <a:t> </a:t>
            </a:r>
            <a:r>
              <a:rPr lang="en-US" altLang="zh-TW" dirty="0"/>
              <a:t>and </a:t>
            </a:r>
            <a:r>
              <a:rPr lang="en-US" altLang="zh-TW" dirty="0" err="1"/>
              <a:t>MultiBoostAB</a:t>
            </a:r>
            <a:r>
              <a:rPr lang="en-US" altLang="zh-TW" dirty="0"/>
              <a:t> provided best results with 99.5% detection accuracy and zero FPR.</a:t>
            </a:r>
            <a:endParaRPr lang="zh-TW" altLang="en-US" dirty="0"/>
          </a:p>
          <a:p>
            <a:endParaRPr lang="en-US" altLang="zh-TW" dirty="0" smtClean="0"/>
          </a:p>
          <a:p>
            <a:r>
              <a:rPr lang="en-US" altLang="zh-TW" dirty="0"/>
              <a:t>FPR = FP /</a:t>
            </a:r>
            <a:r>
              <a:rPr lang="zh-TW" altLang="zh-TW" dirty="0"/>
              <a:t>（</a:t>
            </a:r>
            <a:r>
              <a:rPr lang="en-US" altLang="zh-TW" dirty="0"/>
              <a:t>FP + TN</a:t>
            </a:r>
            <a:r>
              <a:rPr lang="zh-TW" altLang="zh-TW" dirty="0"/>
              <a:t>）</a:t>
            </a:r>
            <a:r>
              <a:rPr lang="en-US" altLang="zh-TW" dirty="0"/>
              <a:t> </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4346" y="4701663"/>
            <a:ext cx="9350502" cy="1800176"/>
          </a:xfrm>
          <a:prstGeom prst="rect">
            <a:avLst/>
          </a:prstGeom>
        </p:spPr>
      </p:pic>
    </p:spTree>
    <p:extLst>
      <p:ext uri="{BB962C8B-B14F-4D97-AF65-F5344CB8AC3E}">
        <p14:creationId xmlns:p14="http://schemas.microsoft.com/office/powerpoint/2010/main" val="241025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lumMod val="75000"/>
                  </a:schemeClr>
                </a:solidFill>
              </a:rPr>
              <a:t>Outline</a:t>
            </a:r>
            <a:endParaRPr lang="zh-TW" altLang="en-US" dirty="0">
              <a:solidFill>
                <a:schemeClr val="bg1">
                  <a:lumMod val="75000"/>
                </a:schemeClr>
              </a:solidFill>
            </a:endParaRPr>
          </a:p>
        </p:txBody>
      </p:sp>
      <p:sp>
        <p:nvSpPr>
          <p:cNvPr id="3" name="內容版面配置區 2"/>
          <p:cNvSpPr>
            <a:spLocks noGrp="1"/>
          </p:cNvSpPr>
          <p:nvPr>
            <p:ph idx="1"/>
          </p:nvPr>
        </p:nvSpPr>
        <p:spPr/>
        <p:txBody>
          <a:bodyPr/>
          <a:lstStyle/>
          <a:p>
            <a:r>
              <a:rPr lang="en-US" altLang="zh-TW" dirty="0" smtClean="0">
                <a:solidFill>
                  <a:schemeClr val="bg1">
                    <a:lumMod val="75000"/>
                  </a:schemeClr>
                </a:solidFill>
              </a:rPr>
              <a:t>Abstract</a:t>
            </a:r>
          </a:p>
          <a:p>
            <a:r>
              <a:rPr lang="en-US" altLang="zh-TW" dirty="0" smtClean="0">
                <a:solidFill>
                  <a:schemeClr val="bg1">
                    <a:lumMod val="75000"/>
                  </a:schemeClr>
                </a:solidFill>
              </a:rPr>
              <a:t>Introduction</a:t>
            </a:r>
          </a:p>
          <a:p>
            <a:r>
              <a:rPr lang="en-US" altLang="zh-TW" dirty="0" smtClean="0">
                <a:solidFill>
                  <a:schemeClr val="bg1">
                    <a:lumMod val="75000"/>
                  </a:schemeClr>
                </a:solidFill>
              </a:rPr>
              <a:t>Approach</a:t>
            </a:r>
          </a:p>
          <a:p>
            <a:r>
              <a:rPr lang="en-US" altLang="zh-TW" dirty="0" smtClean="0">
                <a:solidFill>
                  <a:schemeClr val="bg1">
                    <a:lumMod val="75000"/>
                  </a:schemeClr>
                </a:solidFill>
              </a:rPr>
              <a:t>Result</a:t>
            </a:r>
          </a:p>
          <a:p>
            <a:r>
              <a:rPr lang="en-US" altLang="zh-TW" dirty="0" smtClean="0"/>
              <a:t>Conclusions</a:t>
            </a:r>
            <a:endParaRPr lang="en-US" altLang="zh-TW" dirty="0" smtClean="0"/>
          </a:p>
          <a:p>
            <a:endParaRPr lang="zh-TW" altLang="en-US" dirty="0"/>
          </a:p>
        </p:txBody>
      </p:sp>
    </p:spTree>
    <p:extLst>
      <p:ext uri="{BB962C8B-B14F-4D97-AF65-F5344CB8AC3E}">
        <p14:creationId xmlns:p14="http://schemas.microsoft.com/office/powerpoint/2010/main" val="1129952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Abstract</a:t>
            </a:r>
          </a:p>
          <a:p>
            <a:r>
              <a:rPr lang="en-US" altLang="zh-TW" dirty="0" smtClean="0"/>
              <a:t>Introduction</a:t>
            </a:r>
          </a:p>
          <a:p>
            <a:r>
              <a:rPr lang="en-US" altLang="zh-TW" dirty="0" smtClean="0"/>
              <a:t>Approach</a:t>
            </a:r>
          </a:p>
          <a:p>
            <a:r>
              <a:rPr lang="en-US" altLang="zh-TW" dirty="0" smtClean="0"/>
              <a:t>Result</a:t>
            </a:r>
          </a:p>
          <a:p>
            <a:r>
              <a:rPr lang="en-US" altLang="zh-TW" dirty="0" smtClean="0"/>
              <a:t>Conclusions</a:t>
            </a:r>
            <a:endParaRPr lang="en-US" altLang="zh-TW" dirty="0" smtClean="0"/>
          </a:p>
          <a:p>
            <a:endParaRPr lang="zh-TW" altLang="en-US" dirty="0"/>
          </a:p>
        </p:txBody>
      </p:sp>
    </p:spTree>
    <p:extLst>
      <p:ext uri="{BB962C8B-B14F-4D97-AF65-F5344CB8AC3E}">
        <p14:creationId xmlns:p14="http://schemas.microsoft.com/office/powerpoint/2010/main" val="354503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Conclusions</a:t>
            </a:r>
            <a:endParaRPr lang="zh-TW" altLang="en-US" cap="none" dirty="0"/>
          </a:p>
        </p:txBody>
      </p:sp>
      <p:sp>
        <p:nvSpPr>
          <p:cNvPr id="3" name="內容版面配置區 2"/>
          <p:cNvSpPr>
            <a:spLocks noGrp="1"/>
          </p:cNvSpPr>
          <p:nvPr>
            <p:ph idx="1"/>
          </p:nvPr>
        </p:nvSpPr>
        <p:spPr>
          <a:xfrm>
            <a:off x="1069848" y="1702308"/>
            <a:ext cx="7472790" cy="4050792"/>
          </a:xfrm>
        </p:spPr>
        <p:txBody>
          <a:bodyPr>
            <a:normAutofit/>
          </a:bodyPr>
          <a:lstStyle/>
          <a:p>
            <a:r>
              <a:rPr lang="en-US" altLang="zh-TW" dirty="0" smtClean="0"/>
              <a:t>In </a:t>
            </a:r>
            <a:r>
              <a:rPr lang="en-US" altLang="zh-TW" dirty="0"/>
              <a:t>this paper, </a:t>
            </a:r>
            <a:r>
              <a:rPr lang="en-US" altLang="zh-TW" dirty="0" err="1" smtClean="0"/>
              <a:t>PeerFox</a:t>
            </a:r>
            <a:r>
              <a:rPr lang="en-US" altLang="zh-TW" dirty="0" smtClean="0"/>
              <a:t> is able to detect bots based on </a:t>
            </a:r>
            <a:r>
              <a:rPr lang="en-US" altLang="zh-TW" dirty="0"/>
              <a:t>two basic behavior </a:t>
            </a:r>
            <a:r>
              <a:rPr lang="en-US" altLang="zh-TW" dirty="0" smtClean="0"/>
              <a:t>long-living and search </a:t>
            </a:r>
            <a:r>
              <a:rPr lang="en-US" altLang="zh-TW" dirty="0"/>
              <a:t>requests’ intensity</a:t>
            </a:r>
            <a:r>
              <a:rPr lang="en-US" altLang="zh-TW" dirty="0" smtClean="0"/>
              <a:t>.</a:t>
            </a:r>
          </a:p>
          <a:p>
            <a:r>
              <a:rPr lang="en-US" altLang="zh-TW" dirty="0" smtClean="0"/>
              <a:t>Their </a:t>
            </a:r>
            <a:r>
              <a:rPr lang="en-US" altLang="zh-TW" dirty="0"/>
              <a:t>work is able to detect bots even if they are </a:t>
            </a:r>
            <a:r>
              <a:rPr lang="en-US" altLang="zh-TW" dirty="0" smtClean="0"/>
              <a:t>exchanging benign traffic.</a:t>
            </a:r>
            <a:endParaRPr lang="zh-TW" altLang="en-US" dirty="0"/>
          </a:p>
        </p:txBody>
      </p:sp>
    </p:spTree>
    <p:extLst>
      <p:ext uri="{BB962C8B-B14F-4D97-AF65-F5344CB8AC3E}">
        <p14:creationId xmlns:p14="http://schemas.microsoft.com/office/powerpoint/2010/main" val="220647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END</a:t>
            </a:r>
            <a:endParaRPr lang="zh-TW" altLang="en-US" dirty="0"/>
          </a:p>
        </p:txBody>
      </p:sp>
    </p:spTree>
    <p:extLst>
      <p:ext uri="{BB962C8B-B14F-4D97-AF65-F5344CB8AC3E}">
        <p14:creationId xmlns:p14="http://schemas.microsoft.com/office/powerpoint/2010/main" val="876210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lumMod val="75000"/>
                  </a:schemeClr>
                </a:solidFill>
              </a:rPr>
              <a:t>Outline</a:t>
            </a:r>
            <a:endParaRPr lang="zh-TW" altLang="en-US" dirty="0">
              <a:solidFill>
                <a:schemeClr val="bg1">
                  <a:lumMod val="75000"/>
                </a:schemeClr>
              </a:solidFill>
            </a:endParaRPr>
          </a:p>
        </p:txBody>
      </p:sp>
      <p:sp>
        <p:nvSpPr>
          <p:cNvPr id="3" name="內容版面配置區 2"/>
          <p:cNvSpPr>
            <a:spLocks noGrp="1"/>
          </p:cNvSpPr>
          <p:nvPr>
            <p:ph idx="1"/>
          </p:nvPr>
        </p:nvSpPr>
        <p:spPr/>
        <p:txBody>
          <a:bodyPr/>
          <a:lstStyle/>
          <a:p>
            <a:r>
              <a:rPr lang="en-US" altLang="zh-TW" dirty="0" smtClean="0"/>
              <a:t>Abstract</a:t>
            </a:r>
          </a:p>
          <a:p>
            <a:r>
              <a:rPr lang="en-US" altLang="zh-TW" dirty="0" smtClean="0">
                <a:solidFill>
                  <a:schemeClr val="bg1">
                    <a:lumMod val="75000"/>
                  </a:schemeClr>
                </a:solidFill>
              </a:rPr>
              <a:t>Introduction</a:t>
            </a:r>
          </a:p>
          <a:p>
            <a:r>
              <a:rPr lang="en-US" altLang="zh-TW" dirty="0" smtClean="0">
                <a:solidFill>
                  <a:schemeClr val="bg1">
                    <a:lumMod val="75000"/>
                  </a:schemeClr>
                </a:solidFill>
              </a:rPr>
              <a:t>Approach</a:t>
            </a:r>
          </a:p>
          <a:p>
            <a:r>
              <a:rPr lang="en-US" altLang="zh-TW" dirty="0" smtClean="0">
                <a:solidFill>
                  <a:schemeClr val="bg1">
                    <a:lumMod val="75000"/>
                  </a:schemeClr>
                </a:solidFill>
              </a:rPr>
              <a:t>Result</a:t>
            </a:r>
          </a:p>
          <a:p>
            <a:r>
              <a:rPr lang="en-US" altLang="zh-TW" dirty="0" smtClean="0">
                <a:solidFill>
                  <a:schemeClr val="bg1">
                    <a:lumMod val="75000"/>
                  </a:schemeClr>
                </a:solidFill>
              </a:rPr>
              <a:t>Conclusions</a:t>
            </a:r>
            <a:endParaRPr lang="en-US" altLang="zh-TW" dirty="0" smtClean="0">
              <a:solidFill>
                <a:schemeClr val="bg1">
                  <a:lumMod val="75000"/>
                </a:schemeClr>
              </a:solidFill>
            </a:endParaRPr>
          </a:p>
          <a:p>
            <a:endParaRPr lang="zh-TW" altLang="en-US" dirty="0"/>
          </a:p>
        </p:txBody>
      </p:sp>
    </p:spTree>
    <p:extLst>
      <p:ext uri="{BB962C8B-B14F-4D97-AF65-F5344CB8AC3E}">
        <p14:creationId xmlns:p14="http://schemas.microsoft.com/office/powerpoint/2010/main" val="3910881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Abstract</a:t>
            </a:r>
            <a:endParaRPr lang="zh-TW" altLang="en-US" dirty="0"/>
          </a:p>
        </p:txBody>
      </p:sp>
      <p:sp>
        <p:nvSpPr>
          <p:cNvPr id="3" name="內容版面配置區 2"/>
          <p:cNvSpPr>
            <a:spLocks noGrp="1"/>
          </p:cNvSpPr>
          <p:nvPr>
            <p:ph idx="1"/>
          </p:nvPr>
        </p:nvSpPr>
        <p:spPr>
          <a:xfrm>
            <a:off x="1069847" y="2121408"/>
            <a:ext cx="10158325" cy="4050792"/>
          </a:xfrm>
        </p:spPr>
        <p:txBody>
          <a:bodyPr/>
          <a:lstStyle/>
          <a:p>
            <a:r>
              <a:rPr lang="en-US" altLang="zh-TW" dirty="0" smtClean="0"/>
              <a:t>Because of P2P botnets’ distributed platform, these have emerged as a significant threat against network security.</a:t>
            </a:r>
          </a:p>
          <a:p>
            <a:r>
              <a:rPr lang="en-US" altLang="zh-TW" dirty="0" smtClean="0"/>
              <a:t>The decentralized nature of these botnets makes their detection very challenging.</a:t>
            </a:r>
          </a:p>
          <a:p>
            <a:r>
              <a:rPr lang="en-US" altLang="zh-TW" dirty="0" smtClean="0"/>
              <a:t>In this paper they present a detection scheme to detect parasite P2P botnets.</a:t>
            </a:r>
          </a:p>
          <a:p>
            <a:r>
              <a:rPr lang="en-US" altLang="zh-TW" dirty="0" smtClean="0"/>
              <a:t>They have considered two basic behavior of botnets for detection: (</a:t>
            </a:r>
            <a:r>
              <a:rPr lang="en-US" altLang="zh-TW" dirty="0" err="1" smtClean="0"/>
              <a:t>i</a:t>
            </a:r>
            <a:r>
              <a:rPr lang="en-US" altLang="zh-TW" dirty="0" smtClean="0"/>
              <a:t>)long-living peers and (ii)search requests’ intensity.</a:t>
            </a:r>
            <a:endParaRPr lang="zh-TW" altLang="en-US" dirty="0"/>
          </a:p>
        </p:txBody>
      </p:sp>
    </p:spTree>
    <p:extLst>
      <p:ext uri="{BB962C8B-B14F-4D97-AF65-F5344CB8AC3E}">
        <p14:creationId xmlns:p14="http://schemas.microsoft.com/office/powerpoint/2010/main" val="3950783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lumMod val="75000"/>
                  </a:schemeClr>
                </a:solidFill>
              </a:rPr>
              <a:t>Outline</a:t>
            </a:r>
            <a:endParaRPr lang="zh-TW" altLang="en-US" dirty="0">
              <a:solidFill>
                <a:schemeClr val="bg1">
                  <a:lumMod val="75000"/>
                </a:schemeClr>
              </a:solidFill>
            </a:endParaRPr>
          </a:p>
        </p:txBody>
      </p:sp>
      <p:sp>
        <p:nvSpPr>
          <p:cNvPr id="3" name="內容版面配置區 2"/>
          <p:cNvSpPr>
            <a:spLocks noGrp="1"/>
          </p:cNvSpPr>
          <p:nvPr>
            <p:ph idx="1"/>
          </p:nvPr>
        </p:nvSpPr>
        <p:spPr/>
        <p:txBody>
          <a:bodyPr/>
          <a:lstStyle/>
          <a:p>
            <a:r>
              <a:rPr lang="en-US" altLang="zh-TW" dirty="0" smtClean="0">
                <a:solidFill>
                  <a:schemeClr val="bg1">
                    <a:lumMod val="75000"/>
                  </a:schemeClr>
                </a:solidFill>
              </a:rPr>
              <a:t>Abstract</a:t>
            </a:r>
          </a:p>
          <a:p>
            <a:r>
              <a:rPr lang="en-US" altLang="zh-TW" dirty="0" smtClean="0"/>
              <a:t>Introduction</a:t>
            </a:r>
          </a:p>
          <a:p>
            <a:r>
              <a:rPr lang="en-US" altLang="zh-TW" dirty="0" smtClean="0">
                <a:solidFill>
                  <a:schemeClr val="bg1">
                    <a:lumMod val="75000"/>
                  </a:schemeClr>
                </a:solidFill>
              </a:rPr>
              <a:t>Approach</a:t>
            </a:r>
          </a:p>
          <a:p>
            <a:r>
              <a:rPr lang="en-US" altLang="zh-TW" dirty="0" smtClean="0">
                <a:solidFill>
                  <a:schemeClr val="bg1">
                    <a:lumMod val="75000"/>
                  </a:schemeClr>
                </a:solidFill>
              </a:rPr>
              <a:t>Result</a:t>
            </a:r>
          </a:p>
          <a:p>
            <a:r>
              <a:rPr lang="en-US" altLang="zh-TW" dirty="0" smtClean="0">
                <a:solidFill>
                  <a:schemeClr val="bg1">
                    <a:lumMod val="75000"/>
                  </a:schemeClr>
                </a:solidFill>
              </a:rPr>
              <a:t>Conclusions</a:t>
            </a:r>
            <a:endParaRPr lang="en-US" altLang="zh-TW" dirty="0" smtClean="0">
              <a:solidFill>
                <a:schemeClr val="bg1">
                  <a:lumMod val="75000"/>
                </a:schemeClr>
              </a:solidFill>
            </a:endParaRPr>
          </a:p>
          <a:p>
            <a:endParaRPr lang="zh-TW" altLang="en-US" dirty="0"/>
          </a:p>
        </p:txBody>
      </p:sp>
    </p:spTree>
    <p:extLst>
      <p:ext uri="{BB962C8B-B14F-4D97-AF65-F5344CB8AC3E}">
        <p14:creationId xmlns:p14="http://schemas.microsoft.com/office/powerpoint/2010/main" val="958015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Introduction</a:t>
            </a:r>
            <a:endParaRPr lang="zh-TW" altLang="en-US" cap="none" dirty="0"/>
          </a:p>
        </p:txBody>
      </p:sp>
      <p:sp>
        <p:nvSpPr>
          <p:cNvPr id="3" name="內容版面配置區 2"/>
          <p:cNvSpPr>
            <a:spLocks noGrp="1"/>
          </p:cNvSpPr>
          <p:nvPr>
            <p:ph idx="1"/>
          </p:nvPr>
        </p:nvSpPr>
        <p:spPr/>
        <p:txBody>
          <a:bodyPr/>
          <a:lstStyle/>
          <a:p>
            <a:r>
              <a:rPr lang="en-US" altLang="zh-TW" dirty="0" smtClean="0"/>
              <a:t>Botnets have led to increase in security threats to the internet community. </a:t>
            </a:r>
          </a:p>
          <a:p>
            <a:r>
              <a:rPr lang="en-US" altLang="zh-TW" dirty="0" smtClean="0"/>
              <a:t>The command and control(C&amp;C) traffic generated by botnets resembles to benign traffic of the exploited P2P network. This result in </a:t>
            </a:r>
            <a:r>
              <a:rPr lang="en-US" altLang="zh-TW" dirty="0" err="1" smtClean="0"/>
              <a:t>stealthiness</a:t>
            </a:r>
            <a:r>
              <a:rPr lang="en-US" altLang="zh-TW" dirty="0" smtClean="0"/>
              <a:t> and thus it becomes very difficult to detect these botnets.</a:t>
            </a:r>
          </a:p>
          <a:p>
            <a:endParaRPr lang="zh-TW" altLang="en-US" dirty="0"/>
          </a:p>
        </p:txBody>
      </p:sp>
    </p:spTree>
    <p:extLst>
      <p:ext uri="{BB962C8B-B14F-4D97-AF65-F5344CB8AC3E}">
        <p14:creationId xmlns:p14="http://schemas.microsoft.com/office/powerpoint/2010/main" val="175553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lumMod val="75000"/>
                  </a:schemeClr>
                </a:solidFill>
              </a:rPr>
              <a:t>Outline</a:t>
            </a:r>
            <a:endParaRPr lang="zh-TW" altLang="en-US" dirty="0">
              <a:solidFill>
                <a:schemeClr val="bg1">
                  <a:lumMod val="75000"/>
                </a:schemeClr>
              </a:solidFill>
            </a:endParaRPr>
          </a:p>
        </p:txBody>
      </p:sp>
      <p:sp>
        <p:nvSpPr>
          <p:cNvPr id="3" name="內容版面配置區 2"/>
          <p:cNvSpPr>
            <a:spLocks noGrp="1"/>
          </p:cNvSpPr>
          <p:nvPr>
            <p:ph idx="1"/>
          </p:nvPr>
        </p:nvSpPr>
        <p:spPr/>
        <p:txBody>
          <a:bodyPr/>
          <a:lstStyle/>
          <a:p>
            <a:r>
              <a:rPr lang="en-US" altLang="zh-TW" dirty="0" smtClean="0">
                <a:solidFill>
                  <a:schemeClr val="bg1">
                    <a:lumMod val="75000"/>
                  </a:schemeClr>
                </a:solidFill>
              </a:rPr>
              <a:t>Abstract</a:t>
            </a:r>
          </a:p>
          <a:p>
            <a:r>
              <a:rPr lang="en-US" altLang="zh-TW" dirty="0" smtClean="0">
                <a:solidFill>
                  <a:schemeClr val="bg1">
                    <a:lumMod val="75000"/>
                  </a:schemeClr>
                </a:solidFill>
              </a:rPr>
              <a:t>Introduction</a:t>
            </a:r>
          </a:p>
          <a:p>
            <a:r>
              <a:rPr lang="en-US" altLang="zh-TW" dirty="0" smtClean="0"/>
              <a:t>Approach</a:t>
            </a:r>
          </a:p>
          <a:p>
            <a:r>
              <a:rPr lang="en-US" altLang="zh-TW" dirty="0" smtClean="0">
                <a:solidFill>
                  <a:schemeClr val="bg1">
                    <a:lumMod val="75000"/>
                  </a:schemeClr>
                </a:solidFill>
              </a:rPr>
              <a:t>Result</a:t>
            </a:r>
          </a:p>
          <a:p>
            <a:r>
              <a:rPr lang="en-US" altLang="zh-TW" dirty="0" smtClean="0">
                <a:solidFill>
                  <a:schemeClr val="bg1">
                    <a:lumMod val="75000"/>
                  </a:schemeClr>
                </a:solidFill>
              </a:rPr>
              <a:t>Conclusions</a:t>
            </a:r>
            <a:endParaRPr lang="en-US" altLang="zh-TW" dirty="0" smtClean="0">
              <a:solidFill>
                <a:schemeClr val="bg1">
                  <a:lumMod val="75000"/>
                </a:schemeClr>
              </a:solidFill>
            </a:endParaRPr>
          </a:p>
          <a:p>
            <a:endParaRPr lang="zh-TW" altLang="en-US" dirty="0"/>
          </a:p>
        </p:txBody>
      </p:sp>
    </p:spTree>
    <p:extLst>
      <p:ext uri="{BB962C8B-B14F-4D97-AF65-F5344CB8AC3E}">
        <p14:creationId xmlns:p14="http://schemas.microsoft.com/office/powerpoint/2010/main" val="2764714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p:txBody>
          <a:bodyPr/>
          <a:lstStyle/>
          <a:p>
            <a:r>
              <a:rPr lang="en-US" altLang="zh-TW" dirty="0" smtClean="0"/>
              <a:t>In this work, their approach is focus on detection of bots while they are in waiting stage.</a:t>
            </a:r>
          </a:p>
          <a:p>
            <a:r>
              <a:rPr lang="en-US" altLang="zh-TW" dirty="0" err="1" smtClean="0"/>
              <a:t>PeerFox</a:t>
            </a:r>
            <a:r>
              <a:rPr lang="en-US" altLang="zh-TW" dirty="0" smtClean="0"/>
              <a:t> is a two-tier approach based on ‘long-living peers </a:t>
            </a:r>
            <a:r>
              <a:rPr lang="en-US" altLang="zh-TW" dirty="0"/>
              <a:t>’ </a:t>
            </a:r>
            <a:r>
              <a:rPr lang="en-US" altLang="zh-TW" dirty="0" smtClean="0"/>
              <a:t>and ‘intensity of search requests’.</a:t>
            </a:r>
          </a:p>
          <a:p>
            <a:endParaRPr lang="zh-TW" altLang="en-US" b="1" dirty="0"/>
          </a:p>
        </p:txBody>
      </p:sp>
    </p:spTree>
    <p:extLst>
      <p:ext uri="{BB962C8B-B14F-4D97-AF65-F5344CB8AC3E}">
        <p14:creationId xmlns:p14="http://schemas.microsoft.com/office/powerpoint/2010/main" val="55723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Approach</a:t>
            </a:r>
            <a:endParaRPr lang="zh-TW" altLang="en-US" cap="none" dirty="0"/>
          </a:p>
        </p:txBody>
      </p:sp>
      <p:sp>
        <p:nvSpPr>
          <p:cNvPr id="3" name="內容版面配置區 2"/>
          <p:cNvSpPr>
            <a:spLocks noGrp="1"/>
          </p:cNvSpPr>
          <p:nvPr>
            <p:ph idx="1"/>
          </p:nvPr>
        </p:nvSpPr>
        <p:spPr/>
        <p:txBody>
          <a:bodyPr/>
          <a:lstStyle/>
          <a:p>
            <a:pPr lvl="1"/>
            <a:r>
              <a:rPr lang="en-US" altLang="zh-TW" dirty="0"/>
              <a:t>Long-living Peers </a:t>
            </a:r>
            <a:endParaRPr lang="en-US" altLang="zh-TW" dirty="0" smtClean="0"/>
          </a:p>
          <a:p>
            <a:pPr lvl="2"/>
            <a:r>
              <a:rPr lang="en-US" altLang="zh-TW" dirty="0" smtClean="0"/>
              <a:t>Benign </a:t>
            </a:r>
            <a:r>
              <a:rPr lang="en-US" altLang="zh-TW" dirty="0"/>
              <a:t>peers remain in the network only for the time they require any file, once they get or download the desired file, they leave the network.</a:t>
            </a:r>
          </a:p>
          <a:p>
            <a:pPr lvl="2"/>
            <a:r>
              <a:rPr lang="en-US" altLang="zh-TW" dirty="0"/>
              <a:t>Whereas, the bots advertise themselves till the system </a:t>
            </a:r>
            <a:r>
              <a:rPr lang="en-US" altLang="zh-TW" dirty="0" smtClean="0"/>
              <a:t>on which the bot is installed is </a:t>
            </a:r>
            <a:r>
              <a:rPr lang="en-US" altLang="zh-TW" dirty="0"/>
              <a:t>up</a:t>
            </a:r>
            <a:r>
              <a:rPr lang="en-US" altLang="zh-TW" dirty="0" smtClean="0"/>
              <a:t>.</a:t>
            </a:r>
          </a:p>
          <a:p>
            <a:pPr lvl="1"/>
            <a:endParaRPr lang="en-US" altLang="zh-TW" dirty="0"/>
          </a:p>
          <a:p>
            <a:pPr lvl="1"/>
            <a:r>
              <a:rPr lang="en-US" altLang="zh-TW" dirty="0" smtClean="0"/>
              <a:t>Search Requests’ Intensity</a:t>
            </a:r>
          </a:p>
          <a:p>
            <a:pPr lvl="2"/>
            <a:r>
              <a:rPr lang="en-US" altLang="zh-TW" dirty="0" smtClean="0"/>
              <a:t>For the </a:t>
            </a:r>
            <a:r>
              <a:rPr lang="en-US" altLang="zh-TW" dirty="0" err="1" smtClean="0"/>
              <a:t>DDoS</a:t>
            </a:r>
            <a:r>
              <a:rPr lang="en-US" altLang="zh-TW" dirty="0" smtClean="0"/>
              <a:t> attacks to be effective, all </a:t>
            </a:r>
            <a:r>
              <a:rPr lang="en-US" altLang="zh-TW" dirty="0"/>
              <a:t>the bots </a:t>
            </a:r>
            <a:r>
              <a:rPr lang="en-US" altLang="zh-TW" dirty="0" smtClean="0"/>
              <a:t>should get </a:t>
            </a:r>
            <a:r>
              <a:rPr lang="en-US" altLang="zh-TW" dirty="0"/>
              <a:t>commands or updates from the attacker as soon </a:t>
            </a:r>
            <a:r>
              <a:rPr lang="en-US" altLang="zh-TW" dirty="0" smtClean="0"/>
              <a:t>as possible </a:t>
            </a:r>
            <a:r>
              <a:rPr lang="en-US" altLang="zh-TW" dirty="0"/>
              <a:t>so that they can update themselves and can </a:t>
            </a:r>
            <a:r>
              <a:rPr lang="en-US" altLang="zh-TW" dirty="0" smtClean="0"/>
              <a:t>initiate an </a:t>
            </a:r>
            <a:r>
              <a:rPr lang="en-US" altLang="zh-TW" dirty="0"/>
              <a:t>attack or act accordingly.</a:t>
            </a:r>
            <a:endParaRPr lang="en-US" altLang="zh-TW" dirty="0" smtClean="0"/>
          </a:p>
          <a:p>
            <a:pPr lvl="2"/>
            <a:r>
              <a:rPr lang="en-US" altLang="zh-TW" dirty="0" smtClean="0"/>
              <a:t>The bots are </a:t>
            </a:r>
            <a:r>
              <a:rPr lang="en-US" altLang="zh-TW" dirty="0"/>
              <a:t>required to regularly and </a:t>
            </a:r>
            <a:r>
              <a:rPr lang="en-US" altLang="zh-TW" dirty="0" smtClean="0"/>
              <a:t>frequently search </a:t>
            </a:r>
            <a:r>
              <a:rPr lang="en-US" altLang="zh-TW" dirty="0"/>
              <a:t>for updates on commands.</a:t>
            </a:r>
            <a:endParaRPr lang="en-US" altLang="zh-TW" dirty="0" smtClean="0"/>
          </a:p>
          <a:p>
            <a:pPr lvl="2"/>
            <a:endParaRPr lang="en-US" altLang="zh-TW" dirty="0" smtClean="0"/>
          </a:p>
        </p:txBody>
      </p:sp>
    </p:spTree>
    <p:extLst>
      <p:ext uri="{BB962C8B-B14F-4D97-AF65-F5344CB8AC3E}">
        <p14:creationId xmlns:p14="http://schemas.microsoft.com/office/powerpoint/2010/main" val="2317381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4285</TotalTime>
  <Words>1178</Words>
  <Application>Microsoft Office PowerPoint</Application>
  <PresentationFormat>寬螢幕</PresentationFormat>
  <Paragraphs>140</Paragraphs>
  <Slides>21</Slides>
  <Notes>14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微軟正黑體</vt:lpstr>
      <vt:lpstr>新細明體</vt:lpstr>
      <vt:lpstr>標楷體</vt:lpstr>
      <vt:lpstr>Calibri</vt:lpstr>
      <vt:lpstr>Rockwell</vt:lpstr>
      <vt:lpstr>Rockwell Condensed</vt:lpstr>
      <vt:lpstr>Wingdings</vt:lpstr>
      <vt:lpstr>木刻字型</vt:lpstr>
      <vt:lpstr>PeerFox : Detecting Parasite P2P Botnets in their Waiting Stage</vt:lpstr>
      <vt:lpstr>Outline</vt:lpstr>
      <vt:lpstr>Outline</vt:lpstr>
      <vt:lpstr>Abstract</vt:lpstr>
      <vt:lpstr>Outline</vt:lpstr>
      <vt:lpstr>Introduction</vt:lpstr>
      <vt:lpstr>Outline</vt:lpstr>
      <vt:lpstr>Approach</vt:lpstr>
      <vt:lpstr>Approach</vt:lpstr>
      <vt:lpstr>Approach</vt:lpstr>
      <vt:lpstr>Approach</vt:lpstr>
      <vt:lpstr>Approach</vt:lpstr>
      <vt:lpstr>Approach</vt:lpstr>
      <vt:lpstr>Approach</vt:lpstr>
      <vt:lpstr>Approach</vt:lpstr>
      <vt:lpstr>Approach</vt:lpstr>
      <vt:lpstr>Outline</vt:lpstr>
      <vt:lpstr>Result</vt:lpstr>
      <vt:lpstr>Outline</vt:lpstr>
      <vt:lpstr>Conclusions</vt:lpstr>
      <vt:lpstr>END</vt:lpstr>
    </vt:vector>
  </TitlesOfParts>
  <Company>HPDS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Scalable Social Recommender Engine for Online Marketplaces: The Case Of Apache Solr</dc:title>
  <dc:creator>MuLin</dc:creator>
  <cp:lastModifiedBy>chilung</cp:lastModifiedBy>
  <cp:revision>89</cp:revision>
  <dcterms:created xsi:type="dcterms:W3CDTF">2016-02-25T06:48:06Z</dcterms:created>
  <dcterms:modified xsi:type="dcterms:W3CDTF">2016-09-20T03:50:31Z</dcterms:modified>
</cp:coreProperties>
</file>