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12.xml" ContentType="application/vnd.openxmlformats-officedocument.theme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embedTrueTypeFonts="1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8288000" cy="10287000"/>
  <p:notesSz cx="6858000" cy="9144000"/>
  <p:embeddedFontLst>
    <p:embeddedFont>
      <p:font typeface="+mn-lt"/>
    </p:embeddedFont>
    <p:embeddedFont>
      <p:font typeface="Montserrat Bold"/>
    </p:embeddedFont>
    <p:embeddedFont>
      <p:font typeface="Microsoft YaHei"/>
    </p:embeddedFont>
    <p:embeddedFont>
      <p:font typeface="+mn-ea"/>
    </p:embeddedFont>
    <p:embeddedFont>
      <p:font typeface="Lucida Sans"/>
    </p:embeddedFont>
    <p:embeddedFont>
      <p:font typeface="+mn-cs"/>
    </p:embeddedFont>
  </p:embeddedFon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0C0CF8C-03A9-4556-AC44-E723420C3E09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dt" idx="3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3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3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dt" idx="40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ftr" idx="41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sldNum" idx="42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dt" idx="43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ftr" idx="44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sldNum" idx="45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dt" idx="46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ftr" idx="47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sldNum" idx="48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dt" idx="49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ftr" idx="50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sldNum" idx="51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dt" idx="52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ftr" idx="53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sldNum" idx="54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+mn-lt"/>
              <a:ea typeface="+mn-ea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dt" idx="55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1.7.2013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2280" cy="25668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ftr" idx="56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sldNum" idx="57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F26EDA-748D-404A-A1FE-DFE3425598F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EF8F44-E2FE-4160-8BA0-99F5CAE147D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935D3A-8917-4F5A-8549-FF8495AC351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3E66A94-84CC-4410-88DD-D203AE2BD80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39238E3-0410-4874-AEA5-A7671FAD717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A29703-FF71-46B7-BE9B-75A84488CF0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5E92B2-379C-4781-964B-D5FC4F7F1A4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ACCD4E-C75C-47A5-B4A7-920231078C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E98CFF-DD69-46E9-AC60-88684FBF6DE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E725A2-EFE2-4C05-AA12-AA24560A73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0DCA5BF-4246-490A-A6CD-2574BB20042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>
            <a:off x="-216000" y="-7632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cxn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68" name="Group 3"/>
          <p:cNvGrpSpPr/>
          <p:nvPr/>
        </p:nvGrpSpPr>
        <p:grpSpPr>
          <a:xfrm>
            <a:off x="1190520" y="9117360"/>
            <a:ext cx="15815520" cy="669240"/>
            <a:chOff x="1190520" y="9117360"/>
            <a:chExt cx="15815520" cy="669240"/>
          </a:xfrm>
        </p:grpSpPr>
        <p:grpSp>
          <p:nvGrpSpPr>
            <p:cNvPr id="69" name="Group 4"/>
            <p:cNvGrpSpPr/>
            <p:nvPr/>
          </p:nvGrpSpPr>
          <p:grpSpPr>
            <a:xfrm>
              <a:off x="1190520" y="9185400"/>
              <a:ext cx="1095120" cy="533160"/>
              <a:chOff x="1190520" y="9185400"/>
              <a:chExt cx="1095120" cy="533160"/>
            </a:xfrm>
          </p:grpSpPr>
          <p:sp>
            <p:nvSpPr>
              <p:cNvPr id="70" name="Freeform 5" descr="preencoded.png"/>
              <p:cNvSpPr/>
              <p:nvPr/>
            </p:nvSpPr>
            <p:spPr>
              <a:xfrm>
                <a:off x="1190520" y="9185400"/>
                <a:ext cx="1095120" cy="533160"/>
              </a:xfrm>
              <a:custGeom>
                <a:avLst/>
                <a:gdLst>
                  <a:gd name="textAreaLeft" fmla="*/ 0 w 1095120"/>
                  <a:gd name="textAreaRight" fmla="*/ 1095480 w 1095120"/>
                  <a:gd name="textAreaTop" fmla="*/ 0 h 533160"/>
                  <a:gd name="textAreaBottom" fmla="*/ 533520 h 533160"/>
                </a:gdLst>
                <a:ahLst/>
                <a:cxnLst/>
                <a:rect l="textAreaLeft" t="textAreaTop" r="textAreaRight" b="textAreaBottom"/>
                <a:pathLst>
                  <a:path w="1460500" h="711200">
                    <a:moveTo>
                      <a:pt x="0" y="0"/>
                    </a:moveTo>
                    <a:lnTo>
                      <a:pt x="1460500" y="0"/>
                    </a:lnTo>
                    <a:lnTo>
                      <a:pt x="1460500" y="711200"/>
                    </a:lnTo>
                    <a:lnTo>
                      <a:pt x="0" y="7112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71" name="Group 6"/>
            <p:cNvGrpSpPr/>
            <p:nvPr/>
          </p:nvGrpSpPr>
          <p:grpSpPr>
            <a:xfrm>
              <a:off x="2590920" y="9441000"/>
              <a:ext cx="5667120" cy="18720"/>
              <a:chOff x="2590920" y="9441000"/>
              <a:chExt cx="5667120" cy="18720"/>
            </a:xfrm>
          </p:grpSpPr>
          <p:sp>
            <p:nvSpPr>
              <p:cNvPr id="72" name="Freeform 7" descr="preencoded.png"/>
              <p:cNvSpPr/>
              <p:nvPr/>
            </p:nvSpPr>
            <p:spPr>
              <a:xfrm>
                <a:off x="259092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73" name="Group 8"/>
            <p:cNvGrpSpPr/>
            <p:nvPr/>
          </p:nvGrpSpPr>
          <p:grpSpPr>
            <a:xfrm>
              <a:off x="10272600" y="9441000"/>
              <a:ext cx="5667120" cy="18720"/>
              <a:chOff x="10272600" y="9441000"/>
              <a:chExt cx="5667120" cy="18720"/>
            </a:xfrm>
          </p:grpSpPr>
          <p:sp>
            <p:nvSpPr>
              <p:cNvPr id="74" name="Freeform 9" descr="preencoded.png"/>
              <p:cNvSpPr/>
              <p:nvPr/>
            </p:nvSpPr>
            <p:spPr>
              <a:xfrm>
                <a:off x="1027260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sp>
          <p:nvSpPr>
            <p:cNvPr id="75" name="Freeform 10"/>
            <p:cNvSpPr/>
            <p:nvPr/>
          </p:nvSpPr>
          <p:spPr>
            <a:xfrm>
              <a:off x="16336800" y="9117360"/>
              <a:ext cx="669240" cy="669240"/>
            </a:xfrm>
            <a:custGeom>
              <a:avLst/>
              <a:gdLst>
                <a:gd name="textAreaLeft" fmla="*/ 0 w 669240"/>
                <a:gd name="textAreaRight" fmla="*/ 669600 w 66924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892932" h="892932">
                  <a:moveTo>
                    <a:pt x="0" y="0"/>
                  </a:moveTo>
                  <a:lnTo>
                    <a:pt x="892932" y="0"/>
                  </a:lnTo>
                  <a:lnTo>
                    <a:pt x="892932" y="892932"/>
                  </a:lnTo>
                  <a:lnTo>
                    <a:pt x="0" y="89293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grpSp>
          <p:nvGrpSpPr>
            <p:cNvPr id="76" name="Group 11"/>
            <p:cNvGrpSpPr/>
            <p:nvPr/>
          </p:nvGrpSpPr>
          <p:grpSpPr>
            <a:xfrm>
              <a:off x="7774200" y="9319680"/>
              <a:ext cx="2739240" cy="321120"/>
              <a:chOff x="7774200" y="9319680"/>
              <a:chExt cx="2739240" cy="321120"/>
            </a:xfrm>
          </p:grpSpPr>
          <p:sp>
            <p:nvSpPr>
              <p:cNvPr id="77" name="Freeform 12"/>
              <p:cNvSpPr/>
              <p:nvPr/>
            </p:nvSpPr>
            <p:spPr>
              <a:xfrm>
                <a:off x="7774200" y="9326520"/>
                <a:ext cx="2739240" cy="313920"/>
              </a:xfrm>
              <a:custGeom>
                <a:avLst/>
                <a:gdLst>
                  <a:gd name="textAreaLeft" fmla="*/ 0 w 2739240"/>
                  <a:gd name="textAreaRight" fmla="*/ 2739600 w 2739240"/>
                  <a:gd name="textAreaTop" fmla="*/ 0 h 313920"/>
                  <a:gd name="textAreaBottom" fmla="*/ 314280 h 313920"/>
                </a:gdLst>
                <a:ahLst/>
                <a:cxnLst/>
                <a:rect l="textAreaLeft" t="textAreaTop" r="textAreaRight" b="textAreaBottom"/>
                <a:pathLst>
                  <a:path w="3652800" h="418894">
                    <a:moveTo>
                      <a:pt x="0" y="0"/>
                    </a:moveTo>
                    <a:lnTo>
                      <a:pt x="3652800" y="0"/>
                    </a:lnTo>
                    <a:lnTo>
                      <a:pt x="3652800" y="418894"/>
                    </a:lnTo>
                    <a:lnTo>
                      <a:pt x="0" y="418894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  <p:sp>
            <p:nvSpPr>
              <p:cNvPr id="78" name="TextBox 13"/>
              <p:cNvSpPr/>
              <p:nvPr/>
            </p:nvSpPr>
            <p:spPr>
              <a:xfrm>
                <a:off x="7774200" y="9319680"/>
                <a:ext cx="2739240" cy="321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 algn="ctr" defTabSz="914400">
                  <a:lnSpc>
                    <a:spcPts val="2001"/>
                  </a:lnSpc>
                </a:pPr>
                <a:r>
                  <a:rPr b="1" lang="en-US" sz="1600" strike="noStrike" u="none">
                    <a:solidFill>
                      <a:srgbClr val="d0cce3"/>
                    </a:solidFill>
                    <a:effectLst/>
                    <a:uFillTx/>
                    <a:latin typeface="Montserrat Bold"/>
                    <a:ea typeface="Montserrat Bold"/>
                  </a:rPr>
                  <a:t>CBIT Hacktoberfest 2025</a:t>
                </a:r>
                <a:endParaRPr b="0" lang="en-IN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79" name="Group 14"/>
          <p:cNvGrpSpPr/>
          <p:nvPr/>
        </p:nvGrpSpPr>
        <p:grpSpPr>
          <a:xfrm>
            <a:off x="5257800" y="527040"/>
            <a:ext cx="7238520" cy="1395360"/>
            <a:chOff x="5257800" y="527040"/>
            <a:chExt cx="7238520" cy="1395360"/>
          </a:xfrm>
        </p:grpSpPr>
        <p:sp>
          <p:nvSpPr>
            <p:cNvPr id="80" name="Freeform 15"/>
            <p:cNvSpPr/>
            <p:nvPr/>
          </p:nvSpPr>
          <p:spPr>
            <a:xfrm>
              <a:off x="5257800" y="541440"/>
              <a:ext cx="7238520" cy="1380960"/>
            </a:xfrm>
            <a:custGeom>
              <a:avLst/>
              <a:gdLst>
                <a:gd name="textAreaLeft" fmla="*/ 0 w 7238520"/>
                <a:gd name="textAreaRight" fmla="*/ 7238880 w 7238520"/>
                <a:gd name="textAreaTop" fmla="*/ 0 h 1380960"/>
                <a:gd name="textAreaBottom" fmla="*/ 1381320 h 1380960"/>
              </a:gdLst>
              <a:ahLst/>
              <a:cxnLst/>
              <a:rect l="textAreaLeft" t="textAreaTop" r="textAreaRight" b="textAreaBottom"/>
              <a:pathLst>
                <a:path w="7034640" h="1830677">
                  <a:moveTo>
                    <a:pt x="0" y="0"/>
                  </a:moveTo>
                  <a:lnTo>
                    <a:pt x="7034640" y="0"/>
                  </a:lnTo>
                  <a:lnTo>
                    <a:pt x="7034640" y="1830677"/>
                  </a:lnTo>
                  <a:lnTo>
                    <a:pt x="0" y="183067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1" name="TextBox 16"/>
            <p:cNvSpPr/>
            <p:nvPr/>
          </p:nvSpPr>
          <p:spPr>
            <a:xfrm>
              <a:off x="5257800" y="527040"/>
              <a:ext cx="7238520" cy="1395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8323"/>
                </a:lnSpc>
              </a:pPr>
              <a:r>
                <a:rPr b="1" lang="en-US" sz="68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{</a:t>
              </a:r>
              <a:r>
                <a:rPr b="1" lang="en-US" sz="6800" strike="noStrike" u="none">
                  <a:solidFill>
                    <a:srgbClr val="ffffff"/>
                  </a:solidFill>
                  <a:effectLst/>
                  <a:uFillTx/>
                  <a:latin typeface="Montserrat Bold"/>
                  <a:ea typeface="Montserrat Bold"/>
                </a:rPr>
                <a:t> Team No: </a:t>
              </a:r>
              <a:r>
                <a:rPr b="1" lang="en-IN" sz="7200" strike="noStrike" u="none">
                  <a:solidFill>
                    <a:schemeClr val="lt1"/>
                  </a:solidFill>
                  <a:effectLst/>
                  <a:uFillTx/>
                  <a:latin typeface="Calibri"/>
                  <a:ea typeface="Montserrat Bold"/>
                </a:rPr>
                <a:t>415</a:t>
              </a:r>
              <a:r>
                <a:rPr b="1" lang="en-US" sz="6800" strike="noStrike" u="none">
                  <a:solidFill>
                    <a:srgbClr val="ffffff"/>
                  </a:solidFill>
                  <a:effectLst/>
                  <a:uFillTx/>
                  <a:latin typeface="Montserrat Bold"/>
                  <a:ea typeface="Montserrat Bold"/>
                </a:rPr>
                <a:t> </a:t>
              </a:r>
              <a:r>
                <a:rPr b="1" lang="en-US" sz="68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}</a:t>
              </a:r>
              <a:endParaRPr b="0" lang="en-IN" sz="6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2" name="Group 17"/>
          <p:cNvGrpSpPr/>
          <p:nvPr/>
        </p:nvGrpSpPr>
        <p:grpSpPr>
          <a:xfrm>
            <a:off x="1028880" y="4593960"/>
            <a:ext cx="5331240" cy="1371960"/>
            <a:chOff x="1028880" y="4593960"/>
            <a:chExt cx="5331240" cy="1371960"/>
          </a:xfrm>
        </p:grpSpPr>
        <p:sp>
          <p:nvSpPr>
            <p:cNvPr id="83" name="Freeform 18"/>
            <p:cNvSpPr/>
            <p:nvPr/>
          </p:nvSpPr>
          <p:spPr>
            <a:xfrm>
              <a:off x="1028880" y="4601160"/>
              <a:ext cx="5331240" cy="1364760"/>
            </a:xfrm>
            <a:custGeom>
              <a:avLst/>
              <a:gdLst>
                <a:gd name="textAreaLeft" fmla="*/ 0 w 5331240"/>
                <a:gd name="textAreaRight" fmla="*/ 5331600 w 5331240"/>
                <a:gd name="textAreaTop" fmla="*/ 0 h 1364760"/>
                <a:gd name="textAreaBottom" fmla="*/ 1365120 h 1364760"/>
              </a:gdLst>
              <a:ahLst/>
              <a:cxnLst/>
              <a:rect l="textAreaLeft" t="textAreaTop" r="textAreaRight" b="textAreaBottom"/>
              <a:pathLst>
                <a:path w="7149505" h="1830677">
                  <a:moveTo>
                    <a:pt x="0" y="0"/>
                  </a:moveTo>
                  <a:lnTo>
                    <a:pt x="7149505" y="0"/>
                  </a:lnTo>
                  <a:lnTo>
                    <a:pt x="7149505" y="1830677"/>
                  </a:lnTo>
                  <a:lnTo>
                    <a:pt x="0" y="183067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4" name="TextBox 19"/>
            <p:cNvSpPr/>
            <p:nvPr/>
          </p:nvSpPr>
          <p:spPr>
            <a:xfrm>
              <a:off x="1028880" y="4593960"/>
              <a:ext cx="5331240" cy="1371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264"/>
                </a:lnSpc>
              </a:pPr>
              <a:r>
                <a:rPr b="1" lang="en-US" sz="4300" strike="noStrike" u="none">
                  <a:solidFill>
                    <a:srgbClr val="ffffff"/>
                  </a:solidFill>
                  <a:effectLst/>
                  <a:uFillTx/>
                  <a:latin typeface="Montserrat Bold"/>
                  <a:ea typeface="Montserrat Bold"/>
                </a:rPr>
                <a:t>Team Members:</a:t>
              </a:r>
              <a:endParaRPr b="0" lang="en-IN" sz="43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" name="TextBox 20"/>
          <p:cNvSpPr/>
          <p:nvPr/>
        </p:nvSpPr>
        <p:spPr>
          <a:xfrm>
            <a:off x="1778040" y="5726880"/>
            <a:ext cx="7157880" cy="16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78880" indent="-289440" defTabSz="914400">
              <a:lnSpc>
                <a:spcPts val="445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Team Lead Name: Chiluveru Girish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78880" indent="-289440" defTabSz="914400">
              <a:lnSpc>
                <a:spcPts val="445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Teammate 1 Name: 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Dattaram Muknak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578880" indent="-289440" defTabSz="914400">
              <a:lnSpc>
                <a:spcPts val="445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Teammate 4 Name: 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Uday Domadiya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6" name="Group 21"/>
          <p:cNvGrpSpPr/>
          <p:nvPr/>
        </p:nvGrpSpPr>
        <p:grpSpPr>
          <a:xfrm>
            <a:off x="1028880" y="1910520"/>
            <a:ext cx="16116120" cy="2368800"/>
            <a:chOff x="1028880" y="1910520"/>
            <a:chExt cx="16116120" cy="2368800"/>
          </a:xfrm>
        </p:grpSpPr>
        <p:sp>
          <p:nvSpPr>
            <p:cNvPr id="87" name="Freeform 22"/>
            <p:cNvSpPr/>
            <p:nvPr/>
          </p:nvSpPr>
          <p:spPr>
            <a:xfrm>
              <a:off x="1028880" y="1922760"/>
              <a:ext cx="16116120" cy="2356560"/>
            </a:xfrm>
            <a:custGeom>
              <a:avLst/>
              <a:gdLst>
                <a:gd name="textAreaLeft" fmla="*/ 0 w 16116120"/>
                <a:gd name="textAreaRight" fmla="*/ 16116480 w 16116120"/>
                <a:gd name="textAreaTop" fmla="*/ 0 h 2356560"/>
                <a:gd name="textAreaBottom" fmla="*/ 2356920 h 2356560"/>
              </a:gdLst>
              <a:ahLst/>
              <a:cxnLst/>
              <a:rect l="textAreaLeft" t="textAreaTop" r="textAreaRight" b="textAreaBottom"/>
              <a:pathLst>
                <a:path w="9949953" h="1830677">
                  <a:moveTo>
                    <a:pt x="0" y="0"/>
                  </a:moveTo>
                  <a:lnTo>
                    <a:pt x="9949953" y="0"/>
                  </a:lnTo>
                  <a:lnTo>
                    <a:pt x="9949953" y="1830677"/>
                  </a:lnTo>
                  <a:lnTo>
                    <a:pt x="0" y="183067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8" name="TextBox 23"/>
            <p:cNvSpPr/>
            <p:nvPr/>
          </p:nvSpPr>
          <p:spPr>
            <a:xfrm>
              <a:off x="1028880" y="1910520"/>
              <a:ext cx="16116120" cy="2368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5264"/>
                </a:lnSpc>
              </a:pPr>
              <a:r>
                <a:rPr b="1" lang="en-US" sz="4300" strike="noStrike" u="none">
                  <a:solidFill>
                    <a:schemeClr val="lt1"/>
                  </a:solidFill>
                  <a:effectLst/>
                  <a:uFillTx/>
                  <a:latin typeface="Montserrat Bold"/>
                  <a:ea typeface="Montserrat Bold"/>
                </a:rPr>
                <a:t>Problem Statement Title:</a:t>
              </a:r>
              <a:r>
                <a:rPr b="0" lang="en-US" sz="4400" strike="noStrike" u="none">
                  <a:solidFill>
                    <a:schemeClr val="lt1"/>
                  </a:solidFill>
                  <a:effectLst/>
                  <a:uFillTx/>
                  <a:latin typeface="Calibri"/>
                  <a:ea typeface="Montserrat Bold"/>
                </a:rPr>
                <a:t> Automated Caption Generator (Advanced) </a:t>
              </a:r>
              <a:endPara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cxn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90" name="Group 3"/>
          <p:cNvGrpSpPr/>
          <p:nvPr/>
        </p:nvGrpSpPr>
        <p:grpSpPr>
          <a:xfrm>
            <a:off x="1028880" y="592920"/>
            <a:ext cx="7274520" cy="1373760"/>
            <a:chOff x="1028880" y="592920"/>
            <a:chExt cx="7274520" cy="1373760"/>
          </a:xfrm>
        </p:grpSpPr>
        <p:sp>
          <p:nvSpPr>
            <p:cNvPr id="91" name="Freeform 4"/>
            <p:cNvSpPr/>
            <p:nvPr/>
          </p:nvSpPr>
          <p:spPr>
            <a:xfrm>
              <a:off x="1028880" y="600120"/>
              <a:ext cx="7274520" cy="1366560"/>
            </a:xfrm>
            <a:custGeom>
              <a:avLst/>
              <a:gdLst>
                <a:gd name="textAreaLeft" fmla="*/ 0 w 7274520"/>
                <a:gd name="textAreaRight" fmla="*/ 7274880 w 7274520"/>
                <a:gd name="textAreaTop" fmla="*/ 0 h 1366560"/>
                <a:gd name="textAreaBottom" fmla="*/ 1366920 h 1366560"/>
              </a:gdLst>
              <a:ahLst/>
              <a:cxnLst/>
              <a:rect l="textAreaLeft" t="textAreaTop" r="textAreaRight" b="textAreaBottom"/>
              <a:pathLst>
                <a:path w="9699990" h="1822359">
                  <a:moveTo>
                    <a:pt x="0" y="0"/>
                  </a:moveTo>
                  <a:lnTo>
                    <a:pt x="9699990" y="0"/>
                  </a:lnTo>
                  <a:lnTo>
                    <a:pt x="9699990" y="1822359"/>
                  </a:lnTo>
                  <a:lnTo>
                    <a:pt x="0" y="18223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2" name="TextBox 5"/>
            <p:cNvSpPr/>
            <p:nvPr/>
          </p:nvSpPr>
          <p:spPr>
            <a:xfrm>
              <a:off x="1028880" y="592920"/>
              <a:ext cx="7274520" cy="137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6120"/>
                </a:lnSpc>
              </a:pP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{ </a:t>
              </a:r>
              <a:r>
                <a:rPr b="1" lang="en-US" sz="5000" strike="noStrike" u="none">
                  <a:solidFill>
                    <a:srgbClr val="ffffff"/>
                  </a:solidFill>
                  <a:effectLst/>
                  <a:uFillTx/>
                  <a:latin typeface="Montserrat Bold"/>
                  <a:ea typeface="Montserrat Bold"/>
                </a:rPr>
                <a:t>Proposed Solution</a:t>
              </a: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 }</a:t>
              </a:r>
              <a:endParaRPr b="0" lang="en-IN" sz="5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3" name="Group 6"/>
          <p:cNvGrpSpPr/>
          <p:nvPr/>
        </p:nvGrpSpPr>
        <p:grpSpPr>
          <a:xfrm>
            <a:off x="1190520" y="9117360"/>
            <a:ext cx="15815520" cy="669240"/>
            <a:chOff x="1190520" y="9117360"/>
            <a:chExt cx="15815520" cy="669240"/>
          </a:xfrm>
        </p:grpSpPr>
        <p:grpSp>
          <p:nvGrpSpPr>
            <p:cNvPr id="94" name="Group 7"/>
            <p:cNvGrpSpPr/>
            <p:nvPr/>
          </p:nvGrpSpPr>
          <p:grpSpPr>
            <a:xfrm>
              <a:off x="1190520" y="9185400"/>
              <a:ext cx="1095120" cy="533160"/>
              <a:chOff x="1190520" y="9185400"/>
              <a:chExt cx="1095120" cy="533160"/>
            </a:xfrm>
          </p:grpSpPr>
          <p:sp>
            <p:nvSpPr>
              <p:cNvPr id="95" name="Freeform 8" descr="preencoded.png"/>
              <p:cNvSpPr/>
              <p:nvPr/>
            </p:nvSpPr>
            <p:spPr>
              <a:xfrm>
                <a:off x="1190520" y="9185400"/>
                <a:ext cx="1095120" cy="533160"/>
              </a:xfrm>
              <a:custGeom>
                <a:avLst/>
                <a:gdLst>
                  <a:gd name="textAreaLeft" fmla="*/ 0 w 1095120"/>
                  <a:gd name="textAreaRight" fmla="*/ 1095480 w 1095120"/>
                  <a:gd name="textAreaTop" fmla="*/ 0 h 533160"/>
                  <a:gd name="textAreaBottom" fmla="*/ 533520 h 533160"/>
                </a:gdLst>
                <a:ahLst/>
                <a:cxnLst/>
                <a:rect l="textAreaLeft" t="textAreaTop" r="textAreaRight" b="textAreaBottom"/>
                <a:pathLst>
                  <a:path w="1460500" h="711200">
                    <a:moveTo>
                      <a:pt x="0" y="0"/>
                    </a:moveTo>
                    <a:lnTo>
                      <a:pt x="1460500" y="0"/>
                    </a:lnTo>
                    <a:lnTo>
                      <a:pt x="1460500" y="711200"/>
                    </a:lnTo>
                    <a:lnTo>
                      <a:pt x="0" y="7112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96" name="Group 9"/>
            <p:cNvGrpSpPr/>
            <p:nvPr/>
          </p:nvGrpSpPr>
          <p:grpSpPr>
            <a:xfrm>
              <a:off x="2590920" y="9441000"/>
              <a:ext cx="5667120" cy="18720"/>
              <a:chOff x="2590920" y="9441000"/>
              <a:chExt cx="5667120" cy="18720"/>
            </a:xfrm>
          </p:grpSpPr>
          <p:sp>
            <p:nvSpPr>
              <p:cNvPr id="97" name="Freeform 10" descr="preencoded.png"/>
              <p:cNvSpPr/>
              <p:nvPr/>
            </p:nvSpPr>
            <p:spPr>
              <a:xfrm>
                <a:off x="259092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98" name="Group 11"/>
            <p:cNvGrpSpPr/>
            <p:nvPr/>
          </p:nvGrpSpPr>
          <p:grpSpPr>
            <a:xfrm>
              <a:off x="10272600" y="9441000"/>
              <a:ext cx="5667120" cy="18720"/>
              <a:chOff x="10272600" y="9441000"/>
              <a:chExt cx="5667120" cy="18720"/>
            </a:xfrm>
          </p:grpSpPr>
          <p:sp>
            <p:nvSpPr>
              <p:cNvPr id="99" name="Freeform 12" descr="preencoded.png"/>
              <p:cNvSpPr/>
              <p:nvPr/>
            </p:nvSpPr>
            <p:spPr>
              <a:xfrm>
                <a:off x="1027260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sp>
          <p:nvSpPr>
            <p:cNvPr id="100" name="Freeform 13"/>
            <p:cNvSpPr/>
            <p:nvPr/>
          </p:nvSpPr>
          <p:spPr>
            <a:xfrm>
              <a:off x="16336800" y="9117360"/>
              <a:ext cx="669240" cy="669240"/>
            </a:xfrm>
            <a:custGeom>
              <a:avLst/>
              <a:gdLst>
                <a:gd name="textAreaLeft" fmla="*/ 0 w 669240"/>
                <a:gd name="textAreaRight" fmla="*/ 669600 w 66924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892932" h="892932">
                  <a:moveTo>
                    <a:pt x="0" y="0"/>
                  </a:moveTo>
                  <a:lnTo>
                    <a:pt x="892932" y="0"/>
                  </a:lnTo>
                  <a:lnTo>
                    <a:pt x="892932" y="892932"/>
                  </a:lnTo>
                  <a:lnTo>
                    <a:pt x="0" y="89293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grpSp>
          <p:nvGrpSpPr>
            <p:cNvPr id="101" name="Group 14"/>
            <p:cNvGrpSpPr/>
            <p:nvPr/>
          </p:nvGrpSpPr>
          <p:grpSpPr>
            <a:xfrm>
              <a:off x="7774200" y="9319680"/>
              <a:ext cx="2739240" cy="321120"/>
              <a:chOff x="7774200" y="9319680"/>
              <a:chExt cx="2739240" cy="321120"/>
            </a:xfrm>
          </p:grpSpPr>
          <p:sp>
            <p:nvSpPr>
              <p:cNvPr id="102" name="Freeform 15"/>
              <p:cNvSpPr/>
              <p:nvPr/>
            </p:nvSpPr>
            <p:spPr>
              <a:xfrm>
                <a:off x="7774200" y="9326520"/>
                <a:ext cx="2739240" cy="313920"/>
              </a:xfrm>
              <a:custGeom>
                <a:avLst/>
                <a:gdLst>
                  <a:gd name="textAreaLeft" fmla="*/ 0 w 2739240"/>
                  <a:gd name="textAreaRight" fmla="*/ 2739600 w 2739240"/>
                  <a:gd name="textAreaTop" fmla="*/ 0 h 313920"/>
                  <a:gd name="textAreaBottom" fmla="*/ 314280 h 313920"/>
                </a:gdLst>
                <a:ahLst/>
                <a:cxnLst/>
                <a:rect l="textAreaLeft" t="textAreaTop" r="textAreaRight" b="textAreaBottom"/>
                <a:pathLst>
                  <a:path w="3652800" h="418894">
                    <a:moveTo>
                      <a:pt x="0" y="0"/>
                    </a:moveTo>
                    <a:lnTo>
                      <a:pt x="3652800" y="0"/>
                    </a:lnTo>
                    <a:lnTo>
                      <a:pt x="3652800" y="418894"/>
                    </a:lnTo>
                    <a:lnTo>
                      <a:pt x="0" y="418894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  <p:sp>
            <p:nvSpPr>
              <p:cNvPr id="103" name="TextBox 16"/>
              <p:cNvSpPr/>
              <p:nvPr/>
            </p:nvSpPr>
            <p:spPr>
              <a:xfrm>
                <a:off x="7774200" y="9319680"/>
                <a:ext cx="2739240" cy="321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 algn="ctr" defTabSz="914400">
                  <a:lnSpc>
                    <a:spcPts val="2001"/>
                  </a:lnSpc>
                </a:pPr>
                <a:r>
                  <a:rPr b="1" lang="en-US" sz="1600" strike="noStrike" u="none">
                    <a:solidFill>
                      <a:srgbClr val="d0cce3"/>
                    </a:solidFill>
                    <a:effectLst/>
                    <a:uFillTx/>
                    <a:latin typeface="Montserrat Bold"/>
                    <a:ea typeface="Montserrat Bold"/>
                  </a:rPr>
                  <a:t>CBIT Hacktoberfest 2025</a:t>
                </a:r>
                <a:endParaRPr b="0" lang="en-IN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104" name="TextBox 17"/>
          <p:cNvSpPr/>
          <p:nvPr/>
        </p:nvSpPr>
        <p:spPr>
          <a:xfrm>
            <a:off x="15773400" y="336600"/>
            <a:ext cx="1897920" cy="5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415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TextBox 17"/>
          <p:cNvSpPr/>
          <p:nvPr/>
        </p:nvSpPr>
        <p:spPr>
          <a:xfrm>
            <a:off x="1028880" y="1790640"/>
            <a:ext cx="16230240" cy="735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Problem:</a:t>
            </a:r>
            <a:br>
              <a:rPr sz="36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Creating accurate captions for videos is time-consuming, language-dependent, and often requires manual effort — making accessibility difficult for creators and viewers.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Proposed Solution:</a:t>
            </a:r>
            <a:br>
              <a:rPr sz="36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Develop an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AI-powered automated caption generation system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that: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🎧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Extracts audio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from videos automatically using MoviePy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🤖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Transcribes speech to text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with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OpenAI Whisper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, ensuring high accuracy across multiple languages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⏱️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Generates precise timestamps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for each dialogue segment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📄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Creates professional SRT subtitle files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compatible with all platforms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🔥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Embeds captions directly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into videos using FFmpeg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🌐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Provides an easy-to-use web interface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(Streamlit) for seamless upload, processing, and download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Outcome: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Reduces manual captioning time by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over 80%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Enhances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content accessibility and engagement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cxn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07" name="Group 3"/>
          <p:cNvGrpSpPr/>
          <p:nvPr/>
        </p:nvGrpSpPr>
        <p:grpSpPr>
          <a:xfrm>
            <a:off x="1028880" y="572760"/>
            <a:ext cx="5015160" cy="1373760"/>
            <a:chOff x="1028880" y="572760"/>
            <a:chExt cx="5015160" cy="1373760"/>
          </a:xfrm>
        </p:grpSpPr>
        <p:sp>
          <p:nvSpPr>
            <p:cNvPr id="108" name="Freeform 4"/>
            <p:cNvSpPr/>
            <p:nvPr/>
          </p:nvSpPr>
          <p:spPr>
            <a:xfrm>
              <a:off x="1028880" y="579960"/>
              <a:ext cx="5015160" cy="1366560"/>
            </a:xfrm>
            <a:custGeom>
              <a:avLst/>
              <a:gdLst>
                <a:gd name="textAreaLeft" fmla="*/ 0 w 5015160"/>
                <a:gd name="textAreaRight" fmla="*/ 5015520 w 5015160"/>
                <a:gd name="textAreaTop" fmla="*/ 0 h 1366560"/>
                <a:gd name="textAreaBottom" fmla="*/ 1366920 h 1366560"/>
              </a:gdLst>
              <a:ahLst/>
              <a:cxnLst/>
              <a:rect l="textAreaLeft" t="textAreaTop" r="textAreaRight" b="textAreaBottom"/>
              <a:pathLst>
                <a:path w="6687570" h="1822359">
                  <a:moveTo>
                    <a:pt x="0" y="0"/>
                  </a:moveTo>
                  <a:lnTo>
                    <a:pt x="6687570" y="0"/>
                  </a:lnTo>
                  <a:lnTo>
                    <a:pt x="6687570" y="1822359"/>
                  </a:lnTo>
                  <a:lnTo>
                    <a:pt x="0" y="18223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09" name="TextBox 5"/>
            <p:cNvSpPr/>
            <p:nvPr/>
          </p:nvSpPr>
          <p:spPr>
            <a:xfrm>
              <a:off x="1028880" y="572760"/>
              <a:ext cx="5015160" cy="137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6120"/>
                </a:lnSpc>
              </a:pP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{ </a:t>
              </a:r>
              <a:r>
                <a:rPr b="1" lang="en-US" sz="5000" strike="noStrike" u="none">
                  <a:solidFill>
                    <a:srgbClr val="ffffff"/>
                  </a:solidFill>
                  <a:effectLst/>
                  <a:uFillTx/>
                  <a:latin typeface="Montserrat Bold"/>
                  <a:ea typeface="Montserrat Bold"/>
                </a:rPr>
                <a:t>Tech Stack </a:t>
              </a: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}</a:t>
              </a:r>
              <a:endParaRPr b="0" lang="en-IN" sz="5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0" name="Group 6"/>
          <p:cNvGrpSpPr/>
          <p:nvPr/>
        </p:nvGrpSpPr>
        <p:grpSpPr>
          <a:xfrm>
            <a:off x="1190520" y="9117360"/>
            <a:ext cx="15815520" cy="669240"/>
            <a:chOff x="1190520" y="9117360"/>
            <a:chExt cx="15815520" cy="669240"/>
          </a:xfrm>
        </p:grpSpPr>
        <p:grpSp>
          <p:nvGrpSpPr>
            <p:cNvPr id="111" name="Group 7"/>
            <p:cNvGrpSpPr/>
            <p:nvPr/>
          </p:nvGrpSpPr>
          <p:grpSpPr>
            <a:xfrm>
              <a:off x="1190520" y="9185400"/>
              <a:ext cx="1095120" cy="533160"/>
              <a:chOff x="1190520" y="9185400"/>
              <a:chExt cx="1095120" cy="533160"/>
            </a:xfrm>
          </p:grpSpPr>
          <p:sp>
            <p:nvSpPr>
              <p:cNvPr id="112" name="Freeform 8" descr="preencoded.png"/>
              <p:cNvSpPr/>
              <p:nvPr/>
            </p:nvSpPr>
            <p:spPr>
              <a:xfrm>
                <a:off x="1190520" y="9185400"/>
                <a:ext cx="1095120" cy="533160"/>
              </a:xfrm>
              <a:custGeom>
                <a:avLst/>
                <a:gdLst>
                  <a:gd name="textAreaLeft" fmla="*/ 0 w 1095120"/>
                  <a:gd name="textAreaRight" fmla="*/ 1095480 w 1095120"/>
                  <a:gd name="textAreaTop" fmla="*/ 0 h 533160"/>
                  <a:gd name="textAreaBottom" fmla="*/ 533520 h 533160"/>
                </a:gdLst>
                <a:ahLst/>
                <a:cxnLst/>
                <a:rect l="textAreaLeft" t="textAreaTop" r="textAreaRight" b="textAreaBottom"/>
                <a:pathLst>
                  <a:path w="1460500" h="711200">
                    <a:moveTo>
                      <a:pt x="0" y="0"/>
                    </a:moveTo>
                    <a:lnTo>
                      <a:pt x="1460500" y="0"/>
                    </a:lnTo>
                    <a:lnTo>
                      <a:pt x="1460500" y="711200"/>
                    </a:lnTo>
                    <a:lnTo>
                      <a:pt x="0" y="7112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113" name="Group 9"/>
            <p:cNvGrpSpPr/>
            <p:nvPr/>
          </p:nvGrpSpPr>
          <p:grpSpPr>
            <a:xfrm>
              <a:off x="2590920" y="9441000"/>
              <a:ext cx="5667120" cy="18720"/>
              <a:chOff x="2590920" y="9441000"/>
              <a:chExt cx="5667120" cy="18720"/>
            </a:xfrm>
          </p:grpSpPr>
          <p:sp>
            <p:nvSpPr>
              <p:cNvPr id="114" name="Freeform 10" descr="preencoded.png"/>
              <p:cNvSpPr/>
              <p:nvPr/>
            </p:nvSpPr>
            <p:spPr>
              <a:xfrm>
                <a:off x="259092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115" name="Group 11"/>
            <p:cNvGrpSpPr/>
            <p:nvPr/>
          </p:nvGrpSpPr>
          <p:grpSpPr>
            <a:xfrm>
              <a:off x="10272600" y="9441000"/>
              <a:ext cx="5667120" cy="18720"/>
              <a:chOff x="10272600" y="9441000"/>
              <a:chExt cx="5667120" cy="18720"/>
            </a:xfrm>
          </p:grpSpPr>
          <p:sp>
            <p:nvSpPr>
              <p:cNvPr id="116" name="Freeform 12" descr="preencoded.png"/>
              <p:cNvSpPr/>
              <p:nvPr/>
            </p:nvSpPr>
            <p:spPr>
              <a:xfrm>
                <a:off x="1027260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sp>
          <p:nvSpPr>
            <p:cNvPr id="117" name="Freeform 13"/>
            <p:cNvSpPr/>
            <p:nvPr/>
          </p:nvSpPr>
          <p:spPr>
            <a:xfrm>
              <a:off x="16336800" y="9117360"/>
              <a:ext cx="669240" cy="669240"/>
            </a:xfrm>
            <a:custGeom>
              <a:avLst/>
              <a:gdLst>
                <a:gd name="textAreaLeft" fmla="*/ 0 w 669240"/>
                <a:gd name="textAreaRight" fmla="*/ 669600 w 66924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892932" h="892932">
                  <a:moveTo>
                    <a:pt x="0" y="0"/>
                  </a:moveTo>
                  <a:lnTo>
                    <a:pt x="892932" y="0"/>
                  </a:lnTo>
                  <a:lnTo>
                    <a:pt x="892932" y="892932"/>
                  </a:lnTo>
                  <a:lnTo>
                    <a:pt x="0" y="89293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grpSp>
          <p:nvGrpSpPr>
            <p:cNvPr id="118" name="Group 14"/>
            <p:cNvGrpSpPr/>
            <p:nvPr/>
          </p:nvGrpSpPr>
          <p:grpSpPr>
            <a:xfrm>
              <a:off x="7774200" y="9319680"/>
              <a:ext cx="2739240" cy="321120"/>
              <a:chOff x="7774200" y="9319680"/>
              <a:chExt cx="2739240" cy="321120"/>
            </a:xfrm>
          </p:grpSpPr>
          <p:sp>
            <p:nvSpPr>
              <p:cNvPr id="119" name="Freeform 15"/>
              <p:cNvSpPr/>
              <p:nvPr/>
            </p:nvSpPr>
            <p:spPr>
              <a:xfrm>
                <a:off x="7774200" y="9326520"/>
                <a:ext cx="2739240" cy="313920"/>
              </a:xfrm>
              <a:custGeom>
                <a:avLst/>
                <a:gdLst>
                  <a:gd name="textAreaLeft" fmla="*/ 0 w 2739240"/>
                  <a:gd name="textAreaRight" fmla="*/ 2739600 w 2739240"/>
                  <a:gd name="textAreaTop" fmla="*/ 0 h 313920"/>
                  <a:gd name="textAreaBottom" fmla="*/ 314280 h 313920"/>
                </a:gdLst>
                <a:ahLst/>
                <a:cxnLst/>
                <a:rect l="textAreaLeft" t="textAreaTop" r="textAreaRight" b="textAreaBottom"/>
                <a:pathLst>
                  <a:path w="3652800" h="418894">
                    <a:moveTo>
                      <a:pt x="0" y="0"/>
                    </a:moveTo>
                    <a:lnTo>
                      <a:pt x="3652800" y="0"/>
                    </a:lnTo>
                    <a:lnTo>
                      <a:pt x="3652800" y="418894"/>
                    </a:lnTo>
                    <a:lnTo>
                      <a:pt x="0" y="418894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  <p:sp>
            <p:nvSpPr>
              <p:cNvPr id="120" name="TextBox 16"/>
              <p:cNvSpPr/>
              <p:nvPr/>
            </p:nvSpPr>
            <p:spPr>
              <a:xfrm>
                <a:off x="7774200" y="9319680"/>
                <a:ext cx="2739240" cy="321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 algn="ctr" defTabSz="914400">
                  <a:lnSpc>
                    <a:spcPts val="2001"/>
                  </a:lnSpc>
                </a:pPr>
                <a:r>
                  <a:rPr b="1" lang="en-US" sz="1600" strike="noStrike" u="none">
                    <a:solidFill>
                      <a:srgbClr val="d0cce3"/>
                    </a:solidFill>
                    <a:effectLst/>
                    <a:uFillTx/>
                    <a:latin typeface="Montserrat Bold"/>
                    <a:ea typeface="Montserrat Bold"/>
                  </a:rPr>
                  <a:t>CBIT Hacktoberfest 2025</a:t>
                </a:r>
                <a:endParaRPr b="0" lang="en-IN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121" name="TextBox 17"/>
          <p:cNvSpPr/>
          <p:nvPr/>
        </p:nvSpPr>
        <p:spPr>
          <a:xfrm>
            <a:off x="15849720" y="336600"/>
            <a:ext cx="1821600" cy="5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415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TextBox 17"/>
          <p:cNvSpPr/>
          <p:nvPr/>
        </p:nvSpPr>
        <p:spPr>
          <a:xfrm>
            <a:off x="1028520" y="1946520"/>
            <a:ext cx="10705680" cy="72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Core Technologies: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• Python 3.10 (Conda environment)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• OpenAI Whisper (AI speech-to-text model)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• Streamlit (Web interface framework)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Media Processing: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• MoviePy - Video loading and audio extraction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• FFmpeg - Subtitle embedding and video processing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Subtitle Management: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• SRT library - Timestamped subtitle file generation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System Utilities: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• OS and subprocess - File handling and command execution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• Datetime and timedelta - Timestamp management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3" name="Picture 19" descr=""/>
          <p:cNvPicPr/>
          <p:nvPr/>
        </p:nvPicPr>
        <p:blipFill>
          <a:blip r:embed="rId6"/>
          <a:stretch/>
        </p:blipFill>
        <p:spPr>
          <a:xfrm>
            <a:off x="11778120" y="2072880"/>
            <a:ext cx="4989600" cy="6514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cxn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25" name="Group 3"/>
          <p:cNvGrpSpPr/>
          <p:nvPr/>
        </p:nvGrpSpPr>
        <p:grpSpPr>
          <a:xfrm>
            <a:off x="1028880" y="577440"/>
            <a:ext cx="7776360" cy="1373760"/>
            <a:chOff x="1028880" y="577440"/>
            <a:chExt cx="7776360" cy="1373760"/>
          </a:xfrm>
        </p:grpSpPr>
        <p:sp>
          <p:nvSpPr>
            <p:cNvPr id="126" name="Freeform 4"/>
            <p:cNvSpPr/>
            <p:nvPr/>
          </p:nvSpPr>
          <p:spPr>
            <a:xfrm>
              <a:off x="1028880" y="584640"/>
              <a:ext cx="7776360" cy="1366560"/>
            </a:xfrm>
            <a:custGeom>
              <a:avLst/>
              <a:gdLst>
                <a:gd name="textAreaLeft" fmla="*/ 0 w 7776360"/>
                <a:gd name="textAreaRight" fmla="*/ 7776720 w 7776360"/>
                <a:gd name="textAreaTop" fmla="*/ 0 h 1366560"/>
                <a:gd name="textAreaBottom" fmla="*/ 1366920 h 1366560"/>
              </a:gdLst>
              <a:ahLst/>
              <a:cxnLst/>
              <a:rect l="textAreaLeft" t="textAreaTop" r="textAreaRight" b="textAreaBottom"/>
              <a:pathLst>
                <a:path w="10368914" h="1822359">
                  <a:moveTo>
                    <a:pt x="0" y="0"/>
                  </a:moveTo>
                  <a:lnTo>
                    <a:pt x="10368914" y="0"/>
                  </a:lnTo>
                  <a:lnTo>
                    <a:pt x="10368914" y="1822359"/>
                  </a:lnTo>
                  <a:lnTo>
                    <a:pt x="0" y="18223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27" name="TextBox 5"/>
            <p:cNvSpPr/>
            <p:nvPr/>
          </p:nvSpPr>
          <p:spPr>
            <a:xfrm>
              <a:off x="1028880" y="577440"/>
              <a:ext cx="7776360" cy="137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6120"/>
                </a:lnSpc>
              </a:pP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{ </a:t>
              </a:r>
              <a:r>
                <a:rPr b="1" lang="en-US" sz="5000" strike="noStrike" u="none">
                  <a:solidFill>
                    <a:srgbClr val="ffffff"/>
                  </a:solidFill>
                  <a:effectLst/>
                  <a:uFillTx/>
                  <a:latin typeface="Montserrat Bold"/>
                  <a:ea typeface="Montserrat Bold"/>
                </a:rPr>
                <a:t>System Architecture</a:t>
              </a: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 }</a:t>
              </a:r>
              <a:endParaRPr b="0" lang="en-IN" sz="5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28" name="Group 6"/>
          <p:cNvGrpSpPr/>
          <p:nvPr/>
        </p:nvGrpSpPr>
        <p:grpSpPr>
          <a:xfrm>
            <a:off x="1190520" y="9117360"/>
            <a:ext cx="15815520" cy="669240"/>
            <a:chOff x="1190520" y="9117360"/>
            <a:chExt cx="15815520" cy="669240"/>
          </a:xfrm>
        </p:grpSpPr>
        <p:grpSp>
          <p:nvGrpSpPr>
            <p:cNvPr id="129" name="Group 7"/>
            <p:cNvGrpSpPr/>
            <p:nvPr/>
          </p:nvGrpSpPr>
          <p:grpSpPr>
            <a:xfrm>
              <a:off x="1190520" y="9185400"/>
              <a:ext cx="1095120" cy="533160"/>
              <a:chOff x="1190520" y="9185400"/>
              <a:chExt cx="1095120" cy="533160"/>
            </a:xfrm>
          </p:grpSpPr>
          <p:sp>
            <p:nvSpPr>
              <p:cNvPr id="130" name="Freeform 8" descr="preencoded.png"/>
              <p:cNvSpPr/>
              <p:nvPr/>
            </p:nvSpPr>
            <p:spPr>
              <a:xfrm>
                <a:off x="1190520" y="9185400"/>
                <a:ext cx="1095120" cy="533160"/>
              </a:xfrm>
              <a:custGeom>
                <a:avLst/>
                <a:gdLst>
                  <a:gd name="textAreaLeft" fmla="*/ 0 w 1095120"/>
                  <a:gd name="textAreaRight" fmla="*/ 1095480 w 1095120"/>
                  <a:gd name="textAreaTop" fmla="*/ 0 h 533160"/>
                  <a:gd name="textAreaBottom" fmla="*/ 533520 h 533160"/>
                </a:gdLst>
                <a:ahLst/>
                <a:cxnLst/>
                <a:rect l="textAreaLeft" t="textAreaTop" r="textAreaRight" b="textAreaBottom"/>
                <a:pathLst>
                  <a:path w="1460500" h="711200">
                    <a:moveTo>
                      <a:pt x="0" y="0"/>
                    </a:moveTo>
                    <a:lnTo>
                      <a:pt x="1460500" y="0"/>
                    </a:lnTo>
                    <a:lnTo>
                      <a:pt x="1460500" y="711200"/>
                    </a:lnTo>
                    <a:lnTo>
                      <a:pt x="0" y="7112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131" name="Group 9"/>
            <p:cNvGrpSpPr/>
            <p:nvPr/>
          </p:nvGrpSpPr>
          <p:grpSpPr>
            <a:xfrm>
              <a:off x="2590920" y="9441000"/>
              <a:ext cx="5667120" cy="18720"/>
              <a:chOff x="2590920" y="9441000"/>
              <a:chExt cx="5667120" cy="18720"/>
            </a:xfrm>
          </p:grpSpPr>
          <p:sp>
            <p:nvSpPr>
              <p:cNvPr id="132" name="Freeform 10" descr="preencoded.png"/>
              <p:cNvSpPr/>
              <p:nvPr/>
            </p:nvSpPr>
            <p:spPr>
              <a:xfrm>
                <a:off x="259092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133" name="Group 11"/>
            <p:cNvGrpSpPr/>
            <p:nvPr/>
          </p:nvGrpSpPr>
          <p:grpSpPr>
            <a:xfrm>
              <a:off x="10272600" y="9441000"/>
              <a:ext cx="5667120" cy="18720"/>
              <a:chOff x="10272600" y="9441000"/>
              <a:chExt cx="5667120" cy="18720"/>
            </a:xfrm>
          </p:grpSpPr>
          <p:sp>
            <p:nvSpPr>
              <p:cNvPr id="134" name="Freeform 12" descr="preencoded.png"/>
              <p:cNvSpPr/>
              <p:nvPr/>
            </p:nvSpPr>
            <p:spPr>
              <a:xfrm>
                <a:off x="1027260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sp>
          <p:nvSpPr>
            <p:cNvPr id="135" name="Freeform 13"/>
            <p:cNvSpPr/>
            <p:nvPr/>
          </p:nvSpPr>
          <p:spPr>
            <a:xfrm>
              <a:off x="16336800" y="9117360"/>
              <a:ext cx="669240" cy="669240"/>
            </a:xfrm>
            <a:custGeom>
              <a:avLst/>
              <a:gdLst>
                <a:gd name="textAreaLeft" fmla="*/ 0 w 669240"/>
                <a:gd name="textAreaRight" fmla="*/ 669600 w 66924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892932" h="892932">
                  <a:moveTo>
                    <a:pt x="0" y="0"/>
                  </a:moveTo>
                  <a:lnTo>
                    <a:pt x="892932" y="0"/>
                  </a:lnTo>
                  <a:lnTo>
                    <a:pt x="892932" y="892932"/>
                  </a:lnTo>
                  <a:lnTo>
                    <a:pt x="0" y="89293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grpSp>
          <p:nvGrpSpPr>
            <p:cNvPr id="136" name="Group 14"/>
            <p:cNvGrpSpPr/>
            <p:nvPr/>
          </p:nvGrpSpPr>
          <p:grpSpPr>
            <a:xfrm>
              <a:off x="7774200" y="9319680"/>
              <a:ext cx="2739240" cy="321120"/>
              <a:chOff x="7774200" y="9319680"/>
              <a:chExt cx="2739240" cy="321120"/>
            </a:xfrm>
          </p:grpSpPr>
          <p:sp>
            <p:nvSpPr>
              <p:cNvPr id="137" name="Freeform 15"/>
              <p:cNvSpPr/>
              <p:nvPr/>
            </p:nvSpPr>
            <p:spPr>
              <a:xfrm>
                <a:off x="7774200" y="9326520"/>
                <a:ext cx="2739240" cy="313920"/>
              </a:xfrm>
              <a:custGeom>
                <a:avLst/>
                <a:gdLst>
                  <a:gd name="textAreaLeft" fmla="*/ 0 w 2739240"/>
                  <a:gd name="textAreaRight" fmla="*/ 2739600 w 2739240"/>
                  <a:gd name="textAreaTop" fmla="*/ 0 h 313920"/>
                  <a:gd name="textAreaBottom" fmla="*/ 314280 h 313920"/>
                </a:gdLst>
                <a:ahLst/>
                <a:cxnLst/>
                <a:rect l="textAreaLeft" t="textAreaTop" r="textAreaRight" b="textAreaBottom"/>
                <a:pathLst>
                  <a:path w="3652800" h="418894">
                    <a:moveTo>
                      <a:pt x="0" y="0"/>
                    </a:moveTo>
                    <a:lnTo>
                      <a:pt x="3652800" y="0"/>
                    </a:lnTo>
                    <a:lnTo>
                      <a:pt x="3652800" y="418894"/>
                    </a:lnTo>
                    <a:lnTo>
                      <a:pt x="0" y="418894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  <p:sp>
            <p:nvSpPr>
              <p:cNvPr id="138" name="TextBox 16"/>
              <p:cNvSpPr/>
              <p:nvPr/>
            </p:nvSpPr>
            <p:spPr>
              <a:xfrm>
                <a:off x="7774200" y="9319680"/>
                <a:ext cx="2739240" cy="321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 algn="ctr" defTabSz="914400">
                  <a:lnSpc>
                    <a:spcPts val="2001"/>
                  </a:lnSpc>
                </a:pPr>
                <a:r>
                  <a:rPr b="1" lang="en-US" sz="1600" strike="noStrike" u="none">
                    <a:solidFill>
                      <a:srgbClr val="d0cce3"/>
                    </a:solidFill>
                    <a:effectLst/>
                    <a:uFillTx/>
                    <a:latin typeface="Montserrat Bold"/>
                    <a:ea typeface="Montserrat Bold"/>
                  </a:rPr>
                  <a:t>CBIT Hacktoberfest 2025</a:t>
                </a:r>
                <a:endParaRPr b="0" lang="en-IN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139" name="TextBox 17"/>
          <p:cNvSpPr/>
          <p:nvPr/>
        </p:nvSpPr>
        <p:spPr>
          <a:xfrm>
            <a:off x="15697080" y="336600"/>
            <a:ext cx="1974240" cy="5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415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TextBox 17"/>
          <p:cNvSpPr/>
          <p:nvPr/>
        </p:nvSpPr>
        <p:spPr>
          <a:xfrm>
            <a:off x="8805240" y="1958760"/>
            <a:ext cx="9406080" cy="72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Processing Pipeline: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Video Input</a:t>
            </a: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: User uploads video file through Streamlit interface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Audio Extraction</a:t>
            </a: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: MoviePy extracts audio as .wav file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Speech Recognition</a:t>
            </a: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: OpenAI Whisper converts audio to text transcript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SRT Generation</a:t>
            </a: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: Text converted to timestamped subtitle format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Caption Embedding</a:t>
            </a: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: FFmpeg burns captions directly onto video frames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Output Delivery</a:t>
            </a: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: Final captioned video ready for download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1" name="Picture 19" descr=""/>
          <p:cNvPicPr/>
          <p:nvPr/>
        </p:nvPicPr>
        <p:blipFill>
          <a:blip r:embed="rId6"/>
          <a:stretch/>
        </p:blipFill>
        <p:spPr>
          <a:xfrm>
            <a:off x="1060560" y="3610080"/>
            <a:ext cx="7357680" cy="3066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cxn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43" name="Group 3"/>
          <p:cNvGrpSpPr/>
          <p:nvPr/>
        </p:nvGrpSpPr>
        <p:grpSpPr>
          <a:xfrm>
            <a:off x="1028880" y="535320"/>
            <a:ext cx="6745320" cy="1373400"/>
            <a:chOff x="1028880" y="535320"/>
            <a:chExt cx="6745320" cy="1373400"/>
          </a:xfrm>
        </p:grpSpPr>
        <p:sp>
          <p:nvSpPr>
            <p:cNvPr id="144" name="Freeform 4"/>
            <p:cNvSpPr/>
            <p:nvPr/>
          </p:nvSpPr>
          <p:spPr>
            <a:xfrm>
              <a:off x="1028880" y="542160"/>
              <a:ext cx="6745320" cy="1366560"/>
            </a:xfrm>
            <a:custGeom>
              <a:avLst/>
              <a:gdLst>
                <a:gd name="textAreaLeft" fmla="*/ 0 w 6745320"/>
                <a:gd name="textAreaRight" fmla="*/ 6745680 w 6745320"/>
                <a:gd name="textAreaTop" fmla="*/ 0 h 1366560"/>
                <a:gd name="textAreaBottom" fmla="*/ 1366920 h 1366560"/>
              </a:gdLst>
              <a:ahLst/>
              <a:cxnLst/>
              <a:rect l="textAreaLeft" t="textAreaTop" r="textAreaRight" b="textAreaBottom"/>
              <a:pathLst>
                <a:path w="8994001" h="1822359">
                  <a:moveTo>
                    <a:pt x="0" y="0"/>
                  </a:moveTo>
                  <a:lnTo>
                    <a:pt x="8994001" y="0"/>
                  </a:lnTo>
                  <a:lnTo>
                    <a:pt x="8994001" y="1822359"/>
                  </a:lnTo>
                  <a:lnTo>
                    <a:pt x="0" y="18223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45" name="TextBox 5"/>
            <p:cNvSpPr/>
            <p:nvPr/>
          </p:nvSpPr>
          <p:spPr>
            <a:xfrm>
              <a:off x="1028880" y="535320"/>
              <a:ext cx="6745320" cy="137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defTabSz="914400">
                <a:lnSpc>
                  <a:spcPts val="6120"/>
                </a:lnSpc>
              </a:pP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{ </a:t>
              </a:r>
              <a:r>
                <a:rPr b="1" lang="en-US" sz="5000" strike="noStrike" u="none">
                  <a:solidFill>
                    <a:srgbClr val="ffffff"/>
                  </a:solidFill>
                  <a:effectLst/>
                  <a:uFillTx/>
                  <a:latin typeface="Montserrat Bold"/>
                  <a:ea typeface="Montserrat Bold"/>
                </a:rPr>
                <a:t>Implementation </a:t>
              </a: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}</a:t>
              </a:r>
              <a:endParaRPr b="0" lang="en-IN" sz="5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46" name="Group 6"/>
          <p:cNvGrpSpPr/>
          <p:nvPr/>
        </p:nvGrpSpPr>
        <p:grpSpPr>
          <a:xfrm>
            <a:off x="1190520" y="9185400"/>
            <a:ext cx="1095120" cy="533160"/>
            <a:chOff x="1190520" y="9185400"/>
            <a:chExt cx="1095120" cy="533160"/>
          </a:xfrm>
        </p:grpSpPr>
        <p:sp>
          <p:nvSpPr>
            <p:cNvPr id="147" name="Freeform 7" descr="preencoded.png"/>
            <p:cNvSpPr/>
            <p:nvPr/>
          </p:nvSpPr>
          <p:spPr>
            <a:xfrm>
              <a:off x="1190520" y="9185400"/>
              <a:ext cx="1095120" cy="533160"/>
            </a:xfrm>
            <a:custGeom>
              <a:avLst/>
              <a:gdLst>
                <a:gd name="textAreaLeft" fmla="*/ 0 w 1095120"/>
                <a:gd name="textAreaRight" fmla="*/ 1095480 w 1095120"/>
                <a:gd name="textAreaTop" fmla="*/ 0 h 533160"/>
                <a:gd name="textAreaBottom" fmla="*/ 533520 h 533160"/>
              </a:gdLst>
              <a:ahLst/>
              <a:cxnLst/>
              <a:rect l="textAreaLeft" t="textAreaTop" r="textAreaRight" b="textAreaBottom"/>
              <a:pathLst>
                <a:path w="1460500" h="711200">
                  <a:moveTo>
                    <a:pt x="0" y="0"/>
                  </a:moveTo>
                  <a:lnTo>
                    <a:pt x="1460500" y="0"/>
                  </a:lnTo>
                  <a:lnTo>
                    <a:pt x="1460500" y="711200"/>
                  </a:lnTo>
                  <a:lnTo>
                    <a:pt x="0" y="7112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148" name="Group 8"/>
          <p:cNvGrpSpPr/>
          <p:nvPr/>
        </p:nvGrpSpPr>
        <p:grpSpPr>
          <a:xfrm>
            <a:off x="2590920" y="9441000"/>
            <a:ext cx="5667120" cy="18720"/>
            <a:chOff x="2590920" y="9441000"/>
            <a:chExt cx="5667120" cy="18720"/>
          </a:xfrm>
        </p:grpSpPr>
        <p:sp>
          <p:nvSpPr>
            <p:cNvPr id="149" name="Freeform 9" descr="preencoded.png"/>
            <p:cNvSpPr/>
            <p:nvPr/>
          </p:nvSpPr>
          <p:spPr>
            <a:xfrm>
              <a:off x="2590920" y="9441000"/>
              <a:ext cx="5667120" cy="18720"/>
            </a:xfrm>
            <a:custGeom>
              <a:avLst/>
              <a:gdLst>
                <a:gd name="textAreaLeft" fmla="*/ 0 w 5667120"/>
                <a:gd name="textAreaRight" fmla="*/ 5667480 w 5667120"/>
                <a:gd name="textAreaTop" fmla="*/ 0 h 18720"/>
                <a:gd name="textAreaBottom" fmla="*/ 19080 h 18720"/>
              </a:gdLst>
              <a:ahLst/>
              <a:cxnLst/>
              <a:rect l="textAreaLeft" t="textAreaTop" r="textAreaRight" b="textAreaBottom"/>
              <a:pathLst>
                <a:path w="7556500" h="25400">
                  <a:moveTo>
                    <a:pt x="0" y="0"/>
                  </a:moveTo>
                  <a:lnTo>
                    <a:pt x="7556500" y="0"/>
                  </a:lnTo>
                  <a:lnTo>
                    <a:pt x="7556500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920" bIns="-2592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150" name="Group 10"/>
          <p:cNvGrpSpPr/>
          <p:nvPr/>
        </p:nvGrpSpPr>
        <p:grpSpPr>
          <a:xfrm>
            <a:off x="10272600" y="9441000"/>
            <a:ext cx="5667120" cy="18720"/>
            <a:chOff x="10272600" y="9441000"/>
            <a:chExt cx="5667120" cy="18720"/>
          </a:xfrm>
        </p:grpSpPr>
        <p:sp>
          <p:nvSpPr>
            <p:cNvPr id="151" name="Freeform 11" descr="preencoded.png"/>
            <p:cNvSpPr/>
            <p:nvPr/>
          </p:nvSpPr>
          <p:spPr>
            <a:xfrm>
              <a:off x="10272600" y="9441000"/>
              <a:ext cx="5667120" cy="18720"/>
            </a:xfrm>
            <a:custGeom>
              <a:avLst/>
              <a:gdLst>
                <a:gd name="textAreaLeft" fmla="*/ 0 w 5667120"/>
                <a:gd name="textAreaRight" fmla="*/ 5667480 w 5667120"/>
                <a:gd name="textAreaTop" fmla="*/ 0 h 18720"/>
                <a:gd name="textAreaBottom" fmla="*/ 19080 h 18720"/>
              </a:gdLst>
              <a:ahLst/>
              <a:cxnLst/>
              <a:rect l="textAreaLeft" t="textAreaTop" r="textAreaRight" b="textAreaBottom"/>
              <a:pathLst>
                <a:path w="7556500" h="25400">
                  <a:moveTo>
                    <a:pt x="0" y="0"/>
                  </a:moveTo>
                  <a:lnTo>
                    <a:pt x="7556500" y="0"/>
                  </a:lnTo>
                  <a:lnTo>
                    <a:pt x="7556500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920" bIns="-2592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52" name="Freeform 12"/>
          <p:cNvSpPr/>
          <p:nvPr/>
        </p:nvSpPr>
        <p:spPr>
          <a:xfrm>
            <a:off x="16336800" y="9117360"/>
            <a:ext cx="669240" cy="669240"/>
          </a:xfrm>
          <a:custGeom>
            <a:avLst/>
            <a:gdLst>
              <a:gd name="textAreaLeft" fmla="*/ 0 w 669240"/>
              <a:gd name="textAreaRight" fmla="*/ 669600 w 669240"/>
              <a:gd name="textAreaTop" fmla="*/ 0 h 669240"/>
              <a:gd name="textAreaBottom" fmla="*/ 669600 h 669240"/>
            </a:gdLst>
            <a:ahLst/>
            <a:cxnLst/>
            <a:rect l="textAreaLeft" t="textAreaTop" r="textAreaRight" b="textAreaBottom"/>
            <a:pathLst>
              <a:path w="669699" h="669699">
                <a:moveTo>
                  <a:pt x="0" y="0"/>
                </a:moveTo>
                <a:lnTo>
                  <a:pt x="669699" y="0"/>
                </a:lnTo>
                <a:lnTo>
                  <a:pt x="669699" y="669699"/>
                </a:lnTo>
                <a:lnTo>
                  <a:pt x="0" y="66969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53" name="Group 13"/>
          <p:cNvGrpSpPr/>
          <p:nvPr/>
        </p:nvGrpSpPr>
        <p:grpSpPr>
          <a:xfrm>
            <a:off x="7774200" y="9319680"/>
            <a:ext cx="2739240" cy="321120"/>
            <a:chOff x="7774200" y="9319680"/>
            <a:chExt cx="2739240" cy="321120"/>
          </a:xfrm>
        </p:grpSpPr>
        <p:sp>
          <p:nvSpPr>
            <p:cNvPr id="154" name="Freeform 14"/>
            <p:cNvSpPr/>
            <p:nvPr/>
          </p:nvSpPr>
          <p:spPr>
            <a:xfrm>
              <a:off x="7774200" y="9326520"/>
              <a:ext cx="2739240" cy="313920"/>
            </a:xfrm>
            <a:custGeom>
              <a:avLst/>
              <a:gdLst>
                <a:gd name="textAreaLeft" fmla="*/ 0 w 2739240"/>
                <a:gd name="textAreaRight" fmla="*/ 2739600 w 2739240"/>
                <a:gd name="textAreaTop" fmla="*/ 0 h 313920"/>
                <a:gd name="textAreaBottom" fmla="*/ 314280 h 313920"/>
              </a:gdLst>
              <a:ahLst/>
              <a:cxnLst/>
              <a:rect l="textAreaLeft" t="textAreaTop" r="textAreaRight" b="textAreaBottom"/>
              <a:pathLst>
                <a:path w="3652800" h="418894">
                  <a:moveTo>
                    <a:pt x="0" y="0"/>
                  </a:moveTo>
                  <a:lnTo>
                    <a:pt x="3652800" y="0"/>
                  </a:lnTo>
                  <a:lnTo>
                    <a:pt x="3652800" y="418894"/>
                  </a:lnTo>
                  <a:lnTo>
                    <a:pt x="0" y="41889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55" name="TextBox 15"/>
            <p:cNvSpPr/>
            <p:nvPr/>
          </p:nvSpPr>
          <p:spPr>
            <a:xfrm>
              <a:off x="7774200" y="9319680"/>
              <a:ext cx="2739240" cy="321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2001"/>
                </a:lnSpc>
              </a:pPr>
              <a:r>
                <a:rPr b="1" lang="en-US" sz="1600" strike="noStrike" u="none">
                  <a:solidFill>
                    <a:srgbClr val="d0cce3"/>
                  </a:solidFill>
                  <a:effectLst/>
                  <a:uFillTx/>
                  <a:latin typeface="Montserrat Bold"/>
                  <a:ea typeface="Montserrat Bold"/>
                </a:rPr>
                <a:t>CBIT Hacktoberfest 2025</a:t>
              </a:r>
              <a:endParaRPr b="0" lang="en-IN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6" name="TextBox 16"/>
          <p:cNvSpPr/>
          <p:nvPr/>
        </p:nvSpPr>
        <p:spPr>
          <a:xfrm>
            <a:off x="15849720" y="336600"/>
            <a:ext cx="1821600" cy="5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415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TextBox 16"/>
          <p:cNvSpPr/>
          <p:nvPr/>
        </p:nvSpPr>
        <p:spPr>
          <a:xfrm>
            <a:off x="1190520" y="4602960"/>
            <a:ext cx="7953120" cy="44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1️⃣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Video Upload (Streamlit UI):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Users upload video files through a clean web interface.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Supported formats: .mp4, .mov, .mkv, .avi, .webm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2️⃣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Audio Extraction (MoviePy):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Extracts audio track from uploaded video.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Converts it into a .wav file for high-quality transcription.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3️⃣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Speech-to-Text (OpenAI Whisper):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Processes the audio using Whisper’s deep learning model.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Generates accurate text transcripts with timestamps.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Supports multiple languages and accents.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8" name="Picture 18" descr=""/>
          <p:cNvPicPr/>
          <p:nvPr/>
        </p:nvPicPr>
        <p:blipFill>
          <a:blip r:embed="rId6"/>
          <a:stretch/>
        </p:blipFill>
        <p:spPr>
          <a:xfrm>
            <a:off x="1303560" y="1877040"/>
            <a:ext cx="15844680" cy="200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TextBox 19"/>
          <p:cNvSpPr/>
          <p:nvPr/>
        </p:nvSpPr>
        <p:spPr>
          <a:xfrm>
            <a:off x="9485280" y="4602960"/>
            <a:ext cx="6851160" cy="35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24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4️⃣ </a:t>
            </a:r>
            <a:r>
              <a:rPr b="1" lang="en-IN" sz="24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SRT File Generation (srt Library):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Converts transcripts into industry-standard </a:t>
            </a:r>
            <a:r>
              <a:rPr b="1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SRT subtitle format</a:t>
            </a:r>
            <a:r>
              <a:rPr b="0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Includes sequential numbering and precise timing.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4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5️⃣ </a:t>
            </a:r>
            <a:r>
              <a:rPr b="1" lang="en-IN" sz="24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Caption Embedding (FFmpeg):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Uses FFmpeg to burn captions directly onto video frames.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Produces a final captioned video file ready for download.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4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6️⃣ </a:t>
            </a:r>
            <a:r>
              <a:rPr b="1" lang="en-IN" sz="24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Output Delivery: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Allows user to preview and download the </a:t>
            </a:r>
            <a:r>
              <a:rPr b="1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captioned video</a:t>
            </a:r>
            <a:r>
              <a:rPr b="0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and </a:t>
            </a:r>
            <a:r>
              <a:rPr b="1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SRT file</a:t>
            </a:r>
            <a:r>
              <a:rPr b="0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Real-time status updates shown during each processing stage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cxn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61" name="Group 3"/>
          <p:cNvGrpSpPr/>
          <p:nvPr/>
        </p:nvGrpSpPr>
        <p:grpSpPr>
          <a:xfrm>
            <a:off x="1028880" y="653040"/>
            <a:ext cx="9709200" cy="1379880"/>
            <a:chOff x="1028880" y="653040"/>
            <a:chExt cx="9709200" cy="1379880"/>
          </a:xfrm>
        </p:grpSpPr>
        <p:sp>
          <p:nvSpPr>
            <p:cNvPr id="162" name="Freeform 4"/>
            <p:cNvSpPr/>
            <p:nvPr/>
          </p:nvSpPr>
          <p:spPr>
            <a:xfrm>
              <a:off x="1028880" y="659880"/>
              <a:ext cx="9709200" cy="1372680"/>
            </a:xfrm>
            <a:custGeom>
              <a:avLst/>
              <a:gdLst>
                <a:gd name="textAreaLeft" fmla="*/ 0 w 9709200"/>
                <a:gd name="textAreaRight" fmla="*/ 9709560 w 9709200"/>
                <a:gd name="textAreaTop" fmla="*/ 0 h 1372680"/>
                <a:gd name="textAreaBottom" fmla="*/ 1373040 h 1372680"/>
              </a:gdLst>
              <a:ahLst/>
              <a:cxnLst/>
              <a:rect l="textAreaLeft" t="textAreaTop" r="textAreaRight" b="textAreaBottom"/>
              <a:pathLst>
                <a:path w="12946198" h="1830677">
                  <a:moveTo>
                    <a:pt x="0" y="0"/>
                  </a:moveTo>
                  <a:lnTo>
                    <a:pt x="12946198" y="0"/>
                  </a:lnTo>
                  <a:lnTo>
                    <a:pt x="12946198" y="1830677"/>
                  </a:lnTo>
                  <a:lnTo>
                    <a:pt x="0" y="183067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63" name="TextBox 5"/>
            <p:cNvSpPr/>
            <p:nvPr/>
          </p:nvSpPr>
          <p:spPr>
            <a:xfrm>
              <a:off x="1028880" y="653040"/>
              <a:ext cx="9709200" cy="137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6120"/>
                </a:lnSpc>
              </a:pP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{</a:t>
              </a:r>
              <a:r>
                <a:rPr b="1" lang="en-US" sz="5000" strike="noStrike" u="none">
                  <a:solidFill>
                    <a:srgbClr val="ffffff"/>
                  </a:solidFill>
                  <a:effectLst/>
                  <a:uFillTx/>
                  <a:latin typeface="Montserrat Bold"/>
                  <a:ea typeface="Montserrat Bold"/>
                </a:rPr>
                <a:t> Challenges and Outcomes </a:t>
              </a: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}</a:t>
              </a:r>
              <a:endParaRPr b="0" lang="en-IN" sz="5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64" name="Group 6"/>
          <p:cNvGrpSpPr/>
          <p:nvPr/>
        </p:nvGrpSpPr>
        <p:grpSpPr>
          <a:xfrm>
            <a:off x="1190520" y="9117360"/>
            <a:ext cx="15815520" cy="669240"/>
            <a:chOff x="1190520" y="9117360"/>
            <a:chExt cx="15815520" cy="669240"/>
          </a:xfrm>
        </p:grpSpPr>
        <p:grpSp>
          <p:nvGrpSpPr>
            <p:cNvPr id="165" name="Group 7"/>
            <p:cNvGrpSpPr/>
            <p:nvPr/>
          </p:nvGrpSpPr>
          <p:grpSpPr>
            <a:xfrm>
              <a:off x="1190520" y="9185400"/>
              <a:ext cx="1095120" cy="533160"/>
              <a:chOff x="1190520" y="9185400"/>
              <a:chExt cx="1095120" cy="533160"/>
            </a:xfrm>
          </p:grpSpPr>
          <p:sp>
            <p:nvSpPr>
              <p:cNvPr id="166" name="Freeform 8" descr="preencoded.png"/>
              <p:cNvSpPr/>
              <p:nvPr/>
            </p:nvSpPr>
            <p:spPr>
              <a:xfrm>
                <a:off x="1190520" y="9185400"/>
                <a:ext cx="1095120" cy="533160"/>
              </a:xfrm>
              <a:custGeom>
                <a:avLst/>
                <a:gdLst>
                  <a:gd name="textAreaLeft" fmla="*/ 0 w 1095120"/>
                  <a:gd name="textAreaRight" fmla="*/ 1095480 w 1095120"/>
                  <a:gd name="textAreaTop" fmla="*/ 0 h 533160"/>
                  <a:gd name="textAreaBottom" fmla="*/ 533520 h 533160"/>
                </a:gdLst>
                <a:ahLst/>
                <a:cxnLst/>
                <a:rect l="textAreaLeft" t="textAreaTop" r="textAreaRight" b="textAreaBottom"/>
                <a:pathLst>
                  <a:path w="1460500" h="711200">
                    <a:moveTo>
                      <a:pt x="0" y="0"/>
                    </a:moveTo>
                    <a:lnTo>
                      <a:pt x="1460500" y="0"/>
                    </a:lnTo>
                    <a:lnTo>
                      <a:pt x="1460500" y="711200"/>
                    </a:lnTo>
                    <a:lnTo>
                      <a:pt x="0" y="7112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167" name="Group 9"/>
            <p:cNvGrpSpPr/>
            <p:nvPr/>
          </p:nvGrpSpPr>
          <p:grpSpPr>
            <a:xfrm>
              <a:off x="2590920" y="9441000"/>
              <a:ext cx="5667120" cy="18720"/>
              <a:chOff x="2590920" y="9441000"/>
              <a:chExt cx="5667120" cy="18720"/>
            </a:xfrm>
          </p:grpSpPr>
          <p:sp>
            <p:nvSpPr>
              <p:cNvPr id="168" name="Freeform 10" descr="preencoded.png"/>
              <p:cNvSpPr/>
              <p:nvPr/>
            </p:nvSpPr>
            <p:spPr>
              <a:xfrm>
                <a:off x="259092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grpSp>
          <p:nvGrpSpPr>
            <p:cNvPr id="169" name="Group 11"/>
            <p:cNvGrpSpPr/>
            <p:nvPr/>
          </p:nvGrpSpPr>
          <p:grpSpPr>
            <a:xfrm>
              <a:off x="10272600" y="9441000"/>
              <a:ext cx="5667120" cy="18720"/>
              <a:chOff x="10272600" y="9441000"/>
              <a:chExt cx="5667120" cy="18720"/>
            </a:xfrm>
          </p:grpSpPr>
          <p:sp>
            <p:nvSpPr>
              <p:cNvPr id="170" name="Freeform 12" descr="preencoded.png"/>
              <p:cNvSpPr/>
              <p:nvPr/>
            </p:nvSpPr>
            <p:spPr>
              <a:xfrm>
                <a:off x="10272600" y="9441000"/>
                <a:ext cx="5667120" cy="18720"/>
              </a:xfrm>
              <a:custGeom>
                <a:avLst/>
                <a:gdLst>
                  <a:gd name="textAreaLeft" fmla="*/ 0 w 5667120"/>
                  <a:gd name="textAreaRight" fmla="*/ 5667480 w 5667120"/>
                  <a:gd name="textAreaTop" fmla="*/ 0 h 18720"/>
                  <a:gd name="textAreaBottom" fmla="*/ 19080 h 18720"/>
                </a:gdLst>
                <a:ahLst/>
                <a:cxnLst/>
                <a:rect l="textAreaLeft" t="textAreaTop" r="textAreaRight" b="textAreaBottom"/>
                <a:pathLst>
                  <a:path w="7556500" h="25400">
                    <a:moveTo>
                      <a:pt x="0" y="0"/>
                    </a:moveTo>
                    <a:lnTo>
                      <a:pt x="7556500" y="0"/>
                    </a:lnTo>
                    <a:lnTo>
                      <a:pt x="7556500" y="25400"/>
                    </a:lnTo>
                    <a:lnTo>
                      <a:pt x="0" y="25400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5920" bIns="-2592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</p:grpSp>
        <p:sp>
          <p:nvSpPr>
            <p:cNvPr id="171" name="Freeform 13"/>
            <p:cNvSpPr/>
            <p:nvPr/>
          </p:nvSpPr>
          <p:spPr>
            <a:xfrm>
              <a:off x="16336800" y="9117360"/>
              <a:ext cx="669240" cy="669240"/>
            </a:xfrm>
            <a:custGeom>
              <a:avLst/>
              <a:gdLst>
                <a:gd name="textAreaLeft" fmla="*/ 0 w 669240"/>
                <a:gd name="textAreaRight" fmla="*/ 669600 w 669240"/>
                <a:gd name="textAreaTop" fmla="*/ 0 h 669240"/>
                <a:gd name="textAreaBottom" fmla="*/ 669600 h 669240"/>
              </a:gdLst>
              <a:ahLst/>
              <a:cxnLst/>
              <a:rect l="textAreaLeft" t="textAreaTop" r="textAreaRight" b="textAreaBottom"/>
              <a:pathLst>
                <a:path w="892932" h="892932">
                  <a:moveTo>
                    <a:pt x="0" y="0"/>
                  </a:moveTo>
                  <a:lnTo>
                    <a:pt x="892932" y="0"/>
                  </a:lnTo>
                  <a:lnTo>
                    <a:pt x="892932" y="892932"/>
                  </a:lnTo>
                  <a:lnTo>
                    <a:pt x="0" y="89293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grpSp>
          <p:nvGrpSpPr>
            <p:cNvPr id="172" name="Group 14"/>
            <p:cNvGrpSpPr/>
            <p:nvPr/>
          </p:nvGrpSpPr>
          <p:grpSpPr>
            <a:xfrm>
              <a:off x="7774200" y="9319680"/>
              <a:ext cx="2739240" cy="321120"/>
              <a:chOff x="7774200" y="9319680"/>
              <a:chExt cx="2739240" cy="321120"/>
            </a:xfrm>
          </p:grpSpPr>
          <p:sp>
            <p:nvSpPr>
              <p:cNvPr id="173" name="Freeform 15"/>
              <p:cNvSpPr/>
              <p:nvPr/>
            </p:nvSpPr>
            <p:spPr>
              <a:xfrm>
                <a:off x="7774200" y="9326520"/>
                <a:ext cx="2739240" cy="313920"/>
              </a:xfrm>
              <a:custGeom>
                <a:avLst/>
                <a:gdLst>
                  <a:gd name="textAreaLeft" fmla="*/ 0 w 2739240"/>
                  <a:gd name="textAreaRight" fmla="*/ 2739600 w 2739240"/>
                  <a:gd name="textAreaTop" fmla="*/ 0 h 313920"/>
                  <a:gd name="textAreaBottom" fmla="*/ 314280 h 313920"/>
                </a:gdLst>
                <a:ahLst/>
                <a:cxnLst/>
                <a:rect l="textAreaLeft" t="textAreaTop" r="textAreaRight" b="textAreaBottom"/>
                <a:pathLst>
                  <a:path w="3652800" h="418894">
                    <a:moveTo>
                      <a:pt x="0" y="0"/>
                    </a:moveTo>
                    <a:lnTo>
                      <a:pt x="3652800" y="0"/>
                    </a:lnTo>
                    <a:lnTo>
                      <a:pt x="3652800" y="418894"/>
                    </a:lnTo>
                    <a:lnTo>
                      <a:pt x="0" y="418894"/>
                    </a:lnTo>
                    <a:close/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IN" sz="1800" strike="noStrike" u="none">
                  <a:solidFill>
                    <a:schemeClr val="dk1"/>
                  </a:solidFill>
                  <a:effectLst/>
                  <a:uFillTx/>
                  <a:latin typeface="Calibri"/>
                </a:endParaRPr>
              </a:p>
            </p:txBody>
          </p:sp>
          <p:sp>
            <p:nvSpPr>
              <p:cNvPr id="174" name="TextBox 16"/>
              <p:cNvSpPr/>
              <p:nvPr/>
            </p:nvSpPr>
            <p:spPr>
              <a:xfrm>
                <a:off x="7774200" y="9319680"/>
                <a:ext cx="2739240" cy="321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noAutofit/>
              </a:bodyPr>
              <a:p>
                <a:pPr algn="ctr" defTabSz="914400">
                  <a:lnSpc>
                    <a:spcPts val="2001"/>
                  </a:lnSpc>
                </a:pPr>
                <a:r>
                  <a:rPr b="1" lang="en-US" sz="1600" strike="noStrike" u="none">
                    <a:solidFill>
                      <a:srgbClr val="d0cce3"/>
                    </a:solidFill>
                    <a:effectLst/>
                    <a:uFillTx/>
                    <a:latin typeface="Montserrat Bold"/>
                    <a:ea typeface="Montserrat Bold"/>
                  </a:rPr>
                  <a:t>CBIT Hacktoberfest 2025</a:t>
                </a:r>
                <a:endParaRPr b="0" lang="en-IN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175" name="TextBox 17"/>
          <p:cNvSpPr/>
          <p:nvPr/>
        </p:nvSpPr>
        <p:spPr>
          <a:xfrm>
            <a:off x="15773400" y="336600"/>
            <a:ext cx="1897920" cy="5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415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TextBox 17"/>
          <p:cNvSpPr/>
          <p:nvPr/>
        </p:nvSpPr>
        <p:spPr>
          <a:xfrm>
            <a:off x="1190520" y="2476440"/>
            <a:ext cx="15815520" cy="698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Challenges Faced: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Speech Accuracy &amp; Noise: 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Background noise and unclear speech reduced transcription quality.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🛠️ </a:t>
            </a:r>
            <a:r>
              <a:rPr b="0" i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Solution: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Implemented Whisper’s noise-robust model and pre-processing filters.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Large File Processing: 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Long videos caused delays and memory usage issues.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🛠️ </a:t>
            </a:r>
            <a:r>
              <a:rPr b="0" i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Solution: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Added chunk-based processing and progress updates.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UI Responsiveness: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Needed smooth front-end interaction for non-technical users.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🛠️ </a:t>
            </a:r>
            <a:r>
              <a:rPr b="0" i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Solution: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Optimized Streamlit interface with real-time feedback.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2800"/>
            </a:b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Outcomes Achieved: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⚙️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Automation: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Reduced manual captioning workload by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80–90%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🌍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Accessibility: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Enabled inclusive content for multi-language audiences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📈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Accuracy: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Achieved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&gt;95% transcription accuracy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across test cases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🧠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Efficiency: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Processed 10-minute videos in under 2 minutes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💡 </a:t>
            </a:r>
            <a:r>
              <a:rPr b="1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Scalability:</a:t>
            </a:r>
            <a:r>
              <a:rPr b="0" lang="en-IN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Ready for integration into educational and media platforms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cxn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78" name="Group 3"/>
          <p:cNvGrpSpPr/>
          <p:nvPr/>
        </p:nvGrpSpPr>
        <p:grpSpPr>
          <a:xfrm>
            <a:off x="1028880" y="576720"/>
            <a:ext cx="7773480" cy="1373760"/>
            <a:chOff x="1028880" y="576720"/>
            <a:chExt cx="7773480" cy="1373760"/>
          </a:xfrm>
        </p:grpSpPr>
        <p:sp>
          <p:nvSpPr>
            <p:cNvPr id="179" name="Freeform 4"/>
            <p:cNvSpPr/>
            <p:nvPr/>
          </p:nvSpPr>
          <p:spPr>
            <a:xfrm>
              <a:off x="1028880" y="583920"/>
              <a:ext cx="7773480" cy="1366560"/>
            </a:xfrm>
            <a:custGeom>
              <a:avLst/>
              <a:gdLst>
                <a:gd name="textAreaLeft" fmla="*/ 0 w 7773480"/>
                <a:gd name="textAreaRight" fmla="*/ 7773840 w 7773480"/>
                <a:gd name="textAreaTop" fmla="*/ 0 h 1366560"/>
                <a:gd name="textAreaBottom" fmla="*/ 1366920 h 1366560"/>
              </a:gdLst>
              <a:ahLst/>
              <a:cxnLst/>
              <a:rect l="textAreaLeft" t="textAreaTop" r="textAreaRight" b="textAreaBottom"/>
              <a:pathLst>
                <a:path w="10365223" h="1822359">
                  <a:moveTo>
                    <a:pt x="0" y="0"/>
                  </a:moveTo>
                  <a:lnTo>
                    <a:pt x="10365223" y="0"/>
                  </a:lnTo>
                  <a:lnTo>
                    <a:pt x="10365223" y="1822359"/>
                  </a:lnTo>
                  <a:lnTo>
                    <a:pt x="0" y="1822359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80" name="TextBox 5"/>
            <p:cNvSpPr/>
            <p:nvPr/>
          </p:nvSpPr>
          <p:spPr>
            <a:xfrm>
              <a:off x="1028880" y="576720"/>
              <a:ext cx="7773480" cy="137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6120"/>
                </a:lnSpc>
              </a:pP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{ </a:t>
              </a:r>
              <a:r>
                <a:rPr b="1" lang="en-US" sz="5000" strike="noStrike" u="none">
                  <a:solidFill>
                    <a:srgbClr val="ffffff"/>
                  </a:solidFill>
                  <a:effectLst/>
                  <a:uFillTx/>
                  <a:latin typeface="Montserrat Bold"/>
                  <a:ea typeface="Montserrat Bold"/>
                </a:rPr>
                <a:t>Impact &amp; Use Cases </a:t>
              </a:r>
              <a:r>
                <a:rPr b="1" lang="en-US" sz="5000" strike="noStrike" u="none">
                  <a:solidFill>
                    <a:srgbClr val="a0a0ff"/>
                  </a:solidFill>
                  <a:effectLst/>
                  <a:uFillTx/>
                  <a:latin typeface="Montserrat Bold"/>
                  <a:ea typeface="Montserrat Bold"/>
                </a:rPr>
                <a:t>}</a:t>
              </a:r>
              <a:endParaRPr b="0" lang="en-IN" sz="5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81" name="Group 6"/>
          <p:cNvGrpSpPr/>
          <p:nvPr/>
        </p:nvGrpSpPr>
        <p:grpSpPr>
          <a:xfrm>
            <a:off x="1190520" y="9185400"/>
            <a:ext cx="1095120" cy="533160"/>
            <a:chOff x="1190520" y="9185400"/>
            <a:chExt cx="1095120" cy="533160"/>
          </a:xfrm>
        </p:grpSpPr>
        <p:sp>
          <p:nvSpPr>
            <p:cNvPr id="182" name="Freeform 7" descr="preencoded.png"/>
            <p:cNvSpPr/>
            <p:nvPr/>
          </p:nvSpPr>
          <p:spPr>
            <a:xfrm>
              <a:off x="1190520" y="9185400"/>
              <a:ext cx="1095120" cy="533160"/>
            </a:xfrm>
            <a:custGeom>
              <a:avLst/>
              <a:gdLst>
                <a:gd name="textAreaLeft" fmla="*/ 0 w 1095120"/>
                <a:gd name="textAreaRight" fmla="*/ 1095480 w 1095120"/>
                <a:gd name="textAreaTop" fmla="*/ 0 h 533160"/>
                <a:gd name="textAreaBottom" fmla="*/ 533520 h 533160"/>
              </a:gdLst>
              <a:ahLst/>
              <a:cxnLst/>
              <a:rect l="textAreaLeft" t="textAreaTop" r="textAreaRight" b="textAreaBottom"/>
              <a:pathLst>
                <a:path w="1460500" h="711200">
                  <a:moveTo>
                    <a:pt x="0" y="0"/>
                  </a:moveTo>
                  <a:lnTo>
                    <a:pt x="1460500" y="0"/>
                  </a:lnTo>
                  <a:lnTo>
                    <a:pt x="1460500" y="711200"/>
                  </a:lnTo>
                  <a:lnTo>
                    <a:pt x="0" y="7112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183" name="Group 8"/>
          <p:cNvGrpSpPr/>
          <p:nvPr/>
        </p:nvGrpSpPr>
        <p:grpSpPr>
          <a:xfrm>
            <a:off x="2590920" y="9441000"/>
            <a:ext cx="5667120" cy="18720"/>
            <a:chOff x="2590920" y="9441000"/>
            <a:chExt cx="5667120" cy="18720"/>
          </a:xfrm>
        </p:grpSpPr>
        <p:sp>
          <p:nvSpPr>
            <p:cNvPr id="184" name="Freeform 9" descr="preencoded.png"/>
            <p:cNvSpPr/>
            <p:nvPr/>
          </p:nvSpPr>
          <p:spPr>
            <a:xfrm>
              <a:off x="2590920" y="9441000"/>
              <a:ext cx="5667120" cy="18720"/>
            </a:xfrm>
            <a:custGeom>
              <a:avLst/>
              <a:gdLst>
                <a:gd name="textAreaLeft" fmla="*/ 0 w 5667120"/>
                <a:gd name="textAreaRight" fmla="*/ 5667480 w 5667120"/>
                <a:gd name="textAreaTop" fmla="*/ 0 h 18720"/>
                <a:gd name="textAreaBottom" fmla="*/ 19080 h 18720"/>
              </a:gdLst>
              <a:ahLst/>
              <a:cxnLst/>
              <a:rect l="textAreaLeft" t="textAreaTop" r="textAreaRight" b="textAreaBottom"/>
              <a:pathLst>
                <a:path w="7556500" h="25400">
                  <a:moveTo>
                    <a:pt x="0" y="0"/>
                  </a:moveTo>
                  <a:lnTo>
                    <a:pt x="7556500" y="0"/>
                  </a:lnTo>
                  <a:lnTo>
                    <a:pt x="7556500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920" bIns="-2592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185" name="Group 10"/>
          <p:cNvGrpSpPr/>
          <p:nvPr/>
        </p:nvGrpSpPr>
        <p:grpSpPr>
          <a:xfrm>
            <a:off x="10272600" y="9441000"/>
            <a:ext cx="5667120" cy="18720"/>
            <a:chOff x="10272600" y="9441000"/>
            <a:chExt cx="5667120" cy="18720"/>
          </a:xfrm>
        </p:grpSpPr>
        <p:sp>
          <p:nvSpPr>
            <p:cNvPr id="186" name="Freeform 11" descr="preencoded.png"/>
            <p:cNvSpPr/>
            <p:nvPr/>
          </p:nvSpPr>
          <p:spPr>
            <a:xfrm>
              <a:off x="10272600" y="9441000"/>
              <a:ext cx="5667120" cy="18720"/>
            </a:xfrm>
            <a:custGeom>
              <a:avLst/>
              <a:gdLst>
                <a:gd name="textAreaLeft" fmla="*/ 0 w 5667120"/>
                <a:gd name="textAreaRight" fmla="*/ 5667480 w 5667120"/>
                <a:gd name="textAreaTop" fmla="*/ 0 h 18720"/>
                <a:gd name="textAreaBottom" fmla="*/ 19080 h 18720"/>
              </a:gdLst>
              <a:ahLst/>
              <a:cxnLst/>
              <a:rect l="textAreaLeft" t="textAreaTop" r="textAreaRight" b="textAreaBottom"/>
              <a:pathLst>
                <a:path w="7556500" h="25400">
                  <a:moveTo>
                    <a:pt x="0" y="0"/>
                  </a:moveTo>
                  <a:lnTo>
                    <a:pt x="7556500" y="0"/>
                  </a:lnTo>
                  <a:lnTo>
                    <a:pt x="7556500" y="25400"/>
                  </a:lnTo>
                  <a:lnTo>
                    <a:pt x="0" y="254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920" bIns="-2592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87" name="Freeform 12"/>
          <p:cNvSpPr/>
          <p:nvPr/>
        </p:nvSpPr>
        <p:spPr>
          <a:xfrm>
            <a:off x="16336800" y="9117360"/>
            <a:ext cx="669240" cy="669240"/>
          </a:xfrm>
          <a:custGeom>
            <a:avLst/>
            <a:gdLst>
              <a:gd name="textAreaLeft" fmla="*/ 0 w 669240"/>
              <a:gd name="textAreaRight" fmla="*/ 669600 w 669240"/>
              <a:gd name="textAreaTop" fmla="*/ 0 h 669240"/>
              <a:gd name="textAreaBottom" fmla="*/ 669600 h 669240"/>
            </a:gdLst>
            <a:ahLst/>
            <a:cxnLst/>
            <a:rect l="textAreaLeft" t="textAreaTop" r="textAreaRight" b="textAreaBottom"/>
            <a:pathLst>
              <a:path w="669699" h="669699">
                <a:moveTo>
                  <a:pt x="0" y="0"/>
                </a:moveTo>
                <a:lnTo>
                  <a:pt x="669699" y="0"/>
                </a:lnTo>
                <a:lnTo>
                  <a:pt x="669699" y="669699"/>
                </a:lnTo>
                <a:lnTo>
                  <a:pt x="0" y="66969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88" name="Group 13"/>
          <p:cNvGrpSpPr/>
          <p:nvPr/>
        </p:nvGrpSpPr>
        <p:grpSpPr>
          <a:xfrm>
            <a:off x="7774200" y="9319680"/>
            <a:ext cx="2739240" cy="321120"/>
            <a:chOff x="7774200" y="9319680"/>
            <a:chExt cx="2739240" cy="321120"/>
          </a:xfrm>
        </p:grpSpPr>
        <p:sp>
          <p:nvSpPr>
            <p:cNvPr id="189" name="Freeform 14"/>
            <p:cNvSpPr/>
            <p:nvPr/>
          </p:nvSpPr>
          <p:spPr>
            <a:xfrm>
              <a:off x="7774200" y="9326520"/>
              <a:ext cx="2739240" cy="313920"/>
            </a:xfrm>
            <a:custGeom>
              <a:avLst/>
              <a:gdLst>
                <a:gd name="textAreaLeft" fmla="*/ 0 w 2739240"/>
                <a:gd name="textAreaRight" fmla="*/ 2739600 w 2739240"/>
                <a:gd name="textAreaTop" fmla="*/ 0 h 313920"/>
                <a:gd name="textAreaBottom" fmla="*/ 314280 h 313920"/>
              </a:gdLst>
              <a:ahLst/>
              <a:cxnLst/>
              <a:rect l="textAreaLeft" t="textAreaTop" r="textAreaRight" b="textAreaBottom"/>
              <a:pathLst>
                <a:path w="3652800" h="418894">
                  <a:moveTo>
                    <a:pt x="0" y="0"/>
                  </a:moveTo>
                  <a:lnTo>
                    <a:pt x="3652800" y="0"/>
                  </a:lnTo>
                  <a:lnTo>
                    <a:pt x="3652800" y="418894"/>
                  </a:lnTo>
                  <a:lnTo>
                    <a:pt x="0" y="418894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90" name="TextBox 15"/>
            <p:cNvSpPr/>
            <p:nvPr/>
          </p:nvSpPr>
          <p:spPr>
            <a:xfrm>
              <a:off x="7774200" y="9319680"/>
              <a:ext cx="2739240" cy="321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 defTabSz="914400">
                <a:lnSpc>
                  <a:spcPts val="2001"/>
                </a:lnSpc>
              </a:pPr>
              <a:r>
                <a:rPr b="1" lang="en-US" sz="1600" strike="noStrike" u="none">
                  <a:solidFill>
                    <a:srgbClr val="d0cce3"/>
                  </a:solidFill>
                  <a:effectLst/>
                  <a:uFillTx/>
                  <a:latin typeface="Montserrat Bold"/>
                  <a:ea typeface="Montserrat Bold"/>
                </a:rPr>
                <a:t>CBIT Hacktoberfest 2025</a:t>
              </a:r>
              <a:endParaRPr b="0" lang="en-IN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1" name="TextBox 16"/>
          <p:cNvSpPr/>
          <p:nvPr/>
        </p:nvSpPr>
        <p:spPr>
          <a:xfrm>
            <a:off x="15773400" y="336600"/>
            <a:ext cx="1897920" cy="5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lang="en-IN" sz="36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415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TextBox 16"/>
          <p:cNvSpPr/>
          <p:nvPr/>
        </p:nvSpPr>
        <p:spPr>
          <a:xfrm>
            <a:off x="1295280" y="2171880"/>
            <a:ext cx="15392160" cy="74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Key Impacts: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🗣️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Enhanced Accessibility:</a:t>
            </a:r>
            <a:br>
              <a:rPr sz="28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Enables hearing-impaired audiences to understand video content clearly.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⚡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Time &amp; Cost Efficiency:</a:t>
            </a:r>
            <a:br>
              <a:rPr sz="28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Automates hours of manual captioning work within minutes.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🎯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Content Reach &amp; Engagement:</a:t>
            </a:r>
            <a:br>
              <a:rPr sz="28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Boosts viewer retention and social media engagement with auto captions.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🧩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Integration Potential:</a:t>
            </a:r>
            <a:br>
              <a:rPr sz="28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Can be embedded into educational, media, or marketing platforms.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🔹 Use Cases:</a:t>
            </a:r>
            <a:br>
              <a:rPr sz="28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1️⃣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🎬 Content Creators &amp; YouTubers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– Auto-generate captions for faster uploads.</a:t>
            </a:r>
            <a:br>
              <a:rPr sz="28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2️⃣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🏫 Educational Institutions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– Provide accessible learning material for all students.</a:t>
            </a:r>
            <a:br>
              <a:rPr sz="28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3️⃣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📺 Media &amp; Broadcasting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– Streamline subtitle creation for news and shows.</a:t>
            </a:r>
            <a:br>
              <a:rPr sz="28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4️⃣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🏢 Corporate Training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– Add captions to training videos for global teams.</a:t>
            </a:r>
            <a:br>
              <a:rPr sz="2800"/>
            </a:b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5️⃣ </a:t>
            </a:r>
            <a:r>
              <a:rPr b="1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🧠 Research &amp; AI Labs</a:t>
            </a: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 – Use as a testbed for improving speech-to-text models.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LibreOffice/25.8.1.1$Windows_X86_64 LibreOffice_project/54047653041915e595ad4e45cccea684809c77b5</Application>
  <AppVersion>15.0000</AppVersion>
  <Words>820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Dattaram Muknak</dc:creator>
  <dc:description/>
  <dc:identifier>DAG2uVeZFt4</dc:identifier>
  <dc:language>en-IN</dc:language>
  <cp:lastModifiedBy/>
  <dcterms:modified xsi:type="dcterms:W3CDTF">2025-10-26T19:26:15Z</dcterms:modified>
  <cp:revision>4</cp:revision>
  <dc:subject/>
  <dc:title>PPT__Template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Custom</vt:lpwstr>
  </property>
  <property fmtid="{D5CDD505-2E9C-101B-9397-08002B2CF9AE}" pid="4" name="Slides">
    <vt:i4>7</vt:i4>
  </property>
</Properties>
</file>