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1" r:id="rId2"/>
    <p:sldId id="311" r:id="rId3"/>
    <p:sldId id="33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7" autoAdjust="0"/>
    <p:restoredTop sz="94660"/>
  </p:normalViewPr>
  <p:slideViewPr>
    <p:cSldViewPr snapToGrid="0">
      <p:cViewPr>
        <p:scale>
          <a:sx n="70" d="100"/>
          <a:sy n="70" d="100"/>
        </p:scale>
        <p:origin x="-714"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B0FF2-96C1-4AA1-A82F-98131B48B5C9}" type="datetimeFigureOut">
              <a:rPr lang="bg-BG" smtClean="0"/>
              <a:t>11.4.2017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5F847-116C-4777-ACE0-7BEED87332FE}" type="slidenum">
              <a:rPr lang="bg-BG" smtClean="0"/>
              <a:t>‹#›</a:t>
            </a:fld>
            <a:endParaRPr lang="bg-BG"/>
          </a:p>
        </p:txBody>
      </p:sp>
    </p:spTree>
    <p:extLst>
      <p:ext uri="{BB962C8B-B14F-4D97-AF65-F5344CB8AC3E}">
        <p14:creationId xmlns:p14="http://schemas.microsoft.com/office/powerpoint/2010/main" val="47257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2</a:t>
            </a:fld>
            <a:endParaRPr lang="bg-BG"/>
          </a:p>
        </p:txBody>
      </p:sp>
    </p:spTree>
    <p:extLst>
      <p:ext uri="{BB962C8B-B14F-4D97-AF65-F5344CB8AC3E}">
        <p14:creationId xmlns:p14="http://schemas.microsoft.com/office/powerpoint/2010/main" val="2590816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11</a:t>
            </a:fld>
            <a:endParaRPr lang="bg-BG"/>
          </a:p>
        </p:txBody>
      </p:sp>
    </p:spTree>
    <p:extLst>
      <p:ext uri="{BB962C8B-B14F-4D97-AF65-F5344CB8AC3E}">
        <p14:creationId xmlns:p14="http://schemas.microsoft.com/office/powerpoint/2010/main" val="150341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12</a:t>
            </a:fld>
            <a:endParaRPr lang="bg-BG"/>
          </a:p>
        </p:txBody>
      </p:sp>
    </p:spTree>
    <p:extLst>
      <p:ext uri="{BB962C8B-B14F-4D97-AF65-F5344CB8AC3E}">
        <p14:creationId xmlns:p14="http://schemas.microsoft.com/office/powerpoint/2010/main" val="1595106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13</a:t>
            </a:fld>
            <a:endParaRPr lang="bg-BG"/>
          </a:p>
        </p:txBody>
      </p:sp>
    </p:spTree>
    <p:extLst>
      <p:ext uri="{BB962C8B-B14F-4D97-AF65-F5344CB8AC3E}">
        <p14:creationId xmlns:p14="http://schemas.microsoft.com/office/powerpoint/2010/main" val="3992372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14</a:t>
            </a:fld>
            <a:endParaRPr lang="bg-BG"/>
          </a:p>
        </p:txBody>
      </p:sp>
    </p:spTree>
    <p:extLst>
      <p:ext uri="{BB962C8B-B14F-4D97-AF65-F5344CB8AC3E}">
        <p14:creationId xmlns:p14="http://schemas.microsoft.com/office/powerpoint/2010/main" val="141554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15</a:t>
            </a:fld>
            <a:endParaRPr lang="bg-BG"/>
          </a:p>
        </p:txBody>
      </p:sp>
    </p:spTree>
    <p:extLst>
      <p:ext uri="{BB962C8B-B14F-4D97-AF65-F5344CB8AC3E}">
        <p14:creationId xmlns:p14="http://schemas.microsoft.com/office/powerpoint/2010/main" val="2097511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16</a:t>
            </a:fld>
            <a:endParaRPr lang="bg-BG"/>
          </a:p>
        </p:txBody>
      </p:sp>
    </p:spTree>
    <p:extLst>
      <p:ext uri="{BB962C8B-B14F-4D97-AF65-F5344CB8AC3E}">
        <p14:creationId xmlns:p14="http://schemas.microsoft.com/office/powerpoint/2010/main" val="185691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17</a:t>
            </a:fld>
            <a:endParaRPr lang="bg-BG"/>
          </a:p>
        </p:txBody>
      </p:sp>
    </p:spTree>
    <p:extLst>
      <p:ext uri="{BB962C8B-B14F-4D97-AF65-F5344CB8AC3E}">
        <p14:creationId xmlns:p14="http://schemas.microsoft.com/office/powerpoint/2010/main" val="1433143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18</a:t>
            </a:fld>
            <a:endParaRPr lang="bg-BG"/>
          </a:p>
        </p:txBody>
      </p:sp>
    </p:spTree>
    <p:extLst>
      <p:ext uri="{BB962C8B-B14F-4D97-AF65-F5344CB8AC3E}">
        <p14:creationId xmlns:p14="http://schemas.microsoft.com/office/powerpoint/2010/main" val="177502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19</a:t>
            </a:fld>
            <a:endParaRPr lang="bg-BG"/>
          </a:p>
        </p:txBody>
      </p:sp>
    </p:spTree>
    <p:extLst>
      <p:ext uri="{BB962C8B-B14F-4D97-AF65-F5344CB8AC3E}">
        <p14:creationId xmlns:p14="http://schemas.microsoft.com/office/powerpoint/2010/main" val="2436218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20</a:t>
            </a:fld>
            <a:endParaRPr lang="bg-BG"/>
          </a:p>
        </p:txBody>
      </p:sp>
    </p:spTree>
    <p:extLst>
      <p:ext uri="{BB962C8B-B14F-4D97-AF65-F5344CB8AC3E}">
        <p14:creationId xmlns:p14="http://schemas.microsoft.com/office/powerpoint/2010/main" val="284225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3</a:t>
            </a:fld>
            <a:endParaRPr lang="bg-BG"/>
          </a:p>
        </p:txBody>
      </p:sp>
    </p:spTree>
    <p:extLst>
      <p:ext uri="{BB962C8B-B14F-4D97-AF65-F5344CB8AC3E}">
        <p14:creationId xmlns:p14="http://schemas.microsoft.com/office/powerpoint/2010/main" val="2590816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21</a:t>
            </a:fld>
            <a:endParaRPr lang="bg-BG"/>
          </a:p>
        </p:txBody>
      </p:sp>
    </p:spTree>
    <p:extLst>
      <p:ext uri="{BB962C8B-B14F-4D97-AF65-F5344CB8AC3E}">
        <p14:creationId xmlns:p14="http://schemas.microsoft.com/office/powerpoint/2010/main" val="880917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22</a:t>
            </a:fld>
            <a:endParaRPr lang="bg-BG"/>
          </a:p>
        </p:txBody>
      </p:sp>
    </p:spTree>
    <p:extLst>
      <p:ext uri="{BB962C8B-B14F-4D97-AF65-F5344CB8AC3E}">
        <p14:creationId xmlns:p14="http://schemas.microsoft.com/office/powerpoint/2010/main" val="911393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4</a:t>
            </a:fld>
            <a:endParaRPr lang="bg-BG"/>
          </a:p>
        </p:txBody>
      </p:sp>
    </p:spTree>
    <p:extLst>
      <p:ext uri="{BB962C8B-B14F-4D97-AF65-F5344CB8AC3E}">
        <p14:creationId xmlns:p14="http://schemas.microsoft.com/office/powerpoint/2010/main" val="203497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5</a:t>
            </a:fld>
            <a:endParaRPr lang="bg-BG"/>
          </a:p>
        </p:txBody>
      </p:sp>
    </p:spTree>
    <p:extLst>
      <p:ext uri="{BB962C8B-B14F-4D97-AF65-F5344CB8AC3E}">
        <p14:creationId xmlns:p14="http://schemas.microsoft.com/office/powerpoint/2010/main" val="179826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6</a:t>
            </a:fld>
            <a:endParaRPr lang="bg-BG"/>
          </a:p>
        </p:txBody>
      </p:sp>
    </p:spTree>
    <p:extLst>
      <p:ext uri="{BB962C8B-B14F-4D97-AF65-F5344CB8AC3E}">
        <p14:creationId xmlns:p14="http://schemas.microsoft.com/office/powerpoint/2010/main" val="3947775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7</a:t>
            </a:fld>
            <a:endParaRPr lang="bg-BG"/>
          </a:p>
        </p:txBody>
      </p:sp>
    </p:spTree>
    <p:extLst>
      <p:ext uri="{BB962C8B-B14F-4D97-AF65-F5344CB8AC3E}">
        <p14:creationId xmlns:p14="http://schemas.microsoft.com/office/powerpoint/2010/main" val="174819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8</a:t>
            </a:fld>
            <a:endParaRPr lang="bg-BG"/>
          </a:p>
        </p:txBody>
      </p:sp>
    </p:spTree>
    <p:extLst>
      <p:ext uri="{BB962C8B-B14F-4D97-AF65-F5344CB8AC3E}">
        <p14:creationId xmlns:p14="http://schemas.microsoft.com/office/powerpoint/2010/main" val="137891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9</a:t>
            </a:fld>
            <a:endParaRPr lang="bg-BG"/>
          </a:p>
        </p:txBody>
      </p:sp>
    </p:spTree>
    <p:extLst>
      <p:ext uri="{BB962C8B-B14F-4D97-AF65-F5344CB8AC3E}">
        <p14:creationId xmlns:p14="http://schemas.microsoft.com/office/powerpoint/2010/main" val="358120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3FCB0CB-B6FE-43FE-AAA5-CDA0B831D5EA}" type="slidenum">
              <a:rPr lang="bg-BG" smtClean="0"/>
              <a:t>10</a:t>
            </a:fld>
            <a:endParaRPr lang="bg-BG"/>
          </a:p>
        </p:txBody>
      </p:sp>
    </p:spTree>
    <p:extLst>
      <p:ext uri="{BB962C8B-B14F-4D97-AF65-F5344CB8AC3E}">
        <p14:creationId xmlns:p14="http://schemas.microsoft.com/office/powerpoint/2010/main" val="427411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FA81CCBD-9E11-4FE9-B86D-7C2FAD682B29}" type="datetimeFigureOut">
              <a:rPr lang="bg-BG" smtClean="0"/>
              <a:t>11.4.2017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225226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FA81CCBD-9E11-4FE9-B86D-7C2FAD682B29}" type="datetimeFigureOut">
              <a:rPr lang="bg-BG" smtClean="0"/>
              <a:t>11.4.2017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318477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FA81CCBD-9E11-4FE9-B86D-7C2FAD682B29}" type="datetimeFigureOut">
              <a:rPr lang="bg-BG" smtClean="0"/>
              <a:t>11.4.2017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257011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FA81CCBD-9E11-4FE9-B86D-7C2FAD682B29}" type="datetimeFigureOut">
              <a:rPr lang="bg-BG" smtClean="0"/>
              <a:t>11.4.2017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94758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1CCBD-9E11-4FE9-B86D-7C2FAD682B29}" type="datetimeFigureOut">
              <a:rPr lang="bg-BG" smtClean="0"/>
              <a:t>11.4.2017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365428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FA81CCBD-9E11-4FE9-B86D-7C2FAD682B29}" type="datetimeFigureOut">
              <a:rPr lang="bg-BG" smtClean="0"/>
              <a:t>11.4.2017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404112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FA81CCBD-9E11-4FE9-B86D-7C2FAD682B29}" type="datetimeFigureOut">
              <a:rPr lang="bg-BG" smtClean="0"/>
              <a:t>11.4.2017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400759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FA81CCBD-9E11-4FE9-B86D-7C2FAD682B29}" type="datetimeFigureOut">
              <a:rPr lang="bg-BG" smtClean="0"/>
              <a:t>11.4.2017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8698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1CCBD-9E11-4FE9-B86D-7C2FAD682B29}" type="datetimeFigureOut">
              <a:rPr lang="bg-BG" smtClean="0"/>
              <a:t>11.4.2017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32345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1CCBD-9E11-4FE9-B86D-7C2FAD682B29}" type="datetimeFigureOut">
              <a:rPr lang="bg-BG" smtClean="0"/>
              <a:t>11.4.2017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93182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1CCBD-9E11-4FE9-B86D-7C2FAD682B29}" type="datetimeFigureOut">
              <a:rPr lang="bg-BG" smtClean="0"/>
              <a:t>11.4.2017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D671B4-3518-494F-BEAD-309AFE91E820}" type="slidenum">
              <a:rPr lang="bg-BG" smtClean="0"/>
              <a:t>‹#›</a:t>
            </a:fld>
            <a:endParaRPr lang="bg-BG"/>
          </a:p>
        </p:txBody>
      </p:sp>
    </p:spTree>
    <p:extLst>
      <p:ext uri="{BB962C8B-B14F-4D97-AF65-F5344CB8AC3E}">
        <p14:creationId xmlns:p14="http://schemas.microsoft.com/office/powerpoint/2010/main" val="240657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1CCBD-9E11-4FE9-B86D-7C2FAD682B29}" type="datetimeFigureOut">
              <a:rPr lang="bg-BG" smtClean="0"/>
              <a:t>11.4.2017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671B4-3518-494F-BEAD-309AFE91E820}" type="slidenum">
              <a:rPr lang="bg-BG" smtClean="0"/>
              <a:t>‹#›</a:t>
            </a:fld>
            <a:endParaRPr lang="bg-BG"/>
          </a:p>
        </p:txBody>
      </p:sp>
    </p:spTree>
    <p:extLst>
      <p:ext uri="{BB962C8B-B14F-4D97-AF65-F5344CB8AC3E}">
        <p14:creationId xmlns:p14="http://schemas.microsoft.com/office/powerpoint/2010/main" val="259582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gi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gif"/><Relationship Id="rId4" Type="http://schemas.openxmlformats.org/officeDocument/2006/relationships/image" Target="../media/image18.gif"/></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gif"/><Relationship Id="rId5" Type="http://schemas.openxmlformats.org/officeDocument/2006/relationships/image" Target="../media/image20.png"/><Relationship Id="rId4" Type="http://schemas.openxmlformats.org/officeDocument/2006/relationships/image" Target="../media/image19.gif"/></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90"/>
            <a:ext cx="12192001" cy="6865056"/>
          </a:xfrm>
          <a:prstGeom prst="rect">
            <a:avLst/>
          </a:prstGeom>
        </p:spPr>
      </p:pic>
      <p:sp>
        <p:nvSpPr>
          <p:cNvPr id="5" name="Rectangle 4"/>
          <p:cNvSpPr/>
          <p:nvPr/>
        </p:nvSpPr>
        <p:spPr>
          <a:xfrm>
            <a:off x="974819" y="698146"/>
            <a:ext cx="5019324" cy="2123658"/>
          </a:xfrm>
          <a:prstGeom prst="rect">
            <a:avLst/>
          </a:prstGeom>
          <a:noFill/>
        </p:spPr>
        <p:txBody>
          <a:bodyPr wrap="none" lIns="91440" tIns="45720" rIns="91440" bIns="45720">
            <a:spAutoFit/>
          </a:bodyPr>
          <a:lstStyle/>
          <a:p>
            <a:pPr algn="ctr"/>
            <a:r>
              <a:rPr lang="en-US" sz="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SOFTWARE</a:t>
            </a:r>
          </a:p>
          <a:p>
            <a:pPr algn="ctr"/>
            <a:r>
              <a:rPr lang="en-US" sz="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ENGINEERING</a:t>
            </a:r>
            <a:endParaRPr lang="en-US"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026" name="Picture 2" descr="http://www.cdm.depaul.edu/academics/PublishingImages/heroMSSE.jpg"/>
          <p:cNvPicPr>
            <a:picLocks noChangeAspect="1" noChangeArrowheads="1"/>
          </p:cNvPicPr>
          <p:nvPr/>
        </p:nvPicPr>
        <p:blipFill rotWithShape="1">
          <a:blip r:embed="rId3">
            <a:extLst>
              <a:ext uri="{28A0092B-C50C-407E-A947-70E740481C1C}">
                <a14:useLocalDpi xmlns:a14="http://schemas.microsoft.com/office/drawing/2010/main" val="0"/>
              </a:ext>
            </a:extLst>
          </a:blip>
          <a:srcRect t="24539" b="32181"/>
          <a:stretch/>
        </p:blipFill>
        <p:spPr bwMode="auto">
          <a:xfrm>
            <a:off x="7061076" y="5697574"/>
            <a:ext cx="4836407" cy="8240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omputertrainingschools.com/imagesvr_ce/7873/computer-apps-software-engineer-co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976" y="3758396"/>
            <a:ext cx="344805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4280" y="158875"/>
            <a:ext cx="3810000" cy="2857500"/>
          </a:xfrm>
          <a:prstGeom prst="rect">
            <a:avLst/>
          </a:prstGeom>
        </p:spPr>
      </p:pic>
      <p:sp>
        <p:nvSpPr>
          <p:cNvPr id="8" name="Rectangle 7"/>
          <p:cNvSpPr/>
          <p:nvPr/>
        </p:nvSpPr>
        <p:spPr>
          <a:xfrm>
            <a:off x="3546170" y="3313757"/>
            <a:ext cx="8381384" cy="1754326"/>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SEQUENCE </a:t>
            </a:r>
            <a:r>
              <a:rPr lang="en-US" sz="5400" dirty="0" smtClean="0">
                <a:ln w="0"/>
                <a:solidFill>
                  <a:srgbClr val="C00000"/>
                </a:solidFill>
                <a:effectLst>
                  <a:reflection blurRad="6350" stA="53000" endA="300" endPos="35500" dir="5400000" sy="-90000" algn="bl" rotWithShape="0"/>
                </a:effectLst>
              </a:rPr>
              <a:t>DIAGRAM</a:t>
            </a:r>
          </a:p>
          <a:p>
            <a:pPr algn="ctr"/>
            <a:r>
              <a:rPr lang="en-US" sz="5400" dirty="0" smtClean="0">
                <a:ln w="0"/>
                <a:solidFill>
                  <a:srgbClr val="C00000"/>
                </a:solidFill>
                <a:effectLst>
                  <a:reflection blurRad="6350" stA="53000" endA="300" endPos="35500" dir="5400000" sy="-90000" algn="bl" rotWithShape="0"/>
                </a:effectLst>
              </a:rPr>
              <a:t>CLASS DIAGRAM</a:t>
            </a:r>
            <a:endParaRPr lang="en-US" sz="5400" dirty="0">
              <a:ln w="0"/>
              <a:solidFill>
                <a:srgbClr val="C0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53798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1" y="30825"/>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EXAMPLES</a:t>
            </a:r>
            <a:endParaRPr lang="bg-BG" sz="5400" dirty="0" smtClean="0">
              <a:ln w="0"/>
              <a:solidFill>
                <a:srgbClr val="C00000"/>
              </a:solidFill>
              <a:effectLst>
                <a:reflection blurRad="6350" stA="53000" endA="300" endPos="35500" dir="5400000" sy="-90000" algn="bl" rotWithShape="0"/>
              </a:effectLst>
            </a:endParaRPr>
          </a:p>
        </p:txBody>
      </p:sp>
      <p:pic>
        <p:nvPicPr>
          <p:cNvPr id="13314" name="Picture 2" descr="http://dc730.4shared.com/doc/5ryrW8nk/preview_html_m4ebc703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95" y="1171325"/>
            <a:ext cx="1132522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011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1" y="30825"/>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EXAMPLES</a:t>
            </a:r>
            <a:endParaRPr lang="bg-BG" sz="5400" dirty="0" smtClean="0">
              <a:ln w="0"/>
              <a:solidFill>
                <a:srgbClr val="C00000"/>
              </a:solidFill>
              <a:effectLst>
                <a:reflection blurRad="6350" stA="53000" endA="300" endPos="35500" dir="5400000" sy="-90000" algn="bl" rotWithShape="0"/>
              </a:effectLst>
            </a:endParaRPr>
          </a:p>
        </p:txBody>
      </p:sp>
      <p:pic>
        <p:nvPicPr>
          <p:cNvPr id="14338" name="Picture 2" descr="http://lsdsls.googlecode.com/svn/wiki/diego_sequence_diagr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4" y="1143670"/>
            <a:ext cx="7856955" cy="547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912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9292" y="189248"/>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CLASS DIAGRAMS</a:t>
            </a:r>
            <a:endParaRPr lang="bg-BG" sz="5400" dirty="0" smtClean="0">
              <a:ln w="0"/>
              <a:solidFill>
                <a:srgbClr val="C00000"/>
              </a:solidFill>
              <a:effectLst>
                <a:reflection blurRad="6350" stA="53000" endA="300" endPos="35500" dir="5400000" sy="-90000" algn="bl" rotWithShape="0"/>
              </a:effectLst>
            </a:endParaRPr>
          </a:p>
        </p:txBody>
      </p:sp>
      <p:sp>
        <p:nvSpPr>
          <p:cNvPr id="2" name="Rectangle 1"/>
          <p:cNvSpPr/>
          <p:nvPr/>
        </p:nvSpPr>
        <p:spPr>
          <a:xfrm>
            <a:off x="87862" y="1432227"/>
            <a:ext cx="4560570" cy="3108543"/>
          </a:xfrm>
          <a:prstGeom prst="rect">
            <a:avLst/>
          </a:prstGeom>
        </p:spPr>
        <p:txBody>
          <a:bodyPr wrap="square">
            <a:spAutoFit/>
          </a:bodyPr>
          <a:lstStyle/>
          <a:p>
            <a:pPr algn="just">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t>UML </a:t>
            </a:r>
            <a:r>
              <a:rPr lang="en-US" sz="2800" dirty="0" smtClean="0"/>
              <a:t>class </a:t>
            </a:r>
            <a:r>
              <a:rPr lang="en-US" sz="2800" dirty="0"/>
              <a:t>diagrams show the classes of the system, their interrelationships (including inheritance, aggregation, and association), and the operations and attributes of the classes. </a:t>
            </a:r>
            <a:endParaRPr lang="bg-BG" altLang="bg-BG" sz="2800" dirty="0"/>
          </a:p>
        </p:txBody>
      </p:sp>
      <p:pic>
        <p:nvPicPr>
          <p:cNvPr id="1026" name="Picture 2" descr="http://edn.embarcadero.com/article/images/31863/classdiagramno3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0" y="1516909"/>
            <a:ext cx="7362825"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3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1" y="30825"/>
            <a:ext cx="12192001" cy="923330"/>
          </a:xfrm>
          <a:prstGeom prst="rect">
            <a:avLst/>
          </a:prstGeom>
          <a:noFill/>
        </p:spPr>
        <p:txBody>
          <a:bodyPr wrap="square" lIns="91440" tIns="45720" rIns="91440" bIns="45720">
            <a:spAutoFit/>
          </a:bodyPr>
          <a:lstStyle/>
          <a:p>
            <a:pPr algn="ctr"/>
            <a:r>
              <a:rPr lang="en-US" sz="5400" dirty="0">
                <a:ln w="0"/>
                <a:solidFill>
                  <a:srgbClr val="C00000"/>
                </a:solidFill>
                <a:effectLst>
                  <a:reflection blurRad="6350" stA="53000" endA="300" endPos="35500" dir="5400000" sy="-90000" algn="bl" rotWithShape="0"/>
                </a:effectLst>
              </a:rPr>
              <a:t>CLASS DIAGRAMS</a:t>
            </a:r>
            <a:endParaRPr lang="bg-BG" sz="5400" dirty="0">
              <a:ln w="0"/>
              <a:solidFill>
                <a:srgbClr val="C00000"/>
              </a:solidFill>
              <a:effectLst>
                <a:reflection blurRad="6350" stA="53000" endA="300" endPos="35500" dir="5400000" sy="-90000" algn="bl" rotWithShape="0"/>
              </a:effectLst>
            </a:endParaRPr>
          </a:p>
        </p:txBody>
      </p:sp>
      <p:sp>
        <p:nvSpPr>
          <p:cNvPr id="2" name="Rectangle 1"/>
          <p:cNvSpPr/>
          <p:nvPr/>
        </p:nvSpPr>
        <p:spPr>
          <a:xfrm>
            <a:off x="205088" y="1540089"/>
            <a:ext cx="6928067" cy="4278094"/>
          </a:xfrm>
          <a:prstGeom prst="rect">
            <a:avLst/>
          </a:prstGeom>
        </p:spPr>
        <p:txBody>
          <a:bodyPr wrap="square">
            <a:spAutoFit/>
          </a:bodyPr>
          <a:lstStyle/>
          <a:p>
            <a:pPr algn="just">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t>The UML representation of a class is a rectangle containing three compartments stacked vertically, as shown in </a:t>
            </a:r>
            <a:r>
              <a:rPr lang="en-US" sz="2800" dirty="0" smtClean="0"/>
              <a:t>Figure.</a:t>
            </a:r>
          </a:p>
          <a:p>
            <a:pPr algn="just">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t>The top compartment shows the class's name</a:t>
            </a:r>
            <a:r>
              <a:rPr lang="en-US" sz="2800" dirty="0" smtClean="0"/>
              <a:t>.</a:t>
            </a:r>
          </a:p>
          <a:p>
            <a:pPr algn="just">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dirty="0" smtClean="0"/>
          </a:p>
          <a:p>
            <a:pPr algn="just">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smtClean="0"/>
              <a:t>The </a:t>
            </a:r>
            <a:r>
              <a:rPr lang="en-US" sz="2800" dirty="0"/>
              <a:t>middle compartment lists the class's attributes. </a:t>
            </a:r>
            <a:endParaRPr lang="en-US" sz="2800" dirty="0" smtClean="0"/>
          </a:p>
          <a:p>
            <a:pPr algn="just">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smtClean="0"/>
              <a:t>The </a:t>
            </a:r>
            <a:r>
              <a:rPr lang="en-US" sz="2800" dirty="0"/>
              <a:t>bottom compartment lists the class's operations.</a:t>
            </a:r>
            <a:endParaRPr lang="bg-BG" altLang="bg-BG" sz="2800" dirty="0"/>
          </a:p>
        </p:txBody>
      </p:sp>
      <p:pic>
        <p:nvPicPr>
          <p:cNvPr id="1026" name="Picture 2" descr="http://edn.embarcadero.com/article/images/31863/classdiagramno3d.gif"/>
          <p:cNvPicPr>
            <a:picLocks noChangeAspect="1" noChangeArrowheads="1"/>
          </p:cNvPicPr>
          <p:nvPr/>
        </p:nvPicPr>
        <p:blipFill rotWithShape="1">
          <a:blip r:embed="rId4">
            <a:extLst>
              <a:ext uri="{28A0092B-C50C-407E-A947-70E740481C1C}">
                <a14:useLocalDpi xmlns:a14="http://schemas.microsoft.com/office/drawing/2010/main" val="0"/>
              </a:ext>
            </a:extLst>
          </a:blip>
          <a:srcRect l="73350" t="60984" b="4865"/>
          <a:stretch/>
        </p:blipFill>
        <p:spPr bwMode="auto">
          <a:xfrm>
            <a:off x="7669530" y="1030700"/>
            <a:ext cx="3937088" cy="24998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5"/>
          <a:srcRect l="14222" t="24785" r="37861" b="18949"/>
          <a:stretch/>
        </p:blipFill>
        <p:spPr>
          <a:xfrm>
            <a:off x="7408961" y="3530562"/>
            <a:ext cx="4323387" cy="3172991"/>
          </a:xfrm>
          <a:prstGeom prst="rect">
            <a:avLst/>
          </a:prstGeom>
        </p:spPr>
      </p:pic>
    </p:spTree>
    <p:extLst>
      <p:ext uri="{BB962C8B-B14F-4D97-AF65-F5344CB8AC3E}">
        <p14:creationId xmlns:p14="http://schemas.microsoft.com/office/powerpoint/2010/main" val="2853055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257909" y="1783855"/>
            <a:ext cx="5960012" cy="5847755"/>
          </a:xfrm>
          <a:prstGeom prst="rect">
            <a:avLst/>
          </a:prstGeom>
        </p:spPr>
        <p:txBody>
          <a:bodyPr wrap="square">
            <a:spAutoFit/>
          </a:bodyPr>
          <a:lstStyle/>
          <a:p>
            <a:pPr algn="just">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bg-BG" sz="2800" dirty="0" smtClean="0"/>
              <a:t>(</a:t>
            </a:r>
            <a:r>
              <a:rPr lang="en-US" altLang="bg-BG" sz="2800" dirty="0" smtClean="0"/>
              <a:t>Visibility</a:t>
            </a:r>
            <a:r>
              <a:rPr lang="ru-RU" altLang="bg-BG" sz="2800" dirty="0" smtClean="0"/>
              <a:t>):</a:t>
            </a:r>
            <a:endParaRPr lang="ru-RU" altLang="bg-BG" sz="2800" dirty="0"/>
          </a:p>
          <a:p>
            <a:pPr algn="just"/>
            <a:r>
              <a:rPr lang="en-US" sz="2800" dirty="0"/>
              <a:t>A </a:t>
            </a:r>
            <a:r>
              <a:rPr lang="en-US" sz="2800" b="1" dirty="0"/>
              <a:t>public</a:t>
            </a:r>
            <a:r>
              <a:rPr lang="en-US" sz="2800" dirty="0"/>
              <a:t> element is visible to all elements that can access the contents of the namespace that owns it.</a:t>
            </a:r>
          </a:p>
          <a:p>
            <a:pPr algn="just"/>
            <a:r>
              <a:rPr lang="en-US" sz="2800" dirty="0"/>
              <a:t>A </a:t>
            </a:r>
            <a:r>
              <a:rPr lang="en-US" sz="2800" b="1" dirty="0"/>
              <a:t>private</a:t>
            </a:r>
            <a:r>
              <a:rPr lang="en-US" sz="2800" dirty="0"/>
              <a:t> element is only visible inside the namespace that owns it.</a:t>
            </a:r>
          </a:p>
          <a:p>
            <a:pPr algn="just"/>
            <a:r>
              <a:rPr lang="en-US" sz="2800" dirty="0"/>
              <a:t>A </a:t>
            </a:r>
            <a:r>
              <a:rPr lang="en-US" sz="2800" b="1" dirty="0"/>
              <a:t>protected</a:t>
            </a:r>
            <a:r>
              <a:rPr lang="en-US" sz="2800" dirty="0"/>
              <a:t> element is visible to elements that have a generalization relationship to the namespace that owns it.</a:t>
            </a:r>
          </a:p>
          <a:p>
            <a:pPr algn="just">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bg-BG" sz="2800" dirty="0"/>
          </a:p>
          <a:p>
            <a:pPr algn="just">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u-RU" altLang="bg-BG" sz="2800" dirty="0"/>
          </a:p>
          <a:p>
            <a:pPr indent="-341313" algn="jus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bg-BG" altLang="bg-BG" sz="2800" dirty="0"/>
          </a:p>
        </p:txBody>
      </p:sp>
      <p:pic>
        <p:nvPicPr>
          <p:cNvPr id="2050" name="Picture 2" descr="Class No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147" y="1312948"/>
            <a:ext cx="5967472" cy="29390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1836487607"/>
              </p:ext>
            </p:extLst>
          </p:nvPr>
        </p:nvGraphicFramePr>
        <p:xfrm>
          <a:off x="7475220" y="4456838"/>
          <a:ext cx="3691890" cy="1097280"/>
        </p:xfrm>
        <a:graphic>
          <a:graphicData uri="http://schemas.openxmlformats.org/drawingml/2006/table">
            <a:tbl>
              <a:tblPr/>
              <a:tblGrid>
                <a:gridCol w="505738"/>
                <a:gridCol w="3186152"/>
              </a:tblGrid>
              <a:tr h="0">
                <a:tc>
                  <a:txBody>
                    <a:bodyPr/>
                    <a:lstStyle/>
                    <a:p>
                      <a:pPr algn="ctr"/>
                      <a:r>
                        <a:rPr lang="bg-BG" dirty="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smtClean="0">
                          <a:effectLst/>
                        </a:rPr>
                        <a:t>(Public</a:t>
                      </a:r>
                      <a:r>
                        <a:rPr lang="bg-BG" dirty="0" smtClean="0">
                          <a:effectLst/>
                        </a:rPr>
                        <a:t>)</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bg-BG">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bg-BG" dirty="0" smtClean="0">
                          <a:effectLst/>
                        </a:rPr>
                        <a:t>(</a:t>
                      </a:r>
                      <a:r>
                        <a:rPr lang="en-US" dirty="0" smtClean="0">
                          <a:effectLst/>
                        </a:rPr>
                        <a:t>Private</a:t>
                      </a:r>
                      <a:r>
                        <a:rPr lang="bg-BG" dirty="0" smtClean="0">
                          <a:effectLst/>
                        </a:rPr>
                        <a:t>)</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bg-BG" dirty="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bg-BG" dirty="0" smtClean="0">
                          <a:effectLst/>
                        </a:rPr>
                        <a:t>(</a:t>
                      </a:r>
                      <a:r>
                        <a:rPr lang="en-US" dirty="0" smtClean="0">
                          <a:effectLst/>
                        </a:rPr>
                        <a:t>Protected</a:t>
                      </a:r>
                      <a:r>
                        <a:rPr lang="bg-BG" dirty="0" smtClean="0">
                          <a:effectLst/>
                        </a:rPr>
                        <a:t>)</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8" name="Rectangle 7"/>
          <p:cNvSpPr/>
          <p:nvPr/>
        </p:nvSpPr>
        <p:spPr>
          <a:xfrm>
            <a:off x="9292" y="189248"/>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CLASS DIAGRAMS</a:t>
            </a:r>
            <a:endParaRPr lang="bg-BG" sz="5400" dirty="0" smtClean="0">
              <a:ln w="0"/>
              <a:solidFill>
                <a:srgbClr val="C0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64913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7861" y="1614525"/>
            <a:ext cx="8797925" cy="2505301"/>
          </a:xfrm>
          <a:prstGeom prst="rect">
            <a:avLst/>
          </a:prstGeom>
        </p:spPr>
        <p:txBody>
          <a:bodyPr wrap="square">
            <a:spAutoFit/>
          </a:bodyPr>
          <a:lstStyle/>
          <a:p>
            <a:pPr algn="just">
              <a:lnSpc>
                <a:spcPct val="80000"/>
              </a:lnSpc>
            </a:pPr>
            <a:r>
              <a:rPr lang="en-US" sz="2800" dirty="0"/>
              <a:t>Objects are often associated with, or related to, other </a:t>
            </a:r>
            <a:r>
              <a:rPr lang="en-US" sz="2800" dirty="0" smtClean="0"/>
              <a:t>objects.</a:t>
            </a:r>
          </a:p>
          <a:p>
            <a:pPr algn="just">
              <a:lnSpc>
                <a:spcPct val="80000"/>
              </a:lnSpc>
            </a:pPr>
            <a:endParaRPr lang="en-US" sz="2800" dirty="0" smtClean="0"/>
          </a:p>
          <a:p>
            <a:pPr algn="just">
              <a:lnSpc>
                <a:spcPct val="80000"/>
              </a:lnSpc>
            </a:pPr>
            <a:r>
              <a:rPr lang="en-US" sz="2800" b="1" dirty="0"/>
              <a:t>Associations</a:t>
            </a:r>
            <a:r>
              <a:rPr lang="en-US" sz="2800" dirty="0"/>
              <a:t> are modeled as lines connecting the two classes whose instances (objects) are involved in the relationship. </a:t>
            </a:r>
            <a:r>
              <a:rPr lang="en-US" sz="2800" dirty="0"/>
              <a:t>T</a:t>
            </a:r>
            <a:r>
              <a:rPr lang="en-US" sz="2800" dirty="0" smtClean="0"/>
              <a:t>ypically </a:t>
            </a:r>
            <a:r>
              <a:rPr lang="en-US" sz="2800" dirty="0"/>
              <a:t>one or two </a:t>
            </a:r>
            <a:r>
              <a:rPr lang="en-US" sz="2800" dirty="0" smtClean="0"/>
              <a:t>words are used to describe </a:t>
            </a:r>
            <a:r>
              <a:rPr lang="en-US" sz="2800" dirty="0"/>
              <a:t>the association </a:t>
            </a:r>
            <a:r>
              <a:rPr lang="en-US" sz="2800" dirty="0" smtClean="0"/>
              <a:t>– </a:t>
            </a:r>
            <a:r>
              <a:rPr lang="en-US" sz="2800" i="1" dirty="0" smtClean="0"/>
              <a:t>vehicles owned”.</a:t>
            </a:r>
            <a:endParaRPr lang="bg-BG" altLang="bg-BG" sz="2800" i="1" dirty="0"/>
          </a:p>
        </p:txBody>
      </p:sp>
      <p:pic>
        <p:nvPicPr>
          <p:cNvPr id="3" name="Picture 2" descr="https://nippon.zaidan.info/seikabutsu/2003/00574/images/24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5422" y="898401"/>
            <a:ext cx="2896235" cy="33099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sse.monash.edu.au/~jonmc/CSE2305/Topics/09.17.OODesign3/html/association.gif"/>
          <p:cNvPicPr>
            <a:picLocks noChangeAspect="1" noChangeArrowheads="1"/>
          </p:cNvPicPr>
          <p:nvPr/>
        </p:nvPicPr>
        <p:blipFill rotWithShape="1">
          <a:blip r:embed="rId5">
            <a:extLst>
              <a:ext uri="{28A0092B-C50C-407E-A947-70E740481C1C}">
                <a14:useLocalDpi xmlns:a14="http://schemas.microsoft.com/office/drawing/2010/main" val="0"/>
              </a:ext>
            </a:extLst>
          </a:blip>
          <a:srcRect l="4983" t="20636" r="5017" b="23712"/>
          <a:stretch/>
        </p:blipFill>
        <p:spPr bwMode="auto">
          <a:xfrm>
            <a:off x="3040963" y="4208384"/>
            <a:ext cx="5235407" cy="201500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9292" y="189248"/>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CLASS DIAGRAMS</a:t>
            </a:r>
            <a:endParaRPr lang="bg-BG" sz="5400" dirty="0" smtClean="0">
              <a:ln w="0"/>
              <a:solidFill>
                <a:srgbClr val="C0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24533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9" y="-37033"/>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3579" y="39264"/>
            <a:ext cx="12192001" cy="830997"/>
          </a:xfrm>
          <a:prstGeom prst="rect">
            <a:avLst/>
          </a:prstGeom>
          <a:noFill/>
        </p:spPr>
        <p:txBody>
          <a:bodyPr wrap="square" lIns="91440" tIns="45720" rIns="91440" bIns="45720">
            <a:spAutoFit/>
          </a:bodyPr>
          <a:lstStyle/>
          <a:p>
            <a:pPr algn="ctr"/>
            <a:r>
              <a:rPr lang="en-US" sz="4800" dirty="0">
                <a:ln w="0"/>
                <a:solidFill>
                  <a:srgbClr val="C00000"/>
                </a:solidFill>
                <a:effectLst>
                  <a:reflection blurRad="6350" stA="53000" endA="300" endPos="35500" dir="5400000" sy="-90000" algn="bl" rotWithShape="0"/>
                </a:effectLst>
              </a:rPr>
              <a:t>CLASS </a:t>
            </a:r>
            <a:r>
              <a:rPr lang="en-US" sz="4800" dirty="0" smtClean="0">
                <a:ln w="0"/>
                <a:solidFill>
                  <a:srgbClr val="C00000"/>
                </a:solidFill>
                <a:effectLst>
                  <a:reflection blurRad="6350" stA="53000" endA="300" endPos="35500" dir="5400000" sy="-90000" algn="bl" rotWithShape="0"/>
                </a:effectLst>
              </a:rPr>
              <a:t>DIAGRAMS </a:t>
            </a:r>
            <a:r>
              <a:rPr lang="bg-BG" sz="4800" dirty="0" smtClean="0">
                <a:ln w="0"/>
                <a:solidFill>
                  <a:srgbClr val="C00000"/>
                </a:solidFill>
                <a:effectLst>
                  <a:reflection blurRad="6350" stA="53000" endA="300" endPos="35500" dir="5400000" sy="-90000" algn="bl" rotWithShape="0"/>
                </a:effectLst>
              </a:rPr>
              <a:t>- </a:t>
            </a:r>
            <a:r>
              <a:rPr lang="en-US" sz="4800" dirty="0">
                <a:ln w="0"/>
                <a:solidFill>
                  <a:srgbClr val="C00000"/>
                </a:solidFill>
                <a:effectLst>
                  <a:reflection blurRad="6350" stA="53000" endA="300" endPos="35500" dir="5400000" sy="-90000" algn="bl" rotWithShape="0"/>
                </a:effectLst>
              </a:rPr>
              <a:t>Associations</a:t>
            </a:r>
            <a:endParaRPr lang="bg-BG" sz="4800" dirty="0" smtClean="0">
              <a:ln w="0"/>
              <a:solidFill>
                <a:srgbClr val="C00000"/>
              </a:solidFill>
              <a:effectLst>
                <a:reflection blurRad="6350" stA="53000" endA="300" endPos="35500" dir="5400000" sy="-90000" algn="bl" rotWithShape="0"/>
              </a:effectLst>
            </a:endParaRPr>
          </a:p>
        </p:txBody>
      </p:sp>
      <p:sp>
        <p:nvSpPr>
          <p:cNvPr id="2" name="Rectangle 1"/>
          <p:cNvSpPr/>
          <p:nvPr/>
        </p:nvSpPr>
        <p:spPr>
          <a:xfrm>
            <a:off x="147031" y="964918"/>
            <a:ext cx="8469049" cy="1255728"/>
          </a:xfrm>
          <a:prstGeom prst="rect">
            <a:avLst/>
          </a:prstGeom>
        </p:spPr>
        <p:txBody>
          <a:bodyPr wrap="square">
            <a:spAutoFit/>
          </a:bodyPr>
          <a:lstStyle/>
          <a:p>
            <a:pPr algn="just">
              <a:lnSpc>
                <a:spcPct val="90000"/>
              </a:lnSpc>
            </a:pPr>
            <a:r>
              <a:rPr lang="bg-BG" altLang="bg-BG" sz="2800" dirty="0" smtClean="0"/>
              <a:t>- </a:t>
            </a:r>
            <a:r>
              <a:rPr lang="en-US" altLang="bg-BG" sz="2800" b="1" dirty="0" smtClean="0"/>
              <a:t>multiplicity</a:t>
            </a:r>
            <a:r>
              <a:rPr lang="bg-BG" altLang="bg-BG" sz="2800" b="1" dirty="0" smtClean="0"/>
              <a:t> </a:t>
            </a:r>
            <a:r>
              <a:rPr lang="en-US" altLang="bg-BG" sz="2800" dirty="0" smtClean="0"/>
              <a:t>- </a:t>
            </a:r>
            <a:r>
              <a:rPr lang="en-US" sz="2800" dirty="0"/>
              <a:t>The multiplicity of the association is labeled on either end of the line, one multiplicity indicator for each </a:t>
            </a:r>
            <a:r>
              <a:rPr lang="en-US" sz="2800" dirty="0" smtClean="0"/>
              <a:t>direction</a:t>
            </a:r>
            <a:endParaRPr lang="bg-BG" altLang="bg-BG" sz="2800" dirty="0"/>
          </a:p>
        </p:txBody>
      </p:sp>
      <p:pic>
        <p:nvPicPr>
          <p:cNvPr id="1028" name="Picture 4" descr="http://www.csse.monash.edu.au/~jonmc/CSE2305/Topics/09.17.OODesign3/html/association.gif"/>
          <p:cNvPicPr>
            <a:picLocks noChangeAspect="1" noChangeArrowheads="1"/>
          </p:cNvPicPr>
          <p:nvPr/>
        </p:nvPicPr>
        <p:blipFill rotWithShape="1">
          <a:blip r:embed="rId4">
            <a:extLst>
              <a:ext uri="{28A0092B-C50C-407E-A947-70E740481C1C}">
                <a14:useLocalDpi xmlns:a14="http://schemas.microsoft.com/office/drawing/2010/main" val="0"/>
              </a:ext>
            </a:extLst>
          </a:blip>
          <a:srcRect l="4983" t="20636" r="5017" b="23712"/>
          <a:stretch/>
        </p:blipFill>
        <p:spPr bwMode="auto">
          <a:xfrm>
            <a:off x="147031" y="3219934"/>
            <a:ext cx="3646659" cy="1403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7031" y="3921697"/>
            <a:ext cx="6253769" cy="523220"/>
          </a:xfrm>
          <a:prstGeom prst="rect">
            <a:avLst/>
          </a:prstGeom>
        </p:spPr>
        <p:txBody>
          <a:bodyPr wrap="square">
            <a:spAutoFit/>
          </a:bodyPr>
          <a:lstStyle/>
          <a:p>
            <a:pPr algn="just">
              <a:spcBef>
                <a:spcPts val="600"/>
              </a:spcBef>
              <a:buClr>
                <a:srgbClr val="61350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bg-BG" altLang="bg-BG" sz="2800" dirty="0"/>
          </a:p>
        </p:txBody>
      </p:sp>
      <p:pic>
        <p:nvPicPr>
          <p:cNvPr id="7" name="Picture 6"/>
          <p:cNvPicPr>
            <a:picLocks noChangeAspect="1"/>
          </p:cNvPicPr>
          <p:nvPr/>
        </p:nvPicPr>
        <p:blipFill rotWithShape="1">
          <a:blip r:embed="rId5"/>
          <a:srcRect l="25722" t="51200" r="58194" b="37733"/>
          <a:stretch/>
        </p:blipFill>
        <p:spPr>
          <a:xfrm>
            <a:off x="8114392" y="4623459"/>
            <a:ext cx="3382487" cy="1454645"/>
          </a:xfrm>
          <a:prstGeom prst="rect">
            <a:avLst/>
          </a:prstGeom>
        </p:spPr>
      </p:pic>
      <p:sp>
        <p:nvSpPr>
          <p:cNvPr id="9" name="Rectangle 8"/>
          <p:cNvSpPr/>
          <p:nvPr/>
        </p:nvSpPr>
        <p:spPr>
          <a:xfrm>
            <a:off x="35984" y="2220646"/>
            <a:ext cx="8691141" cy="523220"/>
          </a:xfrm>
          <a:prstGeom prst="rect">
            <a:avLst/>
          </a:prstGeom>
        </p:spPr>
        <p:txBody>
          <a:bodyPr wrap="square">
            <a:spAutoFit/>
          </a:bodyPr>
          <a:lstStyle/>
          <a:p>
            <a:pPr marL="457200" indent="-457200">
              <a:buFontTx/>
              <a:buChar char="-"/>
            </a:pPr>
            <a:r>
              <a:rPr lang="en-US" altLang="bg-BG" sz="2800" b="1" dirty="0"/>
              <a:t>navigability </a:t>
            </a:r>
            <a:r>
              <a:rPr lang="en-US" altLang="bg-BG" sz="2800" b="1" dirty="0" smtClean="0"/>
              <a:t>arrows</a:t>
            </a:r>
            <a:endParaRPr lang="bg-BG" sz="2800" b="1" dirty="0"/>
          </a:p>
        </p:txBody>
      </p:sp>
      <p:pic>
        <p:nvPicPr>
          <p:cNvPr id="15" name="Picture 2" descr="http://edn.embarcadero.com/article/images/31863/classdiagramno3d.gif"/>
          <p:cNvPicPr>
            <a:picLocks noChangeAspect="1" noChangeArrowheads="1"/>
          </p:cNvPicPr>
          <p:nvPr/>
        </p:nvPicPr>
        <p:blipFill rotWithShape="1">
          <a:blip r:embed="rId6">
            <a:extLst>
              <a:ext uri="{28A0092B-C50C-407E-A947-70E740481C1C}">
                <a14:useLocalDpi xmlns:a14="http://schemas.microsoft.com/office/drawing/2010/main" val="0"/>
              </a:ext>
            </a:extLst>
          </a:blip>
          <a:srcRect l="49056" t="54920" r="10271"/>
          <a:stretch/>
        </p:blipFill>
        <p:spPr bwMode="auto">
          <a:xfrm>
            <a:off x="7991561" y="2134506"/>
            <a:ext cx="3382487" cy="18575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7203" t="10404" r="48497" b="9657"/>
          <a:stretch/>
        </p:blipFill>
        <p:spPr bwMode="auto">
          <a:xfrm>
            <a:off x="4468233" y="2314330"/>
            <a:ext cx="3248376" cy="4256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037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3579" y="32950"/>
            <a:ext cx="12192001" cy="923330"/>
          </a:xfrm>
          <a:prstGeom prst="rect">
            <a:avLst/>
          </a:prstGeom>
          <a:noFill/>
        </p:spPr>
        <p:txBody>
          <a:bodyPr wrap="square" lIns="91440" tIns="45720" rIns="91440" bIns="45720">
            <a:spAutoFit/>
          </a:bodyPr>
          <a:lstStyle/>
          <a:p>
            <a:pPr algn="ctr"/>
            <a:r>
              <a:rPr lang="en-US" sz="5400" dirty="0">
                <a:ln w="0"/>
                <a:solidFill>
                  <a:srgbClr val="C00000"/>
                </a:solidFill>
                <a:effectLst>
                  <a:reflection blurRad="6350" stA="53000" endA="300" endPos="35500" dir="5400000" sy="-90000" algn="bl" rotWithShape="0"/>
                </a:effectLst>
              </a:rPr>
              <a:t>CLASS </a:t>
            </a:r>
            <a:r>
              <a:rPr lang="en-US" sz="5400" dirty="0" smtClean="0">
                <a:ln w="0"/>
                <a:solidFill>
                  <a:srgbClr val="C00000"/>
                </a:solidFill>
                <a:effectLst>
                  <a:reflection blurRad="6350" stA="53000" endA="300" endPos="35500" dir="5400000" sy="-90000" algn="bl" rotWithShape="0"/>
                </a:effectLst>
              </a:rPr>
              <a:t>DIAGRAMS - Aggregation</a:t>
            </a:r>
            <a:endParaRPr lang="bg-BG" sz="5400" dirty="0" smtClean="0">
              <a:ln w="0"/>
              <a:solidFill>
                <a:srgbClr val="C00000"/>
              </a:solidFill>
              <a:effectLst>
                <a:reflection blurRad="6350" stA="53000" endA="300" endPos="35500" dir="5400000" sy="-90000" algn="bl" rotWithShape="0"/>
              </a:effectLst>
            </a:endParaRPr>
          </a:p>
        </p:txBody>
      </p:sp>
      <p:sp>
        <p:nvSpPr>
          <p:cNvPr id="6" name="Rectangle 5"/>
          <p:cNvSpPr/>
          <p:nvPr/>
        </p:nvSpPr>
        <p:spPr>
          <a:xfrm>
            <a:off x="147031" y="3921697"/>
            <a:ext cx="6253769" cy="523220"/>
          </a:xfrm>
          <a:prstGeom prst="rect">
            <a:avLst/>
          </a:prstGeom>
        </p:spPr>
        <p:txBody>
          <a:bodyPr wrap="square">
            <a:spAutoFit/>
          </a:bodyPr>
          <a:lstStyle/>
          <a:p>
            <a:pPr algn="just">
              <a:spcBef>
                <a:spcPts val="600"/>
              </a:spcBef>
              <a:buClr>
                <a:srgbClr val="61350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bg-BG" altLang="bg-BG" sz="2800" dirty="0"/>
          </a:p>
        </p:txBody>
      </p:sp>
      <p:sp>
        <p:nvSpPr>
          <p:cNvPr id="11" name="Rectangle 10"/>
          <p:cNvSpPr/>
          <p:nvPr/>
        </p:nvSpPr>
        <p:spPr>
          <a:xfrm>
            <a:off x="147031" y="837780"/>
            <a:ext cx="7591250" cy="6124754"/>
          </a:xfrm>
          <a:prstGeom prst="rect">
            <a:avLst/>
          </a:prstGeom>
        </p:spPr>
        <p:txBody>
          <a:bodyPr wrap="square">
            <a:spAutoFit/>
          </a:bodyPr>
          <a:lstStyle/>
          <a:p>
            <a:pPr algn="just"/>
            <a:r>
              <a:rPr lang="en-US" sz="2800" dirty="0"/>
              <a:t>R</a:t>
            </a:r>
            <a:r>
              <a:rPr lang="en-US" sz="2800" dirty="0" smtClean="0"/>
              <a:t>efers </a:t>
            </a:r>
            <a:r>
              <a:rPr lang="en-US" sz="2800" dirty="0"/>
              <a:t>to the formation of a particular class as a result of one class being aggregated or built as a collection. </a:t>
            </a:r>
            <a:r>
              <a:rPr lang="en-US" sz="2800" dirty="0" smtClean="0"/>
              <a:t>In</a:t>
            </a:r>
            <a:r>
              <a:rPr lang="en-US" sz="2800" dirty="0"/>
              <a:t> </a:t>
            </a:r>
            <a:r>
              <a:rPr lang="en-US" sz="2800" b="1" dirty="0"/>
              <a:t>aggregation</a:t>
            </a:r>
            <a:r>
              <a:rPr lang="en-US" sz="2800" dirty="0"/>
              <a:t>, the contained </a:t>
            </a:r>
            <a:r>
              <a:rPr lang="en-US" sz="2800" b="1" dirty="0"/>
              <a:t>classes</a:t>
            </a:r>
            <a:r>
              <a:rPr lang="en-US" sz="2800" dirty="0"/>
              <a:t> are not </a:t>
            </a:r>
            <a:r>
              <a:rPr lang="en-US" sz="2800" dirty="0" smtClean="0"/>
              <a:t>strongly dependent. The </a:t>
            </a:r>
            <a:r>
              <a:rPr lang="en-US" sz="2800" dirty="0"/>
              <a:t>aggregations "has-a" relationship is of "weak-type". Weak meaning the linked components of the aggregator may survive the aggregations life-cycle or may be accessed in some other way. </a:t>
            </a:r>
            <a:endParaRPr lang="en-US" sz="2800" dirty="0" smtClean="0"/>
          </a:p>
          <a:p>
            <a:pPr algn="just"/>
            <a:r>
              <a:rPr lang="en-US" sz="2800" dirty="0"/>
              <a:t>For example, the class “library” is made up of one or more books, among other materials. In aggregation, the contained classes are not strongly dependent on the life cycle of the container. In the same example, books will remain so even when the library is dissolved. </a:t>
            </a:r>
            <a:endParaRPr lang="ru-RU" sz="2800" dirty="0"/>
          </a:p>
        </p:txBody>
      </p:sp>
      <p:pic>
        <p:nvPicPr>
          <p:cNvPr id="5124" name="Picture 4" descr="http://www.apwebco.com/images/aggrcomp.jpg"/>
          <p:cNvPicPr>
            <a:picLocks noChangeAspect="1" noChangeArrowheads="1"/>
          </p:cNvPicPr>
          <p:nvPr/>
        </p:nvPicPr>
        <p:blipFill rotWithShape="1">
          <a:blip r:embed="rId4">
            <a:extLst>
              <a:ext uri="{28A0092B-C50C-407E-A947-70E740481C1C}">
                <a14:useLocalDpi xmlns:a14="http://schemas.microsoft.com/office/drawing/2010/main" val="0"/>
              </a:ext>
            </a:extLst>
          </a:blip>
          <a:srcRect r="67110"/>
          <a:stretch/>
        </p:blipFill>
        <p:spPr bwMode="auto">
          <a:xfrm>
            <a:off x="9354122" y="2084127"/>
            <a:ext cx="1318895" cy="246767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alexatnet.com/articles/uml-class-diagrams/uml-uml-shared-aggregation-example-1.png"/>
          <p:cNvPicPr>
            <a:picLocks noChangeAspect="1" noChangeArrowheads="1"/>
          </p:cNvPicPr>
          <p:nvPr/>
        </p:nvPicPr>
        <p:blipFill rotWithShape="1">
          <a:blip r:embed="rId5">
            <a:extLst>
              <a:ext uri="{28A0092B-C50C-407E-A947-70E740481C1C}">
                <a14:useLocalDpi xmlns:a14="http://schemas.microsoft.com/office/drawing/2010/main" val="0"/>
              </a:ext>
            </a:extLst>
          </a:blip>
          <a:srcRect l="7122" t="15990" r="6025" b="8333"/>
          <a:stretch/>
        </p:blipFill>
        <p:spPr bwMode="auto">
          <a:xfrm>
            <a:off x="8206572" y="4551797"/>
            <a:ext cx="3842525" cy="20781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i.msdn.microsoft.com/Dd409437.UML_ClassOvReading(en-us,VS.100).png"/>
          <p:cNvPicPr>
            <a:picLocks noChangeAspect="1" noChangeArrowheads="1"/>
          </p:cNvPicPr>
          <p:nvPr/>
        </p:nvPicPr>
        <p:blipFill rotWithShape="1">
          <a:blip r:embed="rId6">
            <a:extLst>
              <a:ext uri="{28A0092B-C50C-407E-A947-70E740481C1C}">
                <a14:useLocalDpi xmlns:a14="http://schemas.microsoft.com/office/drawing/2010/main" val="0"/>
              </a:ext>
            </a:extLst>
          </a:blip>
          <a:srcRect t="6237" r="77418" b="13214"/>
          <a:stretch/>
        </p:blipFill>
        <p:spPr bwMode="auto">
          <a:xfrm>
            <a:off x="10627332" y="1146048"/>
            <a:ext cx="142176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ggregation Relationshi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4382" y="750177"/>
            <a:ext cx="2258711" cy="266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59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5715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3579" y="32950"/>
            <a:ext cx="12192001" cy="923330"/>
          </a:xfrm>
          <a:prstGeom prst="rect">
            <a:avLst/>
          </a:prstGeom>
          <a:noFill/>
        </p:spPr>
        <p:txBody>
          <a:bodyPr wrap="square" lIns="91440" tIns="45720" rIns="91440" bIns="45720">
            <a:spAutoFit/>
          </a:bodyPr>
          <a:lstStyle/>
          <a:p>
            <a:pPr algn="ctr"/>
            <a:r>
              <a:rPr lang="en-US" sz="5400" dirty="0">
                <a:ln w="0"/>
                <a:solidFill>
                  <a:srgbClr val="C00000"/>
                </a:solidFill>
                <a:effectLst>
                  <a:reflection blurRad="6350" stA="53000" endA="300" endPos="35500" dir="5400000" sy="-90000" algn="bl" rotWithShape="0"/>
                </a:effectLst>
              </a:rPr>
              <a:t>CLASS </a:t>
            </a:r>
            <a:r>
              <a:rPr lang="en-US" sz="5400" dirty="0" smtClean="0">
                <a:ln w="0"/>
                <a:solidFill>
                  <a:srgbClr val="C00000"/>
                </a:solidFill>
                <a:effectLst>
                  <a:reflection blurRad="6350" stA="53000" endA="300" endPos="35500" dir="5400000" sy="-90000" algn="bl" rotWithShape="0"/>
                </a:effectLst>
              </a:rPr>
              <a:t>DIAGRAMS </a:t>
            </a:r>
            <a:r>
              <a:rPr lang="bg-BG" sz="5400" dirty="0" smtClean="0">
                <a:ln w="0"/>
                <a:solidFill>
                  <a:srgbClr val="C00000"/>
                </a:solidFill>
                <a:effectLst>
                  <a:reflection blurRad="6350" stA="53000" endA="300" endPos="35500" dir="5400000" sy="-90000" algn="bl" rotWithShape="0"/>
                </a:effectLst>
              </a:rPr>
              <a:t>– </a:t>
            </a:r>
            <a:r>
              <a:rPr lang="en-US" sz="5400" dirty="0">
                <a:ln w="0"/>
                <a:solidFill>
                  <a:srgbClr val="C00000"/>
                </a:solidFill>
                <a:effectLst>
                  <a:reflection blurRad="6350" stA="53000" endA="300" endPos="35500" dir="5400000" sy="-90000" algn="bl" rotWithShape="0"/>
                </a:effectLst>
              </a:rPr>
              <a:t>Composition</a:t>
            </a:r>
            <a:endParaRPr lang="bg-BG" sz="5400" dirty="0" smtClean="0">
              <a:ln w="0"/>
              <a:solidFill>
                <a:srgbClr val="C00000"/>
              </a:solidFill>
              <a:effectLst>
                <a:reflection blurRad="6350" stA="53000" endA="300" endPos="35500" dir="5400000" sy="-90000" algn="bl" rotWithShape="0"/>
              </a:effectLst>
            </a:endParaRPr>
          </a:p>
        </p:txBody>
      </p:sp>
      <p:sp>
        <p:nvSpPr>
          <p:cNvPr id="6" name="Rectangle 5"/>
          <p:cNvSpPr/>
          <p:nvPr/>
        </p:nvSpPr>
        <p:spPr>
          <a:xfrm>
            <a:off x="147031" y="3921697"/>
            <a:ext cx="6253769" cy="523220"/>
          </a:xfrm>
          <a:prstGeom prst="rect">
            <a:avLst/>
          </a:prstGeom>
        </p:spPr>
        <p:txBody>
          <a:bodyPr wrap="square">
            <a:spAutoFit/>
          </a:bodyPr>
          <a:lstStyle/>
          <a:p>
            <a:pPr algn="just">
              <a:spcBef>
                <a:spcPts val="600"/>
              </a:spcBef>
              <a:buClr>
                <a:srgbClr val="61350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bg-BG" altLang="bg-BG" sz="2800" dirty="0"/>
          </a:p>
        </p:txBody>
      </p:sp>
      <p:sp>
        <p:nvSpPr>
          <p:cNvPr id="11" name="Rectangle 10"/>
          <p:cNvSpPr/>
          <p:nvPr/>
        </p:nvSpPr>
        <p:spPr>
          <a:xfrm>
            <a:off x="239048" y="2049877"/>
            <a:ext cx="6161751" cy="3539430"/>
          </a:xfrm>
          <a:prstGeom prst="rect">
            <a:avLst/>
          </a:prstGeom>
        </p:spPr>
        <p:txBody>
          <a:bodyPr wrap="square">
            <a:spAutoFit/>
          </a:bodyPr>
          <a:lstStyle/>
          <a:p>
            <a:pPr algn="just"/>
            <a:r>
              <a:rPr lang="en-US" sz="2800" dirty="0"/>
              <a:t>The composition "has-a" </a:t>
            </a:r>
            <a:r>
              <a:rPr lang="en-US" sz="2800" dirty="0" smtClean="0"/>
              <a:t>relationship </a:t>
            </a:r>
            <a:r>
              <a:rPr lang="en-US" sz="2800" dirty="0"/>
              <a:t>is of "strong-type". Strong meaning that one can't exists </a:t>
            </a:r>
            <a:r>
              <a:rPr lang="en-US" sz="2800" dirty="0" smtClean="0"/>
              <a:t>without </a:t>
            </a:r>
            <a:r>
              <a:rPr lang="en-US" sz="2800" dirty="0"/>
              <a:t>the other.  </a:t>
            </a:r>
            <a:endParaRPr lang="en-US" sz="2800" dirty="0" smtClean="0"/>
          </a:p>
          <a:p>
            <a:pPr algn="just"/>
            <a:endParaRPr lang="en-US" sz="2800" dirty="0" smtClean="0"/>
          </a:p>
          <a:p>
            <a:pPr algn="just"/>
            <a:r>
              <a:rPr lang="en-US" sz="2800" dirty="0" smtClean="0"/>
              <a:t>The part can not exist without the main.</a:t>
            </a:r>
          </a:p>
          <a:p>
            <a:pPr algn="just"/>
            <a:endParaRPr lang="en-US" sz="2800" dirty="0"/>
          </a:p>
          <a:p>
            <a:pPr algn="just"/>
            <a:r>
              <a:rPr lang="ru-RU" sz="2800" dirty="0" smtClean="0"/>
              <a:t>Пример</a:t>
            </a:r>
            <a:r>
              <a:rPr lang="ru-RU" sz="2800" dirty="0" smtClean="0"/>
              <a:t>: </a:t>
            </a:r>
            <a:r>
              <a:rPr lang="en-US" sz="2800" dirty="0" smtClean="0"/>
              <a:t>The rooms can not exist without the building. </a:t>
            </a:r>
            <a:r>
              <a:rPr lang="ru-RU" sz="2800" dirty="0"/>
              <a:t> </a:t>
            </a:r>
          </a:p>
        </p:txBody>
      </p:sp>
      <p:pic>
        <p:nvPicPr>
          <p:cNvPr id="6146" name="Picture 2" descr="http://www.apwebco.com/images/aggrcomp.jpg"/>
          <p:cNvPicPr>
            <a:picLocks noChangeAspect="1" noChangeArrowheads="1"/>
          </p:cNvPicPr>
          <p:nvPr/>
        </p:nvPicPr>
        <p:blipFill rotWithShape="1">
          <a:blip r:embed="rId4">
            <a:extLst>
              <a:ext uri="{28A0092B-C50C-407E-A947-70E740481C1C}">
                <a14:useLocalDpi xmlns:a14="http://schemas.microsoft.com/office/drawing/2010/main" val="0"/>
              </a:ext>
            </a:extLst>
          </a:blip>
          <a:srcRect l="66457"/>
          <a:stretch/>
        </p:blipFill>
        <p:spPr bwMode="auto">
          <a:xfrm>
            <a:off x="6999700" y="1268188"/>
            <a:ext cx="1611631" cy="29567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981598" y="2163155"/>
            <a:ext cx="301686" cy="369332"/>
          </a:xfrm>
          <a:prstGeom prst="rect">
            <a:avLst/>
          </a:prstGeom>
          <a:noFill/>
        </p:spPr>
        <p:txBody>
          <a:bodyPr wrap="none" rtlCol="0">
            <a:spAutoFit/>
          </a:bodyPr>
          <a:lstStyle/>
          <a:p>
            <a:r>
              <a:rPr lang="bg-BG" dirty="0" smtClean="0"/>
              <a:t>1</a:t>
            </a:r>
            <a:endParaRPr lang="bg-BG" dirty="0"/>
          </a:p>
        </p:txBody>
      </p:sp>
      <p:sp>
        <p:nvSpPr>
          <p:cNvPr id="12" name="TextBox 11"/>
          <p:cNvSpPr txBox="1"/>
          <p:nvPr/>
        </p:nvSpPr>
        <p:spPr>
          <a:xfrm>
            <a:off x="7923089" y="3006046"/>
            <a:ext cx="418704" cy="369332"/>
          </a:xfrm>
          <a:prstGeom prst="rect">
            <a:avLst/>
          </a:prstGeom>
          <a:noFill/>
        </p:spPr>
        <p:txBody>
          <a:bodyPr wrap="none" rtlCol="0">
            <a:spAutoFit/>
          </a:bodyPr>
          <a:lstStyle/>
          <a:p>
            <a:r>
              <a:rPr lang="bg-BG" dirty="0" smtClean="0"/>
              <a:t>12</a:t>
            </a:r>
            <a:endParaRPr lang="bg-BG" dirty="0"/>
          </a:p>
        </p:txBody>
      </p:sp>
      <p:pic>
        <p:nvPicPr>
          <p:cNvPr id="6148" name="Picture 4" descr="http://lh3.ggpht.com/_aUOgqE3fGXc/Sh35Y1ga0lI/AAAAAAAAAas/9FnQ1sRJObY/image_thumb%5B2%5D.png?imgmax=800"/>
          <p:cNvPicPr>
            <a:picLocks noChangeAspect="1" noChangeArrowheads="1"/>
          </p:cNvPicPr>
          <p:nvPr/>
        </p:nvPicPr>
        <p:blipFill rotWithShape="1">
          <a:blip r:embed="rId5">
            <a:extLst>
              <a:ext uri="{28A0092B-C50C-407E-A947-70E740481C1C}">
                <a14:useLocalDpi xmlns:a14="http://schemas.microsoft.com/office/drawing/2010/main" val="0"/>
              </a:ext>
            </a:extLst>
          </a:blip>
          <a:srcRect l="5976" t="10511" r="5092" b="7284"/>
          <a:stretch/>
        </p:blipFill>
        <p:spPr bwMode="auto">
          <a:xfrm>
            <a:off x="8673013" y="4035036"/>
            <a:ext cx="3463921" cy="263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428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5715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3579" y="32950"/>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CLASS DIAGRAMS </a:t>
            </a:r>
            <a:r>
              <a:rPr lang="bg-BG" sz="5400" dirty="0" smtClean="0">
                <a:ln w="0"/>
                <a:solidFill>
                  <a:srgbClr val="C00000"/>
                </a:solidFill>
                <a:effectLst>
                  <a:reflection blurRad="6350" stA="53000" endA="300" endPos="35500" dir="5400000" sy="-90000" algn="bl" rotWithShape="0"/>
                </a:effectLst>
              </a:rPr>
              <a:t>– </a:t>
            </a:r>
            <a:r>
              <a:rPr lang="en-US" sz="5400" dirty="0" smtClean="0">
                <a:ln w="0"/>
                <a:solidFill>
                  <a:srgbClr val="C00000"/>
                </a:solidFill>
                <a:effectLst>
                  <a:reflection blurRad="6350" stA="53000" endA="300" endPos="35500" dir="5400000" sy="-90000" algn="bl" rotWithShape="0"/>
                </a:effectLst>
              </a:rPr>
              <a:t>GENERALIZATION</a:t>
            </a:r>
            <a:endParaRPr lang="bg-BG" sz="5400" dirty="0" smtClean="0">
              <a:ln w="0"/>
              <a:solidFill>
                <a:srgbClr val="C00000"/>
              </a:solidFill>
              <a:effectLst>
                <a:reflection blurRad="6350" stA="53000" endA="300" endPos="35500" dir="5400000" sy="-90000" algn="bl" rotWithShape="0"/>
              </a:effectLst>
            </a:endParaRPr>
          </a:p>
        </p:txBody>
      </p:sp>
      <p:sp>
        <p:nvSpPr>
          <p:cNvPr id="6" name="Rectangle 5"/>
          <p:cNvSpPr/>
          <p:nvPr/>
        </p:nvSpPr>
        <p:spPr>
          <a:xfrm>
            <a:off x="147031" y="3921697"/>
            <a:ext cx="6253769" cy="523220"/>
          </a:xfrm>
          <a:prstGeom prst="rect">
            <a:avLst/>
          </a:prstGeom>
        </p:spPr>
        <p:txBody>
          <a:bodyPr wrap="square">
            <a:spAutoFit/>
          </a:bodyPr>
          <a:lstStyle/>
          <a:p>
            <a:pPr algn="just">
              <a:spcBef>
                <a:spcPts val="600"/>
              </a:spcBef>
              <a:buClr>
                <a:srgbClr val="61350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bg-BG" altLang="bg-BG" sz="2800" dirty="0"/>
          </a:p>
        </p:txBody>
      </p:sp>
      <p:sp>
        <p:nvSpPr>
          <p:cNvPr id="11" name="Rectangle 10"/>
          <p:cNvSpPr/>
          <p:nvPr/>
        </p:nvSpPr>
        <p:spPr>
          <a:xfrm>
            <a:off x="239049" y="1053590"/>
            <a:ext cx="8472450" cy="3539430"/>
          </a:xfrm>
          <a:prstGeom prst="rect">
            <a:avLst/>
          </a:prstGeom>
        </p:spPr>
        <p:txBody>
          <a:bodyPr wrap="square">
            <a:spAutoFit/>
          </a:bodyPr>
          <a:lstStyle/>
          <a:p>
            <a:pPr algn="just"/>
            <a:r>
              <a:rPr lang="en-US" sz="2800" dirty="0"/>
              <a:t>The generalization relationship is also known as the inheritance or "is a" relationship.</a:t>
            </a:r>
          </a:p>
          <a:p>
            <a:pPr algn="just"/>
            <a:r>
              <a:rPr lang="en-US" sz="2800" dirty="0" smtClean="0"/>
              <a:t>The </a:t>
            </a:r>
            <a:r>
              <a:rPr lang="en-US" sz="2800" dirty="0"/>
              <a:t>superclass (base class) in the generalization relationship is also known as the "parent", superclass, base class, or base type.</a:t>
            </a:r>
          </a:p>
          <a:p>
            <a:pPr algn="just"/>
            <a:r>
              <a:rPr lang="en-US" sz="2800" dirty="0" smtClean="0"/>
              <a:t>The </a:t>
            </a:r>
            <a:r>
              <a:rPr lang="en-US" sz="2800" dirty="0"/>
              <a:t>subtype in the specialization relationship is also known as the "child", subclass, derived class, derived type, inheriting class, or inheriting type.</a:t>
            </a:r>
            <a:endParaRPr lang="ru-RU" sz="2800" dirty="0"/>
          </a:p>
        </p:txBody>
      </p:sp>
      <p:pic>
        <p:nvPicPr>
          <p:cNvPr id="7170" name="Picture 2" descr="http://alexatnet.com/articles/uml-class-diagrams/uml-generalization-classes.png"/>
          <p:cNvPicPr>
            <a:picLocks noChangeAspect="1" noChangeArrowheads="1"/>
          </p:cNvPicPr>
          <p:nvPr/>
        </p:nvPicPr>
        <p:blipFill rotWithShape="1">
          <a:blip r:embed="rId4">
            <a:extLst>
              <a:ext uri="{28A0092B-C50C-407E-A947-70E740481C1C}">
                <a14:useLocalDpi xmlns:a14="http://schemas.microsoft.com/office/drawing/2010/main" val="0"/>
              </a:ext>
            </a:extLst>
          </a:blip>
          <a:srcRect l="4006" t="14679" r="46276" b="11010"/>
          <a:stretch/>
        </p:blipFill>
        <p:spPr bwMode="auto">
          <a:xfrm>
            <a:off x="8711499" y="1653464"/>
            <a:ext cx="3476923" cy="245751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blog.diadraw.com/wp-content/uploads/2012/01/UML_Class_Diagrams_generalization_substitu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7319" y="4710848"/>
            <a:ext cx="5734112" cy="1979230"/>
          </a:xfrm>
          <a:prstGeom prst="rect">
            <a:avLst/>
          </a:prstGeom>
          <a:solidFill>
            <a:schemeClr val="bg1"/>
          </a:solidFill>
        </p:spPr>
      </p:pic>
      <p:pic>
        <p:nvPicPr>
          <p:cNvPr id="7" name="Picture 6"/>
          <p:cNvPicPr>
            <a:picLocks noChangeAspect="1"/>
          </p:cNvPicPr>
          <p:nvPr/>
        </p:nvPicPr>
        <p:blipFill rotWithShape="1">
          <a:blip r:embed="rId6"/>
          <a:srcRect l="53785" t="38167" r="17882" b="36833"/>
          <a:stretch/>
        </p:blipFill>
        <p:spPr>
          <a:xfrm>
            <a:off x="1225205" y="4554849"/>
            <a:ext cx="3886201" cy="2143125"/>
          </a:xfrm>
          <a:prstGeom prst="rect">
            <a:avLst/>
          </a:prstGeom>
        </p:spPr>
      </p:pic>
    </p:spTree>
    <p:extLst>
      <p:ext uri="{BB962C8B-B14F-4D97-AF65-F5344CB8AC3E}">
        <p14:creationId xmlns:p14="http://schemas.microsoft.com/office/powerpoint/2010/main" val="3504503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6" name="Rectangle 5"/>
          <p:cNvSpPr/>
          <p:nvPr/>
        </p:nvSpPr>
        <p:spPr>
          <a:xfrm>
            <a:off x="-2" y="412480"/>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SEQUENCE  DIAGRAM</a:t>
            </a:r>
            <a:endParaRPr lang="en-US" sz="5400" dirty="0">
              <a:ln w="0"/>
              <a:solidFill>
                <a:srgbClr val="C00000"/>
              </a:solidFill>
              <a:effectLst>
                <a:reflection blurRad="6350" stA="53000" endA="300" endPos="35500" dir="5400000" sy="-90000" algn="bl" rotWithShape="0"/>
              </a:effectLst>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94817" y="1713106"/>
            <a:ext cx="6743193" cy="3970318"/>
          </a:xfrm>
          <a:prstGeom prst="rect">
            <a:avLst/>
          </a:prstGeom>
        </p:spPr>
        <p:txBody>
          <a:bodyPr wrap="square">
            <a:spAutoFit/>
          </a:bodyPr>
          <a:lstStyle/>
          <a:p>
            <a:pPr algn="just"/>
            <a:r>
              <a:rPr lang="en-US" sz="2800" dirty="0"/>
              <a:t>• </a:t>
            </a:r>
            <a:r>
              <a:rPr lang="en-US" sz="2800" dirty="0" smtClean="0"/>
              <a:t>Describe </a:t>
            </a:r>
            <a:r>
              <a:rPr lang="en-US" sz="2800" dirty="0"/>
              <a:t>the flow of messages, events, actions between objects </a:t>
            </a:r>
            <a:endParaRPr lang="en-US" sz="2800" dirty="0" smtClean="0"/>
          </a:p>
          <a:p>
            <a:pPr algn="just"/>
            <a:r>
              <a:rPr lang="en-US" sz="2800" dirty="0" smtClean="0"/>
              <a:t>• </a:t>
            </a:r>
            <a:r>
              <a:rPr lang="en-US" sz="2800" dirty="0"/>
              <a:t>Show concurrent processes and activations • Show time sequences that are not easily depicted in other </a:t>
            </a:r>
            <a:r>
              <a:rPr lang="en-US" sz="2800" dirty="0" smtClean="0"/>
              <a:t>diagrams</a:t>
            </a:r>
          </a:p>
          <a:p>
            <a:pPr algn="just"/>
            <a:r>
              <a:rPr lang="en-US" sz="2800" dirty="0" smtClean="0"/>
              <a:t>• </a:t>
            </a:r>
            <a:r>
              <a:rPr lang="en-US" sz="2800" dirty="0"/>
              <a:t>Typically used during analysis and design to document and understand the logical flow of your </a:t>
            </a:r>
            <a:r>
              <a:rPr lang="en-US" sz="2800" dirty="0" smtClean="0"/>
              <a:t>system</a:t>
            </a:r>
          </a:p>
          <a:p>
            <a:pPr algn="just"/>
            <a:r>
              <a:rPr lang="en-US" sz="2800" dirty="0"/>
              <a:t>• </a:t>
            </a:r>
            <a:r>
              <a:rPr lang="en-US" sz="2800" dirty="0" smtClean="0"/>
              <a:t>Emphasis </a:t>
            </a:r>
            <a:r>
              <a:rPr lang="en-US" sz="2800" dirty="0"/>
              <a:t>on time ordering!</a:t>
            </a:r>
            <a:endParaRPr lang="bg-BG" sz="2800" dirty="0"/>
          </a:p>
        </p:txBody>
      </p:sp>
      <p:pic>
        <p:nvPicPr>
          <p:cNvPr id="5122" name="Picture 2" descr="http://wc1.smartdraw.com/examples/content/Examples/06_Software_Design/UML_Diagrams/Shopping_Cart_Sequence_Diagram_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5817" y="2150324"/>
            <a:ext cx="4993756" cy="391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140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5337656" y="1223077"/>
            <a:ext cx="984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bg-BG" altLang="bg-BG" sz="1300" noProof="1">
                <a:effectLst/>
                <a:latin typeface="Courier" charset="0"/>
              </a:rPr>
              <a:t>1</a:t>
            </a:r>
            <a:endParaRPr kumimoji="0" lang="bg-BG" altLang="bg-BG" sz="2400" b="0" noProof="1">
              <a:solidFill>
                <a:schemeClr val="tx1"/>
              </a:solidFill>
              <a:effectLst/>
              <a:latin typeface="Helvetica" panose="020B0604020202020204" pitchFamily="34" charset="0"/>
            </a:endParaRPr>
          </a:p>
        </p:txBody>
      </p:sp>
      <p:sp>
        <p:nvSpPr>
          <p:cNvPr id="9" name="Rectangle 4"/>
          <p:cNvSpPr>
            <a:spLocks noChangeArrowheads="1"/>
          </p:cNvSpPr>
          <p:nvPr/>
        </p:nvSpPr>
        <p:spPr bwMode="auto">
          <a:xfrm>
            <a:off x="2735743" y="1521527"/>
            <a:ext cx="984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bg-BG" altLang="bg-BG" sz="1300" noProof="1">
                <a:effectLst/>
                <a:latin typeface="Courier" charset="0"/>
              </a:rPr>
              <a:t>2</a:t>
            </a:r>
            <a:endParaRPr kumimoji="0" lang="bg-BG" altLang="bg-BG" sz="2400" b="0" noProof="1">
              <a:solidFill>
                <a:schemeClr val="tx1"/>
              </a:solidFill>
              <a:effectLst/>
              <a:latin typeface="Helvetica" panose="020B0604020202020204" pitchFamily="34" charset="0"/>
            </a:endParaRPr>
          </a:p>
        </p:txBody>
      </p:sp>
      <p:sp>
        <p:nvSpPr>
          <p:cNvPr id="10" name="Rectangle 5"/>
          <p:cNvSpPr>
            <a:spLocks noChangeArrowheads="1"/>
          </p:cNvSpPr>
          <p:nvPr/>
        </p:nvSpPr>
        <p:spPr bwMode="auto">
          <a:xfrm>
            <a:off x="2170593" y="1685040"/>
            <a:ext cx="1574800" cy="3175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11" name="Rectangle 6"/>
          <p:cNvSpPr>
            <a:spLocks noChangeArrowheads="1"/>
          </p:cNvSpPr>
          <p:nvPr/>
        </p:nvSpPr>
        <p:spPr bwMode="auto">
          <a:xfrm>
            <a:off x="2376968" y="2210502"/>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en-US" altLang="bg-BG" sz="1300" noProof="1">
                <a:effectLst/>
                <a:latin typeface="Courier" charset="0"/>
              </a:rPr>
              <a:t>push()</a:t>
            </a:r>
            <a:br>
              <a:rPr kumimoji="0" lang="en-US" altLang="bg-BG" sz="1300" noProof="1">
                <a:effectLst/>
                <a:latin typeface="Courier" charset="0"/>
              </a:rPr>
            </a:br>
            <a:r>
              <a:rPr kumimoji="0" lang="en-US" altLang="bg-BG" sz="1300" noProof="1">
                <a:effectLst/>
                <a:latin typeface="Courier" charset="0"/>
              </a:rPr>
              <a:t>release()</a:t>
            </a:r>
            <a:endParaRPr kumimoji="0" lang="en-US" altLang="bg-BG" sz="2400" b="0" noProof="1">
              <a:solidFill>
                <a:schemeClr val="tx1"/>
              </a:solidFill>
              <a:effectLst/>
              <a:latin typeface="Helvetica" panose="020B0604020202020204" pitchFamily="34" charset="0"/>
            </a:endParaRPr>
          </a:p>
        </p:txBody>
      </p:sp>
      <p:sp>
        <p:nvSpPr>
          <p:cNvPr id="12" name="Freeform 7"/>
          <p:cNvSpPr>
            <a:spLocks/>
          </p:cNvSpPr>
          <p:nvPr/>
        </p:nvSpPr>
        <p:spPr bwMode="auto">
          <a:xfrm>
            <a:off x="2910368" y="1170690"/>
            <a:ext cx="2568575" cy="496887"/>
          </a:xfrm>
          <a:custGeom>
            <a:avLst/>
            <a:gdLst>
              <a:gd name="T0" fmla="*/ 0 w 1618"/>
              <a:gd name="T1" fmla="*/ 313 h 313"/>
              <a:gd name="T2" fmla="*/ 0 w 1618"/>
              <a:gd name="T3" fmla="*/ 188 h 313"/>
              <a:gd name="T4" fmla="*/ 1618 w 1618"/>
              <a:gd name="T5" fmla="*/ 188 h 313"/>
              <a:gd name="T6" fmla="*/ 1618 w 1618"/>
              <a:gd name="T7" fmla="*/ 0 h 313"/>
            </a:gdLst>
            <a:ahLst/>
            <a:cxnLst>
              <a:cxn ang="0">
                <a:pos x="T0" y="T1"/>
              </a:cxn>
              <a:cxn ang="0">
                <a:pos x="T2" y="T3"/>
              </a:cxn>
              <a:cxn ang="0">
                <a:pos x="T4" y="T5"/>
              </a:cxn>
              <a:cxn ang="0">
                <a:pos x="T6" y="T7"/>
              </a:cxn>
            </a:cxnLst>
            <a:rect l="0" t="0" r="r" b="b"/>
            <a:pathLst>
              <a:path w="1618" h="313">
                <a:moveTo>
                  <a:pt x="0" y="313"/>
                </a:moveTo>
                <a:lnTo>
                  <a:pt x="0" y="188"/>
                </a:lnTo>
                <a:lnTo>
                  <a:pt x="1618" y="188"/>
                </a:lnTo>
                <a:lnTo>
                  <a:pt x="1618"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13" name="Rectangle 8"/>
          <p:cNvSpPr>
            <a:spLocks noChangeArrowheads="1"/>
          </p:cNvSpPr>
          <p:nvPr/>
        </p:nvSpPr>
        <p:spPr bwMode="auto">
          <a:xfrm>
            <a:off x="2172181" y="2010477"/>
            <a:ext cx="1574800" cy="1825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15" name="Rectangle 9"/>
          <p:cNvSpPr>
            <a:spLocks noChangeArrowheads="1"/>
          </p:cNvSpPr>
          <p:nvPr/>
        </p:nvSpPr>
        <p:spPr bwMode="auto">
          <a:xfrm>
            <a:off x="2170593" y="2200977"/>
            <a:ext cx="1574800" cy="4318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grpSp>
        <p:nvGrpSpPr>
          <p:cNvPr id="16" name="Group 10"/>
          <p:cNvGrpSpPr>
            <a:grpSpLocks/>
          </p:cNvGrpSpPr>
          <p:nvPr/>
        </p:nvGrpSpPr>
        <p:grpSpPr bwMode="auto">
          <a:xfrm>
            <a:off x="4231168" y="1188152"/>
            <a:ext cx="1644650" cy="2052638"/>
            <a:chOff x="1694" y="1972"/>
            <a:chExt cx="1036" cy="1293"/>
          </a:xfrm>
        </p:grpSpPr>
        <p:sp>
          <p:nvSpPr>
            <p:cNvPr id="17" name="Freeform 11"/>
            <p:cNvSpPr>
              <a:spLocks/>
            </p:cNvSpPr>
            <p:nvPr/>
          </p:nvSpPr>
          <p:spPr bwMode="auto">
            <a:xfrm>
              <a:off x="2135" y="1972"/>
              <a:ext cx="595" cy="313"/>
            </a:xfrm>
            <a:custGeom>
              <a:avLst/>
              <a:gdLst>
                <a:gd name="T0" fmla="*/ 0 w 595"/>
                <a:gd name="T1" fmla="*/ 313 h 313"/>
                <a:gd name="T2" fmla="*/ 0 w 595"/>
                <a:gd name="T3" fmla="*/ 240 h 313"/>
                <a:gd name="T4" fmla="*/ 595 w 595"/>
                <a:gd name="T5" fmla="*/ 240 h 313"/>
                <a:gd name="T6" fmla="*/ 595 w 595"/>
                <a:gd name="T7" fmla="*/ 0 h 313"/>
              </a:gdLst>
              <a:ahLst/>
              <a:cxnLst>
                <a:cxn ang="0">
                  <a:pos x="T0" y="T1"/>
                </a:cxn>
                <a:cxn ang="0">
                  <a:pos x="T2" y="T3"/>
                </a:cxn>
                <a:cxn ang="0">
                  <a:pos x="T4" y="T5"/>
                </a:cxn>
                <a:cxn ang="0">
                  <a:pos x="T6" y="T7"/>
                </a:cxn>
              </a:cxnLst>
              <a:rect l="0" t="0" r="r" b="b"/>
              <a:pathLst>
                <a:path w="595" h="313">
                  <a:moveTo>
                    <a:pt x="0" y="313"/>
                  </a:moveTo>
                  <a:lnTo>
                    <a:pt x="0" y="240"/>
                  </a:lnTo>
                  <a:lnTo>
                    <a:pt x="595" y="240"/>
                  </a:lnTo>
                  <a:lnTo>
                    <a:pt x="595"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18" name="Rectangle 12"/>
            <p:cNvSpPr>
              <a:spLocks noChangeArrowheads="1"/>
            </p:cNvSpPr>
            <p:nvPr/>
          </p:nvSpPr>
          <p:spPr bwMode="auto">
            <a:xfrm>
              <a:off x="2662" y="1994"/>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bg-BG" altLang="bg-BG" sz="1300" noProof="1">
                  <a:effectLst/>
                  <a:latin typeface="Courier" charset="0"/>
                </a:rPr>
                <a:t>1</a:t>
              </a:r>
              <a:endParaRPr kumimoji="0" lang="bg-BG" altLang="bg-BG" sz="2400" b="0" noProof="1">
                <a:solidFill>
                  <a:schemeClr val="tx1"/>
                </a:solidFill>
                <a:effectLst/>
                <a:latin typeface="Helvetica" panose="020B0604020202020204" pitchFamily="34" charset="0"/>
              </a:endParaRPr>
            </a:p>
          </p:txBody>
        </p:sp>
        <p:sp>
          <p:nvSpPr>
            <p:cNvPr id="19" name="Rectangle 13"/>
            <p:cNvSpPr>
              <a:spLocks noChangeArrowheads="1"/>
            </p:cNvSpPr>
            <p:nvPr/>
          </p:nvSpPr>
          <p:spPr bwMode="auto">
            <a:xfrm>
              <a:off x="2025" y="2182"/>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bg-BG" altLang="bg-BG" sz="1300" noProof="1">
                  <a:effectLst/>
                  <a:latin typeface="Courier" charset="0"/>
                </a:rPr>
                <a:t>1</a:t>
              </a:r>
              <a:endParaRPr kumimoji="0" lang="bg-BG" altLang="bg-BG" sz="2400" b="0" noProof="1">
                <a:solidFill>
                  <a:schemeClr val="tx1"/>
                </a:solidFill>
                <a:effectLst/>
                <a:latin typeface="Helvetica" panose="020B0604020202020204" pitchFamily="34" charset="0"/>
              </a:endParaRPr>
            </a:p>
          </p:txBody>
        </p:sp>
        <p:grpSp>
          <p:nvGrpSpPr>
            <p:cNvPr id="20" name="Group 14"/>
            <p:cNvGrpSpPr>
              <a:grpSpLocks/>
            </p:cNvGrpSpPr>
            <p:nvPr/>
          </p:nvGrpSpPr>
          <p:grpSpPr bwMode="auto">
            <a:xfrm>
              <a:off x="1694" y="2285"/>
              <a:ext cx="1008" cy="980"/>
              <a:chOff x="1694" y="2285"/>
              <a:chExt cx="1008" cy="980"/>
            </a:xfrm>
          </p:grpSpPr>
          <p:sp>
            <p:nvSpPr>
              <p:cNvPr id="21" name="Text Box 15"/>
              <p:cNvSpPr txBox="1">
                <a:spLocks noChangeArrowheads="1"/>
              </p:cNvSpPr>
              <p:nvPr/>
            </p:nvSpPr>
            <p:spPr bwMode="auto">
              <a:xfrm>
                <a:off x="1718" y="2457"/>
                <a:ext cx="98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pPr>
                <a:r>
                  <a:rPr kumimoji="0" lang="en-US" altLang="bg-BG" sz="1300" noProof="1">
                    <a:effectLst/>
                    <a:latin typeface="Courier" charset="0"/>
                  </a:rPr>
                  <a:t>blinkIdx</a:t>
                </a:r>
              </a:p>
              <a:p>
                <a:pPr algn="l">
                  <a:lnSpc>
                    <a:spcPct val="100000"/>
                  </a:lnSpc>
                </a:pPr>
                <a:r>
                  <a:rPr kumimoji="0" lang="en-US" altLang="bg-BG" sz="1300" noProof="1">
                    <a:effectLst/>
                    <a:latin typeface="Courier" charset="0"/>
                  </a:rPr>
                  <a:t>blinkSeconds()</a:t>
                </a:r>
              </a:p>
              <a:p>
                <a:pPr algn="l">
                  <a:lnSpc>
                    <a:spcPct val="100000"/>
                  </a:lnSpc>
                </a:pPr>
                <a:r>
                  <a:rPr kumimoji="0" lang="en-US" altLang="bg-BG" sz="1300" noProof="1">
                    <a:effectLst/>
                    <a:latin typeface="Courier" charset="0"/>
                  </a:rPr>
                  <a:t>blinkMinutes()</a:t>
                </a:r>
              </a:p>
              <a:p>
                <a:pPr algn="l">
                  <a:lnSpc>
                    <a:spcPct val="100000"/>
                  </a:lnSpc>
                </a:pPr>
                <a:r>
                  <a:rPr kumimoji="0" lang="en-US" altLang="bg-BG" sz="1300" noProof="1">
                    <a:effectLst/>
                    <a:latin typeface="Courier" charset="0"/>
                  </a:rPr>
                  <a:t>blinkHours()</a:t>
                </a:r>
              </a:p>
              <a:p>
                <a:pPr algn="l">
                  <a:lnSpc>
                    <a:spcPct val="100000"/>
                  </a:lnSpc>
                </a:pPr>
                <a:r>
                  <a:rPr kumimoji="0" lang="en-US" altLang="bg-BG" sz="1300" noProof="1">
                    <a:effectLst/>
                    <a:latin typeface="Courier" charset="0"/>
                  </a:rPr>
                  <a:t>stopBlinking()</a:t>
                </a:r>
              </a:p>
              <a:p>
                <a:pPr algn="l">
                  <a:lnSpc>
                    <a:spcPct val="100000"/>
                  </a:lnSpc>
                </a:pPr>
                <a:r>
                  <a:rPr kumimoji="0" lang="en-US" altLang="bg-BG" sz="1300" noProof="1" smtClean="0">
                    <a:effectLst/>
                    <a:latin typeface="Courier" charset="0"/>
                  </a:rPr>
                  <a:t>refresh</a:t>
                </a:r>
                <a:r>
                  <a:rPr kumimoji="0" lang="en-US" altLang="bg-BG" sz="1300" noProof="1">
                    <a:effectLst/>
                    <a:latin typeface="Courier" charset="0"/>
                  </a:rPr>
                  <a:t>()</a:t>
                </a:r>
                <a:endParaRPr kumimoji="0" lang="en-US" altLang="bg-BG" sz="2400" b="0" noProof="1">
                  <a:solidFill>
                    <a:schemeClr val="tx1"/>
                  </a:solidFill>
                  <a:effectLst/>
                  <a:latin typeface="Helvetica" panose="020B0604020202020204" pitchFamily="34" charset="0"/>
                </a:endParaRPr>
              </a:p>
            </p:txBody>
          </p:sp>
          <p:sp>
            <p:nvSpPr>
              <p:cNvPr id="22" name="Rectangle 16"/>
              <p:cNvSpPr>
                <a:spLocks noChangeArrowheads="1"/>
              </p:cNvSpPr>
              <p:nvPr/>
            </p:nvSpPr>
            <p:spPr bwMode="auto">
              <a:xfrm>
                <a:off x="1697" y="2285"/>
                <a:ext cx="989" cy="201"/>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23" name="Rectangle 17"/>
              <p:cNvSpPr>
                <a:spLocks noChangeArrowheads="1"/>
              </p:cNvSpPr>
              <p:nvPr/>
            </p:nvSpPr>
            <p:spPr bwMode="auto">
              <a:xfrm>
                <a:off x="1865" y="2324"/>
                <a:ext cx="68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lang="en-US" altLang="bg-BG" sz="1300" noProof="1" smtClean="0">
                    <a:latin typeface="Courier" charset="0"/>
                  </a:rPr>
                  <a:t>LCD Display</a:t>
                </a:r>
                <a:endParaRPr kumimoji="0" lang="en-US" altLang="bg-BG" sz="1300" noProof="1">
                  <a:effectLst/>
                  <a:latin typeface="Courier" charset="0"/>
                </a:endParaRPr>
              </a:p>
            </p:txBody>
          </p:sp>
          <p:sp>
            <p:nvSpPr>
              <p:cNvPr id="24" name="Rectangle 18"/>
              <p:cNvSpPr>
                <a:spLocks noChangeArrowheads="1"/>
              </p:cNvSpPr>
              <p:nvPr/>
            </p:nvSpPr>
            <p:spPr bwMode="auto">
              <a:xfrm>
                <a:off x="1694" y="2488"/>
                <a:ext cx="992" cy="11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25" name="Rectangle 19"/>
              <p:cNvSpPr>
                <a:spLocks noChangeArrowheads="1"/>
              </p:cNvSpPr>
              <p:nvPr/>
            </p:nvSpPr>
            <p:spPr bwMode="auto">
              <a:xfrm>
                <a:off x="1696" y="2596"/>
                <a:ext cx="992" cy="65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grpSp>
      </p:grpSp>
      <p:grpSp>
        <p:nvGrpSpPr>
          <p:cNvPr id="26" name="Group 20"/>
          <p:cNvGrpSpPr>
            <a:grpSpLocks/>
          </p:cNvGrpSpPr>
          <p:nvPr/>
        </p:nvGrpSpPr>
        <p:grpSpPr bwMode="auto">
          <a:xfrm>
            <a:off x="6102831" y="1188152"/>
            <a:ext cx="1709737" cy="1000125"/>
            <a:chOff x="2918" y="1972"/>
            <a:chExt cx="1077" cy="630"/>
          </a:xfrm>
        </p:grpSpPr>
        <p:sp>
          <p:nvSpPr>
            <p:cNvPr id="27" name="Rectangle 21"/>
            <p:cNvSpPr>
              <a:spLocks noChangeArrowheads="1"/>
            </p:cNvSpPr>
            <p:nvPr/>
          </p:nvSpPr>
          <p:spPr bwMode="auto">
            <a:xfrm>
              <a:off x="3002" y="2285"/>
              <a:ext cx="993" cy="18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28" name="Rectangle 22"/>
            <p:cNvSpPr>
              <a:spLocks noChangeArrowheads="1"/>
            </p:cNvSpPr>
            <p:nvPr/>
          </p:nvSpPr>
          <p:spPr bwMode="auto">
            <a:xfrm>
              <a:off x="3271" y="2352"/>
              <a:ext cx="4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en-US" altLang="bg-BG" sz="1300" noProof="1">
                  <a:effectLst/>
                  <a:latin typeface="Courier" charset="0"/>
                </a:rPr>
                <a:t>Battery</a:t>
              </a:r>
            </a:p>
            <a:p>
              <a:pPr algn="l">
                <a:lnSpc>
                  <a:spcPct val="100000"/>
                </a:lnSpc>
              </a:pPr>
              <a:r>
                <a:rPr kumimoji="0" lang="en-US" altLang="bg-BG" sz="1300" noProof="1">
                  <a:effectLst/>
                  <a:latin typeface="Courier" charset="0"/>
                </a:rPr>
                <a:t>load</a:t>
              </a:r>
              <a:endParaRPr kumimoji="0" lang="en-US" altLang="bg-BG" sz="2400" b="0" noProof="1">
                <a:solidFill>
                  <a:schemeClr val="tx1"/>
                </a:solidFill>
                <a:effectLst/>
                <a:latin typeface="Helvetica" panose="020B0604020202020204" pitchFamily="34" charset="0"/>
              </a:endParaRPr>
            </a:p>
          </p:txBody>
        </p:sp>
        <p:sp>
          <p:nvSpPr>
            <p:cNvPr id="29" name="Freeform 23"/>
            <p:cNvSpPr>
              <a:spLocks/>
            </p:cNvSpPr>
            <p:nvPr/>
          </p:nvSpPr>
          <p:spPr bwMode="auto">
            <a:xfrm>
              <a:off x="2918" y="1972"/>
              <a:ext cx="595" cy="302"/>
            </a:xfrm>
            <a:custGeom>
              <a:avLst/>
              <a:gdLst>
                <a:gd name="T0" fmla="*/ 595 w 595"/>
                <a:gd name="T1" fmla="*/ 302 h 302"/>
                <a:gd name="T2" fmla="*/ 595 w 595"/>
                <a:gd name="T3" fmla="*/ 229 h 302"/>
                <a:gd name="T4" fmla="*/ 0 w 595"/>
                <a:gd name="T5" fmla="*/ 229 h 302"/>
                <a:gd name="T6" fmla="*/ 0 w 595"/>
                <a:gd name="T7" fmla="*/ 0 h 302"/>
              </a:gdLst>
              <a:ahLst/>
              <a:cxnLst>
                <a:cxn ang="0">
                  <a:pos x="T0" y="T1"/>
                </a:cxn>
                <a:cxn ang="0">
                  <a:pos x="T2" y="T3"/>
                </a:cxn>
                <a:cxn ang="0">
                  <a:pos x="T4" y="T5"/>
                </a:cxn>
                <a:cxn ang="0">
                  <a:pos x="T6" y="T7"/>
                </a:cxn>
              </a:cxnLst>
              <a:rect l="0" t="0" r="r" b="b"/>
              <a:pathLst>
                <a:path w="595" h="302">
                  <a:moveTo>
                    <a:pt x="595" y="302"/>
                  </a:moveTo>
                  <a:lnTo>
                    <a:pt x="595" y="229"/>
                  </a:lnTo>
                  <a:lnTo>
                    <a:pt x="0" y="229"/>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30" name="Rectangle 24"/>
            <p:cNvSpPr>
              <a:spLocks noChangeArrowheads="1"/>
            </p:cNvSpPr>
            <p:nvPr/>
          </p:nvSpPr>
          <p:spPr bwMode="auto">
            <a:xfrm>
              <a:off x="2954" y="1987"/>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bg-BG" altLang="bg-BG" sz="1300" noProof="1">
                  <a:effectLst/>
                  <a:latin typeface="Courier" charset="0"/>
                </a:rPr>
                <a:t>1</a:t>
              </a:r>
              <a:endParaRPr kumimoji="0" lang="bg-BG" altLang="bg-BG" sz="2400" b="0" noProof="1">
                <a:solidFill>
                  <a:schemeClr val="tx1"/>
                </a:solidFill>
                <a:effectLst/>
                <a:latin typeface="Helvetica" panose="020B0604020202020204" pitchFamily="34" charset="0"/>
              </a:endParaRPr>
            </a:p>
          </p:txBody>
        </p:sp>
        <p:sp>
          <p:nvSpPr>
            <p:cNvPr id="31" name="Rectangle 25"/>
            <p:cNvSpPr>
              <a:spLocks noChangeArrowheads="1"/>
            </p:cNvSpPr>
            <p:nvPr/>
          </p:nvSpPr>
          <p:spPr bwMode="auto">
            <a:xfrm>
              <a:off x="3570" y="2175"/>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bg-BG" altLang="bg-BG" sz="1300" noProof="1">
                  <a:effectLst/>
                  <a:latin typeface="Courier" charset="0"/>
                </a:rPr>
                <a:t>2</a:t>
              </a:r>
              <a:endParaRPr kumimoji="0" lang="bg-BG" altLang="bg-BG" sz="2400" b="0" noProof="1">
                <a:solidFill>
                  <a:schemeClr val="tx1"/>
                </a:solidFill>
                <a:effectLst/>
                <a:latin typeface="Helvetica" panose="020B0604020202020204" pitchFamily="34" charset="0"/>
              </a:endParaRPr>
            </a:p>
          </p:txBody>
        </p:sp>
        <p:sp>
          <p:nvSpPr>
            <p:cNvPr id="32" name="Rectangle 26"/>
            <p:cNvSpPr>
              <a:spLocks noChangeArrowheads="1"/>
            </p:cNvSpPr>
            <p:nvPr/>
          </p:nvSpPr>
          <p:spPr bwMode="auto">
            <a:xfrm>
              <a:off x="3002" y="2468"/>
              <a:ext cx="992" cy="131"/>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grpSp>
      <p:grpSp>
        <p:nvGrpSpPr>
          <p:cNvPr id="33" name="Group 27"/>
          <p:cNvGrpSpPr>
            <a:grpSpLocks/>
          </p:cNvGrpSpPr>
          <p:nvPr/>
        </p:nvGrpSpPr>
        <p:grpSpPr bwMode="auto">
          <a:xfrm>
            <a:off x="6399693" y="1170690"/>
            <a:ext cx="3363913" cy="1017587"/>
            <a:chOff x="3169" y="1961"/>
            <a:chExt cx="2119" cy="641"/>
          </a:xfrm>
        </p:grpSpPr>
        <p:sp>
          <p:nvSpPr>
            <p:cNvPr id="34" name="Rectangle 28"/>
            <p:cNvSpPr>
              <a:spLocks noChangeArrowheads="1"/>
            </p:cNvSpPr>
            <p:nvPr/>
          </p:nvSpPr>
          <p:spPr bwMode="auto">
            <a:xfrm>
              <a:off x="3205" y="1987"/>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bg-BG" altLang="bg-BG" sz="1300" noProof="1">
                  <a:effectLst/>
                  <a:latin typeface="Courier" charset="0"/>
                </a:rPr>
                <a:t>1</a:t>
              </a:r>
              <a:endParaRPr kumimoji="0" lang="bg-BG" altLang="bg-BG" sz="2400" b="0" noProof="1">
                <a:solidFill>
                  <a:schemeClr val="tx1"/>
                </a:solidFill>
                <a:effectLst/>
                <a:latin typeface="Helvetica" panose="020B0604020202020204" pitchFamily="34" charset="0"/>
              </a:endParaRPr>
            </a:p>
          </p:txBody>
        </p:sp>
        <p:grpSp>
          <p:nvGrpSpPr>
            <p:cNvPr id="35" name="Group 29"/>
            <p:cNvGrpSpPr>
              <a:grpSpLocks/>
            </p:cNvGrpSpPr>
            <p:nvPr/>
          </p:nvGrpSpPr>
          <p:grpSpPr bwMode="auto">
            <a:xfrm>
              <a:off x="3169" y="1961"/>
              <a:ext cx="2119" cy="641"/>
              <a:chOff x="3169" y="1961"/>
              <a:chExt cx="2119" cy="641"/>
            </a:xfrm>
          </p:grpSpPr>
          <p:sp>
            <p:nvSpPr>
              <p:cNvPr id="36" name="Rectangle 30"/>
              <p:cNvSpPr>
                <a:spLocks noChangeArrowheads="1"/>
              </p:cNvSpPr>
              <p:nvPr/>
            </p:nvSpPr>
            <p:spPr bwMode="auto">
              <a:xfrm>
                <a:off x="4296" y="2285"/>
                <a:ext cx="992" cy="19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grpSp>
            <p:nvGrpSpPr>
              <p:cNvPr id="37" name="Group 31"/>
              <p:cNvGrpSpPr>
                <a:grpSpLocks/>
              </p:cNvGrpSpPr>
              <p:nvPr/>
            </p:nvGrpSpPr>
            <p:grpSpPr bwMode="auto">
              <a:xfrm>
                <a:off x="3169" y="1961"/>
                <a:ext cx="2117" cy="641"/>
                <a:chOff x="3169" y="1961"/>
                <a:chExt cx="2117" cy="641"/>
              </a:xfrm>
            </p:grpSpPr>
            <p:sp>
              <p:nvSpPr>
                <p:cNvPr id="38" name="Rectangle 32"/>
                <p:cNvSpPr>
                  <a:spLocks noChangeArrowheads="1"/>
                </p:cNvSpPr>
                <p:nvPr/>
              </p:nvSpPr>
              <p:spPr bwMode="auto">
                <a:xfrm>
                  <a:off x="4666" y="2352"/>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en-US" altLang="bg-BG" sz="1300" noProof="1">
                      <a:effectLst/>
                      <a:latin typeface="Courier" charset="0"/>
                    </a:rPr>
                    <a:t>Time</a:t>
                  </a:r>
                </a:p>
                <a:p>
                  <a:pPr algn="l">
                    <a:lnSpc>
                      <a:spcPct val="100000"/>
                    </a:lnSpc>
                  </a:pPr>
                  <a:r>
                    <a:rPr kumimoji="0" lang="en-US" altLang="bg-BG" sz="1300" noProof="1">
                      <a:effectLst/>
                      <a:latin typeface="Courier" charset="0"/>
                    </a:rPr>
                    <a:t>now</a:t>
                  </a:r>
                  <a:endParaRPr kumimoji="0" lang="en-US" altLang="bg-BG" sz="2400" b="0" noProof="1">
                    <a:solidFill>
                      <a:schemeClr val="tx1"/>
                    </a:solidFill>
                    <a:effectLst/>
                    <a:latin typeface="Helvetica" panose="020B0604020202020204" pitchFamily="34" charset="0"/>
                  </a:endParaRPr>
                </a:p>
              </p:txBody>
            </p:sp>
            <p:sp>
              <p:nvSpPr>
                <p:cNvPr id="39" name="Rectangle 33"/>
                <p:cNvSpPr>
                  <a:spLocks noChangeArrowheads="1"/>
                </p:cNvSpPr>
                <p:nvPr/>
              </p:nvSpPr>
              <p:spPr bwMode="auto">
                <a:xfrm>
                  <a:off x="4844" y="2175"/>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bg-BG" altLang="bg-BG" sz="1300" noProof="1">
                      <a:effectLst/>
                      <a:latin typeface="Courier" charset="0"/>
                    </a:rPr>
                    <a:t>1</a:t>
                  </a:r>
                  <a:endParaRPr kumimoji="0" lang="bg-BG" altLang="bg-BG" sz="2400" b="0" noProof="1">
                    <a:solidFill>
                      <a:schemeClr val="tx1"/>
                    </a:solidFill>
                    <a:effectLst/>
                    <a:latin typeface="Helvetica" panose="020B0604020202020204" pitchFamily="34" charset="0"/>
                  </a:endParaRPr>
                </a:p>
              </p:txBody>
            </p:sp>
            <p:sp>
              <p:nvSpPr>
                <p:cNvPr id="40" name="Freeform 34"/>
                <p:cNvSpPr>
                  <a:spLocks/>
                </p:cNvSpPr>
                <p:nvPr/>
              </p:nvSpPr>
              <p:spPr bwMode="auto">
                <a:xfrm>
                  <a:off x="3169" y="1961"/>
                  <a:ext cx="1618" cy="313"/>
                </a:xfrm>
                <a:custGeom>
                  <a:avLst/>
                  <a:gdLst>
                    <a:gd name="T0" fmla="*/ 1618 w 1618"/>
                    <a:gd name="T1" fmla="*/ 313 h 313"/>
                    <a:gd name="T2" fmla="*/ 1618 w 1618"/>
                    <a:gd name="T3" fmla="*/ 188 h 313"/>
                    <a:gd name="T4" fmla="*/ 0 w 1618"/>
                    <a:gd name="T5" fmla="*/ 188 h 313"/>
                    <a:gd name="T6" fmla="*/ 0 w 1618"/>
                    <a:gd name="T7" fmla="*/ 0 h 313"/>
                  </a:gdLst>
                  <a:ahLst/>
                  <a:cxnLst>
                    <a:cxn ang="0">
                      <a:pos x="T0" y="T1"/>
                    </a:cxn>
                    <a:cxn ang="0">
                      <a:pos x="T2" y="T3"/>
                    </a:cxn>
                    <a:cxn ang="0">
                      <a:pos x="T4" y="T5"/>
                    </a:cxn>
                    <a:cxn ang="0">
                      <a:pos x="T6" y="T7"/>
                    </a:cxn>
                  </a:cxnLst>
                  <a:rect l="0" t="0" r="r" b="b"/>
                  <a:pathLst>
                    <a:path w="1618" h="313">
                      <a:moveTo>
                        <a:pt x="1618" y="313"/>
                      </a:moveTo>
                      <a:lnTo>
                        <a:pt x="1618" y="188"/>
                      </a:lnTo>
                      <a:lnTo>
                        <a:pt x="0" y="188"/>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41" name="Rectangle 35"/>
                <p:cNvSpPr>
                  <a:spLocks noChangeArrowheads="1"/>
                </p:cNvSpPr>
                <p:nvPr/>
              </p:nvSpPr>
              <p:spPr bwMode="auto">
                <a:xfrm>
                  <a:off x="4294" y="2480"/>
                  <a:ext cx="992" cy="11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bg-BG"/>
                </a:p>
              </p:txBody>
            </p:sp>
          </p:grpSp>
        </p:grpSp>
      </p:grpSp>
      <p:sp>
        <p:nvSpPr>
          <p:cNvPr id="42" name="Rectangle 36"/>
          <p:cNvSpPr>
            <a:spLocks noChangeArrowheads="1"/>
          </p:cNvSpPr>
          <p:nvPr/>
        </p:nvSpPr>
        <p:spPr bwMode="auto">
          <a:xfrm>
            <a:off x="5280506" y="805565"/>
            <a:ext cx="1573212" cy="382587"/>
          </a:xfrm>
          <a:prstGeom prst="rect">
            <a:avLst/>
          </a:prstGeom>
          <a:solidFill>
            <a:schemeClr val="bg1"/>
          </a:solidFill>
          <a:ln w="15875">
            <a:solidFill>
              <a:srgbClr val="000000"/>
            </a:solidFill>
            <a:miter lim="800000"/>
            <a:headEnd/>
            <a:tailEnd/>
          </a:ln>
        </p:spPr>
        <p:txBody>
          <a:bodyPr/>
          <a:lstStyle/>
          <a:p>
            <a:endParaRPr lang="bg-BG"/>
          </a:p>
        </p:txBody>
      </p:sp>
      <p:sp>
        <p:nvSpPr>
          <p:cNvPr id="43" name="Rectangle 37"/>
          <p:cNvSpPr>
            <a:spLocks noChangeArrowheads="1"/>
          </p:cNvSpPr>
          <p:nvPr/>
        </p:nvSpPr>
        <p:spPr bwMode="auto">
          <a:xfrm>
            <a:off x="5705286" y="886482"/>
            <a:ext cx="49693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pPr>
            <a:r>
              <a:rPr kumimoji="0" lang="en-US" altLang="bg-BG" sz="1300" noProof="1" smtClean="0">
                <a:effectLst/>
                <a:latin typeface="Courier" charset="0"/>
              </a:rPr>
              <a:t>Watch</a:t>
            </a:r>
            <a:endParaRPr kumimoji="0" lang="en-US" altLang="bg-BG" sz="2400" b="0" noProof="1">
              <a:solidFill>
                <a:schemeClr val="tx1"/>
              </a:solidFill>
              <a:effectLst/>
              <a:latin typeface="Helvetica" panose="020B0604020202020204" pitchFamily="34" charset="0"/>
            </a:endParaRPr>
          </a:p>
        </p:txBody>
      </p:sp>
      <p:sp>
        <p:nvSpPr>
          <p:cNvPr id="49" name="Rectangle 44"/>
          <p:cNvSpPr>
            <a:spLocks noChangeArrowheads="1"/>
          </p:cNvSpPr>
          <p:nvPr/>
        </p:nvSpPr>
        <p:spPr bwMode="auto">
          <a:xfrm>
            <a:off x="2389668" y="2007302"/>
            <a:ext cx="4921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en-US" altLang="bg-BG" sz="1300" noProof="1">
                <a:effectLst/>
                <a:latin typeface="Courier" charset="0"/>
              </a:rPr>
              <a:t>state</a:t>
            </a:r>
          </a:p>
        </p:txBody>
      </p:sp>
      <p:sp>
        <p:nvSpPr>
          <p:cNvPr id="50" name="Rectangle 45"/>
          <p:cNvSpPr>
            <a:spLocks noChangeArrowheads="1"/>
          </p:cNvSpPr>
          <p:nvPr/>
        </p:nvSpPr>
        <p:spPr bwMode="auto">
          <a:xfrm>
            <a:off x="2635730" y="1731062"/>
            <a:ext cx="59631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lnSpc>
                <a:spcPct val="100000"/>
              </a:lnSpc>
            </a:pPr>
            <a:r>
              <a:rPr kumimoji="0" lang="en-US" altLang="bg-BG" sz="1300" noProof="1" smtClean="0">
                <a:effectLst/>
                <a:latin typeface="Courier" charset="0"/>
              </a:rPr>
              <a:t>Button</a:t>
            </a:r>
            <a:endParaRPr kumimoji="0" lang="en-US" altLang="bg-BG" sz="1300" noProof="1">
              <a:effectLst/>
              <a:latin typeface="Courier" charset="0"/>
            </a:endParaRPr>
          </a:p>
        </p:txBody>
      </p:sp>
      <p:pic>
        <p:nvPicPr>
          <p:cNvPr id="8194" name="Picture 2" descr="http://conferences.embarcadero.com/article/images/32117/class_marina.png"/>
          <p:cNvPicPr>
            <a:picLocks noChangeAspect="1" noChangeArrowheads="1"/>
          </p:cNvPicPr>
          <p:nvPr/>
        </p:nvPicPr>
        <p:blipFill rotWithShape="1">
          <a:blip r:embed="rId4">
            <a:extLst>
              <a:ext uri="{28A0092B-C50C-407E-A947-70E740481C1C}">
                <a14:useLocalDpi xmlns:a14="http://schemas.microsoft.com/office/drawing/2010/main" val="0"/>
              </a:ext>
            </a:extLst>
          </a:blip>
          <a:srcRect t="1349" b="2459"/>
          <a:stretch/>
        </p:blipFill>
        <p:spPr bwMode="auto">
          <a:xfrm>
            <a:off x="2670020" y="3335695"/>
            <a:ext cx="6762750" cy="3417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70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build="p" autoUpdateAnimBg="0"/>
      <p:bldP spid="10" grpId="0" animBg="1"/>
      <p:bldP spid="11" grpId="0" build="p" autoUpdateAnimBg="0"/>
      <p:bldP spid="12" grpId="0" animBg="1"/>
      <p:bldP spid="13" grpId="0" animBg="1"/>
      <p:bldP spid="15" grpId="0" animBg="1"/>
      <p:bldP spid="42" grpId="0" animBg="1"/>
      <p:bldP spid="43" grpId="0" build="p" autoUpdateAnimBg="0"/>
      <p:bldP spid="49" grpId="0" build="p" autoUpdateAnimBg="0"/>
      <p:bldP spid="50"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pic>
        <p:nvPicPr>
          <p:cNvPr id="3076" name="Picture 4" descr="http://agilemodeling.com/images/models/classDiagramInheritan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962" y="1570642"/>
            <a:ext cx="7902575" cy="4240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897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pic>
        <p:nvPicPr>
          <p:cNvPr id="3078" name="Picture 6" descr="http://homepage.cs.uiowa.edu/~tinelli/classes/181/Spring08/university-diagram.jpg"/>
          <p:cNvPicPr>
            <a:picLocks noChangeAspect="1" noChangeArrowheads="1"/>
          </p:cNvPicPr>
          <p:nvPr/>
        </p:nvPicPr>
        <p:blipFill rotWithShape="1">
          <a:blip r:embed="rId4">
            <a:extLst>
              <a:ext uri="{28A0092B-C50C-407E-A947-70E740481C1C}">
                <a14:useLocalDpi xmlns:a14="http://schemas.microsoft.com/office/drawing/2010/main" val="0"/>
              </a:ext>
            </a:extLst>
          </a:blip>
          <a:srcRect l="8558" t="12604" r="8893" b="10103"/>
          <a:stretch/>
        </p:blipFill>
        <p:spPr bwMode="auto">
          <a:xfrm>
            <a:off x="2661741" y="942926"/>
            <a:ext cx="7529512" cy="5447917"/>
          </a:xfrm>
          <a:prstGeom prst="rect">
            <a:avLst/>
          </a:prstGeom>
          <a:noFill/>
          <a:extLst>
            <a:ext uri="{909E8E84-426E-40DD-AFC4-6F175D3DCCD1}">
              <a14:hiddenFill xmlns:a14="http://schemas.microsoft.com/office/drawing/2010/main">
                <a:solidFill>
                  <a:srgbClr val="FFFFFF"/>
                </a:solidFill>
              </a14:hiddenFill>
            </a:ext>
          </a:extLst>
        </p:spPr>
      </p:pic>
      <p:sp>
        <p:nvSpPr>
          <p:cNvPr id="7" name="Arc 6"/>
          <p:cNvSpPr/>
          <p:nvPr/>
        </p:nvSpPr>
        <p:spPr>
          <a:xfrm rot="5711989">
            <a:off x="7100886" y="3543282"/>
            <a:ext cx="1214438" cy="985838"/>
          </a:xfrm>
          <a:prstGeom prst="arc">
            <a:avLst/>
          </a:prstGeom>
          <a:ln w="349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Tree>
    <p:extLst>
      <p:ext uri="{BB962C8B-B14F-4D97-AF65-F5344CB8AC3E}">
        <p14:creationId xmlns:p14="http://schemas.microsoft.com/office/powerpoint/2010/main" val="3038597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6" name="Rectangle 5"/>
          <p:cNvSpPr/>
          <p:nvPr/>
        </p:nvSpPr>
        <p:spPr>
          <a:xfrm>
            <a:off x="-2" y="412480"/>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SEQUENCE  DIAGRAM</a:t>
            </a:r>
            <a:endParaRPr lang="en-US" sz="5400" dirty="0">
              <a:ln w="0"/>
              <a:solidFill>
                <a:srgbClr val="C00000"/>
              </a:solidFill>
              <a:effectLst>
                <a:reflection blurRad="6350" stA="53000" endA="300" endPos="35500" dir="5400000" sy="-90000" algn="bl" rotWithShape="0"/>
              </a:effectLst>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94817" y="1713106"/>
            <a:ext cx="6743193" cy="4401205"/>
          </a:xfrm>
          <a:prstGeom prst="rect">
            <a:avLst/>
          </a:prstGeom>
        </p:spPr>
        <p:txBody>
          <a:bodyPr wrap="square">
            <a:spAutoFit/>
          </a:bodyPr>
          <a:lstStyle/>
          <a:p>
            <a:pPr algn="just"/>
            <a:r>
              <a:rPr lang="en-US" sz="2800" dirty="0"/>
              <a:t>• </a:t>
            </a:r>
            <a:r>
              <a:rPr lang="en-US" sz="2800" b="1" dirty="0" smtClean="0"/>
              <a:t>message</a:t>
            </a:r>
            <a:r>
              <a:rPr lang="en-US" sz="2800" b="1" dirty="0"/>
              <a:t>: </a:t>
            </a:r>
            <a:r>
              <a:rPr lang="en-US" sz="2800" dirty="0"/>
              <a:t>communication between participant objects </a:t>
            </a:r>
            <a:endParaRPr lang="en-US" sz="2800" dirty="0" smtClean="0"/>
          </a:p>
          <a:p>
            <a:pPr algn="just"/>
            <a:r>
              <a:rPr lang="en-US" sz="2800" dirty="0" smtClean="0"/>
              <a:t>• </a:t>
            </a:r>
            <a:r>
              <a:rPr lang="en-US" sz="2800" b="1" dirty="0"/>
              <a:t>the axes </a:t>
            </a:r>
            <a:r>
              <a:rPr lang="en-US" sz="2800" dirty="0"/>
              <a:t>in a sequence diagram: </a:t>
            </a:r>
            <a:endParaRPr lang="en-US" sz="2800" dirty="0" smtClean="0"/>
          </a:p>
          <a:p>
            <a:pPr algn="just"/>
            <a:r>
              <a:rPr lang="en-US" sz="2800" dirty="0" smtClean="0"/>
              <a:t>– </a:t>
            </a:r>
            <a:r>
              <a:rPr lang="en-US" sz="2800" dirty="0"/>
              <a:t>horizontal: which object/participant is acting </a:t>
            </a:r>
            <a:endParaRPr lang="en-US" sz="2800" dirty="0" smtClean="0"/>
          </a:p>
          <a:p>
            <a:pPr algn="just"/>
            <a:r>
              <a:rPr lang="en-US" sz="2800" dirty="0" smtClean="0"/>
              <a:t>– </a:t>
            </a:r>
            <a:r>
              <a:rPr lang="en-US" sz="2800" dirty="0"/>
              <a:t>vertical: time (down -&gt; forward in time</a:t>
            </a:r>
            <a:r>
              <a:rPr lang="en-US" sz="2800" dirty="0" smtClean="0"/>
              <a:t>)</a:t>
            </a:r>
          </a:p>
          <a:p>
            <a:pPr algn="just"/>
            <a:r>
              <a:rPr lang="en-US" sz="2800" dirty="0"/>
              <a:t>• </a:t>
            </a:r>
            <a:r>
              <a:rPr lang="en-US" sz="2800" b="1" dirty="0" smtClean="0"/>
              <a:t>Actor - </a:t>
            </a:r>
            <a:r>
              <a:rPr lang="en-US" sz="2800" dirty="0" smtClean="0"/>
              <a:t>A </a:t>
            </a:r>
            <a:r>
              <a:rPr lang="en-US" sz="2800" dirty="0"/>
              <a:t>participant that is external to the system that you are developing.</a:t>
            </a:r>
            <a:r>
              <a:rPr lang="en-US" sz="2800" dirty="0"/>
              <a:t/>
            </a:r>
            <a:br>
              <a:rPr lang="en-US" sz="2800" dirty="0"/>
            </a:br>
            <a:r>
              <a:rPr lang="en-US" sz="2800" dirty="0"/>
              <a:t/>
            </a:r>
            <a:br>
              <a:rPr lang="en-US" sz="2800" dirty="0"/>
            </a:br>
            <a:endParaRPr lang="bg-BG" sz="2800" dirty="0"/>
          </a:p>
        </p:txBody>
      </p:sp>
      <p:pic>
        <p:nvPicPr>
          <p:cNvPr id="8" name="Picture 2" descr="Parts of a sequence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3827" y="1443315"/>
            <a:ext cx="4900931" cy="45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87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69983090"/>
              </p:ext>
            </p:extLst>
          </p:nvPr>
        </p:nvGraphicFramePr>
        <p:xfrm>
          <a:off x="196448" y="977078"/>
          <a:ext cx="6486291" cy="5225602"/>
        </p:xfrm>
        <a:graphic>
          <a:graphicData uri="http://schemas.openxmlformats.org/drawingml/2006/table">
            <a:tbl>
              <a:tblPr firstRow="1" bandRow="1">
                <a:tableStyleId>{5C22544A-7EE6-4342-B048-85BDC9FD1C3A}</a:tableStyleId>
              </a:tblPr>
              <a:tblGrid>
                <a:gridCol w="303498"/>
                <a:gridCol w="1798918"/>
                <a:gridCol w="4383875"/>
              </a:tblGrid>
              <a:tr h="370840">
                <a:tc>
                  <a:txBody>
                    <a:bodyPr/>
                    <a:lstStyle/>
                    <a:p>
                      <a:pPr algn="ctr"/>
                      <a:endParaRPr lang="bg-BG" dirty="0"/>
                    </a:p>
                  </a:txBody>
                  <a:tcPr/>
                </a:tc>
                <a:tc>
                  <a:txBody>
                    <a:bodyPr/>
                    <a:lstStyle/>
                    <a:p>
                      <a:pPr algn="ctr"/>
                      <a:endParaRPr lang="bg-BG" dirty="0"/>
                    </a:p>
                  </a:txBody>
                  <a:tcPr/>
                </a:tc>
                <a:tc>
                  <a:txBody>
                    <a:bodyPr/>
                    <a:lstStyle/>
                    <a:p>
                      <a:pPr algn="ctr"/>
                      <a:endParaRPr lang="bg-BG" dirty="0"/>
                    </a:p>
                  </a:txBody>
                  <a:tcPr/>
                </a:tc>
              </a:tr>
              <a:tr h="1075242">
                <a:tc>
                  <a:txBody>
                    <a:bodyPr/>
                    <a:lstStyle/>
                    <a:p>
                      <a:pPr fontAlgn="t"/>
                      <a:endParaRPr lang="bg-BG" dirty="0">
                        <a:solidFill>
                          <a:srgbClr val="2A2A2A"/>
                        </a:solidFill>
                        <a:effectLst/>
                      </a:endParaRPr>
                    </a:p>
                  </a:txBody>
                  <a:tcPr marL="76200" marR="76200" marT="95250" marB="95250"/>
                </a:tc>
                <a:tc>
                  <a:txBody>
                    <a:bodyPr/>
                    <a:lstStyle/>
                    <a:p>
                      <a:pPr fontAlgn="t"/>
                      <a:r>
                        <a:rPr lang="bg-BG" b="1" dirty="0" smtClean="0">
                          <a:solidFill>
                            <a:srgbClr val="2A2A2A"/>
                          </a:solidFill>
                          <a:effectLst/>
                        </a:rPr>
                        <a:t>(</a:t>
                      </a:r>
                      <a:r>
                        <a:rPr lang="en-US" b="1" dirty="0" smtClean="0">
                          <a:solidFill>
                            <a:srgbClr val="2A2A2A"/>
                          </a:solidFill>
                          <a:effectLst/>
                        </a:rPr>
                        <a:t>Lifeline</a:t>
                      </a:r>
                      <a:r>
                        <a:rPr lang="bg-BG" b="1" dirty="0" smtClean="0">
                          <a:solidFill>
                            <a:srgbClr val="2A2A2A"/>
                          </a:solidFill>
                          <a:effectLst/>
                        </a:rPr>
                        <a:t>)</a:t>
                      </a:r>
                      <a:endParaRPr lang="en-US" dirty="0">
                        <a:solidFill>
                          <a:srgbClr val="2A2A2A"/>
                        </a:solidFill>
                        <a:effectLst/>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Vertical line is called an object's </a:t>
                      </a:r>
                      <a:r>
                        <a:rPr lang="en-US" sz="1800" b="1" i="0" kern="1200" dirty="0" smtClean="0">
                          <a:solidFill>
                            <a:schemeClr val="dk1"/>
                          </a:solidFill>
                          <a:effectLst/>
                          <a:latin typeface="+mn-lt"/>
                          <a:ea typeface="+mn-ea"/>
                          <a:cs typeface="+mn-cs"/>
                        </a:rPr>
                        <a:t>lifeline</a:t>
                      </a:r>
                      <a:r>
                        <a:rPr lang="en-US" sz="1800" b="0" i="0" kern="1200" dirty="0" smtClean="0">
                          <a:solidFill>
                            <a:schemeClr val="dk1"/>
                          </a:solidFill>
                          <a:effectLst/>
                          <a:latin typeface="+mn-lt"/>
                          <a:ea typeface="+mn-ea"/>
                          <a:cs typeface="+mn-cs"/>
                        </a:rPr>
                        <a:t>. Represents an object's life during interaction.</a:t>
                      </a:r>
                      <a:endParaRPr lang="en-US" dirty="0">
                        <a:solidFill>
                          <a:srgbClr val="2A2A2A"/>
                        </a:solidFill>
                        <a:effectLst/>
                      </a:endParaRPr>
                    </a:p>
                  </a:txBody>
                  <a:tcPr marL="76200" marR="76200" marT="95250" marB="95250"/>
                </a:tc>
              </a:tr>
              <a:tr h="64389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bg-BG" dirty="0" smtClean="0">
                          <a:solidFill>
                            <a:srgbClr val="2A2A2A"/>
                          </a:solidFill>
                          <a:effectLst/>
                        </a:rPr>
                        <a:t>1</a:t>
                      </a:r>
                    </a:p>
                  </a:txBody>
                  <a:tcPr marL="76200" marR="76200" marT="95250" marB="95250"/>
                </a:tc>
                <a:tc>
                  <a:txBody>
                    <a:bodyPr/>
                    <a:lstStyle/>
                    <a:p>
                      <a:pPr fontAlgn="t"/>
                      <a:r>
                        <a:rPr lang="bg-BG" sz="1800" b="1" kern="1200" dirty="0" smtClean="0">
                          <a:solidFill>
                            <a:srgbClr val="2A2A2A"/>
                          </a:solidFill>
                          <a:effectLst/>
                          <a:latin typeface="+mn-lt"/>
                          <a:ea typeface="+mn-ea"/>
                          <a:cs typeface="+mn-cs"/>
                        </a:rPr>
                        <a:t>(</a:t>
                      </a:r>
                      <a:r>
                        <a:rPr lang="en-US" sz="1800" b="1" kern="1200" dirty="0" smtClean="0">
                          <a:solidFill>
                            <a:srgbClr val="2A2A2A"/>
                          </a:solidFill>
                          <a:effectLst/>
                          <a:latin typeface="+mn-lt"/>
                          <a:ea typeface="+mn-ea"/>
                          <a:cs typeface="+mn-cs"/>
                        </a:rPr>
                        <a:t>Classifiers</a:t>
                      </a:r>
                      <a:r>
                        <a:rPr lang="bg-BG" sz="1800" b="1" kern="1200" dirty="0" smtClean="0">
                          <a:solidFill>
                            <a:srgbClr val="2A2A2A"/>
                          </a:solidFill>
                          <a:effectLst/>
                          <a:latin typeface="+mn-lt"/>
                          <a:ea typeface="+mn-ea"/>
                          <a:cs typeface="+mn-cs"/>
                        </a:rPr>
                        <a:t>)</a:t>
                      </a:r>
                      <a:endParaRPr lang="en-US" sz="1800" b="1" kern="1200" dirty="0">
                        <a:solidFill>
                          <a:srgbClr val="2A2A2A"/>
                        </a:solidFill>
                        <a:effectLst/>
                        <a:latin typeface="+mn-lt"/>
                        <a:ea typeface="+mn-ea"/>
                        <a:cs typeface="+mn-cs"/>
                      </a:endParaRPr>
                    </a:p>
                  </a:txBody>
                  <a:tcPr marL="76200" marR="76200" marT="95250" marB="95250"/>
                </a:tc>
                <a:tc>
                  <a:txBody>
                    <a:bodyPr/>
                    <a:lstStyle/>
                    <a:p>
                      <a:r>
                        <a:rPr lang="en-US" dirty="0" smtClean="0"/>
                        <a:t>Rectangles</a:t>
                      </a:r>
                      <a:r>
                        <a:rPr lang="en-US" baseline="0" dirty="0" smtClean="0"/>
                        <a:t> of participants</a:t>
                      </a:r>
                      <a:r>
                        <a:rPr lang="ru-RU" dirty="0" smtClean="0"/>
                        <a:t> </a:t>
                      </a:r>
                      <a:r>
                        <a:rPr lang="ru-RU" dirty="0" smtClean="0"/>
                        <a:t>- </a:t>
                      </a:r>
                      <a:r>
                        <a:rPr lang="en-US" dirty="0" smtClean="0"/>
                        <a:t>objects</a:t>
                      </a:r>
                      <a:r>
                        <a:rPr lang="ru-RU" dirty="0" smtClean="0"/>
                        <a:t>, </a:t>
                      </a:r>
                      <a:r>
                        <a:rPr lang="en-US" dirty="0" smtClean="0"/>
                        <a:t>classes</a:t>
                      </a:r>
                      <a:r>
                        <a:rPr lang="ru-RU" dirty="0" smtClean="0"/>
                        <a:t>, </a:t>
                      </a:r>
                      <a:r>
                        <a:rPr lang="en-US" dirty="0" smtClean="0"/>
                        <a:t>subjects</a:t>
                      </a:r>
                      <a:r>
                        <a:rPr lang="ru-RU" dirty="0" smtClean="0"/>
                        <a:t>.</a:t>
                      </a:r>
                      <a:endParaRPr lang="bg-BG" dirty="0"/>
                    </a:p>
                  </a:txBody>
                  <a:tcPr marL="76200" marR="76200" marT="95250" marB="95250"/>
                </a:tc>
              </a:tr>
              <a:tr h="385632">
                <a:tc>
                  <a:txBody>
                    <a:bodyPr/>
                    <a:lstStyle/>
                    <a:p>
                      <a:pPr fontAlgn="t"/>
                      <a:r>
                        <a:rPr lang="bg-BG">
                          <a:solidFill>
                            <a:srgbClr val="2A2A2A"/>
                          </a:solidFill>
                          <a:effectLst/>
                        </a:rPr>
                        <a:t>2</a:t>
                      </a:r>
                    </a:p>
                  </a:txBody>
                  <a:tcPr marL="76200" marR="76200" marT="95250" marB="95250"/>
                </a:tc>
                <a:tc>
                  <a:txBody>
                    <a:bodyPr/>
                    <a:lstStyle/>
                    <a:p>
                      <a:pPr fontAlgn="t"/>
                      <a:r>
                        <a:rPr lang="bg-BG" b="1" dirty="0" smtClean="0">
                          <a:solidFill>
                            <a:srgbClr val="2A2A2A"/>
                          </a:solidFill>
                          <a:effectLst/>
                        </a:rPr>
                        <a:t>(</a:t>
                      </a:r>
                      <a:r>
                        <a:rPr lang="en-US" b="1" dirty="0" smtClean="0">
                          <a:solidFill>
                            <a:srgbClr val="2A2A2A"/>
                          </a:solidFill>
                          <a:effectLst/>
                        </a:rPr>
                        <a:t>Actor</a:t>
                      </a:r>
                      <a:r>
                        <a:rPr lang="bg-BG" b="1" dirty="0" smtClean="0">
                          <a:solidFill>
                            <a:srgbClr val="2A2A2A"/>
                          </a:solidFill>
                          <a:effectLst/>
                        </a:rPr>
                        <a:t>)</a:t>
                      </a:r>
                      <a:endParaRPr lang="en-US" dirty="0">
                        <a:solidFill>
                          <a:srgbClr val="2A2A2A"/>
                        </a:solidFill>
                        <a:effectLst/>
                      </a:endParaRPr>
                    </a:p>
                  </a:txBody>
                  <a:tcPr marL="76200" marR="76200" marT="95250" marB="95250"/>
                </a:tc>
                <a:tc>
                  <a:txBody>
                    <a:bodyPr/>
                    <a:lstStyle/>
                    <a:p>
                      <a:pPr fontAlgn="t"/>
                      <a:r>
                        <a:rPr lang="en-US" sz="1800" dirty="0" smtClean="0"/>
                        <a:t>A participant that is external to the system .</a:t>
                      </a:r>
                      <a:endParaRPr lang="en-US" dirty="0">
                        <a:solidFill>
                          <a:srgbClr val="2A2A2A"/>
                        </a:solidFill>
                        <a:effectLst/>
                      </a:endParaRPr>
                    </a:p>
                  </a:txBody>
                  <a:tcPr marL="76200" marR="76200" marT="95250" marB="95250"/>
                </a:tc>
              </a:tr>
              <a:tr h="370840">
                <a:tc>
                  <a:txBody>
                    <a:bodyPr/>
                    <a:lstStyle/>
                    <a:p>
                      <a:pPr fontAlgn="t"/>
                      <a:r>
                        <a:rPr lang="bg-BG">
                          <a:solidFill>
                            <a:srgbClr val="2A2A2A"/>
                          </a:solidFill>
                          <a:effectLst/>
                        </a:rPr>
                        <a:t>3</a:t>
                      </a:r>
                    </a:p>
                  </a:txBody>
                  <a:tcPr marL="76200" marR="76200" marT="95250" marB="95250"/>
                </a:tc>
                <a:tc>
                  <a:txBody>
                    <a:bodyPr/>
                    <a:lstStyle/>
                    <a:p>
                      <a:pPr fontAlgn="t"/>
                      <a:r>
                        <a:rPr lang="en-US" b="1" dirty="0" smtClean="0">
                          <a:solidFill>
                            <a:srgbClr val="2A2A2A"/>
                          </a:solidFill>
                          <a:effectLst/>
                        </a:rPr>
                        <a:t>(Synchronous </a:t>
                      </a:r>
                      <a:r>
                        <a:rPr lang="en-US" b="1" dirty="0" smtClean="0">
                          <a:solidFill>
                            <a:srgbClr val="2A2A2A"/>
                          </a:solidFill>
                          <a:effectLst/>
                        </a:rPr>
                        <a:t>message</a:t>
                      </a:r>
                      <a:r>
                        <a:rPr lang="bg-BG" b="1" dirty="0" smtClean="0">
                          <a:solidFill>
                            <a:srgbClr val="2A2A2A"/>
                          </a:solidFill>
                          <a:effectLst/>
                        </a:rPr>
                        <a:t>)</a:t>
                      </a:r>
                      <a:endParaRPr lang="en-US" dirty="0">
                        <a:solidFill>
                          <a:srgbClr val="2A2A2A"/>
                        </a:solidFill>
                        <a:effectLst/>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The sender waits for a response to a synchronous message before it continues. The diagram shows both the call and the return.</a:t>
                      </a:r>
                      <a:endParaRPr lang="en-US" dirty="0">
                        <a:solidFill>
                          <a:srgbClr val="2A2A2A"/>
                        </a:solidFill>
                        <a:effectLst/>
                      </a:endParaRPr>
                    </a:p>
                  </a:txBody>
                  <a:tcPr marL="76200" marR="76200" marT="95250" marB="95250"/>
                </a:tc>
              </a:tr>
              <a:tr h="741680">
                <a:tc>
                  <a:txBody>
                    <a:bodyPr/>
                    <a:lstStyle/>
                    <a:p>
                      <a:pPr fontAlgn="t"/>
                      <a:r>
                        <a:rPr lang="bg-BG">
                          <a:solidFill>
                            <a:srgbClr val="2A2A2A"/>
                          </a:solidFill>
                          <a:effectLst/>
                        </a:rPr>
                        <a:t>4</a:t>
                      </a:r>
                    </a:p>
                  </a:txBody>
                  <a:tcPr marL="76200" marR="76200" marT="95250" marB="95250"/>
                </a:tc>
                <a:tc>
                  <a:txBody>
                    <a:bodyPr/>
                    <a:lstStyle/>
                    <a:p>
                      <a:pPr fontAlgn="t"/>
                      <a:r>
                        <a:rPr lang="bg-BG" b="1" dirty="0" smtClean="0">
                          <a:solidFill>
                            <a:srgbClr val="2A2A2A"/>
                          </a:solidFill>
                          <a:effectLst/>
                        </a:rPr>
                        <a:t>(</a:t>
                      </a:r>
                      <a:r>
                        <a:rPr lang="en-US" b="1" dirty="0" smtClean="0">
                          <a:solidFill>
                            <a:srgbClr val="2A2A2A"/>
                          </a:solidFill>
                          <a:effectLst/>
                        </a:rPr>
                        <a:t>Asynchronous message</a:t>
                      </a:r>
                      <a:r>
                        <a:rPr lang="bg-BG" b="1" dirty="0" smtClean="0">
                          <a:solidFill>
                            <a:srgbClr val="2A2A2A"/>
                          </a:solidFill>
                          <a:effectLst/>
                        </a:rPr>
                        <a:t>)</a:t>
                      </a:r>
                      <a:endParaRPr lang="en-US" dirty="0">
                        <a:solidFill>
                          <a:srgbClr val="2A2A2A"/>
                        </a:solidFill>
                        <a:effectLst/>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A message that does not require a response before the sender continues. An asynchronous message shows only a call from the sender.</a:t>
                      </a:r>
                      <a:endParaRPr lang="en-US" dirty="0">
                        <a:solidFill>
                          <a:srgbClr val="2A2A2A"/>
                        </a:solidFill>
                        <a:effectLst/>
                      </a:endParaRPr>
                    </a:p>
                  </a:txBody>
                  <a:tcPr marL="76200" marR="76200" marT="95250" marB="95250"/>
                </a:tc>
              </a:tr>
            </a:tbl>
          </a:graphicData>
        </a:graphic>
      </p:graphicFrame>
      <p:sp>
        <p:nvSpPr>
          <p:cNvPr id="14" name="Rectangle 13"/>
          <p:cNvSpPr/>
          <p:nvPr/>
        </p:nvSpPr>
        <p:spPr>
          <a:xfrm>
            <a:off x="-1" y="30825"/>
            <a:ext cx="12192001" cy="923330"/>
          </a:xfrm>
          <a:prstGeom prst="rect">
            <a:avLst/>
          </a:prstGeom>
          <a:noFill/>
        </p:spPr>
        <p:txBody>
          <a:bodyPr wrap="square" lIns="91440" tIns="45720" rIns="91440" bIns="45720">
            <a:spAutoFit/>
          </a:bodyPr>
          <a:lstStyle/>
          <a:p>
            <a:pPr algn="ctr"/>
            <a:r>
              <a:rPr lang="en-US" sz="5400" dirty="0">
                <a:ln w="0"/>
                <a:solidFill>
                  <a:srgbClr val="C00000"/>
                </a:solidFill>
                <a:effectLst>
                  <a:reflection blurRad="6350" stA="53000" endA="300" endPos="35500" dir="5400000" sy="-90000" algn="bl" rotWithShape="0"/>
                </a:effectLst>
              </a:rPr>
              <a:t>SEQUENCE  DIAGRAM</a:t>
            </a:r>
            <a:endParaRPr lang="en-US" sz="5400" dirty="0">
              <a:ln w="0"/>
              <a:solidFill>
                <a:srgbClr val="C00000"/>
              </a:solidFill>
              <a:effectLst>
                <a:reflection blurRad="6350" stA="53000" endA="300" endPos="35500" dir="5400000" sy="-90000" algn="bl" rotWithShape="0"/>
              </a:effectLst>
            </a:endParaRPr>
          </a:p>
        </p:txBody>
      </p:sp>
      <p:pic>
        <p:nvPicPr>
          <p:cNvPr id="6146" name="Picture 2" descr="Parts of a sequence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890" y="1500732"/>
            <a:ext cx="5372100"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505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72738959"/>
              </p:ext>
            </p:extLst>
          </p:nvPr>
        </p:nvGraphicFramePr>
        <p:xfrm>
          <a:off x="125730" y="848418"/>
          <a:ext cx="6480810" cy="5796280"/>
        </p:xfrm>
        <a:graphic>
          <a:graphicData uri="http://schemas.openxmlformats.org/drawingml/2006/table">
            <a:tbl>
              <a:tblPr firstRow="1" bandRow="1">
                <a:tableStyleId>{5C22544A-7EE6-4342-B048-85BDC9FD1C3A}</a:tableStyleId>
              </a:tblPr>
              <a:tblGrid>
                <a:gridCol w="303242"/>
                <a:gridCol w="1423274"/>
                <a:gridCol w="4754294"/>
              </a:tblGrid>
              <a:tr h="370840">
                <a:tc>
                  <a:txBody>
                    <a:bodyPr/>
                    <a:lstStyle/>
                    <a:p>
                      <a:pPr algn="ctr"/>
                      <a:endParaRPr lang="bg-BG" dirty="0"/>
                    </a:p>
                  </a:txBody>
                  <a:tcPr/>
                </a:tc>
                <a:tc>
                  <a:txBody>
                    <a:bodyPr/>
                    <a:lstStyle/>
                    <a:p>
                      <a:pPr algn="ctr"/>
                      <a:endParaRPr lang="bg-BG" dirty="0"/>
                    </a:p>
                  </a:txBody>
                  <a:tcPr/>
                </a:tc>
                <a:tc>
                  <a:txBody>
                    <a:bodyPr/>
                    <a:lstStyle/>
                    <a:p>
                      <a:pPr algn="ctr"/>
                      <a:endParaRPr lang="bg-BG" dirty="0"/>
                    </a:p>
                  </a:txBody>
                  <a:tcPr/>
                </a:tc>
              </a:tr>
              <a:tr h="370840">
                <a:tc>
                  <a:txBody>
                    <a:bodyPr/>
                    <a:lstStyle/>
                    <a:p>
                      <a:pPr fontAlgn="t"/>
                      <a:r>
                        <a:rPr lang="bg-BG">
                          <a:solidFill>
                            <a:srgbClr val="2A2A2A"/>
                          </a:solidFill>
                          <a:effectLst/>
                        </a:rPr>
                        <a:t>5</a:t>
                      </a:r>
                    </a:p>
                  </a:txBody>
                  <a:tcPr marL="76200" marR="76200" marT="95250" marB="95250"/>
                </a:tc>
                <a:tc>
                  <a:txBody>
                    <a:bodyPr/>
                    <a:lstStyle/>
                    <a:p>
                      <a:pPr fontAlgn="t"/>
                      <a:r>
                        <a:rPr lang="bg-BG" b="1" dirty="0" smtClean="0">
                          <a:solidFill>
                            <a:srgbClr val="2A2A2A"/>
                          </a:solidFill>
                          <a:effectLst/>
                        </a:rPr>
                        <a:t>(</a:t>
                      </a:r>
                      <a:r>
                        <a:rPr lang="en-US" b="1" dirty="0" smtClean="0">
                          <a:solidFill>
                            <a:srgbClr val="2A2A2A"/>
                          </a:solidFill>
                          <a:effectLst/>
                        </a:rPr>
                        <a:t>Execution occurrence</a:t>
                      </a:r>
                      <a:r>
                        <a:rPr lang="bg-BG" b="1" dirty="0" smtClean="0">
                          <a:solidFill>
                            <a:srgbClr val="2A2A2A"/>
                          </a:solidFill>
                          <a:effectLst/>
                        </a:rPr>
                        <a:t>)</a:t>
                      </a:r>
                      <a:endParaRPr lang="en-US" dirty="0">
                        <a:solidFill>
                          <a:srgbClr val="2A2A2A"/>
                        </a:solidFill>
                        <a:effectLst/>
                      </a:endParaRPr>
                    </a:p>
                  </a:txBody>
                  <a:tcPr marL="76200" marR="76200" marT="95250" marB="95250"/>
                </a:tc>
                <a:tc>
                  <a:txBody>
                    <a:bodyPr/>
                    <a:lstStyle/>
                    <a:p>
                      <a:pPr algn="just" fontAlgn="t"/>
                      <a:r>
                        <a:rPr lang="en-US" sz="1800" b="0" i="0" kern="1200" dirty="0" smtClean="0">
                          <a:solidFill>
                            <a:schemeClr val="dk1"/>
                          </a:solidFill>
                          <a:effectLst/>
                          <a:latin typeface="+mn-lt"/>
                          <a:ea typeface="+mn-ea"/>
                          <a:cs typeface="+mn-cs"/>
                        </a:rPr>
                        <a:t>A vertical shaded rectangle that appears on a participant's lifeline and represents the period when the participant is executing an</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operation. The execution begins where the participant receives a message. If the initiating message was a synchronous message, the execution ends with a «return» arrow back to the sender.</a:t>
                      </a:r>
                      <a:endParaRPr lang="en-US" sz="1600" dirty="0">
                        <a:solidFill>
                          <a:srgbClr val="2A2A2A"/>
                        </a:solidFill>
                        <a:effectLst/>
                      </a:endParaRPr>
                    </a:p>
                  </a:txBody>
                  <a:tcPr marL="76200" marR="76200" marT="95250" marB="95250"/>
                </a:tc>
              </a:tr>
              <a:tr h="619440">
                <a:tc>
                  <a:txBody>
                    <a:bodyPr/>
                    <a:lstStyle/>
                    <a:p>
                      <a:pPr fontAlgn="t"/>
                      <a:r>
                        <a:rPr lang="bg-BG">
                          <a:solidFill>
                            <a:srgbClr val="2A2A2A"/>
                          </a:solidFill>
                          <a:effectLst/>
                        </a:rPr>
                        <a:t>6</a:t>
                      </a:r>
                    </a:p>
                  </a:txBody>
                  <a:tcPr marL="76200" marR="76200" marT="95250" marB="95250"/>
                </a:tc>
                <a:tc>
                  <a:txBody>
                    <a:bodyPr/>
                    <a:lstStyle/>
                    <a:p>
                      <a:pPr fontAlgn="t"/>
                      <a:r>
                        <a:rPr lang="en-US" b="1" dirty="0" smtClean="0">
                          <a:solidFill>
                            <a:srgbClr val="2A2A2A"/>
                          </a:solidFill>
                          <a:effectLst/>
                        </a:rPr>
                        <a:t>Callback </a:t>
                      </a:r>
                      <a:r>
                        <a:rPr lang="en-US" b="1" dirty="0">
                          <a:solidFill>
                            <a:srgbClr val="2A2A2A"/>
                          </a:solidFill>
                          <a:effectLst/>
                        </a:rPr>
                        <a:t>message</a:t>
                      </a:r>
                      <a:endParaRPr lang="en-US" dirty="0">
                        <a:solidFill>
                          <a:srgbClr val="2A2A2A"/>
                        </a:solidFill>
                        <a:effectLst/>
                      </a:endParaRPr>
                    </a:p>
                  </a:txBody>
                  <a:tcPr marL="76200" marR="76200" marT="95250" marB="95250"/>
                </a:tc>
                <a:tc>
                  <a:txBody>
                    <a:bodyPr/>
                    <a:lstStyle/>
                    <a:p>
                      <a:pPr algn="just" fontAlgn="t"/>
                      <a:r>
                        <a:rPr lang="en-US" sz="1800" b="0" i="0" kern="1200" dirty="0" smtClean="0">
                          <a:solidFill>
                            <a:schemeClr val="dk1"/>
                          </a:solidFill>
                          <a:effectLst/>
                          <a:latin typeface="+mn-lt"/>
                          <a:ea typeface="+mn-ea"/>
                          <a:cs typeface="+mn-cs"/>
                        </a:rPr>
                        <a:t>A message that returns back to a participant that is waiting for the return from an earlier call. The resulting execution occurrence appears on top of the existing one.</a:t>
                      </a:r>
                      <a:endParaRPr lang="en-US" sz="1600" dirty="0">
                        <a:solidFill>
                          <a:srgbClr val="2A2A2A"/>
                        </a:solidFill>
                        <a:effectLst/>
                      </a:endParaRPr>
                    </a:p>
                  </a:txBody>
                  <a:tcPr marL="76200" marR="76200" marT="95250" marB="95250"/>
                </a:tc>
              </a:tr>
              <a:tr h="370840">
                <a:tc>
                  <a:txBody>
                    <a:bodyPr/>
                    <a:lstStyle/>
                    <a:p>
                      <a:pPr fontAlgn="t"/>
                      <a:r>
                        <a:rPr lang="bg-BG">
                          <a:solidFill>
                            <a:srgbClr val="2A2A2A"/>
                          </a:solidFill>
                          <a:effectLst/>
                        </a:rPr>
                        <a:t>7</a:t>
                      </a:r>
                    </a:p>
                  </a:txBody>
                  <a:tcPr marL="76200" marR="76200" marT="95250" marB="95250"/>
                </a:tc>
                <a:tc>
                  <a:txBody>
                    <a:bodyPr/>
                    <a:lstStyle/>
                    <a:p>
                      <a:pPr fontAlgn="t"/>
                      <a:r>
                        <a:rPr lang="en-US" b="1">
                          <a:solidFill>
                            <a:srgbClr val="2A2A2A"/>
                          </a:solidFill>
                          <a:effectLst/>
                        </a:rPr>
                        <a:t>Self message</a:t>
                      </a:r>
                      <a:endParaRPr lang="en-US">
                        <a:solidFill>
                          <a:srgbClr val="2A2A2A"/>
                        </a:solidFill>
                        <a:effectLst/>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A message from a participant to itself. The resulting execution occurrence appears on top of the sending execution.</a:t>
                      </a:r>
                      <a:endParaRPr lang="en-US" sz="1600" dirty="0">
                        <a:solidFill>
                          <a:srgbClr val="2A2A2A"/>
                        </a:solidFill>
                        <a:effectLst/>
                      </a:endParaRPr>
                    </a:p>
                  </a:txBody>
                  <a:tcPr marL="76200" marR="76200" marT="95250" marB="95250"/>
                </a:tc>
              </a:tr>
              <a:tr h="741680">
                <a:tc>
                  <a:txBody>
                    <a:bodyPr/>
                    <a:lstStyle/>
                    <a:p>
                      <a:pPr fontAlgn="t"/>
                      <a:r>
                        <a:rPr lang="bg-BG">
                          <a:solidFill>
                            <a:srgbClr val="2A2A2A"/>
                          </a:solidFill>
                          <a:effectLst/>
                        </a:rPr>
                        <a:t>8</a:t>
                      </a:r>
                    </a:p>
                  </a:txBody>
                  <a:tcPr marL="76200" marR="76200" marT="95250" marB="95250"/>
                </a:tc>
                <a:tc>
                  <a:txBody>
                    <a:bodyPr/>
                    <a:lstStyle/>
                    <a:p>
                      <a:pPr fontAlgn="t"/>
                      <a:r>
                        <a:rPr lang="en-US" b="1">
                          <a:solidFill>
                            <a:srgbClr val="2A2A2A"/>
                          </a:solidFill>
                          <a:effectLst/>
                        </a:rPr>
                        <a:t>Create message</a:t>
                      </a:r>
                      <a:endParaRPr lang="en-US">
                        <a:solidFill>
                          <a:srgbClr val="2A2A2A"/>
                        </a:solidFill>
                        <a:effectLst/>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A message that creates a participant. If a participant receives a create message, it should be the first it receives.</a:t>
                      </a:r>
                      <a:endParaRPr lang="en-US" sz="1600" dirty="0">
                        <a:solidFill>
                          <a:srgbClr val="2A2A2A"/>
                        </a:solidFill>
                        <a:effectLst/>
                      </a:endParaRPr>
                    </a:p>
                  </a:txBody>
                  <a:tcPr marL="76200" marR="76200" marT="95250" marB="95250"/>
                </a:tc>
              </a:tr>
            </a:tbl>
          </a:graphicData>
        </a:graphic>
      </p:graphicFrame>
      <p:pic>
        <p:nvPicPr>
          <p:cNvPr id="6146" name="Picture 2" descr="Parts of a sequence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170" y="1500732"/>
            <a:ext cx="5372100" cy="49434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 y="-98128"/>
            <a:ext cx="12192001" cy="923330"/>
          </a:xfrm>
          <a:prstGeom prst="rect">
            <a:avLst/>
          </a:prstGeom>
          <a:noFill/>
        </p:spPr>
        <p:txBody>
          <a:bodyPr wrap="square" lIns="91440" tIns="45720" rIns="91440" bIns="45720">
            <a:spAutoFit/>
          </a:bodyPr>
          <a:lstStyle/>
          <a:p>
            <a:pPr algn="ctr"/>
            <a:r>
              <a:rPr lang="en-US" sz="5400" dirty="0">
                <a:ln w="0"/>
                <a:solidFill>
                  <a:srgbClr val="C00000"/>
                </a:solidFill>
                <a:effectLst>
                  <a:reflection blurRad="6350" stA="53000" endA="300" endPos="35500" dir="5400000" sy="-90000" algn="bl" rotWithShape="0"/>
                </a:effectLst>
              </a:rPr>
              <a:t>SEQUENCE  DIAGRAM</a:t>
            </a:r>
            <a:endParaRPr lang="en-US" sz="5400" dirty="0">
              <a:ln w="0"/>
              <a:solidFill>
                <a:srgbClr val="C0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875160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1172"/>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16508845"/>
              </p:ext>
            </p:extLst>
          </p:nvPr>
        </p:nvGraphicFramePr>
        <p:xfrm>
          <a:off x="102870" y="1251398"/>
          <a:ext cx="6480810" cy="4542790"/>
        </p:xfrm>
        <a:graphic>
          <a:graphicData uri="http://schemas.openxmlformats.org/drawingml/2006/table">
            <a:tbl>
              <a:tblPr firstRow="1" bandRow="1">
                <a:tableStyleId>{5C22544A-7EE6-4342-B048-85BDC9FD1C3A}</a:tableStyleId>
              </a:tblPr>
              <a:tblGrid>
                <a:gridCol w="388620"/>
                <a:gridCol w="1691640"/>
                <a:gridCol w="4400550"/>
              </a:tblGrid>
              <a:tr h="370840">
                <a:tc>
                  <a:txBody>
                    <a:bodyPr/>
                    <a:lstStyle/>
                    <a:p>
                      <a:pPr algn="ctr"/>
                      <a:endParaRPr lang="bg-BG" dirty="0"/>
                    </a:p>
                  </a:txBody>
                  <a:tcPr/>
                </a:tc>
                <a:tc>
                  <a:txBody>
                    <a:bodyPr/>
                    <a:lstStyle/>
                    <a:p>
                      <a:pPr algn="ctr"/>
                      <a:endParaRPr lang="bg-BG" dirty="0"/>
                    </a:p>
                  </a:txBody>
                  <a:tcPr/>
                </a:tc>
                <a:tc>
                  <a:txBody>
                    <a:bodyPr/>
                    <a:lstStyle/>
                    <a:p>
                      <a:pPr algn="ctr"/>
                      <a:endParaRPr lang="bg-BG" dirty="0"/>
                    </a:p>
                  </a:txBody>
                  <a:tcPr/>
                </a:tc>
              </a:tr>
              <a:tr h="370840">
                <a:tc>
                  <a:txBody>
                    <a:bodyPr/>
                    <a:lstStyle/>
                    <a:p>
                      <a:pPr fontAlgn="t"/>
                      <a:r>
                        <a:rPr lang="bg-BG">
                          <a:solidFill>
                            <a:srgbClr val="2A2A2A"/>
                          </a:solidFill>
                          <a:effectLst/>
                        </a:rPr>
                        <a:t>9</a:t>
                      </a:r>
                    </a:p>
                  </a:txBody>
                  <a:tcPr marL="76200" marR="76200" marT="95250" marB="95250"/>
                </a:tc>
                <a:tc>
                  <a:txBody>
                    <a:bodyPr/>
                    <a:lstStyle/>
                    <a:p>
                      <a:pPr fontAlgn="t"/>
                      <a:r>
                        <a:rPr lang="bg-BG" sz="1600" b="1" dirty="0" smtClean="0">
                          <a:solidFill>
                            <a:srgbClr val="2A2A2A"/>
                          </a:solidFill>
                          <a:effectLst/>
                        </a:rPr>
                        <a:t>(</a:t>
                      </a:r>
                      <a:r>
                        <a:rPr lang="en-US" sz="1600" b="1" dirty="0" smtClean="0">
                          <a:solidFill>
                            <a:srgbClr val="2A2A2A"/>
                          </a:solidFill>
                          <a:effectLst/>
                        </a:rPr>
                        <a:t>Found message</a:t>
                      </a:r>
                      <a:r>
                        <a:rPr lang="bg-BG" sz="1600" b="1" dirty="0" smtClean="0">
                          <a:solidFill>
                            <a:srgbClr val="2A2A2A"/>
                          </a:solidFill>
                          <a:effectLst/>
                        </a:rPr>
                        <a:t>)</a:t>
                      </a:r>
                      <a:endParaRPr lang="en-US" sz="1600" dirty="0">
                        <a:solidFill>
                          <a:srgbClr val="2A2A2A"/>
                        </a:solidFill>
                        <a:effectLst/>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An asynchronous message from an unknown or an unspecified participant.</a:t>
                      </a:r>
                      <a:endParaRPr lang="en-US" sz="1600" dirty="0">
                        <a:solidFill>
                          <a:srgbClr val="2A2A2A"/>
                        </a:solidFill>
                        <a:effectLst/>
                      </a:endParaRPr>
                    </a:p>
                  </a:txBody>
                  <a:tcPr marL="76200" marR="76200" marT="95250" marB="95250"/>
                </a:tc>
              </a:tr>
              <a:tr h="619440">
                <a:tc>
                  <a:txBody>
                    <a:bodyPr/>
                    <a:lstStyle/>
                    <a:p>
                      <a:pPr fontAlgn="t"/>
                      <a:r>
                        <a:rPr lang="bg-BG">
                          <a:solidFill>
                            <a:srgbClr val="2A2A2A"/>
                          </a:solidFill>
                          <a:effectLst/>
                        </a:rPr>
                        <a:t>10</a:t>
                      </a:r>
                    </a:p>
                  </a:txBody>
                  <a:tcPr marL="76200" marR="76200" marT="95250" marB="95250"/>
                </a:tc>
                <a:tc>
                  <a:txBody>
                    <a:bodyPr/>
                    <a:lstStyle/>
                    <a:p>
                      <a:pPr fontAlgn="t"/>
                      <a:r>
                        <a:rPr lang="bg-BG" sz="1600" b="1" dirty="0" smtClean="0">
                          <a:solidFill>
                            <a:srgbClr val="2A2A2A"/>
                          </a:solidFill>
                          <a:effectLst/>
                        </a:rPr>
                        <a:t>(</a:t>
                      </a:r>
                      <a:r>
                        <a:rPr lang="en-US" sz="1600" b="1" dirty="0" smtClean="0">
                          <a:solidFill>
                            <a:srgbClr val="2A2A2A"/>
                          </a:solidFill>
                          <a:effectLst/>
                        </a:rPr>
                        <a:t>Lost message</a:t>
                      </a:r>
                      <a:r>
                        <a:rPr lang="bg-BG" sz="1600" b="1" dirty="0" smtClean="0">
                          <a:solidFill>
                            <a:srgbClr val="2A2A2A"/>
                          </a:solidFill>
                          <a:effectLst/>
                        </a:rPr>
                        <a:t>)</a:t>
                      </a:r>
                      <a:endParaRPr lang="en-US" sz="1600" dirty="0">
                        <a:solidFill>
                          <a:srgbClr val="2A2A2A"/>
                        </a:solidFill>
                        <a:effectLst/>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An asynchronous message to an unknown or an unspecified participant.</a:t>
                      </a:r>
                      <a:endParaRPr lang="en-US" sz="1600" dirty="0">
                        <a:solidFill>
                          <a:srgbClr val="2A2A2A"/>
                        </a:solidFill>
                        <a:effectLst/>
                      </a:endParaRPr>
                    </a:p>
                  </a:txBody>
                  <a:tcPr marL="76200" marR="76200" marT="95250" marB="95250"/>
                </a:tc>
              </a:tr>
              <a:tr h="370840">
                <a:tc>
                  <a:txBody>
                    <a:bodyPr/>
                    <a:lstStyle/>
                    <a:p>
                      <a:pPr fontAlgn="t"/>
                      <a:r>
                        <a:rPr lang="bg-BG" dirty="0">
                          <a:solidFill>
                            <a:srgbClr val="2A2A2A"/>
                          </a:solidFill>
                          <a:effectLst/>
                        </a:rPr>
                        <a:t>12</a:t>
                      </a:r>
                    </a:p>
                  </a:txBody>
                  <a:tcPr marL="76200" marR="76200" marT="95250" marB="95250"/>
                </a:tc>
                <a:tc>
                  <a:txBody>
                    <a:bodyPr/>
                    <a:lstStyle/>
                    <a:p>
                      <a:pPr fontAlgn="t"/>
                      <a:r>
                        <a:rPr lang="bg-BG" sz="1600" b="1" dirty="0" smtClean="0">
                          <a:solidFill>
                            <a:srgbClr val="2A2A2A"/>
                          </a:solidFill>
                          <a:effectLst/>
                        </a:rPr>
                        <a:t>(</a:t>
                      </a:r>
                      <a:r>
                        <a:rPr lang="en-US" sz="1600" b="1" dirty="0" smtClean="0">
                          <a:solidFill>
                            <a:srgbClr val="2A2A2A"/>
                          </a:solidFill>
                          <a:effectLst/>
                        </a:rPr>
                        <a:t>Interaction Use</a:t>
                      </a:r>
                      <a:r>
                        <a:rPr lang="bg-BG" sz="1600" b="1" dirty="0" smtClean="0">
                          <a:solidFill>
                            <a:srgbClr val="2A2A2A"/>
                          </a:solidFill>
                          <a:effectLst/>
                        </a:rPr>
                        <a:t>)</a:t>
                      </a:r>
                      <a:endParaRPr lang="en-US" sz="1600" dirty="0">
                        <a:solidFill>
                          <a:srgbClr val="2A2A2A"/>
                        </a:solidFill>
                        <a:effectLst/>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Encloses a sequence of messages that are defined in another diagram.</a:t>
                      </a:r>
                      <a:endParaRPr lang="en-US" sz="1600" dirty="0">
                        <a:solidFill>
                          <a:srgbClr val="2A2A2A"/>
                        </a:solidFill>
                        <a:effectLst/>
                      </a:endParaRPr>
                    </a:p>
                  </a:txBody>
                  <a:tcPr marL="76200" marR="76200" marT="95250" marB="95250"/>
                </a:tc>
              </a:tr>
              <a:tr h="691515">
                <a:tc>
                  <a:txBody>
                    <a:bodyPr/>
                    <a:lstStyle/>
                    <a:p>
                      <a:pPr fontAlgn="t"/>
                      <a:r>
                        <a:rPr lang="bg-BG" dirty="0" smtClean="0">
                          <a:solidFill>
                            <a:srgbClr val="2A2A2A"/>
                          </a:solidFill>
                          <a:effectLst/>
                        </a:rPr>
                        <a:t>13</a:t>
                      </a:r>
                      <a:endParaRPr lang="bg-BG" dirty="0">
                        <a:solidFill>
                          <a:srgbClr val="2A2A2A"/>
                        </a:solidFill>
                        <a:effectLst/>
                      </a:endParaRPr>
                    </a:p>
                  </a:txBody>
                  <a:tcPr marL="76200" marR="76200" marT="95250" marB="95250"/>
                </a:tc>
                <a:tc>
                  <a:txBody>
                    <a:bodyPr/>
                    <a:lstStyle/>
                    <a:p>
                      <a:pPr fontAlgn="t"/>
                      <a:r>
                        <a:rPr lang="en-US" sz="1600" b="1" dirty="0" smtClean="0">
                          <a:solidFill>
                            <a:srgbClr val="2A2A2A"/>
                          </a:solidFill>
                          <a:effectLst/>
                        </a:rPr>
                        <a:t>Combined Fragment</a:t>
                      </a:r>
                      <a:endParaRPr lang="en-US" sz="1600" dirty="0">
                        <a:solidFill>
                          <a:srgbClr val="2A2A2A"/>
                        </a:solidFill>
                        <a:effectLst/>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A collection of fragments. Each fragment can enclose one or more messages. There are different kinds of combined fragments</a:t>
                      </a:r>
                      <a:r>
                        <a:rPr lang="en-US" sz="1800" b="0" i="0" kern="1200" baseline="0" dirty="0" smtClean="0">
                          <a:solidFill>
                            <a:schemeClr val="dk1"/>
                          </a:solidFill>
                          <a:effectLst/>
                          <a:latin typeface="+mn-lt"/>
                          <a:ea typeface="+mn-ea"/>
                          <a:cs typeface="+mn-cs"/>
                        </a:rPr>
                        <a:t> </a:t>
                      </a:r>
                      <a:r>
                        <a:rPr lang="bg-BG" sz="1600" baseline="0" dirty="0" smtClean="0">
                          <a:solidFill>
                            <a:srgbClr val="2A2A2A"/>
                          </a:solidFill>
                          <a:effectLst/>
                        </a:rPr>
                        <a:t>(</a:t>
                      </a:r>
                      <a:r>
                        <a:rPr lang="en-US" sz="1600" baseline="0" dirty="0" smtClean="0">
                          <a:solidFill>
                            <a:srgbClr val="2A2A2A"/>
                          </a:solidFill>
                          <a:effectLst/>
                        </a:rPr>
                        <a:t>loop</a:t>
                      </a:r>
                      <a:r>
                        <a:rPr lang="bg-BG" sz="1600" baseline="0" dirty="0" smtClean="0">
                          <a:solidFill>
                            <a:srgbClr val="2A2A2A"/>
                          </a:solidFill>
                          <a:effectLst/>
                        </a:rPr>
                        <a:t>)</a:t>
                      </a:r>
                      <a:r>
                        <a:rPr lang="en-US" sz="1600" baseline="0" dirty="0" smtClean="0">
                          <a:solidFill>
                            <a:srgbClr val="2A2A2A"/>
                          </a:solidFill>
                          <a:effectLst/>
                        </a:rPr>
                        <a:t>.</a:t>
                      </a:r>
                      <a:r>
                        <a:rPr lang="bg-BG" sz="1600" baseline="0" dirty="0" smtClean="0">
                          <a:solidFill>
                            <a:srgbClr val="2A2A2A"/>
                          </a:solidFill>
                          <a:effectLst/>
                        </a:rPr>
                        <a:t> </a:t>
                      </a:r>
                      <a:endParaRPr lang="en-US" sz="1600" dirty="0">
                        <a:solidFill>
                          <a:srgbClr val="2A2A2A"/>
                        </a:solidFill>
                        <a:effectLst/>
                      </a:endParaRPr>
                    </a:p>
                  </a:txBody>
                  <a:tcPr marL="76200" marR="76200" marT="95250" marB="95250"/>
                </a:tc>
              </a:tr>
              <a:tr h="941070">
                <a:tc>
                  <a:txBody>
                    <a:bodyPr/>
                    <a:lstStyle/>
                    <a:p>
                      <a:pPr fontAlgn="t"/>
                      <a:r>
                        <a:rPr lang="bg-BG" dirty="0" smtClean="0">
                          <a:solidFill>
                            <a:srgbClr val="2A2A2A"/>
                          </a:solidFill>
                          <a:effectLst/>
                        </a:rPr>
                        <a:t>14</a:t>
                      </a:r>
                      <a:endParaRPr lang="bg-BG" dirty="0">
                        <a:solidFill>
                          <a:srgbClr val="2A2A2A"/>
                        </a:solidFill>
                        <a:effectLst/>
                      </a:endParaRPr>
                    </a:p>
                  </a:txBody>
                  <a:tcPr marL="76200" marR="76200" marT="95250" marB="95250"/>
                </a:tc>
                <a:tc>
                  <a:txBody>
                    <a:bodyPr/>
                    <a:lstStyle/>
                    <a:p>
                      <a:pPr fontAlgn="t"/>
                      <a:r>
                        <a:rPr lang="bg-BG" sz="1600" b="1" kern="1200" dirty="0" smtClean="0">
                          <a:solidFill>
                            <a:srgbClr val="2A2A2A"/>
                          </a:solidFill>
                          <a:effectLst/>
                          <a:latin typeface="+mn-lt"/>
                          <a:ea typeface="+mn-ea"/>
                          <a:cs typeface="+mn-cs"/>
                        </a:rPr>
                        <a:t>(</a:t>
                      </a:r>
                      <a:r>
                        <a:rPr lang="en-US" sz="1600" b="1" kern="1200" dirty="0" smtClean="0">
                          <a:solidFill>
                            <a:srgbClr val="2A2A2A"/>
                          </a:solidFill>
                          <a:effectLst/>
                          <a:latin typeface="+mn-lt"/>
                          <a:ea typeface="+mn-ea"/>
                          <a:cs typeface="+mn-cs"/>
                        </a:rPr>
                        <a:t>Fragment Guard</a:t>
                      </a:r>
                      <a:r>
                        <a:rPr lang="bg-BG" sz="1600" b="1" kern="1200" dirty="0" smtClean="0">
                          <a:solidFill>
                            <a:srgbClr val="2A2A2A"/>
                          </a:solidFill>
                          <a:effectLst/>
                          <a:latin typeface="+mn-lt"/>
                          <a:ea typeface="+mn-ea"/>
                          <a:cs typeface="+mn-cs"/>
                        </a:rPr>
                        <a:t>)</a:t>
                      </a:r>
                      <a:endParaRPr lang="en-US" sz="1600" b="1" kern="1200" dirty="0">
                        <a:solidFill>
                          <a:srgbClr val="2A2A2A"/>
                        </a:solidFill>
                        <a:effectLst/>
                        <a:latin typeface="+mn-lt"/>
                        <a:ea typeface="+mn-ea"/>
                        <a:cs typeface="+mn-cs"/>
                      </a:endParaRPr>
                    </a:p>
                  </a:txBody>
                  <a:tcPr marL="76200" marR="76200" marT="95250" marB="95250"/>
                </a:tc>
                <a:tc>
                  <a:txBody>
                    <a:bodyPr/>
                    <a:lstStyle/>
                    <a:p>
                      <a:r>
                        <a:rPr lang="en-US" sz="1800" b="0" i="0" kern="1200" dirty="0" smtClean="0">
                          <a:solidFill>
                            <a:schemeClr val="dk1"/>
                          </a:solidFill>
                          <a:effectLst/>
                          <a:latin typeface="+mn-lt"/>
                          <a:ea typeface="+mn-ea"/>
                          <a:cs typeface="+mn-cs"/>
                        </a:rPr>
                        <a:t>Can be used to state a condition relevant to whether the fragment will occur.</a:t>
                      </a:r>
                      <a:endParaRPr lang="bg-BG" sz="1800" b="0" i="0" kern="1200" dirty="0">
                        <a:solidFill>
                          <a:schemeClr val="dk1"/>
                        </a:solidFill>
                        <a:effectLst/>
                        <a:latin typeface="+mn-lt"/>
                        <a:ea typeface="+mn-ea"/>
                        <a:cs typeface="+mn-cs"/>
                      </a:endParaRPr>
                    </a:p>
                  </a:txBody>
                  <a:tcPr marL="76200" marR="76200" marT="95250" marB="95250"/>
                </a:tc>
              </a:tr>
            </a:tbl>
          </a:graphicData>
        </a:graphic>
      </p:graphicFrame>
      <p:pic>
        <p:nvPicPr>
          <p:cNvPr id="6146" name="Picture 2" descr="Parts of a sequence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170" y="1283562"/>
            <a:ext cx="5372100" cy="49434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 y="54271"/>
            <a:ext cx="12192001" cy="923330"/>
          </a:xfrm>
          <a:prstGeom prst="rect">
            <a:avLst/>
          </a:prstGeom>
          <a:noFill/>
        </p:spPr>
        <p:txBody>
          <a:bodyPr wrap="square" lIns="91440" tIns="45720" rIns="91440" bIns="45720">
            <a:spAutoFit/>
          </a:bodyPr>
          <a:lstStyle/>
          <a:p>
            <a:pPr algn="ctr"/>
            <a:r>
              <a:rPr lang="en-US" sz="5400" dirty="0">
                <a:ln w="0"/>
                <a:solidFill>
                  <a:srgbClr val="C00000"/>
                </a:solidFill>
                <a:effectLst>
                  <a:reflection blurRad="6350" stA="53000" endA="300" endPos="35500" dir="5400000" sy="-90000" algn="bl" rotWithShape="0"/>
                </a:effectLst>
              </a:rPr>
              <a:t>SEQUENCE  DIAGRAM</a:t>
            </a:r>
            <a:endParaRPr lang="en-US" sz="5400" dirty="0">
              <a:ln w="0"/>
              <a:solidFill>
                <a:srgbClr val="C0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94476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1172"/>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pic>
        <p:nvPicPr>
          <p:cNvPr id="8196" name="Picture 4" descr="Major elements of UML sequence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635" y="1417637"/>
            <a:ext cx="6896100" cy="46767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p:cNvGraphicFramePr>
            <a:graphicFrameLocks noGrp="1"/>
          </p:cNvGraphicFramePr>
          <p:nvPr>
            <p:extLst>
              <p:ext uri="{D42A27DB-BD31-4B8C-83A1-F6EECF244321}">
                <p14:modId xmlns:p14="http://schemas.microsoft.com/office/powerpoint/2010/main" val="3829269880"/>
              </p:ext>
            </p:extLst>
          </p:nvPr>
        </p:nvGraphicFramePr>
        <p:xfrm>
          <a:off x="102870" y="1514288"/>
          <a:ext cx="5047615" cy="5110480"/>
        </p:xfrm>
        <a:graphic>
          <a:graphicData uri="http://schemas.openxmlformats.org/drawingml/2006/table">
            <a:tbl>
              <a:tblPr firstRow="1" bandRow="1">
                <a:tableStyleId>{5C22544A-7EE6-4342-B048-85BDC9FD1C3A}</a:tableStyleId>
              </a:tblPr>
              <a:tblGrid>
                <a:gridCol w="302679"/>
                <a:gridCol w="1317543"/>
                <a:gridCol w="3427393"/>
              </a:tblGrid>
              <a:tr h="370840">
                <a:tc>
                  <a:txBody>
                    <a:bodyPr/>
                    <a:lstStyle/>
                    <a:p>
                      <a:pPr algn="ctr"/>
                      <a:endParaRPr lang="bg-BG" dirty="0"/>
                    </a:p>
                  </a:txBody>
                  <a:tcPr/>
                </a:tc>
                <a:tc>
                  <a:txBody>
                    <a:bodyPr/>
                    <a:lstStyle/>
                    <a:p>
                      <a:pPr algn="ctr"/>
                      <a:endParaRPr lang="bg-BG" dirty="0"/>
                    </a:p>
                  </a:txBody>
                  <a:tcPr/>
                </a:tc>
                <a:tc>
                  <a:txBody>
                    <a:bodyPr/>
                    <a:lstStyle/>
                    <a:p>
                      <a:pPr algn="ctr"/>
                      <a:endParaRPr lang="bg-BG" dirty="0"/>
                    </a:p>
                  </a:txBody>
                  <a:tcPr/>
                </a:tc>
              </a:tr>
              <a:tr h="370840">
                <a:tc>
                  <a:txBody>
                    <a:bodyPr/>
                    <a:lstStyle/>
                    <a:p>
                      <a:pPr fontAlgn="t"/>
                      <a:r>
                        <a:rPr lang="en-US" dirty="0" smtClean="0">
                          <a:solidFill>
                            <a:srgbClr val="2A2A2A"/>
                          </a:solidFill>
                          <a:effectLst/>
                        </a:rPr>
                        <a:t> </a:t>
                      </a:r>
                      <a:r>
                        <a:rPr lang="en-US" b="1" dirty="0" smtClean="0">
                          <a:solidFill>
                            <a:srgbClr val="2A2A2A"/>
                          </a:solidFill>
                          <a:effectLst/>
                        </a:rPr>
                        <a:t>X</a:t>
                      </a:r>
                      <a:endParaRPr lang="bg-BG" b="1" dirty="0">
                        <a:solidFill>
                          <a:srgbClr val="2A2A2A"/>
                        </a:solidFill>
                        <a:effectLst/>
                      </a:endParaRPr>
                    </a:p>
                  </a:txBody>
                  <a:tcPr marL="76200" marR="76200" marT="95250" marB="95250"/>
                </a:tc>
                <a:tc>
                  <a:txBody>
                    <a:bodyPr/>
                    <a:lstStyle/>
                    <a:p>
                      <a:pPr fontAlgn="t"/>
                      <a:r>
                        <a:rPr lang="bg-BG" sz="1600" b="1" kern="1200" dirty="0" smtClean="0">
                          <a:solidFill>
                            <a:srgbClr val="2A2A2A"/>
                          </a:solidFill>
                          <a:effectLst/>
                          <a:latin typeface="+mn-lt"/>
                          <a:ea typeface="+mn-ea"/>
                          <a:cs typeface="+mn-cs"/>
                        </a:rPr>
                        <a:t>(</a:t>
                      </a:r>
                      <a:r>
                        <a:rPr lang="en-US" sz="1600" b="1" kern="1200" dirty="0" smtClean="0">
                          <a:solidFill>
                            <a:srgbClr val="2A2A2A"/>
                          </a:solidFill>
                          <a:effectLst/>
                          <a:latin typeface="+mn-lt"/>
                          <a:ea typeface="+mn-ea"/>
                          <a:cs typeface="+mn-cs"/>
                        </a:rPr>
                        <a:t>Destruction Event</a:t>
                      </a:r>
                      <a:r>
                        <a:rPr lang="bg-BG" sz="1600" b="1" kern="1200" dirty="0" smtClean="0">
                          <a:solidFill>
                            <a:srgbClr val="2A2A2A"/>
                          </a:solidFill>
                          <a:effectLst/>
                          <a:latin typeface="+mn-lt"/>
                          <a:ea typeface="+mn-ea"/>
                          <a:cs typeface="+mn-cs"/>
                        </a:rPr>
                        <a:t>)</a:t>
                      </a:r>
                      <a:endParaRPr lang="en-US" sz="1600" b="1" kern="1200" dirty="0">
                        <a:solidFill>
                          <a:srgbClr val="2A2A2A"/>
                        </a:solidFill>
                        <a:effectLst/>
                        <a:latin typeface="+mn-lt"/>
                        <a:ea typeface="+mn-ea"/>
                        <a:cs typeface="+mn-cs"/>
                      </a:endParaRPr>
                    </a:p>
                  </a:txBody>
                  <a:tcPr marL="76200" marR="76200" marT="95250" marB="95250"/>
                </a:tc>
                <a:tc>
                  <a:txBody>
                    <a:bodyPr/>
                    <a:lstStyle/>
                    <a:p>
                      <a:pPr fontAlgn="t"/>
                      <a:r>
                        <a:rPr lang="en-US" sz="1800" b="0" i="0" kern="1200" dirty="0" smtClean="0">
                          <a:solidFill>
                            <a:schemeClr val="dk1"/>
                          </a:solidFill>
                          <a:effectLst/>
                          <a:latin typeface="+mn-lt"/>
                          <a:ea typeface="+mn-ea"/>
                          <a:cs typeface="+mn-cs"/>
                        </a:rPr>
                        <a:t>Represents the point at which the object is deleted or no longer accessible. Appears at the bottom of every lifeline.</a:t>
                      </a:r>
                      <a:endParaRPr lang="en-US" sz="1600" dirty="0">
                        <a:solidFill>
                          <a:srgbClr val="2A2A2A"/>
                        </a:solidFill>
                        <a:effectLst/>
                      </a:endParaRPr>
                    </a:p>
                  </a:txBody>
                  <a:tcPr marL="76200" marR="76200" marT="95250" marB="95250"/>
                </a:tc>
              </a:tr>
              <a:tr h="2622865">
                <a:tc>
                  <a:txBody>
                    <a:bodyPr/>
                    <a:lstStyle/>
                    <a:p>
                      <a:pPr fontAlgn="t"/>
                      <a:endParaRPr lang="bg-BG" dirty="0">
                        <a:solidFill>
                          <a:srgbClr val="2A2A2A"/>
                        </a:solidFill>
                        <a:effectLst/>
                      </a:endParaRPr>
                    </a:p>
                  </a:txBody>
                  <a:tcPr marL="76200" marR="76200" marT="95250" marB="95250"/>
                </a:tc>
                <a:tc>
                  <a:txBody>
                    <a:bodyPr/>
                    <a:lstStyle/>
                    <a:p>
                      <a:pPr fontAlgn="t"/>
                      <a:r>
                        <a:rPr lang="en-US" sz="1600" b="1" kern="1200" dirty="0" smtClean="0">
                          <a:solidFill>
                            <a:srgbClr val="2A2A2A"/>
                          </a:solidFill>
                          <a:effectLst/>
                          <a:latin typeface="+mn-lt"/>
                          <a:ea typeface="+mn-ea"/>
                          <a:cs typeface="+mn-cs"/>
                        </a:rPr>
                        <a:t>(</a:t>
                      </a:r>
                      <a:r>
                        <a:rPr lang="en-US" sz="1600" b="1" kern="1200" dirty="0" smtClean="0">
                          <a:solidFill>
                            <a:srgbClr val="2A2A2A"/>
                          </a:solidFill>
                          <a:effectLst/>
                          <a:latin typeface="+mn-lt"/>
                          <a:ea typeface="+mn-ea"/>
                          <a:cs typeface="+mn-cs"/>
                        </a:rPr>
                        <a:t>Duration</a:t>
                      </a:r>
                    </a:p>
                    <a:p>
                      <a:pPr fontAlgn="t"/>
                      <a:r>
                        <a:rPr lang="en-US" sz="1600" b="1" kern="1200" dirty="0" smtClean="0">
                          <a:solidFill>
                            <a:srgbClr val="2A2A2A"/>
                          </a:solidFill>
                          <a:effectLst/>
                          <a:latin typeface="+mn-lt"/>
                          <a:ea typeface="+mn-ea"/>
                          <a:cs typeface="+mn-cs"/>
                        </a:rPr>
                        <a:t>Constraint)</a:t>
                      </a:r>
                      <a:endParaRPr lang="bg-BG" sz="1600" b="1" kern="1200" dirty="0" smtClean="0">
                        <a:solidFill>
                          <a:srgbClr val="2A2A2A"/>
                        </a:solidFill>
                        <a:effectLst/>
                        <a:latin typeface="+mn-lt"/>
                        <a:ea typeface="+mn-ea"/>
                        <a:cs typeface="+mn-cs"/>
                      </a:endParaRPr>
                    </a:p>
                    <a:p>
                      <a:pPr fontAlgn="t"/>
                      <a:endParaRPr lang="bg-BG" sz="1600" b="1" kern="1200" dirty="0" smtClean="0">
                        <a:solidFill>
                          <a:srgbClr val="2A2A2A"/>
                        </a:solidFill>
                        <a:effectLst/>
                        <a:latin typeface="+mn-lt"/>
                        <a:ea typeface="+mn-ea"/>
                        <a:cs typeface="+mn-cs"/>
                      </a:endParaRPr>
                    </a:p>
                    <a:p>
                      <a:pPr fontAlgn="t"/>
                      <a:endParaRPr lang="bg-BG" sz="1600" b="1" kern="1200" dirty="0" smtClean="0">
                        <a:solidFill>
                          <a:srgbClr val="2A2A2A"/>
                        </a:solidFill>
                        <a:effectLst/>
                        <a:latin typeface="+mn-lt"/>
                        <a:ea typeface="+mn-ea"/>
                        <a:cs typeface="+mn-cs"/>
                      </a:endParaRPr>
                    </a:p>
                    <a:p>
                      <a:pPr fontAlgn="t"/>
                      <a:endParaRPr lang="bg-BG" sz="1600" b="1" kern="1200" dirty="0" smtClean="0">
                        <a:solidFill>
                          <a:srgbClr val="2A2A2A"/>
                        </a:solidFill>
                        <a:effectLst/>
                        <a:latin typeface="+mn-lt"/>
                        <a:ea typeface="+mn-ea"/>
                        <a:cs typeface="+mn-cs"/>
                      </a:endParaRPr>
                    </a:p>
                    <a:p>
                      <a:pPr fontAlgn="t"/>
                      <a:endParaRPr lang="bg-BG" sz="1600" b="1" kern="1200" dirty="0" smtClean="0">
                        <a:solidFill>
                          <a:srgbClr val="2A2A2A"/>
                        </a:solidFill>
                        <a:effectLst/>
                        <a:latin typeface="+mn-lt"/>
                        <a:ea typeface="+mn-ea"/>
                        <a:cs typeface="+mn-cs"/>
                      </a:endParaRPr>
                    </a:p>
                    <a:p>
                      <a:pPr fontAlgn="t"/>
                      <a:endParaRPr lang="bg-BG" sz="1600" b="1" kern="1200" dirty="0" smtClean="0">
                        <a:solidFill>
                          <a:srgbClr val="2A2A2A"/>
                        </a:solidFill>
                        <a:effectLst/>
                        <a:latin typeface="+mn-lt"/>
                        <a:ea typeface="+mn-ea"/>
                        <a:cs typeface="+mn-cs"/>
                      </a:endParaRPr>
                    </a:p>
                    <a:p>
                      <a:pPr fontAlgn="t"/>
                      <a:endParaRPr lang="bg-BG" sz="1600" b="1" kern="1200" dirty="0" smtClean="0">
                        <a:solidFill>
                          <a:srgbClr val="2A2A2A"/>
                        </a:solidFill>
                        <a:effectLst/>
                        <a:latin typeface="+mn-lt"/>
                        <a:ea typeface="+mn-ea"/>
                        <a:cs typeface="+mn-cs"/>
                      </a:endParaRPr>
                    </a:p>
                    <a:p>
                      <a:pPr fontAlgn="t"/>
                      <a:endParaRPr lang="en-US" sz="1600" b="1" kern="1200" dirty="0">
                        <a:solidFill>
                          <a:srgbClr val="2A2A2A"/>
                        </a:solidFill>
                        <a:effectLst/>
                        <a:latin typeface="+mn-lt"/>
                        <a:ea typeface="+mn-ea"/>
                        <a:cs typeface="+mn-cs"/>
                      </a:endParaRPr>
                    </a:p>
                  </a:txBody>
                  <a:tcPr marL="76200" marR="76200" marT="95250" marB="95250"/>
                </a:tc>
                <a:tc>
                  <a:txBody>
                    <a:bodyPr/>
                    <a:lstStyle/>
                    <a:p>
                      <a:pPr fontAlgn="t"/>
                      <a:r>
                        <a:rPr lang="en-US" sz="1800" b="1" i="0" kern="1200" dirty="0" smtClean="0">
                          <a:solidFill>
                            <a:schemeClr val="dk1"/>
                          </a:solidFill>
                          <a:effectLst/>
                          <a:latin typeface="+mn-lt"/>
                          <a:ea typeface="+mn-ea"/>
                          <a:cs typeface="+mn-cs"/>
                        </a:rPr>
                        <a:t>Duration constraint</a:t>
                      </a:r>
                      <a:r>
                        <a:rPr lang="en-US" sz="1800" b="0" i="0" kern="1200" dirty="0" smtClean="0">
                          <a:solidFill>
                            <a:schemeClr val="dk1"/>
                          </a:solidFill>
                          <a:effectLst/>
                          <a:latin typeface="+mn-lt"/>
                          <a:ea typeface="+mn-ea"/>
                          <a:cs typeface="+mn-cs"/>
                        </a:rPr>
                        <a:t> is an interval constraint that refers to a duration interval. </a:t>
                      </a:r>
                    </a:p>
                    <a:p>
                      <a:pPr fontAlgn="t"/>
                      <a:endParaRPr lang="en-US" sz="1800" b="0" i="0" kern="1200" dirty="0" smtClean="0">
                        <a:solidFill>
                          <a:schemeClr val="dk1"/>
                        </a:solidFill>
                        <a:effectLst/>
                        <a:latin typeface="+mn-lt"/>
                        <a:ea typeface="+mn-ea"/>
                        <a:cs typeface="+mn-cs"/>
                      </a:endParaRPr>
                    </a:p>
                    <a:p>
                      <a:pPr fontAlgn="t"/>
                      <a:endParaRPr lang="en-US" sz="1800" b="0" i="0" kern="1200" dirty="0" smtClean="0">
                        <a:solidFill>
                          <a:schemeClr val="dk1"/>
                        </a:solidFill>
                        <a:effectLst/>
                        <a:latin typeface="+mn-lt"/>
                        <a:ea typeface="+mn-ea"/>
                        <a:cs typeface="+mn-cs"/>
                      </a:endParaRPr>
                    </a:p>
                    <a:p>
                      <a:pPr fontAlgn="t"/>
                      <a:endParaRPr lang="en-US" sz="1800" b="0" i="0" kern="1200" dirty="0" smtClean="0">
                        <a:solidFill>
                          <a:schemeClr val="dk1"/>
                        </a:solidFill>
                        <a:effectLst/>
                        <a:latin typeface="+mn-lt"/>
                        <a:ea typeface="+mn-ea"/>
                        <a:cs typeface="+mn-cs"/>
                      </a:endParaRPr>
                    </a:p>
                    <a:p>
                      <a:pPr fontAlgn="t"/>
                      <a:endParaRPr lang="en-US" sz="1800" b="0" i="0" kern="1200" dirty="0" smtClean="0">
                        <a:solidFill>
                          <a:schemeClr val="dk1"/>
                        </a:solidFill>
                        <a:effectLst/>
                        <a:latin typeface="+mn-lt"/>
                        <a:ea typeface="+mn-ea"/>
                        <a:cs typeface="+mn-cs"/>
                      </a:endParaRPr>
                    </a:p>
                    <a:p>
                      <a:pPr fontAlgn="t"/>
                      <a:endParaRPr lang="en-US" sz="1800" b="0" i="0" kern="1200" dirty="0" smtClean="0">
                        <a:solidFill>
                          <a:schemeClr val="dk1"/>
                        </a:solidFill>
                        <a:effectLst/>
                        <a:latin typeface="+mn-lt"/>
                        <a:ea typeface="+mn-ea"/>
                        <a:cs typeface="+mn-cs"/>
                      </a:endParaRPr>
                    </a:p>
                    <a:p>
                      <a:pPr fontAlgn="t"/>
                      <a:endParaRPr lang="en-US" sz="1800" b="0" i="0" kern="1200" dirty="0" smtClean="0">
                        <a:solidFill>
                          <a:schemeClr val="dk1"/>
                        </a:solidFill>
                        <a:effectLst/>
                        <a:latin typeface="+mn-lt"/>
                        <a:ea typeface="+mn-ea"/>
                        <a:cs typeface="+mn-cs"/>
                      </a:endParaRPr>
                    </a:p>
                    <a:p>
                      <a:pPr fontAlgn="t"/>
                      <a:endParaRPr lang="en-US" sz="1800" b="0" i="0" kern="1200" dirty="0" smtClean="0">
                        <a:solidFill>
                          <a:schemeClr val="dk1"/>
                        </a:solidFill>
                        <a:effectLst/>
                        <a:latin typeface="+mn-lt"/>
                        <a:ea typeface="+mn-ea"/>
                        <a:cs typeface="+mn-cs"/>
                      </a:endParaRPr>
                    </a:p>
                    <a:p>
                      <a:pPr fontAlgn="t"/>
                      <a:endParaRPr lang="en-US" sz="1800" b="0" i="0" kern="1200" dirty="0" smtClean="0">
                        <a:solidFill>
                          <a:schemeClr val="dk1"/>
                        </a:solidFill>
                        <a:effectLst/>
                        <a:latin typeface="+mn-lt"/>
                        <a:ea typeface="+mn-ea"/>
                        <a:cs typeface="+mn-cs"/>
                      </a:endParaRPr>
                    </a:p>
                    <a:p>
                      <a:pPr fontAlgn="t"/>
                      <a:endParaRPr lang="en-US" sz="1600" dirty="0">
                        <a:solidFill>
                          <a:srgbClr val="2A2A2A"/>
                        </a:solidFill>
                        <a:effectLst/>
                      </a:endParaRPr>
                    </a:p>
                  </a:txBody>
                  <a:tcPr marL="76200" marR="76200" marT="95250" marB="95250"/>
                </a:tc>
              </a:tr>
            </a:tbl>
          </a:graphicData>
        </a:graphic>
      </p:graphicFrame>
      <p:pic>
        <p:nvPicPr>
          <p:cNvPr id="8198" name="Picture 6" descr="http://www.softwareideas.net/Images/Help/diagrams/sequence/duration-constra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919" y="4091939"/>
            <a:ext cx="3358188" cy="225528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 y="124609"/>
            <a:ext cx="12192001" cy="923330"/>
          </a:xfrm>
          <a:prstGeom prst="rect">
            <a:avLst/>
          </a:prstGeom>
          <a:noFill/>
        </p:spPr>
        <p:txBody>
          <a:bodyPr wrap="square" lIns="91440" tIns="45720" rIns="91440" bIns="45720">
            <a:spAutoFit/>
          </a:bodyPr>
          <a:lstStyle/>
          <a:p>
            <a:pPr algn="ctr"/>
            <a:r>
              <a:rPr lang="en-US" sz="5400" dirty="0">
                <a:ln w="0"/>
                <a:solidFill>
                  <a:srgbClr val="C00000"/>
                </a:solidFill>
                <a:effectLst>
                  <a:reflection blurRad="6350" stA="53000" endA="300" endPos="35500" dir="5400000" sy="-90000" algn="bl" rotWithShape="0"/>
                </a:effectLst>
              </a:rPr>
              <a:t>SEQUENCE  DIAGRAM</a:t>
            </a:r>
            <a:endParaRPr lang="en-US" sz="5400" dirty="0">
              <a:ln w="0"/>
              <a:solidFill>
                <a:srgbClr val="C0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39236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1" y="30825"/>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EXAMPLES</a:t>
            </a:r>
            <a:endParaRPr lang="bg-BG" sz="5400" dirty="0" smtClean="0">
              <a:ln w="0"/>
              <a:solidFill>
                <a:srgbClr val="C00000"/>
              </a:solidFill>
              <a:effectLst>
                <a:reflection blurRad="6350" stA="53000" endA="300" endPos="35500" dir="5400000" sy="-90000" algn="bl" rotWithShape="0"/>
              </a:effectLst>
            </a:endParaRPr>
          </a:p>
        </p:txBody>
      </p:sp>
      <p:pic>
        <p:nvPicPr>
          <p:cNvPr id="11266" name="Picture 2" descr="Activity with three actions and a l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04" y="130547"/>
            <a:ext cx="2767921" cy="319877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equence diagram with System and acto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8835" y="1053182"/>
            <a:ext cx="5769646" cy="4764688"/>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System participates in payment but not delive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994" y="3386808"/>
            <a:ext cx="5922626" cy="334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90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 y="-45720"/>
            <a:ext cx="12192001" cy="6865056"/>
          </a:xfrm>
          <a:prstGeom prst="rect">
            <a:avLst/>
          </a:prstGeom>
        </p:spPr>
      </p:pic>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bg-BG" altLang="bg-BG"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1" y="30825"/>
            <a:ext cx="12192001" cy="923330"/>
          </a:xfrm>
          <a:prstGeom prst="rect">
            <a:avLst/>
          </a:prstGeom>
          <a:noFill/>
        </p:spPr>
        <p:txBody>
          <a:bodyPr wrap="squar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rPr>
              <a:t>EXAMPLES</a:t>
            </a:r>
            <a:endParaRPr lang="bg-BG" sz="5400" dirty="0" smtClean="0">
              <a:ln w="0"/>
              <a:solidFill>
                <a:srgbClr val="C00000"/>
              </a:solidFill>
              <a:effectLst>
                <a:reflection blurRad="6350" stA="53000" endA="300" endPos="35500" dir="5400000" sy="-90000" algn="bl" rotWithShape="0"/>
              </a:effectLst>
            </a:endParaRPr>
          </a:p>
        </p:txBody>
      </p:sp>
      <p:pic>
        <p:nvPicPr>
          <p:cNvPr id="12290" name="Picture 2" descr="http://lh6.ggpht.com/_dIvFa14S0yc/ShCfdSSs8jI/AAAAAAAAGlc/RMmFHgX7IdQ/image_thumb%5B1%5D.png?imgmax=8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184" y="1651352"/>
            <a:ext cx="6468219" cy="424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039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2782</TotalTime>
  <Words>898</Words>
  <Application>Microsoft Office PowerPoint</Application>
  <PresentationFormat>Custom</PresentationFormat>
  <Paragraphs>168</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Galashi</dc:creator>
  <cp:lastModifiedBy>Galina Ivanova</cp:lastModifiedBy>
  <cp:revision>147</cp:revision>
  <dcterms:created xsi:type="dcterms:W3CDTF">2014-10-15T12:25:54Z</dcterms:created>
  <dcterms:modified xsi:type="dcterms:W3CDTF">2017-04-11T21:42:50Z</dcterms:modified>
</cp:coreProperties>
</file>