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69" r:id="rId4"/>
    <p:sldId id="270" r:id="rId5"/>
    <p:sldId id="271" r:id="rId6"/>
    <p:sldId id="272" r:id="rId7"/>
    <p:sldId id="273" r:id="rId8"/>
    <p:sldId id="274" r:id="rId9"/>
    <p:sldId id="267" r:id="rId10"/>
    <p:sldId id="257" r:id="rId11"/>
    <p:sldId id="258" r:id="rId12"/>
    <p:sldId id="259" r:id="rId13"/>
    <p:sldId id="260" r:id="rId14"/>
    <p:sldId id="261" r:id="rId15"/>
    <p:sldId id="262" r:id="rId16"/>
    <p:sldId id="263" r:id="rId17"/>
    <p:sldId id="264"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26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7B7B0-5B73-48C1-A54E-7C017A97436A}" type="datetimeFigureOut">
              <a:rPr lang="en-US" smtClean="0"/>
              <a:pPr/>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01ED0-6D21-410F-AA98-A273E051FA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9.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52	ni.com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3805" y="4156227"/>
            <a:ext cx="5030391" cy="4346726"/>
          </a:xfrm>
          <a:noFill/>
          <a:ln/>
        </p:spPr>
        <p:txBody>
          <a:bodyPr/>
          <a:lstStyle/>
          <a:p>
            <a:pPr>
              <a:spcBef>
                <a:spcPct val="0"/>
              </a:spcBef>
              <a:spcAft>
                <a:spcPct val="30000"/>
              </a:spcAft>
              <a:tabLst>
                <a:tab pos="223741" algn="l"/>
              </a:tabLst>
            </a:pPr>
            <a:r>
              <a:rPr lang="en-US" sz="1000" dirty="0">
                <a:latin typeface="Times" pitchFamily="18" charset="0"/>
              </a:rPr>
              <a:t>The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window provides an interactive environment where you can prototype equations and make calculations. The </a:t>
            </a:r>
            <a:r>
              <a:rPr lang="en-US" sz="1000" dirty="0" err="1">
                <a:latin typeface="Times" pitchFamily="18" charset="0"/>
              </a:rPr>
              <a:t>MathScript</a:t>
            </a:r>
            <a:r>
              <a:rPr lang="en-US" sz="1000" dirty="0">
                <a:latin typeface="Times" pitchFamily="18" charset="0"/>
              </a:rPr>
              <a:t> window and </a:t>
            </a:r>
            <a:r>
              <a:rPr lang="en-US" sz="1000" dirty="0" err="1">
                <a:latin typeface="Times" pitchFamily="18" charset="0"/>
              </a:rPr>
              <a:t>MathScript</a:t>
            </a:r>
            <a:r>
              <a:rPr lang="en-US" sz="1000" dirty="0">
                <a:latin typeface="Times" pitchFamily="18" charset="0"/>
              </a:rPr>
              <a:t> Node share a common syntax and global variables, making the move from prototype to implementation seamless. The data preview pane provides a convenient way to view variable data as numbers, graphically, or audibly (with sound card support). </a:t>
            </a:r>
            <a:endParaRPr lang="en-US" sz="1000" b="1" dirty="0">
              <a:latin typeface="Times" pitchFamily="18" charset="0"/>
            </a:endParaRPr>
          </a:p>
          <a:p>
            <a:pPr>
              <a:spcBef>
                <a:spcPct val="0"/>
              </a:spcBef>
              <a:spcAft>
                <a:spcPct val="30000"/>
              </a:spcAft>
              <a:tabLst>
                <a:tab pos="223741" algn="l"/>
              </a:tabLst>
            </a:pPr>
            <a:r>
              <a:rPr lang="en-US" sz="1000" b="1" dirty="0">
                <a:latin typeface="Times" pitchFamily="18" charset="0"/>
              </a:rPr>
              <a:t>Help for </a:t>
            </a:r>
            <a:r>
              <a:rPr lang="en-US" sz="1000" b="1" dirty="0" err="1">
                <a:latin typeface="Times" pitchFamily="18" charset="0"/>
              </a:rPr>
              <a:t>LabVIEW</a:t>
            </a:r>
            <a:r>
              <a:rPr lang="en-US" sz="1000" b="1" dirty="0">
                <a:latin typeface="Times" pitchFamily="18" charset="0"/>
              </a:rPr>
              <a:t> </a:t>
            </a:r>
            <a:r>
              <a:rPr lang="en-US" sz="1000" b="1" dirty="0" err="1">
                <a:latin typeface="Times" pitchFamily="18" charset="0"/>
              </a:rPr>
              <a:t>MathScript</a:t>
            </a:r>
            <a:endParaRPr lang="en-US" sz="1000" b="1" dirty="0">
              <a:latin typeface="Times" pitchFamily="18" charset="0"/>
            </a:endParaRPr>
          </a:p>
          <a:p>
            <a:pPr>
              <a:spcBef>
                <a:spcPct val="0"/>
              </a:spcBef>
              <a:spcAft>
                <a:spcPct val="30000"/>
              </a:spcAft>
              <a:tabLst>
                <a:tab pos="223741" algn="l"/>
              </a:tabLst>
            </a:pPr>
            <a:r>
              <a:rPr lang="en-US" sz="1000" dirty="0">
                <a:latin typeface="Times" pitchFamily="18" charset="0"/>
              </a:rPr>
              <a:t>You can access help for the environment using the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interactive environment window. Type </a:t>
            </a:r>
            <a:r>
              <a:rPr lang="en-US" sz="1000" b="1" dirty="0">
                <a:latin typeface="Times" pitchFamily="18" charset="0"/>
              </a:rPr>
              <a:t>Help</a:t>
            </a:r>
            <a:r>
              <a:rPr lang="en-US" sz="1000" dirty="0">
                <a:latin typeface="Times" pitchFamily="18" charset="0"/>
              </a:rPr>
              <a:t> in the command window for an introduction to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help. Typing </a:t>
            </a:r>
            <a:r>
              <a:rPr lang="en-US" sz="1000" b="1" dirty="0">
                <a:latin typeface="Times" pitchFamily="18" charset="0"/>
              </a:rPr>
              <a:t>Help</a:t>
            </a:r>
            <a:r>
              <a:rPr lang="en-US" sz="1000" dirty="0">
                <a:latin typeface="Times" pitchFamily="18" charset="0"/>
              </a:rPr>
              <a:t> followed by a </a:t>
            </a:r>
            <a:r>
              <a:rPr lang="en-US" sz="1000" b="1" dirty="0">
                <a:latin typeface="Times" pitchFamily="18" charset="0"/>
              </a:rPr>
              <a:t>function</a:t>
            </a:r>
            <a:r>
              <a:rPr lang="en-US" sz="1000" dirty="0">
                <a:latin typeface="Times" pitchFamily="18" charset="0"/>
              </a:rPr>
              <a:t> will display help specific to that function.</a:t>
            </a:r>
          </a:p>
          <a:p>
            <a:pPr>
              <a:spcBef>
                <a:spcPct val="0"/>
              </a:spcBef>
              <a:spcAft>
                <a:spcPct val="30000"/>
              </a:spcAft>
              <a:tabLst>
                <a:tab pos="223741" algn="l"/>
              </a:tabLst>
            </a:pPr>
            <a:r>
              <a:rPr lang="en-US" sz="1000" b="1" dirty="0">
                <a:latin typeface="Times" pitchFamily="18" charset="0"/>
              </a:rPr>
              <a:t>Features of the interactive </a:t>
            </a:r>
            <a:r>
              <a:rPr lang="en-US" sz="1000" b="1" dirty="0" err="1">
                <a:latin typeface="Times" pitchFamily="18" charset="0"/>
              </a:rPr>
              <a:t>MathScript</a:t>
            </a:r>
            <a:r>
              <a:rPr lang="en-US" sz="1000" b="1" dirty="0">
                <a:latin typeface="Times" pitchFamily="18" charset="0"/>
              </a:rPr>
              <a:t> window:</a:t>
            </a:r>
          </a:p>
          <a:p>
            <a:pPr marL="219236" lvl="1" indent="-217735">
              <a:spcBef>
                <a:spcPct val="0"/>
              </a:spcBef>
              <a:spcAft>
                <a:spcPct val="30000"/>
              </a:spcAft>
              <a:buFontTx/>
              <a:buChar char="•"/>
              <a:tabLst>
                <a:tab pos="223741" algn="l"/>
              </a:tabLst>
            </a:pPr>
            <a:r>
              <a:rPr lang="en-US" sz="1000" dirty="0">
                <a:latin typeface="Times" pitchFamily="18" charset="0"/>
              </a:rPr>
              <a:t>Prototype equations and formulas through the Command Window</a:t>
            </a:r>
          </a:p>
          <a:p>
            <a:pPr marL="219236" lvl="1" indent="-217735">
              <a:spcBef>
                <a:spcPct val="0"/>
              </a:spcBef>
              <a:spcAft>
                <a:spcPct val="30000"/>
              </a:spcAft>
              <a:buFontTx/>
              <a:buChar char="•"/>
              <a:tabLst>
                <a:tab pos="223741" algn="l"/>
              </a:tabLst>
            </a:pPr>
            <a:r>
              <a:rPr lang="en-US" sz="1000" dirty="0">
                <a:latin typeface="Times" pitchFamily="18" charset="0"/>
              </a:rPr>
              <a:t>Easily access function help by typing </a:t>
            </a:r>
            <a:r>
              <a:rPr lang="en-US" sz="1000" b="1" dirty="0">
                <a:latin typeface="Times" pitchFamily="18" charset="0"/>
              </a:rPr>
              <a:t>Help &lt;function&gt;</a:t>
            </a:r>
            <a:r>
              <a:rPr lang="en-US" sz="1000" dirty="0">
                <a:latin typeface="Times" pitchFamily="18" charset="0"/>
              </a:rPr>
              <a:t> in the Command Window</a:t>
            </a:r>
          </a:p>
          <a:p>
            <a:pPr marL="219236" lvl="1" indent="-217735">
              <a:spcBef>
                <a:spcPct val="0"/>
              </a:spcBef>
              <a:spcAft>
                <a:spcPct val="30000"/>
              </a:spcAft>
              <a:buFontTx/>
              <a:buChar char="•"/>
              <a:tabLst>
                <a:tab pos="223741" algn="l"/>
              </a:tabLst>
            </a:pPr>
            <a:r>
              <a:rPr lang="en-US" sz="1000" dirty="0">
                <a:latin typeface="Times" pitchFamily="18" charset="0"/>
              </a:rPr>
              <a:t>Select a variable to display its data in the preview pane and listen to the result</a:t>
            </a:r>
          </a:p>
          <a:p>
            <a:pPr marL="219236" lvl="1" indent="-217735">
              <a:spcBef>
                <a:spcPct val="0"/>
              </a:spcBef>
              <a:spcAft>
                <a:spcPct val="30000"/>
              </a:spcAft>
              <a:buFontTx/>
              <a:buChar char="•"/>
              <a:tabLst>
                <a:tab pos="223741" algn="l"/>
              </a:tabLst>
            </a:pPr>
            <a:r>
              <a:rPr lang="en-US" sz="1000" dirty="0">
                <a:latin typeface="Times" pitchFamily="18" charset="0"/>
              </a:rPr>
              <a:t>Write, save, load, and run .m files using the Script tab</a:t>
            </a:r>
          </a:p>
          <a:p>
            <a:pPr marL="219236" lvl="1" indent="-217735">
              <a:spcBef>
                <a:spcPct val="0"/>
              </a:spcBef>
              <a:spcAft>
                <a:spcPct val="30000"/>
              </a:spcAft>
              <a:buFontTx/>
              <a:buChar char="•"/>
              <a:tabLst>
                <a:tab pos="223741" algn="l"/>
              </a:tabLst>
            </a:pPr>
            <a:r>
              <a:rPr lang="en-US" sz="1000" dirty="0">
                <a:latin typeface="Times" pitchFamily="18" charset="0"/>
              </a:rPr>
              <a:t>Share data between the </a:t>
            </a:r>
            <a:r>
              <a:rPr lang="en-US" sz="1000" dirty="0" err="1">
                <a:latin typeface="Times" pitchFamily="18" charset="0"/>
              </a:rPr>
              <a:t>MathScript</a:t>
            </a:r>
            <a:r>
              <a:rPr lang="en-US" sz="1000" dirty="0">
                <a:latin typeface="Times" pitchFamily="18" charset="0"/>
              </a:rPr>
              <a:t> Node and the </a:t>
            </a:r>
            <a:r>
              <a:rPr lang="en-US" sz="1000" dirty="0" err="1">
                <a:latin typeface="Times" pitchFamily="18" charset="0"/>
              </a:rPr>
              <a:t>MathScript</a:t>
            </a:r>
            <a:r>
              <a:rPr lang="en-US" sz="1000" dirty="0">
                <a:latin typeface="Times" pitchFamily="18" charset="0"/>
              </a:rPr>
              <a:t> window using global variables</a:t>
            </a:r>
          </a:p>
          <a:p>
            <a:pPr marL="219236" lvl="1" indent="-217735">
              <a:spcBef>
                <a:spcPct val="0"/>
              </a:spcBef>
              <a:spcAft>
                <a:spcPct val="30000"/>
              </a:spcAft>
              <a:buFontTx/>
              <a:buChar char="•"/>
              <a:tabLst>
                <a:tab pos="223741" algn="l"/>
              </a:tabLst>
            </a:pPr>
            <a:r>
              <a:rPr lang="en-US" sz="1000" dirty="0">
                <a:latin typeface="Times" pitchFamily="18" charset="0"/>
              </a:rPr>
              <a:t>Take advantage of advanced plotting features and image export features</a:t>
            </a:r>
          </a:p>
          <a:p>
            <a:pPr>
              <a:spcBef>
                <a:spcPct val="0"/>
              </a:spcBef>
              <a:tabLst>
                <a:tab pos="223741" algn="l"/>
              </a:tabLst>
            </a:pPr>
            <a:r>
              <a:rPr lang="en-US" sz="1000" dirty="0">
                <a:latin typeface="Times" pitchFamily="18" charset="0"/>
              </a:rPr>
              <a:t> </a:t>
            </a:r>
          </a:p>
          <a:p>
            <a:pPr>
              <a:spcBef>
                <a:spcPct val="0"/>
              </a:spcBef>
              <a:tabLst>
                <a:tab pos="223741" algn="l"/>
              </a:tabLst>
            </a:pPr>
            <a:endParaRPr lang="en-US" sz="1000" dirty="0">
              <a:latin typeface="Times" pitchFamily="18" charset="0"/>
            </a:endParaRPr>
          </a:p>
        </p:txBody>
      </p:sp>
      <p:sp>
        <p:nvSpPr>
          <p:cNvPr id="110596"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64	ni.com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endParaRPr lang="bg-BG" smtClean="0"/>
          </a:p>
        </p:txBody>
      </p:sp>
      <p:sp>
        <p:nvSpPr>
          <p:cNvPr id="111620" name="Text Box 1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69	 Introduction to </a:t>
            </a:r>
            <a:r>
              <a:rPr lang="en-US" sz="800" i="1" dirty="0" err="1"/>
              <a:t>LabVIEW</a:t>
            </a:r>
            <a:r>
              <a:rPr lang="en-US" sz="800" i="1" dirty="0"/>
              <a:t> Hands-On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a:tabLst>
                <a:tab pos="223741" algn="l"/>
              </a:tabLst>
            </a:pPr>
            <a:r>
              <a:rPr lang="en-US" sz="1000" dirty="0">
                <a:latin typeface="Times" pitchFamily="18" charset="0"/>
              </a:rPr>
              <a:t>Clusters group like or unlike components together. They are equivalent to a </a:t>
            </a:r>
            <a:r>
              <a:rPr lang="en-US" sz="1000" i="1" dirty="0">
                <a:latin typeface="Times" pitchFamily="18" charset="0"/>
              </a:rPr>
              <a:t>record</a:t>
            </a:r>
            <a:r>
              <a:rPr lang="en-US" sz="1000" dirty="0">
                <a:latin typeface="Times" pitchFamily="18" charset="0"/>
              </a:rPr>
              <a:t> in Pascal or a </a:t>
            </a:r>
            <a:r>
              <a:rPr lang="en-US" sz="1000" i="1" dirty="0" err="1">
                <a:latin typeface="Times" pitchFamily="18" charset="0"/>
              </a:rPr>
              <a:t>struct</a:t>
            </a:r>
            <a:r>
              <a:rPr lang="en-US" sz="1000" dirty="0">
                <a:latin typeface="Times" pitchFamily="18" charset="0"/>
              </a:rPr>
              <a:t> in ANSI C.</a:t>
            </a:r>
          </a:p>
          <a:p>
            <a:pPr>
              <a:tabLst>
                <a:tab pos="223741" algn="l"/>
              </a:tabLst>
            </a:pPr>
            <a:r>
              <a:rPr lang="en-US" sz="1000" dirty="0">
                <a:latin typeface="Times" pitchFamily="18" charset="0"/>
              </a:rPr>
              <a:t>Cluster components may be of different data types.</a:t>
            </a:r>
          </a:p>
          <a:p>
            <a:pPr>
              <a:tabLst>
                <a:tab pos="223741" algn="l"/>
              </a:tabLst>
            </a:pPr>
            <a:r>
              <a:rPr lang="en-US" sz="1000" b="1" dirty="0">
                <a:latin typeface="Times" pitchFamily="18" charset="0"/>
              </a:rPr>
              <a:t>Examples:</a:t>
            </a:r>
          </a:p>
          <a:p>
            <a:pPr marL="235754" lvl="1" indent="-232751">
              <a:buFontTx/>
              <a:buChar char="•"/>
              <a:tabLst>
                <a:tab pos="223741" algn="l"/>
              </a:tabLst>
            </a:pPr>
            <a:r>
              <a:rPr lang="en-US" sz="1000" dirty="0">
                <a:latin typeface="Times" pitchFamily="18" charset="0"/>
              </a:rPr>
              <a:t>Error information - Grouping a Boolean error flag, a numeric error code, and an error source string to specify the exact error.</a:t>
            </a:r>
          </a:p>
          <a:p>
            <a:pPr marL="235754" lvl="1" indent="-232751">
              <a:buFontTx/>
              <a:buChar char="•"/>
              <a:tabLst>
                <a:tab pos="223741" algn="l"/>
              </a:tabLst>
            </a:pPr>
            <a:r>
              <a:rPr lang="en-US" sz="1000" dirty="0">
                <a:latin typeface="Times" pitchFamily="18" charset="0"/>
              </a:rPr>
              <a:t>User information - Grouping a string indicating a user’s name and an ID number specifying the user’s security code.</a:t>
            </a:r>
          </a:p>
          <a:p>
            <a:pPr>
              <a:tabLst>
                <a:tab pos="223741" algn="l"/>
              </a:tabLst>
            </a:pPr>
            <a:r>
              <a:rPr lang="en-US" sz="1000" dirty="0">
                <a:latin typeface="Times" pitchFamily="18" charset="0"/>
              </a:rPr>
              <a:t>All elements of a cluster must be either controls or indicators. You cannot have a string control and a Boolean indicator. Think of clusters as grouping individual wires (data objects) together into a cable (cluster).</a:t>
            </a:r>
          </a:p>
          <a:p>
            <a:pPr>
              <a:tabLst>
                <a:tab pos="223741" algn="l"/>
              </a:tabLst>
            </a:pPr>
            <a:endParaRPr lang="en-US" sz="1000" dirty="0">
              <a:latin typeface="Times" pitchFamily="18" charset="0"/>
            </a:endParaRPr>
          </a:p>
        </p:txBody>
      </p:sp>
      <p:sp>
        <p:nvSpPr>
          <p:cNvPr id="112644"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70	ni.com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eaLnBrk="1" hangingPunct="1"/>
            <a:r>
              <a:rPr lang="en-US" sz="1000" dirty="0">
                <a:latin typeface="Times" pitchFamily="18" charset="0"/>
              </a:rPr>
              <a:t>The terms bundle and cluster are closely related in </a:t>
            </a:r>
            <a:r>
              <a:rPr lang="en-US" sz="1000" dirty="0" err="1">
                <a:latin typeface="Times" pitchFamily="18" charset="0"/>
              </a:rPr>
              <a:t>LabVIEW</a:t>
            </a:r>
            <a:r>
              <a:rPr lang="en-US" sz="1000" dirty="0">
                <a:latin typeface="Times" pitchFamily="18" charset="0"/>
              </a:rPr>
              <a:t>. </a:t>
            </a:r>
          </a:p>
          <a:p>
            <a:pPr eaLnBrk="1" hangingPunct="1"/>
            <a:r>
              <a:rPr lang="en-US" sz="1000" dirty="0">
                <a:latin typeface="Times" pitchFamily="18" charset="0"/>
              </a:rPr>
              <a:t>Example: You use a bundle function to create a cluster. You use an unbundle function to extract the parts of a cluster.</a:t>
            </a:r>
          </a:p>
          <a:p>
            <a:pPr eaLnBrk="1" hangingPunct="1"/>
            <a:r>
              <a:rPr lang="en-US" sz="1000" b="1" dirty="0">
                <a:latin typeface="Times" pitchFamily="18" charset="0"/>
              </a:rPr>
              <a:t>Bundle</a:t>
            </a:r>
            <a:r>
              <a:rPr lang="en-US" sz="1000" dirty="0">
                <a:latin typeface="Times" pitchFamily="18" charset="0"/>
              </a:rPr>
              <a:t> - Forms a cluster containing the given objects in the specified order.</a:t>
            </a:r>
          </a:p>
          <a:p>
            <a:pPr eaLnBrk="1" hangingPunct="1"/>
            <a:r>
              <a:rPr lang="en-US" sz="1000" b="1" dirty="0">
                <a:latin typeface="Times" pitchFamily="18" charset="0"/>
              </a:rPr>
              <a:t>Bundle by Name </a:t>
            </a:r>
            <a:r>
              <a:rPr lang="en-US" sz="1000" dirty="0">
                <a:latin typeface="Times" pitchFamily="18" charset="0"/>
              </a:rPr>
              <a:t>- Updates specific cluster object values (the object must have an owned label). </a:t>
            </a:r>
          </a:p>
          <a:p>
            <a:pPr eaLnBrk="1" hangingPunct="1"/>
            <a:r>
              <a:rPr lang="en-US" sz="1000" b="1" dirty="0">
                <a:latin typeface="Times" pitchFamily="18" charset="0"/>
              </a:rPr>
              <a:t>Unbundle </a:t>
            </a:r>
            <a:r>
              <a:rPr lang="en-US" sz="1000" dirty="0">
                <a:latin typeface="Times" pitchFamily="18" charset="0"/>
              </a:rPr>
              <a:t>- Splits a cluster into each of its individual elements by data type.</a:t>
            </a:r>
          </a:p>
          <a:p>
            <a:pPr eaLnBrk="1" hangingPunct="1"/>
            <a:r>
              <a:rPr lang="en-US" sz="1000" b="1" dirty="0">
                <a:latin typeface="Times" pitchFamily="18" charset="0"/>
              </a:rPr>
              <a:t>Unbundle by Name</a:t>
            </a:r>
            <a:r>
              <a:rPr lang="en-US" sz="1000" dirty="0">
                <a:latin typeface="Times" pitchFamily="18" charset="0"/>
              </a:rPr>
              <a:t> - Returns the cluster elements whose names you specify.</a:t>
            </a:r>
          </a:p>
          <a:p>
            <a:pPr eaLnBrk="1" hangingPunct="1"/>
            <a:r>
              <a:rPr lang="en-US" sz="1000" b="1" dirty="0">
                <a:latin typeface="Times" pitchFamily="18" charset="0"/>
              </a:rPr>
              <a:t>Note</a:t>
            </a:r>
            <a:r>
              <a:rPr lang="en-US" sz="1000" dirty="0">
                <a:latin typeface="Times" pitchFamily="18" charset="0"/>
              </a:rPr>
              <a:t>: You must have an existing cluster wired into the middle terminal of the function to use Bundle By Name. </a:t>
            </a:r>
          </a:p>
          <a:p>
            <a:pPr eaLnBrk="1" hangingPunct="1"/>
            <a:endParaRPr lang="en-US" sz="1000" dirty="0">
              <a:latin typeface="Times" pitchFamily="18" charset="0"/>
            </a:endParaRPr>
          </a:p>
        </p:txBody>
      </p:sp>
      <p:sp>
        <p:nvSpPr>
          <p:cNvPr id="113668"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72	ni.com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3805" y="4343703"/>
            <a:ext cx="5030391" cy="1566333"/>
          </a:xfrm>
          <a:noFill/>
          <a:ln/>
        </p:spPr>
        <p:txBody>
          <a:bodyPr/>
          <a:lstStyle/>
          <a:p>
            <a:pPr>
              <a:tabLst>
                <a:tab pos="223741" algn="l"/>
                <a:tab pos="448984" algn="l"/>
              </a:tabLst>
            </a:pPr>
            <a:r>
              <a:rPr lang="en-US" sz="1000" dirty="0">
                <a:latin typeface="Times" pitchFamily="18" charset="0"/>
              </a:rPr>
              <a:t>The waveform data type carries the data, start time, and ∆</a:t>
            </a:r>
            <a:r>
              <a:rPr lang="en-US" sz="1000" i="1" dirty="0">
                <a:latin typeface="Times" pitchFamily="18" charset="0"/>
              </a:rPr>
              <a:t>t </a:t>
            </a:r>
            <a:r>
              <a:rPr lang="en-US" sz="1000" dirty="0">
                <a:latin typeface="Times" pitchFamily="18" charset="0"/>
              </a:rPr>
              <a:t>of a waveform. You can create waveforms using the Build Waveform function. Many of the VIs and functions you use to acquire or analyze waveforms accept and return the waveform data type by default. When you wire a waveform data type to a waveform graph or chart, the graph or chart automatically plots a waveform based on the data, start time, and ∆</a:t>
            </a:r>
            <a:r>
              <a:rPr lang="en-US" sz="1000" i="1" dirty="0">
                <a:latin typeface="Times" pitchFamily="18" charset="0"/>
              </a:rPr>
              <a:t>x </a:t>
            </a:r>
            <a:r>
              <a:rPr lang="en-US" sz="1000" dirty="0">
                <a:latin typeface="Times" pitchFamily="18" charset="0"/>
              </a:rPr>
              <a:t>of the waveform. When you wire an array of waveform data types to a waveform graph or chart, the graph or chart automatically plots all the waveforms.</a:t>
            </a:r>
          </a:p>
        </p:txBody>
      </p:sp>
      <p:sp>
        <p:nvSpPr>
          <p:cNvPr id="114692" name="Rectangle 5"/>
          <p:cNvSpPr>
            <a:spLocks noChangeArrowheads="1"/>
          </p:cNvSpPr>
          <p:nvPr/>
        </p:nvSpPr>
        <p:spPr bwMode="auto">
          <a:xfrm>
            <a:off x="931665" y="5742214"/>
            <a:ext cx="3278684" cy="2946703"/>
          </a:xfrm>
          <a:prstGeom prst="rect">
            <a:avLst/>
          </a:prstGeom>
          <a:noFill/>
          <a:ln w="9525">
            <a:noFill/>
            <a:miter lim="800000"/>
            <a:headEnd/>
            <a:tailEnd/>
          </a:ln>
        </p:spPr>
        <p:txBody>
          <a:bodyPr lIns="91404" tIns="45702" rIns="91404" bIns="45702"/>
          <a:lstStyle/>
          <a:p>
            <a:pPr>
              <a:spcBef>
                <a:spcPct val="30000"/>
              </a:spcBef>
              <a:tabLst>
                <a:tab pos="448984" algn="l"/>
              </a:tabLst>
            </a:pPr>
            <a:r>
              <a:rPr lang="en-US" sz="1000" dirty="0">
                <a:latin typeface="Times" pitchFamily="18" charset="0"/>
              </a:rPr>
              <a:t>Build Waveform</a:t>
            </a:r>
          </a:p>
          <a:p>
            <a:pPr>
              <a:spcBef>
                <a:spcPct val="30000"/>
              </a:spcBef>
              <a:tabLst>
                <a:tab pos="448984" algn="l"/>
              </a:tabLst>
            </a:pPr>
            <a:r>
              <a:rPr lang="en-US" sz="1000" dirty="0">
                <a:latin typeface="Times" pitchFamily="18" charset="0"/>
              </a:rPr>
              <a:t>Builds a waveform or modifies an existing waveform with the start time represented as an absolute timestamp. Timestamps are accurate to real-world time and date and are very useful for real-world data recording. </a:t>
            </a:r>
          </a:p>
          <a:p>
            <a:pPr>
              <a:spcBef>
                <a:spcPct val="30000"/>
              </a:spcBef>
              <a:tabLst>
                <a:tab pos="448984" algn="l"/>
              </a:tabLst>
            </a:pPr>
            <a:r>
              <a:rPr lang="en-US" sz="1000" dirty="0">
                <a:latin typeface="Times" pitchFamily="18" charset="0"/>
              </a:rPr>
              <a:t>Bundle</a:t>
            </a:r>
          </a:p>
          <a:p>
            <a:pPr>
              <a:spcBef>
                <a:spcPct val="30000"/>
              </a:spcBef>
              <a:tabLst>
                <a:tab pos="448984" algn="l"/>
              </a:tabLst>
            </a:pPr>
            <a:r>
              <a:rPr lang="en-US" sz="1000" dirty="0">
                <a:latin typeface="Times" pitchFamily="18" charset="0"/>
              </a:rPr>
              <a:t>Builds a waveform or modifies an existing waveform with a relative timestamp. The input to t</a:t>
            </a:r>
            <a:r>
              <a:rPr lang="en-US" sz="1000" baseline="-25000" dirty="0">
                <a:latin typeface="Times" pitchFamily="18" charset="0"/>
              </a:rPr>
              <a:t>0</a:t>
            </a:r>
            <a:r>
              <a:rPr lang="en-US" sz="1000" dirty="0">
                <a:latin typeface="Times" pitchFamily="18" charset="0"/>
              </a:rPr>
              <a:t> is a DBL. By building waveforms using the bundle, you can plot data on the negative x-axis (time).</a:t>
            </a:r>
          </a:p>
        </p:txBody>
      </p:sp>
      <p:pic>
        <p:nvPicPr>
          <p:cNvPr id="114693" name="Picture 6" descr="context help Graph LV 8"/>
          <p:cNvPicPr>
            <a:picLocks noChangeAspect="1" noChangeArrowheads="1"/>
          </p:cNvPicPr>
          <p:nvPr/>
        </p:nvPicPr>
        <p:blipFill>
          <a:blip r:embed="rId3"/>
          <a:srcRect/>
          <a:stretch>
            <a:fillRect/>
          </a:stretch>
        </p:blipFill>
        <p:spPr bwMode="auto">
          <a:xfrm>
            <a:off x="4235648" y="6121703"/>
            <a:ext cx="1976438" cy="1926167"/>
          </a:xfrm>
          <a:prstGeom prst="rect">
            <a:avLst/>
          </a:prstGeom>
          <a:noFill/>
          <a:ln w="9525">
            <a:noFill/>
            <a:miter lim="800000"/>
            <a:headEnd/>
            <a:tailEnd/>
          </a:ln>
        </p:spPr>
      </p:pic>
      <p:sp>
        <p:nvSpPr>
          <p:cNvPr id="114694" name="Text Box 1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73	 Introduction to </a:t>
            </a:r>
            <a:r>
              <a:rPr lang="en-US" sz="800" i="1" dirty="0" err="1"/>
              <a:t>LabVIEW</a:t>
            </a:r>
            <a:r>
              <a:rPr lang="en-US" sz="800" i="1" dirty="0"/>
              <a:t> Hands-On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r>
              <a:rPr lang="en-US" smtClean="0"/>
              <a:t>The Property and Invoke nodes provide an interface for controlling objects from LabVIEW. The object can be an ActiveX object or a reference to a VI through the VI Server. </a:t>
            </a:r>
          </a:p>
          <a:p>
            <a:pPr eaLnBrk="1" hangingPunct="1"/>
            <a:r>
              <a:rPr lang="en-US" smtClean="0"/>
              <a:t>You can create Property and Invoke nodes using two methods. The first is to right-click on the object and select </a:t>
            </a:r>
            <a:r>
              <a:rPr lang="en-US" b="1" smtClean="0"/>
              <a:t>Create»Property Node</a:t>
            </a:r>
            <a:r>
              <a:rPr lang="en-US" smtClean="0"/>
              <a:t>. This is good for setting properties and accessing methods of VI elements within that VI. The second method is to place a Property Node or Invoke Node from the </a:t>
            </a:r>
            <a:r>
              <a:rPr lang="en-US" b="1" smtClean="0"/>
              <a:t>Programming»Application Control</a:t>
            </a:r>
            <a:r>
              <a:rPr lang="en-US" smtClean="0"/>
              <a:t> menu. This is best for accessing the properties and methods of outside applications and VIs because these nodes can take a reference input. You can expand these nodes to read or write to multiple properties and methods at once.</a:t>
            </a:r>
          </a:p>
          <a:p>
            <a:pPr eaLnBrk="1" hangingPunct="1"/>
            <a:r>
              <a:rPr lang="en-US" smtClean="0"/>
              <a:t>You can use the Property Node to get and set object properties. For instance, if you need your program to reset a control on your front panel, you can create a property node for that control that accesses the “Value” property (right-click and select </a:t>
            </a:r>
            <a:r>
              <a:rPr lang="en-US" b="1" smtClean="0"/>
              <a:t>Create»Property Node»Value</a:t>
            </a:r>
            <a:r>
              <a:rPr lang="en-US" smtClean="0"/>
              <a:t>). By doing this, you can either read the value of that control or change that property if you change the Property Node to Write mode.</a:t>
            </a:r>
          </a:p>
          <a:p>
            <a:pPr eaLnBrk="1" hangingPunct="1"/>
            <a:r>
              <a:rPr lang="en-US" smtClean="0"/>
              <a:t>Use the Invoke Node to invoke methods of an object. These methods can include information about an application or ActiveX control, such as version number, or default actions that the object can perform. </a:t>
            </a:r>
          </a:p>
        </p:txBody>
      </p:sp>
      <p:sp>
        <p:nvSpPr>
          <p:cNvPr id="115716" name="Text Box 6"/>
          <p:cNvSpPr txBox="1">
            <a:spLocks noChangeArrowheads="1"/>
          </p:cNvSpPr>
          <p:nvPr/>
        </p:nvSpPr>
        <p:spPr bwMode="auto">
          <a:xfrm>
            <a:off x="0" y="8749393"/>
            <a:ext cx="6858000" cy="240508"/>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77	ni.com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840879" y="302381"/>
            <a:ext cx="4804172" cy="3660322"/>
          </a:xfrm>
          <a:ln>
            <a:noFill/>
          </a:ln>
        </p:spPr>
      </p:sp>
      <p:sp>
        <p:nvSpPr>
          <p:cNvPr id="116739" name="Rectangle 3"/>
          <p:cNvSpPr>
            <a:spLocks noGrp="1" noChangeArrowheads="1"/>
          </p:cNvSpPr>
          <p:nvPr>
            <p:ph type="body" idx="1"/>
          </p:nvPr>
        </p:nvSpPr>
        <p:spPr>
          <a:xfrm>
            <a:off x="762000" y="4115405"/>
            <a:ext cx="5485805" cy="3646714"/>
          </a:xfrm>
          <a:noFill/>
          <a:ln/>
        </p:spPr>
        <p:txBody>
          <a:bodyPr/>
          <a:lstStyle/>
          <a:p>
            <a:pPr eaLnBrk="1" hangingPunct="1"/>
            <a:r>
              <a:rPr lang="en-US" sz="1000" dirty="0">
                <a:latin typeface="Times" pitchFamily="18" charset="0"/>
              </a:rPr>
              <a:t>Modularity defines the degree to which your VI is composed of discrete components such that a change to one component has minimal impact on other components. In </a:t>
            </a:r>
            <a:r>
              <a:rPr lang="en-US" sz="1000" dirty="0" err="1">
                <a:latin typeface="Times" pitchFamily="18" charset="0"/>
              </a:rPr>
              <a:t>LabVIEW</a:t>
            </a:r>
            <a:r>
              <a:rPr lang="en-US" sz="1000" dirty="0">
                <a:latin typeface="Times" pitchFamily="18" charset="0"/>
              </a:rPr>
              <a:t>, these separate components are called </a:t>
            </a:r>
            <a:r>
              <a:rPr lang="en-US" sz="1000" dirty="0" err="1">
                <a:latin typeface="Times" pitchFamily="18" charset="0"/>
              </a:rPr>
              <a:t>subVIs</a:t>
            </a:r>
            <a:r>
              <a:rPr lang="en-US" sz="1000" dirty="0">
                <a:latin typeface="Times" pitchFamily="18" charset="0"/>
              </a:rPr>
              <a:t>. Creating </a:t>
            </a:r>
            <a:r>
              <a:rPr lang="en-US" sz="1000" dirty="0" err="1">
                <a:latin typeface="Times" pitchFamily="18" charset="0"/>
              </a:rPr>
              <a:t>subVIs</a:t>
            </a:r>
            <a:r>
              <a:rPr lang="en-US" sz="1000" dirty="0">
                <a:latin typeface="Times" pitchFamily="18" charset="0"/>
              </a:rPr>
              <a:t> from your code increases the readability and reusability of your </a:t>
            </a:r>
            <a:r>
              <a:rPr lang="en-US" sz="1000" dirty="0" err="1">
                <a:latin typeface="Times" pitchFamily="18" charset="0"/>
              </a:rPr>
              <a:t>VIs.</a:t>
            </a:r>
            <a:endParaRPr lang="en-US" sz="1000" dirty="0">
              <a:latin typeface="Times" pitchFamily="18" charset="0"/>
            </a:endParaRPr>
          </a:p>
          <a:p>
            <a:pPr eaLnBrk="1" hangingPunct="1"/>
            <a:r>
              <a:rPr lang="en-US" sz="1000" dirty="0">
                <a:latin typeface="Times" pitchFamily="18" charset="0"/>
              </a:rPr>
              <a:t>In the upper image, note that the repeated code is allowing the user to choose between temperature scales. Because this portion of the code is identical in both cases, you can create a </a:t>
            </a:r>
            <a:r>
              <a:rPr lang="en-US" sz="1000" dirty="0" err="1">
                <a:latin typeface="Times" pitchFamily="18" charset="0"/>
              </a:rPr>
              <a:t>subVI</a:t>
            </a:r>
            <a:r>
              <a:rPr lang="en-US" sz="1000" dirty="0">
                <a:latin typeface="Times" pitchFamily="18" charset="0"/>
              </a:rPr>
              <a:t> for it. This makes the code more readable by being less clustered, and it allows you to reuse code easily. The code is far less cluttered now and achieves the exact same functionality. You can easily reuse the temperature scale selection portion of the code in other applications.</a:t>
            </a:r>
          </a:p>
          <a:p>
            <a:pPr eaLnBrk="1" hangingPunct="1"/>
            <a:r>
              <a:rPr lang="en-US" sz="1000" dirty="0">
                <a:latin typeface="Times" pitchFamily="18" charset="0"/>
              </a:rPr>
              <a:t>You can turn any portion of </a:t>
            </a:r>
            <a:r>
              <a:rPr lang="en-US" sz="1000" dirty="0" err="1">
                <a:latin typeface="Times" pitchFamily="18" charset="0"/>
              </a:rPr>
              <a:t>LabVIEW</a:t>
            </a:r>
            <a:r>
              <a:rPr lang="en-US" sz="1000" dirty="0">
                <a:latin typeface="Times" pitchFamily="18" charset="0"/>
              </a:rPr>
              <a:t> code into a </a:t>
            </a:r>
            <a:r>
              <a:rPr lang="en-US" sz="1000" dirty="0" err="1">
                <a:latin typeface="Times" pitchFamily="18" charset="0"/>
              </a:rPr>
              <a:t>subVI</a:t>
            </a:r>
            <a:r>
              <a:rPr lang="en-US" sz="1000" dirty="0">
                <a:latin typeface="Times" pitchFamily="18" charset="0"/>
              </a:rPr>
              <a:t> that can be used by other </a:t>
            </a:r>
            <a:r>
              <a:rPr lang="en-US" sz="1000" dirty="0" err="1">
                <a:latin typeface="Times" pitchFamily="18" charset="0"/>
              </a:rPr>
              <a:t>LabVIEW</a:t>
            </a:r>
            <a:r>
              <a:rPr lang="en-US" sz="1000" dirty="0">
                <a:latin typeface="Times" pitchFamily="18" charset="0"/>
              </a:rPr>
              <a:t> code. </a:t>
            </a:r>
          </a:p>
          <a:p>
            <a:pPr eaLnBrk="1" hangingPunct="1"/>
            <a:endParaRPr lang="en-US" sz="1000" dirty="0">
              <a:latin typeface="Times" pitchFamily="18" charset="0"/>
            </a:endParaRPr>
          </a:p>
          <a:p>
            <a:pPr eaLnBrk="1" hangingPunct="1"/>
            <a:endParaRPr lang="en-US" sz="1000" dirty="0">
              <a:latin typeface="Times" pitchFamily="18" charset="0"/>
            </a:endParaRPr>
          </a:p>
        </p:txBody>
      </p:sp>
      <p:sp>
        <p:nvSpPr>
          <p:cNvPr id="116740" name="Text Box 4"/>
          <p:cNvSpPr txBox="1">
            <a:spLocks noChangeArrowheads="1"/>
          </p:cNvSpPr>
          <p:nvPr/>
        </p:nvSpPr>
        <p:spPr bwMode="auto">
          <a:xfrm>
            <a:off x="0" y="8749393"/>
            <a:ext cx="6858000" cy="240508"/>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81	 Introduction to </a:t>
            </a:r>
            <a:r>
              <a:rPr lang="en-US" sz="800" i="1" dirty="0" err="1"/>
              <a:t>LabVIEW</a:t>
            </a:r>
            <a:r>
              <a:rPr lang="en-US" sz="800" i="1" dirty="0"/>
              <a:t> Hands-On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848320" y="618370"/>
            <a:ext cx="5162848" cy="3933976"/>
          </a:xfrm>
          <a:ln/>
        </p:spPr>
      </p:sp>
      <p:sp>
        <p:nvSpPr>
          <p:cNvPr id="117763" name="Rectangle 3"/>
          <p:cNvSpPr>
            <a:spLocks noGrp="1" noChangeArrowheads="1"/>
          </p:cNvSpPr>
          <p:nvPr>
            <p:ph type="body" idx="1"/>
          </p:nvPr>
        </p:nvSpPr>
        <p:spPr>
          <a:xfrm>
            <a:off x="686098" y="4664227"/>
            <a:ext cx="5485805" cy="4113892"/>
          </a:xfrm>
          <a:noFill/>
          <a:ln/>
        </p:spPr>
        <p:txBody>
          <a:bodyPr/>
          <a:lstStyle/>
          <a:p>
            <a:pPr eaLnBrk="1" hangingPunct="1"/>
            <a:r>
              <a:rPr lang="en-US" sz="1000" dirty="0">
                <a:latin typeface="Times" pitchFamily="18" charset="0"/>
              </a:rPr>
              <a:t>A </a:t>
            </a:r>
            <a:r>
              <a:rPr lang="en-US" sz="1000" dirty="0" err="1">
                <a:latin typeface="Times" pitchFamily="18" charset="0"/>
              </a:rPr>
              <a:t>subVI</a:t>
            </a:r>
            <a:r>
              <a:rPr lang="en-US" sz="1000" dirty="0">
                <a:latin typeface="Times" pitchFamily="18" charset="0"/>
              </a:rPr>
              <a:t> node corresponds to a subroutine call in text-based programming languages. The node is not the </a:t>
            </a:r>
            <a:r>
              <a:rPr lang="en-US" sz="1000" dirty="0" err="1">
                <a:latin typeface="Times" pitchFamily="18" charset="0"/>
              </a:rPr>
              <a:t>subVI</a:t>
            </a:r>
            <a:r>
              <a:rPr lang="en-US" sz="1000" dirty="0">
                <a:latin typeface="Times" pitchFamily="18" charset="0"/>
              </a:rPr>
              <a:t> itself, just as a subroutine call statement in a program is not the subroutine itself. A block diagram that contains several identical </a:t>
            </a:r>
            <a:r>
              <a:rPr lang="en-US" sz="1000" dirty="0" err="1">
                <a:latin typeface="Times" pitchFamily="18" charset="0"/>
              </a:rPr>
              <a:t>subVI</a:t>
            </a:r>
            <a:r>
              <a:rPr lang="en-US" sz="1000" dirty="0">
                <a:latin typeface="Times" pitchFamily="18" charset="0"/>
              </a:rPr>
              <a:t> nodes calls the same </a:t>
            </a:r>
            <a:r>
              <a:rPr lang="en-US" sz="1000" dirty="0" err="1">
                <a:latin typeface="Times" pitchFamily="18" charset="0"/>
              </a:rPr>
              <a:t>subVI</a:t>
            </a:r>
            <a:r>
              <a:rPr lang="en-US" sz="1000" dirty="0">
                <a:latin typeface="Times" pitchFamily="18" charset="0"/>
              </a:rPr>
              <a:t> several times.  The modular approach makes applications easier to debug and maintain.  The functionality of the </a:t>
            </a:r>
            <a:r>
              <a:rPr lang="en-US" sz="1000" dirty="0" err="1">
                <a:latin typeface="Times" pitchFamily="18" charset="0"/>
              </a:rPr>
              <a:t>subVI</a:t>
            </a:r>
            <a:r>
              <a:rPr lang="en-US" sz="1000" dirty="0">
                <a:latin typeface="Times" pitchFamily="18" charset="0"/>
              </a:rPr>
              <a:t> does not matter for this example. The important point is the passing of two numeric inputs and one numeric output.</a:t>
            </a:r>
          </a:p>
          <a:p>
            <a:pPr eaLnBrk="1" hangingPunct="1"/>
            <a:endParaRPr lang="en-US" sz="1000" dirty="0">
              <a:latin typeface="Times" pitchFamily="18" charset="0"/>
            </a:endParaRPr>
          </a:p>
          <a:p>
            <a:pPr eaLnBrk="1" hangingPunct="1"/>
            <a:endParaRPr lang="en-US" dirty="0" smtClean="0">
              <a:latin typeface="Times" pitchFamily="18" charset="0"/>
            </a:endParaRPr>
          </a:p>
        </p:txBody>
      </p:sp>
      <p:sp>
        <p:nvSpPr>
          <p:cNvPr id="117764" name="Text Box 5"/>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79	 Introduction to </a:t>
            </a:r>
            <a:r>
              <a:rPr lang="en-US" sz="800" i="1" dirty="0" err="1"/>
              <a:t>LabVIEW</a:t>
            </a:r>
            <a:r>
              <a:rPr lang="en-US" sz="800" i="1" dirty="0"/>
              <a:t> Hands-On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78719" y="686405"/>
            <a:ext cx="4500563" cy="3429000"/>
          </a:xfrm>
          <a:ln/>
        </p:spPr>
      </p:sp>
      <p:sp>
        <p:nvSpPr>
          <p:cNvPr id="118787" name="Rectangle 3"/>
          <p:cNvSpPr>
            <a:spLocks noGrp="1" noChangeArrowheads="1"/>
          </p:cNvSpPr>
          <p:nvPr>
            <p:ph type="body" idx="1"/>
          </p:nvPr>
        </p:nvSpPr>
        <p:spPr>
          <a:xfrm>
            <a:off x="906364" y="4343704"/>
            <a:ext cx="5082480" cy="4113892"/>
          </a:xfrm>
          <a:noFill/>
          <a:ln/>
        </p:spPr>
        <p:txBody>
          <a:bodyPr/>
          <a:lstStyle/>
          <a:p>
            <a:pPr eaLnBrk="1" hangingPunct="1"/>
            <a:r>
              <a:rPr lang="en-US" sz="1000" dirty="0">
                <a:latin typeface="Times" pitchFamily="18" charset="0"/>
              </a:rPr>
              <a:t>With the connector pane and icon viewer, you can define the data being transferred in and out of the </a:t>
            </a:r>
            <a:r>
              <a:rPr lang="en-US" sz="1000" dirty="0" err="1">
                <a:latin typeface="Times" pitchFamily="18" charset="0"/>
              </a:rPr>
              <a:t>subVI</a:t>
            </a:r>
            <a:r>
              <a:rPr lang="en-US" sz="1000" dirty="0">
                <a:latin typeface="Times" pitchFamily="18" charset="0"/>
              </a:rPr>
              <a:t>, as well as its appearance in the main </a:t>
            </a:r>
            <a:r>
              <a:rPr lang="en-US" sz="1000" dirty="0" err="1">
                <a:latin typeface="Times" pitchFamily="18" charset="0"/>
              </a:rPr>
              <a:t>LabVIEW</a:t>
            </a:r>
            <a:r>
              <a:rPr lang="en-US" sz="1000" dirty="0">
                <a:latin typeface="Times" pitchFamily="18" charset="0"/>
              </a:rPr>
              <a:t> code. Every VI displays an icon in the upper-right corner of the front panel and block diagram windows. After you build a VI, build the connector pane and icon so you can use the VI as a </a:t>
            </a:r>
            <a:r>
              <a:rPr lang="en-US" sz="1000" dirty="0" err="1">
                <a:latin typeface="Times" pitchFamily="18" charset="0"/>
              </a:rPr>
              <a:t>subVI</a:t>
            </a:r>
            <a:r>
              <a:rPr lang="en-US" sz="1000" dirty="0">
                <a:latin typeface="Times" pitchFamily="18" charset="0"/>
              </a:rPr>
              <a:t>.</a:t>
            </a:r>
          </a:p>
          <a:p>
            <a:pPr eaLnBrk="1" hangingPunct="1"/>
            <a:r>
              <a:rPr lang="en-US" sz="1000" dirty="0">
                <a:latin typeface="Times" pitchFamily="18" charset="0"/>
              </a:rPr>
              <a:t>The icon and connector pane correspond to the function prototype in text-based programming languages. There are many options for the connector pane, but some general standards are specified above. Notably, always reserve the top terminals for references and the bottom terminals for error clusters. </a:t>
            </a:r>
          </a:p>
          <a:p>
            <a:pPr eaLnBrk="1" hangingPunct="1"/>
            <a:r>
              <a:rPr lang="en-US" sz="1000" dirty="0">
                <a:latin typeface="Times" pitchFamily="18" charset="0"/>
              </a:rPr>
              <a:t>To define a connector pane, right-click the icon in the upper-right corner of the front panel and select </a:t>
            </a:r>
            <a:r>
              <a:rPr lang="en-US" sz="1000" b="1" dirty="0">
                <a:latin typeface="Times" pitchFamily="18" charset="0"/>
              </a:rPr>
              <a:t>Show Connector</a:t>
            </a:r>
            <a:r>
              <a:rPr lang="en-US" sz="1000" dirty="0">
                <a:latin typeface="Times" pitchFamily="18" charset="0"/>
              </a:rPr>
              <a:t> from the shortcut menu. Each rectangle on the connector pane represents a terminal. Use the terminals to assign inputs and outputs.  Select a different pattern by right-clicking the connector pane and selecting </a:t>
            </a:r>
            <a:r>
              <a:rPr lang="en-US" sz="1000" b="1" dirty="0">
                <a:latin typeface="Times" pitchFamily="18" charset="0"/>
              </a:rPr>
              <a:t>Patterns</a:t>
            </a:r>
            <a:r>
              <a:rPr lang="en-US" sz="1000" dirty="0">
                <a:latin typeface="Times" pitchFamily="18" charset="0"/>
              </a:rPr>
              <a:t> from the shortcut menu.</a:t>
            </a:r>
          </a:p>
          <a:p>
            <a:pPr eaLnBrk="1" hangingPunct="1"/>
            <a:endParaRPr lang="en-US" sz="1000" dirty="0">
              <a:latin typeface="Times" pitchFamily="18" charset="0"/>
            </a:endParaRPr>
          </a:p>
          <a:p>
            <a:pPr eaLnBrk="1" hangingPunct="1"/>
            <a:endParaRPr lang="en-US" sz="1000" dirty="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118788" name="Text Box 4"/>
          <p:cNvSpPr txBox="1">
            <a:spLocks noChangeArrowheads="1"/>
          </p:cNvSpPr>
          <p:nvPr/>
        </p:nvSpPr>
        <p:spPr bwMode="auto">
          <a:xfrm>
            <a:off x="0" y="8749393"/>
            <a:ext cx="6858000" cy="240508"/>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84	ni.com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a:tabLst>
                <a:tab pos="223741" algn="l"/>
              </a:tabLst>
            </a:pPr>
            <a:r>
              <a:rPr lang="en-US" sz="1000" dirty="0">
                <a:latin typeface="Times" pitchFamily="18" charset="0"/>
              </a:rPr>
              <a:t>Controls and indicators are front panel items that you can use to interact with your program to provide input and display results. You can access controls and indicators by right-clicking the front panel. </a:t>
            </a:r>
          </a:p>
          <a:p>
            <a:pPr>
              <a:tabLst>
                <a:tab pos="223741" algn="l"/>
              </a:tabLst>
            </a:pPr>
            <a:r>
              <a:rPr lang="en-US" sz="1000" dirty="0">
                <a:latin typeface="Times" pitchFamily="18" charset="0"/>
              </a:rPr>
              <a:t>In addition, you obtain additional controls and indicators when you install toolkits and modules. </a:t>
            </a:r>
          </a:p>
          <a:p>
            <a:pPr>
              <a:tabLst>
                <a:tab pos="223741" algn="l"/>
              </a:tabLst>
            </a:pPr>
            <a:r>
              <a:rPr lang="en-US" sz="1000" dirty="0">
                <a:latin typeface="Times" pitchFamily="18" charset="0"/>
              </a:rPr>
              <a:t>For example, when you install the control design tools, you can use specialized plots, such as Bode and </a:t>
            </a:r>
            <a:r>
              <a:rPr lang="en-US" sz="1000" dirty="0" err="1">
                <a:latin typeface="Times" pitchFamily="18" charset="0"/>
              </a:rPr>
              <a:t>Nyquist</a:t>
            </a:r>
            <a:r>
              <a:rPr lang="en-US" sz="1000" dirty="0">
                <a:latin typeface="Times" pitchFamily="18" charset="0"/>
              </a:rPr>
              <a:t>, plots that are not available by default.</a:t>
            </a:r>
          </a:p>
        </p:txBody>
      </p:sp>
      <p:sp>
        <p:nvSpPr>
          <p:cNvPr id="102404" name="Text Box 1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53	 Introduction to </a:t>
            </a:r>
            <a:r>
              <a:rPr lang="en-US" sz="800" i="1" dirty="0" err="1"/>
              <a:t>LabVIEW</a:t>
            </a:r>
            <a:r>
              <a:rPr lang="en-US" sz="800" i="1" dirty="0"/>
              <a:t> Hands-On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r>
              <a:rPr lang="en-US" sz="1000" dirty="0">
                <a:latin typeface="Times" pitchFamily="18" charset="0"/>
              </a:rPr>
              <a:t>The waveform chart is a special numeric indicator that displays one or more plots. It is located on the </a:t>
            </a:r>
            <a:r>
              <a:rPr lang="en-US" sz="1000" b="1" dirty="0" err="1">
                <a:latin typeface="Times" pitchFamily="18" charset="0"/>
              </a:rPr>
              <a:t>Controls»Modern»Graph</a:t>
            </a:r>
            <a:r>
              <a:rPr lang="en-US" sz="1000" b="1" dirty="0">
                <a:latin typeface="Times" pitchFamily="18" charset="0"/>
              </a:rPr>
              <a:t> </a:t>
            </a:r>
            <a:r>
              <a:rPr lang="en-US" sz="1000" dirty="0">
                <a:latin typeface="Times" pitchFamily="18" charset="0"/>
              </a:rPr>
              <a:t>palette. Waveform charts can display single or multiple plots. The following front panel shows an example of a </a:t>
            </a:r>
            <a:r>
              <a:rPr lang="en-US" sz="1000" dirty="0" err="1">
                <a:latin typeface="Times" pitchFamily="18" charset="0"/>
              </a:rPr>
              <a:t>multiplot</a:t>
            </a:r>
            <a:r>
              <a:rPr lang="en-US" sz="1000" dirty="0">
                <a:latin typeface="Times" pitchFamily="18" charset="0"/>
              </a:rPr>
              <a:t> waveform chart.</a:t>
            </a:r>
          </a:p>
          <a:p>
            <a:pPr eaLnBrk="1" hangingPunct="1"/>
            <a:r>
              <a:rPr lang="en-US" sz="1000" dirty="0">
                <a:latin typeface="Times" pitchFamily="18" charset="0"/>
              </a:rPr>
              <a:t>You can change the minimum and maximum values of either the x-axis or y-axis axis by double-clicking on the value with the labeling tool and typing the new value. Similarly, you can change the label of the axis. You can also right-click the plot legend and change the style, shape, and color of the trace that is displayed on the chart.</a:t>
            </a:r>
          </a:p>
          <a:p>
            <a:pPr eaLnBrk="1" hangingPunct="1"/>
            <a:endParaRPr lang="en-US" sz="1000" dirty="0">
              <a:latin typeface="Times" pitchFamily="18" charset="0"/>
            </a:endParaRPr>
          </a:p>
        </p:txBody>
      </p:sp>
      <p:sp>
        <p:nvSpPr>
          <p:cNvPr id="103428"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54	ni.com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r>
              <a:rPr lang="en-US" sz="1000" dirty="0">
                <a:latin typeface="Times" pitchFamily="18" charset="0"/>
              </a:rPr>
              <a:t>Graphs are very powerful indicators in </a:t>
            </a:r>
            <a:r>
              <a:rPr lang="en-US" sz="1000" dirty="0" err="1">
                <a:latin typeface="Times" pitchFamily="18" charset="0"/>
              </a:rPr>
              <a:t>LabVIEW</a:t>
            </a:r>
            <a:r>
              <a:rPr lang="en-US" sz="1000" dirty="0">
                <a:latin typeface="Times" pitchFamily="18" charset="0"/>
              </a:rPr>
              <a:t>. You can use these highly customizable tools to concisely display a great deal of information.</a:t>
            </a:r>
          </a:p>
          <a:p>
            <a:pPr eaLnBrk="1" hangingPunct="1"/>
            <a:r>
              <a:rPr lang="en-US" sz="1000" dirty="0">
                <a:latin typeface="Times" pitchFamily="18" charset="0"/>
              </a:rPr>
              <a:t>With the properties page of the graph, you can display settings for plot types, scale and cursor options, and many other features of the graph. To open the properties page, right-click the graph on the front panel and choose </a:t>
            </a:r>
            <a:r>
              <a:rPr lang="en-US" sz="1000" b="1" dirty="0">
                <a:latin typeface="Times" pitchFamily="18" charset="0"/>
              </a:rPr>
              <a:t>Properties.</a:t>
            </a:r>
          </a:p>
          <a:p>
            <a:pPr eaLnBrk="1" hangingPunct="1"/>
            <a:r>
              <a:rPr lang="en-US" sz="1000" dirty="0">
                <a:latin typeface="Times" pitchFamily="18" charset="0"/>
              </a:rPr>
              <a:t>You can also create technical-paper-quality graphics with the “export simplified image” function. Right-click the graph and select </a:t>
            </a:r>
            <a:r>
              <a:rPr lang="en-US" sz="1000" b="1" dirty="0">
                <a:latin typeface="Times" pitchFamily="18" charset="0"/>
              </a:rPr>
              <a:t>Data </a:t>
            </a:r>
            <a:r>
              <a:rPr lang="en-US" sz="1000" b="1" dirty="0" err="1">
                <a:latin typeface="Times" pitchFamily="18" charset="0"/>
              </a:rPr>
              <a:t>Operations»Export</a:t>
            </a:r>
            <a:r>
              <a:rPr lang="en-US" sz="1000" b="1" dirty="0">
                <a:latin typeface="Times" pitchFamily="18" charset="0"/>
              </a:rPr>
              <a:t> Simplified Image…</a:t>
            </a:r>
          </a:p>
        </p:txBody>
      </p:sp>
      <p:pic>
        <p:nvPicPr>
          <p:cNvPr id="104452" name="Picture 5"/>
          <p:cNvPicPr>
            <a:picLocks noChangeAspect="1" noChangeArrowheads="1"/>
          </p:cNvPicPr>
          <p:nvPr/>
        </p:nvPicPr>
        <p:blipFill>
          <a:blip r:embed="rId3"/>
          <a:srcRect/>
          <a:stretch>
            <a:fillRect/>
          </a:stretch>
        </p:blipFill>
        <p:spPr bwMode="auto">
          <a:xfrm>
            <a:off x="3543598" y="6035524"/>
            <a:ext cx="2458641" cy="1966989"/>
          </a:xfrm>
          <a:prstGeom prst="rect">
            <a:avLst/>
          </a:prstGeom>
          <a:noFill/>
          <a:ln w="12700" algn="ctr">
            <a:noFill/>
            <a:miter lim="800000"/>
            <a:headEnd/>
            <a:tailEnd/>
          </a:ln>
        </p:spPr>
      </p:pic>
      <p:pic>
        <p:nvPicPr>
          <p:cNvPr id="104453" name="Picture 7"/>
          <p:cNvPicPr>
            <a:picLocks noChangeAspect="1" noChangeArrowheads="1"/>
          </p:cNvPicPr>
          <p:nvPr/>
        </p:nvPicPr>
        <p:blipFill>
          <a:blip r:embed="rId4"/>
          <a:srcRect/>
          <a:stretch>
            <a:fillRect/>
          </a:stretch>
        </p:blipFill>
        <p:spPr bwMode="auto">
          <a:xfrm>
            <a:off x="931665" y="6074834"/>
            <a:ext cx="2510731" cy="1666119"/>
          </a:xfrm>
          <a:prstGeom prst="rect">
            <a:avLst/>
          </a:prstGeom>
          <a:noFill/>
          <a:ln w="12700" algn="ctr">
            <a:noFill/>
            <a:miter lim="800000"/>
            <a:headEnd/>
            <a:tailEnd/>
          </a:ln>
        </p:spPr>
      </p:pic>
      <p:sp>
        <p:nvSpPr>
          <p:cNvPr id="104454" name="Text Box 1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55	 Introduction to </a:t>
            </a:r>
            <a:r>
              <a:rPr lang="en-US" sz="800" i="1" dirty="0" err="1"/>
              <a:t>LabVIEW</a:t>
            </a:r>
            <a:r>
              <a:rPr lang="en-US" sz="800" i="1" dirty="0"/>
              <a:t> Hands-On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1063" y="619125"/>
            <a:ext cx="5245100" cy="3933825"/>
          </a:xfrm>
          <a:ln/>
        </p:spPr>
      </p:sp>
      <p:sp>
        <p:nvSpPr>
          <p:cNvPr id="105475" name="Rectangle 3"/>
          <p:cNvSpPr>
            <a:spLocks noGrp="1" noChangeArrowheads="1"/>
          </p:cNvSpPr>
          <p:nvPr>
            <p:ph type="body" idx="1"/>
          </p:nvPr>
        </p:nvSpPr>
        <p:spPr>
          <a:xfrm>
            <a:off x="840880" y="4700512"/>
            <a:ext cx="5331023" cy="3602869"/>
          </a:xfrm>
          <a:noFill/>
          <a:ln/>
        </p:spPr>
        <p:txBody>
          <a:bodyPr/>
          <a:lstStyle/>
          <a:p>
            <a:pPr eaLnBrk="1" hangingPunct="1">
              <a:spcBef>
                <a:spcPct val="0"/>
              </a:spcBef>
            </a:pPr>
            <a:r>
              <a:rPr lang="en-US" sz="1000" dirty="0">
                <a:latin typeface="Times" pitchFamily="18" charset="0"/>
              </a:rPr>
              <a:t>For loops and while loops can index and accumulate arrays at their boundaries. This is known as auto-indexing.</a:t>
            </a:r>
          </a:p>
          <a:p>
            <a:pPr marL="223741" lvl="1" indent="-222239">
              <a:spcBef>
                <a:spcPct val="0"/>
              </a:spcBef>
              <a:buFontTx/>
              <a:buChar char="•"/>
            </a:pPr>
            <a:r>
              <a:rPr lang="en-US" sz="1000" dirty="0">
                <a:latin typeface="Times" pitchFamily="18" charset="0"/>
              </a:rPr>
              <a:t>The indexing point on the boundary is called a tunnel</a:t>
            </a:r>
          </a:p>
          <a:p>
            <a:pPr marL="223741" lvl="1" indent="-222239">
              <a:spcBef>
                <a:spcPct val="0"/>
              </a:spcBef>
              <a:buFontTx/>
              <a:buChar char="•"/>
            </a:pPr>
            <a:r>
              <a:rPr lang="en-US" sz="1000" dirty="0">
                <a:latin typeface="Times" pitchFamily="18" charset="0"/>
              </a:rPr>
              <a:t>The for loop is auto-indexing-enabled by default</a:t>
            </a:r>
          </a:p>
          <a:p>
            <a:pPr marL="223741" lvl="1" indent="-222239">
              <a:spcBef>
                <a:spcPct val="0"/>
              </a:spcBef>
              <a:buFontTx/>
              <a:buChar char="•"/>
            </a:pPr>
            <a:r>
              <a:rPr lang="en-US" sz="1000" dirty="0">
                <a:latin typeface="Times" pitchFamily="18" charset="0"/>
              </a:rPr>
              <a:t>The while loop is auto-indexing-disabled by default</a:t>
            </a:r>
          </a:p>
          <a:p>
            <a:pPr marL="223741" lvl="1" indent="-222239">
              <a:spcBef>
                <a:spcPct val="0"/>
              </a:spcBef>
            </a:pPr>
            <a:endParaRPr lang="en-US" sz="1000" dirty="0">
              <a:latin typeface="Times" pitchFamily="18" charset="0"/>
            </a:endParaRPr>
          </a:p>
          <a:p>
            <a:pPr eaLnBrk="1" hangingPunct="1">
              <a:spcBef>
                <a:spcPct val="0"/>
              </a:spcBef>
            </a:pPr>
            <a:r>
              <a:rPr lang="en-US" sz="1000" dirty="0">
                <a:latin typeface="Times" pitchFamily="18" charset="0"/>
              </a:rPr>
              <a:t>Examples:</a:t>
            </a:r>
          </a:p>
          <a:p>
            <a:pPr marL="223741" lvl="1" indent="-222239">
              <a:spcBef>
                <a:spcPct val="0"/>
              </a:spcBef>
              <a:buFontTx/>
              <a:buChar char="•"/>
            </a:pPr>
            <a:r>
              <a:rPr lang="en-US" sz="1000" dirty="0">
                <a:latin typeface="Times" pitchFamily="18" charset="0"/>
              </a:rPr>
              <a:t>Enable auto-indexing to collect values within the loop and build the array. All values are placed in the array upon exiting the loop.</a:t>
            </a:r>
          </a:p>
          <a:p>
            <a:pPr marL="223741" lvl="1" indent="-222239">
              <a:spcBef>
                <a:spcPct val="0"/>
              </a:spcBef>
              <a:buFontTx/>
              <a:buChar char="•"/>
            </a:pPr>
            <a:r>
              <a:rPr lang="en-US" sz="1000" dirty="0">
                <a:latin typeface="Times" pitchFamily="18" charset="0"/>
              </a:rPr>
              <a:t>Disable auto-indexing if you are interested only in the final value.</a:t>
            </a:r>
          </a:p>
          <a:p>
            <a:pPr eaLnBrk="1" hangingPunct="1"/>
            <a:endParaRPr lang="en-US" sz="1000" dirty="0">
              <a:latin typeface="Times" pitchFamily="18" charset="0"/>
            </a:endParaRPr>
          </a:p>
        </p:txBody>
      </p:sp>
      <p:sp>
        <p:nvSpPr>
          <p:cNvPr id="105476"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56	ni.com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3805" y="4200072"/>
            <a:ext cx="5030391" cy="2865060"/>
          </a:xfrm>
          <a:noFill/>
          <a:ln/>
        </p:spPr>
        <p:txBody>
          <a:bodyPr/>
          <a:lstStyle/>
          <a:p>
            <a:pPr>
              <a:spcBef>
                <a:spcPct val="0"/>
              </a:spcBef>
              <a:tabLst>
                <a:tab pos="223741" algn="l"/>
              </a:tabLst>
            </a:pPr>
            <a:r>
              <a:rPr lang="en-US" sz="1000" b="1" dirty="0">
                <a:latin typeface="Times" pitchFamily="18" charset="0"/>
              </a:rPr>
              <a:t>Time Delay</a:t>
            </a:r>
          </a:p>
          <a:p>
            <a:pPr>
              <a:spcBef>
                <a:spcPct val="0"/>
              </a:spcBef>
              <a:tabLst>
                <a:tab pos="223741" algn="l"/>
              </a:tabLst>
            </a:pPr>
            <a:r>
              <a:rPr lang="en-US" sz="1000" dirty="0">
                <a:latin typeface="Times" pitchFamily="18" charset="0"/>
              </a:rPr>
              <a:t>The Time Delay Express VI delays execution by a specified number of seconds. Following the rules of dataflow programming, the while loop does not iterate until all tasks inside of it are complete, thus delaying each iteration of the loop.</a:t>
            </a:r>
            <a:endParaRPr lang="en-US" sz="1000" b="1" dirty="0">
              <a:latin typeface="Times" pitchFamily="18" charset="0"/>
            </a:endParaRPr>
          </a:p>
          <a:p>
            <a:pPr>
              <a:spcBef>
                <a:spcPct val="0"/>
              </a:spcBef>
              <a:tabLst>
                <a:tab pos="223741" algn="l"/>
              </a:tabLst>
            </a:pPr>
            <a:r>
              <a:rPr lang="en-US" sz="1000" b="1" dirty="0">
                <a:latin typeface="Times" pitchFamily="18" charset="0"/>
              </a:rPr>
              <a:t>Timed Loops</a:t>
            </a:r>
          </a:p>
          <a:p>
            <a:pPr>
              <a:spcBef>
                <a:spcPct val="0"/>
              </a:spcBef>
              <a:tabLst>
                <a:tab pos="223741" algn="l"/>
              </a:tabLst>
            </a:pPr>
            <a:r>
              <a:rPr lang="en-US" sz="1000" dirty="0">
                <a:latin typeface="Times" pitchFamily="18" charset="0"/>
              </a:rPr>
              <a:t>Executes each iteration of the loop at the period you specify. Use the timed loop when you want to develop VIs with </a:t>
            </a:r>
            <a:r>
              <a:rPr lang="en-US" sz="1000" dirty="0" err="1">
                <a:latin typeface="Times" pitchFamily="18" charset="0"/>
              </a:rPr>
              <a:t>multirate</a:t>
            </a:r>
            <a:r>
              <a:rPr lang="en-US" sz="1000" dirty="0">
                <a:latin typeface="Times" pitchFamily="18" charset="0"/>
              </a:rPr>
              <a:t> timing capabilities, precise timing, feedback on loop execution, timing characteristics that change dynamically, or several levels of execution priority.</a:t>
            </a:r>
          </a:p>
          <a:p>
            <a:pPr>
              <a:spcBef>
                <a:spcPct val="0"/>
              </a:spcBef>
              <a:tabLst>
                <a:tab pos="223741" algn="l"/>
              </a:tabLst>
            </a:pPr>
            <a:r>
              <a:rPr lang="en-US" sz="1000" dirty="0">
                <a:latin typeface="Times" pitchFamily="18" charset="0"/>
              </a:rPr>
              <a:t>Double-click the Input Node or right-click the Input Node and select </a:t>
            </a:r>
            <a:r>
              <a:rPr lang="en-US" sz="1000" b="1" dirty="0">
                <a:latin typeface="Times" pitchFamily="18" charset="0"/>
              </a:rPr>
              <a:t>Configure Timed Loop</a:t>
            </a:r>
            <a:r>
              <a:rPr lang="en-US" sz="1000" dirty="0">
                <a:latin typeface="Times" pitchFamily="18" charset="0"/>
              </a:rPr>
              <a:t> from the shortcut menu to display the Loop Configuration dialog box, where you can configure the timed loop. The values you enter in the </a:t>
            </a:r>
            <a:r>
              <a:rPr lang="en-US" sz="1000" b="1" dirty="0">
                <a:latin typeface="Times" pitchFamily="18" charset="0"/>
              </a:rPr>
              <a:t>Loop Configuration</a:t>
            </a:r>
            <a:r>
              <a:rPr lang="en-US" sz="1000" dirty="0">
                <a:latin typeface="Times" pitchFamily="18" charset="0"/>
              </a:rPr>
              <a:t> dialog box appear as options in the Input Node.</a:t>
            </a:r>
          </a:p>
        </p:txBody>
      </p:sp>
      <p:pic>
        <p:nvPicPr>
          <p:cNvPr id="106500" name="Picture 4"/>
          <p:cNvPicPr>
            <a:picLocks noChangeAspect="1" noChangeArrowheads="1"/>
          </p:cNvPicPr>
          <p:nvPr/>
        </p:nvPicPr>
        <p:blipFill>
          <a:blip r:embed="rId3"/>
          <a:srcRect/>
          <a:stretch>
            <a:fillRect/>
          </a:stretch>
        </p:blipFill>
        <p:spPr bwMode="auto">
          <a:xfrm>
            <a:off x="800696" y="6876143"/>
            <a:ext cx="331887" cy="335643"/>
          </a:xfrm>
          <a:prstGeom prst="rect">
            <a:avLst/>
          </a:prstGeom>
          <a:noFill/>
          <a:ln w="12700" algn="ctr">
            <a:noFill/>
            <a:miter lim="800000"/>
            <a:headEnd/>
            <a:tailEnd/>
          </a:ln>
        </p:spPr>
      </p:pic>
      <p:sp>
        <p:nvSpPr>
          <p:cNvPr id="106501" name="Rectangle 6"/>
          <p:cNvSpPr>
            <a:spLocks noChangeArrowheads="1"/>
          </p:cNvSpPr>
          <p:nvPr/>
        </p:nvSpPr>
        <p:spPr bwMode="auto">
          <a:xfrm>
            <a:off x="1160859" y="6802060"/>
            <a:ext cx="4752083" cy="1829405"/>
          </a:xfrm>
          <a:prstGeom prst="rect">
            <a:avLst/>
          </a:prstGeom>
          <a:noFill/>
          <a:ln w="9525">
            <a:noFill/>
            <a:miter lim="800000"/>
            <a:headEnd/>
            <a:tailEnd/>
          </a:ln>
        </p:spPr>
        <p:txBody>
          <a:bodyPr lIns="91404" tIns="45702" rIns="91404" bIns="45702"/>
          <a:lstStyle/>
          <a:p>
            <a:r>
              <a:rPr lang="en-US" sz="1000" dirty="0">
                <a:latin typeface="Times" pitchFamily="18" charset="0"/>
              </a:rPr>
              <a:t>Wait Until Next ms Multiple</a:t>
            </a:r>
          </a:p>
          <a:p>
            <a:r>
              <a:rPr lang="en-US" sz="1000" dirty="0">
                <a:latin typeface="Times" pitchFamily="18" charset="0"/>
              </a:rPr>
              <a:t>This function waits until the value of the millisecond timer becomes a multiple of the specified millisecond multiple to help you synchronize activities. You can call this function in a loop to control the loop execution rate. However, it is possible that the first loop period might be short. This function makes asynchronous system calls, but the nodes themselves function synchronously. Therefore, it does not complete execution until the specified time has elapsed. This function can be found at </a:t>
            </a:r>
            <a:r>
              <a:rPr lang="en-US" sz="1000" dirty="0" err="1">
                <a:latin typeface="Times" pitchFamily="18" charset="0"/>
              </a:rPr>
              <a:t>Functions»Programming»Timing»Wait</a:t>
            </a:r>
            <a:r>
              <a:rPr lang="en-US" sz="1000" dirty="0">
                <a:latin typeface="Times" pitchFamily="18" charset="0"/>
              </a:rPr>
              <a:t> Until Next ms Multiple</a:t>
            </a:r>
          </a:p>
          <a:p>
            <a:pPr>
              <a:spcBef>
                <a:spcPct val="30000"/>
              </a:spcBef>
            </a:pPr>
            <a:endParaRPr lang="en-US" sz="1000" dirty="0">
              <a:latin typeface="Times" pitchFamily="18" charset="0"/>
            </a:endParaRPr>
          </a:p>
        </p:txBody>
      </p:sp>
      <p:sp>
        <p:nvSpPr>
          <p:cNvPr id="106502" name="Text Box 1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59	 Introduction to </a:t>
            </a:r>
            <a:r>
              <a:rPr lang="en-US" sz="800" i="1" dirty="0" err="1"/>
              <a:t>LabVIEW</a:t>
            </a:r>
            <a:r>
              <a:rPr lang="en-US" sz="800" i="1" dirty="0"/>
              <a:t> Hands-On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1125141" y="4343704"/>
            <a:ext cx="4572000" cy="4113892"/>
          </a:xfrm>
          <a:noFill/>
          <a:ln/>
        </p:spPr>
        <p:txBody>
          <a:bodyPr/>
          <a:lstStyle/>
          <a:p>
            <a:pPr eaLnBrk="1" hangingPunct="1"/>
            <a:r>
              <a:rPr lang="en-US" sz="1000" dirty="0">
                <a:latin typeface="Times" pitchFamily="18" charset="0"/>
              </a:rPr>
              <a:t>Properties are all the qualities of a front panel object. With properties, you can set or read such characteristics as foreground and background color, data formatting and precision, visibility, descriptive text, size and location on the front panel, and so on.</a:t>
            </a:r>
          </a:p>
        </p:txBody>
      </p:sp>
      <p:sp>
        <p:nvSpPr>
          <p:cNvPr id="107524"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60	ni.com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779860" y="4343704"/>
            <a:ext cx="5414367" cy="4113892"/>
          </a:xfrm>
          <a:noFill/>
          <a:ln/>
        </p:spPr>
        <p:txBody>
          <a:bodyPr/>
          <a:lstStyle/>
          <a:p>
            <a:pPr eaLnBrk="1" hangingPunct="1">
              <a:lnSpc>
                <a:spcPct val="90000"/>
              </a:lnSpc>
              <a:spcBef>
                <a:spcPct val="0"/>
              </a:spcBef>
            </a:pPr>
            <a:r>
              <a:rPr lang="en-US" sz="1000" b="1" dirty="0">
                <a:latin typeface="Times" pitchFamily="18" charset="0"/>
              </a:rPr>
              <a:t>Overview</a:t>
            </a:r>
          </a:p>
          <a:p>
            <a:pPr eaLnBrk="1" hangingPunct="1">
              <a:lnSpc>
                <a:spcPct val="90000"/>
              </a:lnSpc>
              <a:spcBef>
                <a:spcPct val="0"/>
              </a:spcBef>
            </a:pPr>
            <a:r>
              <a:rPr lang="en-US" sz="1000" dirty="0">
                <a:latin typeface="Times" pitchFamily="18" charset="0"/>
              </a:rPr>
              <a:t>With the release of </a:t>
            </a:r>
            <a:r>
              <a:rPr lang="en-US" sz="1000" dirty="0" err="1">
                <a:latin typeface="Times" pitchFamily="18" charset="0"/>
              </a:rPr>
              <a:t>LabVIEW</a:t>
            </a:r>
            <a:r>
              <a:rPr lang="en-US" sz="1000" dirty="0">
                <a:latin typeface="Times" pitchFamily="18" charset="0"/>
              </a:rPr>
              <a:t> 8.6, you have new freedom to choose the most effective syntax for technical computing, whether you are developing algorithms, exploring DSP concepts, or analyzing results. You can instrument your scripts and develop algorithms on the block diagram by interacting with popular third-party math tools such as The </a:t>
            </a:r>
            <a:r>
              <a:rPr lang="en-US" sz="1000" dirty="0" err="1">
                <a:latin typeface="Times" pitchFamily="18" charset="0"/>
              </a:rPr>
              <a:t>MathWorks</a:t>
            </a:r>
            <a:r>
              <a:rPr lang="en-US" sz="1000" dirty="0">
                <a:latin typeface="Times" pitchFamily="18" charset="0"/>
              </a:rPr>
              <a:t>, Inc. MATLAB® software, Wolfram </a:t>
            </a:r>
            <a:r>
              <a:rPr lang="en-US" sz="1000" dirty="0" err="1">
                <a:latin typeface="Times" pitchFamily="18" charset="0"/>
              </a:rPr>
              <a:t>Mathematica</a:t>
            </a:r>
            <a:r>
              <a:rPr lang="en-US" sz="1000" dirty="0">
                <a:latin typeface="Times" pitchFamily="18" charset="0"/>
              </a:rPr>
              <a:t>, </a:t>
            </a:r>
            <a:r>
              <a:rPr lang="en-US" sz="1000" dirty="0" err="1">
                <a:latin typeface="Times" pitchFamily="18" charset="0"/>
              </a:rPr>
              <a:t>Maplesoft</a:t>
            </a:r>
            <a:r>
              <a:rPr lang="en-US" sz="1000" dirty="0">
                <a:latin typeface="Times" pitchFamily="18" charset="0"/>
              </a:rPr>
              <a:t> Maple, </a:t>
            </a:r>
            <a:r>
              <a:rPr lang="en-US" sz="1000" dirty="0" err="1">
                <a:latin typeface="Times" pitchFamily="18" charset="0"/>
              </a:rPr>
              <a:t>MathSoft</a:t>
            </a:r>
            <a:r>
              <a:rPr lang="en-US" sz="1000" dirty="0">
                <a:latin typeface="Times" pitchFamily="18" charset="0"/>
              </a:rPr>
              <a:t> </a:t>
            </a:r>
            <a:r>
              <a:rPr lang="en-US" sz="1000" dirty="0" err="1">
                <a:latin typeface="Times" pitchFamily="18" charset="0"/>
              </a:rPr>
              <a:t>Mathcad</a:t>
            </a:r>
            <a:r>
              <a:rPr lang="en-US" sz="1000" dirty="0">
                <a:latin typeface="Times" pitchFamily="18" charset="0"/>
              </a:rPr>
              <a:t>, ITT IDL, and NI </a:t>
            </a:r>
            <a:r>
              <a:rPr lang="en-US" sz="1000" dirty="0" err="1">
                <a:latin typeface="Times" pitchFamily="18" charset="0"/>
              </a:rPr>
              <a:t>Xmath</a:t>
            </a:r>
            <a:r>
              <a:rPr lang="en-US" sz="1000" dirty="0">
                <a:latin typeface="Times" pitchFamily="18" charset="0"/>
              </a:rPr>
              <a:t>. You can use of these math tools with </a:t>
            </a:r>
            <a:r>
              <a:rPr lang="en-US" sz="1000" dirty="0" err="1">
                <a:latin typeface="Times" pitchFamily="18" charset="0"/>
              </a:rPr>
              <a:t>LabVIEW</a:t>
            </a:r>
            <a:r>
              <a:rPr lang="en-US" sz="1000" dirty="0">
                <a:latin typeface="Times" pitchFamily="18" charset="0"/>
              </a:rPr>
              <a:t> is achieved in a variety of ways depending on the vendor as listed below:</a:t>
            </a:r>
          </a:p>
          <a:p>
            <a:pPr eaLnBrk="1" hangingPunct="1">
              <a:lnSpc>
                <a:spcPct val="90000"/>
              </a:lnSpc>
              <a:spcBef>
                <a:spcPct val="0"/>
              </a:spcBef>
            </a:pPr>
            <a:endParaRPr lang="en-US" sz="1000" b="1" dirty="0">
              <a:latin typeface="Times" pitchFamily="18" charset="0"/>
            </a:endParaRPr>
          </a:p>
          <a:p>
            <a:pPr eaLnBrk="1" hangingPunct="1">
              <a:lnSpc>
                <a:spcPct val="90000"/>
              </a:lnSpc>
              <a:spcBef>
                <a:spcPct val="0"/>
              </a:spcBef>
            </a:pPr>
            <a:r>
              <a:rPr lang="en-US" sz="1000" b="1" dirty="0">
                <a:latin typeface="Times" pitchFamily="18" charset="0"/>
              </a:rPr>
              <a:t>Native </a:t>
            </a:r>
            <a:r>
              <a:rPr lang="en-US" sz="1000" b="1" dirty="0" err="1">
                <a:latin typeface="Times" pitchFamily="18" charset="0"/>
              </a:rPr>
              <a:t>LabVIEW</a:t>
            </a:r>
            <a:r>
              <a:rPr lang="en-US" sz="1000" b="1" dirty="0">
                <a:latin typeface="Times" pitchFamily="18" charset="0"/>
              </a:rPr>
              <a:t> textual math node:</a:t>
            </a:r>
            <a:endParaRPr lang="en-US" sz="1000" dirty="0">
              <a:latin typeface="Times" pitchFamily="18" charset="0"/>
            </a:endParaRPr>
          </a:p>
          <a:p>
            <a:pPr eaLnBrk="1" hangingPunct="1">
              <a:lnSpc>
                <a:spcPct val="90000"/>
              </a:lnSpc>
              <a:spcBef>
                <a:spcPct val="0"/>
              </a:spcBef>
            </a:pP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Node, Formula Node</a:t>
            </a:r>
          </a:p>
          <a:p>
            <a:pPr eaLnBrk="1" hangingPunct="1">
              <a:lnSpc>
                <a:spcPct val="90000"/>
              </a:lnSpc>
              <a:spcBef>
                <a:spcPct val="0"/>
              </a:spcBef>
            </a:pPr>
            <a:endParaRPr lang="en-US" sz="1000" b="1" dirty="0">
              <a:latin typeface="Times" pitchFamily="18" charset="0"/>
            </a:endParaRPr>
          </a:p>
          <a:p>
            <a:pPr eaLnBrk="1" hangingPunct="1">
              <a:lnSpc>
                <a:spcPct val="90000"/>
              </a:lnSpc>
              <a:spcBef>
                <a:spcPct val="0"/>
              </a:spcBef>
            </a:pPr>
            <a:r>
              <a:rPr lang="en-US" sz="1000" b="1" dirty="0">
                <a:latin typeface="Times" pitchFamily="18" charset="0"/>
              </a:rPr>
              <a:t>Communication with vendor software through </a:t>
            </a:r>
            <a:r>
              <a:rPr lang="en-US" sz="1000" b="1" dirty="0" err="1">
                <a:latin typeface="Times" pitchFamily="18" charset="0"/>
              </a:rPr>
              <a:t>LabVIEW</a:t>
            </a:r>
            <a:r>
              <a:rPr lang="en-US" sz="1000" b="1" dirty="0">
                <a:latin typeface="Times" pitchFamily="18" charset="0"/>
              </a:rPr>
              <a:t> node:</a:t>
            </a:r>
          </a:p>
          <a:p>
            <a:pPr eaLnBrk="1" hangingPunct="1">
              <a:lnSpc>
                <a:spcPct val="90000"/>
              </a:lnSpc>
              <a:spcBef>
                <a:spcPct val="0"/>
              </a:spcBef>
            </a:pPr>
            <a:r>
              <a:rPr lang="en-US" sz="1000" dirty="0" err="1">
                <a:latin typeface="Times" pitchFamily="18" charset="0"/>
              </a:rPr>
              <a:t>Xmath</a:t>
            </a:r>
            <a:r>
              <a:rPr lang="en-US" sz="1000" dirty="0">
                <a:latin typeface="Times" pitchFamily="18" charset="0"/>
              </a:rPr>
              <a:t> node, MATLAB script Node, Maple* Node, IDL* Node</a:t>
            </a:r>
          </a:p>
          <a:p>
            <a:pPr eaLnBrk="1" hangingPunct="1">
              <a:lnSpc>
                <a:spcPct val="90000"/>
              </a:lnSpc>
              <a:spcBef>
                <a:spcPct val="0"/>
              </a:spcBef>
            </a:pPr>
            <a:endParaRPr lang="en-US" sz="1000" b="1" dirty="0">
              <a:latin typeface="Times" pitchFamily="18" charset="0"/>
            </a:endParaRPr>
          </a:p>
          <a:p>
            <a:pPr eaLnBrk="1" hangingPunct="1">
              <a:lnSpc>
                <a:spcPct val="90000"/>
              </a:lnSpc>
              <a:spcBef>
                <a:spcPct val="0"/>
              </a:spcBef>
            </a:pPr>
            <a:r>
              <a:rPr lang="en-US" sz="1000" b="1" dirty="0">
                <a:latin typeface="Times" pitchFamily="18" charset="0"/>
              </a:rPr>
              <a:t>Communication with vendor software through VI Server:</a:t>
            </a:r>
            <a:r>
              <a:rPr lang="en-US" sz="1000" dirty="0">
                <a:latin typeface="Times" pitchFamily="18" charset="0"/>
              </a:rPr>
              <a:t> 	</a:t>
            </a:r>
          </a:p>
          <a:p>
            <a:pPr eaLnBrk="1" hangingPunct="1">
              <a:lnSpc>
                <a:spcPct val="90000"/>
              </a:lnSpc>
              <a:spcBef>
                <a:spcPct val="0"/>
              </a:spcBef>
            </a:pPr>
            <a:r>
              <a:rPr lang="en-US" sz="1000" dirty="0" err="1">
                <a:latin typeface="Times" pitchFamily="18" charset="0"/>
              </a:rPr>
              <a:t>Mathematica</a:t>
            </a:r>
            <a:r>
              <a:rPr lang="en-US" sz="1000" dirty="0">
                <a:latin typeface="Times" pitchFamily="18" charset="0"/>
              </a:rPr>
              <a:t>* VIs, </a:t>
            </a:r>
            <a:r>
              <a:rPr lang="en-US" sz="1000" dirty="0" err="1">
                <a:latin typeface="Times" pitchFamily="18" charset="0"/>
              </a:rPr>
              <a:t>Mathcad</a:t>
            </a:r>
            <a:r>
              <a:rPr lang="en-US" sz="1000" dirty="0">
                <a:latin typeface="Times" pitchFamily="18" charset="0"/>
              </a:rPr>
              <a:t>* VIs </a:t>
            </a:r>
          </a:p>
          <a:p>
            <a:pPr eaLnBrk="1" hangingPunct="1">
              <a:lnSpc>
                <a:spcPct val="90000"/>
              </a:lnSpc>
              <a:spcBef>
                <a:spcPct val="0"/>
              </a:spcBef>
            </a:pPr>
            <a:endParaRPr lang="en-US" sz="1000" dirty="0">
              <a:latin typeface="Times" pitchFamily="18" charset="0"/>
            </a:endParaRPr>
          </a:p>
          <a:p>
            <a:pPr eaLnBrk="1" hangingPunct="1">
              <a:lnSpc>
                <a:spcPct val="90000"/>
              </a:lnSpc>
              <a:spcBef>
                <a:spcPct val="0"/>
              </a:spcBef>
            </a:pPr>
            <a:r>
              <a:rPr lang="en-US" sz="1000" dirty="0">
                <a:latin typeface="Times" pitchFamily="18" charset="0"/>
              </a:rPr>
              <a:t>In </a:t>
            </a:r>
            <a:r>
              <a:rPr lang="en-US" sz="1000" dirty="0" err="1">
                <a:latin typeface="Times" pitchFamily="18" charset="0"/>
              </a:rPr>
              <a:t>LabVIEW</a:t>
            </a:r>
            <a:r>
              <a:rPr lang="en-US" sz="1000" dirty="0">
                <a:latin typeface="Times" pitchFamily="18" charset="0"/>
              </a:rPr>
              <a:t>, you can combine the intuitive </a:t>
            </a:r>
            <a:r>
              <a:rPr lang="en-US" sz="1000" dirty="0" err="1">
                <a:latin typeface="Times" pitchFamily="18" charset="0"/>
              </a:rPr>
              <a:t>LabVIEW</a:t>
            </a:r>
            <a:r>
              <a:rPr lang="en-US" sz="1000" dirty="0">
                <a:latin typeface="Times" pitchFamily="18" charset="0"/>
              </a:rPr>
              <a:t> graphical dataflow programming with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a math-oriented textual programming language that is generally compatible with popular .m file script language.</a:t>
            </a:r>
          </a:p>
          <a:p>
            <a:pPr eaLnBrk="1" hangingPunct="1">
              <a:lnSpc>
                <a:spcPct val="90000"/>
              </a:lnSpc>
              <a:spcBef>
                <a:spcPct val="0"/>
              </a:spcBef>
            </a:pPr>
            <a:r>
              <a:rPr lang="en-US" dirty="0" smtClean="0">
                <a:latin typeface="Times" pitchFamily="18" charset="0"/>
              </a:rPr>
              <a:t> 	</a:t>
            </a:r>
          </a:p>
          <a:p>
            <a:pPr algn="r" eaLnBrk="1" hangingPunct="1">
              <a:lnSpc>
                <a:spcPct val="90000"/>
              </a:lnSpc>
              <a:spcBef>
                <a:spcPct val="0"/>
              </a:spcBef>
            </a:pPr>
            <a:r>
              <a:rPr lang="en-US" sz="900" dirty="0">
                <a:latin typeface="Times" pitchFamily="18" charset="0"/>
              </a:rPr>
              <a:t/>
            </a:r>
            <a:br>
              <a:rPr lang="en-US" sz="900" dirty="0">
                <a:latin typeface="Times" pitchFamily="18" charset="0"/>
              </a:rPr>
            </a:br>
            <a:r>
              <a:rPr lang="en-US" sz="900" dirty="0">
                <a:latin typeface="Times" pitchFamily="18" charset="0"/>
              </a:rPr>
              <a:t/>
            </a:r>
            <a:br>
              <a:rPr lang="en-US" sz="900" dirty="0">
                <a:latin typeface="Times" pitchFamily="18" charset="0"/>
              </a:rPr>
            </a:br>
            <a:r>
              <a:rPr lang="en-US" sz="900" dirty="0">
                <a:latin typeface="Times" pitchFamily="18" charset="0"/>
              </a:rPr>
              <a:t/>
            </a:r>
            <a:br>
              <a:rPr lang="en-US" sz="900" dirty="0">
                <a:latin typeface="Times" pitchFamily="18" charset="0"/>
              </a:rPr>
            </a:br>
            <a:r>
              <a:rPr lang="en-US" sz="900" dirty="0">
                <a:latin typeface="Times" pitchFamily="18" charset="0"/>
              </a:rPr>
              <a:t>*</a:t>
            </a:r>
            <a:r>
              <a:rPr lang="en-US" sz="900" dirty="0" err="1">
                <a:latin typeface="Times" pitchFamily="18" charset="0"/>
              </a:rPr>
              <a:t>LabVIEW</a:t>
            </a:r>
            <a:r>
              <a:rPr lang="en-US" sz="900" dirty="0">
                <a:latin typeface="Times" pitchFamily="18" charset="0"/>
              </a:rPr>
              <a:t> toolkit specific to the math tool must be installed.</a:t>
            </a:r>
          </a:p>
        </p:txBody>
      </p:sp>
      <p:pic>
        <p:nvPicPr>
          <p:cNvPr id="108548" name="Picture 4"/>
          <p:cNvPicPr>
            <a:picLocks noChangeAspect="1" noChangeArrowheads="1"/>
          </p:cNvPicPr>
          <p:nvPr/>
        </p:nvPicPr>
        <p:blipFill>
          <a:blip r:embed="rId3"/>
          <a:srcRect/>
          <a:stretch>
            <a:fillRect/>
          </a:stretch>
        </p:blipFill>
        <p:spPr bwMode="auto">
          <a:xfrm>
            <a:off x="4536281" y="6313714"/>
            <a:ext cx="1619250" cy="508000"/>
          </a:xfrm>
          <a:prstGeom prst="rect">
            <a:avLst/>
          </a:prstGeom>
          <a:noFill/>
          <a:ln w="12700" algn="ctr">
            <a:noFill/>
            <a:miter lim="800000"/>
            <a:headEnd/>
            <a:tailEnd/>
          </a:ln>
        </p:spPr>
      </p:pic>
      <p:sp>
        <p:nvSpPr>
          <p:cNvPr id="108549" name="Text Box 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t>Introduction to </a:t>
            </a:r>
            <a:r>
              <a:rPr lang="en-US" sz="800" i="1" dirty="0" err="1"/>
              <a:t>LabVIEW</a:t>
            </a:r>
            <a:r>
              <a:rPr lang="en-US" sz="800" i="1" dirty="0"/>
              <a:t> Hands-On 	62	ni.com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1086446" y="4197048"/>
            <a:ext cx="4685109" cy="4417786"/>
          </a:xfrm>
          <a:noFill/>
          <a:ln/>
        </p:spPr>
        <p:txBody>
          <a:bodyPr/>
          <a:lstStyle/>
          <a:p>
            <a:pPr eaLnBrk="1" hangingPunct="1">
              <a:spcBef>
                <a:spcPct val="0"/>
              </a:spcBef>
            </a:pPr>
            <a:r>
              <a:rPr lang="en-US" sz="1000" dirty="0">
                <a:latin typeface="Times" pitchFamily="18" charset="0"/>
              </a:rPr>
              <a:t>The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Node enhances </a:t>
            </a:r>
            <a:r>
              <a:rPr lang="en-US" sz="1000" dirty="0" err="1">
                <a:latin typeface="Times" pitchFamily="18" charset="0"/>
              </a:rPr>
              <a:t>LabVIEW</a:t>
            </a:r>
            <a:r>
              <a:rPr lang="en-US" sz="1000" dirty="0">
                <a:latin typeface="Times" pitchFamily="18" charset="0"/>
              </a:rPr>
              <a:t> by adding a native text-based language for mathematical algorithm implementation in the graphical programming environment. You can open and use the .m file scripts you’ve written and saved from the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window in the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Node. The .m file scripts you created in other math software generally run as well. With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you can pick the syntax you are most comfortable with to solve the problem. You can instrument equations with the </a:t>
            </a:r>
            <a:r>
              <a:rPr lang="en-US" sz="1000" dirty="0" err="1">
                <a:latin typeface="Times" pitchFamily="18" charset="0"/>
              </a:rPr>
              <a:t>LabVIEW</a:t>
            </a:r>
            <a:r>
              <a:rPr lang="en-US" sz="1000" dirty="0">
                <a:latin typeface="Times" pitchFamily="18" charset="0"/>
              </a:rPr>
              <a:t> </a:t>
            </a:r>
            <a:r>
              <a:rPr lang="en-US" sz="1000" dirty="0" err="1">
                <a:latin typeface="Times" pitchFamily="18" charset="0"/>
              </a:rPr>
              <a:t>MathScript</a:t>
            </a:r>
            <a:r>
              <a:rPr lang="en-US" sz="1000" dirty="0">
                <a:latin typeface="Times" pitchFamily="18" charset="0"/>
              </a:rPr>
              <a:t> Node for parameter exploration, simulation, or deployment in a final application. </a:t>
            </a:r>
          </a:p>
          <a:p>
            <a:pPr eaLnBrk="1" hangingPunct="1">
              <a:spcBef>
                <a:spcPct val="0"/>
              </a:spcBef>
            </a:pPr>
            <a:endParaRPr lang="en-US" sz="1000" b="1" dirty="0">
              <a:latin typeface="Times" pitchFamily="18" charset="0"/>
            </a:endParaRPr>
          </a:p>
          <a:p>
            <a:pPr eaLnBrk="1" hangingPunct="1">
              <a:spcBef>
                <a:spcPct val="0"/>
              </a:spcBef>
            </a:pPr>
            <a:r>
              <a:rPr lang="en-US" sz="1000" b="1" dirty="0">
                <a:latin typeface="Times" pitchFamily="18" charset="0"/>
              </a:rPr>
              <a:t>The </a:t>
            </a:r>
            <a:r>
              <a:rPr lang="en-US" sz="1000" b="1" dirty="0" err="1">
                <a:latin typeface="Times" pitchFamily="18" charset="0"/>
              </a:rPr>
              <a:t>LabVIEW</a:t>
            </a:r>
            <a:r>
              <a:rPr lang="en-US" sz="1000" b="1" dirty="0">
                <a:latin typeface="Times" pitchFamily="18" charset="0"/>
              </a:rPr>
              <a:t> </a:t>
            </a:r>
            <a:r>
              <a:rPr lang="en-US" sz="1000" b="1" dirty="0" err="1">
                <a:latin typeface="Times" pitchFamily="18" charset="0"/>
              </a:rPr>
              <a:t>MathScript</a:t>
            </a:r>
            <a:r>
              <a:rPr lang="en-US" sz="1000" b="1" dirty="0">
                <a:latin typeface="Times" pitchFamily="18" charset="0"/>
              </a:rPr>
              <a:t> Node</a:t>
            </a:r>
            <a:endParaRPr lang="en-US" sz="1000" dirty="0">
              <a:latin typeface="Times" pitchFamily="18" charset="0"/>
            </a:endParaRPr>
          </a:p>
          <a:p>
            <a:pPr marL="226745" lvl="1" indent="-225242">
              <a:spcBef>
                <a:spcPct val="0"/>
              </a:spcBef>
              <a:buFontTx/>
              <a:buChar char="•"/>
            </a:pPr>
            <a:r>
              <a:rPr lang="en-US" sz="1000" dirty="0">
                <a:latin typeface="Times" pitchFamily="18" charset="0"/>
              </a:rPr>
              <a:t>Located in the </a:t>
            </a:r>
            <a:r>
              <a:rPr lang="en-US" sz="1000" b="1" dirty="0" err="1">
                <a:latin typeface="Times" pitchFamily="18" charset="0"/>
              </a:rPr>
              <a:t>Programming»Structures</a:t>
            </a:r>
            <a:r>
              <a:rPr lang="en-US" sz="1000" dirty="0">
                <a:latin typeface="Times" pitchFamily="18" charset="0"/>
              </a:rPr>
              <a:t> </a:t>
            </a:r>
            <a:r>
              <a:rPr lang="en-US" sz="1000" dirty="0" err="1">
                <a:latin typeface="Times" pitchFamily="18" charset="0"/>
              </a:rPr>
              <a:t>subpalette</a:t>
            </a:r>
            <a:r>
              <a:rPr lang="en-US" sz="1000" dirty="0">
                <a:latin typeface="Times" pitchFamily="18" charset="0"/>
              </a:rPr>
              <a:t>.</a:t>
            </a:r>
          </a:p>
          <a:p>
            <a:pPr marL="226745" lvl="1" indent="-225242">
              <a:spcBef>
                <a:spcPct val="0"/>
              </a:spcBef>
              <a:buFontTx/>
              <a:buChar char="•"/>
            </a:pPr>
            <a:r>
              <a:rPr lang="en-US" sz="1000" dirty="0">
                <a:latin typeface="Times" pitchFamily="18" charset="0"/>
              </a:rPr>
              <a:t>Resizable box for entering textual computations directly into block diagrams.</a:t>
            </a:r>
          </a:p>
          <a:p>
            <a:pPr marL="226745" lvl="1" indent="-225242">
              <a:spcBef>
                <a:spcPct val="0"/>
              </a:spcBef>
              <a:buFontTx/>
              <a:buChar char="•"/>
            </a:pPr>
            <a:r>
              <a:rPr lang="en-US" sz="1000" dirty="0">
                <a:latin typeface="Times" pitchFamily="18" charset="0"/>
              </a:rPr>
              <a:t>To add variables, right-click and choose </a:t>
            </a:r>
            <a:r>
              <a:rPr lang="en-US" sz="1000" b="1" dirty="0">
                <a:latin typeface="Times" pitchFamily="18" charset="0"/>
              </a:rPr>
              <a:t>Add Input</a:t>
            </a:r>
            <a:r>
              <a:rPr lang="en-US" sz="1000" dirty="0">
                <a:latin typeface="Times" pitchFamily="18" charset="0"/>
              </a:rPr>
              <a:t> or </a:t>
            </a:r>
            <a:r>
              <a:rPr lang="en-US" sz="1000" b="1" dirty="0">
                <a:latin typeface="Times" pitchFamily="18" charset="0"/>
              </a:rPr>
              <a:t>Add Output</a:t>
            </a:r>
            <a:r>
              <a:rPr lang="en-US" sz="1000" dirty="0">
                <a:latin typeface="Times" pitchFamily="18" charset="0"/>
              </a:rPr>
              <a:t>.</a:t>
            </a:r>
          </a:p>
          <a:p>
            <a:pPr marL="226745" lvl="1" indent="-225242">
              <a:spcBef>
                <a:spcPct val="0"/>
              </a:spcBef>
              <a:buFontTx/>
              <a:buChar char="•"/>
            </a:pPr>
            <a:r>
              <a:rPr lang="en-US" sz="1000" dirty="0">
                <a:latin typeface="Times" pitchFamily="18" charset="0"/>
              </a:rPr>
              <a:t>Name variables as they are used in the formula. (Names are case sensitive.) </a:t>
            </a:r>
          </a:p>
          <a:p>
            <a:pPr marL="226745" lvl="1" indent="-225242">
              <a:spcBef>
                <a:spcPct val="0"/>
              </a:spcBef>
              <a:buFontTx/>
              <a:buChar char="•"/>
            </a:pPr>
            <a:r>
              <a:rPr lang="en-US" sz="1000" dirty="0">
                <a:latin typeface="Times" pitchFamily="18" charset="0"/>
              </a:rPr>
              <a:t>You can change the data type of the output by right-clicking the input or output node.</a:t>
            </a:r>
          </a:p>
          <a:p>
            <a:pPr marL="226745" lvl="1" indent="-225242">
              <a:spcBef>
                <a:spcPct val="0"/>
              </a:spcBef>
              <a:buFontTx/>
              <a:buChar char="•"/>
            </a:pPr>
            <a:r>
              <a:rPr lang="en-US" sz="1000" dirty="0">
                <a:latin typeface="Times" pitchFamily="18" charset="0"/>
              </a:rPr>
              <a:t>Terminate the statements with a semicolon to suppress output.</a:t>
            </a:r>
          </a:p>
          <a:p>
            <a:pPr marL="226745" lvl="1" indent="-225242">
              <a:spcBef>
                <a:spcPct val="0"/>
              </a:spcBef>
              <a:buFontTx/>
              <a:buChar char="•"/>
            </a:pPr>
            <a:r>
              <a:rPr lang="en-US" sz="1000" dirty="0">
                <a:latin typeface="Times" pitchFamily="18" charset="0"/>
              </a:rPr>
              <a:t>Right-click on the node to import and export .m files.</a:t>
            </a:r>
            <a:endParaRPr lang="en-US" sz="1000" b="1" dirty="0">
              <a:latin typeface="Times" pitchFamily="18" charset="0"/>
            </a:endParaRPr>
          </a:p>
          <a:p>
            <a:pPr marL="226745" lvl="1" indent="-225242">
              <a:spcBef>
                <a:spcPct val="0"/>
              </a:spcBef>
              <a:buFontTx/>
              <a:buChar char="•"/>
            </a:pPr>
            <a:endParaRPr lang="en-US" sz="1000" b="1" dirty="0">
              <a:latin typeface="Times" pitchFamily="18" charset="0"/>
            </a:endParaRPr>
          </a:p>
        </p:txBody>
      </p:sp>
      <p:sp>
        <p:nvSpPr>
          <p:cNvPr id="109572" name="Text Box 14"/>
          <p:cNvSpPr txBox="1">
            <a:spLocks noChangeArrowheads="1"/>
          </p:cNvSpPr>
          <p:nvPr/>
        </p:nvSpPr>
        <p:spPr bwMode="auto">
          <a:xfrm>
            <a:off x="0" y="8749394"/>
            <a:ext cx="6858000" cy="249464"/>
          </a:xfrm>
          <a:prstGeom prst="rect">
            <a:avLst/>
          </a:prstGeom>
          <a:noFill/>
          <a:ln w="9525">
            <a:noFill/>
            <a:miter lim="800000"/>
            <a:headEnd/>
            <a:tailEnd/>
          </a:ln>
        </p:spPr>
        <p:txBody>
          <a:bodyPr lIns="101025" tIns="50511" rIns="101025" bIns="50511" anchor="b">
            <a:spAutoFit/>
          </a:bodyPr>
          <a:lstStyle/>
          <a:p>
            <a:pPr defTabSz="767326" eaLnBrk="0" hangingPunct="0">
              <a:spcBef>
                <a:spcPct val="50000"/>
              </a:spcBef>
              <a:tabLst>
                <a:tab pos="225242" algn="l"/>
                <a:tab pos="3351607" algn="ctr"/>
                <a:tab pos="6435927" algn="r"/>
              </a:tabLst>
            </a:pPr>
            <a:r>
              <a:rPr lang="en-US" sz="900" dirty="0">
                <a:latin typeface="Times New Roman" pitchFamily="18" charset="0"/>
              </a:rPr>
              <a:t>	 </a:t>
            </a:r>
            <a:r>
              <a:rPr lang="en-US" sz="800" i="1" dirty="0">
                <a:latin typeface="Arial" charset="0"/>
              </a:rPr>
              <a:t>© </a:t>
            </a:r>
            <a:r>
              <a:rPr lang="en-US" sz="800" i="1" dirty="0">
                <a:cs typeface="Times New Roman" pitchFamily="18" charset="0"/>
              </a:rPr>
              <a:t>National Instruments Corporation</a:t>
            </a:r>
            <a:r>
              <a:rPr lang="en-US" sz="800" i="1" dirty="0"/>
              <a:t> 	63	 Introduction to </a:t>
            </a:r>
            <a:r>
              <a:rPr lang="en-US" sz="800" i="1" dirty="0" err="1"/>
              <a:t>LabVIEW</a:t>
            </a:r>
            <a:r>
              <a:rPr lang="en-US" sz="800" i="1" dirty="0"/>
              <a:t> Hands-On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838200" y="6629400"/>
            <a:ext cx="1905000" cy="228600"/>
          </a:xfrm>
          <a:prstGeom prst="rect">
            <a:avLst/>
          </a:prstGeom>
        </p:spPr>
        <p:txBody>
          <a:bodyPr/>
          <a:lstStyle>
            <a:lvl1pPr algn="ctr" eaLnBrk="0" hangingPunct="0">
              <a:defRPr/>
            </a:lvl1pPr>
          </a:lstStyle>
          <a:p>
            <a:pPr>
              <a:defRPr/>
            </a:pPr>
            <a:endParaRPr lang="en-US" altLang="en-US"/>
          </a:p>
        </p:txBody>
      </p:sp>
      <p:sp>
        <p:nvSpPr>
          <p:cNvPr id="7" name="Footer Placeholder 6"/>
          <p:cNvSpPr>
            <a:spLocks noGrp="1"/>
          </p:cNvSpPr>
          <p:nvPr>
            <p:ph type="ftr" sz="quarter" idx="11"/>
          </p:nvPr>
        </p:nvSpPr>
        <p:spPr>
          <a:xfrm>
            <a:off x="3124200" y="6629400"/>
            <a:ext cx="2895600" cy="228600"/>
          </a:xfrm>
          <a:prstGeom prst="rect">
            <a:avLst/>
          </a:prstGeom>
        </p:spPr>
        <p:txBody>
          <a:bodyPr/>
          <a:lstStyle>
            <a:lvl1pPr algn="ctr" eaLnBrk="0" hangingPunct="0">
              <a:defRPr/>
            </a:lvl1pPr>
          </a:lstStyle>
          <a:p>
            <a:pPr>
              <a:defRPr/>
            </a:pPr>
            <a:endParaRPr lang="en-US" altLang="en-US"/>
          </a:p>
        </p:txBody>
      </p:sp>
      <p:sp>
        <p:nvSpPr>
          <p:cNvPr id="8" name="Slide Number Placeholder 7"/>
          <p:cNvSpPr>
            <a:spLocks noGrp="1"/>
          </p:cNvSpPr>
          <p:nvPr>
            <p:ph type="sldNum" sz="quarter" idx="12"/>
          </p:nvPr>
        </p:nvSpPr>
        <p:spPr>
          <a:xfrm>
            <a:off x="0" y="6629400"/>
            <a:ext cx="685800" cy="228600"/>
          </a:xfrm>
          <a:prstGeom prst="rect">
            <a:avLst/>
          </a:prstGeom>
        </p:spPr>
        <p:txBody>
          <a:bodyPr/>
          <a:lstStyle>
            <a:lvl1pPr algn="ctr" eaLnBrk="0" hangingPunct="0">
              <a:defRPr/>
            </a:lvl1pPr>
          </a:lstStyle>
          <a:p>
            <a:pPr>
              <a:defRPr/>
            </a:pPr>
            <a:fld id="{A05CAEF6-EDEE-443F-A6C3-34831B1649EE}"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629400"/>
            <a:ext cx="1905000" cy="228600"/>
          </a:xfrm>
          <a:prstGeom prst="rect">
            <a:avLst/>
          </a:prstGeom>
        </p:spPr>
        <p:txBody>
          <a:bodyPr/>
          <a:lstStyle>
            <a:lvl1pPr algn="ctr" eaLnBrk="0" hangingPunct="0">
              <a:defRPr/>
            </a:lvl1pPr>
          </a:lstStyle>
          <a:p>
            <a:pPr>
              <a:defRPr/>
            </a:pPr>
            <a:endParaRPr lang="en-US" altLang="en-US"/>
          </a:p>
        </p:txBody>
      </p:sp>
      <p:sp>
        <p:nvSpPr>
          <p:cNvPr id="6" name="Footer Placeholder 5"/>
          <p:cNvSpPr>
            <a:spLocks noGrp="1"/>
          </p:cNvSpPr>
          <p:nvPr>
            <p:ph type="ftr" sz="quarter" idx="11"/>
          </p:nvPr>
        </p:nvSpPr>
        <p:spPr>
          <a:xfrm>
            <a:off x="3124200" y="6629400"/>
            <a:ext cx="2895600" cy="228600"/>
          </a:xfrm>
          <a:prstGeom prst="rect">
            <a:avLst/>
          </a:prstGeom>
        </p:spPr>
        <p:txBody>
          <a:bodyPr/>
          <a:lstStyle>
            <a:lvl1pPr algn="ctr" eaLnBrk="0" hangingPunct="0">
              <a:defRPr/>
            </a:lvl1pPr>
          </a:lstStyle>
          <a:p>
            <a:pPr>
              <a:defRPr/>
            </a:pPr>
            <a:endParaRPr lang="en-US" altLang="en-US"/>
          </a:p>
        </p:txBody>
      </p:sp>
      <p:sp>
        <p:nvSpPr>
          <p:cNvPr id="7" name="Slide Number Placeholder 6"/>
          <p:cNvSpPr>
            <a:spLocks noGrp="1"/>
          </p:cNvSpPr>
          <p:nvPr>
            <p:ph type="sldNum" sz="quarter" idx="12"/>
          </p:nvPr>
        </p:nvSpPr>
        <p:spPr>
          <a:xfrm>
            <a:off x="0" y="6629400"/>
            <a:ext cx="685800" cy="228600"/>
          </a:xfrm>
          <a:prstGeom prst="rect">
            <a:avLst/>
          </a:prstGeom>
        </p:spPr>
        <p:txBody>
          <a:bodyPr/>
          <a:lstStyle>
            <a:lvl1pPr algn="ctr" eaLnBrk="0" hangingPunct="0">
              <a:defRPr/>
            </a:lvl1pPr>
          </a:lstStyle>
          <a:p>
            <a:pPr>
              <a:defRPr/>
            </a:pPr>
            <a:fld id="{8D0322C7-1497-4766-8E15-EC03CFA6FDF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06A007-A3AB-40E2-A671-22DD8033E1F4}" type="datetimeFigureOut">
              <a:rPr lang="en-US" smtClean="0"/>
              <a:pPr/>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764EE-39D0-4369-9A0D-A03F402A98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6A007-A3AB-40E2-A671-22DD8033E1F4}" type="datetimeFigureOut">
              <a:rPr lang="en-US" smtClean="0"/>
              <a:pPr/>
              <a:t>11/26/2016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764EE-39D0-4369-9A0D-A03F402A98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US" dirty="0"/>
          </a:p>
        </p:txBody>
      </p:sp>
      <p:sp>
        <p:nvSpPr>
          <p:cNvPr id="3" name="Subtitle 2"/>
          <p:cNvSpPr>
            <a:spLocks noGrp="1"/>
          </p:cNvSpPr>
          <p:nvPr>
            <p:ph type="subTitle" idx="1"/>
          </p:nvPr>
        </p:nvSpPr>
        <p:spPr/>
        <p:txBody>
          <a:bodyPr/>
          <a:lstStyle/>
          <a:p>
            <a:r>
              <a:rPr lang="en-US" dirty="0" smtClean="0"/>
              <a:t>Concept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190500"/>
            <a:ext cx="9144000" cy="1066800"/>
          </a:xfrm>
        </p:spPr>
        <p:txBody>
          <a:bodyPr/>
          <a:lstStyle/>
          <a:p>
            <a:pPr eaLnBrk="1" hangingPunct="1"/>
            <a:r>
              <a:rPr lang="en-US" sz="3200" b="1" smtClean="0"/>
              <a:t>Math with the LabVIEW MathScript Node</a:t>
            </a:r>
          </a:p>
        </p:txBody>
      </p:sp>
      <p:sp>
        <p:nvSpPr>
          <p:cNvPr id="46083" name="Rectangle 3"/>
          <p:cNvSpPr>
            <a:spLocks noGrp="1" noChangeArrowheads="1"/>
          </p:cNvSpPr>
          <p:nvPr>
            <p:ph type="body" sz="half" idx="1"/>
          </p:nvPr>
        </p:nvSpPr>
        <p:spPr>
          <a:xfrm>
            <a:off x="381000" y="1009650"/>
            <a:ext cx="8763000" cy="2573338"/>
          </a:xfrm>
        </p:spPr>
        <p:txBody>
          <a:bodyPr/>
          <a:lstStyle/>
          <a:p>
            <a:pPr eaLnBrk="1" hangingPunct="1"/>
            <a:r>
              <a:rPr lang="en-US" sz="2400" smtClean="0"/>
              <a:t>Implement equations and algorithms textually</a:t>
            </a:r>
          </a:p>
          <a:p>
            <a:pPr eaLnBrk="1" hangingPunct="1"/>
            <a:r>
              <a:rPr lang="en-US" sz="2400" smtClean="0"/>
              <a:t>Input and output variables created at the border</a:t>
            </a:r>
          </a:p>
          <a:p>
            <a:pPr eaLnBrk="1" hangingPunct="1"/>
            <a:r>
              <a:rPr lang="en-US" sz="2400" smtClean="0"/>
              <a:t>Generally compatible with popular .m file script language</a:t>
            </a:r>
          </a:p>
          <a:p>
            <a:pPr eaLnBrk="1" hangingPunct="1"/>
            <a:r>
              <a:rPr lang="en-US" sz="2400" smtClean="0"/>
              <a:t>Terminate statements with a semicolon to disable immediate output</a:t>
            </a:r>
          </a:p>
        </p:txBody>
      </p:sp>
      <p:sp>
        <p:nvSpPr>
          <p:cNvPr id="71684" name="Rectangle 4"/>
          <p:cNvSpPr>
            <a:spLocks noChangeArrowheads="1"/>
          </p:cNvSpPr>
          <p:nvPr/>
        </p:nvSpPr>
        <p:spPr bwMode="auto">
          <a:xfrm>
            <a:off x="309563" y="5426075"/>
            <a:ext cx="8639175" cy="400050"/>
          </a:xfrm>
          <a:prstGeom prst="rect">
            <a:avLst/>
          </a:prstGeom>
          <a:noFill/>
          <a:ln w="12700" algn="ctr">
            <a:noFill/>
            <a:miter lim="800000"/>
            <a:headEnd/>
            <a:tailEnd/>
          </a:ln>
        </p:spPr>
        <p:txBody>
          <a:bodyPr wrap="none">
            <a:spAutoFit/>
          </a:bodyPr>
          <a:lstStyle/>
          <a:p>
            <a:pPr algn="ctr">
              <a:defRPr/>
            </a:pPr>
            <a:r>
              <a:rPr lang="en-US" sz="2000" b="0" dirty="0">
                <a:latin typeface="+mn-lt"/>
              </a:rPr>
              <a:t>Prototype your equations in the interactive LabVIEW </a:t>
            </a:r>
            <a:r>
              <a:rPr lang="en-US" sz="2000" dirty="0" err="1">
                <a:latin typeface="+mn-lt"/>
              </a:rPr>
              <a:t>MathScript</a:t>
            </a:r>
            <a:r>
              <a:rPr lang="en-US" sz="2000" dirty="0">
                <a:latin typeface="+mn-lt"/>
              </a:rPr>
              <a:t> Window</a:t>
            </a:r>
            <a:r>
              <a:rPr lang="en-US" sz="2000" b="0" dirty="0">
                <a:latin typeface="+mn-lt"/>
              </a:rPr>
              <a:t>.</a:t>
            </a:r>
            <a:endParaRPr lang="en-US" sz="2000" dirty="0">
              <a:latin typeface="+mn-lt"/>
            </a:endParaRPr>
          </a:p>
        </p:txBody>
      </p:sp>
      <p:pic>
        <p:nvPicPr>
          <p:cNvPr id="46085" name="Picture 5"/>
          <p:cNvPicPr>
            <a:picLocks noChangeAspect="1" noChangeArrowheads="1"/>
          </p:cNvPicPr>
          <p:nvPr/>
        </p:nvPicPr>
        <p:blipFill>
          <a:blip r:embed="rId3"/>
          <a:srcRect/>
          <a:stretch>
            <a:fillRect/>
          </a:stretch>
        </p:blipFill>
        <p:spPr bwMode="auto">
          <a:xfrm>
            <a:off x="4687888" y="3044825"/>
            <a:ext cx="3857625" cy="2314575"/>
          </a:xfrm>
          <a:prstGeom prst="rect">
            <a:avLst/>
          </a:prstGeom>
          <a:noFill/>
          <a:ln w="12700" algn="ctr">
            <a:noFill/>
            <a:miter lim="800000"/>
            <a:headEnd/>
            <a:tailEnd/>
          </a:ln>
        </p:spPr>
      </p:pic>
      <p:pic>
        <p:nvPicPr>
          <p:cNvPr id="46086" name="Picture 6"/>
          <p:cNvPicPr>
            <a:picLocks noChangeAspect="1" noChangeArrowheads="1"/>
          </p:cNvPicPr>
          <p:nvPr/>
        </p:nvPicPr>
        <p:blipFill>
          <a:blip r:embed="rId4"/>
          <a:srcRect/>
          <a:stretch>
            <a:fillRect/>
          </a:stretch>
        </p:blipFill>
        <p:spPr bwMode="auto">
          <a:xfrm>
            <a:off x="423863" y="3160713"/>
            <a:ext cx="4186237" cy="1444625"/>
          </a:xfrm>
          <a:prstGeom prst="rect">
            <a:avLst/>
          </a:prstGeom>
          <a:noFill/>
          <a:ln w="12700" algn="ctr">
            <a:noFill/>
            <a:miter lim="800000"/>
            <a:headEnd/>
            <a:tailEnd/>
          </a:ln>
        </p:spPr>
      </p:pic>
      <p:sp>
        <p:nvSpPr>
          <p:cNvPr id="71687" name="Rectangle 7"/>
          <p:cNvSpPr>
            <a:spLocks noChangeArrowheads="1"/>
          </p:cNvSpPr>
          <p:nvPr/>
        </p:nvSpPr>
        <p:spPr bwMode="auto">
          <a:xfrm>
            <a:off x="884238" y="4530725"/>
            <a:ext cx="3448050" cy="708025"/>
          </a:xfrm>
          <a:prstGeom prst="rect">
            <a:avLst/>
          </a:prstGeom>
          <a:noFill/>
          <a:ln w="12700" algn="ctr">
            <a:noFill/>
            <a:miter lim="800000"/>
            <a:headEnd/>
            <a:tailEnd/>
          </a:ln>
        </p:spPr>
        <p:txBody>
          <a:bodyPr wrap="none">
            <a:spAutoFit/>
          </a:bodyPr>
          <a:lstStyle/>
          <a:p>
            <a:pPr algn="ctr" eaLnBrk="0" hangingPunct="0">
              <a:defRPr/>
            </a:pPr>
            <a:r>
              <a:rPr lang="en-US" sz="2000" dirty="0">
                <a:latin typeface="+mn-lt"/>
              </a:rPr>
              <a:t>(</a:t>
            </a:r>
            <a:r>
              <a:rPr lang="en-US" sz="2000" dirty="0" err="1">
                <a:latin typeface="+mn-lt"/>
              </a:rPr>
              <a:t>Functions»Programming</a:t>
            </a:r>
            <a:r>
              <a:rPr lang="en-US" sz="2000" dirty="0">
                <a:latin typeface="+mn-lt"/>
              </a:rPr>
              <a:t>»</a:t>
            </a:r>
            <a:br>
              <a:rPr lang="en-US" sz="2000" dirty="0">
                <a:latin typeface="+mn-lt"/>
              </a:rPr>
            </a:br>
            <a:r>
              <a:rPr lang="en-US" sz="2000" dirty="0" err="1">
                <a:latin typeface="+mn-lt"/>
              </a:rPr>
              <a:t>Structures»MathScript</a:t>
            </a:r>
            <a:r>
              <a:rPr lang="en-US" sz="2000" dirty="0">
                <a:latin typeface="+mn-lt"/>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190500"/>
            <a:ext cx="9144000" cy="914400"/>
          </a:xfrm>
        </p:spPr>
        <p:txBody>
          <a:bodyPr/>
          <a:lstStyle/>
          <a:p>
            <a:pPr eaLnBrk="1" hangingPunct="1"/>
            <a:r>
              <a:rPr lang="en-US" sz="3200" b="1" smtClean="0"/>
              <a:t>The Interactive LabVIEW MathScript Window</a:t>
            </a:r>
          </a:p>
        </p:txBody>
      </p:sp>
      <p:sp>
        <p:nvSpPr>
          <p:cNvPr id="47107" name="Rectangle 3"/>
          <p:cNvSpPr>
            <a:spLocks noGrp="1" noChangeArrowheads="1"/>
          </p:cNvSpPr>
          <p:nvPr>
            <p:ph type="body" sz="half" idx="1"/>
          </p:nvPr>
        </p:nvSpPr>
        <p:spPr>
          <a:xfrm>
            <a:off x="385763" y="1009650"/>
            <a:ext cx="6951662" cy="1190625"/>
          </a:xfrm>
        </p:spPr>
        <p:txBody>
          <a:bodyPr/>
          <a:lstStyle/>
          <a:p>
            <a:pPr marL="57150" indent="-57150" eaLnBrk="1" hangingPunct="1"/>
            <a:r>
              <a:rPr lang="en-US" sz="2400" smtClean="0"/>
              <a:t>Rapidly develop and test algorithms </a:t>
            </a:r>
          </a:p>
        </p:txBody>
      </p:sp>
      <p:sp>
        <p:nvSpPr>
          <p:cNvPr id="72708" name="Rectangle 4"/>
          <p:cNvSpPr>
            <a:spLocks noChangeArrowheads="1"/>
          </p:cNvSpPr>
          <p:nvPr/>
        </p:nvSpPr>
        <p:spPr bwMode="auto">
          <a:xfrm>
            <a:off x="4229100" y="5448300"/>
            <a:ext cx="4800600" cy="400050"/>
          </a:xfrm>
          <a:prstGeom prst="rect">
            <a:avLst/>
          </a:prstGeom>
          <a:noFill/>
          <a:ln w="12700" algn="ctr">
            <a:noFill/>
            <a:miter lim="800000"/>
            <a:headEnd/>
            <a:tailEnd/>
          </a:ln>
        </p:spPr>
        <p:txBody>
          <a:bodyPr>
            <a:spAutoFit/>
          </a:bodyPr>
          <a:lstStyle/>
          <a:p>
            <a:pPr>
              <a:defRPr/>
            </a:pPr>
            <a:r>
              <a:rPr lang="en-US" sz="2000" dirty="0">
                <a:latin typeface="+mn-lt"/>
              </a:rPr>
              <a:t>(</a:t>
            </a:r>
            <a:r>
              <a:rPr lang="en-US" sz="2000" dirty="0" err="1">
                <a:latin typeface="+mn-lt"/>
              </a:rPr>
              <a:t>LabVIEW»Tools»MathScript</a:t>
            </a:r>
            <a:r>
              <a:rPr lang="en-US" sz="2000" dirty="0">
                <a:latin typeface="+mn-lt"/>
              </a:rPr>
              <a:t> Window)</a:t>
            </a:r>
          </a:p>
        </p:txBody>
      </p:sp>
      <p:pic>
        <p:nvPicPr>
          <p:cNvPr id="47109" name="Picture 5"/>
          <p:cNvPicPr>
            <a:picLocks noChangeAspect="1" noChangeArrowheads="1"/>
          </p:cNvPicPr>
          <p:nvPr/>
        </p:nvPicPr>
        <p:blipFill>
          <a:blip r:embed="rId3"/>
          <a:srcRect/>
          <a:stretch>
            <a:fillRect/>
          </a:stretch>
        </p:blipFill>
        <p:spPr bwMode="auto">
          <a:xfrm>
            <a:off x="4341813" y="1700213"/>
            <a:ext cx="4646612" cy="3776662"/>
          </a:xfrm>
          <a:prstGeom prst="rect">
            <a:avLst/>
          </a:prstGeom>
          <a:noFill/>
          <a:ln w="12700" algn="ctr">
            <a:noFill/>
            <a:miter lim="800000"/>
            <a:headEnd/>
            <a:tailEnd/>
          </a:ln>
        </p:spPr>
      </p:pic>
      <p:sp>
        <p:nvSpPr>
          <p:cNvPr id="47110" name="Rectangle 6"/>
          <p:cNvSpPr>
            <a:spLocks noChangeArrowheads="1"/>
          </p:cNvSpPr>
          <p:nvPr/>
        </p:nvSpPr>
        <p:spPr bwMode="auto">
          <a:xfrm>
            <a:off x="4724400" y="2967038"/>
            <a:ext cx="1304925" cy="882650"/>
          </a:xfrm>
          <a:prstGeom prst="rect">
            <a:avLst/>
          </a:prstGeom>
          <a:solidFill>
            <a:schemeClr val="bg1">
              <a:alpha val="59999"/>
            </a:schemeClr>
          </a:solidFill>
          <a:ln w="9525">
            <a:noFill/>
            <a:miter lim="800000"/>
            <a:headEnd/>
            <a:tailEnd/>
          </a:ln>
        </p:spPr>
        <p:txBody>
          <a:bodyPr/>
          <a:lstStyle/>
          <a:p>
            <a:pPr marL="342900" indent="-342900" algn="ctr"/>
            <a:r>
              <a:rPr lang="en-US"/>
              <a:t>Output</a:t>
            </a:r>
          </a:p>
          <a:p>
            <a:pPr marL="342900" indent="-342900" algn="ctr"/>
            <a:r>
              <a:rPr lang="en-US"/>
              <a:t>Window</a:t>
            </a:r>
          </a:p>
        </p:txBody>
      </p:sp>
      <p:sp>
        <p:nvSpPr>
          <p:cNvPr id="47111" name="Rectangle 7"/>
          <p:cNvSpPr>
            <a:spLocks noChangeArrowheads="1"/>
          </p:cNvSpPr>
          <p:nvPr/>
        </p:nvSpPr>
        <p:spPr bwMode="auto">
          <a:xfrm>
            <a:off x="6877050" y="2738438"/>
            <a:ext cx="1574800" cy="844550"/>
          </a:xfrm>
          <a:prstGeom prst="rect">
            <a:avLst/>
          </a:prstGeom>
          <a:noFill/>
          <a:ln w="9525">
            <a:noFill/>
            <a:miter lim="800000"/>
            <a:headEnd/>
            <a:tailEnd/>
          </a:ln>
        </p:spPr>
        <p:txBody>
          <a:bodyPr/>
          <a:lstStyle/>
          <a:p>
            <a:pPr marL="342900" indent="-342900" algn="ctr"/>
            <a:r>
              <a:rPr lang="en-US"/>
              <a:t>Variable</a:t>
            </a:r>
          </a:p>
          <a:p>
            <a:pPr marL="342900" indent="-342900" algn="ctr"/>
            <a:r>
              <a:rPr lang="en-US"/>
              <a:t>Workspace</a:t>
            </a:r>
          </a:p>
        </p:txBody>
      </p:sp>
      <p:sp>
        <p:nvSpPr>
          <p:cNvPr id="47112" name="Rectangle 8"/>
          <p:cNvSpPr>
            <a:spLocks noChangeArrowheads="1"/>
          </p:cNvSpPr>
          <p:nvPr/>
        </p:nvSpPr>
        <p:spPr bwMode="auto">
          <a:xfrm>
            <a:off x="7105650" y="4195763"/>
            <a:ext cx="1536700" cy="577850"/>
          </a:xfrm>
          <a:prstGeom prst="rect">
            <a:avLst/>
          </a:prstGeom>
          <a:solidFill>
            <a:schemeClr val="bg1">
              <a:alpha val="59999"/>
            </a:schemeClr>
          </a:solidFill>
          <a:ln w="9525">
            <a:noFill/>
            <a:miter lim="800000"/>
            <a:headEnd/>
            <a:tailEnd/>
          </a:ln>
        </p:spPr>
        <p:txBody>
          <a:bodyPr lIns="45720" rIns="45720"/>
          <a:lstStyle/>
          <a:p>
            <a:pPr marL="342900" indent="-342900" algn="ctr"/>
            <a:r>
              <a:rPr lang="en-US" sz="1600"/>
              <a:t>View/Modify</a:t>
            </a:r>
          </a:p>
          <a:p>
            <a:pPr marL="342900" indent="-342900" algn="ctr"/>
            <a:r>
              <a:rPr lang="en-US" sz="1600"/>
              <a:t>Variable Contents</a:t>
            </a:r>
          </a:p>
        </p:txBody>
      </p:sp>
      <p:sp>
        <p:nvSpPr>
          <p:cNvPr id="47113" name="Rectangle 9"/>
          <p:cNvSpPr>
            <a:spLocks noChangeArrowheads="1"/>
          </p:cNvSpPr>
          <p:nvPr/>
        </p:nvSpPr>
        <p:spPr bwMode="auto">
          <a:xfrm>
            <a:off x="4533900" y="4887913"/>
            <a:ext cx="1843088" cy="344487"/>
          </a:xfrm>
          <a:prstGeom prst="rect">
            <a:avLst/>
          </a:prstGeom>
          <a:noFill/>
          <a:ln w="9525">
            <a:noFill/>
            <a:miter lim="800000"/>
            <a:headEnd/>
            <a:tailEnd/>
          </a:ln>
        </p:spPr>
        <p:txBody>
          <a:bodyPr/>
          <a:lstStyle/>
          <a:p>
            <a:pPr marL="342900" indent="-342900" algn="ctr"/>
            <a:r>
              <a:rPr lang="en-US" sz="2000"/>
              <a:t>User Commands</a:t>
            </a:r>
          </a:p>
        </p:txBody>
      </p:sp>
      <p:grpSp>
        <p:nvGrpSpPr>
          <p:cNvPr id="2" name="Group 11"/>
          <p:cNvGrpSpPr>
            <a:grpSpLocks noChangeAspect="1"/>
          </p:cNvGrpSpPr>
          <p:nvPr/>
        </p:nvGrpSpPr>
        <p:grpSpPr bwMode="auto">
          <a:xfrm>
            <a:off x="328613" y="4419600"/>
            <a:ext cx="4025900" cy="1390650"/>
            <a:chOff x="267" y="2716"/>
            <a:chExt cx="2310" cy="798"/>
          </a:xfrm>
        </p:grpSpPr>
        <p:pic>
          <p:nvPicPr>
            <p:cNvPr id="47117" name="Picture 12"/>
            <p:cNvPicPr>
              <a:picLocks noChangeAspect="1" noChangeArrowheads="1"/>
            </p:cNvPicPr>
            <p:nvPr/>
          </p:nvPicPr>
          <p:blipFill>
            <a:blip r:embed="rId4"/>
            <a:srcRect/>
            <a:stretch>
              <a:fillRect/>
            </a:stretch>
          </p:blipFill>
          <p:spPr bwMode="auto">
            <a:xfrm>
              <a:off x="267" y="2716"/>
              <a:ext cx="2310" cy="798"/>
            </a:xfrm>
            <a:prstGeom prst="rect">
              <a:avLst/>
            </a:prstGeom>
            <a:noFill/>
            <a:ln w="12700" algn="ctr">
              <a:noFill/>
              <a:miter lim="800000"/>
              <a:headEnd/>
              <a:tailEnd/>
            </a:ln>
          </p:spPr>
        </p:pic>
        <p:sp>
          <p:nvSpPr>
            <p:cNvPr id="47118" name="Rectangle 13"/>
            <p:cNvSpPr>
              <a:spLocks noChangeArrowheads="1"/>
            </p:cNvSpPr>
            <p:nvPr/>
          </p:nvSpPr>
          <p:spPr bwMode="auto">
            <a:xfrm>
              <a:off x="824" y="3128"/>
              <a:ext cx="976" cy="265"/>
            </a:xfrm>
            <a:prstGeom prst="rect">
              <a:avLst/>
            </a:prstGeom>
            <a:noFill/>
            <a:ln w="12700" algn="ctr">
              <a:noFill/>
              <a:miter lim="800000"/>
              <a:headEnd/>
              <a:tailEnd/>
            </a:ln>
          </p:spPr>
          <p:txBody>
            <a:bodyPr wrap="none">
              <a:spAutoFit/>
            </a:bodyPr>
            <a:lstStyle/>
            <a:p>
              <a:pPr algn="ctr" eaLnBrk="0" hangingPunct="0"/>
              <a:r>
                <a:rPr lang="en-US"/>
                <a:t>.m file Script</a:t>
              </a:r>
            </a:p>
          </p:txBody>
        </p:sp>
      </p:grpSp>
      <p:sp>
        <p:nvSpPr>
          <p:cNvPr id="72715" name="Rectangle 14"/>
          <p:cNvSpPr>
            <a:spLocks noChangeArrowheads="1"/>
          </p:cNvSpPr>
          <p:nvPr/>
        </p:nvSpPr>
        <p:spPr bwMode="auto">
          <a:xfrm>
            <a:off x="385763" y="1508125"/>
            <a:ext cx="3917950" cy="2765425"/>
          </a:xfrm>
          <a:prstGeom prst="rect">
            <a:avLst/>
          </a:prstGeom>
          <a:noFill/>
          <a:ln w="9525">
            <a:noFill/>
            <a:miter lim="800000"/>
            <a:headEnd/>
            <a:tailEnd/>
          </a:ln>
        </p:spPr>
        <p:txBody>
          <a:bodyPr/>
          <a:lstStyle/>
          <a:p>
            <a:pPr marL="174625" indent="-174625">
              <a:spcBef>
                <a:spcPct val="20000"/>
              </a:spcBef>
              <a:buFontTx/>
              <a:buChar char="•"/>
              <a:defRPr/>
            </a:pPr>
            <a:r>
              <a:rPr lang="en-US" b="0" dirty="0">
                <a:latin typeface="+mn-lt"/>
              </a:rPr>
              <a:t>Share scripts and variables with the node</a:t>
            </a:r>
          </a:p>
          <a:p>
            <a:pPr marL="174625" indent="-174625">
              <a:spcBef>
                <a:spcPct val="20000"/>
              </a:spcBef>
              <a:buFontTx/>
              <a:buChar char="•"/>
              <a:defRPr/>
            </a:pPr>
            <a:r>
              <a:rPr lang="en-US" b="0" dirty="0">
                <a:latin typeface="+mn-lt"/>
              </a:rPr>
              <a:t>View/modify variable content in 1D, 2D, and 3D</a:t>
            </a:r>
          </a:p>
        </p:txBody>
      </p:sp>
      <p:cxnSp>
        <p:nvCxnSpPr>
          <p:cNvPr id="47116" name="AutoShape 10"/>
          <p:cNvCxnSpPr>
            <a:cxnSpLocks noChangeShapeType="1"/>
          </p:cNvCxnSpPr>
          <p:nvPr/>
        </p:nvCxnSpPr>
        <p:spPr bwMode="auto">
          <a:xfrm flipV="1">
            <a:off x="3113088" y="3851275"/>
            <a:ext cx="1112837" cy="614363"/>
          </a:xfrm>
          <a:prstGeom prst="straightConnector1">
            <a:avLst/>
          </a:prstGeom>
          <a:noFill/>
          <a:ln w="50800">
            <a:solidFill>
              <a:srgbClr val="FF3300"/>
            </a:solidFill>
            <a:round/>
            <a:headEnd type="triangle" w="lg" len="lg"/>
            <a:tailEnd type="triangle" w="lg" len="lg"/>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190500"/>
            <a:ext cx="9144000" cy="990600"/>
          </a:xfrm>
        </p:spPr>
        <p:txBody>
          <a:bodyPr/>
          <a:lstStyle/>
          <a:p>
            <a:pPr eaLnBrk="1" hangingPunct="1"/>
            <a:r>
              <a:rPr lang="en-US" sz="3200" b="1" smtClean="0"/>
              <a:t>Section IV – Advanced Data flow Topics (Optional)</a:t>
            </a:r>
          </a:p>
        </p:txBody>
      </p:sp>
      <p:sp>
        <p:nvSpPr>
          <p:cNvPr id="48131" name="Rectangle 3"/>
          <p:cNvSpPr>
            <a:spLocks noGrp="1" noChangeArrowheads="1"/>
          </p:cNvSpPr>
          <p:nvPr>
            <p:ph type="body" sz="half" idx="1"/>
          </p:nvPr>
        </p:nvSpPr>
        <p:spPr>
          <a:xfrm>
            <a:off x="381000" y="1371600"/>
            <a:ext cx="8185150" cy="4743450"/>
          </a:xfrm>
        </p:spPr>
        <p:txBody>
          <a:bodyPr/>
          <a:lstStyle/>
          <a:p>
            <a:pPr eaLnBrk="1" hangingPunct="1">
              <a:lnSpc>
                <a:spcPct val="90000"/>
              </a:lnSpc>
              <a:buFontTx/>
              <a:buNone/>
            </a:pPr>
            <a:r>
              <a:rPr lang="en-US" sz="2800" smtClean="0"/>
              <a:t>A. Additional Data Types</a:t>
            </a:r>
          </a:p>
          <a:p>
            <a:pPr lvl="1" eaLnBrk="1" hangingPunct="1">
              <a:lnSpc>
                <a:spcPct val="90000"/>
              </a:lnSpc>
              <a:buFontTx/>
              <a:buChar char="•"/>
            </a:pPr>
            <a:r>
              <a:rPr lang="en-US" sz="2000" smtClean="0">
                <a:ea typeface="ＭＳ Ｐゴシック" pitchFamily="34" charset="-128"/>
              </a:rPr>
              <a:t>Cluster</a:t>
            </a:r>
          </a:p>
          <a:p>
            <a:pPr eaLnBrk="1" hangingPunct="1">
              <a:lnSpc>
                <a:spcPct val="90000"/>
              </a:lnSpc>
              <a:buFontTx/>
              <a:buNone/>
            </a:pPr>
            <a:endParaRPr lang="en-US" sz="2800" smtClean="0"/>
          </a:p>
          <a:p>
            <a:pPr eaLnBrk="1" hangingPunct="1">
              <a:lnSpc>
                <a:spcPct val="90000"/>
              </a:lnSpc>
              <a:buFontTx/>
              <a:buNone/>
            </a:pPr>
            <a:r>
              <a:rPr lang="en-US" sz="2800" smtClean="0"/>
              <a:t>B. Data flow Constructs</a:t>
            </a:r>
          </a:p>
          <a:p>
            <a:pPr lvl="1" eaLnBrk="1" hangingPunct="1">
              <a:lnSpc>
                <a:spcPct val="90000"/>
              </a:lnSpc>
              <a:buFontTx/>
              <a:buChar char="•"/>
            </a:pPr>
            <a:r>
              <a:rPr lang="en-US" sz="2000" smtClean="0">
                <a:ea typeface="ＭＳ Ｐゴシック" pitchFamily="34" charset="-128"/>
              </a:rPr>
              <a:t>Shift Register</a:t>
            </a:r>
          </a:p>
          <a:p>
            <a:pPr lvl="1" eaLnBrk="1" hangingPunct="1">
              <a:lnSpc>
                <a:spcPct val="90000"/>
              </a:lnSpc>
              <a:buFontTx/>
              <a:buChar char="•"/>
            </a:pPr>
            <a:r>
              <a:rPr lang="en-US" sz="2000" smtClean="0">
                <a:ea typeface="ＭＳ Ｐゴシック" pitchFamily="34" charset="-128"/>
              </a:rPr>
              <a:t>Local Variables</a:t>
            </a:r>
          </a:p>
          <a:p>
            <a:pPr eaLnBrk="1" hangingPunct="1">
              <a:lnSpc>
                <a:spcPct val="90000"/>
              </a:lnSpc>
            </a:pPr>
            <a:endParaRPr lang="en-US" sz="2800" smtClean="0"/>
          </a:p>
          <a:p>
            <a:pPr eaLnBrk="1" hangingPunct="1">
              <a:lnSpc>
                <a:spcPct val="90000"/>
              </a:lnSpc>
              <a:buFontTx/>
              <a:buNone/>
            </a:pPr>
            <a:r>
              <a:rPr lang="en-US" sz="2800" smtClean="0"/>
              <a:t>C. Large Application Development</a:t>
            </a:r>
          </a:p>
          <a:p>
            <a:pPr lvl="1" eaLnBrk="1" hangingPunct="1">
              <a:lnSpc>
                <a:spcPct val="90000"/>
              </a:lnSpc>
              <a:buFontTx/>
              <a:buChar char="•"/>
            </a:pPr>
            <a:r>
              <a:rPr lang="en-US" sz="2000" smtClean="0">
                <a:ea typeface="ＭＳ Ｐゴシック" pitchFamily="34" charset="-128"/>
              </a:rPr>
              <a:t>Navigator Window</a:t>
            </a:r>
          </a:p>
          <a:p>
            <a:pPr lvl="1" eaLnBrk="1" hangingPunct="1">
              <a:lnSpc>
                <a:spcPct val="90000"/>
              </a:lnSpc>
              <a:buFontTx/>
              <a:buChar char="•"/>
            </a:pPr>
            <a:r>
              <a:rPr lang="en-US" sz="2000" smtClean="0">
                <a:ea typeface="ＭＳ Ｐゴシック" pitchFamily="34" charset="-128"/>
              </a:rPr>
              <a:t>LabVIEW Projects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190500"/>
            <a:ext cx="9144000" cy="838200"/>
          </a:xfrm>
        </p:spPr>
        <p:txBody>
          <a:bodyPr/>
          <a:lstStyle/>
          <a:p>
            <a:pPr eaLnBrk="1" hangingPunct="1"/>
            <a:r>
              <a:rPr lang="en-US" sz="3200" b="1" smtClean="0"/>
              <a:t>Introduction to Clusters</a:t>
            </a:r>
          </a:p>
        </p:txBody>
      </p:sp>
      <p:sp>
        <p:nvSpPr>
          <p:cNvPr id="49155" name="Rectangle 3"/>
          <p:cNvSpPr>
            <a:spLocks noGrp="1" noChangeArrowheads="1"/>
          </p:cNvSpPr>
          <p:nvPr>
            <p:ph idx="1"/>
          </p:nvPr>
        </p:nvSpPr>
        <p:spPr>
          <a:xfrm>
            <a:off x="685800" y="1028700"/>
            <a:ext cx="7772400" cy="4114800"/>
          </a:xfrm>
        </p:spPr>
        <p:txBody>
          <a:bodyPr/>
          <a:lstStyle/>
          <a:p>
            <a:pPr eaLnBrk="1" hangingPunct="1">
              <a:spcAft>
                <a:spcPct val="10000"/>
              </a:spcAft>
              <a:buClr>
                <a:schemeClr val="tx1"/>
              </a:buClr>
            </a:pPr>
            <a:r>
              <a:rPr lang="en-US" sz="2400" smtClean="0"/>
              <a:t>Data structure that groups data together</a:t>
            </a:r>
          </a:p>
          <a:p>
            <a:pPr eaLnBrk="1" hangingPunct="1">
              <a:spcAft>
                <a:spcPct val="10000"/>
              </a:spcAft>
              <a:buClr>
                <a:schemeClr val="tx1"/>
              </a:buClr>
            </a:pPr>
            <a:r>
              <a:rPr lang="en-US" sz="2400" smtClean="0"/>
              <a:t>Data may be of different types</a:t>
            </a:r>
          </a:p>
          <a:p>
            <a:pPr eaLnBrk="1" hangingPunct="1">
              <a:spcAft>
                <a:spcPct val="10000"/>
              </a:spcAft>
              <a:buClr>
                <a:schemeClr val="tx1"/>
              </a:buClr>
            </a:pPr>
            <a:r>
              <a:rPr lang="en-US" sz="2400" smtClean="0"/>
              <a:t>Analogous to </a:t>
            </a:r>
            <a:r>
              <a:rPr lang="en-US" sz="2400" i="1" smtClean="0"/>
              <a:t>struct</a:t>
            </a:r>
            <a:r>
              <a:rPr lang="en-US" sz="2400" smtClean="0"/>
              <a:t> in ANSI C</a:t>
            </a:r>
          </a:p>
          <a:p>
            <a:pPr eaLnBrk="1" hangingPunct="1">
              <a:spcAft>
                <a:spcPct val="10000"/>
              </a:spcAft>
              <a:buClr>
                <a:schemeClr val="tx1"/>
              </a:buClr>
            </a:pPr>
            <a:r>
              <a:rPr lang="en-US" sz="2400" smtClean="0"/>
              <a:t>Elements must be either all controls or all indicators</a:t>
            </a:r>
          </a:p>
          <a:p>
            <a:pPr eaLnBrk="1" hangingPunct="1">
              <a:spcAft>
                <a:spcPct val="10000"/>
              </a:spcAft>
              <a:buClr>
                <a:schemeClr val="tx1"/>
              </a:buClr>
            </a:pPr>
            <a:r>
              <a:rPr lang="en-US" sz="2400" smtClean="0"/>
              <a:t>Thought of as wires bundled into a cable</a:t>
            </a:r>
            <a:r>
              <a:rPr lang="en-US" sz="2400" b="1" smtClean="0"/>
              <a:t> </a:t>
            </a:r>
          </a:p>
          <a:p>
            <a:pPr eaLnBrk="1" hangingPunct="1">
              <a:spcAft>
                <a:spcPct val="10000"/>
              </a:spcAft>
              <a:buClr>
                <a:schemeClr val="tx1"/>
              </a:buClr>
            </a:pPr>
            <a:r>
              <a:rPr lang="en-US" sz="2400" b="1" smtClean="0"/>
              <a:t>Order is important</a:t>
            </a:r>
          </a:p>
        </p:txBody>
      </p:sp>
      <p:grpSp>
        <p:nvGrpSpPr>
          <p:cNvPr id="2" name="Group 4"/>
          <p:cNvGrpSpPr>
            <a:grpSpLocks/>
          </p:cNvGrpSpPr>
          <p:nvPr/>
        </p:nvGrpSpPr>
        <p:grpSpPr bwMode="auto">
          <a:xfrm>
            <a:off x="2171700" y="4305300"/>
            <a:ext cx="4038600" cy="762000"/>
            <a:chOff x="1921" y="2496"/>
            <a:chExt cx="1151" cy="192"/>
          </a:xfrm>
        </p:grpSpPr>
        <p:sp>
          <p:nvSpPr>
            <p:cNvPr id="49157" name="Line 5"/>
            <p:cNvSpPr>
              <a:spLocks noChangeShapeType="1"/>
            </p:cNvSpPr>
            <p:nvPr/>
          </p:nvSpPr>
          <p:spPr bwMode="auto">
            <a:xfrm flipH="1">
              <a:off x="1947" y="2592"/>
              <a:ext cx="288" cy="0"/>
            </a:xfrm>
            <a:prstGeom prst="line">
              <a:avLst/>
            </a:prstGeom>
            <a:noFill/>
            <a:ln w="25400">
              <a:solidFill>
                <a:srgbClr val="33CC33"/>
              </a:solidFill>
              <a:round/>
              <a:headEnd type="none" w="sm" len="sm"/>
              <a:tailEnd type="none" w="sm" len="sm"/>
            </a:ln>
          </p:spPr>
          <p:txBody>
            <a:bodyPr wrap="none" anchor="ctr"/>
            <a:lstStyle/>
            <a:p>
              <a:endParaRPr lang="en-US"/>
            </a:p>
          </p:txBody>
        </p:sp>
        <p:sp>
          <p:nvSpPr>
            <p:cNvPr id="49158" name="Arc 6"/>
            <p:cNvSpPr>
              <a:spLocks/>
            </p:cNvSpPr>
            <p:nvPr/>
          </p:nvSpPr>
          <p:spPr bwMode="auto">
            <a:xfrm>
              <a:off x="1931" y="2496"/>
              <a:ext cx="305" cy="48"/>
            </a:xfrm>
            <a:custGeom>
              <a:avLst/>
              <a:gdLst>
                <a:gd name="T0" fmla="*/ 3 w 27474"/>
                <a:gd name="T1" fmla="*/ 0 h 21600"/>
                <a:gd name="T2" fmla="*/ 0 w 27474"/>
                <a:gd name="T3" fmla="*/ 0 h 21600"/>
                <a:gd name="T4" fmla="*/ 3 w 27474"/>
                <a:gd name="T5" fmla="*/ 0 h 21600"/>
                <a:gd name="T6" fmla="*/ 0 60000 65536"/>
                <a:gd name="T7" fmla="*/ 0 60000 65536"/>
                <a:gd name="T8" fmla="*/ 0 60000 65536"/>
                <a:gd name="T9" fmla="*/ 0 w 27474"/>
                <a:gd name="T10" fmla="*/ 0 h 21600"/>
                <a:gd name="T11" fmla="*/ 27474 w 27474"/>
                <a:gd name="T12" fmla="*/ 21600 h 21600"/>
              </a:gdLst>
              <a:ahLst/>
              <a:cxnLst>
                <a:cxn ang="T6">
                  <a:pos x="T0" y="T1"/>
                </a:cxn>
                <a:cxn ang="T7">
                  <a:pos x="T2" y="T3"/>
                </a:cxn>
                <a:cxn ang="T8">
                  <a:pos x="T4" y="T5"/>
                </a:cxn>
              </a:cxnLst>
              <a:rect l="T9" t="T10" r="T11" b="T12"/>
              <a:pathLst>
                <a:path w="27474" h="21600" fill="none" extrusionOk="0">
                  <a:moveTo>
                    <a:pt x="27473" y="20785"/>
                  </a:moveTo>
                  <a:cubicBezTo>
                    <a:pt x="25562" y="21326"/>
                    <a:pt x="23586" y="21599"/>
                    <a:pt x="21600" y="21600"/>
                  </a:cubicBezTo>
                  <a:cubicBezTo>
                    <a:pt x="9670" y="21600"/>
                    <a:pt x="0" y="11929"/>
                    <a:pt x="0" y="0"/>
                  </a:cubicBezTo>
                </a:path>
                <a:path w="27474" h="21600" stroke="0" extrusionOk="0">
                  <a:moveTo>
                    <a:pt x="27473" y="20785"/>
                  </a:moveTo>
                  <a:cubicBezTo>
                    <a:pt x="25562" y="21326"/>
                    <a:pt x="23586" y="21599"/>
                    <a:pt x="21600" y="21600"/>
                  </a:cubicBezTo>
                  <a:cubicBezTo>
                    <a:pt x="9670" y="21600"/>
                    <a:pt x="0" y="11929"/>
                    <a:pt x="0" y="0"/>
                  </a:cubicBezTo>
                  <a:lnTo>
                    <a:pt x="21600" y="0"/>
                  </a:lnTo>
                  <a:close/>
                </a:path>
              </a:pathLst>
            </a:custGeom>
            <a:noFill/>
            <a:ln w="50800" cap="rnd">
              <a:solidFill>
                <a:srgbClr val="FF66CC"/>
              </a:solidFill>
              <a:round/>
              <a:headEnd type="none" w="sm" len="sm"/>
              <a:tailEnd type="none" w="sm" len="sm"/>
            </a:ln>
          </p:spPr>
          <p:txBody>
            <a:bodyPr wrap="none" anchor="ctr"/>
            <a:lstStyle/>
            <a:p>
              <a:endParaRPr lang="en-US"/>
            </a:p>
          </p:txBody>
        </p:sp>
        <p:sp>
          <p:nvSpPr>
            <p:cNvPr id="49159" name="Arc 7"/>
            <p:cNvSpPr>
              <a:spLocks/>
            </p:cNvSpPr>
            <p:nvPr/>
          </p:nvSpPr>
          <p:spPr bwMode="auto">
            <a:xfrm rot="10800000">
              <a:off x="1921" y="2640"/>
              <a:ext cx="315" cy="48"/>
            </a:xfrm>
            <a:custGeom>
              <a:avLst/>
              <a:gdLst>
                <a:gd name="T0" fmla="*/ 3 w 28356"/>
                <a:gd name="T1" fmla="*/ 0 h 21600"/>
                <a:gd name="T2" fmla="*/ 0 w 28356"/>
                <a:gd name="T3" fmla="*/ 0 h 21600"/>
                <a:gd name="T4" fmla="*/ 1 w 28356"/>
                <a:gd name="T5" fmla="*/ 0 h 21600"/>
                <a:gd name="T6" fmla="*/ 0 60000 65536"/>
                <a:gd name="T7" fmla="*/ 0 60000 65536"/>
                <a:gd name="T8" fmla="*/ 0 60000 65536"/>
                <a:gd name="T9" fmla="*/ 0 w 28356"/>
                <a:gd name="T10" fmla="*/ 0 h 21600"/>
                <a:gd name="T11" fmla="*/ 28356 w 28356"/>
                <a:gd name="T12" fmla="*/ 21600 h 21600"/>
              </a:gdLst>
              <a:ahLst/>
              <a:cxnLst>
                <a:cxn ang="T6">
                  <a:pos x="T0" y="T1"/>
                </a:cxn>
                <a:cxn ang="T7">
                  <a:pos x="T2" y="T3"/>
                </a:cxn>
                <a:cxn ang="T8">
                  <a:pos x="T4" y="T5"/>
                </a:cxn>
              </a:cxnLst>
              <a:rect l="T9" t="T10" r="T11" b="T12"/>
              <a:pathLst>
                <a:path w="28356" h="21600" fill="none" extrusionOk="0">
                  <a:moveTo>
                    <a:pt x="28355" y="1800"/>
                  </a:moveTo>
                  <a:cubicBezTo>
                    <a:pt x="27419" y="12993"/>
                    <a:pt x="18062" y="21599"/>
                    <a:pt x="6831" y="21600"/>
                  </a:cubicBezTo>
                  <a:cubicBezTo>
                    <a:pt x="4509" y="21600"/>
                    <a:pt x="2202" y="21225"/>
                    <a:pt x="0" y="20491"/>
                  </a:cubicBezTo>
                </a:path>
                <a:path w="28356" h="21600" stroke="0" extrusionOk="0">
                  <a:moveTo>
                    <a:pt x="28355" y="1800"/>
                  </a:moveTo>
                  <a:cubicBezTo>
                    <a:pt x="27419" y="12993"/>
                    <a:pt x="18062" y="21599"/>
                    <a:pt x="6831" y="21600"/>
                  </a:cubicBezTo>
                  <a:cubicBezTo>
                    <a:pt x="4509" y="21600"/>
                    <a:pt x="2202" y="21225"/>
                    <a:pt x="0" y="20491"/>
                  </a:cubicBezTo>
                  <a:lnTo>
                    <a:pt x="6831" y="0"/>
                  </a:lnTo>
                  <a:close/>
                </a:path>
              </a:pathLst>
            </a:custGeom>
            <a:noFill/>
            <a:ln w="50800" cap="rnd">
              <a:solidFill>
                <a:srgbClr val="FF9933"/>
              </a:solidFill>
              <a:round/>
              <a:headEnd type="none" w="sm" len="sm"/>
              <a:tailEnd type="none" w="sm" len="sm"/>
            </a:ln>
          </p:spPr>
          <p:txBody>
            <a:bodyPr wrap="none" anchor="ctr"/>
            <a:lstStyle/>
            <a:p>
              <a:endParaRPr lang="en-US"/>
            </a:p>
          </p:txBody>
        </p:sp>
        <p:sp>
          <p:nvSpPr>
            <p:cNvPr id="49160" name="Rectangle 8"/>
            <p:cNvSpPr>
              <a:spLocks noChangeArrowheads="1"/>
            </p:cNvSpPr>
            <p:nvPr/>
          </p:nvSpPr>
          <p:spPr bwMode="auto">
            <a:xfrm>
              <a:off x="2232" y="2512"/>
              <a:ext cx="816" cy="152"/>
            </a:xfrm>
            <a:prstGeom prst="rect">
              <a:avLst/>
            </a:prstGeom>
            <a:solidFill>
              <a:schemeClr val="bg1"/>
            </a:solidFill>
            <a:ln w="76200">
              <a:solidFill>
                <a:srgbClr val="CC0099"/>
              </a:solidFill>
              <a:miter lim="800000"/>
              <a:headEnd/>
              <a:tailEnd/>
            </a:ln>
          </p:spPr>
          <p:txBody>
            <a:bodyPr wrap="none" anchor="ctr"/>
            <a:lstStyle/>
            <a:p>
              <a:pPr algn="ctr" eaLnBrk="0" hangingPunct="0"/>
              <a:endParaRPr lang="bg-BG"/>
            </a:p>
          </p:txBody>
        </p:sp>
        <p:sp>
          <p:nvSpPr>
            <p:cNvPr id="49161" name="Line 9"/>
            <p:cNvSpPr>
              <a:spLocks noChangeShapeType="1"/>
            </p:cNvSpPr>
            <p:nvPr/>
          </p:nvSpPr>
          <p:spPr bwMode="auto">
            <a:xfrm flipV="1">
              <a:off x="2208" y="2496"/>
              <a:ext cx="144" cy="192"/>
            </a:xfrm>
            <a:prstGeom prst="line">
              <a:avLst/>
            </a:prstGeom>
            <a:noFill/>
            <a:ln w="101600">
              <a:solidFill>
                <a:srgbClr val="CC0099"/>
              </a:solidFill>
              <a:round/>
              <a:headEnd type="none" w="sm" len="sm"/>
              <a:tailEnd type="none" w="sm" len="sm"/>
            </a:ln>
          </p:spPr>
          <p:txBody>
            <a:bodyPr wrap="none" anchor="ctr"/>
            <a:lstStyle/>
            <a:p>
              <a:endParaRPr lang="en-US"/>
            </a:p>
          </p:txBody>
        </p:sp>
        <p:sp>
          <p:nvSpPr>
            <p:cNvPr id="49162" name="Line 10"/>
            <p:cNvSpPr>
              <a:spLocks noChangeShapeType="1"/>
            </p:cNvSpPr>
            <p:nvPr/>
          </p:nvSpPr>
          <p:spPr bwMode="auto">
            <a:xfrm flipV="1">
              <a:off x="2352" y="2496"/>
              <a:ext cx="144" cy="192"/>
            </a:xfrm>
            <a:prstGeom prst="line">
              <a:avLst/>
            </a:prstGeom>
            <a:noFill/>
            <a:ln w="101600">
              <a:solidFill>
                <a:srgbClr val="CC0099"/>
              </a:solidFill>
              <a:round/>
              <a:headEnd type="none" w="sm" len="sm"/>
              <a:tailEnd type="none" w="sm" len="sm"/>
            </a:ln>
          </p:spPr>
          <p:txBody>
            <a:bodyPr wrap="none" anchor="ctr"/>
            <a:lstStyle/>
            <a:p>
              <a:endParaRPr lang="en-US"/>
            </a:p>
          </p:txBody>
        </p:sp>
        <p:sp>
          <p:nvSpPr>
            <p:cNvPr id="49163" name="Line 11"/>
            <p:cNvSpPr>
              <a:spLocks noChangeShapeType="1"/>
            </p:cNvSpPr>
            <p:nvPr/>
          </p:nvSpPr>
          <p:spPr bwMode="auto">
            <a:xfrm flipV="1">
              <a:off x="2496" y="2496"/>
              <a:ext cx="144" cy="192"/>
            </a:xfrm>
            <a:prstGeom prst="line">
              <a:avLst/>
            </a:prstGeom>
            <a:noFill/>
            <a:ln w="101600">
              <a:solidFill>
                <a:srgbClr val="CC0099"/>
              </a:solidFill>
              <a:round/>
              <a:headEnd type="none" w="sm" len="sm"/>
              <a:tailEnd type="none" w="sm" len="sm"/>
            </a:ln>
          </p:spPr>
          <p:txBody>
            <a:bodyPr wrap="none" anchor="ctr"/>
            <a:lstStyle/>
            <a:p>
              <a:endParaRPr lang="en-US"/>
            </a:p>
          </p:txBody>
        </p:sp>
        <p:sp>
          <p:nvSpPr>
            <p:cNvPr id="49164" name="Line 12"/>
            <p:cNvSpPr>
              <a:spLocks noChangeShapeType="1"/>
            </p:cNvSpPr>
            <p:nvPr/>
          </p:nvSpPr>
          <p:spPr bwMode="auto">
            <a:xfrm flipV="1">
              <a:off x="2640" y="2496"/>
              <a:ext cx="144" cy="192"/>
            </a:xfrm>
            <a:prstGeom prst="line">
              <a:avLst/>
            </a:prstGeom>
            <a:noFill/>
            <a:ln w="101600">
              <a:solidFill>
                <a:srgbClr val="CC0099"/>
              </a:solidFill>
              <a:round/>
              <a:headEnd type="none" w="sm" len="sm"/>
              <a:tailEnd type="none" w="sm" len="sm"/>
            </a:ln>
          </p:spPr>
          <p:txBody>
            <a:bodyPr wrap="none" anchor="ctr"/>
            <a:lstStyle/>
            <a:p>
              <a:endParaRPr lang="en-US"/>
            </a:p>
          </p:txBody>
        </p:sp>
        <p:sp>
          <p:nvSpPr>
            <p:cNvPr id="49165" name="Line 13"/>
            <p:cNvSpPr>
              <a:spLocks noChangeShapeType="1"/>
            </p:cNvSpPr>
            <p:nvPr/>
          </p:nvSpPr>
          <p:spPr bwMode="auto">
            <a:xfrm flipV="1">
              <a:off x="2784" y="2496"/>
              <a:ext cx="144" cy="192"/>
            </a:xfrm>
            <a:prstGeom prst="line">
              <a:avLst/>
            </a:prstGeom>
            <a:noFill/>
            <a:ln w="101600">
              <a:solidFill>
                <a:srgbClr val="CC0099"/>
              </a:solidFill>
              <a:round/>
              <a:headEnd type="none" w="sm" len="sm"/>
              <a:tailEnd type="none" w="sm" len="sm"/>
            </a:ln>
          </p:spPr>
          <p:txBody>
            <a:bodyPr wrap="none" anchor="ctr"/>
            <a:lstStyle/>
            <a:p>
              <a:endParaRPr lang="en-US"/>
            </a:p>
          </p:txBody>
        </p:sp>
        <p:sp>
          <p:nvSpPr>
            <p:cNvPr id="49166" name="Line 14"/>
            <p:cNvSpPr>
              <a:spLocks noChangeShapeType="1"/>
            </p:cNvSpPr>
            <p:nvPr/>
          </p:nvSpPr>
          <p:spPr bwMode="auto">
            <a:xfrm flipV="1">
              <a:off x="2928" y="2496"/>
              <a:ext cx="144" cy="192"/>
            </a:xfrm>
            <a:prstGeom prst="line">
              <a:avLst/>
            </a:prstGeom>
            <a:noFill/>
            <a:ln w="101600">
              <a:solidFill>
                <a:srgbClr val="CC0099"/>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190500"/>
            <a:ext cx="9144000" cy="876300"/>
          </a:xfrm>
        </p:spPr>
        <p:txBody>
          <a:bodyPr/>
          <a:lstStyle/>
          <a:p>
            <a:pPr eaLnBrk="1" hangingPunct="1"/>
            <a:r>
              <a:rPr lang="en-US" sz="3200" b="1" smtClean="0"/>
              <a:t>Cluster Functions</a:t>
            </a:r>
          </a:p>
        </p:txBody>
      </p:sp>
      <p:graphicFrame>
        <p:nvGraphicFramePr>
          <p:cNvPr id="9218" name="Object 11"/>
          <p:cNvGraphicFramePr>
            <a:graphicFrameLocks noChangeAspect="1"/>
          </p:cNvGraphicFramePr>
          <p:nvPr>
            <p:ph sz="half" idx="1"/>
          </p:nvPr>
        </p:nvGraphicFramePr>
        <p:xfrm>
          <a:off x="5372100" y="3238500"/>
          <a:ext cx="2713038" cy="1652588"/>
        </p:xfrm>
        <a:graphic>
          <a:graphicData uri="http://schemas.openxmlformats.org/presentationml/2006/ole">
            <p:oleObj spid="_x0000_s1026" name="Bitmap Image" r:id="rId4" imgW="2048161" imgH="1247619" progId="PBrush">
              <p:embed/>
            </p:oleObj>
          </a:graphicData>
        </a:graphic>
      </p:graphicFrame>
      <p:sp>
        <p:nvSpPr>
          <p:cNvPr id="456708" name="Rectangle 4"/>
          <p:cNvSpPr>
            <a:spLocks noChangeArrowheads="1"/>
          </p:cNvSpPr>
          <p:nvPr/>
        </p:nvSpPr>
        <p:spPr bwMode="auto">
          <a:xfrm>
            <a:off x="347663" y="1008063"/>
            <a:ext cx="7696200" cy="1422400"/>
          </a:xfrm>
          <a:prstGeom prst="rect">
            <a:avLst/>
          </a:prstGeom>
          <a:noFill/>
          <a:ln w="9525">
            <a:noFill/>
            <a:miter lim="800000"/>
            <a:headEnd/>
            <a:tailEnd/>
          </a:ln>
          <a:effectLst/>
        </p:spPr>
        <p:txBody>
          <a:bodyPr lIns="136525" tIns="46038" rIns="136525" bIns="46038"/>
          <a:lstStyle/>
          <a:p>
            <a:pPr marL="285750" indent="-285750" eaLnBrk="0" hangingPunct="0">
              <a:lnSpc>
                <a:spcPct val="85000"/>
              </a:lnSpc>
              <a:spcAft>
                <a:spcPct val="20000"/>
              </a:spcAft>
              <a:buClr>
                <a:schemeClr val="tx1"/>
              </a:buClr>
              <a:buFontTx/>
              <a:buChar char="•"/>
              <a:defRPr/>
            </a:pPr>
            <a:r>
              <a:rPr lang="en-US" b="0" dirty="0">
                <a:latin typeface="+mn-lt"/>
              </a:rPr>
              <a:t>In the </a:t>
            </a:r>
            <a:r>
              <a:rPr lang="en-US" dirty="0">
                <a:latin typeface="+mn-lt"/>
              </a:rPr>
              <a:t>Cluster &amp; Variant</a:t>
            </a:r>
            <a:r>
              <a:rPr lang="en-US" b="0" dirty="0">
                <a:latin typeface="+mn-lt"/>
              </a:rPr>
              <a:t> </a:t>
            </a:r>
            <a:r>
              <a:rPr lang="en-US" b="0" dirty="0" err="1">
                <a:latin typeface="+mn-lt"/>
              </a:rPr>
              <a:t>subpalette</a:t>
            </a:r>
            <a:r>
              <a:rPr lang="en-US" b="0" dirty="0">
                <a:latin typeface="+mn-lt"/>
              </a:rPr>
              <a:t> of the </a:t>
            </a:r>
            <a:r>
              <a:rPr lang="en-US" dirty="0">
                <a:latin typeface="+mn-lt"/>
              </a:rPr>
              <a:t>Programming</a:t>
            </a:r>
            <a:r>
              <a:rPr lang="en-US" b="0" dirty="0">
                <a:latin typeface="+mn-lt"/>
              </a:rPr>
              <a:t> palette</a:t>
            </a:r>
          </a:p>
          <a:p>
            <a:pPr marL="285750" indent="-285750" eaLnBrk="0" hangingPunct="0">
              <a:lnSpc>
                <a:spcPct val="85000"/>
              </a:lnSpc>
              <a:spcAft>
                <a:spcPct val="20000"/>
              </a:spcAft>
              <a:buClr>
                <a:schemeClr val="tx1"/>
              </a:buClr>
              <a:buFontTx/>
              <a:buChar char="•"/>
              <a:defRPr/>
            </a:pPr>
            <a:r>
              <a:rPr lang="en-US" b="0" dirty="0">
                <a:latin typeface="+mn-lt"/>
              </a:rPr>
              <a:t>Can also be accessed by right-clicking the cluster terminal</a:t>
            </a:r>
          </a:p>
        </p:txBody>
      </p:sp>
      <p:pic>
        <p:nvPicPr>
          <p:cNvPr id="9221" name="Picture 5"/>
          <p:cNvPicPr>
            <a:picLocks noChangeArrowheads="1"/>
          </p:cNvPicPr>
          <p:nvPr/>
        </p:nvPicPr>
        <p:blipFill>
          <a:blip r:embed="rId5"/>
          <a:srcRect/>
          <a:stretch>
            <a:fillRect/>
          </a:stretch>
        </p:blipFill>
        <p:spPr bwMode="auto">
          <a:xfrm>
            <a:off x="898525" y="2971800"/>
            <a:ext cx="2362200" cy="457200"/>
          </a:xfrm>
          <a:prstGeom prst="rect">
            <a:avLst/>
          </a:prstGeom>
          <a:noFill/>
          <a:ln w="9525">
            <a:noFill/>
            <a:miter lim="800000"/>
            <a:headEnd/>
            <a:tailEnd/>
          </a:ln>
        </p:spPr>
      </p:pic>
      <p:sp>
        <p:nvSpPr>
          <p:cNvPr id="456710" name="Rectangle 6"/>
          <p:cNvSpPr>
            <a:spLocks noChangeArrowheads="1"/>
          </p:cNvSpPr>
          <p:nvPr/>
        </p:nvSpPr>
        <p:spPr bwMode="auto">
          <a:xfrm>
            <a:off x="898525" y="2476500"/>
            <a:ext cx="3352800" cy="425450"/>
          </a:xfrm>
          <a:prstGeom prst="rect">
            <a:avLst/>
          </a:prstGeom>
          <a:noFill/>
          <a:ln w="9525">
            <a:noFill/>
            <a:miter lim="800000"/>
            <a:headEnd/>
            <a:tailEnd/>
          </a:ln>
          <a:effectLst/>
        </p:spPr>
        <p:txBody>
          <a:bodyPr lIns="92075" tIns="46038" rIns="92075" bIns="46038">
            <a:spAutoFit/>
          </a:bodyPr>
          <a:lstStyle/>
          <a:p>
            <a:pPr eaLnBrk="0" hangingPunct="0">
              <a:lnSpc>
                <a:spcPct val="90000"/>
              </a:lnSpc>
              <a:defRPr/>
            </a:pPr>
            <a:r>
              <a:rPr lang="en-US" dirty="0">
                <a:latin typeface="+mn-lt"/>
              </a:rPr>
              <a:t>Bundle</a:t>
            </a:r>
          </a:p>
        </p:txBody>
      </p:sp>
      <p:sp>
        <p:nvSpPr>
          <p:cNvPr id="9223" name="Rectangle 7"/>
          <p:cNvSpPr>
            <a:spLocks noChangeArrowheads="1"/>
          </p:cNvSpPr>
          <p:nvPr/>
        </p:nvSpPr>
        <p:spPr bwMode="auto">
          <a:xfrm>
            <a:off x="2574925" y="3435350"/>
            <a:ext cx="1997075" cy="587375"/>
          </a:xfrm>
          <a:prstGeom prst="rect">
            <a:avLst/>
          </a:prstGeom>
          <a:noFill/>
          <a:ln w="9525">
            <a:noFill/>
            <a:miter lim="800000"/>
            <a:headEnd/>
            <a:tailEnd/>
          </a:ln>
        </p:spPr>
        <p:txBody>
          <a:bodyPr lIns="92075" tIns="46038" rIns="92075" bIns="46038">
            <a:spAutoFit/>
          </a:bodyPr>
          <a:lstStyle/>
          <a:p>
            <a:pPr eaLnBrk="0" hangingPunct="0">
              <a:lnSpc>
                <a:spcPct val="90000"/>
              </a:lnSpc>
            </a:pPr>
            <a:r>
              <a:rPr lang="en-US" sz="1800" b="0">
                <a:latin typeface="Arial" charset="0"/>
              </a:rPr>
              <a:t>(Terminal labels reflect data type)</a:t>
            </a:r>
          </a:p>
        </p:txBody>
      </p:sp>
      <p:sp>
        <p:nvSpPr>
          <p:cNvPr id="9224" name="Line 8"/>
          <p:cNvSpPr>
            <a:spLocks noChangeShapeType="1"/>
          </p:cNvSpPr>
          <p:nvPr/>
        </p:nvSpPr>
        <p:spPr bwMode="auto">
          <a:xfrm flipH="1" flipV="1">
            <a:off x="2193925" y="3359150"/>
            <a:ext cx="427038" cy="266700"/>
          </a:xfrm>
          <a:prstGeom prst="line">
            <a:avLst/>
          </a:prstGeom>
          <a:noFill/>
          <a:ln w="12700">
            <a:solidFill>
              <a:schemeClr val="accent2"/>
            </a:solidFill>
            <a:round/>
            <a:headEnd type="none" w="sm" len="sm"/>
            <a:tailEnd type="stealth" w="med" len="med"/>
          </a:ln>
        </p:spPr>
        <p:txBody>
          <a:bodyPr wrap="none" anchor="ctr"/>
          <a:lstStyle/>
          <a:p>
            <a:endParaRPr lang="en-US"/>
          </a:p>
        </p:txBody>
      </p:sp>
      <p:sp>
        <p:nvSpPr>
          <p:cNvPr id="456713" name="Rectangle 9"/>
          <p:cNvSpPr>
            <a:spLocks noChangeArrowheads="1"/>
          </p:cNvSpPr>
          <p:nvPr/>
        </p:nvSpPr>
        <p:spPr bwMode="auto">
          <a:xfrm>
            <a:off x="876300" y="4076700"/>
            <a:ext cx="3352800" cy="425450"/>
          </a:xfrm>
          <a:prstGeom prst="rect">
            <a:avLst/>
          </a:prstGeom>
          <a:noFill/>
          <a:ln w="9525">
            <a:noFill/>
            <a:miter lim="800000"/>
            <a:headEnd/>
            <a:tailEnd/>
          </a:ln>
          <a:effectLst/>
        </p:spPr>
        <p:txBody>
          <a:bodyPr lIns="92075" tIns="46038" rIns="92075" bIns="46038">
            <a:spAutoFit/>
          </a:bodyPr>
          <a:lstStyle/>
          <a:p>
            <a:pPr eaLnBrk="0" hangingPunct="0">
              <a:lnSpc>
                <a:spcPct val="90000"/>
              </a:lnSpc>
              <a:defRPr/>
            </a:pPr>
            <a:r>
              <a:rPr lang="en-US" dirty="0">
                <a:latin typeface="+mn-lt"/>
              </a:rPr>
              <a:t>Bundle By Name</a:t>
            </a:r>
          </a:p>
        </p:txBody>
      </p:sp>
      <p:pic>
        <p:nvPicPr>
          <p:cNvPr id="9226" name="Picture 10"/>
          <p:cNvPicPr>
            <a:picLocks noChangeArrowheads="1"/>
          </p:cNvPicPr>
          <p:nvPr/>
        </p:nvPicPr>
        <p:blipFill>
          <a:blip r:embed="rId6"/>
          <a:srcRect/>
          <a:stretch>
            <a:fillRect/>
          </a:stretch>
        </p:blipFill>
        <p:spPr bwMode="auto">
          <a:xfrm>
            <a:off x="876300" y="4495800"/>
            <a:ext cx="3946525" cy="887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190500"/>
            <a:ext cx="9144000" cy="914400"/>
          </a:xfrm>
        </p:spPr>
        <p:txBody>
          <a:bodyPr/>
          <a:lstStyle/>
          <a:p>
            <a:pPr eaLnBrk="1" hangingPunct="1"/>
            <a:r>
              <a:rPr lang="en-US" sz="3200" b="1" smtClean="0"/>
              <a:t>Using Arrays and Clusters with Graphs</a:t>
            </a:r>
          </a:p>
        </p:txBody>
      </p:sp>
      <p:sp>
        <p:nvSpPr>
          <p:cNvPr id="535555" name="Rectangle 3"/>
          <p:cNvSpPr>
            <a:spLocks noGrp="1" noChangeArrowheads="1"/>
          </p:cNvSpPr>
          <p:nvPr>
            <p:ph type="body" sz="half" idx="1"/>
          </p:nvPr>
        </p:nvSpPr>
        <p:spPr>
          <a:xfrm>
            <a:off x="309563" y="1295400"/>
            <a:ext cx="6091237" cy="2747963"/>
          </a:xfrm>
        </p:spPr>
        <p:txBody>
          <a:bodyPr>
            <a:normAutofit lnSpcReduction="10000"/>
          </a:bodyPr>
          <a:lstStyle/>
          <a:p>
            <a:pPr eaLnBrk="1" hangingPunct="1">
              <a:buFontTx/>
              <a:buNone/>
              <a:defRPr/>
            </a:pPr>
            <a:r>
              <a:rPr lang="en-US" sz="2400" dirty="0"/>
              <a:t>The </a:t>
            </a:r>
            <a:r>
              <a:rPr lang="en-US" sz="2400" dirty="0" smtClean="0"/>
              <a:t>waveform data type </a:t>
            </a:r>
            <a:r>
              <a:rPr lang="en-US" sz="2400" dirty="0"/>
              <a:t>contains 3 pieces of data:</a:t>
            </a:r>
          </a:p>
          <a:p>
            <a:pPr eaLnBrk="1" hangingPunct="1">
              <a:defRPr/>
            </a:pPr>
            <a:r>
              <a:rPr lang="en-US" sz="2000" dirty="0"/>
              <a:t>t0 = Start </a:t>
            </a:r>
            <a:r>
              <a:rPr lang="en-US" sz="2000" dirty="0" smtClean="0"/>
              <a:t>time</a:t>
            </a:r>
            <a:endParaRPr lang="en-US" sz="2000" dirty="0"/>
          </a:p>
          <a:p>
            <a:pPr eaLnBrk="1" hangingPunct="1">
              <a:defRPr/>
            </a:pPr>
            <a:r>
              <a:rPr lang="en-US" sz="2000" dirty="0" err="1"/>
              <a:t>dt</a:t>
            </a:r>
            <a:r>
              <a:rPr lang="en-US" sz="2000" dirty="0"/>
              <a:t> = Time between </a:t>
            </a:r>
            <a:r>
              <a:rPr lang="en-US" sz="2000" dirty="0" smtClean="0"/>
              <a:t>samples</a:t>
            </a:r>
            <a:endParaRPr lang="en-US" sz="2000" dirty="0"/>
          </a:p>
          <a:p>
            <a:pPr eaLnBrk="1" hangingPunct="1">
              <a:defRPr/>
            </a:pPr>
            <a:r>
              <a:rPr lang="en-US" sz="2000" dirty="0"/>
              <a:t>Y = Array of Y magnitudes</a:t>
            </a:r>
          </a:p>
          <a:p>
            <a:pPr eaLnBrk="1" hangingPunct="1">
              <a:buFontTx/>
              <a:buNone/>
              <a:defRPr/>
            </a:pPr>
            <a:endParaRPr lang="en-US" sz="2400" dirty="0"/>
          </a:p>
          <a:p>
            <a:pPr marL="0" indent="0" eaLnBrk="1" hangingPunct="1">
              <a:buFontTx/>
              <a:buNone/>
              <a:defRPr/>
            </a:pPr>
            <a:r>
              <a:rPr lang="en-US" sz="2400" dirty="0" smtClean="0"/>
              <a:t>You can create </a:t>
            </a:r>
            <a:r>
              <a:rPr lang="en-US" sz="2400" dirty="0"/>
              <a:t>a </a:t>
            </a:r>
            <a:r>
              <a:rPr lang="en-US" sz="2400" dirty="0" smtClean="0"/>
              <a:t>waveform cluster in two ways:</a:t>
            </a:r>
            <a:endParaRPr lang="en-US" sz="2400" dirty="0"/>
          </a:p>
        </p:txBody>
      </p:sp>
      <p:pic>
        <p:nvPicPr>
          <p:cNvPr id="50180" name="Picture 8"/>
          <p:cNvPicPr>
            <a:picLocks noChangeAspect="1" noChangeArrowheads="1"/>
          </p:cNvPicPr>
          <p:nvPr/>
        </p:nvPicPr>
        <p:blipFill>
          <a:blip r:embed="rId3"/>
          <a:srcRect/>
          <a:stretch>
            <a:fillRect/>
          </a:stretch>
        </p:blipFill>
        <p:spPr bwMode="auto">
          <a:xfrm>
            <a:off x="714375" y="4343400"/>
            <a:ext cx="7715250" cy="1400175"/>
          </a:xfrm>
          <a:prstGeom prst="rect">
            <a:avLst/>
          </a:prstGeom>
          <a:noFill/>
          <a:ln w="12700" algn="ctr">
            <a:noFill/>
            <a:miter lim="800000"/>
            <a:headEnd/>
            <a:tailEnd/>
          </a:ln>
        </p:spPr>
      </p:pic>
      <p:pic>
        <p:nvPicPr>
          <p:cNvPr id="50181" name="Picture 9"/>
          <p:cNvPicPr>
            <a:picLocks noChangeAspect="1" noChangeArrowheads="1"/>
          </p:cNvPicPr>
          <p:nvPr/>
        </p:nvPicPr>
        <p:blipFill>
          <a:blip r:embed="rId4"/>
          <a:srcRect/>
          <a:stretch>
            <a:fillRect/>
          </a:stretch>
        </p:blipFill>
        <p:spPr bwMode="auto">
          <a:xfrm>
            <a:off x="6400800" y="952500"/>
            <a:ext cx="2463800" cy="3571875"/>
          </a:xfrm>
          <a:prstGeom prst="rect">
            <a:avLst/>
          </a:prstGeom>
          <a:noFill/>
          <a:ln w="12700" algn="ctr">
            <a:noFill/>
            <a:miter lim="800000"/>
            <a:headEnd/>
            <a:tailEnd/>
          </a:ln>
        </p:spPr>
      </p:pic>
      <p:sp>
        <p:nvSpPr>
          <p:cNvPr id="535562" name="Rectangle 10"/>
          <p:cNvSpPr>
            <a:spLocks noChangeArrowheads="1"/>
          </p:cNvSpPr>
          <p:nvPr/>
        </p:nvSpPr>
        <p:spPr bwMode="auto">
          <a:xfrm>
            <a:off x="838200" y="5676900"/>
            <a:ext cx="4017963" cy="400050"/>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mn-lt"/>
              </a:rPr>
              <a:t>Build Waveform (absolute time)</a:t>
            </a:r>
          </a:p>
        </p:txBody>
      </p:sp>
      <p:sp>
        <p:nvSpPr>
          <p:cNvPr id="535563" name="Rectangle 11"/>
          <p:cNvSpPr>
            <a:spLocks noChangeArrowheads="1"/>
          </p:cNvSpPr>
          <p:nvPr/>
        </p:nvSpPr>
        <p:spPr bwMode="auto">
          <a:xfrm>
            <a:off x="5295900" y="5676900"/>
            <a:ext cx="2800350" cy="400050"/>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mn-lt"/>
              </a:rPr>
              <a:t>Cluster (relative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0" y="190500"/>
            <a:ext cx="9144000" cy="542925"/>
          </a:xfrm>
          <a:prstGeom prst="rect">
            <a:avLst/>
          </a:prstGeom>
          <a:noFill/>
          <a:ln w="9525">
            <a:noFill/>
            <a:miter lim="800000"/>
            <a:headEnd/>
            <a:tailEnd/>
          </a:ln>
        </p:spPr>
        <p:txBody>
          <a:bodyPr lIns="63398" tIns="25359" rIns="63398" bIns="25359">
            <a:spAutoFit/>
          </a:bodyPr>
          <a:lstStyle/>
          <a:p>
            <a:pPr algn="ctr" defTabSz="912813">
              <a:defRPr/>
            </a:pPr>
            <a:r>
              <a:rPr lang="en-US" sz="3200" dirty="0">
                <a:latin typeface="+mj-lt"/>
              </a:rPr>
              <a:t>Property and Invoke Nodes</a:t>
            </a:r>
          </a:p>
        </p:txBody>
      </p:sp>
      <p:sp>
        <p:nvSpPr>
          <p:cNvPr id="82947" name="Rectangle 3"/>
          <p:cNvSpPr>
            <a:spLocks noChangeArrowheads="1"/>
          </p:cNvSpPr>
          <p:nvPr/>
        </p:nvSpPr>
        <p:spPr bwMode="auto">
          <a:xfrm>
            <a:off x="401638" y="1077913"/>
            <a:ext cx="8077200" cy="3597275"/>
          </a:xfrm>
          <a:prstGeom prst="rect">
            <a:avLst/>
          </a:prstGeom>
          <a:noFill/>
          <a:ln w="9525">
            <a:noFill/>
            <a:miter lim="800000"/>
            <a:headEnd/>
            <a:tailEnd/>
          </a:ln>
        </p:spPr>
        <p:txBody>
          <a:bodyPr lIns="63398" tIns="25359" rIns="63398" bIns="25359">
            <a:spAutoFit/>
          </a:bodyPr>
          <a:lstStyle/>
          <a:p>
            <a:pPr marL="230188" indent="-230188" defTabSz="912813" eaLnBrk="0" hangingPunct="0">
              <a:spcAft>
                <a:spcPct val="10000"/>
              </a:spcAft>
              <a:buFont typeface="Arial" charset="0"/>
              <a:buChar char="•"/>
              <a:defRPr/>
            </a:pPr>
            <a:r>
              <a:rPr lang="en-US" b="0" dirty="0">
                <a:latin typeface="+mn-lt"/>
              </a:rPr>
              <a:t>Create Property and Invoke nodes for a VI element by right-clicking the element and selecting </a:t>
            </a:r>
            <a:r>
              <a:rPr lang="en-US" dirty="0" err="1">
                <a:latin typeface="+mn-lt"/>
              </a:rPr>
              <a:t>Create»Property</a:t>
            </a:r>
            <a:r>
              <a:rPr lang="en-US" dirty="0">
                <a:latin typeface="+mn-lt"/>
              </a:rPr>
              <a:t> Node.</a:t>
            </a:r>
            <a:endParaRPr lang="en-US" b="0" dirty="0">
              <a:latin typeface="+mn-lt"/>
            </a:endParaRPr>
          </a:p>
          <a:p>
            <a:pPr marL="230188" indent="-230188" defTabSz="912813" eaLnBrk="0" hangingPunct="0">
              <a:spcAft>
                <a:spcPct val="10000"/>
              </a:spcAft>
              <a:buFont typeface="Arial" charset="0"/>
              <a:buChar char="•"/>
              <a:defRPr/>
            </a:pPr>
            <a:r>
              <a:rPr lang="en-US" b="0" dirty="0">
                <a:latin typeface="+mn-lt"/>
              </a:rPr>
              <a:t>Use the Property Node to get and set object properties.</a:t>
            </a:r>
          </a:p>
          <a:p>
            <a:pPr marL="230188" indent="-230188" defTabSz="912813" eaLnBrk="0" hangingPunct="0">
              <a:spcAft>
                <a:spcPct val="10000"/>
              </a:spcAft>
              <a:buFont typeface="Arial" charset="0"/>
              <a:buChar char="•"/>
              <a:defRPr/>
            </a:pPr>
            <a:endParaRPr lang="en-US" b="0" dirty="0">
              <a:latin typeface="+mn-lt"/>
            </a:endParaRPr>
          </a:p>
          <a:p>
            <a:pPr marL="230188" indent="-230188" defTabSz="912813" eaLnBrk="0" hangingPunct="0">
              <a:spcAft>
                <a:spcPct val="10000"/>
              </a:spcAft>
              <a:buFont typeface="Arial" charset="0"/>
              <a:buChar char="•"/>
              <a:defRPr/>
            </a:pPr>
            <a:endParaRPr lang="en-US" b="0" dirty="0">
              <a:latin typeface="+mn-lt"/>
            </a:endParaRPr>
          </a:p>
          <a:p>
            <a:pPr marL="230188" indent="-230188" defTabSz="912813" eaLnBrk="0" hangingPunct="0">
              <a:spcAft>
                <a:spcPct val="10000"/>
              </a:spcAft>
              <a:buFont typeface="Arial" charset="0"/>
              <a:buChar char="•"/>
              <a:defRPr/>
            </a:pPr>
            <a:endParaRPr lang="en-US" b="0" dirty="0">
              <a:latin typeface="+mn-lt"/>
            </a:endParaRPr>
          </a:p>
          <a:p>
            <a:pPr marL="230188" indent="-230188" defTabSz="912813" eaLnBrk="0" hangingPunct="0">
              <a:spcAft>
                <a:spcPct val="10000"/>
              </a:spcAft>
              <a:buFont typeface="Arial" charset="0"/>
              <a:buChar char="•"/>
              <a:defRPr/>
            </a:pPr>
            <a:endParaRPr lang="en-US" b="0" dirty="0">
              <a:latin typeface="+mn-lt"/>
            </a:endParaRPr>
          </a:p>
          <a:p>
            <a:pPr marL="230188" indent="-230188" defTabSz="912813" eaLnBrk="0" hangingPunct="0">
              <a:spcAft>
                <a:spcPct val="10000"/>
              </a:spcAft>
              <a:buFont typeface="Arial" charset="0"/>
              <a:buChar char="•"/>
              <a:defRPr/>
            </a:pPr>
            <a:r>
              <a:rPr lang="en-US" b="0" dirty="0">
                <a:latin typeface="+mn-lt"/>
              </a:rPr>
              <a:t>Invoke object methods with the Invoke Node.</a:t>
            </a:r>
          </a:p>
        </p:txBody>
      </p:sp>
      <p:pic>
        <p:nvPicPr>
          <p:cNvPr id="51204" name="Picture 3" descr="property node.jpg"/>
          <p:cNvPicPr>
            <a:picLocks noChangeAspect="1"/>
          </p:cNvPicPr>
          <p:nvPr/>
        </p:nvPicPr>
        <p:blipFill>
          <a:blip r:embed="rId3"/>
          <a:srcRect/>
          <a:stretch>
            <a:fillRect/>
          </a:stretch>
        </p:blipFill>
        <p:spPr bwMode="auto">
          <a:xfrm>
            <a:off x="800100" y="2590800"/>
            <a:ext cx="2828925" cy="1104900"/>
          </a:xfrm>
          <a:prstGeom prst="rect">
            <a:avLst/>
          </a:prstGeom>
          <a:noFill/>
          <a:ln w="9525">
            <a:noFill/>
            <a:miter lim="800000"/>
            <a:headEnd/>
            <a:tailEnd/>
          </a:ln>
        </p:spPr>
      </p:pic>
      <p:pic>
        <p:nvPicPr>
          <p:cNvPr id="51205" name="Picture 4" descr="invoke node.jpg"/>
          <p:cNvPicPr>
            <a:picLocks noChangeAspect="1"/>
          </p:cNvPicPr>
          <p:nvPr/>
        </p:nvPicPr>
        <p:blipFill>
          <a:blip r:embed="rId4"/>
          <a:srcRect/>
          <a:stretch>
            <a:fillRect/>
          </a:stretch>
        </p:blipFill>
        <p:spPr bwMode="auto">
          <a:xfrm>
            <a:off x="609600" y="4610100"/>
            <a:ext cx="3143250" cy="1114425"/>
          </a:xfrm>
          <a:prstGeom prst="rect">
            <a:avLst/>
          </a:prstGeom>
          <a:noFill/>
          <a:ln w="9525">
            <a:noFill/>
            <a:miter lim="800000"/>
            <a:headEnd/>
            <a:tailEnd/>
          </a:ln>
        </p:spPr>
      </p:pic>
      <p:pic>
        <p:nvPicPr>
          <p:cNvPr id="51206" name="Picture 5" descr="Property&amp;InvokeNode.png"/>
          <p:cNvPicPr>
            <a:picLocks noChangeAspect="1"/>
          </p:cNvPicPr>
          <p:nvPr/>
        </p:nvPicPr>
        <p:blipFill>
          <a:blip r:embed="rId5"/>
          <a:srcRect/>
          <a:stretch>
            <a:fillRect/>
          </a:stretch>
        </p:blipFill>
        <p:spPr bwMode="auto">
          <a:xfrm>
            <a:off x="6858000" y="2971800"/>
            <a:ext cx="2125663" cy="20224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SubVI Ex 1"/>
          <p:cNvPicPr>
            <a:picLocks noChangeAspect="1" noChangeArrowheads="1"/>
          </p:cNvPicPr>
          <p:nvPr/>
        </p:nvPicPr>
        <p:blipFill>
          <a:blip r:embed="rId3"/>
          <a:srcRect/>
          <a:stretch>
            <a:fillRect/>
          </a:stretch>
        </p:blipFill>
        <p:spPr bwMode="auto">
          <a:xfrm>
            <a:off x="3689350" y="1163638"/>
            <a:ext cx="5029200" cy="2103437"/>
          </a:xfrm>
          <a:prstGeom prst="rect">
            <a:avLst/>
          </a:prstGeom>
          <a:noFill/>
          <a:ln w="9525">
            <a:noFill/>
            <a:miter lim="800000"/>
            <a:headEnd/>
            <a:tailEnd/>
          </a:ln>
        </p:spPr>
      </p:pic>
      <p:sp>
        <p:nvSpPr>
          <p:cNvPr id="52227" name="Rectangle 3"/>
          <p:cNvSpPr>
            <a:spLocks noGrp="1" noChangeArrowheads="1"/>
          </p:cNvSpPr>
          <p:nvPr>
            <p:ph type="title"/>
          </p:nvPr>
        </p:nvSpPr>
        <p:spPr>
          <a:xfrm>
            <a:off x="0" y="190500"/>
            <a:ext cx="9144000" cy="800100"/>
          </a:xfrm>
        </p:spPr>
        <p:txBody>
          <a:bodyPr/>
          <a:lstStyle/>
          <a:p>
            <a:pPr eaLnBrk="1" hangingPunct="1"/>
            <a:r>
              <a:rPr lang="en-US" sz="3200" b="1" smtClean="0"/>
              <a:t>Modularity in LabVIEW – SubVIs </a:t>
            </a:r>
          </a:p>
        </p:txBody>
      </p:sp>
      <p:pic>
        <p:nvPicPr>
          <p:cNvPr id="52228" name="Picture 4" descr="SubVI Ex 2"/>
          <p:cNvPicPr>
            <a:picLocks noChangeAspect="1" noChangeArrowheads="1"/>
          </p:cNvPicPr>
          <p:nvPr/>
        </p:nvPicPr>
        <p:blipFill>
          <a:blip r:embed="rId4"/>
          <a:srcRect/>
          <a:stretch>
            <a:fillRect/>
          </a:stretch>
        </p:blipFill>
        <p:spPr bwMode="auto">
          <a:xfrm>
            <a:off x="4610100" y="3544888"/>
            <a:ext cx="4165600" cy="2000250"/>
          </a:xfrm>
          <a:prstGeom prst="rect">
            <a:avLst/>
          </a:prstGeom>
          <a:noFill/>
          <a:ln w="9525">
            <a:noFill/>
            <a:miter lim="800000"/>
            <a:headEnd/>
            <a:tailEnd/>
          </a:ln>
        </p:spPr>
      </p:pic>
      <p:sp>
        <p:nvSpPr>
          <p:cNvPr id="87045" name="Text Box 5"/>
          <p:cNvSpPr txBox="1">
            <a:spLocks noChangeArrowheads="1"/>
          </p:cNvSpPr>
          <p:nvPr/>
        </p:nvSpPr>
        <p:spPr bwMode="auto">
          <a:xfrm>
            <a:off x="304800" y="2514600"/>
            <a:ext cx="3505200" cy="1200150"/>
          </a:xfrm>
          <a:prstGeom prst="rect">
            <a:avLst/>
          </a:prstGeom>
          <a:noFill/>
          <a:ln w="12700" algn="ctr">
            <a:noFill/>
            <a:miter lim="800000"/>
            <a:headEnd/>
            <a:tailEnd/>
          </a:ln>
        </p:spPr>
        <p:txBody>
          <a:bodyPr>
            <a:spAutoFit/>
          </a:bodyPr>
          <a:lstStyle/>
          <a:p>
            <a:pPr algn="ctr" eaLnBrk="0" hangingPunct="0">
              <a:defRPr/>
            </a:pPr>
            <a:r>
              <a:rPr lang="en-US" b="0" dirty="0">
                <a:latin typeface="+mn-lt"/>
              </a:rPr>
              <a:t>Convert repeated functions and VIs with a single VI</a:t>
            </a:r>
          </a:p>
        </p:txBody>
      </p:sp>
      <p:sp>
        <p:nvSpPr>
          <p:cNvPr id="52230" name="Line 6"/>
          <p:cNvSpPr>
            <a:spLocks noChangeShapeType="1"/>
          </p:cNvSpPr>
          <p:nvPr/>
        </p:nvSpPr>
        <p:spPr bwMode="auto">
          <a:xfrm flipV="1">
            <a:off x="3765550" y="2354263"/>
            <a:ext cx="806450" cy="422275"/>
          </a:xfrm>
          <a:prstGeom prst="line">
            <a:avLst/>
          </a:prstGeom>
          <a:noFill/>
          <a:ln w="38100">
            <a:solidFill>
              <a:schemeClr val="tx1"/>
            </a:solidFill>
            <a:round/>
            <a:headEnd/>
            <a:tailEnd type="triangle" w="med" len="med"/>
          </a:ln>
        </p:spPr>
        <p:txBody>
          <a:bodyPr/>
          <a:lstStyle/>
          <a:p>
            <a:endParaRPr lang="en-US"/>
          </a:p>
        </p:txBody>
      </p:sp>
      <p:sp>
        <p:nvSpPr>
          <p:cNvPr id="52231" name="Line 7"/>
          <p:cNvSpPr>
            <a:spLocks noChangeShapeType="1"/>
          </p:cNvSpPr>
          <p:nvPr/>
        </p:nvSpPr>
        <p:spPr bwMode="auto">
          <a:xfrm flipV="1">
            <a:off x="3919538" y="2622550"/>
            <a:ext cx="2611437" cy="307975"/>
          </a:xfrm>
          <a:prstGeom prst="line">
            <a:avLst/>
          </a:prstGeom>
          <a:noFill/>
          <a:ln w="38100">
            <a:solidFill>
              <a:schemeClr val="tx1"/>
            </a:solidFill>
            <a:round/>
            <a:headEnd/>
            <a:tailEnd type="triangle" w="med" len="med"/>
          </a:ln>
        </p:spPr>
        <p:txBody>
          <a:bodyPr/>
          <a:lstStyle/>
          <a:p>
            <a:endParaRPr lang="en-US"/>
          </a:p>
        </p:txBody>
      </p:sp>
      <p:sp>
        <p:nvSpPr>
          <p:cNvPr id="52232" name="Line 8"/>
          <p:cNvSpPr>
            <a:spLocks noChangeShapeType="1"/>
          </p:cNvSpPr>
          <p:nvPr/>
        </p:nvSpPr>
        <p:spPr bwMode="auto">
          <a:xfrm>
            <a:off x="3535363" y="3313113"/>
            <a:ext cx="1689100" cy="500062"/>
          </a:xfrm>
          <a:prstGeom prst="line">
            <a:avLst/>
          </a:prstGeom>
          <a:noFill/>
          <a:ln w="38100">
            <a:solidFill>
              <a:schemeClr val="tx1"/>
            </a:solidFill>
            <a:round/>
            <a:headEnd/>
            <a:tailEnd type="triangle" w="med" len="med"/>
          </a:ln>
        </p:spPr>
        <p:txBody>
          <a:bodyPr/>
          <a:lstStyle/>
          <a:p>
            <a:endParaRPr lang="en-US"/>
          </a:p>
        </p:txBody>
      </p:sp>
      <p:sp>
        <p:nvSpPr>
          <p:cNvPr id="52233" name="Line 9"/>
          <p:cNvSpPr>
            <a:spLocks noChangeShapeType="1"/>
          </p:cNvSpPr>
          <p:nvPr/>
        </p:nvSpPr>
        <p:spPr bwMode="auto">
          <a:xfrm>
            <a:off x="3227388" y="3505200"/>
            <a:ext cx="2881312" cy="1114425"/>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558800" y="1422400"/>
            <a:ext cx="8382000" cy="4343400"/>
          </a:xfrm>
          <a:prstGeom prst="rect">
            <a:avLst/>
          </a:prstGeom>
          <a:solidFill>
            <a:schemeClr val="accent1"/>
          </a:solidFill>
          <a:ln w="28575" algn="ctr">
            <a:noFill/>
            <a:miter lim="800000"/>
            <a:headEnd type="none" w="sm" len="sm"/>
            <a:tailEnd type="none" w="sm" len="sm"/>
          </a:ln>
        </p:spPr>
        <p:txBody>
          <a:bodyPr wrap="none" anchor="ctr"/>
          <a:lstStyle/>
          <a:p>
            <a:pPr algn="ctr" eaLnBrk="0" hangingPunct="0">
              <a:defRPr/>
            </a:pPr>
            <a:endParaRPr lang="en-US">
              <a:latin typeface="+mn-lt"/>
            </a:endParaRPr>
          </a:p>
        </p:txBody>
      </p:sp>
      <p:sp>
        <p:nvSpPr>
          <p:cNvPr id="89091" name="Rectangle 3"/>
          <p:cNvSpPr>
            <a:spLocks noChangeArrowheads="1"/>
          </p:cNvSpPr>
          <p:nvPr/>
        </p:nvSpPr>
        <p:spPr bwMode="auto">
          <a:xfrm>
            <a:off x="431800" y="1295400"/>
            <a:ext cx="8382000" cy="4343400"/>
          </a:xfrm>
          <a:prstGeom prst="rect">
            <a:avLst/>
          </a:prstGeom>
          <a:solidFill>
            <a:schemeClr val="bg1"/>
          </a:solidFill>
          <a:ln w="28575" algn="ctr">
            <a:solidFill>
              <a:schemeClr val="accent2"/>
            </a:solidFill>
            <a:miter lim="800000"/>
            <a:headEnd type="none" w="sm" len="sm"/>
            <a:tailEnd type="none" w="sm" len="sm"/>
          </a:ln>
        </p:spPr>
        <p:txBody>
          <a:bodyPr wrap="none" anchor="ctr"/>
          <a:lstStyle/>
          <a:p>
            <a:pPr algn="ctr" eaLnBrk="0" hangingPunct="0">
              <a:defRPr/>
            </a:pPr>
            <a:endParaRPr lang="en-US">
              <a:latin typeface="+mn-lt"/>
            </a:endParaRPr>
          </a:p>
        </p:txBody>
      </p:sp>
      <p:sp>
        <p:nvSpPr>
          <p:cNvPr id="89092" name="Rectangle 4"/>
          <p:cNvSpPr>
            <a:spLocks noChangeArrowheads="1"/>
          </p:cNvSpPr>
          <p:nvPr/>
        </p:nvSpPr>
        <p:spPr bwMode="auto">
          <a:xfrm>
            <a:off x="0" y="190500"/>
            <a:ext cx="9144000" cy="908050"/>
          </a:xfrm>
          <a:prstGeom prst="rect">
            <a:avLst/>
          </a:prstGeom>
          <a:noFill/>
          <a:ln w="9525">
            <a:noFill/>
            <a:miter lim="800000"/>
            <a:headEnd/>
            <a:tailEnd/>
          </a:ln>
        </p:spPr>
        <p:txBody>
          <a:bodyPr lIns="63398" tIns="25359" rIns="63398" bIns="25359">
            <a:spAutoFit/>
          </a:bodyPr>
          <a:lstStyle/>
          <a:p>
            <a:pPr algn="ctr" defTabSz="912813">
              <a:lnSpc>
                <a:spcPct val="87000"/>
              </a:lnSpc>
              <a:defRPr/>
            </a:pPr>
            <a:r>
              <a:rPr lang="en-US" sz="3200" dirty="0">
                <a:latin typeface="+mn-lt"/>
              </a:rPr>
              <a:t>LabVIEW Functions and </a:t>
            </a:r>
            <a:r>
              <a:rPr lang="en-US" sz="3200" dirty="0" err="1">
                <a:latin typeface="+mn-lt"/>
              </a:rPr>
              <a:t>SubVIs</a:t>
            </a:r>
            <a:r>
              <a:rPr lang="en-US" sz="3200" dirty="0">
                <a:latin typeface="+mn-lt"/>
              </a:rPr>
              <a:t> operate like Functions in other languages</a:t>
            </a:r>
          </a:p>
        </p:txBody>
      </p:sp>
      <p:sp>
        <p:nvSpPr>
          <p:cNvPr id="89093" name="Rectangle 5"/>
          <p:cNvSpPr>
            <a:spLocks noChangeArrowheads="1"/>
          </p:cNvSpPr>
          <p:nvPr/>
        </p:nvSpPr>
        <p:spPr bwMode="auto">
          <a:xfrm>
            <a:off x="533400" y="1371600"/>
            <a:ext cx="4038600" cy="2676525"/>
          </a:xfrm>
          <a:prstGeom prst="rect">
            <a:avLst/>
          </a:prstGeom>
          <a:noFill/>
          <a:ln w="9525">
            <a:noFill/>
            <a:miter lim="800000"/>
            <a:headEnd/>
            <a:tailEnd/>
          </a:ln>
        </p:spPr>
        <p:txBody>
          <a:bodyPr lIns="63398" tIns="25359" rIns="63398" bIns="25359">
            <a:spAutoFit/>
          </a:bodyPr>
          <a:lstStyle/>
          <a:p>
            <a:pPr marL="230188" indent="-230188" defTabSz="912813" eaLnBrk="0" hangingPunct="0">
              <a:lnSpc>
                <a:spcPct val="105000"/>
              </a:lnSpc>
              <a:defRPr/>
            </a:pPr>
            <a:r>
              <a:rPr lang="en-US" dirty="0">
                <a:latin typeface="+mn-lt"/>
              </a:rPr>
              <a:t>Function Pseudo Code</a:t>
            </a:r>
          </a:p>
          <a:p>
            <a:pPr marL="230188" indent="-230188" defTabSz="912813" eaLnBrk="0" hangingPunct="0">
              <a:lnSpc>
                <a:spcPct val="105000"/>
              </a:lnSpc>
              <a:defRPr/>
            </a:pPr>
            <a:r>
              <a:rPr lang="en-US" sz="2000" b="0" dirty="0">
                <a:latin typeface="+mn-lt"/>
              </a:rPr>
              <a:t>function average (in1, in2, out)</a:t>
            </a:r>
          </a:p>
          <a:p>
            <a:pPr marL="230188" indent="-230188" defTabSz="912813" eaLnBrk="0" hangingPunct="0">
              <a:lnSpc>
                <a:spcPct val="105000"/>
              </a:lnSpc>
              <a:defRPr/>
            </a:pPr>
            <a:r>
              <a:rPr lang="en-US" sz="2000" b="0" dirty="0">
                <a:latin typeface="+mn-lt"/>
              </a:rPr>
              <a:t>{</a:t>
            </a:r>
          </a:p>
          <a:p>
            <a:pPr marL="230188" indent="-230188" defTabSz="912813" eaLnBrk="0" hangingPunct="0">
              <a:lnSpc>
                <a:spcPct val="105000"/>
              </a:lnSpc>
              <a:defRPr/>
            </a:pPr>
            <a:r>
              <a:rPr lang="en-US" sz="2000" b="0" dirty="0">
                <a:latin typeface="+mn-lt"/>
              </a:rPr>
              <a:t>out = (in1 + in2)/2.0;</a:t>
            </a:r>
          </a:p>
          <a:p>
            <a:pPr marL="230188" indent="-230188" defTabSz="912813" eaLnBrk="0" hangingPunct="0">
              <a:lnSpc>
                <a:spcPct val="105000"/>
              </a:lnSpc>
              <a:defRPr/>
            </a:pPr>
            <a:r>
              <a:rPr lang="en-US" sz="2000" b="0" dirty="0">
                <a:latin typeface="+mn-lt"/>
              </a:rPr>
              <a:t>}</a:t>
            </a:r>
          </a:p>
          <a:p>
            <a:pPr marL="230188" indent="-230188" defTabSz="912813" eaLnBrk="0" hangingPunct="0">
              <a:lnSpc>
                <a:spcPct val="105000"/>
              </a:lnSpc>
              <a:defRPr/>
            </a:pPr>
            <a:endParaRPr lang="en-US" b="0" dirty="0">
              <a:latin typeface="+mn-lt"/>
            </a:endParaRPr>
          </a:p>
          <a:p>
            <a:pPr marL="230188" indent="-230188" defTabSz="912813" eaLnBrk="0" hangingPunct="0">
              <a:lnSpc>
                <a:spcPct val="105000"/>
              </a:lnSpc>
              <a:defRPr/>
            </a:pPr>
            <a:endParaRPr lang="en-US" sz="1050" b="0" dirty="0">
              <a:latin typeface="+mn-lt"/>
            </a:endParaRPr>
          </a:p>
          <a:p>
            <a:pPr marL="230188" indent="-230188" defTabSz="912813" eaLnBrk="0" hangingPunct="0">
              <a:lnSpc>
                <a:spcPct val="105000"/>
              </a:lnSpc>
              <a:defRPr/>
            </a:pPr>
            <a:r>
              <a:rPr lang="en-US" dirty="0" err="1">
                <a:latin typeface="+mn-lt"/>
              </a:rPr>
              <a:t>SubVI</a:t>
            </a:r>
            <a:r>
              <a:rPr lang="en-US" dirty="0">
                <a:latin typeface="+mn-lt"/>
              </a:rPr>
              <a:t> Block Diagram</a:t>
            </a:r>
          </a:p>
        </p:txBody>
      </p:sp>
      <p:sp>
        <p:nvSpPr>
          <p:cNvPr id="89094" name="Rectangle 6"/>
          <p:cNvSpPr>
            <a:spLocks noChangeArrowheads="1"/>
          </p:cNvSpPr>
          <p:nvPr/>
        </p:nvSpPr>
        <p:spPr bwMode="auto">
          <a:xfrm>
            <a:off x="4699000" y="1371600"/>
            <a:ext cx="4038600" cy="2676525"/>
          </a:xfrm>
          <a:prstGeom prst="rect">
            <a:avLst/>
          </a:prstGeom>
          <a:noFill/>
          <a:ln w="9525">
            <a:noFill/>
            <a:miter lim="800000"/>
            <a:headEnd/>
            <a:tailEnd/>
          </a:ln>
        </p:spPr>
        <p:txBody>
          <a:bodyPr lIns="63398" tIns="25359" rIns="63398" bIns="25359">
            <a:spAutoFit/>
          </a:bodyPr>
          <a:lstStyle/>
          <a:p>
            <a:pPr marL="230188" indent="-230188" defTabSz="912813" eaLnBrk="0" hangingPunct="0">
              <a:lnSpc>
                <a:spcPct val="105000"/>
              </a:lnSpc>
              <a:defRPr/>
            </a:pPr>
            <a:r>
              <a:rPr lang="en-US" dirty="0">
                <a:latin typeface="+mn-lt"/>
              </a:rPr>
              <a:t>Calling Program Pseudo Code</a:t>
            </a:r>
          </a:p>
          <a:p>
            <a:pPr marL="230188" indent="-230188" defTabSz="912813" eaLnBrk="0" hangingPunct="0">
              <a:lnSpc>
                <a:spcPct val="105000"/>
              </a:lnSpc>
              <a:defRPr/>
            </a:pPr>
            <a:r>
              <a:rPr lang="fr-FR" sz="2000" b="0" dirty="0">
                <a:latin typeface="+mn-lt"/>
              </a:rPr>
              <a:t>main</a:t>
            </a:r>
          </a:p>
          <a:p>
            <a:pPr marL="230188" indent="-230188" defTabSz="912813" eaLnBrk="0" hangingPunct="0">
              <a:lnSpc>
                <a:spcPct val="105000"/>
              </a:lnSpc>
              <a:defRPr/>
            </a:pPr>
            <a:r>
              <a:rPr lang="fr-FR" sz="2000" b="0" dirty="0">
                <a:latin typeface="+mn-lt"/>
              </a:rPr>
              <a:t>{</a:t>
            </a:r>
          </a:p>
          <a:p>
            <a:pPr marL="230188" indent="-230188" defTabSz="912813" eaLnBrk="0" hangingPunct="0">
              <a:lnSpc>
                <a:spcPct val="105000"/>
              </a:lnSpc>
              <a:defRPr/>
            </a:pPr>
            <a:r>
              <a:rPr lang="fr-FR" sz="2000" b="0" dirty="0" err="1">
                <a:latin typeface="+mn-lt"/>
              </a:rPr>
              <a:t>average</a:t>
            </a:r>
            <a:r>
              <a:rPr lang="fr-FR" sz="2000" b="0" dirty="0">
                <a:latin typeface="+mn-lt"/>
              </a:rPr>
              <a:t> (in1, in2, </a:t>
            </a:r>
            <a:r>
              <a:rPr lang="fr-FR" sz="2000" b="0" dirty="0" err="1">
                <a:latin typeface="+mn-lt"/>
              </a:rPr>
              <a:t>pointavg</a:t>
            </a:r>
            <a:r>
              <a:rPr lang="fr-FR" sz="2000" b="0" dirty="0">
                <a:latin typeface="+mn-lt"/>
              </a:rPr>
              <a:t>)</a:t>
            </a:r>
          </a:p>
          <a:p>
            <a:pPr marL="230188" indent="-230188" defTabSz="912813" eaLnBrk="0" hangingPunct="0">
              <a:lnSpc>
                <a:spcPct val="105000"/>
              </a:lnSpc>
              <a:defRPr/>
            </a:pPr>
            <a:r>
              <a:rPr lang="fr-FR" sz="2000" b="0" dirty="0">
                <a:latin typeface="+mn-lt"/>
              </a:rPr>
              <a:t>}</a:t>
            </a:r>
          </a:p>
          <a:p>
            <a:pPr marL="230188" indent="-230188" defTabSz="912813" eaLnBrk="0" hangingPunct="0">
              <a:lnSpc>
                <a:spcPct val="105000"/>
              </a:lnSpc>
              <a:defRPr/>
            </a:pPr>
            <a:endParaRPr lang="fr-FR" sz="1050" b="0" dirty="0">
              <a:latin typeface="+mn-lt"/>
            </a:endParaRPr>
          </a:p>
          <a:p>
            <a:pPr marL="230188" indent="-230188" defTabSz="912813" eaLnBrk="0" hangingPunct="0">
              <a:lnSpc>
                <a:spcPct val="105000"/>
              </a:lnSpc>
              <a:defRPr/>
            </a:pPr>
            <a:r>
              <a:rPr lang="fr-FR" dirty="0" err="1">
                <a:latin typeface="+mn-lt"/>
              </a:rPr>
              <a:t>Calling</a:t>
            </a:r>
            <a:r>
              <a:rPr lang="fr-FR" dirty="0">
                <a:latin typeface="+mn-lt"/>
              </a:rPr>
              <a:t> VI Block </a:t>
            </a:r>
            <a:r>
              <a:rPr lang="fr-FR" dirty="0" err="1">
                <a:latin typeface="+mn-lt"/>
              </a:rPr>
              <a:t>Diagram</a:t>
            </a:r>
            <a:endParaRPr lang="en-US" dirty="0">
              <a:latin typeface="+mn-lt"/>
            </a:endParaRPr>
          </a:p>
        </p:txBody>
      </p:sp>
      <p:sp>
        <p:nvSpPr>
          <p:cNvPr id="89095" name="Line 7"/>
          <p:cNvSpPr>
            <a:spLocks noChangeShapeType="1"/>
          </p:cNvSpPr>
          <p:nvPr/>
        </p:nvSpPr>
        <p:spPr bwMode="auto">
          <a:xfrm>
            <a:off x="419100" y="3581400"/>
            <a:ext cx="8420100" cy="0"/>
          </a:xfrm>
          <a:prstGeom prst="line">
            <a:avLst/>
          </a:prstGeom>
          <a:noFill/>
          <a:ln w="28575">
            <a:solidFill>
              <a:schemeClr val="accent2"/>
            </a:solidFill>
            <a:round/>
            <a:headEnd type="none" w="sm" len="sm"/>
            <a:tailEnd type="none" w="sm" len="sm"/>
          </a:ln>
        </p:spPr>
        <p:txBody>
          <a:bodyPr wrap="none" anchor="ctr"/>
          <a:lstStyle/>
          <a:p>
            <a:pPr algn="ctr" eaLnBrk="0" hangingPunct="0">
              <a:defRPr/>
            </a:pPr>
            <a:endParaRPr lang="en-US">
              <a:latin typeface="+mn-lt"/>
            </a:endParaRPr>
          </a:p>
        </p:txBody>
      </p:sp>
      <p:sp>
        <p:nvSpPr>
          <p:cNvPr id="89096" name="Line 8"/>
          <p:cNvSpPr>
            <a:spLocks noChangeShapeType="1"/>
          </p:cNvSpPr>
          <p:nvPr/>
        </p:nvSpPr>
        <p:spPr bwMode="auto">
          <a:xfrm flipV="1">
            <a:off x="4572000" y="1295400"/>
            <a:ext cx="0" cy="4343400"/>
          </a:xfrm>
          <a:prstGeom prst="line">
            <a:avLst/>
          </a:prstGeom>
          <a:noFill/>
          <a:ln w="28575">
            <a:solidFill>
              <a:schemeClr val="accent2"/>
            </a:solidFill>
            <a:round/>
            <a:headEnd type="none" w="sm" len="sm"/>
            <a:tailEnd type="none" w="sm" len="sm"/>
          </a:ln>
        </p:spPr>
        <p:txBody>
          <a:bodyPr wrap="none" anchor="ctr"/>
          <a:lstStyle/>
          <a:p>
            <a:pPr algn="ctr" eaLnBrk="0" hangingPunct="0">
              <a:defRPr/>
            </a:pPr>
            <a:endParaRPr lang="en-US">
              <a:latin typeface="+mn-lt"/>
            </a:endParaRPr>
          </a:p>
        </p:txBody>
      </p:sp>
      <p:pic>
        <p:nvPicPr>
          <p:cNvPr id="53257" name="Picture 9"/>
          <p:cNvPicPr>
            <a:picLocks noChangeAspect="1" noChangeArrowheads="1"/>
          </p:cNvPicPr>
          <p:nvPr/>
        </p:nvPicPr>
        <p:blipFill>
          <a:blip r:embed="rId3"/>
          <a:srcRect/>
          <a:stretch>
            <a:fillRect/>
          </a:stretch>
        </p:blipFill>
        <p:spPr bwMode="auto">
          <a:xfrm>
            <a:off x="1038225" y="4043363"/>
            <a:ext cx="2651125" cy="1504950"/>
          </a:xfrm>
          <a:prstGeom prst="rect">
            <a:avLst/>
          </a:prstGeom>
          <a:noFill/>
          <a:ln w="12700" algn="ctr">
            <a:noFill/>
            <a:miter lim="800000"/>
            <a:headEnd/>
            <a:tailEnd/>
          </a:ln>
        </p:spPr>
      </p:pic>
      <p:pic>
        <p:nvPicPr>
          <p:cNvPr id="53258" name="Picture 10"/>
          <p:cNvPicPr>
            <a:picLocks noChangeAspect="1" noChangeArrowheads="1"/>
          </p:cNvPicPr>
          <p:nvPr/>
        </p:nvPicPr>
        <p:blipFill>
          <a:blip r:embed="rId4"/>
          <a:srcRect/>
          <a:stretch>
            <a:fillRect/>
          </a:stretch>
        </p:blipFill>
        <p:spPr bwMode="auto">
          <a:xfrm>
            <a:off x="5224463" y="4089400"/>
            <a:ext cx="2535237" cy="1490663"/>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90500"/>
            <a:ext cx="9144000" cy="838200"/>
          </a:xfrm>
        </p:spPr>
        <p:txBody>
          <a:bodyPr/>
          <a:lstStyle/>
          <a:p>
            <a:pPr eaLnBrk="1" hangingPunct="1"/>
            <a:r>
              <a:rPr lang="en-US" sz="3200" b="1" smtClean="0"/>
              <a:t>Connector Pane and Icon Viewer</a:t>
            </a:r>
          </a:p>
        </p:txBody>
      </p:sp>
      <p:sp>
        <p:nvSpPr>
          <p:cNvPr id="54275" name="Rectangle 4"/>
          <p:cNvSpPr>
            <a:spLocks noGrp="1" noChangeArrowheads="1"/>
          </p:cNvSpPr>
          <p:nvPr>
            <p:ph idx="1"/>
          </p:nvPr>
        </p:nvSpPr>
        <p:spPr>
          <a:xfrm>
            <a:off x="685800" y="1371600"/>
            <a:ext cx="7772400" cy="4114800"/>
          </a:xfrm>
        </p:spPr>
        <p:txBody>
          <a:bodyPr/>
          <a:lstStyle/>
          <a:p>
            <a:pPr eaLnBrk="1" hangingPunct="1"/>
            <a:r>
              <a:rPr lang="en-US" sz="2400" smtClean="0"/>
              <a:t>Use this connector pane layout as a standard</a:t>
            </a:r>
          </a:p>
          <a:p>
            <a:pPr eaLnBrk="1" hangingPunct="1"/>
            <a:endParaRPr lang="en-US" sz="2400" smtClean="0"/>
          </a:p>
          <a:p>
            <a:pPr eaLnBrk="1" hangingPunct="1"/>
            <a:endParaRPr lang="en-US" sz="2400" smtClean="0"/>
          </a:p>
          <a:p>
            <a:pPr eaLnBrk="1" hangingPunct="1"/>
            <a:r>
              <a:rPr lang="en-US" sz="2400" smtClean="0"/>
              <a:t>Top terminals are usually reserved for file paths and references, such as a file reference</a:t>
            </a:r>
          </a:p>
          <a:p>
            <a:pPr eaLnBrk="1" hangingPunct="1"/>
            <a:r>
              <a:rPr lang="en-US" sz="2400" smtClean="0"/>
              <a:t>Bottom terminals are </a:t>
            </a:r>
            <a:br>
              <a:rPr lang="en-US" sz="2400" smtClean="0"/>
            </a:br>
            <a:r>
              <a:rPr lang="en-US" sz="2400" smtClean="0"/>
              <a:t>usually reserved for </a:t>
            </a:r>
            <a:br>
              <a:rPr lang="en-US" sz="2400" smtClean="0"/>
            </a:br>
            <a:r>
              <a:rPr lang="en-US" sz="2400" smtClean="0"/>
              <a:t>error clusters</a:t>
            </a:r>
          </a:p>
        </p:txBody>
      </p:sp>
      <p:pic>
        <p:nvPicPr>
          <p:cNvPr id="54276" name="Picture 3" descr="vi_icon"/>
          <p:cNvPicPr>
            <a:picLocks noChangeAspect="1" noChangeArrowheads="1"/>
          </p:cNvPicPr>
          <p:nvPr/>
        </p:nvPicPr>
        <p:blipFill>
          <a:blip r:embed="rId3"/>
          <a:srcRect/>
          <a:stretch>
            <a:fillRect/>
          </a:stretch>
        </p:blipFill>
        <p:spPr bwMode="auto">
          <a:xfrm>
            <a:off x="7658100" y="914400"/>
            <a:ext cx="990600" cy="990600"/>
          </a:xfrm>
          <a:prstGeom prst="rect">
            <a:avLst/>
          </a:prstGeom>
          <a:noFill/>
          <a:ln w="9525">
            <a:noFill/>
            <a:miter lim="800000"/>
            <a:headEnd/>
            <a:tailEnd/>
          </a:ln>
        </p:spPr>
      </p:pic>
      <p:pic>
        <p:nvPicPr>
          <p:cNvPr id="54277" name="Picture 6"/>
          <p:cNvPicPr>
            <a:picLocks noChangeAspect="1" noChangeArrowheads="1"/>
          </p:cNvPicPr>
          <p:nvPr/>
        </p:nvPicPr>
        <p:blipFill>
          <a:blip r:embed="rId4"/>
          <a:srcRect/>
          <a:stretch>
            <a:fillRect/>
          </a:stretch>
        </p:blipFill>
        <p:spPr bwMode="auto">
          <a:xfrm>
            <a:off x="4191000" y="1828800"/>
            <a:ext cx="762000" cy="762000"/>
          </a:xfrm>
          <a:prstGeom prst="rect">
            <a:avLst/>
          </a:prstGeom>
          <a:noFill/>
          <a:ln w="9525" algn="ctr">
            <a:noFill/>
            <a:miter lim="800000"/>
            <a:headEnd type="none" w="sm" len="sm"/>
            <a:tailEnd type="none" w="sm" len="sm"/>
          </a:ln>
        </p:spPr>
      </p:pic>
      <p:pic>
        <p:nvPicPr>
          <p:cNvPr id="54278" name="Picture 6" descr="inputs-outputs.jpg"/>
          <p:cNvPicPr>
            <a:picLocks noChangeAspect="1"/>
          </p:cNvPicPr>
          <p:nvPr/>
        </p:nvPicPr>
        <p:blipFill>
          <a:blip r:embed="rId5"/>
          <a:srcRect/>
          <a:stretch>
            <a:fillRect/>
          </a:stretch>
        </p:blipFill>
        <p:spPr bwMode="auto">
          <a:xfrm>
            <a:off x="4800600" y="3619500"/>
            <a:ext cx="3362325"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190500"/>
            <a:ext cx="9144000" cy="838200"/>
          </a:xfrm>
        </p:spPr>
        <p:txBody>
          <a:bodyPr/>
          <a:lstStyle/>
          <a:p>
            <a:pPr eaLnBrk="1" hangingPunct="1"/>
            <a:r>
              <a:rPr lang="en-US" sz="3200" b="1" smtClean="0"/>
              <a:t>Section III–Presenting Your Results</a:t>
            </a:r>
          </a:p>
        </p:txBody>
      </p:sp>
      <p:sp>
        <p:nvSpPr>
          <p:cNvPr id="40963" name="Rectangle 3"/>
          <p:cNvSpPr>
            <a:spLocks noGrp="1" noChangeArrowheads="1"/>
          </p:cNvSpPr>
          <p:nvPr>
            <p:ph idx="1"/>
          </p:nvPr>
        </p:nvSpPr>
        <p:spPr>
          <a:xfrm>
            <a:off x="381000" y="1047750"/>
            <a:ext cx="8534400" cy="4878388"/>
          </a:xfrm>
        </p:spPr>
        <p:txBody>
          <a:bodyPr/>
          <a:lstStyle/>
          <a:p>
            <a:pPr eaLnBrk="1" hangingPunct="1">
              <a:buFontTx/>
              <a:buNone/>
            </a:pPr>
            <a:r>
              <a:rPr lang="en-US" smtClean="0"/>
              <a:t>A. </a:t>
            </a:r>
            <a:r>
              <a:rPr lang="en-US" sz="2800" smtClean="0"/>
              <a:t>Displaying Data on the Front Panel</a:t>
            </a:r>
          </a:p>
          <a:p>
            <a:pPr lvl="1" eaLnBrk="1" hangingPunct="1">
              <a:buFontTx/>
              <a:buChar char="•"/>
            </a:pPr>
            <a:r>
              <a:rPr lang="en-US" sz="2000" smtClean="0">
                <a:ea typeface="ＭＳ Ｐゴシック" pitchFamily="34" charset="-128"/>
              </a:rPr>
              <a:t>Controls and Indicators</a:t>
            </a:r>
          </a:p>
          <a:p>
            <a:pPr lvl="1" eaLnBrk="1" hangingPunct="1">
              <a:buFontTx/>
              <a:buChar char="•"/>
            </a:pPr>
            <a:r>
              <a:rPr lang="en-US" sz="2000" smtClean="0">
                <a:ea typeface="ＭＳ Ｐゴシック" pitchFamily="34" charset="-128"/>
              </a:rPr>
              <a:t>Graphs and Charts</a:t>
            </a:r>
          </a:p>
          <a:p>
            <a:pPr lvl="1" eaLnBrk="1" hangingPunct="1">
              <a:buFontTx/>
              <a:buChar char="•"/>
            </a:pPr>
            <a:r>
              <a:rPr lang="en-US" sz="2000" smtClean="0">
                <a:ea typeface="ＭＳ Ｐゴシック" pitchFamily="34" charset="-128"/>
              </a:rPr>
              <a:t>Loop Timing</a:t>
            </a:r>
          </a:p>
          <a:p>
            <a:pPr eaLnBrk="1" hangingPunct="1">
              <a:buFontTx/>
              <a:buNone/>
            </a:pPr>
            <a:r>
              <a:rPr lang="en-US" smtClean="0"/>
              <a:t>B. </a:t>
            </a:r>
            <a:r>
              <a:rPr lang="en-US" sz="2800" smtClean="0"/>
              <a:t>Signal Processing</a:t>
            </a:r>
          </a:p>
          <a:p>
            <a:pPr lvl="1" eaLnBrk="1" hangingPunct="1">
              <a:buFontTx/>
              <a:buChar char="•"/>
            </a:pPr>
            <a:r>
              <a:rPr lang="en-US" sz="2000" smtClean="0">
                <a:ea typeface="ＭＳ Ｐゴシック" pitchFamily="34" charset="-128"/>
              </a:rPr>
              <a:t>LabVIEW MathScript</a:t>
            </a:r>
          </a:p>
          <a:p>
            <a:pPr lvl="1" eaLnBrk="1" hangingPunct="1">
              <a:buFontTx/>
              <a:buChar char="•"/>
            </a:pPr>
            <a:r>
              <a:rPr lang="en-US" sz="2000" smtClean="0">
                <a:ea typeface="ＭＳ Ｐゴシック" pitchFamily="34" charset="-128"/>
              </a:rPr>
              <a:t>Arrays</a:t>
            </a:r>
          </a:p>
          <a:p>
            <a:pPr lvl="1" eaLnBrk="1" hangingPunct="1">
              <a:buFontTx/>
              <a:buChar char="•"/>
            </a:pPr>
            <a:r>
              <a:rPr lang="en-US" sz="2000" smtClean="0">
                <a:ea typeface="ＭＳ Ｐゴシック" pitchFamily="34" charset="-128"/>
              </a:rPr>
              <a:t>Clusters</a:t>
            </a:r>
          </a:p>
          <a:p>
            <a:pPr lvl="1" eaLnBrk="1" hangingPunct="1">
              <a:buFontTx/>
              <a:buChar char="•"/>
            </a:pPr>
            <a:r>
              <a:rPr lang="en-US" sz="2000" smtClean="0">
                <a:ea typeface="ＭＳ Ｐゴシック" pitchFamily="34" charset="-128"/>
              </a:rPr>
              <a:t>Waveforms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9"/>
          <p:cNvSpPr>
            <a:spLocks noGrp="1" noChangeArrowheads="1"/>
          </p:cNvSpPr>
          <p:nvPr>
            <p:ph type="title"/>
          </p:nvPr>
        </p:nvSpPr>
        <p:spPr>
          <a:xfrm>
            <a:off x="0" y="190500"/>
            <a:ext cx="9144000" cy="990600"/>
          </a:xfrm>
        </p:spPr>
        <p:txBody>
          <a:bodyPr/>
          <a:lstStyle/>
          <a:p>
            <a:pPr eaLnBrk="1" hangingPunct="1"/>
            <a:r>
              <a:rPr lang="en-US" sz="3200" b="1" smtClean="0"/>
              <a:t>What Types of Controls and Indicators Are Available?</a:t>
            </a:r>
          </a:p>
        </p:txBody>
      </p:sp>
      <p:sp>
        <p:nvSpPr>
          <p:cNvPr id="41987" name="Rectangle 40"/>
          <p:cNvSpPr>
            <a:spLocks noGrp="1" noChangeArrowheads="1"/>
          </p:cNvSpPr>
          <p:nvPr>
            <p:ph idx="1"/>
          </p:nvPr>
        </p:nvSpPr>
        <p:spPr>
          <a:xfrm>
            <a:off x="342900" y="1066800"/>
            <a:ext cx="5867400" cy="5106988"/>
          </a:xfrm>
        </p:spPr>
        <p:txBody>
          <a:bodyPr>
            <a:normAutofit lnSpcReduction="10000"/>
          </a:bodyPr>
          <a:lstStyle/>
          <a:p>
            <a:pPr eaLnBrk="1" hangingPunct="1">
              <a:lnSpc>
                <a:spcPct val="80000"/>
              </a:lnSpc>
            </a:pPr>
            <a:r>
              <a:rPr lang="en-US" sz="2200" b="1" smtClean="0"/>
              <a:t>Numeric Data</a:t>
            </a:r>
          </a:p>
          <a:p>
            <a:pPr lvl="1" eaLnBrk="1" hangingPunct="1">
              <a:lnSpc>
                <a:spcPct val="80000"/>
              </a:lnSpc>
            </a:pPr>
            <a:r>
              <a:rPr lang="en-US" sz="1600" smtClean="0">
                <a:ea typeface="ＭＳ Ｐゴシック" pitchFamily="34" charset="-128"/>
              </a:rPr>
              <a:t>Number Input and Display</a:t>
            </a:r>
          </a:p>
          <a:p>
            <a:pPr lvl="1" eaLnBrk="1" hangingPunct="1">
              <a:lnSpc>
                <a:spcPct val="80000"/>
              </a:lnSpc>
            </a:pPr>
            <a:r>
              <a:rPr lang="en-US" sz="1600" smtClean="0">
                <a:ea typeface="ＭＳ Ｐゴシック" pitchFamily="34" charset="-128"/>
              </a:rPr>
              <a:t>Analog Sliders, Dials, and Gauges</a:t>
            </a:r>
          </a:p>
          <a:p>
            <a:pPr eaLnBrk="1" hangingPunct="1">
              <a:lnSpc>
                <a:spcPct val="80000"/>
              </a:lnSpc>
            </a:pPr>
            <a:r>
              <a:rPr lang="en-US" sz="2200" b="1" smtClean="0"/>
              <a:t>Boolean Data</a:t>
            </a:r>
          </a:p>
          <a:p>
            <a:pPr lvl="1" eaLnBrk="1" hangingPunct="1">
              <a:lnSpc>
                <a:spcPct val="80000"/>
              </a:lnSpc>
            </a:pPr>
            <a:r>
              <a:rPr lang="en-US" sz="1600" smtClean="0">
                <a:ea typeface="ＭＳ Ｐゴシック" pitchFamily="34" charset="-128"/>
              </a:rPr>
              <a:t>Buttons and LEDs</a:t>
            </a:r>
          </a:p>
          <a:p>
            <a:pPr eaLnBrk="1" hangingPunct="1">
              <a:lnSpc>
                <a:spcPct val="80000"/>
              </a:lnSpc>
            </a:pPr>
            <a:r>
              <a:rPr lang="en-US" sz="2200" b="1" smtClean="0"/>
              <a:t>Array and Matrix Data</a:t>
            </a:r>
          </a:p>
          <a:p>
            <a:pPr lvl="1" eaLnBrk="1" hangingPunct="1">
              <a:lnSpc>
                <a:spcPct val="80000"/>
              </a:lnSpc>
            </a:pPr>
            <a:r>
              <a:rPr lang="en-US" sz="1600" smtClean="0">
                <a:ea typeface="ＭＳ Ｐゴシック" pitchFamily="34" charset="-128"/>
              </a:rPr>
              <a:t>Numeric Display</a:t>
            </a:r>
          </a:p>
          <a:p>
            <a:pPr lvl="1" eaLnBrk="1" hangingPunct="1">
              <a:lnSpc>
                <a:spcPct val="80000"/>
              </a:lnSpc>
            </a:pPr>
            <a:r>
              <a:rPr lang="en-US" sz="1600" smtClean="0">
                <a:ea typeface="ＭＳ Ｐゴシック" pitchFamily="34" charset="-128"/>
              </a:rPr>
              <a:t>Chart</a:t>
            </a:r>
          </a:p>
          <a:p>
            <a:pPr lvl="1" eaLnBrk="1" hangingPunct="1">
              <a:lnSpc>
                <a:spcPct val="80000"/>
              </a:lnSpc>
            </a:pPr>
            <a:r>
              <a:rPr lang="en-US" sz="1600" smtClean="0">
                <a:ea typeface="ＭＳ Ｐゴシック" pitchFamily="34" charset="-128"/>
              </a:rPr>
              <a:t>Graph</a:t>
            </a:r>
          </a:p>
          <a:p>
            <a:pPr lvl="1" eaLnBrk="1" hangingPunct="1">
              <a:lnSpc>
                <a:spcPct val="80000"/>
              </a:lnSpc>
            </a:pPr>
            <a:r>
              <a:rPr lang="en-US" sz="1600" smtClean="0">
                <a:ea typeface="ＭＳ Ｐゴシック" pitchFamily="34" charset="-128"/>
              </a:rPr>
              <a:t>XY Graph</a:t>
            </a:r>
          </a:p>
          <a:p>
            <a:pPr lvl="1" eaLnBrk="1" hangingPunct="1">
              <a:lnSpc>
                <a:spcPct val="80000"/>
              </a:lnSpc>
            </a:pPr>
            <a:r>
              <a:rPr lang="en-US" sz="1600" smtClean="0">
                <a:ea typeface="ＭＳ Ｐゴシック" pitchFamily="34" charset="-128"/>
              </a:rPr>
              <a:t>Intensity Graph</a:t>
            </a:r>
          </a:p>
          <a:p>
            <a:pPr lvl="1" eaLnBrk="1" hangingPunct="1">
              <a:lnSpc>
                <a:spcPct val="80000"/>
              </a:lnSpc>
            </a:pPr>
            <a:r>
              <a:rPr lang="en-US" sz="1600" smtClean="0">
                <a:ea typeface="ＭＳ Ｐゴシック" pitchFamily="34" charset="-128"/>
              </a:rPr>
              <a:t>3D Graph: Point, Surface, and Model</a:t>
            </a:r>
          </a:p>
          <a:p>
            <a:pPr eaLnBrk="1" hangingPunct="1">
              <a:lnSpc>
                <a:spcPct val="80000"/>
              </a:lnSpc>
            </a:pPr>
            <a:r>
              <a:rPr lang="en-US" sz="2200" b="1" smtClean="0"/>
              <a:t>Decorations</a:t>
            </a:r>
          </a:p>
          <a:p>
            <a:pPr lvl="1" eaLnBrk="1" hangingPunct="1">
              <a:lnSpc>
                <a:spcPct val="80000"/>
              </a:lnSpc>
            </a:pPr>
            <a:r>
              <a:rPr lang="en-US" sz="1600" smtClean="0">
                <a:ea typeface="ＭＳ Ｐゴシック" pitchFamily="34" charset="-128"/>
              </a:rPr>
              <a:t>Tab Control</a:t>
            </a:r>
          </a:p>
          <a:p>
            <a:pPr lvl="1" eaLnBrk="1" hangingPunct="1">
              <a:lnSpc>
                <a:spcPct val="80000"/>
              </a:lnSpc>
            </a:pPr>
            <a:r>
              <a:rPr lang="en-US" sz="1600" smtClean="0">
                <a:ea typeface="ＭＳ Ｐゴシック" pitchFamily="34" charset="-128"/>
              </a:rPr>
              <a:t>Arrows</a:t>
            </a:r>
          </a:p>
          <a:p>
            <a:pPr eaLnBrk="1" hangingPunct="1">
              <a:lnSpc>
                <a:spcPct val="80000"/>
              </a:lnSpc>
            </a:pPr>
            <a:r>
              <a:rPr lang="en-US" sz="2200" b="1" smtClean="0"/>
              <a:t>Other</a:t>
            </a:r>
          </a:p>
          <a:p>
            <a:pPr lvl="1" eaLnBrk="1" hangingPunct="1">
              <a:lnSpc>
                <a:spcPct val="80000"/>
              </a:lnSpc>
            </a:pPr>
            <a:r>
              <a:rPr lang="en-US" sz="1600" smtClean="0">
                <a:ea typeface="ＭＳ Ｐゴシック" pitchFamily="34" charset="-128"/>
              </a:rPr>
              <a:t>Strings and Text Boxes</a:t>
            </a:r>
          </a:p>
          <a:p>
            <a:pPr lvl="1" eaLnBrk="1" hangingPunct="1">
              <a:lnSpc>
                <a:spcPct val="80000"/>
              </a:lnSpc>
            </a:pPr>
            <a:r>
              <a:rPr lang="en-US" sz="1600" smtClean="0">
                <a:ea typeface="ＭＳ Ｐゴシック" pitchFamily="34" charset="-128"/>
              </a:rPr>
              <a:t>Picture/Image Display</a:t>
            </a:r>
          </a:p>
          <a:p>
            <a:pPr lvl="1" eaLnBrk="1" hangingPunct="1">
              <a:lnSpc>
                <a:spcPct val="80000"/>
              </a:lnSpc>
            </a:pPr>
            <a:r>
              <a:rPr lang="en-US" sz="1600" smtClean="0">
                <a:ea typeface="ＭＳ Ｐゴシック" pitchFamily="34" charset="-128"/>
              </a:rPr>
              <a:t>ActiveX Controls</a:t>
            </a:r>
          </a:p>
        </p:txBody>
      </p:sp>
      <p:sp>
        <p:nvSpPr>
          <p:cNvPr id="772137" name="Rectangle 41"/>
          <p:cNvSpPr>
            <a:spLocks noChangeArrowheads="1"/>
          </p:cNvSpPr>
          <p:nvPr/>
        </p:nvSpPr>
        <p:spPr bwMode="auto">
          <a:xfrm>
            <a:off x="5372100" y="1295400"/>
            <a:ext cx="3573463" cy="461963"/>
          </a:xfrm>
          <a:prstGeom prst="rect">
            <a:avLst/>
          </a:prstGeom>
          <a:noFill/>
          <a:ln w="12700" algn="ctr">
            <a:noFill/>
            <a:miter lim="800000"/>
            <a:headEnd/>
            <a:tailEnd/>
          </a:ln>
          <a:effectLst/>
        </p:spPr>
        <p:txBody>
          <a:bodyPr wrap="none">
            <a:spAutoFit/>
          </a:bodyPr>
          <a:lstStyle/>
          <a:p>
            <a:pPr algn="ctr" eaLnBrk="0" hangingPunct="0">
              <a:defRPr/>
            </a:pPr>
            <a:r>
              <a:rPr lang="en-US" b="0" dirty="0">
                <a:latin typeface="+mn-lt"/>
              </a:rPr>
              <a:t>Express Controls Palette</a:t>
            </a:r>
          </a:p>
        </p:txBody>
      </p:sp>
      <p:pic>
        <p:nvPicPr>
          <p:cNvPr id="41989" name="Picture 44" descr="express controls palette LV 8"/>
          <p:cNvPicPr>
            <a:picLocks noChangeAspect="1" noChangeArrowheads="1"/>
          </p:cNvPicPr>
          <p:nvPr/>
        </p:nvPicPr>
        <p:blipFill>
          <a:blip r:embed="rId3"/>
          <a:srcRect/>
          <a:stretch>
            <a:fillRect/>
          </a:stretch>
        </p:blipFill>
        <p:spPr bwMode="auto">
          <a:xfrm>
            <a:off x="5829300" y="1752600"/>
            <a:ext cx="2643188" cy="3840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14"/>
          <p:cNvSpPr>
            <a:spLocks noGrp="1" noChangeArrowheads="1"/>
          </p:cNvSpPr>
          <p:nvPr>
            <p:ph type="title"/>
          </p:nvPr>
        </p:nvSpPr>
        <p:spPr>
          <a:xfrm>
            <a:off x="0" y="152400"/>
            <a:ext cx="9144000" cy="952500"/>
          </a:xfrm>
        </p:spPr>
        <p:txBody>
          <a:bodyPr/>
          <a:lstStyle/>
          <a:p>
            <a:pPr eaLnBrk="1" hangingPunct="1"/>
            <a:r>
              <a:rPr lang="en-US" sz="3200" b="1" smtClean="0"/>
              <a:t>Charts – Add 1 Data Point at a Time with History</a:t>
            </a:r>
          </a:p>
        </p:txBody>
      </p:sp>
      <p:sp>
        <p:nvSpPr>
          <p:cNvPr id="409615" name="Rectangle 15"/>
          <p:cNvSpPr>
            <a:spLocks noGrp="1" noChangeArrowheads="1"/>
          </p:cNvSpPr>
          <p:nvPr>
            <p:ph type="body" sz="half" idx="1"/>
          </p:nvPr>
        </p:nvSpPr>
        <p:spPr>
          <a:xfrm>
            <a:off x="381000" y="1219200"/>
            <a:ext cx="6183313" cy="1306513"/>
          </a:xfrm>
        </p:spPr>
        <p:txBody>
          <a:bodyPr/>
          <a:lstStyle/>
          <a:p>
            <a:pPr marL="0" indent="0" eaLnBrk="1" hangingPunct="1">
              <a:lnSpc>
                <a:spcPct val="90000"/>
              </a:lnSpc>
              <a:buFontTx/>
              <a:buNone/>
              <a:defRPr/>
            </a:pPr>
            <a:r>
              <a:rPr lang="en-US" sz="2400" b="1" dirty="0"/>
              <a:t>Waveform chart</a:t>
            </a:r>
            <a:r>
              <a:rPr lang="en-US" sz="2400" dirty="0"/>
              <a:t> – </a:t>
            </a:r>
            <a:r>
              <a:rPr lang="en-US" sz="2000" dirty="0"/>
              <a:t>special numeric indicator that </a:t>
            </a:r>
            <a:r>
              <a:rPr lang="en-US" sz="2000" dirty="0" smtClean="0"/>
              <a:t>can display </a:t>
            </a:r>
            <a:r>
              <a:rPr lang="en-US" sz="2000" dirty="0"/>
              <a:t>a history of </a:t>
            </a:r>
            <a:r>
              <a:rPr lang="en-US" sz="2000" dirty="0" smtClean="0"/>
              <a:t>values</a:t>
            </a:r>
          </a:p>
          <a:p>
            <a:pPr marL="0" indent="0" eaLnBrk="1" hangingPunct="1">
              <a:lnSpc>
                <a:spcPct val="90000"/>
              </a:lnSpc>
              <a:buFontTx/>
              <a:buNone/>
              <a:defRPr/>
            </a:pPr>
            <a:endParaRPr lang="en-US" sz="1200" dirty="0"/>
          </a:p>
          <a:p>
            <a:pPr marL="114300" indent="-114300" eaLnBrk="1" hangingPunct="1">
              <a:lnSpc>
                <a:spcPct val="80000"/>
              </a:lnSpc>
              <a:defRPr/>
            </a:pPr>
            <a:r>
              <a:rPr lang="en-US" sz="2000" dirty="0" smtClean="0"/>
              <a:t> </a:t>
            </a:r>
            <a:r>
              <a:rPr lang="en-US" sz="2000" dirty="0"/>
              <a:t>Chart updates with each individual point it receives</a:t>
            </a:r>
          </a:p>
        </p:txBody>
      </p:sp>
      <p:graphicFrame>
        <p:nvGraphicFramePr>
          <p:cNvPr id="6146" name="Rectangle 16"/>
          <p:cNvGraphicFramePr>
            <a:graphicFrameLocks/>
          </p:cNvGraphicFramePr>
          <p:nvPr/>
        </p:nvGraphicFramePr>
        <p:xfrm>
          <a:off x="1524000" y="1397000"/>
          <a:ext cx="6096000" cy="4064000"/>
        </p:xfrm>
        <a:graphic>
          <a:graphicData uri="http://schemas.openxmlformats.org/presentationml/2006/ole">
            <p:oleObj spid="_x0000_s2050" name="Bitmap Image" r:id="rId4" imgW="0" imgH="0" progId="PBrush">
              <p:embed/>
            </p:oleObj>
          </a:graphicData>
        </a:graphic>
      </p:graphicFrame>
      <p:pic>
        <p:nvPicPr>
          <p:cNvPr id="6149" name="Picture 20" descr="express graphs palette LV 8"/>
          <p:cNvPicPr>
            <a:picLocks noChangeAspect="1" noChangeArrowheads="1"/>
          </p:cNvPicPr>
          <p:nvPr/>
        </p:nvPicPr>
        <p:blipFill>
          <a:blip r:embed="rId5"/>
          <a:srcRect/>
          <a:stretch>
            <a:fillRect/>
          </a:stretch>
        </p:blipFill>
        <p:spPr bwMode="auto">
          <a:xfrm>
            <a:off x="6591300" y="1143000"/>
            <a:ext cx="1866900" cy="2133600"/>
          </a:xfrm>
          <a:prstGeom prst="rect">
            <a:avLst/>
          </a:prstGeom>
          <a:noFill/>
          <a:ln w="9525">
            <a:noFill/>
            <a:miter lim="800000"/>
            <a:headEnd/>
            <a:tailEnd/>
          </a:ln>
        </p:spPr>
      </p:pic>
      <p:pic>
        <p:nvPicPr>
          <p:cNvPr id="6150" name="Picture 22"/>
          <p:cNvPicPr>
            <a:picLocks noChangeAspect="1" noChangeArrowheads="1"/>
          </p:cNvPicPr>
          <p:nvPr/>
        </p:nvPicPr>
        <p:blipFill>
          <a:blip r:embed="rId6"/>
          <a:srcRect/>
          <a:stretch>
            <a:fillRect/>
          </a:stretch>
        </p:blipFill>
        <p:spPr bwMode="auto">
          <a:xfrm>
            <a:off x="114300" y="2819400"/>
            <a:ext cx="5173663" cy="3278188"/>
          </a:xfrm>
          <a:prstGeom prst="rect">
            <a:avLst/>
          </a:prstGeom>
          <a:noFill/>
          <a:ln w="12700" algn="ctr">
            <a:noFill/>
            <a:miter lim="800000"/>
            <a:headEnd/>
            <a:tailEnd/>
          </a:ln>
        </p:spPr>
      </p:pic>
      <p:sp>
        <p:nvSpPr>
          <p:cNvPr id="2" name="Rectangle 19"/>
          <p:cNvSpPr>
            <a:spLocks noChangeArrowheads="1"/>
          </p:cNvSpPr>
          <p:nvPr/>
        </p:nvSpPr>
        <p:spPr bwMode="auto">
          <a:xfrm>
            <a:off x="266700" y="2628900"/>
            <a:ext cx="5524500" cy="382588"/>
          </a:xfrm>
          <a:prstGeom prst="rect">
            <a:avLst/>
          </a:prstGeom>
          <a:noFill/>
          <a:ln w="9525">
            <a:noFill/>
            <a:miter lim="800000"/>
            <a:headEnd/>
            <a:tailEnd/>
          </a:ln>
          <a:effectLst/>
        </p:spPr>
        <p:txBody>
          <a:bodyPr/>
          <a:lstStyle/>
          <a:p>
            <a:pPr marL="114300" indent="-114300">
              <a:spcBef>
                <a:spcPct val="20000"/>
              </a:spcBef>
              <a:defRPr/>
            </a:pPr>
            <a:r>
              <a:rPr lang="en-US" sz="2000" dirty="0" err="1">
                <a:latin typeface="+mn-lt"/>
              </a:rPr>
              <a:t>Controls»Express»Graph</a:t>
            </a:r>
            <a:r>
              <a:rPr lang="en-US" sz="2000" dirty="0">
                <a:latin typeface="+mn-lt"/>
              </a:rPr>
              <a:t> </a:t>
            </a:r>
            <a:r>
              <a:rPr lang="en-US" sz="2000" dirty="0" err="1">
                <a:latin typeface="+mn-lt"/>
              </a:rPr>
              <a:t>Indicators»Chart</a:t>
            </a:r>
            <a:endParaRPr lang="en-US" sz="2000" dirty="0">
              <a:latin typeface="+mn-lt"/>
            </a:endParaRPr>
          </a:p>
        </p:txBody>
      </p:sp>
      <p:pic>
        <p:nvPicPr>
          <p:cNvPr id="6152" name="Picture 23"/>
          <p:cNvPicPr>
            <a:picLocks noChangeAspect="1" noChangeArrowheads="1"/>
          </p:cNvPicPr>
          <p:nvPr/>
        </p:nvPicPr>
        <p:blipFill>
          <a:blip r:embed="rId7"/>
          <a:srcRect/>
          <a:stretch>
            <a:fillRect/>
          </a:stretch>
        </p:blipFill>
        <p:spPr bwMode="auto">
          <a:xfrm>
            <a:off x="5524500" y="3429000"/>
            <a:ext cx="3373438" cy="2484438"/>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17"/>
          <p:cNvSpPr>
            <a:spLocks noGrp="1" noChangeArrowheads="1"/>
          </p:cNvSpPr>
          <p:nvPr>
            <p:ph type="title"/>
          </p:nvPr>
        </p:nvSpPr>
        <p:spPr>
          <a:xfrm>
            <a:off x="0" y="190500"/>
            <a:ext cx="8991600" cy="952500"/>
          </a:xfrm>
        </p:spPr>
        <p:txBody>
          <a:bodyPr/>
          <a:lstStyle/>
          <a:p>
            <a:pPr eaLnBrk="1" hangingPunct="1"/>
            <a:r>
              <a:rPr lang="en-US" sz="3200" b="1" smtClean="0"/>
              <a:t>Graphs – Display Many Data Points at Once</a:t>
            </a:r>
          </a:p>
        </p:txBody>
      </p:sp>
      <p:sp>
        <p:nvSpPr>
          <p:cNvPr id="444434" name="Rectangle 18"/>
          <p:cNvSpPr>
            <a:spLocks noChangeArrowheads="1"/>
          </p:cNvSpPr>
          <p:nvPr/>
        </p:nvSpPr>
        <p:spPr bwMode="auto">
          <a:xfrm>
            <a:off x="385763" y="1163638"/>
            <a:ext cx="6107112" cy="1389062"/>
          </a:xfrm>
          <a:prstGeom prst="rect">
            <a:avLst/>
          </a:prstGeom>
          <a:noFill/>
          <a:ln w="9525">
            <a:noFill/>
            <a:miter lim="800000"/>
            <a:headEnd/>
            <a:tailEnd/>
          </a:ln>
          <a:effectLst/>
        </p:spPr>
        <p:txBody>
          <a:bodyPr/>
          <a:lstStyle/>
          <a:p>
            <a:pPr>
              <a:lnSpc>
                <a:spcPct val="80000"/>
              </a:lnSpc>
              <a:spcBef>
                <a:spcPct val="20000"/>
              </a:spcBef>
              <a:defRPr/>
            </a:pPr>
            <a:r>
              <a:rPr lang="en-US" dirty="0">
                <a:latin typeface="+mn-lt"/>
              </a:rPr>
              <a:t>Waveform graph</a:t>
            </a:r>
            <a:r>
              <a:rPr lang="en-US" b="0" dirty="0">
                <a:latin typeface="+mn-lt"/>
              </a:rPr>
              <a:t> </a:t>
            </a:r>
            <a:r>
              <a:rPr lang="en-US" sz="2000" b="0" dirty="0">
                <a:latin typeface="+mn-lt"/>
              </a:rPr>
              <a:t>– special numeric indicator that displays an array of data</a:t>
            </a:r>
          </a:p>
          <a:p>
            <a:pPr marL="114300" indent="-114300">
              <a:lnSpc>
                <a:spcPct val="80000"/>
              </a:lnSpc>
              <a:spcBef>
                <a:spcPct val="20000"/>
              </a:spcBef>
              <a:defRPr/>
            </a:pPr>
            <a:r>
              <a:rPr lang="en-US" sz="2000" b="0" dirty="0">
                <a:latin typeface="+mn-lt"/>
              </a:rPr>
              <a:t> </a:t>
            </a:r>
          </a:p>
          <a:p>
            <a:pPr marL="114300" indent="-114300">
              <a:lnSpc>
                <a:spcPct val="80000"/>
              </a:lnSpc>
              <a:spcBef>
                <a:spcPct val="20000"/>
              </a:spcBef>
              <a:buFontTx/>
              <a:buChar char="•"/>
              <a:defRPr/>
            </a:pPr>
            <a:r>
              <a:rPr lang="en-US" sz="2000" b="0" dirty="0">
                <a:latin typeface="+mn-lt"/>
              </a:rPr>
              <a:t> Graph updates after all points have been collected</a:t>
            </a:r>
          </a:p>
          <a:p>
            <a:pPr marL="114300" indent="-114300">
              <a:lnSpc>
                <a:spcPct val="80000"/>
              </a:lnSpc>
              <a:spcBef>
                <a:spcPct val="20000"/>
              </a:spcBef>
              <a:buFontTx/>
              <a:buChar char="•"/>
              <a:defRPr/>
            </a:pPr>
            <a:r>
              <a:rPr lang="en-US" sz="2000" b="0" dirty="0">
                <a:latin typeface="+mn-lt"/>
              </a:rPr>
              <a:t> May be used in a loop if VI collects buffers of data</a:t>
            </a:r>
            <a:endParaRPr lang="en-US" sz="2000" dirty="0">
              <a:latin typeface="+mn-lt"/>
            </a:endParaRPr>
          </a:p>
        </p:txBody>
      </p:sp>
      <p:graphicFrame>
        <p:nvGraphicFramePr>
          <p:cNvPr id="7170" name="Rectangle 19"/>
          <p:cNvGraphicFramePr>
            <a:graphicFrameLocks/>
          </p:cNvGraphicFramePr>
          <p:nvPr/>
        </p:nvGraphicFramePr>
        <p:xfrm>
          <a:off x="1524000" y="1397000"/>
          <a:ext cx="6096000" cy="4064000"/>
        </p:xfrm>
        <a:graphic>
          <a:graphicData uri="http://schemas.openxmlformats.org/presentationml/2006/ole">
            <p:oleObj spid="_x0000_s3074" name="Bitmap Image" r:id="rId4" imgW="0" imgH="0" progId="PBrush">
              <p:embed/>
            </p:oleObj>
          </a:graphicData>
        </a:graphic>
      </p:graphicFrame>
      <p:sp>
        <p:nvSpPr>
          <p:cNvPr id="7173" name="Rectangle 20"/>
          <p:cNvSpPr>
            <a:spLocks noChangeArrowheads="1"/>
          </p:cNvSpPr>
          <p:nvPr/>
        </p:nvSpPr>
        <p:spPr bwMode="auto">
          <a:xfrm>
            <a:off x="304800" y="2895600"/>
            <a:ext cx="5181600" cy="382588"/>
          </a:xfrm>
          <a:prstGeom prst="rect">
            <a:avLst/>
          </a:prstGeom>
          <a:noFill/>
          <a:ln w="9525">
            <a:noFill/>
            <a:miter lim="800000"/>
            <a:headEnd/>
            <a:tailEnd/>
          </a:ln>
        </p:spPr>
        <p:txBody>
          <a:bodyPr/>
          <a:lstStyle/>
          <a:p>
            <a:pPr marL="114300" indent="-114300">
              <a:spcBef>
                <a:spcPct val="20000"/>
              </a:spcBef>
            </a:pPr>
            <a:r>
              <a:rPr lang="en-US" sz="1900">
                <a:latin typeface="Arial" charset="0"/>
              </a:rPr>
              <a:t>Controls»Express»Graph Indicators»Graph</a:t>
            </a:r>
          </a:p>
        </p:txBody>
      </p:sp>
      <p:pic>
        <p:nvPicPr>
          <p:cNvPr id="7174" name="Picture 21" descr="express graphs palette LV 8"/>
          <p:cNvPicPr>
            <a:picLocks noChangeAspect="1" noChangeArrowheads="1"/>
          </p:cNvPicPr>
          <p:nvPr/>
        </p:nvPicPr>
        <p:blipFill>
          <a:blip r:embed="rId5"/>
          <a:srcRect/>
          <a:stretch>
            <a:fillRect/>
          </a:stretch>
        </p:blipFill>
        <p:spPr bwMode="auto">
          <a:xfrm>
            <a:off x="6607175" y="971550"/>
            <a:ext cx="2343150" cy="2058988"/>
          </a:xfrm>
          <a:prstGeom prst="rect">
            <a:avLst/>
          </a:prstGeom>
          <a:noFill/>
          <a:ln w="9525">
            <a:noFill/>
            <a:miter lim="800000"/>
            <a:headEnd/>
            <a:tailEnd/>
          </a:ln>
        </p:spPr>
      </p:pic>
      <p:pic>
        <p:nvPicPr>
          <p:cNvPr id="7175" name="Picture 25"/>
          <p:cNvPicPr>
            <a:picLocks noChangeAspect="1" noChangeArrowheads="1"/>
          </p:cNvPicPr>
          <p:nvPr/>
        </p:nvPicPr>
        <p:blipFill>
          <a:blip r:embed="rId6"/>
          <a:srcRect/>
          <a:stretch>
            <a:fillRect/>
          </a:stretch>
        </p:blipFill>
        <p:spPr bwMode="auto">
          <a:xfrm>
            <a:off x="342900" y="3276600"/>
            <a:ext cx="5184775" cy="2770188"/>
          </a:xfrm>
          <a:prstGeom prst="rect">
            <a:avLst/>
          </a:prstGeom>
          <a:noFill/>
          <a:ln w="12700" algn="ctr">
            <a:noFill/>
            <a:miter lim="800000"/>
            <a:headEnd/>
            <a:tailEnd/>
          </a:ln>
        </p:spPr>
      </p:pic>
      <p:pic>
        <p:nvPicPr>
          <p:cNvPr id="7176" name="Picture 26"/>
          <p:cNvPicPr>
            <a:picLocks noChangeAspect="1" noChangeArrowheads="1"/>
          </p:cNvPicPr>
          <p:nvPr/>
        </p:nvPicPr>
        <p:blipFill>
          <a:blip r:embed="rId7"/>
          <a:srcRect/>
          <a:stretch>
            <a:fillRect/>
          </a:stretch>
        </p:blipFill>
        <p:spPr bwMode="auto">
          <a:xfrm>
            <a:off x="5724525" y="3352800"/>
            <a:ext cx="3171825" cy="2333625"/>
          </a:xfrm>
          <a:prstGeom prst="rect">
            <a:avLst/>
          </a:prstGeom>
          <a:noFill/>
          <a:ln w="12700" algn="ctr">
            <a:noFill/>
            <a:miter lim="800000"/>
            <a:headEnd/>
            <a:tailEnd/>
          </a:ln>
        </p:spPr>
      </p:pic>
      <p:sp>
        <p:nvSpPr>
          <p:cNvPr id="7177" name="Oval 28"/>
          <p:cNvSpPr>
            <a:spLocks noChangeArrowheads="1"/>
          </p:cNvSpPr>
          <p:nvPr/>
        </p:nvSpPr>
        <p:spPr bwMode="auto">
          <a:xfrm>
            <a:off x="7451725" y="2008188"/>
            <a:ext cx="538163" cy="538162"/>
          </a:xfrm>
          <a:prstGeom prst="ellipse">
            <a:avLst/>
          </a:prstGeom>
          <a:noFill/>
          <a:ln w="38100" algn="ctr">
            <a:solidFill>
              <a:srgbClr val="FF0000"/>
            </a:solidFill>
            <a:round/>
            <a:headEnd/>
            <a:tailEnd/>
          </a:ln>
        </p:spPr>
        <p:txBody>
          <a:bodyPr wrap="none" anchor="ctr"/>
          <a:lstStyle/>
          <a:p>
            <a:pPr algn="ctr" eaLnBrk="0" hangingPunct="0"/>
            <a:endParaRPr lang="bg-BG"/>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4508500" y="473075"/>
            <a:ext cx="127000" cy="528638"/>
          </a:xfrm>
          <a:prstGeom prst="rect">
            <a:avLst/>
          </a:prstGeom>
          <a:noFill/>
          <a:ln w="9525">
            <a:noFill/>
            <a:miter lim="800000"/>
            <a:headEnd/>
            <a:tailEnd/>
          </a:ln>
        </p:spPr>
        <p:txBody>
          <a:bodyPr wrap="none" lIns="63500" tIns="25400" rIns="63500" bIns="25400">
            <a:spAutoFit/>
          </a:bodyPr>
          <a:lstStyle/>
          <a:p>
            <a:pPr defTabSz="911225">
              <a:lnSpc>
                <a:spcPct val="87000"/>
              </a:lnSpc>
            </a:pPr>
            <a:endParaRPr lang="bg-BG" sz="3600"/>
          </a:p>
        </p:txBody>
      </p:sp>
      <p:sp>
        <p:nvSpPr>
          <p:cNvPr id="889859" name="Rectangle 3"/>
          <p:cNvSpPr>
            <a:spLocks noChangeArrowheads="1"/>
          </p:cNvSpPr>
          <p:nvPr/>
        </p:nvSpPr>
        <p:spPr bwMode="auto">
          <a:xfrm>
            <a:off x="347663" y="1035050"/>
            <a:ext cx="3346450" cy="3260725"/>
          </a:xfrm>
          <a:prstGeom prst="rect">
            <a:avLst/>
          </a:prstGeom>
          <a:noFill/>
          <a:ln w="9525">
            <a:noFill/>
            <a:miter lim="800000"/>
            <a:headEnd/>
            <a:tailEnd/>
          </a:ln>
          <a:effectLst/>
        </p:spPr>
        <p:txBody>
          <a:bodyPr lIns="63500" tIns="25400" rIns="63500" bIns="25400">
            <a:spAutoFit/>
          </a:bodyPr>
          <a:lstStyle/>
          <a:p>
            <a:pPr marL="293688" indent="-293688" defTabSz="911225" eaLnBrk="0" hangingPunct="0">
              <a:lnSpc>
                <a:spcPct val="105000"/>
              </a:lnSpc>
              <a:buFontTx/>
              <a:buChar char="•"/>
              <a:defRPr/>
            </a:pPr>
            <a:r>
              <a:rPr lang="en-US" sz="2000" b="0" dirty="0">
                <a:latin typeface="+mn-lt"/>
              </a:rPr>
              <a:t>Loops can accumulate arrays at their boundaries with auto-indexing</a:t>
            </a:r>
          </a:p>
          <a:p>
            <a:pPr marL="293688" indent="-293688" defTabSz="911225" eaLnBrk="0" hangingPunct="0">
              <a:lnSpc>
                <a:spcPct val="105000"/>
              </a:lnSpc>
              <a:buFontTx/>
              <a:buChar char="•"/>
              <a:defRPr/>
            </a:pPr>
            <a:r>
              <a:rPr lang="en-US" sz="2000" b="0" dirty="0">
                <a:latin typeface="+mn-lt"/>
              </a:rPr>
              <a:t>For loops auto-index by default</a:t>
            </a:r>
          </a:p>
          <a:p>
            <a:pPr marL="293688" indent="-293688" defTabSz="911225" eaLnBrk="0" hangingPunct="0">
              <a:lnSpc>
                <a:spcPct val="105000"/>
              </a:lnSpc>
              <a:buFontTx/>
              <a:buChar char="•"/>
              <a:defRPr/>
            </a:pPr>
            <a:r>
              <a:rPr lang="en-US" sz="2000" b="0" dirty="0">
                <a:latin typeface="+mn-lt"/>
              </a:rPr>
              <a:t>While loops output only the final value by default</a:t>
            </a:r>
          </a:p>
          <a:p>
            <a:pPr marL="293688" indent="-293688" defTabSz="911225" eaLnBrk="0" hangingPunct="0">
              <a:lnSpc>
                <a:spcPct val="105000"/>
              </a:lnSpc>
              <a:buFontTx/>
              <a:buChar char="•"/>
              <a:defRPr/>
            </a:pPr>
            <a:r>
              <a:rPr lang="en-US" sz="2000" b="0" dirty="0">
                <a:latin typeface="+mn-lt"/>
              </a:rPr>
              <a:t>Right-click tunnel and enable/disable auto-indexing</a:t>
            </a:r>
          </a:p>
        </p:txBody>
      </p:sp>
      <p:sp>
        <p:nvSpPr>
          <p:cNvPr id="8198" name="Rectangle 4"/>
          <p:cNvSpPr>
            <a:spLocks noGrp="1" noChangeArrowheads="1"/>
          </p:cNvSpPr>
          <p:nvPr>
            <p:ph type="title" idx="4294967295"/>
          </p:nvPr>
        </p:nvSpPr>
        <p:spPr>
          <a:xfrm>
            <a:off x="0" y="190500"/>
            <a:ext cx="9144000" cy="800100"/>
          </a:xfrm>
        </p:spPr>
        <p:txBody>
          <a:bodyPr/>
          <a:lstStyle/>
          <a:p>
            <a:pPr eaLnBrk="1" hangingPunct="1"/>
            <a:r>
              <a:rPr lang="en-US" sz="3200" b="1" smtClean="0"/>
              <a:t>Building Arrays with Loops (Auto-Indexing)</a:t>
            </a:r>
          </a:p>
        </p:txBody>
      </p:sp>
      <p:graphicFrame>
        <p:nvGraphicFramePr>
          <p:cNvPr id="8194" name="Object 5"/>
          <p:cNvGraphicFramePr>
            <a:graphicFrameLocks noChangeAspect="1"/>
          </p:cNvGraphicFramePr>
          <p:nvPr/>
        </p:nvGraphicFramePr>
        <p:xfrm>
          <a:off x="4114800" y="1447800"/>
          <a:ext cx="4191000" cy="1835150"/>
        </p:xfrm>
        <a:graphic>
          <a:graphicData uri="http://schemas.openxmlformats.org/presentationml/2006/ole">
            <p:oleObj spid="_x0000_s4098" name="Bitmap Image" r:id="rId4" imgW="2523810" imgH="1104762" progId="PBrush">
              <p:embed/>
            </p:oleObj>
          </a:graphicData>
        </a:graphic>
      </p:graphicFrame>
      <p:graphicFrame>
        <p:nvGraphicFramePr>
          <p:cNvPr id="8195" name="Object 6"/>
          <p:cNvGraphicFramePr>
            <a:graphicFrameLocks noChangeAspect="1"/>
          </p:cNvGraphicFramePr>
          <p:nvPr/>
        </p:nvGraphicFramePr>
        <p:xfrm>
          <a:off x="4038600" y="4000500"/>
          <a:ext cx="3810000" cy="1727200"/>
        </p:xfrm>
        <a:graphic>
          <a:graphicData uri="http://schemas.openxmlformats.org/presentationml/2006/ole">
            <p:oleObj spid="_x0000_s4099" name="Bitmap Image" r:id="rId5" imgW="2352381" imgH="1066667" progId="PBrush">
              <p:embed/>
            </p:oleObj>
          </a:graphicData>
        </a:graphic>
      </p:graphicFrame>
      <p:sp>
        <p:nvSpPr>
          <p:cNvPr id="8199" name="Text Box 7"/>
          <p:cNvSpPr txBox="1">
            <a:spLocks noChangeArrowheads="1"/>
          </p:cNvSpPr>
          <p:nvPr/>
        </p:nvSpPr>
        <p:spPr bwMode="auto">
          <a:xfrm>
            <a:off x="6162675" y="1568450"/>
            <a:ext cx="1828800" cy="336550"/>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600" b="0"/>
              <a:t>Wire becomes thicker</a:t>
            </a:r>
          </a:p>
        </p:txBody>
      </p:sp>
      <p:sp>
        <p:nvSpPr>
          <p:cNvPr id="8200" name="Text Box 8"/>
          <p:cNvSpPr txBox="1">
            <a:spLocks noChangeArrowheads="1"/>
          </p:cNvSpPr>
          <p:nvPr/>
        </p:nvSpPr>
        <p:spPr bwMode="auto">
          <a:xfrm>
            <a:off x="6076950" y="4095750"/>
            <a:ext cx="2362200" cy="336550"/>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600" b="0"/>
              <a:t>Wire remains the same size</a:t>
            </a:r>
          </a:p>
        </p:txBody>
      </p:sp>
      <p:sp>
        <p:nvSpPr>
          <p:cNvPr id="2" name="Text Box 9"/>
          <p:cNvSpPr txBox="1">
            <a:spLocks noChangeArrowheads="1"/>
          </p:cNvSpPr>
          <p:nvPr/>
        </p:nvSpPr>
        <p:spPr bwMode="auto">
          <a:xfrm>
            <a:off x="4267200" y="3570288"/>
            <a:ext cx="4610100" cy="461962"/>
          </a:xfrm>
          <a:prstGeom prst="rect">
            <a:avLst/>
          </a:prstGeom>
          <a:noFill/>
          <a:ln w="9525" algn="ctr">
            <a:noFill/>
            <a:miter lim="800000"/>
            <a:headEnd type="none" w="sm" len="sm"/>
            <a:tailEnd type="none" w="sm" len="sm"/>
          </a:ln>
          <a:effectLst/>
        </p:spPr>
        <p:txBody>
          <a:bodyPr>
            <a:spAutoFit/>
            <a:flatTx/>
          </a:bodyPr>
          <a:lstStyle/>
          <a:p>
            <a:pPr eaLnBrk="0" hangingPunct="0">
              <a:spcBef>
                <a:spcPct val="50000"/>
              </a:spcBef>
              <a:defRPr/>
            </a:pPr>
            <a:r>
              <a:rPr lang="en-US" dirty="0">
                <a:latin typeface="+mn-lt"/>
              </a:rPr>
              <a:t>Auto-Indexing Disabled</a:t>
            </a:r>
          </a:p>
        </p:txBody>
      </p:sp>
      <p:sp>
        <p:nvSpPr>
          <p:cNvPr id="3" name="Text Box 10"/>
          <p:cNvSpPr txBox="1">
            <a:spLocks noChangeArrowheads="1"/>
          </p:cNvSpPr>
          <p:nvPr/>
        </p:nvSpPr>
        <p:spPr bwMode="auto">
          <a:xfrm>
            <a:off x="4305300" y="914400"/>
            <a:ext cx="4381500" cy="461963"/>
          </a:xfrm>
          <a:prstGeom prst="rect">
            <a:avLst/>
          </a:prstGeom>
          <a:noFill/>
          <a:ln w="9525" algn="ctr">
            <a:noFill/>
            <a:miter lim="800000"/>
            <a:headEnd type="none" w="sm" len="sm"/>
            <a:tailEnd type="none" w="sm" len="sm"/>
          </a:ln>
          <a:effectLst/>
        </p:spPr>
        <p:txBody>
          <a:bodyPr>
            <a:spAutoFit/>
            <a:flatTx/>
          </a:bodyPr>
          <a:lstStyle/>
          <a:p>
            <a:pPr eaLnBrk="0" hangingPunct="0">
              <a:spcBef>
                <a:spcPct val="50000"/>
              </a:spcBef>
              <a:defRPr/>
            </a:pPr>
            <a:r>
              <a:rPr lang="en-US" dirty="0">
                <a:latin typeface="+mn-lt"/>
              </a:rPr>
              <a:t>Auto-Indexing Enabled</a:t>
            </a:r>
          </a:p>
        </p:txBody>
      </p:sp>
      <p:sp>
        <p:nvSpPr>
          <p:cNvPr id="8203" name="Text Box 11"/>
          <p:cNvSpPr txBox="1">
            <a:spLocks noChangeArrowheads="1"/>
          </p:cNvSpPr>
          <p:nvPr/>
        </p:nvSpPr>
        <p:spPr bwMode="auto">
          <a:xfrm>
            <a:off x="6781800" y="5422900"/>
            <a:ext cx="2362200" cy="581025"/>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600" b="0"/>
              <a:t>Only one value (last iteration) is passed out of the loop</a:t>
            </a:r>
          </a:p>
        </p:txBody>
      </p:sp>
      <p:sp>
        <p:nvSpPr>
          <p:cNvPr id="8204" name="Text Box 12"/>
          <p:cNvSpPr txBox="1">
            <a:spLocks noChangeArrowheads="1"/>
          </p:cNvSpPr>
          <p:nvPr/>
        </p:nvSpPr>
        <p:spPr bwMode="auto">
          <a:xfrm>
            <a:off x="6410325" y="2686050"/>
            <a:ext cx="1752600" cy="336550"/>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600" b="0"/>
              <a:t>1D Array</a:t>
            </a:r>
          </a:p>
        </p:txBody>
      </p:sp>
      <p:sp>
        <p:nvSpPr>
          <p:cNvPr id="8205" name="Rectangle 13"/>
          <p:cNvSpPr>
            <a:spLocks noChangeArrowheads="1"/>
          </p:cNvSpPr>
          <p:nvPr/>
        </p:nvSpPr>
        <p:spPr bwMode="auto">
          <a:xfrm>
            <a:off x="6448425" y="5438775"/>
            <a:ext cx="304800" cy="304800"/>
          </a:xfrm>
          <a:prstGeom prst="rect">
            <a:avLst/>
          </a:prstGeom>
          <a:solidFill>
            <a:schemeClr val="bg1"/>
          </a:solid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06" name="Line 14"/>
          <p:cNvSpPr>
            <a:spLocks noChangeShapeType="1"/>
          </p:cNvSpPr>
          <p:nvPr/>
        </p:nvSpPr>
        <p:spPr bwMode="auto">
          <a:xfrm flipH="1" flipV="1">
            <a:off x="6019800" y="4889500"/>
            <a:ext cx="381000" cy="609600"/>
          </a:xfrm>
          <a:prstGeom prst="line">
            <a:avLst/>
          </a:prstGeom>
          <a:noFill/>
          <a:ln w="12700">
            <a:solidFill>
              <a:schemeClr val="tx1"/>
            </a:solidFill>
            <a:round/>
            <a:headEnd type="none" w="sm" len="sm"/>
            <a:tailEnd/>
          </a:ln>
        </p:spPr>
        <p:txBody>
          <a:bodyPr wrap="none" anchor="ctr"/>
          <a:lstStyle/>
          <a:p>
            <a:endParaRPr lang="en-US"/>
          </a:p>
        </p:txBody>
      </p:sp>
      <p:sp>
        <p:nvSpPr>
          <p:cNvPr id="8207" name="Rectangle 15"/>
          <p:cNvSpPr>
            <a:spLocks noChangeArrowheads="1"/>
          </p:cNvSpPr>
          <p:nvPr/>
        </p:nvSpPr>
        <p:spPr bwMode="auto">
          <a:xfrm>
            <a:off x="6524625" y="3000375"/>
            <a:ext cx="304800" cy="304800"/>
          </a:xfrm>
          <a:prstGeom prst="rect">
            <a:avLst/>
          </a:prstGeom>
          <a:no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08" name="Line 16"/>
          <p:cNvSpPr>
            <a:spLocks noChangeShapeType="1"/>
          </p:cNvSpPr>
          <p:nvPr/>
        </p:nvSpPr>
        <p:spPr bwMode="auto">
          <a:xfrm flipH="1" flipV="1">
            <a:off x="6096000" y="2362200"/>
            <a:ext cx="381000" cy="609600"/>
          </a:xfrm>
          <a:prstGeom prst="line">
            <a:avLst/>
          </a:prstGeom>
          <a:noFill/>
          <a:ln w="12700">
            <a:solidFill>
              <a:schemeClr val="tx1"/>
            </a:solidFill>
            <a:round/>
            <a:headEnd type="none" w="sm" len="sm"/>
            <a:tailEnd/>
          </a:ln>
        </p:spPr>
        <p:txBody>
          <a:bodyPr wrap="none" anchor="ctr"/>
          <a:lstStyle/>
          <a:p>
            <a:endParaRPr lang="en-US"/>
          </a:p>
        </p:txBody>
      </p:sp>
      <p:sp>
        <p:nvSpPr>
          <p:cNvPr id="8209" name="Rectangle 17"/>
          <p:cNvSpPr>
            <a:spLocks noChangeArrowheads="1"/>
          </p:cNvSpPr>
          <p:nvPr/>
        </p:nvSpPr>
        <p:spPr bwMode="auto">
          <a:xfrm>
            <a:off x="6829425" y="3000375"/>
            <a:ext cx="304800" cy="304800"/>
          </a:xfrm>
          <a:prstGeom prst="rect">
            <a:avLst/>
          </a:prstGeom>
          <a:no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10" name="Rectangle 18"/>
          <p:cNvSpPr>
            <a:spLocks noChangeArrowheads="1"/>
          </p:cNvSpPr>
          <p:nvPr/>
        </p:nvSpPr>
        <p:spPr bwMode="auto">
          <a:xfrm>
            <a:off x="7134225" y="3000375"/>
            <a:ext cx="304800" cy="304800"/>
          </a:xfrm>
          <a:prstGeom prst="rect">
            <a:avLst/>
          </a:prstGeom>
          <a:no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11" name="Rectangle 19"/>
          <p:cNvSpPr>
            <a:spLocks noChangeArrowheads="1"/>
          </p:cNvSpPr>
          <p:nvPr/>
        </p:nvSpPr>
        <p:spPr bwMode="auto">
          <a:xfrm>
            <a:off x="7439025" y="3000375"/>
            <a:ext cx="304800" cy="304800"/>
          </a:xfrm>
          <a:prstGeom prst="rect">
            <a:avLst/>
          </a:prstGeom>
          <a:no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12" name="Rectangle 20"/>
          <p:cNvSpPr>
            <a:spLocks noChangeArrowheads="1"/>
          </p:cNvSpPr>
          <p:nvPr/>
        </p:nvSpPr>
        <p:spPr bwMode="auto">
          <a:xfrm>
            <a:off x="7743825" y="3000375"/>
            <a:ext cx="304800" cy="304800"/>
          </a:xfrm>
          <a:prstGeom prst="rect">
            <a:avLst/>
          </a:prstGeom>
          <a:no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13" name="Rectangle 21"/>
          <p:cNvSpPr>
            <a:spLocks noChangeArrowheads="1"/>
          </p:cNvSpPr>
          <p:nvPr/>
        </p:nvSpPr>
        <p:spPr bwMode="auto">
          <a:xfrm>
            <a:off x="8048625" y="3000375"/>
            <a:ext cx="304800" cy="304800"/>
          </a:xfrm>
          <a:prstGeom prst="rect">
            <a:avLst/>
          </a:prstGeom>
          <a:noFill/>
          <a:ln w="12700" algn="ctr">
            <a:solidFill>
              <a:schemeClr val="tx1"/>
            </a:solidFill>
            <a:miter lim="800000"/>
            <a:headEnd type="none" w="sm" len="sm"/>
            <a:tailEnd type="none" w="sm" len="sm"/>
          </a:ln>
        </p:spPr>
        <p:txBody>
          <a:bodyPr wrap="none" anchor="ctr"/>
          <a:lstStyle/>
          <a:p>
            <a:pPr algn="ctr" eaLnBrk="0" hangingPunct="0"/>
            <a:endParaRPr lang="bg-BG"/>
          </a:p>
        </p:txBody>
      </p:sp>
      <p:sp>
        <p:nvSpPr>
          <p:cNvPr id="8214" name="Text Box 22"/>
          <p:cNvSpPr txBox="1">
            <a:spLocks noChangeArrowheads="1"/>
          </p:cNvSpPr>
          <p:nvPr/>
        </p:nvSpPr>
        <p:spPr bwMode="auto">
          <a:xfrm>
            <a:off x="6515100" y="2971800"/>
            <a:ext cx="2133600" cy="336550"/>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600" b="0"/>
              <a:t>0     1      2    3     4    5</a:t>
            </a:r>
          </a:p>
        </p:txBody>
      </p:sp>
      <p:sp>
        <p:nvSpPr>
          <p:cNvPr id="8215" name="Line 23"/>
          <p:cNvSpPr>
            <a:spLocks noChangeShapeType="1"/>
          </p:cNvSpPr>
          <p:nvPr/>
        </p:nvSpPr>
        <p:spPr bwMode="auto">
          <a:xfrm flipH="1" flipV="1">
            <a:off x="6248400" y="4403725"/>
            <a:ext cx="0" cy="381000"/>
          </a:xfrm>
          <a:prstGeom prst="line">
            <a:avLst/>
          </a:prstGeom>
          <a:noFill/>
          <a:ln w="12700">
            <a:solidFill>
              <a:schemeClr val="tx1"/>
            </a:solidFill>
            <a:round/>
            <a:headEnd type="triangle" w="med" len="med"/>
            <a:tailEnd/>
          </a:ln>
        </p:spPr>
        <p:txBody>
          <a:bodyPr wrap="none" anchor="ctr"/>
          <a:lstStyle/>
          <a:p>
            <a:endParaRPr lang="en-US"/>
          </a:p>
        </p:txBody>
      </p:sp>
      <p:sp>
        <p:nvSpPr>
          <p:cNvPr id="8216" name="Line 24"/>
          <p:cNvSpPr>
            <a:spLocks noChangeShapeType="1"/>
          </p:cNvSpPr>
          <p:nvPr/>
        </p:nvSpPr>
        <p:spPr bwMode="auto">
          <a:xfrm flipH="1" flipV="1">
            <a:off x="6324600" y="1857375"/>
            <a:ext cx="0" cy="381000"/>
          </a:xfrm>
          <a:prstGeom prst="line">
            <a:avLst/>
          </a:prstGeom>
          <a:noFill/>
          <a:ln w="12700">
            <a:solidFill>
              <a:schemeClr val="tx1"/>
            </a:solidFill>
            <a:round/>
            <a:headEnd type="triangle" w="med" len="med"/>
            <a:tailEnd/>
          </a:ln>
        </p:spPr>
        <p:txBody>
          <a:bodyPr wrap="none" anchor="ctr"/>
          <a:lstStyle/>
          <a:p>
            <a:endParaRPr lang="en-US"/>
          </a:p>
        </p:txBody>
      </p:sp>
      <p:sp>
        <p:nvSpPr>
          <p:cNvPr id="8217" name="Text Box 25"/>
          <p:cNvSpPr txBox="1">
            <a:spLocks noChangeArrowheads="1"/>
          </p:cNvSpPr>
          <p:nvPr/>
        </p:nvSpPr>
        <p:spPr bwMode="auto">
          <a:xfrm>
            <a:off x="6438900" y="5410200"/>
            <a:ext cx="377825" cy="336550"/>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600" b="0"/>
              <a:t>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90500"/>
            <a:ext cx="9144000" cy="876300"/>
          </a:xfrm>
        </p:spPr>
        <p:txBody>
          <a:bodyPr/>
          <a:lstStyle/>
          <a:p>
            <a:pPr eaLnBrk="1" hangingPunct="1"/>
            <a:r>
              <a:rPr lang="en-US" sz="3200" b="1" smtClean="0"/>
              <a:t>How Do I Time a Loop?</a:t>
            </a:r>
            <a:endParaRPr lang="en-US" sz="3200" b="1" u="sng" smtClean="0"/>
          </a:p>
        </p:txBody>
      </p:sp>
      <p:sp>
        <p:nvSpPr>
          <p:cNvPr id="655363" name="Rectangle 3"/>
          <p:cNvSpPr>
            <a:spLocks noGrp="1" noChangeArrowheads="1"/>
          </p:cNvSpPr>
          <p:nvPr>
            <p:ph type="body" sz="half" idx="1"/>
          </p:nvPr>
        </p:nvSpPr>
        <p:spPr>
          <a:xfrm>
            <a:off x="381000" y="1009650"/>
            <a:ext cx="8415338" cy="2265363"/>
          </a:xfrm>
        </p:spPr>
        <p:txBody>
          <a:bodyPr/>
          <a:lstStyle/>
          <a:p>
            <a:pPr marL="228600" indent="-228600" eaLnBrk="1" hangingPunct="1">
              <a:lnSpc>
                <a:spcPct val="90000"/>
              </a:lnSpc>
              <a:buFontTx/>
              <a:buNone/>
              <a:defRPr/>
            </a:pPr>
            <a:r>
              <a:rPr lang="en-US" sz="2800" dirty="0">
                <a:latin typeface="Arial" charset="0"/>
              </a:rPr>
              <a:t>1</a:t>
            </a:r>
            <a:r>
              <a:rPr lang="en-US" sz="2800" dirty="0"/>
              <a:t>. Loop Time Delay</a:t>
            </a:r>
          </a:p>
          <a:p>
            <a:pPr marL="458788" lvl="1" eaLnBrk="1" hangingPunct="1">
              <a:lnSpc>
                <a:spcPct val="90000"/>
              </a:lnSpc>
              <a:buFontTx/>
              <a:buChar char="•"/>
              <a:defRPr/>
            </a:pPr>
            <a:r>
              <a:rPr lang="en-US" sz="2000" dirty="0"/>
              <a:t>Configure the Time Delay Express VI for seconds to wait each iteration of the loop (works on </a:t>
            </a:r>
            <a:r>
              <a:rPr lang="en-US" sz="2000" dirty="0" smtClean="0"/>
              <a:t>for </a:t>
            </a:r>
            <a:r>
              <a:rPr lang="en-US" sz="2000" dirty="0"/>
              <a:t>and </a:t>
            </a:r>
            <a:r>
              <a:rPr lang="en-US" sz="2000" dirty="0" smtClean="0"/>
              <a:t>while </a:t>
            </a:r>
            <a:r>
              <a:rPr lang="en-US" sz="2000" dirty="0"/>
              <a:t>loops).</a:t>
            </a:r>
          </a:p>
          <a:p>
            <a:pPr marL="228600" indent="-228600" eaLnBrk="1" hangingPunct="1">
              <a:lnSpc>
                <a:spcPct val="90000"/>
              </a:lnSpc>
              <a:buFontTx/>
              <a:buNone/>
              <a:defRPr/>
            </a:pPr>
            <a:r>
              <a:rPr lang="en-US" sz="2800" dirty="0"/>
              <a:t>2. Timed Loops</a:t>
            </a:r>
          </a:p>
          <a:p>
            <a:pPr marL="457200" indent="-457200" eaLnBrk="1" hangingPunct="1">
              <a:lnSpc>
                <a:spcPct val="90000"/>
              </a:lnSpc>
              <a:defRPr/>
            </a:pPr>
            <a:r>
              <a:rPr lang="en-US" sz="2000" dirty="0"/>
              <a:t>Configure special timed </a:t>
            </a:r>
            <a:r>
              <a:rPr lang="en-US" sz="2000" dirty="0" smtClean="0"/>
              <a:t>while </a:t>
            </a:r>
            <a:r>
              <a:rPr lang="en-US" sz="2000" dirty="0"/>
              <a:t>loop for desired </a:t>
            </a:r>
            <a:r>
              <a:rPr lang="en-US" sz="2000" i="1" dirty="0" err="1"/>
              <a:t>dt</a:t>
            </a:r>
            <a:r>
              <a:rPr lang="en-US" sz="2000" i="1" dirty="0"/>
              <a:t>.</a:t>
            </a:r>
          </a:p>
          <a:p>
            <a:pPr marL="228600" indent="-228600" eaLnBrk="1" hangingPunct="1">
              <a:lnSpc>
                <a:spcPct val="90000"/>
              </a:lnSpc>
              <a:buFontTx/>
              <a:buNone/>
              <a:defRPr/>
            </a:pPr>
            <a:endParaRPr lang="en-US" sz="2400" dirty="0">
              <a:latin typeface="Arial" charset="0"/>
            </a:endParaRPr>
          </a:p>
        </p:txBody>
      </p:sp>
      <p:pic>
        <p:nvPicPr>
          <p:cNvPr id="43012" name="Picture 4"/>
          <p:cNvPicPr>
            <a:picLocks noChangeAspect="1" noChangeArrowheads="1"/>
          </p:cNvPicPr>
          <p:nvPr/>
        </p:nvPicPr>
        <p:blipFill>
          <a:blip r:embed="rId3"/>
          <a:srcRect/>
          <a:stretch>
            <a:fillRect/>
          </a:stretch>
        </p:blipFill>
        <p:spPr bwMode="auto">
          <a:xfrm>
            <a:off x="665163" y="3236913"/>
            <a:ext cx="2409825" cy="2419350"/>
          </a:xfrm>
          <a:prstGeom prst="rect">
            <a:avLst/>
          </a:prstGeom>
          <a:noFill/>
          <a:ln w="12700" algn="ctr">
            <a:noFill/>
            <a:miter lim="800000"/>
            <a:headEnd/>
            <a:tailEnd/>
          </a:ln>
        </p:spPr>
      </p:pic>
      <p:pic>
        <p:nvPicPr>
          <p:cNvPr id="43013" name="Picture 5"/>
          <p:cNvPicPr>
            <a:picLocks noChangeAspect="1" noChangeArrowheads="1"/>
          </p:cNvPicPr>
          <p:nvPr/>
        </p:nvPicPr>
        <p:blipFill>
          <a:blip r:embed="rId4"/>
          <a:srcRect/>
          <a:stretch>
            <a:fillRect/>
          </a:stretch>
        </p:blipFill>
        <p:spPr bwMode="auto">
          <a:xfrm>
            <a:off x="4033838" y="3313113"/>
            <a:ext cx="4456112" cy="2324100"/>
          </a:xfrm>
          <a:prstGeom prst="rect">
            <a:avLst/>
          </a:prstGeom>
          <a:noFill/>
          <a:ln w="12700" algn="ctr">
            <a:noFill/>
            <a:miter lim="800000"/>
            <a:headEnd/>
            <a:tailEnd/>
          </a:ln>
        </p:spPr>
      </p:pic>
      <p:sp>
        <p:nvSpPr>
          <p:cNvPr id="655366" name="Rectangle 6"/>
          <p:cNvSpPr>
            <a:spLocks noChangeArrowheads="1"/>
          </p:cNvSpPr>
          <p:nvPr/>
        </p:nvSpPr>
        <p:spPr bwMode="auto">
          <a:xfrm>
            <a:off x="5530850" y="5538788"/>
            <a:ext cx="1525588" cy="396875"/>
          </a:xfrm>
          <a:prstGeom prst="rect">
            <a:avLst/>
          </a:prstGeom>
          <a:noFill/>
          <a:ln w="12700" algn="ctr">
            <a:noFill/>
            <a:miter lim="800000"/>
            <a:headEnd/>
            <a:tailEnd/>
          </a:ln>
          <a:effectLst/>
        </p:spPr>
        <p:txBody>
          <a:bodyPr wrap="none">
            <a:spAutoFit/>
          </a:bodyPr>
          <a:lstStyle/>
          <a:p>
            <a:pPr algn="ctr" eaLnBrk="0" hangingPunct="0">
              <a:defRPr/>
            </a:pPr>
            <a:r>
              <a:rPr lang="en-US" sz="2000" b="0" dirty="0">
                <a:latin typeface="+mn-lt"/>
              </a:rPr>
              <a:t>Timed Loop</a:t>
            </a:r>
          </a:p>
        </p:txBody>
      </p:sp>
      <p:sp>
        <p:nvSpPr>
          <p:cNvPr id="655367" name="Rectangle 7"/>
          <p:cNvSpPr>
            <a:spLocks noChangeArrowheads="1"/>
          </p:cNvSpPr>
          <p:nvPr/>
        </p:nvSpPr>
        <p:spPr bwMode="auto">
          <a:xfrm>
            <a:off x="1220788" y="5538788"/>
            <a:ext cx="1470025" cy="396875"/>
          </a:xfrm>
          <a:prstGeom prst="rect">
            <a:avLst/>
          </a:prstGeom>
          <a:noFill/>
          <a:ln w="12700" algn="ctr">
            <a:noFill/>
            <a:miter lim="800000"/>
            <a:headEnd/>
            <a:tailEnd/>
          </a:ln>
          <a:effectLst/>
        </p:spPr>
        <p:txBody>
          <a:bodyPr wrap="none">
            <a:spAutoFit/>
          </a:bodyPr>
          <a:lstStyle/>
          <a:p>
            <a:pPr algn="ctr" eaLnBrk="0" hangingPunct="0">
              <a:defRPr/>
            </a:pPr>
            <a:r>
              <a:rPr lang="en-US" sz="2000" b="0" dirty="0">
                <a:latin typeface="+mn-lt"/>
              </a:rPr>
              <a:t>Time Delay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90500"/>
            <a:ext cx="9144000" cy="895350"/>
          </a:xfrm>
        </p:spPr>
        <p:txBody>
          <a:bodyPr/>
          <a:lstStyle/>
          <a:p>
            <a:pPr eaLnBrk="1" hangingPunct="1"/>
            <a:r>
              <a:rPr lang="en-US" sz="3200" b="1" smtClean="0"/>
              <a:t>Control and Indicator Properties</a:t>
            </a:r>
          </a:p>
        </p:txBody>
      </p:sp>
      <p:sp>
        <p:nvSpPr>
          <p:cNvPr id="44035" name="Rectangle 3"/>
          <p:cNvSpPr>
            <a:spLocks noGrp="1" noChangeArrowheads="1"/>
          </p:cNvSpPr>
          <p:nvPr>
            <p:ph type="body" sz="half" idx="1"/>
          </p:nvPr>
        </p:nvSpPr>
        <p:spPr>
          <a:xfrm>
            <a:off x="347663" y="971550"/>
            <a:ext cx="8607425" cy="4629150"/>
          </a:xfrm>
        </p:spPr>
        <p:txBody>
          <a:bodyPr/>
          <a:lstStyle/>
          <a:p>
            <a:pPr eaLnBrk="1" hangingPunct="1"/>
            <a:r>
              <a:rPr lang="en-US" sz="2400" smtClean="0"/>
              <a:t>Properties are characteristics or qualities about an object</a:t>
            </a:r>
          </a:p>
          <a:p>
            <a:pPr eaLnBrk="1" hangingPunct="1"/>
            <a:r>
              <a:rPr lang="en-US" sz="2400" smtClean="0"/>
              <a:t>Properties can be found by right-clicking on a control or indicator</a:t>
            </a:r>
          </a:p>
          <a:p>
            <a:pPr lvl="1" eaLnBrk="1" hangingPunct="1">
              <a:buFontTx/>
              <a:buChar char="•"/>
            </a:pPr>
            <a:r>
              <a:rPr lang="en-US" sz="2400" smtClean="0">
                <a:ea typeface="ＭＳ Ｐゴシック" pitchFamily="34" charset="-128"/>
              </a:rPr>
              <a:t>Properties include:</a:t>
            </a:r>
          </a:p>
          <a:p>
            <a:pPr lvl="2" eaLnBrk="1" hangingPunct="1">
              <a:buFont typeface="Arial Narrow" pitchFamily="34" charset="0"/>
              <a:buChar char="–"/>
            </a:pPr>
            <a:r>
              <a:rPr lang="en-US" sz="2000" smtClean="0">
                <a:ea typeface="ＭＳ Ｐゴシック" pitchFamily="34" charset="-128"/>
              </a:rPr>
              <a:t>Size</a:t>
            </a:r>
          </a:p>
          <a:p>
            <a:pPr lvl="2" eaLnBrk="1" hangingPunct="1">
              <a:buFont typeface="Arial Narrow" pitchFamily="34" charset="0"/>
              <a:buChar char="–"/>
            </a:pPr>
            <a:r>
              <a:rPr lang="en-US" sz="2000" smtClean="0">
                <a:ea typeface="ＭＳ Ｐゴシック" pitchFamily="34" charset="-128"/>
              </a:rPr>
              <a:t>Color</a:t>
            </a:r>
          </a:p>
          <a:p>
            <a:pPr lvl="2" eaLnBrk="1" hangingPunct="1">
              <a:buFont typeface="Arial Narrow" pitchFamily="34" charset="0"/>
              <a:buChar char="–"/>
            </a:pPr>
            <a:r>
              <a:rPr lang="en-US" sz="2000" smtClean="0">
                <a:ea typeface="ＭＳ Ｐゴシック" pitchFamily="34" charset="-128"/>
              </a:rPr>
              <a:t>Plot style</a:t>
            </a:r>
          </a:p>
          <a:p>
            <a:pPr lvl="2" eaLnBrk="1" hangingPunct="1">
              <a:buFont typeface="Arial Narrow" pitchFamily="34" charset="0"/>
              <a:buChar char="–"/>
            </a:pPr>
            <a:r>
              <a:rPr lang="en-US" sz="2000" smtClean="0">
                <a:ea typeface="ＭＳ Ｐゴシック" pitchFamily="34" charset="-128"/>
              </a:rPr>
              <a:t>Plot color</a:t>
            </a:r>
          </a:p>
          <a:p>
            <a:pPr lvl="1" eaLnBrk="1" hangingPunct="1">
              <a:buFontTx/>
              <a:buChar char="•"/>
            </a:pPr>
            <a:r>
              <a:rPr lang="en-US" sz="2400" smtClean="0">
                <a:ea typeface="ＭＳ Ｐゴシック" pitchFamily="34" charset="-128"/>
              </a:rPr>
              <a:t>Features include:</a:t>
            </a:r>
          </a:p>
          <a:p>
            <a:pPr lvl="2" eaLnBrk="1" hangingPunct="1">
              <a:buFont typeface="Arial Narrow" pitchFamily="34" charset="0"/>
              <a:buChar char="–"/>
            </a:pPr>
            <a:r>
              <a:rPr lang="en-US" sz="2000" smtClean="0">
                <a:ea typeface="ＭＳ Ｐゴシック" pitchFamily="34" charset="-128"/>
              </a:rPr>
              <a:t>Cursors</a:t>
            </a:r>
          </a:p>
          <a:p>
            <a:pPr lvl="2" eaLnBrk="1" hangingPunct="1">
              <a:buFont typeface="Arial Narrow" pitchFamily="34" charset="0"/>
              <a:buChar char="–"/>
            </a:pPr>
            <a:r>
              <a:rPr lang="en-US" sz="2000" smtClean="0">
                <a:ea typeface="ＭＳ Ｐゴシック" pitchFamily="34" charset="-128"/>
              </a:rPr>
              <a:t>Scaling</a:t>
            </a:r>
          </a:p>
        </p:txBody>
      </p:sp>
      <p:pic>
        <p:nvPicPr>
          <p:cNvPr id="44036" name="Picture 8" descr="graph properties LV 8"/>
          <p:cNvPicPr>
            <a:picLocks noChangeAspect="1" noChangeArrowheads="1"/>
          </p:cNvPicPr>
          <p:nvPr/>
        </p:nvPicPr>
        <p:blipFill>
          <a:blip r:embed="rId3"/>
          <a:srcRect/>
          <a:stretch>
            <a:fillRect/>
          </a:stretch>
        </p:blipFill>
        <p:spPr bwMode="auto">
          <a:xfrm>
            <a:off x="4687888" y="1962150"/>
            <a:ext cx="4148137"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190500"/>
            <a:ext cx="9144000" cy="914400"/>
          </a:xfrm>
        </p:spPr>
        <p:txBody>
          <a:bodyPr/>
          <a:lstStyle/>
          <a:p>
            <a:pPr eaLnBrk="1" hangingPunct="1"/>
            <a:r>
              <a:rPr lang="en-US" sz="3200" b="1" smtClean="0"/>
              <a:t>Textual Math in LabVIEW</a:t>
            </a:r>
          </a:p>
        </p:txBody>
      </p:sp>
      <p:sp>
        <p:nvSpPr>
          <p:cNvPr id="45059" name="Rectangle 3"/>
          <p:cNvSpPr>
            <a:spLocks noGrp="1" noChangeArrowheads="1"/>
          </p:cNvSpPr>
          <p:nvPr>
            <p:ph type="body" sz="half" idx="1"/>
          </p:nvPr>
        </p:nvSpPr>
        <p:spPr>
          <a:xfrm>
            <a:off x="385763" y="1009650"/>
            <a:ext cx="8448675" cy="4532313"/>
          </a:xfrm>
        </p:spPr>
        <p:txBody>
          <a:bodyPr/>
          <a:lstStyle/>
          <a:p>
            <a:pPr eaLnBrk="1" hangingPunct="1"/>
            <a:r>
              <a:rPr lang="en-US" sz="2400" smtClean="0"/>
              <a:t>Integrate existing scripts with LabVIEW for faster development</a:t>
            </a:r>
          </a:p>
          <a:p>
            <a:pPr eaLnBrk="1" hangingPunct="1"/>
            <a:r>
              <a:rPr lang="en-US" sz="2400" smtClean="0"/>
              <a:t>Use Interactive, easy-to-use, hands-on learning environment</a:t>
            </a:r>
          </a:p>
          <a:p>
            <a:pPr eaLnBrk="1" hangingPunct="1"/>
            <a:r>
              <a:rPr lang="en-US" sz="2400" smtClean="0"/>
              <a:t>Develop algorithms, explore mathematical concepts, and analyze results using a single environment</a:t>
            </a:r>
          </a:p>
          <a:p>
            <a:pPr eaLnBrk="1" hangingPunct="1"/>
            <a:r>
              <a:rPr lang="en-US" sz="2400" smtClean="0"/>
              <a:t>Freedom to Choose the most effective syntax, whether graphical or textual within one VI</a:t>
            </a:r>
          </a:p>
          <a:p>
            <a:pPr eaLnBrk="1" hangingPunct="1"/>
            <a:endParaRPr lang="en-US" sz="2800" smtClean="0"/>
          </a:p>
        </p:txBody>
      </p:sp>
      <p:sp>
        <p:nvSpPr>
          <p:cNvPr id="45060" name="Rectangle 5"/>
          <p:cNvSpPr>
            <a:spLocks noChangeArrowheads="1"/>
          </p:cNvSpPr>
          <p:nvPr/>
        </p:nvSpPr>
        <p:spPr bwMode="auto">
          <a:xfrm>
            <a:off x="2382838" y="6583363"/>
            <a:ext cx="3530600" cy="274637"/>
          </a:xfrm>
          <a:prstGeom prst="rect">
            <a:avLst/>
          </a:prstGeom>
          <a:noFill/>
          <a:ln w="12700" algn="ctr">
            <a:noFill/>
            <a:miter lim="800000"/>
            <a:headEnd/>
            <a:tailEnd/>
          </a:ln>
        </p:spPr>
        <p:txBody>
          <a:bodyPr wrap="none">
            <a:spAutoFit/>
          </a:bodyPr>
          <a:lstStyle/>
          <a:p>
            <a:pPr algn="ctr" eaLnBrk="0" hangingPunct="0"/>
            <a:r>
              <a:rPr lang="en-US" sz="1200" b="0" i="1"/>
              <a:t>MATLAB </a:t>
            </a:r>
            <a:r>
              <a:rPr lang="en-US" sz="1200" b="0" baseline="30000"/>
              <a:t>®</a:t>
            </a:r>
            <a:r>
              <a:rPr lang="en-US" sz="1200" b="0" i="1"/>
              <a:t> is a registered trademark of The MathWorks, Inc.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3000</Words>
  <Application>Microsoft Office PowerPoint</Application>
  <PresentationFormat>On-screen Show (4:3)</PresentationFormat>
  <Paragraphs>277</Paragraphs>
  <Slides>19</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Bitmap Image</vt:lpstr>
      <vt:lpstr>Chapter 1</vt:lpstr>
      <vt:lpstr>Section III–Presenting Your Results</vt:lpstr>
      <vt:lpstr>What Types of Controls and Indicators Are Available?</vt:lpstr>
      <vt:lpstr>Charts – Add 1 Data Point at a Time with History</vt:lpstr>
      <vt:lpstr>Graphs – Display Many Data Points at Once</vt:lpstr>
      <vt:lpstr>Building Arrays with Loops (Auto-Indexing)</vt:lpstr>
      <vt:lpstr>How Do I Time a Loop?</vt:lpstr>
      <vt:lpstr>Control and Indicator Properties</vt:lpstr>
      <vt:lpstr>Textual Math in LabVIEW</vt:lpstr>
      <vt:lpstr>Math with the LabVIEW MathScript Node</vt:lpstr>
      <vt:lpstr>The Interactive LabVIEW MathScript Window</vt:lpstr>
      <vt:lpstr>Section IV – Advanced Data flow Topics (Optional)</vt:lpstr>
      <vt:lpstr>Introduction to Clusters</vt:lpstr>
      <vt:lpstr>Cluster Functions</vt:lpstr>
      <vt:lpstr>Using Arrays and Clusters with Graphs</vt:lpstr>
      <vt:lpstr>Slide 16</vt:lpstr>
      <vt:lpstr>Modularity in LabVIEW – SubVIs </vt:lpstr>
      <vt:lpstr>Slide 18</vt:lpstr>
      <vt:lpstr>Connector Pane and Icon Viewer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dell</dc:creator>
  <cp:lastModifiedBy>dell</cp:lastModifiedBy>
  <cp:revision>3</cp:revision>
  <dcterms:created xsi:type="dcterms:W3CDTF">2016-11-25T08:35:26Z</dcterms:created>
  <dcterms:modified xsi:type="dcterms:W3CDTF">2016-11-26T08:20:55Z</dcterms:modified>
</cp:coreProperties>
</file>