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 id="2147483672" r:id="rId2"/>
  </p:sldMasterIdLst>
  <p:notesMasterIdLst>
    <p:notesMasterId r:id="rId10"/>
  </p:notesMasterIdLst>
  <p:sldIdLst>
    <p:sldId id="256" r:id="rId3"/>
    <p:sldId id="257" r:id="rId4"/>
    <p:sldId id="266" r:id="rId5"/>
    <p:sldId id="267" r:id="rId6"/>
    <p:sldId id="262" r:id="rId7"/>
    <p:sldId id="273" r:id="rId8"/>
    <p:sldId id="272" r:id="rId9"/>
  </p:sldIdLst>
  <p:sldSz cx="9144000" cy="5143500" type="screen16x9"/>
  <p:notesSz cx="6858000" cy="9144000"/>
  <p:embeddedFontLst>
    <p:embeddedFont>
      <p:font typeface="Nunito" pitchFamily="2" charset="77"/>
      <p:regular r:id="rId11"/>
      <p:bold r:id="rId12"/>
      <p:italic r:id="rId13"/>
      <p:boldItalic r:id="rId14"/>
    </p:embeddedFont>
    <p:embeddedFont>
      <p:font typeface="Nunito SemiBold" pitchFamily="2" charset="77"/>
      <p:regular r:id="rId15"/>
      <p:bold r:id="rId16"/>
      <p:italic r:id="rId17"/>
      <p:boldItalic r:id="rId18"/>
    </p:embeddedFont>
    <p:embeddedFont>
      <p:font typeface="Tahoma" panose="020B060403050404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5A6280-E22B-435E-9E9F-F6D26BA1F67C}">
  <a:tblStyle styleId="{F25A6280-E22B-435E-9E9F-F6D26BA1F67C}"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p:cViewPr varScale="1">
        <p:scale>
          <a:sx n="143" d="100"/>
          <a:sy n="143" d="100"/>
        </p:scale>
        <p:origin x="7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3d8b797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3d8b797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3d8b797d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3d8b797d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2b3168f2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2b3168f2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328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2b3168f2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2b3168f2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88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3d8b797d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3d8b797d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3d8b797d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3d8b797d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0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9" y="0"/>
            <a:ext cx="4307681" cy="5143500"/>
          </a:xfrm>
          <a:prstGeom prst="rect">
            <a:avLst/>
          </a:prstGeom>
          <a:noFill/>
          <a:ln>
            <a:noFill/>
          </a:ln>
        </p:spPr>
      </p:pic>
      <p:sp>
        <p:nvSpPr>
          <p:cNvPr id="59" name="Google Shape;59;p14"/>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D85C6"/>
              </a:buClr>
              <a:buSzPts val="4800"/>
              <a:buFont typeface="Nunito"/>
              <a:buNone/>
              <a:defRPr sz="4800">
                <a:solidFill>
                  <a:srgbClr val="3D85C6"/>
                </a:solidFill>
                <a:latin typeface="Nunito"/>
                <a:ea typeface="Nunito"/>
                <a:cs typeface="Nunito"/>
                <a:sym typeface="Nunito"/>
              </a:defRPr>
            </a:lvl1pPr>
            <a:lvl2pPr lvl="1" rtl="0">
              <a:spcBef>
                <a:spcPts val="0"/>
              </a:spcBef>
              <a:spcAft>
                <a:spcPts val="0"/>
              </a:spcAft>
              <a:buSzPts val="4800"/>
              <a:buFont typeface="Nunito"/>
              <a:buNone/>
              <a:defRPr sz="4800">
                <a:latin typeface="Nunito"/>
                <a:ea typeface="Nunito"/>
                <a:cs typeface="Nunito"/>
                <a:sym typeface="Nunito"/>
              </a:defRPr>
            </a:lvl2pPr>
            <a:lvl3pPr lvl="2" rtl="0">
              <a:spcBef>
                <a:spcPts val="0"/>
              </a:spcBef>
              <a:spcAft>
                <a:spcPts val="0"/>
              </a:spcAft>
              <a:buSzPts val="4800"/>
              <a:buFont typeface="Nunito"/>
              <a:buNone/>
              <a:defRPr sz="4800">
                <a:latin typeface="Nunito"/>
                <a:ea typeface="Nunito"/>
                <a:cs typeface="Nunito"/>
                <a:sym typeface="Nunito"/>
              </a:defRPr>
            </a:lvl3pPr>
            <a:lvl4pPr lvl="3" rtl="0">
              <a:spcBef>
                <a:spcPts val="0"/>
              </a:spcBef>
              <a:spcAft>
                <a:spcPts val="0"/>
              </a:spcAft>
              <a:buSzPts val="4800"/>
              <a:buFont typeface="Nunito"/>
              <a:buNone/>
              <a:defRPr sz="4800">
                <a:latin typeface="Nunito"/>
                <a:ea typeface="Nunito"/>
                <a:cs typeface="Nunito"/>
                <a:sym typeface="Nunito"/>
              </a:defRPr>
            </a:lvl4pPr>
            <a:lvl5pPr lvl="4" rtl="0">
              <a:spcBef>
                <a:spcPts val="0"/>
              </a:spcBef>
              <a:spcAft>
                <a:spcPts val="0"/>
              </a:spcAft>
              <a:buSzPts val="4800"/>
              <a:buFont typeface="Nunito"/>
              <a:buNone/>
              <a:defRPr sz="4800">
                <a:latin typeface="Nunito"/>
                <a:ea typeface="Nunito"/>
                <a:cs typeface="Nunito"/>
                <a:sym typeface="Nunito"/>
              </a:defRPr>
            </a:lvl5pPr>
            <a:lvl6pPr lvl="5" rtl="0">
              <a:spcBef>
                <a:spcPts val="0"/>
              </a:spcBef>
              <a:spcAft>
                <a:spcPts val="0"/>
              </a:spcAft>
              <a:buSzPts val="4800"/>
              <a:buFont typeface="Nunito"/>
              <a:buNone/>
              <a:defRPr sz="4800">
                <a:latin typeface="Nunito"/>
                <a:ea typeface="Nunito"/>
                <a:cs typeface="Nunito"/>
                <a:sym typeface="Nunito"/>
              </a:defRPr>
            </a:lvl6pPr>
            <a:lvl7pPr lvl="6" rtl="0">
              <a:spcBef>
                <a:spcPts val="0"/>
              </a:spcBef>
              <a:spcAft>
                <a:spcPts val="0"/>
              </a:spcAft>
              <a:buSzPts val="4800"/>
              <a:buFont typeface="Nunito"/>
              <a:buNone/>
              <a:defRPr sz="4800">
                <a:latin typeface="Nunito"/>
                <a:ea typeface="Nunito"/>
                <a:cs typeface="Nunito"/>
                <a:sym typeface="Nunito"/>
              </a:defRPr>
            </a:lvl7pPr>
            <a:lvl8pPr lvl="7" rtl="0">
              <a:spcBef>
                <a:spcPts val="0"/>
              </a:spcBef>
              <a:spcAft>
                <a:spcPts val="0"/>
              </a:spcAft>
              <a:buSzPts val="4800"/>
              <a:buFont typeface="Nunito"/>
              <a:buNone/>
              <a:defRPr sz="4800">
                <a:latin typeface="Nunito"/>
                <a:ea typeface="Nunito"/>
                <a:cs typeface="Nunito"/>
                <a:sym typeface="Nunito"/>
              </a:defRPr>
            </a:lvl8pPr>
            <a:lvl9pPr lvl="8" rtl="0">
              <a:spcBef>
                <a:spcPts val="0"/>
              </a:spcBef>
              <a:spcAft>
                <a:spcPts val="0"/>
              </a:spcAft>
              <a:buSzPts val="4800"/>
              <a:buFont typeface="Nunito"/>
              <a:buNone/>
              <a:defRPr sz="4800">
                <a:latin typeface="Nunito"/>
                <a:ea typeface="Nunito"/>
                <a:cs typeface="Nunito"/>
                <a:sym typeface="Nunito"/>
              </a:defRPr>
            </a:lvl9pPr>
          </a:lstStyle>
          <a:p>
            <a:endParaRPr/>
          </a:p>
        </p:txBody>
      </p:sp>
      <p:sp>
        <p:nvSpPr>
          <p:cNvPr id="60" name="Google Shape;60;p14"/>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D85C6"/>
              </a:buClr>
              <a:buSzPts val="3600"/>
              <a:buNone/>
              <a:defRPr sz="3600">
                <a:solidFill>
                  <a:srgbClr val="3D85C6"/>
                </a:solidFill>
              </a:defRPr>
            </a:lvl1pPr>
            <a:lvl2pPr lvl="1" rtl="0">
              <a:spcBef>
                <a:spcPts val="0"/>
              </a:spcBef>
              <a:spcAft>
                <a:spcPts val="0"/>
              </a:spcAft>
              <a:buClr>
                <a:srgbClr val="3D85C6"/>
              </a:buClr>
              <a:buSzPts val="3600"/>
              <a:buNone/>
              <a:defRPr sz="3600">
                <a:solidFill>
                  <a:srgbClr val="3D85C6"/>
                </a:solidFill>
              </a:defRPr>
            </a:lvl2pPr>
            <a:lvl3pPr lvl="2" rtl="0">
              <a:spcBef>
                <a:spcPts val="0"/>
              </a:spcBef>
              <a:spcAft>
                <a:spcPts val="0"/>
              </a:spcAft>
              <a:buClr>
                <a:srgbClr val="3D85C6"/>
              </a:buClr>
              <a:buSzPts val="3600"/>
              <a:buNone/>
              <a:defRPr sz="3600">
                <a:solidFill>
                  <a:srgbClr val="3D85C6"/>
                </a:solidFill>
              </a:defRPr>
            </a:lvl3pPr>
            <a:lvl4pPr lvl="3" rtl="0">
              <a:spcBef>
                <a:spcPts val="0"/>
              </a:spcBef>
              <a:spcAft>
                <a:spcPts val="0"/>
              </a:spcAft>
              <a:buClr>
                <a:srgbClr val="3D85C6"/>
              </a:buClr>
              <a:buSzPts val="3600"/>
              <a:buNone/>
              <a:defRPr sz="3600">
                <a:solidFill>
                  <a:srgbClr val="3D85C6"/>
                </a:solidFill>
              </a:defRPr>
            </a:lvl4pPr>
            <a:lvl5pPr lvl="4" rtl="0">
              <a:spcBef>
                <a:spcPts val="0"/>
              </a:spcBef>
              <a:spcAft>
                <a:spcPts val="0"/>
              </a:spcAft>
              <a:buClr>
                <a:srgbClr val="3D85C6"/>
              </a:buClr>
              <a:buSzPts val="3600"/>
              <a:buNone/>
              <a:defRPr sz="3600">
                <a:solidFill>
                  <a:srgbClr val="3D85C6"/>
                </a:solidFill>
              </a:defRPr>
            </a:lvl5pPr>
            <a:lvl6pPr lvl="5" rtl="0">
              <a:spcBef>
                <a:spcPts val="0"/>
              </a:spcBef>
              <a:spcAft>
                <a:spcPts val="0"/>
              </a:spcAft>
              <a:buClr>
                <a:srgbClr val="3D85C6"/>
              </a:buClr>
              <a:buSzPts val="3600"/>
              <a:buNone/>
              <a:defRPr sz="3600">
                <a:solidFill>
                  <a:srgbClr val="3D85C6"/>
                </a:solidFill>
              </a:defRPr>
            </a:lvl6pPr>
            <a:lvl7pPr lvl="6" rtl="0">
              <a:spcBef>
                <a:spcPts val="0"/>
              </a:spcBef>
              <a:spcAft>
                <a:spcPts val="0"/>
              </a:spcAft>
              <a:buClr>
                <a:srgbClr val="3D85C6"/>
              </a:buClr>
              <a:buSzPts val="3600"/>
              <a:buNone/>
              <a:defRPr sz="3600">
                <a:solidFill>
                  <a:srgbClr val="3D85C6"/>
                </a:solidFill>
              </a:defRPr>
            </a:lvl7pPr>
            <a:lvl8pPr lvl="7" rtl="0">
              <a:spcBef>
                <a:spcPts val="0"/>
              </a:spcBef>
              <a:spcAft>
                <a:spcPts val="0"/>
              </a:spcAft>
              <a:buClr>
                <a:srgbClr val="3D85C6"/>
              </a:buClr>
              <a:buSzPts val="3600"/>
              <a:buNone/>
              <a:defRPr sz="3600">
                <a:solidFill>
                  <a:srgbClr val="3D85C6"/>
                </a:solidFill>
              </a:defRPr>
            </a:lvl8pPr>
            <a:lvl9pPr lvl="8" rtl="0">
              <a:spcBef>
                <a:spcPts val="0"/>
              </a:spcBef>
              <a:spcAft>
                <a:spcPts val="0"/>
              </a:spcAft>
              <a:buClr>
                <a:srgbClr val="3D85C6"/>
              </a:buClr>
              <a:buSzPts val="3600"/>
              <a:buNone/>
              <a:defRPr sz="3600">
                <a:solidFill>
                  <a:srgbClr val="3D85C6"/>
                </a:solidFill>
              </a:defRPr>
            </a:lvl9pPr>
          </a:lstStyle>
          <a:p>
            <a:endParaRPr/>
          </a:p>
        </p:txBody>
      </p:sp>
      <p:sp>
        <p:nvSpPr>
          <p:cNvPr id="63" name="Google Shape;63;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6" name="Google Shape;66;p1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67" name="Google Shape;67;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0" name="Google Shape;70;p17"/>
          <p:cNvGraphicFramePr/>
          <p:nvPr/>
        </p:nvGraphicFramePr>
        <p:xfrm>
          <a:off x="201942" y="833662"/>
          <a:ext cx="3000000" cy="3000000"/>
        </p:xfrm>
        <a:graphic>
          <a:graphicData uri="http://schemas.openxmlformats.org/drawingml/2006/table">
            <a:tbl>
              <a:tblPr firstRow="1" bandRow="1">
                <a:noFill/>
                <a:tableStyleId>{F25A6280-E22B-435E-9E9F-F6D26BA1F67C}</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1" name="Google Shape;71;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4" name="Google Shape;7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9" name="Google Shape;79;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88" name="Google Shape;88;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Google Shape;90;p2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2" type="obj">
  <p:cSld name="OBJECT">
    <p:spTree>
      <p:nvGrpSpPr>
        <p:cNvPr id="1" name="Shape 97"/>
        <p:cNvGrpSpPr/>
        <p:nvPr/>
      </p:nvGrpSpPr>
      <p:grpSpPr>
        <a:xfrm>
          <a:off x="0" y="0"/>
          <a:ext cx="0" cy="0"/>
          <a:chOff x="0" y="0"/>
          <a:chExt cx="0" cy="0"/>
        </a:xfrm>
      </p:grpSpPr>
      <p:sp>
        <p:nvSpPr>
          <p:cNvPr id="98" name="Google Shape;98;p24"/>
          <p:cNvSpPr txBox="1">
            <a:spLocks noGrp="1"/>
          </p:cNvSpPr>
          <p:nvPr>
            <p:ph type="ftr" idx="11"/>
          </p:nvPr>
        </p:nvSpPr>
        <p:spPr>
          <a:xfrm>
            <a:off x="1641703" y="4938710"/>
            <a:ext cx="5861100" cy="123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sz="1100" b="0" i="0">
                <a:solidFill>
                  <a:schemeClr val="dk1"/>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2493454" y="736816"/>
            <a:ext cx="4157100" cy="2253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3" name="Google Shape;103;p25"/>
          <p:cNvSpPr txBox="1">
            <a:spLocks noGrp="1"/>
          </p:cNvSpPr>
          <p:nvPr>
            <p:ph type="body" idx="1"/>
          </p:nvPr>
        </p:nvSpPr>
        <p:spPr>
          <a:xfrm>
            <a:off x="1373695" y="1067371"/>
            <a:ext cx="6396600" cy="2951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500"/>
              <a:buNone/>
              <a:defRPr b="0" i="0">
                <a:solidFill>
                  <a:schemeClr val="dk1"/>
                </a:solidFill>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04" name="Google Shape;104;p25"/>
          <p:cNvSpPr txBox="1">
            <a:spLocks noGrp="1"/>
          </p:cNvSpPr>
          <p:nvPr>
            <p:ph type="ftr" idx="11"/>
          </p:nvPr>
        </p:nvSpPr>
        <p:spPr>
          <a:xfrm>
            <a:off x="701192" y="4884269"/>
            <a:ext cx="6987600" cy="202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sz="1200" b="0" i="0">
                <a:solidFill>
                  <a:srgbClr val="7E7E7E"/>
                </a:solidFill>
                <a:latin typeface="Tahoma"/>
                <a:ea typeface="Tahoma"/>
                <a:cs typeface="Tahoma"/>
                <a:sym typeface="Tahoma"/>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2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2" name="Google Shape;52;p13"/>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pic>
        <p:nvPicPr>
          <p:cNvPr id="53" name="Google Shape;53;p13"/>
          <p:cNvPicPr preferRelativeResize="0"/>
          <p:nvPr/>
        </p:nvPicPr>
        <p:blipFill rotWithShape="1">
          <a:blip r:embed="rId13">
            <a:alphaModFix/>
          </a:blip>
          <a:srcRect t="5277" b="5277"/>
          <a:stretch/>
        </p:blipFill>
        <p:spPr>
          <a:xfrm>
            <a:off x="7524724" y="66776"/>
            <a:ext cx="1563426" cy="307350"/>
          </a:xfrm>
          <a:prstGeom prst="rect">
            <a:avLst/>
          </a:prstGeom>
          <a:noFill/>
          <a:ln>
            <a:noFill/>
          </a:ln>
        </p:spPr>
      </p:pic>
      <p:pic>
        <p:nvPicPr>
          <p:cNvPr id="54" name="Google Shape;54;p13"/>
          <p:cNvPicPr preferRelativeResize="0"/>
          <p:nvPr/>
        </p:nvPicPr>
        <p:blipFill>
          <a:blip r:embed="rId14">
            <a:alphaModFix/>
          </a:blip>
          <a:stretch>
            <a:fillRect/>
          </a:stretch>
        </p:blipFill>
        <p:spPr>
          <a:xfrm>
            <a:off x="0" y="0"/>
            <a:ext cx="182880" cy="676656"/>
          </a:xfrm>
          <a:prstGeom prst="rect">
            <a:avLst/>
          </a:prstGeom>
          <a:noFill/>
          <a:ln>
            <a:noFill/>
          </a:ln>
        </p:spPr>
      </p:pic>
      <p:sp>
        <p:nvSpPr>
          <p:cNvPr id="55" name="Google Shape;55;p13"/>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6" name="Google Shape;56;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ctrTitle"/>
          </p:nvPr>
        </p:nvSpPr>
        <p:spPr>
          <a:xfrm>
            <a:off x="2411221" y="884146"/>
            <a:ext cx="6827700" cy="2052600"/>
          </a:xfrm>
          <a:prstGeom prst="rect">
            <a:avLst/>
          </a:prstGeom>
        </p:spPr>
        <p:txBody>
          <a:bodyPr spcFirstLastPara="1" wrap="square" lIns="91425" tIns="91425" rIns="91425" bIns="91425" anchor="b" anchorCtr="0">
            <a:noAutofit/>
          </a:bodyPr>
          <a:lstStyle/>
          <a:p>
            <a:pPr lvl="0"/>
            <a:r>
              <a:rPr lang="en-IN" sz="4000" dirty="0">
                <a:latin typeface="+mj-lt"/>
              </a:rPr>
              <a:t>E-news Express Project</a:t>
            </a:r>
            <a:br>
              <a:rPr lang="en" sz="4000" dirty="0">
                <a:latin typeface="Arial"/>
                <a:ea typeface="Arial"/>
                <a:cs typeface="Arial"/>
                <a:sym typeface="Arial"/>
              </a:rPr>
            </a:br>
            <a:endParaRPr sz="4000" dirty="0">
              <a:latin typeface="Arial"/>
              <a:ea typeface="Arial"/>
              <a:cs typeface="Arial"/>
              <a:sym typeface="Arial"/>
            </a:endParaRPr>
          </a:p>
        </p:txBody>
      </p:sp>
      <p:sp>
        <p:nvSpPr>
          <p:cNvPr id="5" name="Google Shape;111;p26">
            <a:extLst>
              <a:ext uri="{FF2B5EF4-FFF2-40B4-BE49-F238E27FC236}">
                <a16:creationId xmlns:a16="http://schemas.microsoft.com/office/drawing/2014/main" id="{76EB8089-0873-C04F-863E-B12EB15930C1}"/>
              </a:ext>
            </a:extLst>
          </p:cNvPr>
          <p:cNvSpPr txBox="1">
            <a:spLocks/>
          </p:cNvSpPr>
          <p:nvPr/>
        </p:nvSpPr>
        <p:spPr>
          <a:xfrm>
            <a:off x="2411221" y="3325286"/>
            <a:ext cx="4509532" cy="4573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85C6"/>
              </a:buClr>
              <a:buSzPts val="4800"/>
              <a:buFont typeface="Nunito"/>
              <a:buNone/>
              <a:defRPr sz="4800" b="1" i="0" u="none" strike="noStrike" cap="none">
                <a:solidFill>
                  <a:srgbClr val="3D85C6"/>
                </a:solidFill>
                <a:latin typeface="Nunito"/>
                <a:ea typeface="Nunito"/>
                <a:cs typeface="Nunito"/>
                <a:sym typeface="Nunito"/>
              </a:defRPr>
            </a:lvl1pPr>
            <a:lvl2pPr marR="0" lvl="1" algn="l" rtl="0">
              <a:lnSpc>
                <a:spcPct val="100000"/>
              </a:lnSpc>
              <a:spcBef>
                <a:spcPts val="0"/>
              </a:spcBef>
              <a:spcAft>
                <a:spcPts val="0"/>
              </a:spcAft>
              <a:buClr>
                <a:srgbClr val="434343"/>
              </a:buClr>
              <a:buSzPts val="4800"/>
              <a:buFont typeface="Nunito"/>
              <a:buNone/>
              <a:defRPr sz="4800" b="0" i="0" u="none" strike="noStrike" cap="none">
                <a:solidFill>
                  <a:srgbClr val="434343"/>
                </a:solidFill>
                <a:latin typeface="Nunito"/>
                <a:ea typeface="Nunito"/>
                <a:cs typeface="Nunito"/>
                <a:sym typeface="Nunito"/>
              </a:defRPr>
            </a:lvl2pPr>
            <a:lvl3pPr marR="0" lvl="2" algn="l" rtl="0">
              <a:lnSpc>
                <a:spcPct val="100000"/>
              </a:lnSpc>
              <a:spcBef>
                <a:spcPts val="0"/>
              </a:spcBef>
              <a:spcAft>
                <a:spcPts val="0"/>
              </a:spcAft>
              <a:buClr>
                <a:srgbClr val="434343"/>
              </a:buClr>
              <a:buSzPts val="4800"/>
              <a:buFont typeface="Nunito"/>
              <a:buNone/>
              <a:defRPr sz="4800" b="0" i="0" u="none" strike="noStrike" cap="none">
                <a:solidFill>
                  <a:srgbClr val="434343"/>
                </a:solidFill>
                <a:latin typeface="Nunito"/>
                <a:ea typeface="Nunito"/>
                <a:cs typeface="Nunito"/>
                <a:sym typeface="Nunito"/>
              </a:defRPr>
            </a:lvl3pPr>
            <a:lvl4pPr marR="0" lvl="3" algn="l" rtl="0">
              <a:lnSpc>
                <a:spcPct val="100000"/>
              </a:lnSpc>
              <a:spcBef>
                <a:spcPts val="0"/>
              </a:spcBef>
              <a:spcAft>
                <a:spcPts val="0"/>
              </a:spcAft>
              <a:buClr>
                <a:srgbClr val="434343"/>
              </a:buClr>
              <a:buSzPts val="4800"/>
              <a:buFont typeface="Nunito"/>
              <a:buNone/>
              <a:defRPr sz="4800" b="0" i="0" u="none" strike="noStrike" cap="none">
                <a:solidFill>
                  <a:srgbClr val="434343"/>
                </a:solidFill>
                <a:latin typeface="Nunito"/>
                <a:ea typeface="Nunito"/>
                <a:cs typeface="Nunito"/>
                <a:sym typeface="Nunito"/>
              </a:defRPr>
            </a:lvl4pPr>
            <a:lvl5pPr marR="0" lvl="4" algn="l" rtl="0">
              <a:lnSpc>
                <a:spcPct val="100000"/>
              </a:lnSpc>
              <a:spcBef>
                <a:spcPts val="0"/>
              </a:spcBef>
              <a:spcAft>
                <a:spcPts val="0"/>
              </a:spcAft>
              <a:buClr>
                <a:srgbClr val="434343"/>
              </a:buClr>
              <a:buSzPts val="4800"/>
              <a:buFont typeface="Nunito"/>
              <a:buNone/>
              <a:defRPr sz="4800" b="0" i="0" u="none" strike="noStrike" cap="none">
                <a:solidFill>
                  <a:srgbClr val="434343"/>
                </a:solidFill>
                <a:latin typeface="Nunito"/>
                <a:ea typeface="Nunito"/>
                <a:cs typeface="Nunito"/>
                <a:sym typeface="Nunito"/>
              </a:defRPr>
            </a:lvl5pPr>
            <a:lvl6pPr marR="0" lvl="5" algn="l" rtl="0">
              <a:lnSpc>
                <a:spcPct val="100000"/>
              </a:lnSpc>
              <a:spcBef>
                <a:spcPts val="0"/>
              </a:spcBef>
              <a:spcAft>
                <a:spcPts val="0"/>
              </a:spcAft>
              <a:buClr>
                <a:srgbClr val="434343"/>
              </a:buClr>
              <a:buSzPts val="4800"/>
              <a:buFont typeface="Nunito"/>
              <a:buNone/>
              <a:defRPr sz="4800" b="0" i="0" u="none" strike="noStrike" cap="none">
                <a:solidFill>
                  <a:srgbClr val="434343"/>
                </a:solidFill>
                <a:latin typeface="Nunito"/>
                <a:ea typeface="Nunito"/>
                <a:cs typeface="Nunito"/>
                <a:sym typeface="Nunito"/>
              </a:defRPr>
            </a:lvl6pPr>
            <a:lvl7pPr marR="0" lvl="6" algn="l" rtl="0">
              <a:lnSpc>
                <a:spcPct val="100000"/>
              </a:lnSpc>
              <a:spcBef>
                <a:spcPts val="0"/>
              </a:spcBef>
              <a:spcAft>
                <a:spcPts val="0"/>
              </a:spcAft>
              <a:buClr>
                <a:srgbClr val="434343"/>
              </a:buClr>
              <a:buSzPts val="4800"/>
              <a:buFont typeface="Nunito"/>
              <a:buNone/>
              <a:defRPr sz="4800" b="0" i="0" u="none" strike="noStrike" cap="none">
                <a:solidFill>
                  <a:srgbClr val="434343"/>
                </a:solidFill>
                <a:latin typeface="Nunito"/>
                <a:ea typeface="Nunito"/>
                <a:cs typeface="Nunito"/>
                <a:sym typeface="Nunito"/>
              </a:defRPr>
            </a:lvl7pPr>
            <a:lvl8pPr marR="0" lvl="7" algn="l" rtl="0">
              <a:lnSpc>
                <a:spcPct val="100000"/>
              </a:lnSpc>
              <a:spcBef>
                <a:spcPts val="0"/>
              </a:spcBef>
              <a:spcAft>
                <a:spcPts val="0"/>
              </a:spcAft>
              <a:buClr>
                <a:srgbClr val="434343"/>
              </a:buClr>
              <a:buSzPts val="4800"/>
              <a:buFont typeface="Nunito"/>
              <a:buNone/>
              <a:defRPr sz="4800" b="0" i="0" u="none" strike="noStrike" cap="none">
                <a:solidFill>
                  <a:srgbClr val="434343"/>
                </a:solidFill>
                <a:latin typeface="Nunito"/>
                <a:ea typeface="Nunito"/>
                <a:cs typeface="Nunito"/>
                <a:sym typeface="Nunito"/>
              </a:defRPr>
            </a:lvl8pPr>
            <a:lvl9pPr marR="0" lvl="8" algn="l" rtl="0">
              <a:lnSpc>
                <a:spcPct val="100000"/>
              </a:lnSpc>
              <a:spcBef>
                <a:spcPts val="0"/>
              </a:spcBef>
              <a:spcAft>
                <a:spcPts val="0"/>
              </a:spcAft>
              <a:buClr>
                <a:srgbClr val="434343"/>
              </a:buClr>
              <a:buSzPts val="4800"/>
              <a:buFont typeface="Nunito"/>
              <a:buNone/>
              <a:defRPr sz="4800" b="0" i="0" u="none" strike="noStrike" cap="none">
                <a:solidFill>
                  <a:srgbClr val="434343"/>
                </a:solidFill>
                <a:latin typeface="Nunito"/>
                <a:ea typeface="Nunito"/>
                <a:cs typeface="Nunito"/>
                <a:sym typeface="Nunito"/>
              </a:defRPr>
            </a:lvl9pPr>
          </a:lstStyle>
          <a:p>
            <a:r>
              <a:rPr lang="en-IN" sz="1200" dirty="0">
                <a:latin typeface="Arial"/>
                <a:ea typeface="Arial"/>
                <a:cs typeface="Arial"/>
                <a:sym typeface="Arial"/>
              </a:rPr>
              <a:t>Rochita Sundar</a:t>
            </a:r>
          </a:p>
          <a:p>
            <a:r>
              <a:rPr lang="en-IN" sz="1200" dirty="0">
                <a:latin typeface="Arial"/>
                <a:ea typeface="Arial"/>
                <a:cs typeface="Arial"/>
                <a:sym typeface="Arial"/>
              </a:rPr>
              <a:t>Postgraduate program, Data Science &amp; Business Analytics</a:t>
            </a:r>
          </a:p>
          <a:p>
            <a:pPr algn="just"/>
            <a:r>
              <a:rPr lang="en-IN" sz="1200" dirty="0">
                <a:latin typeface="Arial"/>
                <a:ea typeface="Arial"/>
                <a:cs typeface="Arial"/>
                <a:sym typeface="Arial"/>
              </a:rPr>
              <a:t>The University of Texas at Austin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Background </a:t>
            </a:r>
            <a:endParaRPr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44AB097F-3860-024F-81B2-0AE2AD6F1203}"/>
              </a:ext>
            </a:extLst>
          </p:cNvPr>
          <p:cNvSpPr txBox="1"/>
          <p:nvPr/>
        </p:nvSpPr>
        <p:spPr>
          <a:xfrm>
            <a:off x="1078674" y="1243997"/>
            <a:ext cx="6768352" cy="2308324"/>
          </a:xfrm>
          <a:prstGeom prst="rect">
            <a:avLst/>
          </a:prstGeom>
          <a:noFill/>
        </p:spPr>
        <p:txBody>
          <a:bodyPr wrap="square" rtlCol="0" anchor="ctr">
            <a:spAutoFit/>
          </a:bodyPr>
          <a:lstStyle/>
          <a:p>
            <a:pPr marL="171450" indent="-171450" algn="just">
              <a:buFont typeface="Wingdings" pitchFamily="2" charset="2"/>
              <a:buChar char="v"/>
            </a:pPr>
            <a:endParaRPr lang="en-US" sz="1200" i="1" dirty="0"/>
          </a:p>
          <a:p>
            <a:pPr marL="171450" indent="-171450" algn="just">
              <a:buFont typeface="Wingdings" pitchFamily="2" charset="2"/>
              <a:buChar char="v"/>
            </a:pPr>
            <a:r>
              <a:rPr lang="en-US" sz="1200" i="1" dirty="0"/>
              <a:t> </a:t>
            </a:r>
            <a:r>
              <a:rPr lang="en-US" sz="1200" dirty="0"/>
              <a:t>The aim is to expand business by acquiring new subscribers. Every visitor to the website (online news portal) takes certain actions based on their interests. Analysis of these interests can help determine if a new feature will be useful or not.</a:t>
            </a:r>
            <a:endParaRPr lang="en-US" sz="1200" i="1" dirty="0"/>
          </a:p>
          <a:p>
            <a:pPr marL="171450" indent="-171450" algn="just">
              <a:buFont typeface="Wingdings" pitchFamily="2" charset="2"/>
              <a:buChar char="v"/>
            </a:pPr>
            <a:endParaRPr lang="en-US" sz="1200" i="1" dirty="0"/>
          </a:p>
          <a:p>
            <a:pPr marL="171450" indent="-171450" algn="just">
              <a:buFont typeface="Wingdings" pitchFamily="2" charset="2"/>
              <a:buChar char="v"/>
            </a:pPr>
            <a:r>
              <a:rPr lang="en-US" sz="1200" dirty="0"/>
              <a:t>The design team of the company has created a new landing page. 100 randomly selected users are divided into two equal groups. The old landing page is served to the first group (control group) and the new landing page is served to the second group (treatment group).</a:t>
            </a:r>
          </a:p>
          <a:p>
            <a:pPr marL="171450" indent="-171450" algn="just">
              <a:buFont typeface="Wingdings" pitchFamily="2" charset="2"/>
              <a:buChar char="v"/>
            </a:pPr>
            <a:endParaRPr lang="en-US" sz="1200" dirty="0"/>
          </a:p>
          <a:p>
            <a:pPr marL="171450" indent="-171450" algn="just">
              <a:buFont typeface="Wingdings" pitchFamily="2" charset="2"/>
              <a:buChar char="v"/>
            </a:pPr>
            <a:r>
              <a:rPr lang="en-US" sz="1200" dirty="0"/>
              <a:t>User actions/ interests recorded includes the time spent (in minutes) on either of the old or new landing pages, whether they were successfully converted as a subscriber, and the language chosen by the user to view the landing page (English, French or Spanish).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5" name="Google Shape;116;p27">
            <a:extLst>
              <a:ext uri="{FF2B5EF4-FFF2-40B4-BE49-F238E27FC236}">
                <a16:creationId xmlns:a16="http://schemas.microsoft.com/office/drawing/2014/main" id="{1AAFE57C-EDE1-274F-970A-CF059A82FD7C}"/>
              </a:ext>
            </a:extLst>
          </p:cNvPr>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Time spent on the landing pages </a:t>
            </a:r>
            <a:endParaRPr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2A4C0BEB-A66A-6940-8099-7CBD2207B609}"/>
              </a:ext>
            </a:extLst>
          </p:cNvPr>
          <p:cNvPicPr>
            <a:picLocks noChangeAspect="1"/>
          </p:cNvPicPr>
          <p:nvPr/>
        </p:nvPicPr>
        <p:blipFill rotWithShape="1">
          <a:blip r:embed="rId3"/>
          <a:srcRect t="9519"/>
          <a:stretch/>
        </p:blipFill>
        <p:spPr>
          <a:xfrm>
            <a:off x="-503" y="1375130"/>
            <a:ext cx="9144503" cy="2354187"/>
          </a:xfrm>
          <a:prstGeom prst="rect">
            <a:avLst/>
          </a:prstGeom>
        </p:spPr>
      </p:pic>
      <p:sp>
        <p:nvSpPr>
          <p:cNvPr id="8" name="TextBox 7">
            <a:extLst>
              <a:ext uri="{FF2B5EF4-FFF2-40B4-BE49-F238E27FC236}">
                <a16:creationId xmlns:a16="http://schemas.microsoft.com/office/drawing/2014/main" id="{4A791DDD-61E6-2A49-B698-D40F2CF69172}"/>
              </a:ext>
            </a:extLst>
          </p:cNvPr>
          <p:cNvSpPr txBox="1"/>
          <p:nvPr/>
        </p:nvSpPr>
        <p:spPr>
          <a:xfrm>
            <a:off x="363706" y="710100"/>
            <a:ext cx="2585682" cy="830997"/>
          </a:xfrm>
          <a:prstGeom prst="rect">
            <a:avLst/>
          </a:prstGeom>
          <a:noFill/>
        </p:spPr>
        <p:txBody>
          <a:bodyPr wrap="square" rtlCol="0" anchor="ctr">
            <a:spAutoFit/>
          </a:bodyPr>
          <a:lstStyle/>
          <a:p>
            <a:pPr marL="171450" indent="-171450" algn="ctr">
              <a:buFont typeface="Wingdings" pitchFamily="2" charset="2"/>
              <a:buChar char="v"/>
            </a:pPr>
            <a:endParaRPr lang="en-US" sz="1200" i="1" dirty="0"/>
          </a:p>
          <a:p>
            <a:pPr algn="ctr"/>
            <a:r>
              <a:rPr lang="en-US" sz="1200" dirty="0"/>
              <a:t>Time spent on either the old or the new landing page (100 users)</a:t>
            </a:r>
            <a:endParaRPr lang="en-US" sz="1200" i="1" dirty="0"/>
          </a:p>
          <a:p>
            <a:pPr algn="ctr"/>
            <a:endParaRPr lang="en-US" sz="1200" i="1" dirty="0"/>
          </a:p>
        </p:txBody>
      </p:sp>
      <p:sp>
        <p:nvSpPr>
          <p:cNvPr id="9" name="TextBox 8">
            <a:extLst>
              <a:ext uri="{FF2B5EF4-FFF2-40B4-BE49-F238E27FC236}">
                <a16:creationId xmlns:a16="http://schemas.microsoft.com/office/drawing/2014/main" id="{613AFFAE-3068-6A43-AA07-0BEA1EB0A1EC}"/>
              </a:ext>
            </a:extLst>
          </p:cNvPr>
          <p:cNvSpPr txBox="1"/>
          <p:nvPr/>
        </p:nvSpPr>
        <p:spPr>
          <a:xfrm>
            <a:off x="3461012" y="710099"/>
            <a:ext cx="2585682" cy="830997"/>
          </a:xfrm>
          <a:prstGeom prst="rect">
            <a:avLst/>
          </a:prstGeom>
          <a:noFill/>
        </p:spPr>
        <p:txBody>
          <a:bodyPr wrap="square" rtlCol="0" anchor="ctr">
            <a:spAutoFit/>
          </a:bodyPr>
          <a:lstStyle/>
          <a:p>
            <a:pPr marL="171450" indent="-171450" algn="ctr">
              <a:buFont typeface="Wingdings" pitchFamily="2" charset="2"/>
              <a:buChar char="v"/>
            </a:pPr>
            <a:endParaRPr lang="en-US" sz="1200" i="1" dirty="0"/>
          </a:p>
          <a:p>
            <a:pPr algn="ctr"/>
            <a:r>
              <a:rPr lang="en-US" sz="1200" dirty="0"/>
              <a:t>Time spent on the old landing page (50 users)</a:t>
            </a:r>
            <a:endParaRPr lang="en-US" sz="1200" i="1" dirty="0"/>
          </a:p>
          <a:p>
            <a:pPr algn="ctr"/>
            <a:endParaRPr lang="en-US" sz="1200" i="1" dirty="0"/>
          </a:p>
        </p:txBody>
      </p:sp>
      <p:sp>
        <p:nvSpPr>
          <p:cNvPr id="10" name="TextBox 9">
            <a:extLst>
              <a:ext uri="{FF2B5EF4-FFF2-40B4-BE49-F238E27FC236}">
                <a16:creationId xmlns:a16="http://schemas.microsoft.com/office/drawing/2014/main" id="{78BD9179-468C-2949-875F-98C3878A1822}"/>
              </a:ext>
            </a:extLst>
          </p:cNvPr>
          <p:cNvSpPr txBox="1"/>
          <p:nvPr/>
        </p:nvSpPr>
        <p:spPr>
          <a:xfrm>
            <a:off x="6490449" y="710098"/>
            <a:ext cx="2698376" cy="830997"/>
          </a:xfrm>
          <a:prstGeom prst="rect">
            <a:avLst/>
          </a:prstGeom>
          <a:noFill/>
        </p:spPr>
        <p:txBody>
          <a:bodyPr wrap="square" rtlCol="0" anchor="ctr">
            <a:spAutoFit/>
          </a:bodyPr>
          <a:lstStyle/>
          <a:p>
            <a:pPr marL="171450" indent="-171450" algn="ctr">
              <a:buFont typeface="Wingdings" pitchFamily="2" charset="2"/>
              <a:buChar char="v"/>
            </a:pPr>
            <a:endParaRPr lang="en-US" sz="1200" i="1" dirty="0"/>
          </a:p>
          <a:p>
            <a:pPr algn="ctr"/>
            <a:r>
              <a:rPr lang="en-US" sz="1200" dirty="0"/>
              <a:t>Time spent on the new landing page (50 users)</a:t>
            </a:r>
            <a:endParaRPr lang="en-US" sz="1200" i="1" dirty="0"/>
          </a:p>
          <a:p>
            <a:pPr algn="ctr"/>
            <a:endParaRPr lang="en-US" sz="1200" i="1" dirty="0"/>
          </a:p>
        </p:txBody>
      </p:sp>
      <p:sp>
        <p:nvSpPr>
          <p:cNvPr id="7" name="Rectangle 6">
            <a:extLst>
              <a:ext uri="{FF2B5EF4-FFF2-40B4-BE49-F238E27FC236}">
                <a16:creationId xmlns:a16="http://schemas.microsoft.com/office/drawing/2014/main" id="{FC95A983-986F-8144-88F4-9C52E0140259}"/>
              </a:ext>
            </a:extLst>
          </p:cNvPr>
          <p:cNvSpPr/>
          <p:nvPr/>
        </p:nvSpPr>
        <p:spPr>
          <a:xfrm>
            <a:off x="101023" y="3866227"/>
            <a:ext cx="8941450" cy="1277273"/>
          </a:xfrm>
          <a:prstGeom prst="rect">
            <a:avLst/>
          </a:prstGeom>
        </p:spPr>
        <p:txBody>
          <a:bodyPr wrap="square">
            <a:spAutoFit/>
          </a:bodyPr>
          <a:lstStyle/>
          <a:p>
            <a:pPr marL="171450" indent="-171450" algn="just">
              <a:buFont typeface="Wingdings" pitchFamily="2" charset="2"/>
              <a:buChar char="v"/>
            </a:pPr>
            <a:r>
              <a:rPr lang="en-IN" sz="1100" dirty="0"/>
              <a:t>From the data, total (across all users) and average time spent on the new landing page (311.16 &amp; 6.22 mins) is higher than on the old landing page (226.62 &amp; 4.53 mins).</a:t>
            </a:r>
          </a:p>
          <a:p>
            <a:pPr marL="171450" indent="-171450" algn="just">
              <a:buFont typeface="Wingdings" pitchFamily="2" charset="2"/>
              <a:buChar char="v"/>
            </a:pPr>
            <a:endParaRPr lang="en-IN" sz="1100" dirty="0"/>
          </a:p>
          <a:p>
            <a:pPr marL="171450" indent="-171450" algn="just">
              <a:buFont typeface="Wingdings" pitchFamily="2" charset="2"/>
              <a:buChar char="v"/>
            </a:pPr>
            <a:r>
              <a:rPr lang="en-IN" sz="1100" dirty="0"/>
              <a:t>Statistically found enough evidence to support the claim (with more than 95% certainty) that mean time spent on the new landing page is higher than mean time spent on the old landing page. </a:t>
            </a:r>
          </a:p>
          <a:p>
            <a:pPr algn="just"/>
            <a:r>
              <a:rPr lang="en-IN" sz="900" dirty="0"/>
              <a:t>    (calculated using a two independent sample T-test for equality of means - unequal std. dev.)</a:t>
            </a:r>
          </a:p>
          <a:p>
            <a:pPr marL="171450" indent="-171450" algn="just">
              <a:buFont typeface="Wingdings" pitchFamily="2" charset="2"/>
              <a:buChar char="v"/>
            </a:pPr>
            <a:endParaRPr lang="en-US" sz="1200" dirty="0"/>
          </a:p>
        </p:txBody>
      </p:sp>
    </p:spTree>
    <p:extLst>
      <p:ext uri="{BB962C8B-B14F-4D97-AF65-F5344CB8AC3E}">
        <p14:creationId xmlns:p14="http://schemas.microsoft.com/office/powerpoint/2010/main" val="94271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Google Shape;116;p27">
            <a:extLst>
              <a:ext uri="{FF2B5EF4-FFF2-40B4-BE49-F238E27FC236}">
                <a16:creationId xmlns:a16="http://schemas.microsoft.com/office/drawing/2014/main" id="{E2BB2336-5979-8742-A1FB-1F928A501C1E}"/>
              </a:ext>
            </a:extLst>
          </p:cNvPr>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r>
              <a:rPr lang="en-IN" dirty="0">
                <a:latin typeface="+mn-lt"/>
              </a:rPr>
              <a:t>Conversion rate (the proportion of users who visit the landing page and get converted)</a:t>
            </a:r>
          </a:p>
        </p:txBody>
      </p:sp>
      <p:pic>
        <p:nvPicPr>
          <p:cNvPr id="4" name="Picture 3">
            <a:extLst>
              <a:ext uri="{FF2B5EF4-FFF2-40B4-BE49-F238E27FC236}">
                <a16:creationId xmlns:a16="http://schemas.microsoft.com/office/drawing/2014/main" id="{14D24A75-5486-BA44-A88E-90DCA5F10928}"/>
              </a:ext>
            </a:extLst>
          </p:cNvPr>
          <p:cNvPicPr>
            <a:picLocks noChangeAspect="1"/>
          </p:cNvPicPr>
          <p:nvPr/>
        </p:nvPicPr>
        <p:blipFill rotWithShape="1">
          <a:blip r:embed="rId3"/>
          <a:srcRect b="16409"/>
          <a:stretch/>
        </p:blipFill>
        <p:spPr>
          <a:xfrm>
            <a:off x="4707671" y="1555578"/>
            <a:ext cx="3674441" cy="2582319"/>
          </a:xfrm>
          <a:prstGeom prst="rect">
            <a:avLst/>
          </a:prstGeom>
        </p:spPr>
      </p:pic>
      <p:sp>
        <p:nvSpPr>
          <p:cNvPr id="6" name="Rectangle 5">
            <a:extLst>
              <a:ext uri="{FF2B5EF4-FFF2-40B4-BE49-F238E27FC236}">
                <a16:creationId xmlns:a16="http://schemas.microsoft.com/office/drawing/2014/main" id="{634526A3-BA66-3549-A744-A121AC329104}"/>
              </a:ext>
            </a:extLst>
          </p:cNvPr>
          <p:cNvSpPr/>
          <p:nvPr/>
        </p:nvSpPr>
        <p:spPr>
          <a:xfrm>
            <a:off x="320791" y="1790679"/>
            <a:ext cx="4014726" cy="1615827"/>
          </a:xfrm>
          <a:prstGeom prst="rect">
            <a:avLst/>
          </a:prstGeom>
        </p:spPr>
        <p:txBody>
          <a:bodyPr wrap="square">
            <a:spAutoFit/>
          </a:bodyPr>
          <a:lstStyle/>
          <a:p>
            <a:pPr marL="171450" indent="-171450" algn="just">
              <a:buFont typeface="Wingdings" pitchFamily="2" charset="2"/>
              <a:buChar char="v"/>
            </a:pPr>
            <a:r>
              <a:rPr lang="en-IN" sz="1100" dirty="0"/>
              <a:t>% conversion rate is higher for new landing page (66%) when compared to old landing page (42%).</a:t>
            </a:r>
          </a:p>
          <a:p>
            <a:pPr marL="171450" indent="-171450" algn="just">
              <a:buFont typeface="Wingdings" pitchFamily="2" charset="2"/>
              <a:buChar char="v"/>
            </a:pPr>
            <a:endParaRPr lang="en-IN" sz="1100" dirty="0"/>
          </a:p>
          <a:p>
            <a:pPr marL="171450" indent="-171450" algn="just">
              <a:buFont typeface="Wingdings" pitchFamily="2" charset="2"/>
              <a:buChar char="v"/>
            </a:pPr>
            <a:r>
              <a:rPr lang="en-IN" sz="1100" dirty="0"/>
              <a:t>Statistically found enough evidence to support the claim (with more than 95% certainty)  that conversion rate for the new landing page is higher than conversion rate for the old landing page. </a:t>
            </a:r>
          </a:p>
          <a:p>
            <a:pPr algn="just"/>
            <a:r>
              <a:rPr lang="en-IN" sz="900" dirty="0"/>
              <a:t>    (calculated using a two proportion Z-test.)</a:t>
            </a:r>
          </a:p>
          <a:p>
            <a:pPr marL="171450" indent="-171450" algn="just">
              <a:buFont typeface="Wingdings" pitchFamily="2" charset="2"/>
              <a:buChar char="v"/>
            </a:pPr>
            <a:endParaRPr lang="en-US" sz="1100" dirty="0"/>
          </a:p>
        </p:txBody>
      </p:sp>
    </p:spTree>
    <p:extLst>
      <p:ext uri="{BB962C8B-B14F-4D97-AF65-F5344CB8AC3E}">
        <p14:creationId xmlns:p14="http://schemas.microsoft.com/office/powerpoint/2010/main" val="258851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6" name="Google Shape;116;p27">
            <a:extLst>
              <a:ext uri="{FF2B5EF4-FFF2-40B4-BE49-F238E27FC236}">
                <a16:creationId xmlns:a16="http://schemas.microsoft.com/office/drawing/2014/main" id="{F83F4126-4B98-1E4E-B58B-E7F140AB5440}"/>
              </a:ext>
            </a:extLst>
          </p:cNvPr>
          <p:cNvSpPr txBox="1">
            <a:spLocks noGrp="1"/>
          </p:cNvSpPr>
          <p:nvPr>
            <p:ph type="title"/>
          </p:nvPr>
        </p:nvSpPr>
        <p:spPr>
          <a:xfrm>
            <a:off x="183178" y="137213"/>
            <a:ext cx="8520600" cy="572700"/>
          </a:xfrm>
          <a:prstGeom prst="rect">
            <a:avLst/>
          </a:prstGeom>
        </p:spPr>
        <p:txBody>
          <a:bodyPr spcFirstLastPara="1" wrap="square" lIns="91425" tIns="91425" rIns="91425" bIns="91425" anchor="t" anchorCtr="0">
            <a:noAutofit/>
          </a:bodyPr>
          <a:lstStyle/>
          <a:p>
            <a:r>
              <a:rPr lang="en-IN" dirty="0"/>
              <a:t>Conversion rate, preferred language and landing pages</a:t>
            </a:r>
          </a:p>
        </p:txBody>
      </p:sp>
      <p:pic>
        <p:nvPicPr>
          <p:cNvPr id="7" name="Picture 6">
            <a:extLst>
              <a:ext uri="{FF2B5EF4-FFF2-40B4-BE49-F238E27FC236}">
                <a16:creationId xmlns:a16="http://schemas.microsoft.com/office/drawing/2014/main" id="{9B19C478-9596-AA45-8E8C-58050557B60C}"/>
              </a:ext>
            </a:extLst>
          </p:cNvPr>
          <p:cNvPicPr>
            <a:picLocks noChangeAspect="1"/>
          </p:cNvPicPr>
          <p:nvPr/>
        </p:nvPicPr>
        <p:blipFill rotWithShape="1">
          <a:blip r:embed="rId3"/>
          <a:srcRect t="6927" r="285"/>
          <a:stretch/>
        </p:blipFill>
        <p:spPr>
          <a:xfrm>
            <a:off x="336556" y="897580"/>
            <a:ext cx="7597771" cy="2737652"/>
          </a:xfrm>
          <a:prstGeom prst="rect">
            <a:avLst/>
          </a:prstGeom>
        </p:spPr>
      </p:pic>
      <p:sp>
        <p:nvSpPr>
          <p:cNvPr id="9" name="TextBox 8">
            <a:extLst>
              <a:ext uri="{FF2B5EF4-FFF2-40B4-BE49-F238E27FC236}">
                <a16:creationId xmlns:a16="http://schemas.microsoft.com/office/drawing/2014/main" id="{B8511935-BAB2-1341-8388-4CDB1A2C9BF7}"/>
              </a:ext>
            </a:extLst>
          </p:cNvPr>
          <p:cNvSpPr txBox="1"/>
          <p:nvPr/>
        </p:nvSpPr>
        <p:spPr>
          <a:xfrm>
            <a:off x="469141" y="491615"/>
            <a:ext cx="2279463" cy="461665"/>
          </a:xfrm>
          <a:prstGeom prst="rect">
            <a:avLst/>
          </a:prstGeom>
          <a:noFill/>
        </p:spPr>
        <p:txBody>
          <a:bodyPr wrap="square" rtlCol="0" anchor="ctr">
            <a:spAutoFit/>
          </a:bodyPr>
          <a:lstStyle/>
          <a:p>
            <a:pPr marL="171450" indent="-171450" algn="ctr">
              <a:buFont typeface="Wingdings" pitchFamily="2" charset="2"/>
              <a:buChar char="v"/>
            </a:pPr>
            <a:endParaRPr lang="en-US" sz="1200" i="1" dirty="0"/>
          </a:p>
          <a:p>
            <a:pPr algn="ctr"/>
            <a:r>
              <a:rPr lang="en-US" sz="1200" dirty="0"/>
              <a:t>Conversion rate (100 users)</a:t>
            </a:r>
          </a:p>
        </p:txBody>
      </p:sp>
      <p:sp>
        <p:nvSpPr>
          <p:cNvPr id="10" name="TextBox 9">
            <a:extLst>
              <a:ext uri="{FF2B5EF4-FFF2-40B4-BE49-F238E27FC236}">
                <a16:creationId xmlns:a16="http://schemas.microsoft.com/office/drawing/2014/main" id="{8D860993-8CAB-5B41-9D76-7DC914A8C1CC}"/>
              </a:ext>
            </a:extLst>
          </p:cNvPr>
          <p:cNvSpPr txBox="1"/>
          <p:nvPr/>
        </p:nvSpPr>
        <p:spPr>
          <a:xfrm>
            <a:off x="2881189" y="356238"/>
            <a:ext cx="2644997" cy="646331"/>
          </a:xfrm>
          <a:prstGeom prst="rect">
            <a:avLst/>
          </a:prstGeom>
          <a:noFill/>
        </p:spPr>
        <p:txBody>
          <a:bodyPr wrap="square" rtlCol="0" anchor="ctr">
            <a:spAutoFit/>
          </a:bodyPr>
          <a:lstStyle/>
          <a:p>
            <a:pPr marL="171450" indent="-171450" algn="ctr">
              <a:buFont typeface="Wingdings" pitchFamily="2" charset="2"/>
              <a:buChar char="v"/>
            </a:pPr>
            <a:endParaRPr lang="en-US" sz="1200" i="1" dirty="0"/>
          </a:p>
          <a:p>
            <a:pPr algn="ctr"/>
            <a:r>
              <a:rPr lang="en-US" sz="1200" dirty="0"/>
              <a:t>Conversion rate – old landing page</a:t>
            </a:r>
            <a:r>
              <a:rPr lang="en-US" sz="1200" i="1" dirty="0"/>
              <a:t> </a:t>
            </a:r>
            <a:r>
              <a:rPr lang="en-US" sz="1200" dirty="0"/>
              <a:t>(50 users)</a:t>
            </a:r>
            <a:endParaRPr lang="en-US" sz="1200" i="1" dirty="0"/>
          </a:p>
        </p:txBody>
      </p:sp>
      <p:sp>
        <p:nvSpPr>
          <p:cNvPr id="11" name="TextBox 10">
            <a:extLst>
              <a:ext uri="{FF2B5EF4-FFF2-40B4-BE49-F238E27FC236}">
                <a16:creationId xmlns:a16="http://schemas.microsoft.com/office/drawing/2014/main" id="{20D37C79-6F1A-1242-8454-03407D52A626}"/>
              </a:ext>
            </a:extLst>
          </p:cNvPr>
          <p:cNvSpPr txBox="1"/>
          <p:nvPr/>
        </p:nvSpPr>
        <p:spPr>
          <a:xfrm>
            <a:off x="5526186" y="353664"/>
            <a:ext cx="2653489" cy="830997"/>
          </a:xfrm>
          <a:prstGeom prst="rect">
            <a:avLst/>
          </a:prstGeom>
          <a:noFill/>
        </p:spPr>
        <p:txBody>
          <a:bodyPr wrap="square" rtlCol="0" anchor="ctr">
            <a:spAutoFit/>
          </a:bodyPr>
          <a:lstStyle/>
          <a:p>
            <a:pPr marL="171450" indent="-171450" algn="ctr">
              <a:buFont typeface="Wingdings" pitchFamily="2" charset="2"/>
              <a:buChar char="v"/>
            </a:pPr>
            <a:endParaRPr lang="en-US" sz="1200" i="1" dirty="0"/>
          </a:p>
          <a:p>
            <a:pPr algn="ctr"/>
            <a:r>
              <a:rPr lang="en-US" sz="1200" dirty="0"/>
              <a:t>Conversion rate – new landing page (50 users)</a:t>
            </a:r>
            <a:endParaRPr lang="en-US" sz="1200" i="1" dirty="0"/>
          </a:p>
          <a:p>
            <a:pPr algn="ctr"/>
            <a:endParaRPr lang="en-US" sz="1200" i="1" dirty="0"/>
          </a:p>
        </p:txBody>
      </p:sp>
      <p:sp>
        <p:nvSpPr>
          <p:cNvPr id="12" name="Rectangle 11">
            <a:extLst>
              <a:ext uri="{FF2B5EF4-FFF2-40B4-BE49-F238E27FC236}">
                <a16:creationId xmlns:a16="http://schemas.microsoft.com/office/drawing/2014/main" id="{19775A49-643C-E04E-B422-7A5F2F15E088}"/>
              </a:ext>
            </a:extLst>
          </p:cNvPr>
          <p:cNvSpPr/>
          <p:nvPr/>
        </p:nvSpPr>
        <p:spPr>
          <a:xfrm>
            <a:off x="336556" y="3635232"/>
            <a:ext cx="8151156" cy="1954381"/>
          </a:xfrm>
          <a:prstGeom prst="rect">
            <a:avLst/>
          </a:prstGeom>
        </p:spPr>
        <p:txBody>
          <a:bodyPr wrap="square">
            <a:spAutoFit/>
          </a:bodyPr>
          <a:lstStyle/>
          <a:p>
            <a:pPr marL="171450" indent="-171450" algn="just">
              <a:buFont typeface="Wingdings" pitchFamily="2" charset="2"/>
              <a:buChar char="v"/>
            </a:pPr>
            <a:r>
              <a:rPr lang="en-IN" sz="1100" dirty="0"/>
              <a:t> There are approximately equal number of English, French and Spanish preferring users (32, 34 and 34) in the dataset. </a:t>
            </a:r>
          </a:p>
          <a:p>
            <a:pPr marL="171450" indent="-171450" algn="just">
              <a:buFont typeface="Wingdings" pitchFamily="2" charset="2"/>
              <a:buChar char="v"/>
            </a:pPr>
            <a:r>
              <a:rPr lang="en-IN" sz="1100" dirty="0"/>
              <a:t>% change in conversion for new landing page vs. old landing page is -10% for English, 75% for French and 36.36% for Spanish. Users that prefer French converted more on the new landing page while users that prefer English converted marginally poorer on the new landing page.</a:t>
            </a:r>
          </a:p>
          <a:p>
            <a:pPr marL="171450" indent="-171450" algn="just">
              <a:buFont typeface="Wingdings" pitchFamily="2" charset="2"/>
              <a:buChar char="v"/>
            </a:pPr>
            <a:endParaRPr lang="en-IN" sz="1100" dirty="0"/>
          </a:p>
          <a:p>
            <a:pPr marL="171450" indent="-171450" algn="just">
              <a:buFont typeface="Wingdings" pitchFamily="2" charset="2"/>
              <a:buChar char="v"/>
            </a:pPr>
            <a:r>
              <a:rPr lang="en-IN" sz="1100" dirty="0"/>
              <a:t>Did not find enough statistical evidence to support the claim (with more than 95% certainty) that conversion rate is dependent on the preferred language considering all data in the dataset (both new and old landing pages included).</a:t>
            </a:r>
          </a:p>
          <a:p>
            <a:pPr algn="just"/>
            <a:r>
              <a:rPr lang="en-IN" sz="1100" dirty="0"/>
              <a:t>    </a:t>
            </a:r>
            <a:r>
              <a:rPr lang="en-IN" sz="900" dirty="0"/>
              <a:t>(calculate using a chi-square test for independence.)</a:t>
            </a:r>
          </a:p>
          <a:p>
            <a:pPr marL="171450" indent="-171450" algn="just">
              <a:buFont typeface="Wingdings" pitchFamily="2" charset="2"/>
              <a:buChar char="v"/>
            </a:pPr>
            <a:endParaRPr lang="en-IN" sz="900" dirty="0"/>
          </a:p>
          <a:p>
            <a:pPr marL="171450" indent="-171450" algn="just">
              <a:buFont typeface="Wingdings" pitchFamily="2" charset="2"/>
              <a:buChar char="v"/>
            </a:pPr>
            <a:endParaRPr lang="en-IN" sz="1200" dirty="0"/>
          </a:p>
          <a:p>
            <a:pPr marL="171450" indent="-171450" algn="just">
              <a:buFont typeface="Wingdings" pitchFamily="2" charset="2"/>
              <a:buChar char="v"/>
            </a:pP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27">
            <a:extLst>
              <a:ext uri="{FF2B5EF4-FFF2-40B4-BE49-F238E27FC236}">
                <a16:creationId xmlns:a16="http://schemas.microsoft.com/office/drawing/2014/main" id="{1BD03188-2FC5-BA4C-8E47-D137E7A01D63}"/>
              </a:ext>
            </a:extLst>
          </p:cNvPr>
          <p:cNvSpPr txBox="1">
            <a:spLocks noGrp="1"/>
          </p:cNvSpPr>
          <p:nvPr>
            <p:ph type="title"/>
          </p:nvPr>
        </p:nvSpPr>
        <p:spPr>
          <a:xfrm>
            <a:off x="183178" y="137213"/>
            <a:ext cx="8520600" cy="572700"/>
          </a:xfrm>
          <a:prstGeom prst="rect">
            <a:avLst/>
          </a:prstGeom>
        </p:spPr>
        <p:txBody>
          <a:bodyPr spcFirstLastPara="1" wrap="square" lIns="91425" tIns="91425" rIns="91425" bIns="91425" anchor="t" anchorCtr="0">
            <a:noAutofit/>
          </a:bodyPr>
          <a:lstStyle/>
          <a:p>
            <a:r>
              <a:rPr lang="en-IN" dirty="0"/>
              <a:t>Time spent on the landing pages and landing pages</a:t>
            </a:r>
          </a:p>
        </p:txBody>
      </p:sp>
      <p:pic>
        <p:nvPicPr>
          <p:cNvPr id="8" name="Picture 7">
            <a:extLst>
              <a:ext uri="{FF2B5EF4-FFF2-40B4-BE49-F238E27FC236}">
                <a16:creationId xmlns:a16="http://schemas.microsoft.com/office/drawing/2014/main" id="{8F2A09CD-6AD2-5845-B30B-218077499669}"/>
              </a:ext>
            </a:extLst>
          </p:cNvPr>
          <p:cNvPicPr>
            <a:picLocks noChangeAspect="1"/>
          </p:cNvPicPr>
          <p:nvPr/>
        </p:nvPicPr>
        <p:blipFill>
          <a:blip r:embed="rId2"/>
          <a:stretch>
            <a:fillRect/>
          </a:stretch>
        </p:blipFill>
        <p:spPr>
          <a:xfrm>
            <a:off x="557891" y="709913"/>
            <a:ext cx="7164814" cy="2973104"/>
          </a:xfrm>
          <a:prstGeom prst="rect">
            <a:avLst/>
          </a:prstGeom>
        </p:spPr>
      </p:pic>
      <p:sp>
        <p:nvSpPr>
          <p:cNvPr id="9" name="Rectangle 8">
            <a:extLst>
              <a:ext uri="{FF2B5EF4-FFF2-40B4-BE49-F238E27FC236}">
                <a16:creationId xmlns:a16="http://schemas.microsoft.com/office/drawing/2014/main" id="{DED6266A-E512-A949-9931-04FF7D297F2A}"/>
              </a:ext>
            </a:extLst>
          </p:cNvPr>
          <p:cNvSpPr/>
          <p:nvPr/>
        </p:nvSpPr>
        <p:spPr>
          <a:xfrm>
            <a:off x="183178" y="3701719"/>
            <a:ext cx="8151156" cy="1831271"/>
          </a:xfrm>
          <a:prstGeom prst="rect">
            <a:avLst/>
          </a:prstGeom>
        </p:spPr>
        <p:txBody>
          <a:bodyPr wrap="square">
            <a:spAutoFit/>
          </a:bodyPr>
          <a:lstStyle/>
          <a:p>
            <a:pPr marL="171450" indent="-171450" algn="just">
              <a:buFont typeface="Wingdings" pitchFamily="2" charset="2"/>
              <a:buChar char="v"/>
            </a:pPr>
            <a:r>
              <a:rPr lang="en-IN" sz="1100" dirty="0"/>
              <a:t>The median time spent on the new landing page are significantly more than old landing page for all users irrespective of preferred language. The mean time spent on the new landing page are 6.66mins, 6.19mins and 5.83 mins for users that prefer English, French and Spanish (~approximately equal).</a:t>
            </a:r>
          </a:p>
          <a:p>
            <a:pPr marL="171450" indent="-171450" algn="just">
              <a:buFont typeface="Wingdings" pitchFamily="2" charset="2"/>
              <a:buChar char="v"/>
            </a:pPr>
            <a:endParaRPr lang="en-IN" sz="1100" dirty="0"/>
          </a:p>
          <a:p>
            <a:pPr marL="171450" indent="-171450" algn="just">
              <a:buFont typeface="Wingdings" pitchFamily="2" charset="2"/>
              <a:buChar char="v"/>
            </a:pPr>
            <a:r>
              <a:rPr lang="en-IN" sz="1100" dirty="0"/>
              <a:t>Did not find enough statistical significance to conclude that at least one of the mean time spent on the new landing page for different preferred languages is different from the rest (at 5% significance level or 95% confidence).</a:t>
            </a:r>
          </a:p>
          <a:p>
            <a:pPr algn="just"/>
            <a:r>
              <a:rPr lang="en-IN" sz="1000" dirty="0"/>
              <a:t>     </a:t>
            </a:r>
            <a:r>
              <a:rPr lang="en-IN" sz="900" dirty="0"/>
              <a:t>(calculated using a one-way ANOVA test, assumptions tested using Shapiro-Wilk’s  and </a:t>
            </a:r>
            <a:r>
              <a:rPr lang="en-IN" sz="900" dirty="0" err="1"/>
              <a:t>Levene’s</a:t>
            </a:r>
            <a:r>
              <a:rPr lang="en-IN" sz="900" dirty="0"/>
              <a:t> tests.)</a:t>
            </a:r>
          </a:p>
          <a:p>
            <a:pPr marL="171450" indent="-171450" algn="just">
              <a:buFont typeface="Wingdings" pitchFamily="2" charset="2"/>
              <a:buChar char="v"/>
            </a:pPr>
            <a:endParaRPr lang="en-IN" sz="900" dirty="0"/>
          </a:p>
          <a:p>
            <a:pPr marL="171450" indent="-171450" algn="just">
              <a:buFont typeface="Wingdings" pitchFamily="2" charset="2"/>
              <a:buChar char="v"/>
            </a:pPr>
            <a:endParaRPr lang="en-IN" sz="1200" dirty="0"/>
          </a:p>
          <a:p>
            <a:pPr marL="171450" indent="-171450" algn="just">
              <a:buFont typeface="Wingdings" pitchFamily="2" charset="2"/>
              <a:buChar char="v"/>
            </a:pPr>
            <a:endParaRPr lang="en-US" sz="1200" dirty="0"/>
          </a:p>
        </p:txBody>
      </p:sp>
    </p:spTree>
    <p:extLst>
      <p:ext uri="{BB962C8B-B14F-4D97-AF65-F5344CB8AC3E}">
        <p14:creationId xmlns:p14="http://schemas.microsoft.com/office/powerpoint/2010/main" val="421107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Summary and recommendations</a:t>
            </a:r>
            <a:endParaRPr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BFFBC0DF-F001-0C44-903E-14A5F3C2FE92}"/>
              </a:ext>
            </a:extLst>
          </p:cNvPr>
          <p:cNvSpPr txBox="1"/>
          <p:nvPr/>
        </p:nvSpPr>
        <p:spPr>
          <a:xfrm>
            <a:off x="907093" y="1233572"/>
            <a:ext cx="7111513" cy="3046988"/>
          </a:xfrm>
          <a:prstGeom prst="rect">
            <a:avLst/>
          </a:prstGeom>
          <a:noFill/>
        </p:spPr>
        <p:txBody>
          <a:bodyPr wrap="square" rtlCol="0" anchor="ctr">
            <a:spAutoFit/>
          </a:bodyPr>
          <a:lstStyle/>
          <a:p>
            <a:pPr marL="171450" indent="-171450" algn="just">
              <a:buFont typeface="Wingdings" pitchFamily="2" charset="2"/>
              <a:buChar char="v"/>
            </a:pPr>
            <a:endParaRPr lang="en-US" sz="1200" i="1" dirty="0"/>
          </a:p>
          <a:p>
            <a:pPr marL="171450" indent="-171450">
              <a:buFont typeface="Wingdings" pitchFamily="2" charset="2"/>
              <a:buChar char="v"/>
            </a:pPr>
            <a:r>
              <a:rPr lang="en-US" sz="1200" i="1" dirty="0"/>
              <a:t> </a:t>
            </a:r>
            <a:r>
              <a:rPr lang="en-IN" sz="1200" dirty="0"/>
              <a:t>The new landing page was found to be statistically better in time spent by users on the page as well as the conversion rate of a user as a subscriber when compared to the old landing page. Hence, the new landing page is effective from business standpoint.</a:t>
            </a:r>
          </a:p>
          <a:p>
            <a:pPr marL="171450" indent="-171450">
              <a:buFont typeface="Wingdings" pitchFamily="2" charset="2"/>
              <a:buChar char="v"/>
            </a:pPr>
            <a:endParaRPr lang="en-IN" sz="1200" dirty="0"/>
          </a:p>
          <a:p>
            <a:pPr marL="171450" indent="-171450" algn="just">
              <a:buFont typeface="Wingdings" pitchFamily="2" charset="2"/>
              <a:buChar char="v"/>
            </a:pPr>
            <a:r>
              <a:rPr lang="en-IN" sz="1200" dirty="0"/>
              <a:t>While we did not find enough statistical evidence from the dataset that conversion rate is dependent on the preferred language, exploratory data analysis of the dataset revealed that French and Spanish preferring users had a higher conversion rate on new landing page while English preferring users had a marginally poorer conversion rate on the new landing page. Also, did not find enough statistical significance to conclude that at least one of the mean time spent on the new landing page for different preferred languages is different from the rest (at 5% significance level or 95% confidence). - This needs to be communicated to the design team as it appears even though mean time spent by English preferring users on the new landing page is higher than old landing page, and similar to the Spanish and French preferring users, conversion rate was marginally poorer on the new landing page. Requires further data gathering and investigation.</a:t>
            </a:r>
          </a:p>
          <a:p>
            <a:pPr marL="171450" indent="-171450" algn="just">
              <a:buFont typeface="Wingdings" pitchFamily="2" charset="2"/>
              <a:buChar char="v"/>
            </a:pPr>
            <a:endParaRPr lang="en-US" sz="1200" dirty="0"/>
          </a:p>
        </p:txBody>
      </p:sp>
    </p:spTree>
    <p:extLst>
      <p:ext uri="{BB962C8B-B14F-4D97-AF65-F5344CB8AC3E}">
        <p14:creationId xmlns:p14="http://schemas.microsoft.com/office/powerpoint/2010/main" val="35856447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899</Words>
  <Application>Microsoft Macintosh PowerPoint</Application>
  <PresentationFormat>On-screen Show (16:9)</PresentationFormat>
  <Paragraphs>51</Paragraphs>
  <Slides>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Wingdings</vt:lpstr>
      <vt:lpstr>Tahoma</vt:lpstr>
      <vt:lpstr>Nunito SemiBold</vt:lpstr>
      <vt:lpstr>Nunito</vt:lpstr>
      <vt:lpstr>Simple Light</vt:lpstr>
      <vt:lpstr>Just Logo</vt:lpstr>
      <vt:lpstr>E-news Express Project </vt:lpstr>
      <vt:lpstr>Background </vt:lpstr>
      <vt:lpstr>Time spent on the landing pages </vt:lpstr>
      <vt:lpstr>Conversion rate (the proportion of users who visit the landing page and get converted)</vt:lpstr>
      <vt:lpstr>Conversion rate, preferred language and landing pages</vt:lpstr>
      <vt:lpstr>Time spent on the landing pages and landing pages</vt:lpstr>
      <vt:lpstr>Summary and recommendations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cp:lastModifiedBy>Rochita Sundar</cp:lastModifiedBy>
  <cp:revision>50</cp:revision>
  <cp:lastPrinted>2021-08-01T20:41:04Z</cp:lastPrinted>
  <dcterms:modified xsi:type="dcterms:W3CDTF">2021-08-23T15:05:29Z</dcterms:modified>
</cp:coreProperties>
</file>