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7"/>
  </p:notesMasterIdLst>
  <p:sldIdLst>
    <p:sldId id="266" r:id="rId2"/>
    <p:sldId id="277" r:id="rId3"/>
    <p:sldId id="274" r:id="rId4"/>
    <p:sldId id="270" r:id="rId5"/>
    <p:sldId id="272" r:id="rId6"/>
    <p:sldId id="273" r:id="rId7"/>
    <p:sldId id="275" r:id="rId8"/>
    <p:sldId id="276" r:id="rId9"/>
    <p:sldId id="267" r:id="rId10"/>
    <p:sldId id="271" r:id="rId11"/>
    <p:sldId id="278" r:id="rId12"/>
    <p:sldId id="279" r:id="rId13"/>
    <p:sldId id="280" r:id="rId14"/>
    <p:sldId id="282" r:id="rId15"/>
    <p:sldId id="269" r:id="rId16"/>
    <p:sldId id="257" r:id="rId17"/>
    <p:sldId id="258" r:id="rId18"/>
    <p:sldId id="259" r:id="rId19"/>
    <p:sldId id="260" r:id="rId20"/>
    <p:sldId id="261" r:id="rId21"/>
    <p:sldId id="262" r:id="rId22"/>
    <p:sldId id="264" r:id="rId23"/>
    <p:sldId id="263" r:id="rId24"/>
    <p:sldId id="265" r:id="rId25"/>
    <p:sldId id="283" r:id="rId2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DAF2A3-D1F8-8600-E3FF-56E03FD0C22B}" v="197" dt="2025-01-30T12:37:07.306"/>
    <p1510:client id="{20D3C93A-763A-2C97-D603-BA6E4C280E8E}" v="69" dt="2025-01-30T09:42:06.347"/>
    <p1510:client id="{2725531D-E776-9EDB-2257-6C90AF403C8C}" v="18" dt="2025-01-30T11:55:38.985"/>
    <p1510:client id="{4F55FC67-E321-12A8-D72B-F6D7C274DC30}" v="180" dt="2025-01-30T10:20:14.942"/>
    <p1510:client id="{6DA97036-9B1A-4D9A-D7FA-62F214C2F8F5}" v="1450" dt="2025-01-30T11:10:11.142"/>
    <p1510:client id="{C29EC9C5-EE3E-80F0-60DB-CD0EA136ABE2}" v="35" dt="2025-01-30T09:49:21.409"/>
    <p1510:client id="{C8205742-4D30-5CA7-ABC7-2AF2F21DA70A}" v="53" dt="2025-01-30T11:55:18.236"/>
    <p1510:client id="{DDA45735-4623-7249-1A82-B4986E6A8FF3}" v="534" dt="2025-01-29T23:36:59.18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E7FA69-5159-490E-9EF2-2D8388958BCE}" type="datetimeFigureOut">
              <a:t>30/01/2025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FE8E46-4499-4F40-86A5-5D3D19CC6E5D}" type="slidenum">
              <a:t>‹N°›</a:t>
            </a:fld>
            <a:endParaRPr lang="fr-FR"/>
          </a:p>
        </p:txBody>
      </p:sp>
    </p:spTree>
    <p:extLst>
      <p:ext uri="{BB962C8B-B14F-4D97-AF65-F5344CB8AC3E}">
        <p14:creationId xmlns:p14="http://schemas.microsoft.com/office/powerpoint/2010/main" val="4066087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err="1"/>
              <a:t>L'audit</a:t>
            </a:r>
            <a:r>
              <a:rPr lang="en-US"/>
              <a:t> White Box nous </a:t>
            </a:r>
            <a:r>
              <a:rPr lang="en-US" err="1"/>
              <a:t>permet</a:t>
            </a:r>
            <a:r>
              <a:rPr lang="en-US"/>
              <a:t> </a:t>
            </a:r>
            <a:r>
              <a:rPr lang="en-US" err="1"/>
              <a:t>d'analyser</a:t>
            </a:r>
            <a:r>
              <a:rPr lang="en-US"/>
              <a:t> le code et </a:t>
            </a:r>
            <a:r>
              <a:rPr lang="en-US" err="1"/>
              <a:t>l'infrastructure</a:t>
            </a:r>
            <a:r>
              <a:rPr lang="en-US"/>
              <a:t> du </a:t>
            </a:r>
            <a:r>
              <a:rPr lang="en-US" err="1"/>
              <a:t>projet</a:t>
            </a:r>
            <a:r>
              <a:rPr lang="en-US"/>
              <a:t>. </a:t>
            </a:r>
            <a:r>
              <a:rPr lang="en-US" err="1"/>
              <a:t>L'objectif</a:t>
            </a:r>
            <a:r>
              <a:rPr lang="en-US"/>
              <a:t> </a:t>
            </a:r>
            <a:r>
              <a:rPr lang="en-US" err="1"/>
              <a:t>ici</a:t>
            </a:r>
            <a:r>
              <a:rPr lang="en-US"/>
              <a:t> </a:t>
            </a:r>
            <a:r>
              <a:rPr lang="en-US" err="1"/>
              <a:t>est</a:t>
            </a:r>
            <a:r>
              <a:rPr lang="en-US"/>
              <a:t> de </a:t>
            </a:r>
            <a:r>
              <a:rPr lang="en-US" err="1"/>
              <a:t>détecter</a:t>
            </a:r>
            <a:r>
              <a:rPr lang="en-US"/>
              <a:t> des </a:t>
            </a:r>
            <a:r>
              <a:rPr lang="en-US" err="1"/>
              <a:t>vulnérabilités</a:t>
            </a:r>
            <a:r>
              <a:rPr lang="en-US"/>
              <a:t> </a:t>
            </a:r>
            <a:r>
              <a:rPr lang="en-US" err="1"/>
              <a:t>potentielles</a:t>
            </a:r>
            <a:r>
              <a:rPr lang="en-US"/>
              <a:t> et </a:t>
            </a:r>
            <a:r>
              <a:rPr lang="en-US" err="1"/>
              <a:t>d'améliorer</a:t>
            </a:r>
            <a:r>
              <a:rPr lang="en-US"/>
              <a:t> la </a:t>
            </a:r>
            <a:r>
              <a:rPr lang="en-US" err="1"/>
              <a:t>robustesse</a:t>
            </a:r>
            <a:r>
              <a:rPr lang="en-US"/>
              <a:t> du </a:t>
            </a:r>
            <a:r>
              <a:rPr lang="en-US" err="1"/>
              <a:t>système</a:t>
            </a:r>
            <a:r>
              <a:rPr lang="en-US"/>
              <a:t> ESP32 </a:t>
            </a:r>
            <a:r>
              <a:rPr lang="en-US" err="1"/>
              <a:t>utilisé</a:t>
            </a:r>
            <a:r>
              <a:rPr lang="en-US"/>
              <a:t> pour la </a:t>
            </a:r>
            <a:r>
              <a:rPr lang="en-US" err="1"/>
              <a:t>détection</a:t>
            </a:r>
            <a:r>
              <a:rPr lang="en-US"/>
              <a:t> de </a:t>
            </a:r>
            <a:r>
              <a:rPr lang="en-US" err="1"/>
              <a:t>présence</a:t>
            </a:r>
            <a:r>
              <a:rPr lang="en-US"/>
              <a:t> et </a:t>
            </a:r>
            <a:r>
              <a:rPr lang="en-US" err="1"/>
              <a:t>d'entrée</a:t>
            </a:r>
            <a:r>
              <a:rPr lang="en-US"/>
              <a:t>/sortie. Une des </a:t>
            </a:r>
            <a:r>
              <a:rPr lang="en-US" err="1"/>
              <a:t>principales</a:t>
            </a:r>
            <a:r>
              <a:rPr lang="en-US"/>
              <a:t> </a:t>
            </a:r>
            <a:r>
              <a:rPr lang="en-US" err="1"/>
              <a:t>contraintes</a:t>
            </a:r>
            <a:r>
              <a:rPr lang="en-US"/>
              <a:t> que </a:t>
            </a:r>
            <a:r>
              <a:rPr lang="en-US" err="1"/>
              <a:t>j'ai</a:t>
            </a:r>
            <a:r>
              <a:rPr lang="en-US"/>
              <a:t> </a:t>
            </a:r>
            <a:r>
              <a:rPr lang="en-US" err="1"/>
              <a:t>rencontrées</a:t>
            </a:r>
            <a:r>
              <a:rPr lang="en-US"/>
              <a:t> </a:t>
            </a:r>
            <a:r>
              <a:rPr lang="en-US" err="1"/>
              <a:t>est</a:t>
            </a:r>
            <a:r>
              <a:rPr lang="en-US"/>
              <a:t> </a:t>
            </a:r>
            <a:r>
              <a:rPr lang="en-US" err="1"/>
              <a:t>l'impossibilité</a:t>
            </a:r>
            <a:r>
              <a:rPr lang="en-US"/>
              <a:t> de tester </a:t>
            </a:r>
            <a:r>
              <a:rPr lang="en-US" err="1"/>
              <a:t>en</a:t>
            </a:r>
            <a:r>
              <a:rPr lang="en-US"/>
              <a:t> conditions </a:t>
            </a:r>
            <a:r>
              <a:rPr lang="en-US" err="1"/>
              <a:t>réelles</a:t>
            </a:r>
            <a:r>
              <a:rPr lang="en-US"/>
              <a:t>.</a:t>
            </a:r>
            <a:endParaRPr lang="fr-FR"/>
          </a:p>
          <a:p>
            <a:endParaRPr lang="en-US">
              <a:ea typeface="Calibri"/>
              <a:cs typeface="Calibri"/>
            </a:endParaRPr>
          </a:p>
        </p:txBody>
      </p:sp>
      <p:sp>
        <p:nvSpPr>
          <p:cNvPr id="4" name="Espace réservé du numéro de diapositive 3"/>
          <p:cNvSpPr>
            <a:spLocks noGrp="1"/>
          </p:cNvSpPr>
          <p:nvPr>
            <p:ph type="sldNum" sz="quarter" idx="5"/>
          </p:nvPr>
        </p:nvSpPr>
        <p:spPr/>
        <p:txBody>
          <a:bodyPr/>
          <a:lstStyle/>
          <a:p>
            <a:fld id="{58FE8E46-4499-4F40-86A5-5D3D19CC6E5D}" type="slidenum">
              <a:t>16</a:t>
            </a:fld>
            <a:endParaRPr lang="fr-FR"/>
          </a:p>
        </p:txBody>
      </p:sp>
    </p:spTree>
    <p:extLst>
      <p:ext uri="{BB962C8B-B14F-4D97-AF65-F5344CB8AC3E}">
        <p14:creationId xmlns:p14="http://schemas.microsoft.com/office/powerpoint/2010/main" val="4285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DDB4B-EED1-AD4F-11A5-53E2C2645D6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B71AC13-F272-AC04-BF07-FA774188BA2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CD903B4-1FCA-A354-AC60-79A7BB6FB012}"/>
              </a:ext>
            </a:extLst>
          </p:cNvPr>
          <p:cNvSpPr>
            <a:spLocks noGrp="1"/>
          </p:cNvSpPr>
          <p:nvPr>
            <p:ph type="body" idx="1"/>
          </p:nvPr>
        </p:nvSpPr>
        <p:spPr/>
        <p:txBody>
          <a:bodyPr/>
          <a:lstStyle/>
          <a:p>
            <a:r>
              <a:rPr lang="en-US"/>
              <a:t>Pour </a:t>
            </a:r>
            <a:r>
              <a:rPr lang="en-US" err="1"/>
              <a:t>conclure</a:t>
            </a:r>
            <a:r>
              <a:rPr lang="en-US"/>
              <a:t>, nous </a:t>
            </a:r>
            <a:r>
              <a:rPr lang="en-US" err="1"/>
              <a:t>avons</a:t>
            </a:r>
            <a:r>
              <a:rPr lang="en-US"/>
              <a:t> </a:t>
            </a:r>
            <a:r>
              <a:rPr lang="en-US" err="1"/>
              <a:t>identifié</a:t>
            </a:r>
            <a:r>
              <a:rPr lang="en-US"/>
              <a:t> </a:t>
            </a:r>
            <a:r>
              <a:rPr lang="en-US" err="1"/>
              <a:t>plusieurs</a:t>
            </a:r>
            <a:r>
              <a:rPr lang="en-US"/>
              <a:t> </a:t>
            </a:r>
            <a:r>
              <a:rPr lang="en-US" err="1"/>
              <a:t>vulnérabilités</a:t>
            </a:r>
            <a:r>
              <a:rPr lang="en-US"/>
              <a:t> et </a:t>
            </a:r>
            <a:r>
              <a:rPr lang="en-US" err="1"/>
              <a:t>proposé</a:t>
            </a:r>
            <a:r>
              <a:rPr lang="en-US"/>
              <a:t> des solutions </a:t>
            </a:r>
            <a:r>
              <a:rPr lang="en-US" err="1"/>
              <a:t>adaptées</a:t>
            </a:r>
            <a:r>
              <a:rPr lang="en-US"/>
              <a:t>. Les </a:t>
            </a:r>
            <a:r>
              <a:rPr lang="en-US" err="1"/>
              <a:t>priorités</a:t>
            </a:r>
            <a:r>
              <a:rPr lang="en-US"/>
              <a:t> </a:t>
            </a:r>
            <a:r>
              <a:rPr lang="en-US" err="1"/>
              <a:t>sont</a:t>
            </a:r>
            <a:r>
              <a:rPr lang="en-US"/>
              <a:t> </a:t>
            </a:r>
            <a:r>
              <a:rPr lang="en-US" err="1"/>
              <a:t>d'améliorer</a:t>
            </a:r>
            <a:r>
              <a:rPr lang="en-US"/>
              <a:t> la </a:t>
            </a:r>
            <a:r>
              <a:rPr lang="en-US" err="1"/>
              <a:t>sécurité</a:t>
            </a:r>
            <a:r>
              <a:rPr lang="en-US"/>
              <a:t> des communications, de </a:t>
            </a:r>
            <a:r>
              <a:rPr lang="en-US" err="1"/>
              <a:t>renforcer</a:t>
            </a:r>
            <a:r>
              <a:rPr lang="en-US"/>
              <a:t> la </a:t>
            </a:r>
            <a:r>
              <a:rPr lang="en-US" err="1"/>
              <a:t>fiabilité</a:t>
            </a:r>
            <a:r>
              <a:rPr lang="en-US"/>
              <a:t> du </a:t>
            </a:r>
            <a:r>
              <a:rPr lang="en-US" err="1"/>
              <a:t>système</a:t>
            </a:r>
            <a:r>
              <a:rPr lang="en-US"/>
              <a:t> avec un watchdog et </a:t>
            </a:r>
            <a:r>
              <a:rPr lang="en-US" err="1"/>
              <a:t>d'optimiser</a:t>
            </a:r>
            <a:r>
              <a:rPr lang="en-US"/>
              <a:t> les performances réseau. </a:t>
            </a:r>
            <a:r>
              <a:rPr lang="en-US" err="1"/>
              <a:t>Ces</a:t>
            </a:r>
            <a:r>
              <a:rPr lang="en-US"/>
              <a:t> </a:t>
            </a:r>
            <a:r>
              <a:rPr lang="en-US" err="1"/>
              <a:t>recommandations</a:t>
            </a:r>
            <a:r>
              <a:rPr lang="en-US"/>
              <a:t> </a:t>
            </a:r>
            <a:r>
              <a:rPr lang="en-US" err="1"/>
              <a:t>permettront</a:t>
            </a:r>
            <a:r>
              <a:rPr lang="en-US"/>
              <a:t> </a:t>
            </a:r>
            <a:r>
              <a:rPr lang="en-US" err="1"/>
              <a:t>d'avoir</a:t>
            </a:r>
            <a:r>
              <a:rPr lang="en-US"/>
              <a:t> un </a:t>
            </a:r>
            <a:r>
              <a:rPr lang="en-US" err="1"/>
              <a:t>système</a:t>
            </a:r>
            <a:r>
              <a:rPr lang="en-US"/>
              <a:t> plus </a:t>
            </a:r>
            <a:r>
              <a:rPr lang="en-US" err="1"/>
              <a:t>sécurisé</a:t>
            </a:r>
            <a:r>
              <a:rPr lang="en-US"/>
              <a:t> et plus stable.</a:t>
            </a:r>
            <a:endParaRPr lang="fr-FR"/>
          </a:p>
          <a:p>
            <a:endParaRPr lang="en-US">
              <a:ea typeface="Calibri"/>
              <a:cs typeface="Calibri"/>
            </a:endParaRPr>
          </a:p>
        </p:txBody>
      </p:sp>
      <p:sp>
        <p:nvSpPr>
          <p:cNvPr id="4" name="Espace réservé du numéro de diapositive 3">
            <a:extLst>
              <a:ext uri="{FF2B5EF4-FFF2-40B4-BE49-F238E27FC236}">
                <a16:creationId xmlns:a16="http://schemas.microsoft.com/office/drawing/2014/main" id="{24B2B06B-E384-2E38-4F87-0A5F8E275549}"/>
              </a:ext>
            </a:extLst>
          </p:cNvPr>
          <p:cNvSpPr>
            <a:spLocks noGrp="1"/>
          </p:cNvSpPr>
          <p:nvPr>
            <p:ph type="sldNum" sz="quarter" idx="5"/>
          </p:nvPr>
        </p:nvSpPr>
        <p:spPr/>
        <p:txBody>
          <a:bodyPr/>
          <a:lstStyle/>
          <a:p>
            <a:fld id="{58FE8E46-4499-4F40-86A5-5D3D19CC6E5D}" type="slidenum">
              <a:t>25</a:t>
            </a:fld>
            <a:endParaRPr lang="fr-FR"/>
          </a:p>
        </p:txBody>
      </p:sp>
    </p:spTree>
    <p:extLst>
      <p:ext uri="{BB962C8B-B14F-4D97-AF65-F5344CB8AC3E}">
        <p14:creationId xmlns:p14="http://schemas.microsoft.com/office/powerpoint/2010/main" val="920030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2216E-AD8B-A992-FFCF-783E81C78F5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5726B1D-1DEE-1DA6-D6F4-6BF057E2FC8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5C2D426-8054-57EE-1800-411112221546}"/>
              </a:ext>
            </a:extLst>
          </p:cNvPr>
          <p:cNvSpPr>
            <a:spLocks noGrp="1"/>
          </p:cNvSpPr>
          <p:nvPr>
            <p:ph type="body" idx="1"/>
          </p:nvPr>
        </p:nvSpPr>
        <p:spPr/>
        <p:txBody>
          <a:bodyPr/>
          <a:lstStyle/>
          <a:p>
            <a:r>
              <a:rPr lang="en-US" err="1"/>
              <a:t>J'ai</a:t>
            </a:r>
            <a:r>
              <a:rPr lang="en-US"/>
              <a:t> </a:t>
            </a:r>
            <a:r>
              <a:rPr lang="en-US" err="1"/>
              <a:t>identifié</a:t>
            </a:r>
            <a:r>
              <a:rPr lang="en-US"/>
              <a:t> trois </a:t>
            </a:r>
            <a:r>
              <a:rPr lang="en-US" err="1"/>
              <a:t>principales</a:t>
            </a:r>
            <a:r>
              <a:rPr lang="en-US"/>
              <a:t> </a:t>
            </a:r>
            <a:r>
              <a:rPr lang="en-US" err="1"/>
              <a:t>failles</a:t>
            </a:r>
            <a:r>
              <a:rPr lang="en-US"/>
              <a:t> : le stockage des </a:t>
            </a:r>
            <a:r>
              <a:rPr lang="en-US" err="1"/>
              <a:t>identifiants</a:t>
            </a:r>
            <a:r>
              <a:rPr lang="en-US"/>
              <a:t> </a:t>
            </a:r>
            <a:r>
              <a:rPr lang="en-US" err="1"/>
              <a:t>en</a:t>
            </a:r>
            <a:r>
              <a:rPr lang="en-US"/>
              <a:t> </a:t>
            </a:r>
            <a:r>
              <a:rPr lang="en-US" err="1"/>
              <a:t>clair</a:t>
            </a:r>
            <a:r>
              <a:rPr lang="en-US"/>
              <a:t>, </a:t>
            </a:r>
            <a:r>
              <a:rPr lang="en-US" err="1"/>
              <a:t>l'absence</a:t>
            </a:r>
            <a:r>
              <a:rPr lang="en-US"/>
              <a:t> de </a:t>
            </a:r>
            <a:r>
              <a:rPr lang="en-US" err="1"/>
              <a:t>chiffrement</a:t>
            </a:r>
            <a:r>
              <a:rPr lang="en-US"/>
              <a:t> des communications et </a:t>
            </a:r>
            <a:r>
              <a:rPr lang="en-US" err="1"/>
              <a:t>l'exposition</a:t>
            </a:r>
            <a:r>
              <a:rPr lang="en-US"/>
              <a:t> des </a:t>
            </a:r>
            <a:r>
              <a:rPr lang="en-US" err="1"/>
              <a:t>adresses</a:t>
            </a:r>
            <a:r>
              <a:rPr lang="en-US"/>
              <a:t> MAC. Nous </a:t>
            </a:r>
            <a:r>
              <a:rPr lang="en-US" err="1"/>
              <a:t>allons</a:t>
            </a:r>
            <a:r>
              <a:rPr lang="en-US"/>
              <a:t> </a:t>
            </a:r>
            <a:r>
              <a:rPr lang="en-US" err="1"/>
              <a:t>voir</a:t>
            </a:r>
            <a:r>
              <a:rPr lang="en-US"/>
              <a:t> </a:t>
            </a:r>
            <a:r>
              <a:rPr lang="en-US" err="1"/>
              <a:t>chacune</a:t>
            </a:r>
            <a:r>
              <a:rPr lang="en-US"/>
              <a:t> </a:t>
            </a:r>
            <a:r>
              <a:rPr lang="en-US" err="1"/>
              <a:t>d'elles</a:t>
            </a:r>
            <a:r>
              <a:rPr lang="en-US"/>
              <a:t> </a:t>
            </a:r>
            <a:r>
              <a:rPr lang="en-US" err="1"/>
              <a:t>en</a:t>
            </a:r>
            <a:r>
              <a:rPr lang="en-US"/>
              <a:t> </a:t>
            </a:r>
            <a:r>
              <a:rPr lang="en-US" err="1"/>
              <a:t>détail</a:t>
            </a:r>
            <a:r>
              <a:rPr lang="en-US"/>
              <a:t> et proposer des solutions </a:t>
            </a:r>
            <a:r>
              <a:rPr lang="en-US" err="1"/>
              <a:t>adaptées</a:t>
            </a:r>
            <a:r>
              <a:rPr lang="en-US"/>
              <a:t>.</a:t>
            </a:r>
            <a:br>
              <a:rPr lang="en-US">
                <a:cs typeface="+mn-lt"/>
              </a:rPr>
            </a:br>
            <a:r>
              <a:rPr lang="en-US">
                <a:ea typeface="Calibri"/>
                <a:cs typeface="+mn-lt"/>
              </a:rPr>
              <a:t>--</a:t>
            </a:r>
          </a:p>
          <a:p>
            <a:r>
              <a:rPr lang="en-US" err="1"/>
              <a:t>L'un</a:t>
            </a:r>
            <a:r>
              <a:rPr lang="en-US"/>
              <a:t> des </a:t>
            </a:r>
            <a:r>
              <a:rPr lang="en-US" err="1"/>
              <a:t>problèmes</a:t>
            </a:r>
            <a:r>
              <a:rPr lang="en-US"/>
              <a:t> majeurs est que les identifiants Wi-Fi et MQTT sont stockés en dur dans le code. Cela représente un risque important en cas de fuite de code, car toute personne ayant accès au fichier source pourrait récupérer ces informations sensibles. La meilleure solution est d'utiliser des fichiers de configuration externes ou des variables d'environnement.</a:t>
            </a:r>
          </a:p>
          <a:p>
            <a:br>
              <a:rPr lang="en-US">
                <a:cs typeface="+mn-lt"/>
              </a:rPr>
            </a:br>
            <a:endParaRPr lang="en-US">
              <a:ea typeface="Calibri"/>
              <a:cs typeface="Calibri"/>
            </a:endParaRPr>
          </a:p>
          <a:p>
            <a:endParaRPr lang="en-US">
              <a:ea typeface="Calibri"/>
              <a:cs typeface="Calibri"/>
            </a:endParaRPr>
          </a:p>
          <a:p>
            <a:endParaRPr lang="en-US">
              <a:ea typeface="Calibri"/>
              <a:cs typeface="Calibri"/>
            </a:endParaRPr>
          </a:p>
        </p:txBody>
      </p:sp>
      <p:sp>
        <p:nvSpPr>
          <p:cNvPr id="4" name="Espace réservé du numéro de diapositive 3">
            <a:extLst>
              <a:ext uri="{FF2B5EF4-FFF2-40B4-BE49-F238E27FC236}">
                <a16:creationId xmlns:a16="http://schemas.microsoft.com/office/drawing/2014/main" id="{D2ADCCDE-31B9-4A4B-B9A2-8DE74D1C7F41}"/>
              </a:ext>
            </a:extLst>
          </p:cNvPr>
          <p:cNvSpPr>
            <a:spLocks noGrp="1"/>
          </p:cNvSpPr>
          <p:nvPr>
            <p:ph type="sldNum" sz="quarter" idx="5"/>
          </p:nvPr>
        </p:nvSpPr>
        <p:spPr/>
        <p:txBody>
          <a:bodyPr/>
          <a:lstStyle/>
          <a:p>
            <a:fld id="{58FE8E46-4499-4F40-86A5-5D3D19CC6E5D}" type="slidenum">
              <a:t>17</a:t>
            </a:fld>
            <a:endParaRPr lang="fr-FR"/>
          </a:p>
        </p:txBody>
      </p:sp>
    </p:spTree>
    <p:extLst>
      <p:ext uri="{BB962C8B-B14F-4D97-AF65-F5344CB8AC3E}">
        <p14:creationId xmlns:p14="http://schemas.microsoft.com/office/powerpoint/2010/main" val="2389102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D6BF6-C88E-DF76-B175-7FDF5EFFDD2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7A9D0FA-DD1B-1F51-E1BA-8AC8F5575C7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58385B4-C42C-5317-F7D8-AA5035DE72DA}"/>
              </a:ext>
            </a:extLst>
          </p:cNvPr>
          <p:cNvSpPr>
            <a:spLocks noGrp="1"/>
          </p:cNvSpPr>
          <p:nvPr>
            <p:ph type="body" idx="1"/>
          </p:nvPr>
        </p:nvSpPr>
        <p:spPr/>
        <p:txBody>
          <a:bodyPr/>
          <a:lstStyle/>
          <a:p>
            <a:r>
              <a:rPr lang="en-US" err="1"/>
              <a:t>Actuellement</a:t>
            </a:r>
            <a:r>
              <a:rPr lang="en-US"/>
              <a:t>, les communications entre l'ESP32 et le </a:t>
            </a:r>
            <a:r>
              <a:rPr lang="en-US" err="1"/>
              <a:t>serveur</a:t>
            </a:r>
            <a:r>
              <a:rPr lang="en-US"/>
              <a:t> MQTT ne </a:t>
            </a:r>
            <a:r>
              <a:rPr lang="en-US" err="1"/>
              <a:t>sont</a:t>
            </a:r>
            <a:r>
              <a:rPr lang="en-US"/>
              <a:t> pas </a:t>
            </a:r>
            <a:r>
              <a:rPr lang="en-US" err="1"/>
              <a:t>chiffrées</a:t>
            </a:r>
            <a:r>
              <a:rPr lang="en-US"/>
              <a:t>. Cela </a:t>
            </a:r>
            <a:r>
              <a:rPr lang="en-US" err="1"/>
              <a:t>signifie</a:t>
            </a:r>
            <a:r>
              <a:rPr lang="en-US"/>
              <a:t> </a:t>
            </a:r>
            <a:r>
              <a:rPr lang="en-US" err="1"/>
              <a:t>qu'un</a:t>
            </a:r>
            <a:r>
              <a:rPr lang="en-US"/>
              <a:t> </a:t>
            </a:r>
            <a:r>
              <a:rPr lang="en-US" err="1"/>
              <a:t>attaquant</a:t>
            </a:r>
            <a:r>
              <a:rPr lang="en-US"/>
              <a:t> </a:t>
            </a:r>
            <a:r>
              <a:rPr lang="en-US" err="1"/>
              <a:t>pourrait</a:t>
            </a:r>
            <a:r>
              <a:rPr lang="en-US"/>
              <a:t> </a:t>
            </a:r>
            <a:r>
              <a:rPr lang="en-US" err="1"/>
              <a:t>intercepter</a:t>
            </a:r>
            <a:r>
              <a:rPr lang="en-US"/>
              <a:t> les données </a:t>
            </a:r>
            <a:r>
              <a:rPr lang="en-US" err="1"/>
              <a:t>transmises</a:t>
            </a:r>
            <a:r>
              <a:rPr lang="en-US"/>
              <a:t>. La mise </a:t>
            </a:r>
            <a:r>
              <a:rPr lang="en-US" err="1"/>
              <a:t>en</a:t>
            </a:r>
            <a:r>
              <a:rPr lang="en-US"/>
              <a:t> place de MQTTS, qui </a:t>
            </a:r>
            <a:r>
              <a:rPr lang="en-US" err="1"/>
              <a:t>est</a:t>
            </a:r>
            <a:r>
              <a:rPr lang="en-US"/>
              <a:t> la version </a:t>
            </a:r>
            <a:r>
              <a:rPr lang="en-US" err="1"/>
              <a:t>sécurisée</a:t>
            </a:r>
            <a:r>
              <a:rPr lang="en-US"/>
              <a:t> de MQTT, </a:t>
            </a:r>
            <a:r>
              <a:rPr lang="en-US" err="1"/>
              <a:t>permettrait</a:t>
            </a:r>
            <a:r>
              <a:rPr lang="en-US"/>
              <a:t> </a:t>
            </a:r>
            <a:r>
              <a:rPr lang="en-US" err="1"/>
              <a:t>d'éviter</a:t>
            </a:r>
            <a:r>
              <a:rPr lang="en-US"/>
              <a:t> </a:t>
            </a:r>
            <a:r>
              <a:rPr lang="en-US" err="1"/>
              <a:t>ce</a:t>
            </a:r>
            <a:r>
              <a:rPr lang="en-US"/>
              <a:t> </a:t>
            </a:r>
            <a:r>
              <a:rPr lang="en-US" err="1"/>
              <a:t>risque</a:t>
            </a:r>
            <a:r>
              <a:rPr lang="en-US"/>
              <a:t>.</a:t>
            </a:r>
            <a:endParaRPr lang="fr-FR"/>
          </a:p>
          <a:p>
            <a:endParaRPr lang="en-US">
              <a:ea typeface="Calibri"/>
              <a:cs typeface="Calibri"/>
            </a:endParaRPr>
          </a:p>
        </p:txBody>
      </p:sp>
      <p:sp>
        <p:nvSpPr>
          <p:cNvPr id="4" name="Espace réservé du numéro de diapositive 3">
            <a:extLst>
              <a:ext uri="{FF2B5EF4-FFF2-40B4-BE49-F238E27FC236}">
                <a16:creationId xmlns:a16="http://schemas.microsoft.com/office/drawing/2014/main" id="{7D6F0374-1485-FA51-3C68-4A937AC04DFF}"/>
              </a:ext>
            </a:extLst>
          </p:cNvPr>
          <p:cNvSpPr>
            <a:spLocks noGrp="1"/>
          </p:cNvSpPr>
          <p:nvPr>
            <p:ph type="sldNum" sz="quarter" idx="5"/>
          </p:nvPr>
        </p:nvSpPr>
        <p:spPr/>
        <p:txBody>
          <a:bodyPr/>
          <a:lstStyle/>
          <a:p>
            <a:fld id="{58FE8E46-4499-4F40-86A5-5D3D19CC6E5D}" type="slidenum">
              <a:t>18</a:t>
            </a:fld>
            <a:endParaRPr lang="fr-FR"/>
          </a:p>
        </p:txBody>
      </p:sp>
    </p:spTree>
    <p:extLst>
      <p:ext uri="{BB962C8B-B14F-4D97-AF65-F5344CB8AC3E}">
        <p14:creationId xmlns:p14="http://schemas.microsoft.com/office/powerpoint/2010/main" val="3724921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E8D52A-059B-19B7-5A70-BFE8770D731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1037E62-2B18-6939-E9A1-ED5E83CAFC4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863AB5C7-A9CB-D43F-8665-B24BCC79E3C1}"/>
              </a:ext>
            </a:extLst>
          </p:cNvPr>
          <p:cNvSpPr>
            <a:spLocks noGrp="1"/>
          </p:cNvSpPr>
          <p:nvPr>
            <p:ph type="body" idx="1"/>
          </p:nvPr>
        </p:nvSpPr>
        <p:spPr/>
        <p:txBody>
          <a:bodyPr/>
          <a:lstStyle/>
          <a:p>
            <a:r>
              <a:rPr lang="en-US" err="1"/>
              <a:t>L'adresse</a:t>
            </a:r>
            <a:r>
              <a:rPr lang="en-US"/>
              <a:t> MAC </a:t>
            </a:r>
            <a:r>
              <a:rPr lang="en-US" err="1"/>
              <a:t>est</a:t>
            </a:r>
            <a:r>
              <a:rPr lang="en-US"/>
              <a:t> une information unique qui peut être utilisée pour identifier un appareil sur un réseau. Dans notre cas, ces adresses sont transmises en clair, ce qui pose un problème de confidentialité. Une solution simple serait d'anonymiser ou de chiffrer ces informations avant leur envoi.</a:t>
            </a:r>
            <a:endParaRPr lang="fr-FR"/>
          </a:p>
          <a:p>
            <a:endParaRPr lang="en-US">
              <a:ea typeface="Calibri"/>
              <a:cs typeface="Calibri"/>
            </a:endParaRPr>
          </a:p>
        </p:txBody>
      </p:sp>
      <p:sp>
        <p:nvSpPr>
          <p:cNvPr id="4" name="Espace réservé du numéro de diapositive 3">
            <a:extLst>
              <a:ext uri="{FF2B5EF4-FFF2-40B4-BE49-F238E27FC236}">
                <a16:creationId xmlns:a16="http://schemas.microsoft.com/office/drawing/2014/main" id="{0F025A75-51D8-79FE-C789-5E4DC818942F}"/>
              </a:ext>
            </a:extLst>
          </p:cNvPr>
          <p:cNvSpPr>
            <a:spLocks noGrp="1"/>
          </p:cNvSpPr>
          <p:nvPr>
            <p:ph type="sldNum" sz="quarter" idx="5"/>
          </p:nvPr>
        </p:nvSpPr>
        <p:spPr/>
        <p:txBody>
          <a:bodyPr/>
          <a:lstStyle/>
          <a:p>
            <a:fld id="{58FE8E46-4499-4F40-86A5-5D3D19CC6E5D}" type="slidenum">
              <a:t>19</a:t>
            </a:fld>
            <a:endParaRPr lang="fr-FR"/>
          </a:p>
        </p:txBody>
      </p:sp>
    </p:spTree>
    <p:extLst>
      <p:ext uri="{BB962C8B-B14F-4D97-AF65-F5344CB8AC3E}">
        <p14:creationId xmlns:p14="http://schemas.microsoft.com/office/powerpoint/2010/main" val="97643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38530-2246-E6DB-177D-768846DB03E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71F1616-F568-A15A-B5DD-72C04873234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18987D9-4729-5600-A5E8-C7606F101398}"/>
              </a:ext>
            </a:extLst>
          </p:cNvPr>
          <p:cNvSpPr>
            <a:spLocks noGrp="1"/>
          </p:cNvSpPr>
          <p:nvPr>
            <p:ph type="body" idx="1"/>
          </p:nvPr>
        </p:nvSpPr>
        <p:spPr/>
        <p:txBody>
          <a:bodyPr/>
          <a:lstStyle/>
          <a:p>
            <a:r>
              <a:rPr lang="en-US"/>
              <a:t>En plus des </a:t>
            </a:r>
            <a:r>
              <a:rPr lang="en-US" err="1"/>
              <a:t>problèmes</a:t>
            </a:r>
            <a:r>
              <a:rPr lang="en-US"/>
              <a:t> de </a:t>
            </a:r>
            <a:r>
              <a:rPr lang="en-US" err="1"/>
              <a:t>sécurité</a:t>
            </a:r>
            <a:r>
              <a:rPr lang="en-US"/>
              <a:t>, j'ai </a:t>
            </a:r>
            <a:r>
              <a:rPr lang="en-US" err="1"/>
              <a:t>identifié</a:t>
            </a:r>
            <a:r>
              <a:rPr lang="en-US"/>
              <a:t> des </a:t>
            </a:r>
            <a:r>
              <a:rPr lang="en-US" err="1"/>
              <a:t>failles</a:t>
            </a:r>
            <a:r>
              <a:rPr lang="en-US"/>
              <a:t> dans la gestion des </a:t>
            </a:r>
            <a:r>
              <a:rPr lang="en-US" err="1"/>
              <a:t>connexions</a:t>
            </a:r>
            <a:r>
              <a:rPr lang="en-US"/>
              <a:t> Wi-Fi et MQTT. </a:t>
            </a:r>
            <a:r>
              <a:rPr lang="en-US" err="1"/>
              <a:t>Ces</a:t>
            </a:r>
            <a:r>
              <a:rPr lang="en-US"/>
              <a:t> </a:t>
            </a:r>
            <a:r>
              <a:rPr lang="en-US" err="1"/>
              <a:t>problèmes</a:t>
            </a:r>
            <a:r>
              <a:rPr lang="en-US"/>
              <a:t> </a:t>
            </a:r>
            <a:r>
              <a:rPr lang="en-US" err="1"/>
              <a:t>peuvent</a:t>
            </a:r>
            <a:r>
              <a:rPr lang="en-US"/>
              <a:t> </a:t>
            </a:r>
            <a:r>
              <a:rPr lang="en-US" err="1"/>
              <a:t>conduire</a:t>
            </a:r>
            <a:r>
              <a:rPr lang="en-US"/>
              <a:t> à des </a:t>
            </a:r>
            <a:r>
              <a:rPr lang="en-US" err="1"/>
              <a:t>blocages</a:t>
            </a:r>
            <a:r>
              <a:rPr lang="en-US"/>
              <a:t> du </a:t>
            </a:r>
            <a:r>
              <a:rPr lang="en-US" err="1"/>
              <a:t>système</a:t>
            </a:r>
            <a:r>
              <a:rPr lang="en-US"/>
              <a:t>, qui </a:t>
            </a:r>
            <a:r>
              <a:rPr lang="en-US" err="1"/>
              <a:t>nécessitent</a:t>
            </a:r>
            <a:r>
              <a:rPr lang="en-US"/>
              <a:t> un </a:t>
            </a:r>
            <a:r>
              <a:rPr lang="en-US" err="1"/>
              <a:t>redémarrage</a:t>
            </a:r>
            <a:r>
              <a:rPr lang="en-US"/>
              <a:t> </a:t>
            </a:r>
            <a:r>
              <a:rPr lang="en-US" err="1"/>
              <a:t>manuel</a:t>
            </a:r>
            <a:r>
              <a:rPr lang="en-US"/>
              <a:t>. Nous </a:t>
            </a:r>
            <a:r>
              <a:rPr lang="en-US" err="1"/>
              <a:t>allons</a:t>
            </a:r>
            <a:r>
              <a:rPr lang="en-US"/>
              <a:t> </a:t>
            </a:r>
            <a:r>
              <a:rPr lang="en-US" err="1"/>
              <a:t>voir</a:t>
            </a:r>
            <a:r>
              <a:rPr lang="en-US"/>
              <a:t> comment nous </a:t>
            </a:r>
            <a:r>
              <a:rPr lang="en-US" err="1"/>
              <a:t>pouvons</a:t>
            </a:r>
            <a:r>
              <a:rPr lang="en-US"/>
              <a:t> </a:t>
            </a:r>
            <a:r>
              <a:rPr lang="en-US" err="1"/>
              <a:t>améliorer</a:t>
            </a:r>
            <a:r>
              <a:rPr lang="en-US"/>
              <a:t> </a:t>
            </a:r>
            <a:r>
              <a:rPr lang="en-US" err="1"/>
              <a:t>cela</a:t>
            </a:r>
            <a:r>
              <a:rPr lang="en-US"/>
              <a:t>.</a:t>
            </a:r>
            <a:endParaRPr lang="fr-FR"/>
          </a:p>
          <a:p>
            <a:r>
              <a:rPr lang="en-US">
                <a:ea typeface="Calibri"/>
                <a:cs typeface="Calibri"/>
              </a:rPr>
              <a:t>--</a:t>
            </a:r>
          </a:p>
          <a:p>
            <a:r>
              <a:rPr lang="en-US"/>
              <a:t>La </a:t>
            </a:r>
            <a:r>
              <a:rPr lang="en-US" err="1"/>
              <a:t>connexion</a:t>
            </a:r>
            <a:r>
              <a:rPr lang="en-US"/>
              <a:t> Wi-Fi </a:t>
            </a:r>
            <a:r>
              <a:rPr lang="en-US" err="1"/>
              <a:t>est</a:t>
            </a:r>
            <a:r>
              <a:rPr lang="en-US"/>
              <a:t> </a:t>
            </a:r>
            <a:r>
              <a:rPr lang="en-US" err="1"/>
              <a:t>essentielle</a:t>
            </a:r>
            <a:r>
              <a:rPr lang="en-US"/>
              <a:t> pour le bon </a:t>
            </a:r>
            <a:r>
              <a:rPr lang="en-US" err="1"/>
              <a:t>fonctionnement</a:t>
            </a:r>
            <a:r>
              <a:rPr lang="en-US"/>
              <a:t> du </a:t>
            </a:r>
            <a:r>
              <a:rPr lang="en-US" err="1"/>
              <a:t>système</a:t>
            </a:r>
            <a:r>
              <a:rPr lang="en-US"/>
              <a:t>. Or, le code </a:t>
            </a:r>
            <a:r>
              <a:rPr lang="en-US" err="1"/>
              <a:t>actuel</a:t>
            </a:r>
            <a:r>
              <a:rPr lang="en-US"/>
              <a:t> ne </a:t>
            </a:r>
            <a:r>
              <a:rPr lang="en-US" err="1"/>
              <a:t>prévoit</a:t>
            </a:r>
            <a:r>
              <a:rPr lang="en-US"/>
              <a:t> pas de gestion </a:t>
            </a:r>
            <a:r>
              <a:rPr lang="en-US" err="1"/>
              <a:t>avancée</a:t>
            </a:r>
            <a:r>
              <a:rPr lang="en-US"/>
              <a:t> </a:t>
            </a:r>
            <a:r>
              <a:rPr lang="en-US" err="1"/>
              <a:t>en</a:t>
            </a:r>
            <a:r>
              <a:rPr lang="en-US"/>
              <a:t> </a:t>
            </a:r>
            <a:r>
              <a:rPr lang="en-US" err="1"/>
              <a:t>cas</a:t>
            </a:r>
            <a:r>
              <a:rPr lang="en-US"/>
              <a:t> de </a:t>
            </a:r>
            <a:r>
              <a:rPr lang="en-US" err="1"/>
              <a:t>perte</a:t>
            </a:r>
            <a:r>
              <a:rPr lang="en-US"/>
              <a:t> de </a:t>
            </a:r>
            <a:r>
              <a:rPr lang="en-US" err="1"/>
              <a:t>connexion</a:t>
            </a:r>
            <a:r>
              <a:rPr lang="en-US"/>
              <a:t> </a:t>
            </a:r>
            <a:r>
              <a:rPr lang="en-US" err="1"/>
              <a:t>prolongée</a:t>
            </a:r>
            <a:r>
              <a:rPr lang="en-US"/>
              <a:t>. Une solution </a:t>
            </a:r>
            <a:r>
              <a:rPr lang="en-US" err="1"/>
              <a:t>serait</a:t>
            </a:r>
            <a:r>
              <a:rPr lang="en-US"/>
              <a:t> </a:t>
            </a:r>
            <a:r>
              <a:rPr lang="en-US" err="1"/>
              <a:t>d'implémenter</a:t>
            </a:r>
            <a:r>
              <a:rPr lang="en-US"/>
              <a:t> </a:t>
            </a:r>
            <a:r>
              <a:rPr lang="en-US" err="1"/>
              <a:t>une</a:t>
            </a:r>
            <a:r>
              <a:rPr lang="en-US"/>
              <a:t> </a:t>
            </a:r>
            <a:r>
              <a:rPr lang="en-US" err="1"/>
              <a:t>logique</a:t>
            </a:r>
            <a:r>
              <a:rPr lang="en-US"/>
              <a:t> de reconnexion plus </a:t>
            </a:r>
            <a:r>
              <a:rPr lang="en-US" err="1"/>
              <a:t>robuste</a:t>
            </a:r>
            <a:r>
              <a:rPr lang="en-US"/>
              <a:t> et </a:t>
            </a:r>
            <a:r>
              <a:rPr lang="en-US" err="1"/>
              <a:t>d'ajouter</a:t>
            </a:r>
            <a:r>
              <a:rPr lang="en-US"/>
              <a:t> un </a:t>
            </a:r>
            <a:r>
              <a:rPr lang="en-US" err="1"/>
              <a:t>mécanisme</a:t>
            </a:r>
            <a:r>
              <a:rPr lang="en-US"/>
              <a:t> de </a:t>
            </a:r>
            <a:r>
              <a:rPr lang="en-US" err="1"/>
              <a:t>vérification</a:t>
            </a:r>
            <a:r>
              <a:rPr lang="en-US"/>
              <a:t> </a:t>
            </a:r>
            <a:r>
              <a:rPr lang="en-US" err="1"/>
              <a:t>avant</a:t>
            </a:r>
            <a:r>
              <a:rPr lang="en-US"/>
              <a:t> </a:t>
            </a:r>
            <a:r>
              <a:rPr lang="en-US" err="1"/>
              <a:t>chaque</a:t>
            </a:r>
            <a:r>
              <a:rPr lang="en-US"/>
              <a:t> tentative </a:t>
            </a:r>
            <a:r>
              <a:rPr lang="en-US" err="1"/>
              <a:t>d'envoi</a:t>
            </a:r>
            <a:r>
              <a:rPr lang="en-US"/>
              <a:t> de données.</a:t>
            </a:r>
            <a:endParaRPr lang="en-US">
              <a:ea typeface="Calibri"/>
              <a:cs typeface="Calibri"/>
            </a:endParaRPr>
          </a:p>
          <a:p>
            <a:endParaRPr lang="en-US">
              <a:ea typeface="Calibri"/>
              <a:cs typeface="Calibri"/>
            </a:endParaRPr>
          </a:p>
        </p:txBody>
      </p:sp>
      <p:sp>
        <p:nvSpPr>
          <p:cNvPr id="4" name="Espace réservé du numéro de diapositive 3">
            <a:extLst>
              <a:ext uri="{FF2B5EF4-FFF2-40B4-BE49-F238E27FC236}">
                <a16:creationId xmlns:a16="http://schemas.microsoft.com/office/drawing/2014/main" id="{995578BF-3CD5-6EEB-7AE5-DF73BE8152B5}"/>
              </a:ext>
            </a:extLst>
          </p:cNvPr>
          <p:cNvSpPr>
            <a:spLocks noGrp="1"/>
          </p:cNvSpPr>
          <p:nvPr>
            <p:ph type="sldNum" sz="quarter" idx="5"/>
          </p:nvPr>
        </p:nvSpPr>
        <p:spPr/>
        <p:txBody>
          <a:bodyPr/>
          <a:lstStyle/>
          <a:p>
            <a:fld id="{58FE8E46-4499-4F40-86A5-5D3D19CC6E5D}" type="slidenum">
              <a:t>20</a:t>
            </a:fld>
            <a:endParaRPr lang="fr-FR"/>
          </a:p>
        </p:txBody>
      </p:sp>
    </p:spTree>
    <p:extLst>
      <p:ext uri="{BB962C8B-B14F-4D97-AF65-F5344CB8AC3E}">
        <p14:creationId xmlns:p14="http://schemas.microsoft.com/office/powerpoint/2010/main" val="1926500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D6104-C7C0-C1CD-C5BB-27660C9AED5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20B26CE-B341-F24C-8088-9048D4BB625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319051A2-B995-750F-BFC1-5688152150B1}"/>
              </a:ext>
            </a:extLst>
          </p:cNvPr>
          <p:cNvSpPr>
            <a:spLocks noGrp="1"/>
          </p:cNvSpPr>
          <p:nvPr>
            <p:ph type="body" idx="1"/>
          </p:nvPr>
        </p:nvSpPr>
        <p:spPr/>
        <p:txBody>
          <a:bodyPr/>
          <a:lstStyle/>
          <a:p>
            <a:r>
              <a:rPr lang="en-US"/>
              <a:t>Le watchdog </a:t>
            </a:r>
            <a:r>
              <a:rPr lang="en-US" err="1"/>
              <a:t>est</a:t>
            </a:r>
            <a:r>
              <a:rPr lang="en-US"/>
              <a:t> un </a:t>
            </a:r>
            <a:r>
              <a:rPr lang="en-US" err="1"/>
              <a:t>mécanisme</a:t>
            </a:r>
            <a:r>
              <a:rPr lang="en-US"/>
              <a:t> qui </a:t>
            </a:r>
            <a:r>
              <a:rPr lang="en-US" err="1"/>
              <a:t>permet</a:t>
            </a:r>
            <a:r>
              <a:rPr lang="en-US"/>
              <a:t> de </a:t>
            </a:r>
            <a:r>
              <a:rPr lang="en-US" err="1"/>
              <a:t>redémarrer</a:t>
            </a:r>
            <a:r>
              <a:rPr lang="en-US"/>
              <a:t> l'ESP32 </a:t>
            </a:r>
            <a:r>
              <a:rPr lang="en-US" err="1"/>
              <a:t>automatiquement</a:t>
            </a:r>
            <a:r>
              <a:rPr lang="en-US"/>
              <a:t> </a:t>
            </a:r>
            <a:r>
              <a:rPr lang="en-US" err="1"/>
              <a:t>en</a:t>
            </a:r>
            <a:r>
              <a:rPr lang="en-US"/>
              <a:t> </a:t>
            </a:r>
            <a:r>
              <a:rPr lang="en-US" err="1"/>
              <a:t>cas</a:t>
            </a:r>
            <a:r>
              <a:rPr lang="en-US"/>
              <a:t> de </a:t>
            </a:r>
            <a:r>
              <a:rPr lang="en-US" err="1"/>
              <a:t>blocage</a:t>
            </a:r>
            <a:r>
              <a:rPr lang="en-US"/>
              <a:t>. Cela </a:t>
            </a:r>
            <a:r>
              <a:rPr lang="en-US" err="1"/>
              <a:t>évite</a:t>
            </a:r>
            <a:r>
              <a:rPr lang="en-US"/>
              <a:t> </a:t>
            </a:r>
            <a:r>
              <a:rPr lang="en-US" err="1"/>
              <a:t>qu'un</a:t>
            </a:r>
            <a:r>
              <a:rPr lang="en-US"/>
              <a:t> </a:t>
            </a:r>
            <a:r>
              <a:rPr lang="en-US" err="1"/>
              <a:t>problème</a:t>
            </a:r>
            <a:r>
              <a:rPr lang="en-US"/>
              <a:t> </a:t>
            </a:r>
            <a:r>
              <a:rPr lang="en-US" err="1"/>
              <a:t>logiciel</a:t>
            </a:r>
            <a:r>
              <a:rPr lang="en-US"/>
              <a:t> </a:t>
            </a:r>
            <a:r>
              <a:rPr lang="en-US" err="1"/>
              <a:t>empêche</a:t>
            </a:r>
            <a:r>
              <a:rPr lang="en-US"/>
              <a:t> le bon </a:t>
            </a:r>
            <a:r>
              <a:rPr lang="en-US" err="1"/>
              <a:t>fonctionnement</a:t>
            </a:r>
            <a:r>
              <a:rPr lang="en-US"/>
              <a:t> du </a:t>
            </a:r>
            <a:r>
              <a:rPr lang="en-US" err="1"/>
              <a:t>système</a:t>
            </a:r>
            <a:r>
              <a:rPr lang="en-US"/>
              <a:t>. Son </a:t>
            </a:r>
            <a:r>
              <a:rPr lang="en-US" err="1"/>
              <a:t>intégration</a:t>
            </a:r>
            <a:r>
              <a:rPr lang="en-US"/>
              <a:t> </a:t>
            </a:r>
            <a:r>
              <a:rPr lang="en-US" err="1"/>
              <a:t>est</a:t>
            </a:r>
            <a:r>
              <a:rPr lang="en-US"/>
              <a:t> </a:t>
            </a:r>
            <a:r>
              <a:rPr lang="en-US" err="1"/>
              <a:t>une</a:t>
            </a:r>
            <a:r>
              <a:rPr lang="en-US"/>
              <a:t> solution simple </a:t>
            </a:r>
            <a:r>
              <a:rPr lang="en-US" err="1"/>
              <a:t>mais</a:t>
            </a:r>
            <a:r>
              <a:rPr lang="en-US"/>
              <a:t> </a:t>
            </a:r>
            <a:r>
              <a:rPr lang="en-US" err="1"/>
              <a:t>efficace</a:t>
            </a:r>
            <a:r>
              <a:rPr lang="en-US"/>
              <a:t> pour </a:t>
            </a:r>
            <a:r>
              <a:rPr lang="en-US" err="1"/>
              <a:t>améliorer</a:t>
            </a:r>
            <a:r>
              <a:rPr lang="en-US"/>
              <a:t> la </a:t>
            </a:r>
            <a:r>
              <a:rPr lang="en-US" err="1"/>
              <a:t>fiabilité</a:t>
            </a:r>
            <a:r>
              <a:rPr lang="en-US"/>
              <a:t>.</a:t>
            </a:r>
            <a:endParaRPr lang="fr-FR"/>
          </a:p>
          <a:p>
            <a:endParaRPr lang="en-US">
              <a:ea typeface="Calibri"/>
              <a:cs typeface="Calibri"/>
            </a:endParaRPr>
          </a:p>
        </p:txBody>
      </p:sp>
      <p:sp>
        <p:nvSpPr>
          <p:cNvPr id="4" name="Espace réservé du numéro de diapositive 3">
            <a:extLst>
              <a:ext uri="{FF2B5EF4-FFF2-40B4-BE49-F238E27FC236}">
                <a16:creationId xmlns:a16="http://schemas.microsoft.com/office/drawing/2014/main" id="{0B8D7AB8-481C-3A4C-5F07-00095EC9B918}"/>
              </a:ext>
            </a:extLst>
          </p:cNvPr>
          <p:cNvSpPr>
            <a:spLocks noGrp="1"/>
          </p:cNvSpPr>
          <p:nvPr>
            <p:ph type="sldNum" sz="quarter" idx="5"/>
          </p:nvPr>
        </p:nvSpPr>
        <p:spPr/>
        <p:txBody>
          <a:bodyPr/>
          <a:lstStyle/>
          <a:p>
            <a:fld id="{58FE8E46-4499-4F40-86A5-5D3D19CC6E5D}" type="slidenum">
              <a:t>21</a:t>
            </a:fld>
            <a:endParaRPr lang="fr-FR"/>
          </a:p>
        </p:txBody>
      </p:sp>
    </p:spTree>
    <p:extLst>
      <p:ext uri="{BB962C8B-B14F-4D97-AF65-F5344CB8AC3E}">
        <p14:creationId xmlns:p14="http://schemas.microsoft.com/office/powerpoint/2010/main" val="2297411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97F68-F5AF-2DCB-6579-CE589B5700D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FCE0AA0-9FFF-E21B-4211-1D6CEBBD1B0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3DFDEAC-6C37-0792-1084-E8A6F8C58A40}"/>
              </a:ext>
            </a:extLst>
          </p:cNvPr>
          <p:cNvSpPr>
            <a:spLocks noGrp="1"/>
          </p:cNvSpPr>
          <p:nvPr>
            <p:ph type="body" idx="1"/>
          </p:nvPr>
        </p:nvSpPr>
        <p:spPr/>
        <p:txBody>
          <a:bodyPr/>
          <a:lstStyle/>
          <a:p>
            <a:r>
              <a:rPr lang="en-US"/>
              <a:t>Le watchdog </a:t>
            </a:r>
            <a:r>
              <a:rPr lang="en-US" err="1"/>
              <a:t>est</a:t>
            </a:r>
            <a:r>
              <a:rPr lang="en-US"/>
              <a:t> un </a:t>
            </a:r>
            <a:r>
              <a:rPr lang="en-US" err="1"/>
              <a:t>mécanisme</a:t>
            </a:r>
            <a:r>
              <a:rPr lang="en-US"/>
              <a:t> qui </a:t>
            </a:r>
            <a:r>
              <a:rPr lang="en-US" err="1"/>
              <a:t>permet</a:t>
            </a:r>
            <a:r>
              <a:rPr lang="en-US"/>
              <a:t> de </a:t>
            </a:r>
            <a:r>
              <a:rPr lang="en-US" err="1"/>
              <a:t>redémarrer</a:t>
            </a:r>
            <a:r>
              <a:rPr lang="en-US"/>
              <a:t> l'ESP32 </a:t>
            </a:r>
            <a:r>
              <a:rPr lang="en-US" err="1"/>
              <a:t>automatiquement</a:t>
            </a:r>
            <a:r>
              <a:rPr lang="en-US"/>
              <a:t> </a:t>
            </a:r>
            <a:r>
              <a:rPr lang="en-US" err="1"/>
              <a:t>en</a:t>
            </a:r>
            <a:r>
              <a:rPr lang="en-US"/>
              <a:t> </a:t>
            </a:r>
            <a:r>
              <a:rPr lang="en-US" err="1"/>
              <a:t>cas</a:t>
            </a:r>
            <a:r>
              <a:rPr lang="en-US"/>
              <a:t> de </a:t>
            </a:r>
            <a:r>
              <a:rPr lang="en-US" err="1"/>
              <a:t>blocage</a:t>
            </a:r>
            <a:r>
              <a:rPr lang="en-US"/>
              <a:t>. Cela </a:t>
            </a:r>
            <a:r>
              <a:rPr lang="en-US" err="1"/>
              <a:t>évite</a:t>
            </a:r>
            <a:r>
              <a:rPr lang="en-US"/>
              <a:t> </a:t>
            </a:r>
            <a:r>
              <a:rPr lang="en-US" err="1"/>
              <a:t>qu'un</a:t>
            </a:r>
            <a:r>
              <a:rPr lang="en-US"/>
              <a:t> </a:t>
            </a:r>
            <a:r>
              <a:rPr lang="en-US" err="1"/>
              <a:t>problème</a:t>
            </a:r>
            <a:r>
              <a:rPr lang="en-US"/>
              <a:t> </a:t>
            </a:r>
            <a:r>
              <a:rPr lang="en-US" err="1"/>
              <a:t>logiciel</a:t>
            </a:r>
            <a:r>
              <a:rPr lang="en-US"/>
              <a:t> </a:t>
            </a:r>
            <a:r>
              <a:rPr lang="en-US" err="1"/>
              <a:t>empêche</a:t>
            </a:r>
            <a:r>
              <a:rPr lang="en-US"/>
              <a:t> le bon </a:t>
            </a:r>
            <a:r>
              <a:rPr lang="en-US" err="1"/>
              <a:t>fonctionnement</a:t>
            </a:r>
            <a:r>
              <a:rPr lang="en-US"/>
              <a:t> du </a:t>
            </a:r>
            <a:r>
              <a:rPr lang="en-US" err="1"/>
              <a:t>système</a:t>
            </a:r>
            <a:r>
              <a:rPr lang="en-US"/>
              <a:t>. Son </a:t>
            </a:r>
            <a:r>
              <a:rPr lang="en-US" err="1"/>
              <a:t>intégration</a:t>
            </a:r>
            <a:r>
              <a:rPr lang="en-US"/>
              <a:t> </a:t>
            </a:r>
            <a:r>
              <a:rPr lang="en-US" err="1"/>
              <a:t>est</a:t>
            </a:r>
            <a:r>
              <a:rPr lang="en-US"/>
              <a:t> </a:t>
            </a:r>
            <a:r>
              <a:rPr lang="en-US" err="1"/>
              <a:t>une</a:t>
            </a:r>
            <a:r>
              <a:rPr lang="en-US"/>
              <a:t> solution simple </a:t>
            </a:r>
            <a:r>
              <a:rPr lang="en-US" err="1"/>
              <a:t>mais</a:t>
            </a:r>
            <a:r>
              <a:rPr lang="en-US"/>
              <a:t> </a:t>
            </a:r>
            <a:r>
              <a:rPr lang="en-US" err="1"/>
              <a:t>efficace</a:t>
            </a:r>
            <a:r>
              <a:rPr lang="en-US"/>
              <a:t> pour </a:t>
            </a:r>
            <a:r>
              <a:rPr lang="en-US" err="1"/>
              <a:t>améliorer</a:t>
            </a:r>
            <a:r>
              <a:rPr lang="en-US"/>
              <a:t> la </a:t>
            </a:r>
            <a:r>
              <a:rPr lang="en-US" err="1"/>
              <a:t>fiabilité</a:t>
            </a:r>
            <a:r>
              <a:rPr lang="en-US"/>
              <a:t>.</a:t>
            </a:r>
            <a:endParaRPr lang="fr-FR"/>
          </a:p>
          <a:p>
            <a:endParaRPr lang="en-US">
              <a:ea typeface="Calibri"/>
              <a:cs typeface="Calibri"/>
            </a:endParaRPr>
          </a:p>
        </p:txBody>
      </p:sp>
      <p:sp>
        <p:nvSpPr>
          <p:cNvPr id="4" name="Espace réservé du numéro de diapositive 3">
            <a:extLst>
              <a:ext uri="{FF2B5EF4-FFF2-40B4-BE49-F238E27FC236}">
                <a16:creationId xmlns:a16="http://schemas.microsoft.com/office/drawing/2014/main" id="{CB4B1EF9-CF79-B6FE-3D45-E9A5A571F1F0}"/>
              </a:ext>
            </a:extLst>
          </p:cNvPr>
          <p:cNvSpPr>
            <a:spLocks noGrp="1"/>
          </p:cNvSpPr>
          <p:nvPr>
            <p:ph type="sldNum" sz="quarter" idx="5"/>
          </p:nvPr>
        </p:nvSpPr>
        <p:spPr/>
        <p:txBody>
          <a:bodyPr/>
          <a:lstStyle/>
          <a:p>
            <a:fld id="{58FE8E46-4499-4F40-86A5-5D3D19CC6E5D}" type="slidenum">
              <a:t>22</a:t>
            </a:fld>
            <a:endParaRPr lang="fr-FR"/>
          </a:p>
        </p:txBody>
      </p:sp>
    </p:spTree>
    <p:extLst>
      <p:ext uri="{BB962C8B-B14F-4D97-AF65-F5344CB8AC3E}">
        <p14:creationId xmlns:p14="http://schemas.microsoft.com/office/powerpoint/2010/main" val="2777703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84842-6800-4716-3A8D-E4B6F290CEB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9C3E419-1005-5111-09C9-9463274137E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B135702-2E1E-B3C4-C704-05C0ECEBF652}"/>
              </a:ext>
            </a:extLst>
          </p:cNvPr>
          <p:cNvSpPr>
            <a:spLocks noGrp="1"/>
          </p:cNvSpPr>
          <p:nvPr>
            <p:ph type="body" idx="1"/>
          </p:nvPr>
        </p:nvSpPr>
        <p:spPr/>
        <p:txBody>
          <a:bodyPr/>
          <a:lstStyle/>
          <a:p>
            <a:r>
              <a:rPr lang="en-US"/>
              <a:t>Un bon code </a:t>
            </a:r>
            <a:r>
              <a:rPr lang="en-US" err="1"/>
              <a:t>n'est</a:t>
            </a:r>
            <a:r>
              <a:rPr lang="en-US"/>
              <a:t> pas </a:t>
            </a:r>
            <a:r>
              <a:rPr lang="en-US" err="1"/>
              <a:t>seulement</a:t>
            </a:r>
            <a:r>
              <a:rPr lang="en-US"/>
              <a:t> </a:t>
            </a:r>
            <a:r>
              <a:rPr lang="en-US" err="1"/>
              <a:t>fonctionnel</a:t>
            </a:r>
            <a:r>
              <a:rPr lang="en-US"/>
              <a:t>, il doit </a:t>
            </a:r>
            <a:r>
              <a:rPr lang="en-US" err="1"/>
              <a:t>aussi</a:t>
            </a:r>
            <a:r>
              <a:rPr lang="en-US"/>
              <a:t> </a:t>
            </a:r>
            <a:r>
              <a:rPr lang="en-US" err="1"/>
              <a:t>être</a:t>
            </a:r>
            <a:r>
              <a:rPr lang="en-US"/>
              <a:t> facile à </a:t>
            </a:r>
            <a:r>
              <a:rPr lang="en-US" err="1"/>
              <a:t>maintenir</a:t>
            </a:r>
            <a:r>
              <a:rPr lang="en-US"/>
              <a:t>. Nous </a:t>
            </a:r>
            <a:r>
              <a:rPr lang="en-US" err="1"/>
              <a:t>recommandons</a:t>
            </a:r>
            <a:r>
              <a:rPr lang="en-US"/>
              <a:t> de </a:t>
            </a:r>
            <a:r>
              <a:rPr lang="en-US" err="1"/>
              <a:t>diviser</a:t>
            </a:r>
            <a:r>
              <a:rPr lang="en-US"/>
              <a:t> le code </a:t>
            </a:r>
            <a:r>
              <a:rPr lang="en-US" err="1"/>
              <a:t>en</a:t>
            </a:r>
            <a:r>
              <a:rPr lang="en-US"/>
              <a:t> </a:t>
            </a:r>
            <a:r>
              <a:rPr lang="en-US" err="1"/>
              <a:t>plusieurs</a:t>
            </a:r>
            <a:r>
              <a:rPr lang="en-US"/>
              <a:t> </a:t>
            </a:r>
            <a:r>
              <a:rPr lang="en-US" err="1"/>
              <a:t>fichiers</a:t>
            </a:r>
            <a:r>
              <a:rPr lang="en-US"/>
              <a:t> pour </a:t>
            </a:r>
            <a:r>
              <a:rPr lang="en-US" err="1"/>
              <a:t>séparer</a:t>
            </a:r>
            <a:r>
              <a:rPr lang="en-US"/>
              <a:t> les </a:t>
            </a:r>
            <a:r>
              <a:rPr lang="en-US" err="1"/>
              <a:t>responsabilités</a:t>
            </a:r>
            <a:r>
              <a:rPr lang="en-US"/>
              <a:t> et </a:t>
            </a:r>
            <a:r>
              <a:rPr lang="en-US" err="1"/>
              <a:t>faciliter</a:t>
            </a:r>
            <a:r>
              <a:rPr lang="en-US"/>
              <a:t> les futures modifications.</a:t>
            </a:r>
            <a:endParaRPr lang="fr-FR"/>
          </a:p>
          <a:p>
            <a:endParaRPr lang="en-US">
              <a:ea typeface="Calibri"/>
              <a:cs typeface="Calibri"/>
            </a:endParaRPr>
          </a:p>
        </p:txBody>
      </p:sp>
      <p:sp>
        <p:nvSpPr>
          <p:cNvPr id="4" name="Espace réservé du numéro de diapositive 3">
            <a:extLst>
              <a:ext uri="{FF2B5EF4-FFF2-40B4-BE49-F238E27FC236}">
                <a16:creationId xmlns:a16="http://schemas.microsoft.com/office/drawing/2014/main" id="{9CE036B9-DEC4-BA06-160E-E6702A6BD911}"/>
              </a:ext>
            </a:extLst>
          </p:cNvPr>
          <p:cNvSpPr>
            <a:spLocks noGrp="1"/>
          </p:cNvSpPr>
          <p:nvPr>
            <p:ph type="sldNum" sz="quarter" idx="5"/>
          </p:nvPr>
        </p:nvSpPr>
        <p:spPr/>
        <p:txBody>
          <a:bodyPr/>
          <a:lstStyle/>
          <a:p>
            <a:fld id="{58FE8E46-4499-4F40-86A5-5D3D19CC6E5D}" type="slidenum">
              <a:t>23</a:t>
            </a:fld>
            <a:endParaRPr lang="fr-FR"/>
          </a:p>
        </p:txBody>
      </p:sp>
    </p:spTree>
    <p:extLst>
      <p:ext uri="{BB962C8B-B14F-4D97-AF65-F5344CB8AC3E}">
        <p14:creationId xmlns:p14="http://schemas.microsoft.com/office/powerpoint/2010/main" val="889106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55C57-3CA7-A806-4A1F-626EE8586AD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A78DEFF-6045-2615-8F17-50DBE31B9B4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ECF8C7E-6C2C-98A5-888C-95E554D052EE}"/>
              </a:ext>
            </a:extLst>
          </p:cNvPr>
          <p:cNvSpPr>
            <a:spLocks noGrp="1"/>
          </p:cNvSpPr>
          <p:nvPr>
            <p:ph type="body" idx="1"/>
          </p:nvPr>
        </p:nvSpPr>
        <p:spPr/>
        <p:txBody>
          <a:bodyPr/>
          <a:lstStyle/>
          <a:p>
            <a:r>
              <a:rPr lang="en-US"/>
              <a:t>Pour </a:t>
            </a:r>
            <a:r>
              <a:rPr lang="en-US" err="1"/>
              <a:t>conclure</a:t>
            </a:r>
            <a:r>
              <a:rPr lang="en-US"/>
              <a:t>, nous </a:t>
            </a:r>
            <a:r>
              <a:rPr lang="en-US" err="1"/>
              <a:t>avons</a:t>
            </a:r>
            <a:r>
              <a:rPr lang="en-US"/>
              <a:t> </a:t>
            </a:r>
            <a:r>
              <a:rPr lang="en-US" err="1"/>
              <a:t>identifié</a:t>
            </a:r>
            <a:r>
              <a:rPr lang="en-US"/>
              <a:t> </a:t>
            </a:r>
            <a:r>
              <a:rPr lang="en-US" err="1"/>
              <a:t>plusieurs</a:t>
            </a:r>
            <a:r>
              <a:rPr lang="en-US"/>
              <a:t> </a:t>
            </a:r>
            <a:r>
              <a:rPr lang="en-US" err="1"/>
              <a:t>vulnérabilités</a:t>
            </a:r>
            <a:r>
              <a:rPr lang="en-US"/>
              <a:t> et </a:t>
            </a:r>
            <a:r>
              <a:rPr lang="en-US" err="1"/>
              <a:t>proposé</a:t>
            </a:r>
            <a:r>
              <a:rPr lang="en-US"/>
              <a:t> des solutions </a:t>
            </a:r>
            <a:r>
              <a:rPr lang="en-US" err="1"/>
              <a:t>adaptées</a:t>
            </a:r>
            <a:r>
              <a:rPr lang="en-US"/>
              <a:t>. Les </a:t>
            </a:r>
            <a:r>
              <a:rPr lang="en-US" err="1"/>
              <a:t>priorités</a:t>
            </a:r>
            <a:r>
              <a:rPr lang="en-US"/>
              <a:t> </a:t>
            </a:r>
            <a:r>
              <a:rPr lang="en-US" err="1"/>
              <a:t>sont</a:t>
            </a:r>
            <a:r>
              <a:rPr lang="en-US"/>
              <a:t> </a:t>
            </a:r>
            <a:r>
              <a:rPr lang="en-US" err="1"/>
              <a:t>d'améliorer</a:t>
            </a:r>
            <a:r>
              <a:rPr lang="en-US"/>
              <a:t> la </a:t>
            </a:r>
            <a:r>
              <a:rPr lang="en-US" err="1"/>
              <a:t>sécurité</a:t>
            </a:r>
            <a:r>
              <a:rPr lang="en-US"/>
              <a:t> des communications, de </a:t>
            </a:r>
            <a:r>
              <a:rPr lang="en-US" err="1"/>
              <a:t>renforcer</a:t>
            </a:r>
            <a:r>
              <a:rPr lang="en-US"/>
              <a:t> la </a:t>
            </a:r>
            <a:r>
              <a:rPr lang="en-US" err="1"/>
              <a:t>fiabilité</a:t>
            </a:r>
            <a:r>
              <a:rPr lang="en-US"/>
              <a:t> du </a:t>
            </a:r>
            <a:r>
              <a:rPr lang="en-US" err="1"/>
              <a:t>système</a:t>
            </a:r>
            <a:r>
              <a:rPr lang="en-US"/>
              <a:t> avec un watchdog et </a:t>
            </a:r>
            <a:r>
              <a:rPr lang="en-US" err="1"/>
              <a:t>d'optimiser</a:t>
            </a:r>
            <a:r>
              <a:rPr lang="en-US"/>
              <a:t> les performances réseau. </a:t>
            </a:r>
            <a:r>
              <a:rPr lang="en-US" err="1"/>
              <a:t>Ces</a:t>
            </a:r>
            <a:r>
              <a:rPr lang="en-US"/>
              <a:t> </a:t>
            </a:r>
            <a:r>
              <a:rPr lang="en-US" err="1"/>
              <a:t>recommandations</a:t>
            </a:r>
            <a:r>
              <a:rPr lang="en-US"/>
              <a:t> </a:t>
            </a:r>
            <a:r>
              <a:rPr lang="en-US" err="1"/>
              <a:t>permettront</a:t>
            </a:r>
            <a:r>
              <a:rPr lang="en-US"/>
              <a:t> </a:t>
            </a:r>
            <a:r>
              <a:rPr lang="en-US" err="1"/>
              <a:t>d'avoir</a:t>
            </a:r>
            <a:r>
              <a:rPr lang="en-US"/>
              <a:t> un </a:t>
            </a:r>
            <a:r>
              <a:rPr lang="en-US" err="1"/>
              <a:t>système</a:t>
            </a:r>
            <a:r>
              <a:rPr lang="en-US"/>
              <a:t> plus </a:t>
            </a:r>
            <a:r>
              <a:rPr lang="en-US" err="1"/>
              <a:t>sécurisé</a:t>
            </a:r>
            <a:r>
              <a:rPr lang="en-US"/>
              <a:t> et plus stable.</a:t>
            </a:r>
            <a:endParaRPr lang="fr-FR"/>
          </a:p>
          <a:p>
            <a:endParaRPr lang="en-US">
              <a:ea typeface="Calibri"/>
              <a:cs typeface="Calibri"/>
            </a:endParaRPr>
          </a:p>
        </p:txBody>
      </p:sp>
      <p:sp>
        <p:nvSpPr>
          <p:cNvPr id="4" name="Espace réservé du numéro de diapositive 3">
            <a:extLst>
              <a:ext uri="{FF2B5EF4-FFF2-40B4-BE49-F238E27FC236}">
                <a16:creationId xmlns:a16="http://schemas.microsoft.com/office/drawing/2014/main" id="{5725324D-10A2-6D16-3390-D7AD4D7B707D}"/>
              </a:ext>
            </a:extLst>
          </p:cNvPr>
          <p:cNvSpPr>
            <a:spLocks noGrp="1"/>
          </p:cNvSpPr>
          <p:nvPr>
            <p:ph type="sldNum" sz="quarter" idx="5"/>
          </p:nvPr>
        </p:nvSpPr>
        <p:spPr/>
        <p:txBody>
          <a:bodyPr/>
          <a:lstStyle/>
          <a:p>
            <a:fld id="{58FE8E46-4499-4F40-86A5-5D3D19CC6E5D}" type="slidenum">
              <a:t>24</a:t>
            </a:fld>
            <a:endParaRPr lang="fr-FR"/>
          </a:p>
        </p:txBody>
      </p:sp>
    </p:spTree>
    <p:extLst>
      <p:ext uri="{BB962C8B-B14F-4D97-AF65-F5344CB8AC3E}">
        <p14:creationId xmlns:p14="http://schemas.microsoft.com/office/powerpoint/2010/main" val="3497822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1/30/2025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380654720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1/30/2025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314260753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1/30/2025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‹N°›</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06194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1/30/2025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42907788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1/30/2025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‹N°›</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96329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1/30/2025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128864583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1/30/2025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309462630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1/30/2025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344842199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1/30/2025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260115247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1/30/2025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18219994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1/30/2025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211858890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1/30/2025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‹N°›</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498131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descr="Telling Testing Methods Apart — Black-box, White-box, Grey-box | by Rodrigo  Alves Costa | Software Testing Daily | Medium">
            <a:extLst>
              <a:ext uri="{FF2B5EF4-FFF2-40B4-BE49-F238E27FC236}">
                <a16:creationId xmlns:a16="http://schemas.microsoft.com/office/drawing/2014/main" id="{24C1C23E-AF6A-9D4C-AB50-C99A8A97EB36}"/>
              </a:ext>
            </a:extLst>
          </p:cNvPr>
          <p:cNvPicPr>
            <a:picLocks noChangeAspect="1"/>
          </p:cNvPicPr>
          <p:nvPr/>
        </p:nvPicPr>
        <p:blipFill>
          <a:blip r:embed="rId2"/>
          <a:stretch>
            <a:fillRect/>
          </a:stretch>
        </p:blipFill>
        <p:spPr>
          <a:xfrm>
            <a:off x="2584043" y="1436055"/>
            <a:ext cx="7210819" cy="2872825"/>
          </a:xfrm>
          <a:prstGeom prst="rect">
            <a:avLst/>
          </a:prstGeom>
        </p:spPr>
      </p:pic>
      <p:sp>
        <p:nvSpPr>
          <p:cNvPr id="2" name="Titre 1">
            <a:extLst>
              <a:ext uri="{FF2B5EF4-FFF2-40B4-BE49-F238E27FC236}">
                <a16:creationId xmlns:a16="http://schemas.microsoft.com/office/drawing/2014/main" id="{0B348961-4CAC-72D7-8C4F-FA60AF15A004}"/>
              </a:ext>
            </a:extLst>
          </p:cNvPr>
          <p:cNvSpPr>
            <a:spLocks noGrp="1"/>
          </p:cNvSpPr>
          <p:nvPr>
            <p:ph type="title"/>
          </p:nvPr>
        </p:nvSpPr>
        <p:spPr>
          <a:xfrm>
            <a:off x="2566065" y="4661009"/>
            <a:ext cx="7031117" cy="933905"/>
          </a:xfrm>
        </p:spPr>
        <p:txBody>
          <a:bodyPr vert="horz" lIns="91440" tIns="45720" rIns="91440" bIns="45720" rtlCol="0" anchor="b">
            <a:normAutofit/>
          </a:bodyPr>
          <a:lstStyle/>
          <a:p>
            <a:pPr algn="ctr"/>
            <a:r>
              <a:rPr lang="en-US" sz="4400"/>
              <a:t>Equipe Cyber</a:t>
            </a:r>
          </a:p>
          <a:p>
            <a:pPr algn="ctr"/>
            <a:endParaRPr lang="en-US" sz="4400"/>
          </a:p>
        </p:txBody>
      </p:sp>
      <p:sp>
        <p:nvSpPr>
          <p:cNvPr id="3" name="Espace réservé du contenu 2">
            <a:extLst>
              <a:ext uri="{FF2B5EF4-FFF2-40B4-BE49-F238E27FC236}">
                <a16:creationId xmlns:a16="http://schemas.microsoft.com/office/drawing/2014/main" id="{DC783D5F-D96B-74B1-9CAF-D2AF9F06C39E}"/>
              </a:ext>
            </a:extLst>
          </p:cNvPr>
          <p:cNvSpPr>
            <a:spLocks noGrp="1"/>
          </p:cNvSpPr>
          <p:nvPr>
            <p:ph idx="1"/>
          </p:nvPr>
        </p:nvSpPr>
        <p:spPr>
          <a:xfrm>
            <a:off x="1545272" y="5664650"/>
            <a:ext cx="9202097" cy="741345"/>
          </a:xfrm>
        </p:spPr>
        <p:txBody>
          <a:bodyPr vert="horz" lIns="91440" tIns="45720" rIns="91440" bIns="45720" rtlCol="0" anchor="ctr">
            <a:normAutofit/>
          </a:bodyPr>
          <a:lstStyle/>
          <a:p>
            <a:pPr marL="0" indent="0" algn="ctr">
              <a:lnSpc>
                <a:spcPct val="130000"/>
              </a:lnSpc>
              <a:buNone/>
            </a:pPr>
            <a:r>
              <a:rPr lang="en-US" sz="1800" b="1" cap="all" spc="300"/>
              <a:t>Prince Tanguy – GRESSETTE THEO - DESPORTES ALEXANDRE</a:t>
            </a:r>
          </a:p>
        </p:txBody>
      </p:sp>
      <p:cxnSp>
        <p:nvCxnSpPr>
          <p:cNvPr id="13" name="Straight Connector 12">
            <a:extLst>
              <a:ext uri="{FF2B5EF4-FFF2-40B4-BE49-F238E27FC236}">
                <a16:creationId xmlns:a16="http://schemas.microsoft.com/office/drawing/2014/main" id="{503FCC9E-47A2-69B7-68E7-7FA95EAD53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1680" y="5662526"/>
            <a:ext cx="54864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Espace réservé du numéro de diapositive 4">
            <a:extLst>
              <a:ext uri="{FF2B5EF4-FFF2-40B4-BE49-F238E27FC236}">
                <a16:creationId xmlns:a16="http://schemas.microsoft.com/office/drawing/2014/main" id="{FCA24355-1114-A2BD-C43A-FABB04DAE81C}"/>
              </a:ext>
            </a:extLst>
          </p:cNvPr>
          <p:cNvSpPr>
            <a:spLocks noGrp="1"/>
          </p:cNvSpPr>
          <p:nvPr>
            <p:ph type="sldNum" sz="quarter" idx="12"/>
          </p:nvPr>
        </p:nvSpPr>
        <p:spPr/>
        <p:txBody>
          <a:bodyPr/>
          <a:lstStyle/>
          <a:p>
            <a:fld id="{70C12960-6E85-460F-B6E3-5B82CB31AF3D}" type="slidenum">
              <a:rPr lang="en-US" smtClean="0"/>
              <a:t>1</a:t>
            </a:fld>
            <a:endParaRPr lang="fr-FR"/>
          </a:p>
        </p:txBody>
      </p:sp>
    </p:spTree>
    <p:extLst>
      <p:ext uri="{BB962C8B-B14F-4D97-AF65-F5344CB8AC3E}">
        <p14:creationId xmlns:p14="http://schemas.microsoft.com/office/powerpoint/2010/main" val="2390167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a:extLst>
            <a:ext uri="{FF2B5EF4-FFF2-40B4-BE49-F238E27FC236}">
              <a16:creationId xmlns:a16="http://schemas.microsoft.com/office/drawing/2014/main" id="{4D1478E0-CCFF-1212-2F4A-AA61CB4E113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28529C9-41C3-D580-A514-5A0F46EA370C}"/>
              </a:ext>
            </a:extLst>
          </p:cNvPr>
          <p:cNvSpPr>
            <a:spLocks noGrp="1"/>
          </p:cNvSpPr>
          <p:nvPr>
            <p:ph type="ctrTitle"/>
          </p:nvPr>
        </p:nvSpPr>
        <p:spPr>
          <a:xfrm>
            <a:off x="544830" y="171449"/>
            <a:ext cx="6675120" cy="2951825"/>
          </a:xfrm>
        </p:spPr>
        <p:txBody>
          <a:bodyPr/>
          <a:lstStyle/>
          <a:p>
            <a:r>
              <a:rPr lang="fr-FR" err="1"/>
              <a:t>II.Grey</a:t>
            </a:r>
            <a:r>
              <a:rPr lang="fr-FR"/>
              <a:t> Box</a:t>
            </a:r>
            <a:br>
              <a:rPr lang="fr-FR"/>
            </a:br>
            <a:r>
              <a:rPr lang="fr-FR" sz="2000"/>
              <a:t>A. Récupération d’informations</a:t>
            </a:r>
            <a:br>
              <a:rPr lang="fr-FR" sz="2000"/>
            </a:br>
            <a:endParaRPr lang="fr-FR"/>
          </a:p>
        </p:txBody>
      </p:sp>
      <p:sp>
        <p:nvSpPr>
          <p:cNvPr id="4" name="ZoneTexte 3">
            <a:extLst>
              <a:ext uri="{FF2B5EF4-FFF2-40B4-BE49-F238E27FC236}">
                <a16:creationId xmlns:a16="http://schemas.microsoft.com/office/drawing/2014/main" id="{B2D2DF72-F10C-B189-FC6E-EE91E48B4AC3}"/>
              </a:ext>
            </a:extLst>
          </p:cNvPr>
          <p:cNvSpPr txBox="1"/>
          <p:nvPr/>
        </p:nvSpPr>
        <p:spPr>
          <a:xfrm>
            <a:off x="628650" y="1647361"/>
            <a:ext cx="4362450" cy="4339650"/>
          </a:xfrm>
          <a:prstGeom prst="rect">
            <a:avLst/>
          </a:prstGeom>
          <a:noFill/>
        </p:spPr>
        <p:txBody>
          <a:bodyPr wrap="square" lIns="91440" tIns="45720" rIns="91440" bIns="45720" rtlCol="0" anchor="t">
            <a:spAutoFit/>
          </a:bodyPr>
          <a:lstStyle/>
          <a:p>
            <a:r>
              <a:rPr lang="fr-FR" sz="2000" b="1"/>
              <a:t>WIFI</a:t>
            </a:r>
            <a:r>
              <a:rPr lang="fr-FR" sz="2000"/>
              <a:t> :</a:t>
            </a:r>
            <a:br>
              <a:rPr lang="fr-FR" sz="2000"/>
            </a:br>
            <a:br>
              <a:rPr lang="fr-FR" sz="2000"/>
            </a:br>
            <a:r>
              <a:rPr lang="fr-FR" sz="2000" b="1" err="1"/>
              <a:t>AiroDump</a:t>
            </a:r>
            <a:r>
              <a:rPr lang="fr-FR" sz="2000"/>
              <a:t> pour connaitre les réseaux WIFI environnant</a:t>
            </a:r>
          </a:p>
          <a:p>
            <a:r>
              <a:rPr lang="fr-FR" sz="2000"/>
              <a:t> </a:t>
            </a:r>
            <a:br>
              <a:rPr lang="fr-FR" sz="2000"/>
            </a:br>
            <a:r>
              <a:rPr lang="fr-FR" sz="2000"/>
              <a:t>Utilisation et création d’un script  </a:t>
            </a:r>
            <a:r>
              <a:rPr lang="fr-FR" sz="2000" b="1" err="1"/>
              <a:t>Nmap</a:t>
            </a:r>
            <a:r>
              <a:rPr lang="fr-FR" sz="2000"/>
              <a:t> pour cartographier le réseau :</a:t>
            </a:r>
            <a:br>
              <a:rPr lang="fr-FR" sz="2000"/>
            </a:br>
            <a:r>
              <a:rPr lang="fr-FR" sz="2000"/>
              <a:t>	- les ports ouverts</a:t>
            </a:r>
          </a:p>
          <a:p>
            <a:r>
              <a:rPr lang="fr-FR" sz="2000"/>
              <a:t>	- les </a:t>
            </a:r>
            <a:r>
              <a:rPr lang="fr-FR" sz="2000" b="1" err="1"/>
              <a:t>IP</a:t>
            </a:r>
            <a:r>
              <a:rPr lang="fr-FR" sz="2000" err="1"/>
              <a:t>s</a:t>
            </a:r>
            <a:endParaRPr lang="fr-FR" sz="2000"/>
          </a:p>
          <a:p>
            <a:r>
              <a:rPr lang="fr-FR" sz="2000"/>
              <a:t>	- l’OS</a:t>
            </a:r>
          </a:p>
          <a:p>
            <a:r>
              <a:rPr lang="fr-FR" sz="2000"/>
              <a:t>	- les noms</a:t>
            </a:r>
          </a:p>
          <a:p>
            <a:r>
              <a:rPr lang="fr-FR" sz="2000"/>
              <a:t>Utilisation de </a:t>
            </a:r>
            <a:r>
              <a:rPr lang="fr-FR" sz="2000" b="1" err="1"/>
              <a:t>Nmap</a:t>
            </a:r>
            <a:r>
              <a:rPr lang="fr-FR" sz="2000"/>
              <a:t> en </a:t>
            </a:r>
            <a:r>
              <a:rPr lang="fr-FR" sz="2000" b="1"/>
              <a:t>LAN</a:t>
            </a:r>
            <a:r>
              <a:rPr lang="fr-FR" sz="2000"/>
              <a:t> possible</a:t>
            </a:r>
            <a:br>
              <a:rPr lang="fr-FR"/>
            </a:br>
            <a:br>
              <a:rPr lang="fr-FR"/>
            </a:br>
            <a:endParaRPr lang="fr-FR"/>
          </a:p>
        </p:txBody>
      </p:sp>
      <p:pic>
        <p:nvPicPr>
          <p:cNvPr id="1026" name="Picture 2" descr="Wifi et Bluetooth, tous deux sans fil, quelle est la ...">
            <a:extLst>
              <a:ext uri="{FF2B5EF4-FFF2-40B4-BE49-F238E27FC236}">
                <a16:creationId xmlns:a16="http://schemas.microsoft.com/office/drawing/2014/main" id="{0460F80A-8295-C506-A398-D78B80D15F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0696" y="5382088"/>
            <a:ext cx="1475912" cy="147591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cteur droit 7">
            <a:extLst>
              <a:ext uri="{FF2B5EF4-FFF2-40B4-BE49-F238E27FC236}">
                <a16:creationId xmlns:a16="http://schemas.microsoft.com/office/drawing/2014/main" id="{DFBFD948-4435-C30B-D45E-1804A0005DC5}"/>
              </a:ext>
            </a:extLst>
          </p:cNvPr>
          <p:cNvCxnSpPr>
            <a:cxnSpLocks/>
          </p:cNvCxnSpPr>
          <p:nvPr/>
        </p:nvCxnSpPr>
        <p:spPr>
          <a:xfrm>
            <a:off x="6096000" y="914400"/>
            <a:ext cx="0" cy="5313145"/>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F986C2D8-AF50-C3B5-3992-4AFDE50E5B01}"/>
              </a:ext>
            </a:extLst>
          </p:cNvPr>
          <p:cNvSpPr txBox="1"/>
          <p:nvPr/>
        </p:nvSpPr>
        <p:spPr>
          <a:xfrm>
            <a:off x="6662086" y="1261226"/>
            <a:ext cx="4362450" cy="3077766"/>
          </a:xfrm>
          <a:prstGeom prst="rect">
            <a:avLst/>
          </a:prstGeom>
          <a:noFill/>
        </p:spPr>
        <p:txBody>
          <a:bodyPr wrap="square" rtlCol="0">
            <a:spAutoFit/>
          </a:bodyPr>
          <a:lstStyle/>
          <a:p>
            <a:r>
              <a:rPr lang="fr-FR" sz="2000" b="1"/>
              <a:t>Bluetooth</a:t>
            </a:r>
            <a:r>
              <a:rPr lang="fr-FR" sz="2000"/>
              <a:t> et </a:t>
            </a:r>
            <a:r>
              <a:rPr lang="fr-FR" sz="2000" b="1"/>
              <a:t>BLE</a:t>
            </a:r>
            <a:r>
              <a:rPr lang="fr-FR" sz="2000"/>
              <a:t> :</a:t>
            </a:r>
            <a:br>
              <a:rPr lang="fr-FR" sz="2000"/>
            </a:br>
            <a:br>
              <a:rPr lang="fr-FR" sz="2000"/>
            </a:br>
            <a:r>
              <a:rPr lang="fr-FR" sz="2000"/>
              <a:t>Utilisation et création d’un script </a:t>
            </a:r>
            <a:r>
              <a:rPr lang="fr-FR" sz="2000" b="1" err="1"/>
              <a:t>hcitool</a:t>
            </a:r>
            <a:r>
              <a:rPr lang="fr-FR" sz="2000"/>
              <a:t> pour connaitre les infos suivantes :</a:t>
            </a:r>
            <a:br>
              <a:rPr lang="fr-FR" sz="2000"/>
            </a:br>
            <a:r>
              <a:rPr lang="fr-FR" sz="2000"/>
              <a:t>	- </a:t>
            </a:r>
            <a:r>
              <a:rPr lang="fr-FR" sz="2000" b="1"/>
              <a:t>MAC</a:t>
            </a:r>
            <a:r>
              <a:rPr lang="fr-FR" sz="2000"/>
              <a:t> </a:t>
            </a:r>
            <a:r>
              <a:rPr lang="fr-FR" sz="2000" err="1"/>
              <a:t>adress</a:t>
            </a:r>
            <a:r>
              <a:rPr lang="fr-FR" sz="2000"/>
              <a:t> </a:t>
            </a:r>
            <a:br>
              <a:rPr lang="fr-FR" sz="2000"/>
            </a:br>
            <a:r>
              <a:rPr lang="fr-FR" sz="2000"/>
              <a:t>	- les noms</a:t>
            </a:r>
          </a:p>
          <a:p>
            <a:br>
              <a:rPr lang="fr-FR"/>
            </a:br>
            <a:br>
              <a:rPr lang="fr-FR"/>
            </a:br>
            <a:endParaRPr lang="fr-FR"/>
          </a:p>
        </p:txBody>
      </p:sp>
      <p:pic>
        <p:nvPicPr>
          <p:cNvPr id="1028" name="Picture 4" descr="Sécurité des protocoles Bluetooth — Wikipédia">
            <a:extLst>
              <a:ext uri="{FF2B5EF4-FFF2-40B4-BE49-F238E27FC236}">
                <a16:creationId xmlns:a16="http://schemas.microsoft.com/office/drawing/2014/main" id="{4B94C51D-46C1-4932-44A3-AA7AC61D2AE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3273" y="5073186"/>
            <a:ext cx="1060075" cy="1616493"/>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a:extLst>
              <a:ext uri="{FF2B5EF4-FFF2-40B4-BE49-F238E27FC236}">
                <a16:creationId xmlns:a16="http://schemas.microsoft.com/office/drawing/2014/main" id="{06A67B3A-BBEC-B48B-DC57-AB457C56C6FF}"/>
              </a:ext>
            </a:extLst>
          </p:cNvPr>
          <p:cNvSpPr>
            <a:spLocks noGrp="1"/>
          </p:cNvSpPr>
          <p:nvPr>
            <p:ph type="sldNum" sz="quarter" idx="12"/>
          </p:nvPr>
        </p:nvSpPr>
        <p:spPr/>
        <p:txBody>
          <a:bodyPr/>
          <a:lstStyle/>
          <a:p>
            <a:fld id="{70C12960-6E85-460F-B6E3-5B82CB31AF3D}" type="slidenum">
              <a:rPr lang="en-US" smtClean="0"/>
              <a:t>10</a:t>
            </a:fld>
            <a:endParaRPr lang="fr-FR"/>
          </a:p>
        </p:txBody>
      </p:sp>
    </p:spTree>
    <p:extLst>
      <p:ext uri="{BB962C8B-B14F-4D97-AF65-F5344CB8AC3E}">
        <p14:creationId xmlns:p14="http://schemas.microsoft.com/office/powerpoint/2010/main" val="1333037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a:extLst>
            <a:ext uri="{FF2B5EF4-FFF2-40B4-BE49-F238E27FC236}">
              <a16:creationId xmlns:a16="http://schemas.microsoft.com/office/drawing/2014/main" id="{560B48E1-4CC0-F161-8FB6-89AAAD655B6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CB636C4-B732-9458-E612-F1B242274B6B}"/>
              </a:ext>
            </a:extLst>
          </p:cNvPr>
          <p:cNvSpPr>
            <a:spLocks noGrp="1"/>
          </p:cNvSpPr>
          <p:nvPr>
            <p:ph type="ctrTitle"/>
          </p:nvPr>
        </p:nvSpPr>
        <p:spPr>
          <a:xfrm>
            <a:off x="544830" y="171449"/>
            <a:ext cx="6675120" cy="2951825"/>
          </a:xfrm>
        </p:spPr>
        <p:txBody>
          <a:bodyPr/>
          <a:lstStyle/>
          <a:p>
            <a:r>
              <a:rPr lang="fr-FR" err="1"/>
              <a:t>II.Grey</a:t>
            </a:r>
            <a:r>
              <a:rPr lang="fr-FR"/>
              <a:t> Box</a:t>
            </a:r>
            <a:br>
              <a:rPr lang="fr-FR"/>
            </a:br>
            <a:r>
              <a:rPr lang="fr-FR" sz="2000"/>
              <a:t>B. Utilisations des donnés </a:t>
            </a:r>
            <a:br>
              <a:rPr lang="fr-FR" sz="2000"/>
            </a:br>
            <a:endParaRPr lang="fr-FR"/>
          </a:p>
        </p:txBody>
      </p:sp>
      <p:sp>
        <p:nvSpPr>
          <p:cNvPr id="4" name="ZoneTexte 3">
            <a:extLst>
              <a:ext uri="{FF2B5EF4-FFF2-40B4-BE49-F238E27FC236}">
                <a16:creationId xmlns:a16="http://schemas.microsoft.com/office/drawing/2014/main" id="{E776476C-87FC-1DEC-D6F9-0C7DF99A634F}"/>
              </a:ext>
            </a:extLst>
          </p:cNvPr>
          <p:cNvSpPr txBox="1"/>
          <p:nvPr/>
        </p:nvSpPr>
        <p:spPr>
          <a:xfrm>
            <a:off x="660962" y="1553614"/>
            <a:ext cx="4362450" cy="3108543"/>
          </a:xfrm>
          <a:prstGeom prst="rect">
            <a:avLst/>
          </a:prstGeom>
          <a:noFill/>
        </p:spPr>
        <p:txBody>
          <a:bodyPr wrap="square" rtlCol="0">
            <a:spAutoFit/>
          </a:bodyPr>
          <a:lstStyle/>
          <a:p>
            <a:r>
              <a:rPr lang="fr-FR" sz="2000" b="1"/>
              <a:t>WIFI</a:t>
            </a:r>
            <a:r>
              <a:rPr lang="fr-FR" sz="2000"/>
              <a:t> :</a:t>
            </a:r>
            <a:br>
              <a:rPr lang="fr-FR" sz="2000"/>
            </a:br>
            <a:br>
              <a:rPr lang="fr-FR" sz="2000"/>
            </a:br>
            <a:r>
              <a:rPr lang="fr-FR" sz="2000"/>
              <a:t>Attaque sur un service.</a:t>
            </a:r>
          </a:p>
          <a:p>
            <a:r>
              <a:rPr lang="fr-FR" sz="2000"/>
              <a:t>Exemple Node-Red </a:t>
            </a:r>
          </a:p>
          <a:p>
            <a:endParaRPr lang="fr-FR" sz="2000"/>
          </a:p>
          <a:p>
            <a:r>
              <a:rPr lang="fr-FR" sz="2000"/>
              <a:t>Attaque MITM: </a:t>
            </a:r>
          </a:p>
          <a:p>
            <a:r>
              <a:rPr lang="fr-FR" sz="2000"/>
              <a:t> 	- Principe </a:t>
            </a:r>
          </a:p>
          <a:p>
            <a:r>
              <a:rPr lang="fr-FR" sz="2000"/>
              <a:t>	- Méthode </a:t>
            </a:r>
            <a:br>
              <a:rPr lang="fr-FR"/>
            </a:br>
            <a:br>
              <a:rPr lang="fr-FR"/>
            </a:br>
            <a:endParaRPr lang="fr-FR"/>
          </a:p>
        </p:txBody>
      </p:sp>
      <p:pic>
        <p:nvPicPr>
          <p:cNvPr id="1026" name="Picture 2" descr="Wifi et Bluetooth, tous deux sans fil, quelle est la ...">
            <a:extLst>
              <a:ext uri="{FF2B5EF4-FFF2-40B4-BE49-F238E27FC236}">
                <a16:creationId xmlns:a16="http://schemas.microsoft.com/office/drawing/2014/main" id="{2E6CFA84-0C8E-0591-41C9-AE35825AB9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0696" y="5382088"/>
            <a:ext cx="1475912" cy="147591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cteur droit 7">
            <a:extLst>
              <a:ext uri="{FF2B5EF4-FFF2-40B4-BE49-F238E27FC236}">
                <a16:creationId xmlns:a16="http://schemas.microsoft.com/office/drawing/2014/main" id="{BD8CA432-752E-FCE5-AEA5-C98F5509CB1D}"/>
              </a:ext>
            </a:extLst>
          </p:cNvPr>
          <p:cNvCxnSpPr>
            <a:cxnSpLocks/>
          </p:cNvCxnSpPr>
          <p:nvPr/>
        </p:nvCxnSpPr>
        <p:spPr>
          <a:xfrm>
            <a:off x="6096000" y="914400"/>
            <a:ext cx="0" cy="5313145"/>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7CC0E412-2B63-194B-912E-21719047F47A}"/>
              </a:ext>
            </a:extLst>
          </p:cNvPr>
          <p:cNvSpPr txBox="1"/>
          <p:nvPr/>
        </p:nvSpPr>
        <p:spPr>
          <a:xfrm>
            <a:off x="6662086" y="1261226"/>
            <a:ext cx="4362450" cy="3046988"/>
          </a:xfrm>
          <a:prstGeom prst="rect">
            <a:avLst/>
          </a:prstGeom>
          <a:noFill/>
        </p:spPr>
        <p:txBody>
          <a:bodyPr wrap="square" rtlCol="0">
            <a:spAutoFit/>
          </a:bodyPr>
          <a:lstStyle/>
          <a:p>
            <a:r>
              <a:rPr lang="fr-FR" sz="2000" b="1"/>
              <a:t>Bluetooth</a:t>
            </a:r>
            <a:r>
              <a:rPr lang="fr-FR" sz="2000"/>
              <a:t> et </a:t>
            </a:r>
            <a:r>
              <a:rPr lang="fr-FR" sz="2000" b="1"/>
              <a:t>BLE</a:t>
            </a:r>
            <a:r>
              <a:rPr lang="fr-FR" sz="2000"/>
              <a:t> :</a:t>
            </a:r>
            <a:br>
              <a:rPr lang="fr-FR" sz="2000"/>
            </a:br>
            <a:br>
              <a:rPr lang="fr-FR" sz="2000"/>
            </a:br>
            <a:r>
              <a:rPr lang="fr-FR" sz="2000"/>
              <a:t>Usurper un capteur :</a:t>
            </a:r>
          </a:p>
          <a:p>
            <a:r>
              <a:rPr lang="fr-FR" sz="2000"/>
              <a:t>	- Principe</a:t>
            </a:r>
          </a:p>
          <a:p>
            <a:r>
              <a:rPr lang="fr-FR" sz="2000"/>
              <a:t>	- Méthode</a:t>
            </a:r>
          </a:p>
          <a:p>
            <a:endParaRPr lang="fr-FR" sz="2000"/>
          </a:p>
          <a:p>
            <a:br>
              <a:rPr lang="fr-FR"/>
            </a:br>
            <a:r>
              <a:rPr lang="fr-FR"/>
              <a:t>Attaque Whitelist :</a:t>
            </a:r>
          </a:p>
          <a:p>
            <a:r>
              <a:rPr lang="fr-FR"/>
              <a:t>	-Principe</a:t>
            </a:r>
          </a:p>
          <a:p>
            <a:r>
              <a:rPr lang="fr-FR"/>
              <a:t>	- Méthode</a:t>
            </a:r>
          </a:p>
        </p:txBody>
      </p:sp>
      <p:pic>
        <p:nvPicPr>
          <p:cNvPr id="1028" name="Picture 4" descr="Sécurité des protocoles Bluetooth — Wikipédia">
            <a:extLst>
              <a:ext uri="{FF2B5EF4-FFF2-40B4-BE49-F238E27FC236}">
                <a16:creationId xmlns:a16="http://schemas.microsoft.com/office/drawing/2014/main" id="{5F982B43-468A-385E-3EB3-C91092361E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3273" y="5073186"/>
            <a:ext cx="1060075" cy="1616493"/>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a:extLst>
              <a:ext uri="{FF2B5EF4-FFF2-40B4-BE49-F238E27FC236}">
                <a16:creationId xmlns:a16="http://schemas.microsoft.com/office/drawing/2014/main" id="{AD5096B0-EACD-2089-7C8D-A3477D7BD21A}"/>
              </a:ext>
            </a:extLst>
          </p:cNvPr>
          <p:cNvSpPr>
            <a:spLocks noGrp="1"/>
          </p:cNvSpPr>
          <p:nvPr>
            <p:ph type="sldNum" sz="quarter" idx="12"/>
          </p:nvPr>
        </p:nvSpPr>
        <p:spPr/>
        <p:txBody>
          <a:bodyPr/>
          <a:lstStyle/>
          <a:p>
            <a:fld id="{70C12960-6E85-460F-B6E3-5B82CB31AF3D}" type="slidenum">
              <a:rPr lang="en-US" smtClean="0"/>
              <a:t>11</a:t>
            </a:fld>
            <a:endParaRPr lang="fr-FR"/>
          </a:p>
        </p:txBody>
      </p:sp>
    </p:spTree>
    <p:extLst>
      <p:ext uri="{BB962C8B-B14F-4D97-AF65-F5344CB8AC3E}">
        <p14:creationId xmlns:p14="http://schemas.microsoft.com/office/powerpoint/2010/main" val="3093654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a:extLst>
            <a:ext uri="{FF2B5EF4-FFF2-40B4-BE49-F238E27FC236}">
              <a16:creationId xmlns:a16="http://schemas.microsoft.com/office/drawing/2014/main" id="{172875AC-C8CB-AD7A-20AD-8A67510511D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B76C3D0-F67C-EC89-9BC1-A3770E0C64BC}"/>
              </a:ext>
            </a:extLst>
          </p:cNvPr>
          <p:cNvSpPr>
            <a:spLocks noGrp="1"/>
          </p:cNvSpPr>
          <p:nvPr>
            <p:ph type="ctrTitle"/>
          </p:nvPr>
        </p:nvSpPr>
        <p:spPr>
          <a:xfrm>
            <a:off x="544830" y="171449"/>
            <a:ext cx="6675120" cy="2951825"/>
          </a:xfrm>
        </p:spPr>
        <p:txBody>
          <a:bodyPr/>
          <a:lstStyle/>
          <a:p>
            <a:r>
              <a:rPr lang="fr-FR" err="1"/>
              <a:t>II.Grey</a:t>
            </a:r>
            <a:r>
              <a:rPr lang="fr-FR"/>
              <a:t> Box</a:t>
            </a:r>
            <a:br>
              <a:rPr lang="fr-FR"/>
            </a:br>
            <a:r>
              <a:rPr lang="fr-FR" sz="2000"/>
              <a:t>C. Conseils</a:t>
            </a:r>
            <a:br>
              <a:rPr lang="fr-FR" sz="2000"/>
            </a:br>
            <a:endParaRPr lang="fr-FR"/>
          </a:p>
        </p:txBody>
      </p:sp>
      <p:sp>
        <p:nvSpPr>
          <p:cNvPr id="4" name="ZoneTexte 3">
            <a:extLst>
              <a:ext uri="{FF2B5EF4-FFF2-40B4-BE49-F238E27FC236}">
                <a16:creationId xmlns:a16="http://schemas.microsoft.com/office/drawing/2014/main" id="{498D0146-1E02-6DC8-2403-CD38C22918C8}"/>
              </a:ext>
            </a:extLst>
          </p:cNvPr>
          <p:cNvSpPr txBox="1"/>
          <p:nvPr/>
        </p:nvSpPr>
        <p:spPr>
          <a:xfrm>
            <a:off x="544830" y="1604910"/>
            <a:ext cx="5427344" cy="2898229"/>
          </a:xfrm>
          <a:prstGeom prst="rect">
            <a:avLst/>
          </a:prstGeom>
          <a:noFill/>
        </p:spPr>
        <p:txBody>
          <a:bodyPr wrap="square" rtlCol="0">
            <a:spAutoFit/>
          </a:bodyPr>
          <a:lstStyle/>
          <a:p>
            <a:pPr>
              <a:lnSpc>
                <a:spcPts val="1425"/>
              </a:lnSpc>
            </a:pPr>
            <a:r>
              <a:rPr lang="fr-FR" sz="2400" b="1"/>
              <a:t>WIFI</a:t>
            </a:r>
            <a:r>
              <a:rPr lang="fr-FR" sz="2400"/>
              <a:t> :</a:t>
            </a:r>
            <a:br>
              <a:rPr lang="fr-FR" sz="2400"/>
            </a:br>
            <a:br>
              <a:rPr lang="fr-FR" sz="2400"/>
            </a:br>
            <a:r>
              <a:rPr lang="fr-FR" sz="2400" b="0">
                <a:effectLst/>
              </a:rPr>
              <a:t>Utiliser un mot de passe robuste  </a:t>
            </a:r>
          </a:p>
          <a:p>
            <a:pPr>
              <a:lnSpc>
                <a:spcPts val="1425"/>
              </a:lnSpc>
            </a:pPr>
            <a:endParaRPr lang="fr-FR" sz="2400" b="0">
              <a:effectLst/>
            </a:endParaRPr>
          </a:p>
          <a:p>
            <a:pPr>
              <a:lnSpc>
                <a:spcPts val="1425"/>
              </a:lnSpc>
            </a:pPr>
            <a:r>
              <a:rPr lang="fr-FR" sz="2400" b="0">
                <a:effectLst/>
              </a:rPr>
              <a:t>Cacher le SSID  </a:t>
            </a:r>
          </a:p>
          <a:p>
            <a:pPr>
              <a:lnSpc>
                <a:spcPts val="1425"/>
              </a:lnSpc>
            </a:pPr>
            <a:endParaRPr lang="fr-FR" sz="2400"/>
          </a:p>
          <a:p>
            <a:pPr>
              <a:lnSpc>
                <a:spcPts val="1425"/>
              </a:lnSpc>
            </a:pPr>
            <a:r>
              <a:rPr lang="fr-FR" sz="2400" b="0">
                <a:effectLst/>
              </a:rPr>
              <a:t>Employer un protocole de </a:t>
            </a:r>
            <a:br>
              <a:rPr lang="fr-FR" sz="2400" b="0">
                <a:effectLst/>
              </a:rPr>
            </a:br>
            <a:br>
              <a:rPr lang="fr-FR" sz="2400" b="0">
                <a:effectLst/>
              </a:rPr>
            </a:br>
            <a:r>
              <a:rPr lang="fr-FR" sz="2400" b="0">
                <a:effectLst/>
              </a:rPr>
              <a:t>de sécurisation de dernière génération </a:t>
            </a:r>
            <a:br>
              <a:rPr lang="fr-FR" sz="2400" b="0">
                <a:effectLst/>
              </a:rPr>
            </a:br>
            <a:br>
              <a:rPr lang="fr-FR" sz="2400" b="0">
                <a:effectLst/>
              </a:rPr>
            </a:br>
            <a:r>
              <a:rPr lang="fr-FR" sz="2400" b="0">
                <a:effectLst/>
              </a:rPr>
              <a:t>(WPA3)  </a:t>
            </a:r>
          </a:p>
          <a:p>
            <a:br>
              <a:rPr lang="fr-FR"/>
            </a:br>
            <a:br>
              <a:rPr lang="fr-FR"/>
            </a:br>
            <a:endParaRPr lang="fr-FR"/>
          </a:p>
        </p:txBody>
      </p:sp>
      <p:pic>
        <p:nvPicPr>
          <p:cNvPr id="1026" name="Picture 2" descr="Wifi et Bluetooth, tous deux sans fil, quelle est la ...">
            <a:extLst>
              <a:ext uri="{FF2B5EF4-FFF2-40B4-BE49-F238E27FC236}">
                <a16:creationId xmlns:a16="http://schemas.microsoft.com/office/drawing/2014/main" id="{DD4A9EA7-2376-CBC0-6E9D-ED6207E108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0696" y="5382088"/>
            <a:ext cx="1475912" cy="147591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cteur droit 7">
            <a:extLst>
              <a:ext uri="{FF2B5EF4-FFF2-40B4-BE49-F238E27FC236}">
                <a16:creationId xmlns:a16="http://schemas.microsoft.com/office/drawing/2014/main" id="{47DEF574-2EB1-04DE-F382-3470644A5968}"/>
              </a:ext>
            </a:extLst>
          </p:cNvPr>
          <p:cNvCxnSpPr>
            <a:cxnSpLocks/>
          </p:cNvCxnSpPr>
          <p:nvPr/>
        </p:nvCxnSpPr>
        <p:spPr>
          <a:xfrm>
            <a:off x="6096000" y="914400"/>
            <a:ext cx="0" cy="5313145"/>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BEF00EEF-BF38-6C65-A1ED-A61FFDA4BB4C}"/>
              </a:ext>
            </a:extLst>
          </p:cNvPr>
          <p:cNvSpPr txBox="1"/>
          <p:nvPr/>
        </p:nvSpPr>
        <p:spPr>
          <a:xfrm>
            <a:off x="6662086" y="1261226"/>
            <a:ext cx="4362450" cy="1908215"/>
          </a:xfrm>
          <a:prstGeom prst="rect">
            <a:avLst/>
          </a:prstGeom>
          <a:noFill/>
        </p:spPr>
        <p:txBody>
          <a:bodyPr wrap="square" rtlCol="0">
            <a:spAutoFit/>
          </a:bodyPr>
          <a:lstStyle/>
          <a:p>
            <a:r>
              <a:rPr lang="fr-FR" sz="2000" b="1"/>
              <a:t>Bluetooth</a:t>
            </a:r>
            <a:r>
              <a:rPr lang="fr-FR" sz="2000"/>
              <a:t> et </a:t>
            </a:r>
            <a:r>
              <a:rPr lang="fr-FR" sz="2000" b="1"/>
              <a:t>BLE</a:t>
            </a:r>
            <a:r>
              <a:rPr lang="fr-FR" sz="2000"/>
              <a:t> :</a:t>
            </a:r>
            <a:br>
              <a:rPr lang="fr-FR" sz="2000"/>
            </a:br>
            <a:br>
              <a:rPr lang="fr-FR" sz="2000"/>
            </a:br>
            <a:r>
              <a:rPr lang="fr-FR" sz="2000"/>
              <a:t>Mettre en place des protections : </a:t>
            </a:r>
          </a:p>
          <a:p>
            <a:r>
              <a:rPr lang="fr-FR" sz="2000"/>
              <a:t>	- UUID Dynamique </a:t>
            </a:r>
          </a:p>
          <a:p>
            <a:pPr lvl="1"/>
            <a:r>
              <a:rPr lang="fr-FR" sz="2000"/>
              <a:t>	- Vérification des distances</a:t>
            </a:r>
          </a:p>
          <a:p>
            <a:endParaRPr lang="fr-FR"/>
          </a:p>
        </p:txBody>
      </p:sp>
      <p:pic>
        <p:nvPicPr>
          <p:cNvPr id="1028" name="Picture 4" descr="Sécurité des protocoles Bluetooth — Wikipédia">
            <a:extLst>
              <a:ext uri="{FF2B5EF4-FFF2-40B4-BE49-F238E27FC236}">
                <a16:creationId xmlns:a16="http://schemas.microsoft.com/office/drawing/2014/main" id="{C23DAC12-078F-9091-91A4-00C3F2ACC4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3273" y="5073186"/>
            <a:ext cx="1060075" cy="1616493"/>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a:extLst>
              <a:ext uri="{FF2B5EF4-FFF2-40B4-BE49-F238E27FC236}">
                <a16:creationId xmlns:a16="http://schemas.microsoft.com/office/drawing/2014/main" id="{696E1F2D-EBCE-F0C4-0FCC-347656488791}"/>
              </a:ext>
            </a:extLst>
          </p:cNvPr>
          <p:cNvSpPr>
            <a:spLocks noGrp="1"/>
          </p:cNvSpPr>
          <p:nvPr>
            <p:ph type="sldNum" sz="quarter" idx="12"/>
          </p:nvPr>
        </p:nvSpPr>
        <p:spPr/>
        <p:txBody>
          <a:bodyPr/>
          <a:lstStyle/>
          <a:p>
            <a:fld id="{70C12960-6E85-460F-B6E3-5B82CB31AF3D}" type="slidenum">
              <a:rPr lang="en-US" smtClean="0"/>
              <a:t>12</a:t>
            </a:fld>
            <a:endParaRPr lang="fr-FR"/>
          </a:p>
        </p:txBody>
      </p:sp>
    </p:spTree>
    <p:extLst>
      <p:ext uri="{BB962C8B-B14F-4D97-AF65-F5344CB8AC3E}">
        <p14:creationId xmlns:p14="http://schemas.microsoft.com/office/powerpoint/2010/main" val="2987105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a:extLst>
            <a:ext uri="{FF2B5EF4-FFF2-40B4-BE49-F238E27FC236}">
              <a16:creationId xmlns:a16="http://schemas.microsoft.com/office/drawing/2014/main" id="{5CF0499F-9874-8784-5D50-472B6D331CA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C91F66D-6CB3-6A71-CC34-86B53AE82E2C}"/>
              </a:ext>
            </a:extLst>
          </p:cNvPr>
          <p:cNvSpPr>
            <a:spLocks noGrp="1"/>
          </p:cNvSpPr>
          <p:nvPr>
            <p:ph type="ctrTitle"/>
          </p:nvPr>
        </p:nvSpPr>
        <p:spPr>
          <a:xfrm>
            <a:off x="582930" y="238124"/>
            <a:ext cx="6675120" cy="2951825"/>
          </a:xfrm>
        </p:spPr>
        <p:txBody>
          <a:bodyPr/>
          <a:lstStyle/>
          <a:p>
            <a:r>
              <a:rPr lang="fr-FR" err="1"/>
              <a:t>II.Grey</a:t>
            </a:r>
            <a:r>
              <a:rPr lang="fr-FR"/>
              <a:t> Box</a:t>
            </a:r>
            <a:br>
              <a:rPr lang="fr-FR"/>
            </a:br>
            <a:r>
              <a:rPr lang="fr-FR" sz="2000"/>
              <a:t>D. Conseils généraux</a:t>
            </a:r>
            <a:br>
              <a:rPr lang="fr-FR" sz="2000"/>
            </a:br>
            <a:endParaRPr lang="fr-FR"/>
          </a:p>
        </p:txBody>
      </p:sp>
      <p:sp>
        <p:nvSpPr>
          <p:cNvPr id="3" name="ZoneTexte 2">
            <a:extLst>
              <a:ext uri="{FF2B5EF4-FFF2-40B4-BE49-F238E27FC236}">
                <a16:creationId xmlns:a16="http://schemas.microsoft.com/office/drawing/2014/main" id="{2195B5A4-92D4-1D04-2408-A7534FCD1194}"/>
              </a:ext>
            </a:extLst>
          </p:cNvPr>
          <p:cNvSpPr txBox="1"/>
          <p:nvPr/>
        </p:nvSpPr>
        <p:spPr>
          <a:xfrm>
            <a:off x="3425190" y="1562100"/>
            <a:ext cx="5661660" cy="1631216"/>
          </a:xfrm>
          <a:prstGeom prst="rect">
            <a:avLst/>
          </a:prstGeom>
          <a:noFill/>
        </p:spPr>
        <p:txBody>
          <a:bodyPr wrap="square" rtlCol="0">
            <a:spAutoFit/>
          </a:bodyPr>
          <a:lstStyle/>
          <a:p>
            <a:r>
              <a:rPr lang="fr-FR" sz="2800"/>
              <a:t>Un système parfait n’existe pas</a:t>
            </a:r>
            <a:r>
              <a:rPr lang="fr-FR"/>
              <a:t>.</a:t>
            </a:r>
            <a:br>
              <a:rPr lang="fr-FR"/>
            </a:br>
            <a:r>
              <a:rPr lang="fr-FR"/>
              <a:t>	</a:t>
            </a:r>
          </a:p>
          <a:p>
            <a:br>
              <a:rPr lang="fr-FR"/>
            </a:br>
            <a:br>
              <a:rPr lang="fr-FR"/>
            </a:br>
            <a:endParaRPr lang="fr-FR"/>
          </a:p>
        </p:txBody>
      </p:sp>
      <p:sp>
        <p:nvSpPr>
          <p:cNvPr id="5" name="ZoneTexte 4">
            <a:extLst>
              <a:ext uri="{FF2B5EF4-FFF2-40B4-BE49-F238E27FC236}">
                <a16:creationId xmlns:a16="http://schemas.microsoft.com/office/drawing/2014/main" id="{C4451B37-42DC-4624-A119-77D3E3B19B07}"/>
              </a:ext>
            </a:extLst>
          </p:cNvPr>
          <p:cNvSpPr txBox="1"/>
          <p:nvPr/>
        </p:nvSpPr>
        <p:spPr>
          <a:xfrm>
            <a:off x="582930" y="2690336"/>
            <a:ext cx="4419800" cy="1477328"/>
          </a:xfrm>
          <a:prstGeom prst="rect">
            <a:avLst/>
          </a:prstGeom>
          <a:noFill/>
        </p:spPr>
        <p:txBody>
          <a:bodyPr wrap="none" rtlCol="0">
            <a:spAutoFit/>
          </a:bodyPr>
          <a:lstStyle/>
          <a:p>
            <a:r>
              <a:rPr lang="fr-FR"/>
              <a:t>- Des mots de passe Robustes</a:t>
            </a:r>
            <a:br>
              <a:rPr lang="fr-FR"/>
            </a:br>
            <a:br>
              <a:rPr lang="fr-FR"/>
            </a:br>
            <a:r>
              <a:rPr lang="fr-FR"/>
              <a:t>- Minimiser les informations en clair</a:t>
            </a:r>
            <a:br>
              <a:rPr lang="fr-FR"/>
            </a:br>
            <a:endParaRPr lang="fr-FR"/>
          </a:p>
          <a:p>
            <a:r>
              <a:rPr lang="fr-FR"/>
              <a:t>- Définir des rôles et droits d’</a:t>
            </a:r>
            <a:r>
              <a:rPr lang="fr-FR" err="1"/>
              <a:t>acces</a:t>
            </a:r>
            <a:r>
              <a:rPr lang="fr-FR"/>
              <a:t> précis</a:t>
            </a:r>
          </a:p>
        </p:txBody>
      </p:sp>
      <p:sp>
        <p:nvSpPr>
          <p:cNvPr id="4" name="Espace réservé du numéro de diapositive 3">
            <a:extLst>
              <a:ext uri="{FF2B5EF4-FFF2-40B4-BE49-F238E27FC236}">
                <a16:creationId xmlns:a16="http://schemas.microsoft.com/office/drawing/2014/main" id="{69EFD07B-E20E-3478-5C2F-4CDEA671624A}"/>
              </a:ext>
            </a:extLst>
          </p:cNvPr>
          <p:cNvSpPr>
            <a:spLocks noGrp="1"/>
          </p:cNvSpPr>
          <p:nvPr>
            <p:ph type="sldNum" sz="quarter" idx="12"/>
          </p:nvPr>
        </p:nvSpPr>
        <p:spPr/>
        <p:txBody>
          <a:bodyPr/>
          <a:lstStyle/>
          <a:p>
            <a:fld id="{70C12960-6E85-460F-B6E3-5B82CB31AF3D}" type="slidenum">
              <a:rPr lang="en-US" smtClean="0"/>
              <a:t>13</a:t>
            </a:fld>
            <a:endParaRPr lang="fr-FR"/>
          </a:p>
        </p:txBody>
      </p:sp>
    </p:spTree>
    <p:extLst>
      <p:ext uri="{BB962C8B-B14F-4D97-AF65-F5344CB8AC3E}">
        <p14:creationId xmlns:p14="http://schemas.microsoft.com/office/powerpoint/2010/main" val="2925323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a:extLst>
            <a:ext uri="{FF2B5EF4-FFF2-40B4-BE49-F238E27FC236}">
              <a16:creationId xmlns:a16="http://schemas.microsoft.com/office/drawing/2014/main" id="{01204104-FEE6-0D76-C45C-64A84BF2BE9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AEE88AD-840F-ECE7-400D-6B35C7AE9310}"/>
              </a:ext>
            </a:extLst>
          </p:cNvPr>
          <p:cNvSpPr>
            <a:spLocks noGrp="1"/>
          </p:cNvSpPr>
          <p:nvPr>
            <p:ph type="ctrTitle"/>
          </p:nvPr>
        </p:nvSpPr>
        <p:spPr>
          <a:xfrm>
            <a:off x="582930" y="238124"/>
            <a:ext cx="6675120" cy="2951825"/>
          </a:xfrm>
        </p:spPr>
        <p:txBody>
          <a:bodyPr/>
          <a:lstStyle/>
          <a:p>
            <a:r>
              <a:rPr lang="fr-FR" err="1"/>
              <a:t>II.Grey</a:t>
            </a:r>
            <a:r>
              <a:rPr lang="fr-FR"/>
              <a:t> Box</a:t>
            </a:r>
            <a:br>
              <a:rPr lang="fr-FR"/>
            </a:br>
            <a:r>
              <a:rPr lang="fr-FR" sz="2000"/>
              <a:t>Conclusion</a:t>
            </a:r>
            <a:br>
              <a:rPr lang="fr-FR" sz="2000"/>
            </a:br>
            <a:endParaRPr lang="fr-FR"/>
          </a:p>
        </p:txBody>
      </p:sp>
      <p:sp>
        <p:nvSpPr>
          <p:cNvPr id="4" name="ZoneTexte 3">
            <a:extLst>
              <a:ext uri="{FF2B5EF4-FFF2-40B4-BE49-F238E27FC236}">
                <a16:creationId xmlns:a16="http://schemas.microsoft.com/office/drawing/2014/main" id="{D82F1D55-2D07-E5B8-2419-4B79A764224F}"/>
              </a:ext>
            </a:extLst>
          </p:cNvPr>
          <p:cNvSpPr txBox="1"/>
          <p:nvPr/>
        </p:nvSpPr>
        <p:spPr>
          <a:xfrm>
            <a:off x="2143125" y="1714036"/>
            <a:ext cx="8566769" cy="830997"/>
          </a:xfrm>
          <a:prstGeom prst="rect">
            <a:avLst/>
          </a:prstGeom>
          <a:noFill/>
        </p:spPr>
        <p:txBody>
          <a:bodyPr wrap="none" lIns="91440" tIns="45720" rIns="91440" bIns="45720" rtlCol="0" anchor="t">
            <a:spAutoFit/>
          </a:bodyPr>
          <a:lstStyle/>
          <a:p>
            <a:r>
              <a:rPr lang="fr-FR" sz="2400"/>
              <a:t>Bluetooth via l’ESP 32 est le sous-système le plus vulnérable  </a:t>
            </a:r>
            <a:br>
              <a:rPr lang="fr-FR" sz="2400"/>
            </a:br>
            <a:r>
              <a:rPr lang="fr-FR" sz="2400"/>
              <a:t>WIFI via le </a:t>
            </a:r>
            <a:r>
              <a:rPr lang="fr-FR" sz="2400" err="1"/>
              <a:t>Raspy</a:t>
            </a:r>
            <a:r>
              <a:rPr lang="fr-FR" sz="2400"/>
              <a:t> doit être le « bastion » du système</a:t>
            </a:r>
          </a:p>
        </p:txBody>
      </p:sp>
      <p:pic>
        <p:nvPicPr>
          <p:cNvPr id="1026" name="Picture 2" descr="Concept Plat De Signe De Mot De Conclusion Illustration de Vecteur -  Illustration of affiche, signalisation: 123093259">
            <a:extLst>
              <a:ext uri="{FF2B5EF4-FFF2-40B4-BE49-F238E27FC236}">
                <a16:creationId xmlns:a16="http://schemas.microsoft.com/office/drawing/2014/main" id="{73F630AF-C2FA-B13E-7710-F8698E6152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50209" y="3320070"/>
            <a:ext cx="2691581" cy="2691581"/>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a:extLst>
              <a:ext uri="{FF2B5EF4-FFF2-40B4-BE49-F238E27FC236}">
                <a16:creationId xmlns:a16="http://schemas.microsoft.com/office/drawing/2014/main" id="{B1278E09-C3A3-1A15-986D-BBE7ADB6D4C6}"/>
              </a:ext>
            </a:extLst>
          </p:cNvPr>
          <p:cNvSpPr>
            <a:spLocks noGrp="1"/>
          </p:cNvSpPr>
          <p:nvPr>
            <p:ph type="sldNum" sz="quarter" idx="12"/>
          </p:nvPr>
        </p:nvSpPr>
        <p:spPr/>
        <p:txBody>
          <a:bodyPr/>
          <a:lstStyle/>
          <a:p>
            <a:fld id="{70C12960-6E85-460F-B6E3-5B82CB31AF3D}" type="slidenum">
              <a:rPr lang="en-US" smtClean="0"/>
              <a:t>14</a:t>
            </a:fld>
            <a:endParaRPr lang="fr-FR"/>
          </a:p>
        </p:txBody>
      </p:sp>
    </p:spTree>
    <p:extLst>
      <p:ext uri="{BB962C8B-B14F-4D97-AF65-F5344CB8AC3E}">
        <p14:creationId xmlns:p14="http://schemas.microsoft.com/office/powerpoint/2010/main" val="2669657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6376D0-70B4-6112-D972-B1E1B97DF7F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B7B6B1-B7D3-B344-286C-C9001FFCE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2C2521F-4236-08BC-BEFF-903342A090EC}"/>
              </a:ext>
            </a:extLst>
          </p:cNvPr>
          <p:cNvSpPr>
            <a:spLocks noGrp="1"/>
          </p:cNvSpPr>
          <p:nvPr>
            <p:ph type="ctrTitle"/>
          </p:nvPr>
        </p:nvSpPr>
        <p:spPr>
          <a:xfrm>
            <a:off x="640080" y="914400"/>
            <a:ext cx="6980274" cy="2996649"/>
          </a:xfrm>
        </p:spPr>
        <p:txBody>
          <a:bodyPr anchor="t">
            <a:normAutofit/>
          </a:bodyPr>
          <a:lstStyle/>
          <a:p>
            <a:r>
              <a:rPr lang="fr-FR" sz="6600" err="1"/>
              <a:t>III.White</a:t>
            </a:r>
            <a:r>
              <a:rPr lang="fr-FR" sz="6600"/>
              <a:t> Box</a:t>
            </a:r>
          </a:p>
        </p:txBody>
      </p:sp>
      <p:sp>
        <p:nvSpPr>
          <p:cNvPr id="3" name="Sous-titre 2">
            <a:extLst>
              <a:ext uri="{FF2B5EF4-FFF2-40B4-BE49-F238E27FC236}">
                <a16:creationId xmlns:a16="http://schemas.microsoft.com/office/drawing/2014/main" id="{9BB0808A-754E-7D36-8403-F11078433DF2}"/>
              </a:ext>
            </a:extLst>
          </p:cNvPr>
          <p:cNvSpPr>
            <a:spLocks noGrp="1"/>
          </p:cNvSpPr>
          <p:nvPr>
            <p:ph type="subTitle" idx="1"/>
          </p:nvPr>
        </p:nvSpPr>
        <p:spPr>
          <a:xfrm>
            <a:off x="640080" y="5248504"/>
            <a:ext cx="6980274" cy="950275"/>
          </a:xfrm>
        </p:spPr>
        <p:txBody>
          <a:bodyPr vert="horz" lIns="91440" tIns="45720" rIns="91440" bIns="45720" rtlCol="0" anchor="t">
            <a:normAutofit/>
          </a:bodyPr>
          <a:lstStyle/>
          <a:p>
            <a:r>
              <a:rPr lang="fr-FR"/>
              <a:t>Audit – </a:t>
            </a:r>
            <a:r>
              <a:rPr lang="fr-FR" err="1"/>
              <a:t>desportes</a:t>
            </a:r>
            <a:r>
              <a:rPr lang="fr-FR"/>
              <a:t> </a:t>
            </a:r>
            <a:r>
              <a:rPr lang="fr-FR" err="1"/>
              <a:t>alexandre</a:t>
            </a:r>
          </a:p>
        </p:txBody>
      </p:sp>
      <p:cxnSp>
        <p:nvCxnSpPr>
          <p:cNvPr id="10" name="Straight Connector 9">
            <a:extLst>
              <a:ext uri="{FF2B5EF4-FFF2-40B4-BE49-F238E27FC236}">
                <a16:creationId xmlns:a16="http://schemas.microsoft.com/office/drawing/2014/main" id="{5683FAD5-A61D-3452-D984-4F9E2B4F29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Espace réservé du numéro de diapositive 3">
            <a:extLst>
              <a:ext uri="{FF2B5EF4-FFF2-40B4-BE49-F238E27FC236}">
                <a16:creationId xmlns:a16="http://schemas.microsoft.com/office/drawing/2014/main" id="{E593A562-432C-7D29-40A9-312BA97B5D6E}"/>
              </a:ext>
            </a:extLst>
          </p:cNvPr>
          <p:cNvSpPr>
            <a:spLocks noGrp="1"/>
          </p:cNvSpPr>
          <p:nvPr>
            <p:ph type="sldNum" sz="quarter" idx="12"/>
          </p:nvPr>
        </p:nvSpPr>
        <p:spPr/>
        <p:txBody>
          <a:bodyPr/>
          <a:lstStyle/>
          <a:p>
            <a:fld id="{70C12960-6E85-460F-B6E3-5B82CB31AF3D}" type="slidenum">
              <a:rPr lang="en-US" smtClean="0"/>
              <a:t>15</a:t>
            </a:fld>
            <a:endParaRPr lang="fr-FR"/>
          </a:p>
        </p:txBody>
      </p:sp>
    </p:spTree>
    <p:extLst>
      <p:ext uri="{BB962C8B-B14F-4D97-AF65-F5344CB8AC3E}">
        <p14:creationId xmlns:p14="http://schemas.microsoft.com/office/powerpoint/2010/main" val="3899461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6E68E9-7FEA-D76C-3DD1-613F622463E8}"/>
              </a:ext>
            </a:extLst>
          </p:cNvPr>
          <p:cNvSpPr>
            <a:spLocks noGrp="1"/>
          </p:cNvSpPr>
          <p:nvPr>
            <p:ph type="title"/>
          </p:nvPr>
        </p:nvSpPr>
        <p:spPr/>
        <p:txBody>
          <a:bodyPr/>
          <a:lstStyle/>
          <a:p>
            <a:r>
              <a:rPr lang="fr-FR"/>
              <a:t>White Box : Introduction &amp; Contexte</a:t>
            </a:r>
          </a:p>
          <a:p>
            <a:endParaRPr lang="fr-FR"/>
          </a:p>
        </p:txBody>
      </p:sp>
      <p:sp>
        <p:nvSpPr>
          <p:cNvPr id="3" name="Espace réservé du contenu 2">
            <a:extLst>
              <a:ext uri="{FF2B5EF4-FFF2-40B4-BE49-F238E27FC236}">
                <a16:creationId xmlns:a16="http://schemas.microsoft.com/office/drawing/2014/main" id="{FBEDDD93-BD1E-EB8C-7EAC-CF2808527FE5}"/>
              </a:ext>
            </a:extLst>
          </p:cNvPr>
          <p:cNvSpPr>
            <a:spLocks noGrp="1"/>
          </p:cNvSpPr>
          <p:nvPr>
            <p:ph idx="1"/>
          </p:nvPr>
        </p:nvSpPr>
        <p:spPr/>
        <p:txBody>
          <a:bodyPr vert="horz" lIns="91440" tIns="45720" rIns="91440" bIns="45720" rtlCol="0" anchor="t">
            <a:normAutofit/>
          </a:bodyPr>
          <a:lstStyle/>
          <a:p>
            <a:r>
              <a:rPr lang="fr-FR">
                <a:ea typeface="+mn-lt"/>
                <a:cs typeface="+mn-lt"/>
              </a:rPr>
              <a:t>Périmètre exploité :</a:t>
            </a:r>
            <a:endParaRPr lang="fr-FR"/>
          </a:p>
          <a:p>
            <a:pPr marL="493395" lvl="1"/>
            <a:r>
              <a:rPr lang="fr-FR" b="1">
                <a:ea typeface="+mn-lt"/>
                <a:cs typeface="+mn-lt"/>
              </a:rPr>
              <a:t>Détection des entrées/sorties</a:t>
            </a:r>
            <a:r>
              <a:rPr lang="fr-FR">
                <a:ea typeface="+mn-lt"/>
                <a:cs typeface="+mn-lt"/>
              </a:rPr>
              <a:t> et </a:t>
            </a:r>
            <a:r>
              <a:rPr lang="fr-FR" b="1">
                <a:ea typeface="+mn-lt"/>
                <a:cs typeface="+mn-lt"/>
              </a:rPr>
              <a:t>présence</a:t>
            </a:r>
            <a:r>
              <a:rPr lang="fr-FR">
                <a:ea typeface="+mn-lt"/>
                <a:cs typeface="+mn-lt"/>
              </a:rPr>
              <a:t> via BLE</a:t>
            </a:r>
            <a:endParaRPr lang="fr-FR"/>
          </a:p>
          <a:p>
            <a:pPr marL="493395" lvl="1"/>
            <a:r>
              <a:rPr lang="fr-FR">
                <a:ea typeface="+mn-lt"/>
                <a:cs typeface="+mn-lt"/>
              </a:rPr>
              <a:t>Transmission des données via MQTT</a:t>
            </a:r>
            <a:endParaRPr lang="fr-FR"/>
          </a:p>
          <a:p>
            <a:r>
              <a:rPr lang="fr-FR">
                <a:ea typeface="+mn-lt"/>
                <a:cs typeface="+mn-lt"/>
              </a:rPr>
              <a:t>Contraintes rencontrées :</a:t>
            </a:r>
            <a:endParaRPr lang="fr-FR"/>
          </a:p>
          <a:p>
            <a:pPr marL="493395" lvl="1"/>
            <a:r>
              <a:rPr lang="fr-FR" b="1">
                <a:ea typeface="+mn-lt"/>
                <a:cs typeface="+mn-lt"/>
              </a:rPr>
              <a:t>Absence de tests en conditions réelles</a:t>
            </a:r>
            <a:endParaRPr lang="fr-FR"/>
          </a:p>
          <a:p>
            <a:endParaRPr lang="fr-FR"/>
          </a:p>
        </p:txBody>
      </p:sp>
      <p:sp>
        <p:nvSpPr>
          <p:cNvPr id="4" name="Espace réservé du numéro de diapositive 3">
            <a:extLst>
              <a:ext uri="{FF2B5EF4-FFF2-40B4-BE49-F238E27FC236}">
                <a16:creationId xmlns:a16="http://schemas.microsoft.com/office/drawing/2014/main" id="{3EDAFA0B-EA10-B49F-D2D3-6414C4A5975E}"/>
              </a:ext>
            </a:extLst>
          </p:cNvPr>
          <p:cNvSpPr>
            <a:spLocks noGrp="1"/>
          </p:cNvSpPr>
          <p:nvPr>
            <p:ph type="sldNum" sz="quarter" idx="12"/>
          </p:nvPr>
        </p:nvSpPr>
        <p:spPr/>
        <p:txBody>
          <a:bodyPr/>
          <a:lstStyle/>
          <a:p>
            <a:fld id="{70C12960-6E85-460F-B6E3-5B82CB31AF3D}" type="slidenum">
              <a:rPr lang="en-US" smtClean="0"/>
              <a:t>16</a:t>
            </a:fld>
            <a:endParaRPr lang="fr-FR"/>
          </a:p>
        </p:txBody>
      </p:sp>
    </p:spTree>
    <p:extLst>
      <p:ext uri="{BB962C8B-B14F-4D97-AF65-F5344CB8AC3E}">
        <p14:creationId xmlns:p14="http://schemas.microsoft.com/office/powerpoint/2010/main" val="723261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9D16D-4889-C61B-E598-5968D623324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DEE114C-498A-547C-4870-0B0B269A3782}"/>
              </a:ext>
            </a:extLst>
          </p:cNvPr>
          <p:cNvSpPr>
            <a:spLocks noGrp="1"/>
          </p:cNvSpPr>
          <p:nvPr>
            <p:ph type="title"/>
          </p:nvPr>
        </p:nvSpPr>
        <p:spPr/>
        <p:txBody>
          <a:bodyPr/>
          <a:lstStyle/>
          <a:p>
            <a:r>
              <a:rPr lang="fr-FR"/>
              <a:t>Analyse de Sécurité</a:t>
            </a:r>
          </a:p>
          <a:p>
            <a:endParaRPr lang="fr-FR"/>
          </a:p>
          <a:p>
            <a:endParaRPr lang="fr-FR"/>
          </a:p>
        </p:txBody>
      </p:sp>
      <p:sp>
        <p:nvSpPr>
          <p:cNvPr id="3" name="Espace réservé du contenu 2">
            <a:extLst>
              <a:ext uri="{FF2B5EF4-FFF2-40B4-BE49-F238E27FC236}">
                <a16:creationId xmlns:a16="http://schemas.microsoft.com/office/drawing/2014/main" id="{448CE886-CA6B-F95E-EE9F-70F363B6733C}"/>
              </a:ext>
            </a:extLst>
          </p:cNvPr>
          <p:cNvSpPr>
            <a:spLocks noGrp="1"/>
          </p:cNvSpPr>
          <p:nvPr>
            <p:ph idx="1"/>
          </p:nvPr>
        </p:nvSpPr>
        <p:spPr>
          <a:xfrm>
            <a:off x="640080" y="3194945"/>
            <a:ext cx="10890928" cy="1638838"/>
          </a:xfrm>
        </p:spPr>
        <p:txBody>
          <a:bodyPr vert="horz" lIns="91440" tIns="45720" rIns="91440" bIns="45720" rtlCol="0" anchor="t">
            <a:normAutofit/>
          </a:bodyPr>
          <a:lstStyle/>
          <a:p>
            <a:r>
              <a:rPr lang="fr-FR" b="1">
                <a:ea typeface="+mn-lt"/>
                <a:cs typeface="+mn-lt"/>
              </a:rPr>
              <a:t>Problème</a:t>
            </a:r>
            <a:r>
              <a:rPr lang="fr-FR">
                <a:ea typeface="+mn-lt"/>
                <a:cs typeface="+mn-lt"/>
              </a:rPr>
              <a:t> : </a:t>
            </a:r>
            <a:r>
              <a:rPr lang="fr-FR" err="1">
                <a:ea typeface="+mn-lt"/>
                <a:cs typeface="+mn-lt"/>
              </a:rPr>
              <a:t>Credentials</a:t>
            </a:r>
            <a:r>
              <a:rPr lang="fr-FR">
                <a:ea typeface="+mn-lt"/>
                <a:cs typeface="+mn-lt"/>
              </a:rPr>
              <a:t> Wi-Fi et MQTT stockés en dur</a:t>
            </a:r>
            <a:endParaRPr lang="fr-FR"/>
          </a:p>
          <a:p>
            <a:r>
              <a:rPr lang="fr-FR" b="1">
                <a:ea typeface="+mn-lt"/>
                <a:cs typeface="+mn-lt"/>
              </a:rPr>
              <a:t>Extrait de code</a:t>
            </a:r>
            <a:r>
              <a:rPr lang="fr-FR">
                <a:ea typeface="+mn-lt"/>
                <a:cs typeface="+mn-lt"/>
              </a:rPr>
              <a:t> :</a:t>
            </a:r>
            <a:endParaRPr lang="fr-FR"/>
          </a:p>
          <a:p>
            <a:endParaRPr lang="fr-FR" sz="1100">
              <a:solidFill>
                <a:srgbClr val="CCCCCC"/>
              </a:solidFill>
              <a:latin typeface="Consolas"/>
            </a:endParaRPr>
          </a:p>
          <a:p>
            <a:endParaRPr lang="fr-FR"/>
          </a:p>
          <a:p>
            <a:endParaRPr lang="fr-FR"/>
          </a:p>
        </p:txBody>
      </p:sp>
      <p:sp>
        <p:nvSpPr>
          <p:cNvPr id="4" name="ZoneTexte 3">
            <a:extLst>
              <a:ext uri="{FF2B5EF4-FFF2-40B4-BE49-F238E27FC236}">
                <a16:creationId xmlns:a16="http://schemas.microsoft.com/office/drawing/2014/main" id="{FB6ABE07-F6B1-D9DB-CD17-6DBCBB6218F5}"/>
              </a:ext>
            </a:extLst>
          </p:cNvPr>
          <p:cNvSpPr txBox="1"/>
          <p:nvPr/>
        </p:nvSpPr>
        <p:spPr>
          <a:xfrm>
            <a:off x="645026" y="2265216"/>
            <a:ext cx="54756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400" b="1"/>
              <a:t>Stockage des Identifiants en Clair</a:t>
            </a:r>
            <a:endParaRPr lang="fr-FR" sz="2400"/>
          </a:p>
        </p:txBody>
      </p:sp>
      <p:sp>
        <p:nvSpPr>
          <p:cNvPr id="5" name="ZoneTexte 4">
            <a:extLst>
              <a:ext uri="{FF2B5EF4-FFF2-40B4-BE49-F238E27FC236}">
                <a16:creationId xmlns:a16="http://schemas.microsoft.com/office/drawing/2014/main" id="{FFBA3E69-482C-66E6-7F23-99B990A45398}"/>
              </a:ext>
            </a:extLst>
          </p:cNvPr>
          <p:cNvSpPr txBox="1"/>
          <p:nvPr/>
        </p:nvSpPr>
        <p:spPr>
          <a:xfrm>
            <a:off x="1281976" y="4279358"/>
            <a:ext cx="6233167" cy="707886"/>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err="1">
                <a:solidFill>
                  <a:srgbClr val="569CD6"/>
                </a:solidFill>
                <a:latin typeface="Consolas"/>
                <a:ea typeface="+mn-lt"/>
                <a:cs typeface="+mn-lt"/>
              </a:rPr>
              <a:t>const</a:t>
            </a:r>
            <a:r>
              <a:rPr lang="fr-FR" sz="2000">
                <a:solidFill>
                  <a:srgbClr val="CCCCCC"/>
                </a:solidFill>
                <a:latin typeface="Consolas"/>
                <a:ea typeface="+mn-lt"/>
                <a:cs typeface="+mn-lt"/>
              </a:rPr>
              <a:t> </a:t>
            </a:r>
            <a:r>
              <a:rPr lang="fr-FR" sz="2000">
                <a:solidFill>
                  <a:srgbClr val="569CD6"/>
                </a:solidFill>
                <a:latin typeface="Consolas"/>
                <a:ea typeface="+mn-lt"/>
                <a:cs typeface="+mn-lt"/>
              </a:rPr>
              <a:t>char</a:t>
            </a:r>
            <a:r>
              <a:rPr lang="fr-FR" sz="2000">
                <a:solidFill>
                  <a:srgbClr val="D4D4D4"/>
                </a:solidFill>
                <a:latin typeface="Consolas"/>
                <a:ea typeface="+mn-lt"/>
                <a:cs typeface="+mn-lt"/>
              </a:rPr>
              <a:t>*</a:t>
            </a:r>
            <a:r>
              <a:rPr lang="fr-FR" sz="2000">
                <a:solidFill>
                  <a:srgbClr val="CCCCCC"/>
                </a:solidFill>
                <a:latin typeface="Consolas"/>
                <a:ea typeface="+mn-lt"/>
                <a:cs typeface="+mn-lt"/>
              </a:rPr>
              <a:t> </a:t>
            </a:r>
            <a:r>
              <a:rPr lang="fr-FR" sz="2000" err="1">
                <a:solidFill>
                  <a:srgbClr val="CCCCCC"/>
                </a:solidFill>
                <a:latin typeface="Consolas"/>
                <a:ea typeface="+mn-lt"/>
                <a:cs typeface="+mn-lt"/>
              </a:rPr>
              <a:t>ssid</a:t>
            </a:r>
            <a:r>
              <a:rPr lang="fr-FR" sz="2000">
                <a:solidFill>
                  <a:srgbClr val="CCCCCC"/>
                </a:solidFill>
                <a:latin typeface="Consolas"/>
                <a:ea typeface="+mn-lt"/>
                <a:cs typeface="+mn-lt"/>
              </a:rPr>
              <a:t> </a:t>
            </a:r>
            <a:r>
              <a:rPr lang="fr-FR" sz="2000">
                <a:solidFill>
                  <a:srgbClr val="D4D4D4"/>
                </a:solidFill>
                <a:latin typeface="Consolas"/>
                <a:ea typeface="+mn-lt"/>
                <a:cs typeface="+mn-lt"/>
              </a:rPr>
              <a:t>=</a:t>
            </a:r>
            <a:r>
              <a:rPr lang="fr-FR" sz="2000">
                <a:solidFill>
                  <a:srgbClr val="CCCCCC"/>
                </a:solidFill>
                <a:latin typeface="Consolas"/>
                <a:ea typeface="+mn-lt"/>
                <a:cs typeface="+mn-lt"/>
              </a:rPr>
              <a:t> </a:t>
            </a:r>
            <a:r>
              <a:rPr lang="fr-FR" sz="2000">
                <a:solidFill>
                  <a:srgbClr val="CE9178"/>
                </a:solidFill>
                <a:latin typeface="Consolas"/>
                <a:ea typeface="+mn-lt"/>
                <a:cs typeface="+mn-lt"/>
              </a:rPr>
              <a:t>"</a:t>
            </a:r>
            <a:r>
              <a:rPr lang="fr-FR" sz="2000" err="1">
                <a:solidFill>
                  <a:srgbClr val="CE9178"/>
                </a:solidFill>
                <a:latin typeface="Consolas"/>
                <a:ea typeface="+mn-lt"/>
                <a:cs typeface="+mn-lt"/>
              </a:rPr>
              <a:t>votre_SSID</a:t>
            </a:r>
            <a:r>
              <a:rPr lang="fr-FR" sz="2000">
                <a:solidFill>
                  <a:srgbClr val="CE9178"/>
                </a:solidFill>
                <a:latin typeface="Consolas"/>
                <a:ea typeface="+mn-lt"/>
                <a:cs typeface="+mn-lt"/>
              </a:rPr>
              <a:t>"</a:t>
            </a:r>
            <a:r>
              <a:rPr lang="fr-FR" sz="2000">
                <a:solidFill>
                  <a:srgbClr val="CCCCCC"/>
                </a:solidFill>
                <a:latin typeface="Consolas"/>
                <a:ea typeface="+mn-lt"/>
                <a:cs typeface="+mn-lt"/>
              </a:rPr>
              <a:t>;</a:t>
            </a:r>
            <a:endParaRPr lang="fr-FR" sz="2000">
              <a:solidFill>
                <a:srgbClr val="CCCCCC"/>
              </a:solidFill>
              <a:latin typeface="Consolas"/>
            </a:endParaRPr>
          </a:p>
          <a:p>
            <a:r>
              <a:rPr lang="fr-FR" sz="2000" err="1">
                <a:solidFill>
                  <a:srgbClr val="569CD6"/>
                </a:solidFill>
                <a:latin typeface="Consolas"/>
                <a:ea typeface="+mn-lt"/>
                <a:cs typeface="+mn-lt"/>
              </a:rPr>
              <a:t>const</a:t>
            </a:r>
            <a:r>
              <a:rPr lang="fr-FR" sz="2000">
                <a:solidFill>
                  <a:srgbClr val="CCCCCC"/>
                </a:solidFill>
                <a:latin typeface="Consolas"/>
                <a:ea typeface="+mn-lt"/>
                <a:cs typeface="+mn-lt"/>
              </a:rPr>
              <a:t> </a:t>
            </a:r>
            <a:r>
              <a:rPr lang="fr-FR" sz="2000">
                <a:solidFill>
                  <a:srgbClr val="569CD6"/>
                </a:solidFill>
                <a:latin typeface="Consolas"/>
                <a:ea typeface="+mn-lt"/>
                <a:cs typeface="+mn-lt"/>
              </a:rPr>
              <a:t>char</a:t>
            </a:r>
            <a:r>
              <a:rPr lang="fr-FR" sz="2000">
                <a:solidFill>
                  <a:srgbClr val="D4D4D4"/>
                </a:solidFill>
                <a:latin typeface="Consolas"/>
                <a:ea typeface="+mn-lt"/>
                <a:cs typeface="+mn-lt"/>
              </a:rPr>
              <a:t>*</a:t>
            </a:r>
            <a:r>
              <a:rPr lang="fr-FR" sz="2000">
                <a:solidFill>
                  <a:srgbClr val="CCCCCC"/>
                </a:solidFill>
                <a:latin typeface="Consolas"/>
                <a:ea typeface="+mn-lt"/>
                <a:cs typeface="+mn-lt"/>
              </a:rPr>
              <a:t> </a:t>
            </a:r>
            <a:r>
              <a:rPr lang="fr-FR" sz="2000" err="1">
                <a:solidFill>
                  <a:srgbClr val="CCCCCC"/>
                </a:solidFill>
                <a:latin typeface="Consolas"/>
                <a:ea typeface="+mn-lt"/>
                <a:cs typeface="+mn-lt"/>
              </a:rPr>
              <a:t>password</a:t>
            </a:r>
            <a:r>
              <a:rPr lang="fr-FR" sz="2000">
                <a:solidFill>
                  <a:srgbClr val="CCCCCC"/>
                </a:solidFill>
                <a:latin typeface="Consolas"/>
                <a:ea typeface="+mn-lt"/>
                <a:cs typeface="+mn-lt"/>
              </a:rPr>
              <a:t> </a:t>
            </a:r>
            <a:r>
              <a:rPr lang="fr-FR" sz="2000">
                <a:solidFill>
                  <a:srgbClr val="D4D4D4"/>
                </a:solidFill>
                <a:latin typeface="Consolas"/>
                <a:ea typeface="+mn-lt"/>
                <a:cs typeface="+mn-lt"/>
              </a:rPr>
              <a:t>=</a:t>
            </a:r>
            <a:r>
              <a:rPr lang="fr-FR" sz="2000">
                <a:solidFill>
                  <a:srgbClr val="CCCCCC"/>
                </a:solidFill>
                <a:latin typeface="Consolas"/>
                <a:ea typeface="+mn-lt"/>
                <a:cs typeface="+mn-lt"/>
              </a:rPr>
              <a:t> </a:t>
            </a:r>
            <a:r>
              <a:rPr lang="fr-FR" sz="2000">
                <a:solidFill>
                  <a:srgbClr val="CE9178"/>
                </a:solidFill>
                <a:latin typeface="Consolas"/>
                <a:ea typeface="+mn-lt"/>
                <a:cs typeface="+mn-lt"/>
              </a:rPr>
              <a:t>"</a:t>
            </a:r>
            <a:r>
              <a:rPr lang="fr-FR" sz="2000" err="1">
                <a:solidFill>
                  <a:srgbClr val="CE9178"/>
                </a:solidFill>
                <a:latin typeface="Consolas"/>
                <a:ea typeface="+mn-lt"/>
                <a:cs typeface="+mn-lt"/>
              </a:rPr>
              <a:t>votre_MotDePasse</a:t>
            </a:r>
            <a:r>
              <a:rPr lang="fr-FR" sz="2000">
                <a:solidFill>
                  <a:srgbClr val="CE9178"/>
                </a:solidFill>
                <a:latin typeface="Consolas"/>
                <a:ea typeface="+mn-lt"/>
                <a:cs typeface="+mn-lt"/>
              </a:rPr>
              <a:t>"</a:t>
            </a:r>
            <a:r>
              <a:rPr lang="fr-FR" sz="2000">
                <a:solidFill>
                  <a:srgbClr val="CCCCCC"/>
                </a:solidFill>
                <a:latin typeface="Consolas"/>
                <a:ea typeface="+mn-lt"/>
                <a:cs typeface="+mn-lt"/>
              </a:rPr>
              <a:t>;</a:t>
            </a:r>
          </a:p>
        </p:txBody>
      </p:sp>
      <p:sp>
        <p:nvSpPr>
          <p:cNvPr id="6" name="ZoneTexte 5">
            <a:extLst>
              <a:ext uri="{FF2B5EF4-FFF2-40B4-BE49-F238E27FC236}">
                <a16:creationId xmlns:a16="http://schemas.microsoft.com/office/drawing/2014/main" id="{0D0B2E60-2784-8B8A-5433-66B92E60C39C}"/>
              </a:ext>
            </a:extLst>
          </p:cNvPr>
          <p:cNvSpPr txBox="1"/>
          <p:nvPr/>
        </p:nvSpPr>
        <p:spPr>
          <a:xfrm>
            <a:off x="638429" y="5182121"/>
            <a:ext cx="109942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b="1">
                <a:ea typeface="+mn-lt"/>
                <a:cs typeface="+mn-lt"/>
              </a:rPr>
              <a:t>Recommandation</a:t>
            </a:r>
            <a:r>
              <a:rPr lang="fr-FR">
                <a:ea typeface="+mn-lt"/>
                <a:cs typeface="+mn-lt"/>
              </a:rPr>
              <a:t> : Stockage sécurisé via SPIFFS ou variables d’environnement</a:t>
            </a:r>
          </a:p>
          <a:p>
            <a:pPr algn="l"/>
            <a:endParaRPr lang="fr-FR"/>
          </a:p>
        </p:txBody>
      </p:sp>
      <p:sp>
        <p:nvSpPr>
          <p:cNvPr id="7" name="Espace réservé du numéro de diapositive 6">
            <a:extLst>
              <a:ext uri="{FF2B5EF4-FFF2-40B4-BE49-F238E27FC236}">
                <a16:creationId xmlns:a16="http://schemas.microsoft.com/office/drawing/2014/main" id="{DA570396-DB5C-95DA-94B1-1BE1D27CE18D}"/>
              </a:ext>
            </a:extLst>
          </p:cNvPr>
          <p:cNvSpPr>
            <a:spLocks noGrp="1"/>
          </p:cNvSpPr>
          <p:nvPr>
            <p:ph type="sldNum" sz="quarter" idx="12"/>
          </p:nvPr>
        </p:nvSpPr>
        <p:spPr/>
        <p:txBody>
          <a:bodyPr/>
          <a:lstStyle/>
          <a:p>
            <a:fld id="{70C12960-6E85-460F-B6E3-5B82CB31AF3D}" type="slidenum">
              <a:rPr lang="en-US" smtClean="0"/>
              <a:t>17</a:t>
            </a:fld>
            <a:endParaRPr lang="fr-FR"/>
          </a:p>
        </p:txBody>
      </p:sp>
    </p:spTree>
    <p:extLst>
      <p:ext uri="{BB962C8B-B14F-4D97-AF65-F5344CB8AC3E}">
        <p14:creationId xmlns:p14="http://schemas.microsoft.com/office/powerpoint/2010/main" val="291814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59720-97B6-2ED0-2DD2-199A9EAD08B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1C076A7-56D9-450C-C809-57828BB7C40C}"/>
              </a:ext>
            </a:extLst>
          </p:cNvPr>
          <p:cNvSpPr>
            <a:spLocks noGrp="1"/>
          </p:cNvSpPr>
          <p:nvPr>
            <p:ph type="title"/>
          </p:nvPr>
        </p:nvSpPr>
        <p:spPr/>
        <p:txBody>
          <a:bodyPr/>
          <a:lstStyle/>
          <a:p>
            <a:r>
              <a:rPr lang="fr-FR"/>
              <a:t>Analyse de Sécurité</a:t>
            </a:r>
          </a:p>
          <a:p>
            <a:endParaRPr lang="fr-FR"/>
          </a:p>
          <a:p>
            <a:endParaRPr lang="fr-FR"/>
          </a:p>
        </p:txBody>
      </p:sp>
      <p:sp>
        <p:nvSpPr>
          <p:cNvPr id="3" name="Espace réservé du contenu 2">
            <a:extLst>
              <a:ext uri="{FF2B5EF4-FFF2-40B4-BE49-F238E27FC236}">
                <a16:creationId xmlns:a16="http://schemas.microsoft.com/office/drawing/2014/main" id="{CD66C0F0-5316-854F-1310-1E5C5D2F162E}"/>
              </a:ext>
            </a:extLst>
          </p:cNvPr>
          <p:cNvSpPr>
            <a:spLocks noGrp="1"/>
          </p:cNvSpPr>
          <p:nvPr>
            <p:ph idx="1"/>
          </p:nvPr>
        </p:nvSpPr>
        <p:spPr>
          <a:xfrm>
            <a:off x="640080" y="3194945"/>
            <a:ext cx="10890928" cy="1638838"/>
          </a:xfrm>
        </p:spPr>
        <p:txBody>
          <a:bodyPr vert="horz" lIns="91440" tIns="45720" rIns="91440" bIns="45720" rtlCol="0" anchor="t">
            <a:normAutofit/>
          </a:bodyPr>
          <a:lstStyle/>
          <a:p>
            <a:r>
              <a:rPr lang="fr-FR" b="1">
                <a:ea typeface="+mn-lt"/>
                <a:cs typeface="+mn-lt"/>
              </a:rPr>
              <a:t>Problème</a:t>
            </a:r>
            <a:r>
              <a:rPr lang="fr-FR">
                <a:ea typeface="+mn-lt"/>
                <a:cs typeface="+mn-lt"/>
              </a:rPr>
              <a:t> : Utilisation de MQTT sans TLS → données interceptables</a:t>
            </a:r>
          </a:p>
          <a:p>
            <a:r>
              <a:rPr lang="fr-FR" b="1">
                <a:ea typeface="+mn-lt"/>
                <a:cs typeface="+mn-lt"/>
              </a:rPr>
              <a:t>Extrait de code</a:t>
            </a:r>
            <a:r>
              <a:rPr lang="fr-FR">
                <a:ea typeface="+mn-lt"/>
                <a:cs typeface="+mn-lt"/>
              </a:rPr>
              <a:t> :</a:t>
            </a:r>
            <a:endParaRPr lang="fr-FR"/>
          </a:p>
          <a:p>
            <a:endParaRPr lang="fr-FR" sz="1100">
              <a:solidFill>
                <a:srgbClr val="CCCCCC"/>
              </a:solidFill>
              <a:latin typeface="Consolas"/>
            </a:endParaRPr>
          </a:p>
          <a:p>
            <a:endParaRPr lang="fr-FR"/>
          </a:p>
          <a:p>
            <a:endParaRPr lang="fr-FR"/>
          </a:p>
        </p:txBody>
      </p:sp>
      <p:sp>
        <p:nvSpPr>
          <p:cNvPr id="4" name="ZoneTexte 3">
            <a:extLst>
              <a:ext uri="{FF2B5EF4-FFF2-40B4-BE49-F238E27FC236}">
                <a16:creationId xmlns:a16="http://schemas.microsoft.com/office/drawing/2014/main" id="{1B04728E-6C7A-2748-651B-0CF05B3C8FA4}"/>
              </a:ext>
            </a:extLst>
          </p:cNvPr>
          <p:cNvSpPr txBox="1"/>
          <p:nvPr/>
        </p:nvSpPr>
        <p:spPr>
          <a:xfrm>
            <a:off x="645026" y="2265216"/>
            <a:ext cx="919825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a:t>Absence de Chiffrement des Communications</a:t>
            </a:r>
          </a:p>
          <a:p>
            <a:endParaRPr lang="fr-FR" sz="2400" b="1"/>
          </a:p>
        </p:txBody>
      </p:sp>
      <p:sp>
        <p:nvSpPr>
          <p:cNvPr id="5" name="ZoneTexte 4">
            <a:extLst>
              <a:ext uri="{FF2B5EF4-FFF2-40B4-BE49-F238E27FC236}">
                <a16:creationId xmlns:a16="http://schemas.microsoft.com/office/drawing/2014/main" id="{7C2D29D5-DD82-3A5D-B5E4-3F1279388CA1}"/>
              </a:ext>
            </a:extLst>
          </p:cNvPr>
          <p:cNvSpPr txBox="1"/>
          <p:nvPr/>
        </p:nvSpPr>
        <p:spPr>
          <a:xfrm>
            <a:off x="1025305" y="4330739"/>
            <a:ext cx="8818970" cy="707886"/>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err="1">
                <a:solidFill>
                  <a:srgbClr val="9CDCFE"/>
                </a:solidFill>
                <a:latin typeface="Consolas"/>
                <a:ea typeface="+mn-lt"/>
                <a:cs typeface="+mn-lt"/>
              </a:rPr>
              <a:t>client</a:t>
            </a:r>
            <a:r>
              <a:rPr lang="fr-FR" sz="2000" err="1">
                <a:solidFill>
                  <a:srgbClr val="CCCCCC"/>
                </a:solidFill>
                <a:latin typeface="Consolas"/>
                <a:ea typeface="+mn-lt"/>
                <a:cs typeface="+mn-lt"/>
              </a:rPr>
              <a:t>.</a:t>
            </a:r>
            <a:r>
              <a:rPr lang="fr-FR" sz="2000" err="1">
                <a:solidFill>
                  <a:srgbClr val="DCDCAA"/>
                </a:solidFill>
                <a:latin typeface="Consolas"/>
                <a:ea typeface="+mn-lt"/>
                <a:cs typeface="+mn-lt"/>
              </a:rPr>
              <a:t>setServer</a:t>
            </a:r>
            <a:r>
              <a:rPr lang="fr-FR" sz="2000">
                <a:solidFill>
                  <a:srgbClr val="CCCCCC"/>
                </a:solidFill>
                <a:latin typeface="Consolas"/>
                <a:ea typeface="+mn-lt"/>
                <a:cs typeface="+mn-lt"/>
              </a:rPr>
              <a:t>(</a:t>
            </a:r>
            <a:r>
              <a:rPr lang="fr-FR" sz="2000" err="1">
                <a:solidFill>
                  <a:srgbClr val="CCCCCC"/>
                </a:solidFill>
                <a:latin typeface="Consolas"/>
                <a:ea typeface="+mn-lt"/>
                <a:cs typeface="+mn-lt"/>
              </a:rPr>
              <a:t>mqttServer</a:t>
            </a:r>
            <a:r>
              <a:rPr lang="fr-FR" sz="2000">
                <a:solidFill>
                  <a:srgbClr val="CCCCCC"/>
                </a:solidFill>
                <a:latin typeface="Consolas"/>
                <a:ea typeface="+mn-lt"/>
                <a:cs typeface="+mn-lt"/>
              </a:rPr>
              <a:t>, </a:t>
            </a:r>
            <a:r>
              <a:rPr lang="fr-FR" sz="2000" err="1">
                <a:solidFill>
                  <a:srgbClr val="CCCCCC"/>
                </a:solidFill>
                <a:latin typeface="Consolas"/>
                <a:ea typeface="+mn-lt"/>
                <a:cs typeface="+mn-lt"/>
              </a:rPr>
              <a:t>mqttPort</a:t>
            </a:r>
            <a:r>
              <a:rPr lang="fr-FR" sz="2000">
                <a:solidFill>
                  <a:srgbClr val="CCCCCC"/>
                </a:solidFill>
                <a:latin typeface="Consolas"/>
                <a:ea typeface="+mn-lt"/>
                <a:cs typeface="+mn-lt"/>
              </a:rPr>
              <a:t>);</a:t>
            </a:r>
            <a:endParaRPr lang="fr-FR" sz="2000"/>
          </a:p>
          <a:p>
            <a:r>
              <a:rPr lang="fr-FR" sz="2000" err="1">
                <a:solidFill>
                  <a:srgbClr val="9CDCFE"/>
                </a:solidFill>
                <a:latin typeface="Consolas"/>
                <a:ea typeface="+mn-lt"/>
                <a:cs typeface="+mn-lt"/>
              </a:rPr>
              <a:t>client</a:t>
            </a:r>
            <a:r>
              <a:rPr lang="fr-FR" sz="2000" err="1">
                <a:solidFill>
                  <a:srgbClr val="CCCCCC"/>
                </a:solidFill>
                <a:latin typeface="Consolas"/>
                <a:ea typeface="+mn-lt"/>
                <a:cs typeface="+mn-lt"/>
              </a:rPr>
              <a:t>.</a:t>
            </a:r>
            <a:r>
              <a:rPr lang="fr-FR" sz="2000" err="1">
                <a:solidFill>
                  <a:srgbClr val="DCDCAA"/>
                </a:solidFill>
                <a:latin typeface="Consolas"/>
                <a:ea typeface="+mn-lt"/>
                <a:cs typeface="+mn-lt"/>
              </a:rPr>
              <a:t>connect</a:t>
            </a:r>
            <a:r>
              <a:rPr lang="fr-FR" sz="2000">
                <a:solidFill>
                  <a:srgbClr val="CCCCCC"/>
                </a:solidFill>
                <a:latin typeface="Consolas"/>
                <a:ea typeface="+mn-lt"/>
                <a:cs typeface="+mn-lt"/>
              </a:rPr>
              <a:t>(</a:t>
            </a:r>
            <a:r>
              <a:rPr lang="fr-FR" sz="2000">
                <a:solidFill>
                  <a:srgbClr val="CE9178"/>
                </a:solidFill>
                <a:latin typeface="Consolas"/>
                <a:ea typeface="+mn-lt"/>
                <a:cs typeface="+mn-lt"/>
              </a:rPr>
              <a:t>"ESP32Client"</a:t>
            </a:r>
            <a:r>
              <a:rPr lang="fr-FR" sz="2000">
                <a:solidFill>
                  <a:srgbClr val="CCCCCC"/>
                </a:solidFill>
                <a:latin typeface="Consolas"/>
                <a:ea typeface="+mn-lt"/>
                <a:cs typeface="+mn-lt"/>
              </a:rPr>
              <a:t>, </a:t>
            </a:r>
            <a:r>
              <a:rPr lang="fr-FR" sz="2000" err="1">
                <a:solidFill>
                  <a:srgbClr val="CCCCCC"/>
                </a:solidFill>
                <a:latin typeface="Consolas"/>
                <a:ea typeface="+mn-lt"/>
                <a:cs typeface="+mn-lt"/>
              </a:rPr>
              <a:t>mqttUsername</a:t>
            </a:r>
            <a:r>
              <a:rPr lang="fr-FR" sz="2000">
                <a:solidFill>
                  <a:srgbClr val="CCCCCC"/>
                </a:solidFill>
                <a:latin typeface="Consolas"/>
                <a:ea typeface="+mn-lt"/>
                <a:cs typeface="+mn-lt"/>
              </a:rPr>
              <a:t>, </a:t>
            </a:r>
            <a:r>
              <a:rPr lang="fr-FR" sz="2000" err="1">
                <a:solidFill>
                  <a:srgbClr val="CCCCCC"/>
                </a:solidFill>
                <a:latin typeface="Consolas"/>
                <a:ea typeface="+mn-lt"/>
                <a:cs typeface="+mn-lt"/>
              </a:rPr>
              <a:t>mqttPassword</a:t>
            </a:r>
            <a:r>
              <a:rPr lang="fr-FR" sz="2000">
                <a:solidFill>
                  <a:srgbClr val="CCCCCC"/>
                </a:solidFill>
                <a:latin typeface="Consolas"/>
                <a:ea typeface="+mn-lt"/>
                <a:cs typeface="+mn-lt"/>
              </a:rPr>
              <a:t>);</a:t>
            </a:r>
            <a:endParaRPr lang="fr-FR" sz="2000"/>
          </a:p>
        </p:txBody>
      </p:sp>
      <p:sp>
        <p:nvSpPr>
          <p:cNvPr id="6" name="ZoneTexte 5">
            <a:extLst>
              <a:ext uri="{FF2B5EF4-FFF2-40B4-BE49-F238E27FC236}">
                <a16:creationId xmlns:a16="http://schemas.microsoft.com/office/drawing/2014/main" id="{7457FADA-2ADC-387B-A580-52A7E2C41C98}"/>
              </a:ext>
            </a:extLst>
          </p:cNvPr>
          <p:cNvSpPr txBox="1"/>
          <p:nvPr/>
        </p:nvSpPr>
        <p:spPr>
          <a:xfrm>
            <a:off x="643615" y="5435493"/>
            <a:ext cx="822846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b="1">
                <a:ea typeface="+mn-lt"/>
                <a:cs typeface="+mn-lt"/>
              </a:rPr>
              <a:t>Recommandation</a:t>
            </a:r>
            <a:r>
              <a:rPr lang="fr-FR">
                <a:ea typeface="+mn-lt"/>
                <a:cs typeface="+mn-lt"/>
              </a:rPr>
              <a:t> : Passage à MQTTS (TLS activé)</a:t>
            </a:r>
            <a:endParaRPr lang="fr-FR"/>
          </a:p>
          <a:p>
            <a:endParaRPr lang="fr-FR">
              <a:ea typeface="+mn-lt"/>
              <a:cs typeface="+mn-lt"/>
            </a:endParaRPr>
          </a:p>
        </p:txBody>
      </p:sp>
      <p:sp>
        <p:nvSpPr>
          <p:cNvPr id="7" name="Espace réservé du numéro de diapositive 6">
            <a:extLst>
              <a:ext uri="{FF2B5EF4-FFF2-40B4-BE49-F238E27FC236}">
                <a16:creationId xmlns:a16="http://schemas.microsoft.com/office/drawing/2014/main" id="{1A81F60A-F064-B8C1-DAD5-449DE726120A}"/>
              </a:ext>
            </a:extLst>
          </p:cNvPr>
          <p:cNvSpPr>
            <a:spLocks noGrp="1"/>
          </p:cNvSpPr>
          <p:nvPr>
            <p:ph type="sldNum" sz="quarter" idx="12"/>
          </p:nvPr>
        </p:nvSpPr>
        <p:spPr/>
        <p:txBody>
          <a:bodyPr/>
          <a:lstStyle/>
          <a:p>
            <a:fld id="{70C12960-6E85-460F-B6E3-5B82CB31AF3D}" type="slidenum">
              <a:rPr lang="en-US" smtClean="0"/>
              <a:t>18</a:t>
            </a:fld>
            <a:endParaRPr lang="fr-FR"/>
          </a:p>
        </p:txBody>
      </p:sp>
    </p:spTree>
    <p:extLst>
      <p:ext uri="{BB962C8B-B14F-4D97-AF65-F5344CB8AC3E}">
        <p14:creationId xmlns:p14="http://schemas.microsoft.com/office/powerpoint/2010/main" val="1756213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EDE47-7F0A-4697-5FC3-2882D019D86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5C66C79-54AF-B0A3-7AF9-1308894F303F}"/>
              </a:ext>
            </a:extLst>
          </p:cNvPr>
          <p:cNvSpPr>
            <a:spLocks noGrp="1"/>
          </p:cNvSpPr>
          <p:nvPr>
            <p:ph type="title"/>
          </p:nvPr>
        </p:nvSpPr>
        <p:spPr/>
        <p:txBody>
          <a:bodyPr/>
          <a:lstStyle/>
          <a:p>
            <a:r>
              <a:rPr lang="fr-FR"/>
              <a:t>Analyse de Sécurité</a:t>
            </a:r>
          </a:p>
          <a:p>
            <a:endParaRPr lang="fr-FR"/>
          </a:p>
          <a:p>
            <a:endParaRPr lang="fr-FR"/>
          </a:p>
        </p:txBody>
      </p:sp>
      <p:sp>
        <p:nvSpPr>
          <p:cNvPr id="3" name="Espace réservé du contenu 2">
            <a:extLst>
              <a:ext uri="{FF2B5EF4-FFF2-40B4-BE49-F238E27FC236}">
                <a16:creationId xmlns:a16="http://schemas.microsoft.com/office/drawing/2014/main" id="{5A23EB4E-3833-8B78-4A05-B9B63AE371FB}"/>
              </a:ext>
            </a:extLst>
          </p:cNvPr>
          <p:cNvSpPr>
            <a:spLocks noGrp="1"/>
          </p:cNvSpPr>
          <p:nvPr>
            <p:ph idx="1"/>
          </p:nvPr>
        </p:nvSpPr>
        <p:spPr>
          <a:xfrm>
            <a:off x="640080" y="3194945"/>
            <a:ext cx="10890928" cy="1638838"/>
          </a:xfrm>
        </p:spPr>
        <p:txBody>
          <a:bodyPr vert="horz" lIns="91440" tIns="45720" rIns="91440" bIns="45720" rtlCol="0" anchor="t">
            <a:normAutofit/>
          </a:bodyPr>
          <a:lstStyle/>
          <a:p>
            <a:r>
              <a:rPr lang="fr-FR" b="1">
                <a:ea typeface="+mn-lt"/>
                <a:cs typeface="+mn-lt"/>
              </a:rPr>
              <a:t>Problème</a:t>
            </a:r>
            <a:r>
              <a:rPr lang="fr-FR">
                <a:ea typeface="+mn-lt"/>
                <a:cs typeface="+mn-lt"/>
              </a:rPr>
              <a:t> : Risques liés à la confidentialité</a:t>
            </a:r>
            <a:endParaRPr lang="fr-FR"/>
          </a:p>
          <a:p>
            <a:r>
              <a:rPr lang="fr-FR" b="1">
                <a:ea typeface="+mn-lt"/>
                <a:cs typeface="+mn-lt"/>
              </a:rPr>
              <a:t>Extrait de code</a:t>
            </a:r>
            <a:r>
              <a:rPr lang="fr-FR">
                <a:ea typeface="+mn-lt"/>
                <a:cs typeface="+mn-lt"/>
              </a:rPr>
              <a:t> :</a:t>
            </a:r>
            <a:endParaRPr lang="fr-FR"/>
          </a:p>
          <a:p>
            <a:endParaRPr lang="fr-FR" sz="1100">
              <a:solidFill>
                <a:srgbClr val="CCCCCC"/>
              </a:solidFill>
              <a:latin typeface="Consolas"/>
            </a:endParaRPr>
          </a:p>
          <a:p>
            <a:endParaRPr lang="fr-FR"/>
          </a:p>
          <a:p>
            <a:endParaRPr lang="fr-FR"/>
          </a:p>
        </p:txBody>
      </p:sp>
      <p:sp>
        <p:nvSpPr>
          <p:cNvPr id="4" name="ZoneTexte 3">
            <a:extLst>
              <a:ext uri="{FF2B5EF4-FFF2-40B4-BE49-F238E27FC236}">
                <a16:creationId xmlns:a16="http://schemas.microsoft.com/office/drawing/2014/main" id="{4E823225-532C-DDAC-C8CE-2335FA396EC0}"/>
              </a:ext>
            </a:extLst>
          </p:cNvPr>
          <p:cNvSpPr txBox="1"/>
          <p:nvPr/>
        </p:nvSpPr>
        <p:spPr>
          <a:xfrm>
            <a:off x="645026" y="2265216"/>
            <a:ext cx="919825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a:t>Exposition des Adresses MAC</a:t>
            </a:r>
          </a:p>
          <a:p>
            <a:endParaRPr lang="fr-FR" sz="2400" b="1"/>
          </a:p>
        </p:txBody>
      </p:sp>
      <p:sp>
        <p:nvSpPr>
          <p:cNvPr id="5" name="ZoneTexte 4">
            <a:extLst>
              <a:ext uri="{FF2B5EF4-FFF2-40B4-BE49-F238E27FC236}">
                <a16:creationId xmlns:a16="http://schemas.microsoft.com/office/drawing/2014/main" id="{5C39F554-45C3-77DD-5F48-1054D44B4AA3}"/>
              </a:ext>
            </a:extLst>
          </p:cNvPr>
          <p:cNvSpPr txBox="1"/>
          <p:nvPr/>
        </p:nvSpPr>
        <p:spPr>
          <a:xfrm>
            <a:off x="1237666" y="4480641"/>
            <a:ext cx="8007003" cy="707886"/>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a:solidFill>
                  <a:srgbClr val="CCCCCC"/>
                </a:solidFill>
                <a:latin typeface="Consolas"/>
                <a:ea typeface="+mn-lt"/>
                <a:cs typeface="+mn-lt"/>
              </a:rPr>
              <a:t>String </a:t>
            </a:r>
            <a:r>
              <a:rPr lang="fr-FR" sz="2000" err="1">
                <a:solidFill>
                  <a:srgbClr val="CCCCCC"/>
                </a:solidFill>
                <a:latin typeface="Consolas"/>
                <a:ea typeface="+mn-lt"/>
                <a:cs typeface="+mn-lt"/>
              </a:rPr>
              <a:t>macAddress</a:t>
            </a:r>
            <a:r>
              <a:rPr lang="fr-FR" sz="2000">
                <a:solidFill>
                  <a:srgbClr val="CCCCCC"/>
                </a:solidFill>
                <a:latin typeface="Consolas"/>
                <a:ea typeface="+mn-lt"/>
                <a:cs typeface="+mn-lt"/>
              </a:rPr>
              <a:t> </a:t>
            </a:r>
            <a:r>
              <a:rPr lang="fr-FR" sz="2000">
                <a:solidFill>
                  <a:srgbClr val="D4D4D4"/>
                </a:solidFill>
                <a:latin typeface="Consolas"/>
                <a:ea typeface="+mn-lt"/>
                <a:cs typeface="+mn-lt"/>
              </a:rPr>
              <a:t>=</a:t>
            </a:r>
            <a:r>
              <a:rPr lang="fr-FR" sz="2000">
                <a:solidFill>
                  <a:srgbClr val="CCCCCC"/>
                </a:solidFill>
                <a:latin typeface="Consolas"/>
                <a:ea typeface="+mn-lt"/>
                <a:cs typeface="+mn-lt"/>
              </a:rPr>
              <a:t> </a:t>
            </a:r>
            <a:r>
              <a:rPr lang="fr-FR" sz="2000" err="1">
                <a:solidFill>
                  <a:srgbClr val="9CDCFE"/>
                </a:solidFill>
                <a:latin typeface="Consolas"/>
                <a:ea typeface="+mn-lt"/>
                <a:cs typeface="+mn-lt"/>
              </a:rPr>
              <a:t>WiFi</a:t>
            </a:r>
            <a:r>
              <a:rPr lang="fr-FR" sz="2000" err="1">
                <a:solidFill>
                  <a:srgbClr val="CCCCCC"/>
                </a:solidFill>
                <a:latin typeface="Consolas"/>
                <a:ea typeface="+mn-lt"/>
                <a:cs typeface="+mn-lt"/>
              </a:rPr>
              <a:t>.</a:t>
            </a:r>
            <a:r>
              <a:rPr lang="fr-FR" sz="2000" err="1">
                <a:solidFill>
                  <a:srgbClr val="DCDCAA"/>
                </a:solidFill>
                <a:latin typeface="Consolas"/>
                <a:ea typeface="+mn-lt"/>
                <a:cs typeface="+mn-lt"/>
              </a:rPr>
              <a:t>macAddress</a:t>
            </a:r>
            <a:r>
              <a:rPr lang="fr-FR" sz="2000">
                <a:solidFill>
                  <a:srgbClr val="CCCCCC"/>
                </a:solidFill>
                <a:latin typeface="Consolas"/>
                <a:ea typeface="+mn-lt"/>
                <a:cs typeface="+mn-lt"/>
              </a:rPr>
              <a:t>();</a:t>
            </a:r>
            <a:endParaRPr lang="fr-FR" sz="2000"/>
          </a:p>
          <a:p>
            <a:r>
              <a:rPr lang="fr-FR" sz="2000" err="1">
                <a:solidFill>
                  <a:srgbClr val="9CDCFE"/>
                </a:solidFill>
                <a:latin typeface="Consolas"/>
                <a:ea typeface="+mn-lt"/>
                <a:cs typeface="+mn-lt"/>
              </a:rPr>
              <a:t>Serial</a:t>
            </a:r>
            <a:r>
              <a:rPr lang="fr-FR" sz="2000" err="1">
                <a:solidFill>
                  <a:srgbClr val="CCCCCC"/>
                </a:solidFill>
                <a:latin typeface="Consolas"/>
                <a:ea typeface="+mn-lt"/>
                <a:cs typeface="+mn-lt"/>
              </a:rPr>
              <a:t>.</a:t>
            </a:r>
            <a:r>
              <a:rPr lang="fr-FR" sz="2000" err="1">
                <a:solidFill>
                  <a:srgbClr val="DCDCAA"/>
                </a:solidFill>
                <a:latin typeface="Consolas"/>
                <a:ea typeface="+mn-lt"/>
                <a:cs typeface="+mn-lt"/>
              </a:rPr>
              <a:t>println</a:t>
            </a:r>
            <a:r>
              <a:rPr lang="fr-FR" sz="2000">
                <a:solidFill>
                  <a:srgbClr val="CCCCCC"/>
                </a:solidFill>
                <a:latin typeface="Consolas"/>
                <a:ea typeface="+mn-lt"/>
                <a:cs typeface="+mn-lt"/>
              </a:rPr>
              <a:t>(</a:t>
            </a:r>
            <a:r>
              <a:rPr lang="fr-FR" sz="2000">
                <a:solidFill>
                  <a:srgbClr val="CE9178"/>
                </a:solidFill>
                <a:latin typeface="Consolas"/>
                <a:ea typeface="+mn-lt"/>
                <a:cs typeface="+mn-lt"/>
              </a:rPr>
              <a:t>"MAC Wi-Fi : "</a:t>
            </a:r>
            <a:r>
              <a:rPr lang="fr-FR" sz="2000">
                <a:solidFill>
                  <a:srgbClr val="CCCCCC"/>
                </a:solidFill>
                <a:latin typeface="Consolas"/>
                <a:ea typeface="+mn-lt"/>
                <a:cs typeface="+mn-lt"/>
              </a:rPr>
              <a:t> </a:t>
            </a:r>
            <a:r>
              <a:rPr lang="fr-FR" sz="2000">
                <a:solidFill>
                  <a:srgbClr val="D4D4D4"/>
                </a:solidFill>
                <a:latin typeface="Consolas"/>
                <a:ea typeface="+mn-lt"/>
                <a:cs typeface="+mn-lt"/>
              </a:rPr>
              <a:t>+</a:t>
            </a:r>
            <a:r>
              <a:rPr lang="fr-FR" sz="2000">
                <a:solidFill>
                  <a:srgbClr val="CCCCCC"/>
                </a:solidFill>
                <a:latin typeface="Consolas"/>
                <a:ea typeface="+mn-lt"/>
                <a:cs typeface="+mn-lt"/>
              </a:rPr>
              <a:t> </a:t>
            </a:r>
            <a:r>
              <a:rPr lang="fr-FR" sz="2000" err="1">
                <a:solidFill>
                  <a:srgbClr val="CCCCCC"/>
                </a:solidFill>
                <a:latin typeface="Consolas"/>
                <a:ea typeface="+mn-lt"/>
                <a:cs typeface="+mn-lt"/>
              </a:rPr>
              <a:t>macAddress</a:t>
            </a:r>
            <a:r>
              <a:rPr lang="fr-FR" sz="2000">
                <a:solidFill>
                  <a:srgbClr val="CCCCCC"/>
                </a:solidFill>
                <a:latin typeface="Consolas"/>
                <a:ea typeface="+mn-lt"/>
                <a:cs typeface="+mn-lt"/>
              </a:rPr>
              <a:t>);</a:t>
            </a:r>
            <a:endParaRPr lang="fr-FR" sz="2000"/>
          </a:p>
        </p:txBody>
      </p:sp>
      <p:sp>
        <p:nvSpPr>
          <p:cNvPr id="6" name="ZoneTexte 5">
            <a:extLst>
              <a:ext uri="{FF2B5EF4-FFF2-40B4-BE49-F238E27FC236}">
                <a16:creationId xmlns:a16="http://schemas.microsoft.com/office/drawing/2014/main" id="{06555A0C-1729-DADF-3B3F-95D7C0240760}"/>
              </a:ext>
            </a:extLst>
          </p:cNvPr>
          <p:cNvSpPr txBox="1"/>
          <p:nvPr/>
        </p:nvSpPr>
        <p:spPr>
          <a:xfrm>
            <a:off x="643615" y="5435493"/>
            <a:ext cx="1070184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b="1">
                <a:ea typeface="+mn-lt"/>
                <a:cs typeface="+mn-lt"/>
              </a:rPr>
              <a:t>Recommandation</a:t>
            </a:r>
            <a:r>
              <a:rPr lang="fr-FR">
                <a:ea typeface="+mn-lt"/>
                <a:cs typeface="+mn-lt"/>
              </a:rPr>
              <a:t> : Anonymisation ou chiffrement des données avant transmission</a:t>
            </a:r>
          </a:p>
          <a:p>
            <a:pPr marL="285750" indent="-285750">
              <a:buFont typeface="Arial"/>
              <a:buChar char="•"/>
            </a:pPr>
            <a:endParaRPr lang="fr-FR"/>
          </a:p>
          <a:p>
            <a:endParaRPr lang="fr-FR">
              <a:ea typeface="+mn-lt"/>
              <a:cs typeface="+mn-lt"/>
            </a:endParaRPr>
          </a:p>
        </p:txBody>
      </p:sp>
      <p:sp>
        <p:nvSpPr>
          <p:cNvPr id="7" name="Espace réservé du numéro de diapositive 6">
            <a:extLst>
              <a:ext uri="{FF2B5EF4-FFF2-40B4-BE49-F238E27FC236}">
                <a16:creationId xmlns:a16="http://schemas.microsoft.com/office/drawing/2014/main" id="{B202831D-D379-1ECF-4DA4-E14AFC8E85BA}"/>
              </a:ext>
            </a:extLst>
          </p:cNvPr>
          <p:cNvSpPr>
            <a:spLocks noGrp="1"/>
          </p:cNvSpPr>
          <p:nvPr>
            <p:ph type="sldNum" sz="quarter" idx="12"/>
          </p:nvPr>
        </p:nvSpPr>
        <p:spPr/>
        <p:txBody>
          <a:bodyPr/>
          <a:lstStyle/>
          <a:p>
            <a:fld id="{70C12960-6E85-460F-B6E3-5B82CB31AF3D}" type="slidenum">
              <a:rPr lang="en-US" smtClean="0"/>
              <a:t>19</a:t>
            </a:fld>
            <a:endParaRPr lang="fr-FR"/>
          </a:p>
        </p:txBody>
      </p:sp>
    </p:spTree>
    <p:extLst>
      <p:ext uri="{BB962C8B-B14F-4D97-AF65-F5344CB8AC3E}">
        <p14:creationId xmlns:p14="http://schemas.microsoft.com/office/powerpoint/2010/main" val="97034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C44F5F-D6E7-D055-925D-ACF60B175AAA}"/>
            </a:ext>
          </a:extLst>
        </p:cNvPr>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Stylo placé en haut d’une ligne de signature">
            <a:extLst>
              <a:ext uri="{FF2B5EF4-FFF2-40B4-BE49-F238E27FC236}">
                <a16:creationId xmlns:a16="http://schemas.microsoft.com/office/drawing/2014/main" id="{6FB53487-21C7-DE41-BF8F-3159FAD50D49}"/>
              </a:ext>
            </a:extLst>
          </p:cNvPr>
          <p:cNvPicPr>
            <a:picLocks noChangeAspect="1"/>
          </p:cNvPicPr>
          <p:nvPr/>
        </p:nvPicPr>
        <p:blipFill>
          <a:blip r:embed="rId2">
            <a:alphaModFix amt="40000"/>
          </a:blip>
          <a:srcRect l="6543" r="2542" b="23273"/>
          <a:stretch/>
        </p:blipFill>
        <p:spPr>
          <a:xfrm>
            <a:off x="20" y="152"/>
            <a:ext cx="12191980" cy="6857848"/>
          </a:xfrm>
          <a:prstGeom prst="rect">
            <a:avLst/>
          </a:prstGeom>
        </p:spPr>
      </p:pic>
      <p:sp>
        <p:nvSpPr>
          <p:cNvPr id="2" name="Titre 1">
            <a:extLst>
              <a:ext uri="{FF2B5EF4-FFF2-40B4-BE49-F238E27FC236}">
                <a16:creationId xmlns:a16="http://schemas.microsoft.com/office/drawing/2014/main" id="{E3D7E2B6-1A02-44AD-B345-C07F19DF725C}"/>
              </a:ext>
            </a:extLst>
          </p:cNvPr>
          <p:cNvSpPr>
            <a:spLocks noGrp="1"/>
          </p:cNvSpPr>
          <p:nvPr>
            <p:ph type="title"/>
          </p:nvPr>
        </p:nvSpPr>
        <p:spPr>
          <a:xfrm>
            <a:off x="640080" y="985233"/>
            <a:ext cx="5758628" cy="3355853"/>
          </a:xfrm>
        </p:spPr>
        <p:txBody>
          <a:bodyPr vert="horz" lIns="91440" tIns="45720" rIns="91440" bIns="45720" rtlCol="0" anchor="t">
            <a:normAutofit/>
          </a:bodyPr>
          <a:lstStyle/>
          <a:p>
            <a:r>
              <a:rPr lang="en-US" sz="6000" b="1" kern="1200">
                <a:solidFill>
                  <a:srgbClr val="FFFFFF"/>
                </a:solidFill>
                <a:latin typeface="+mj-lt"/>
                <a:ea typeface="+mj-ea"/>
                <a:cs typeface="+mj-cs"/>
              </a:rPr>
              <a:t>Sommaire</a:t>
            </a:r>
          </a:p>
        </p:txBody>
      </p:sp>
      <p:sp>
        <p:nvSpPr>
          <p:cNvPr id="3" name="Espace réservé du contenu 2">
            <a:extLst>
              <a:ext uri="{FF2B5EF4-FFF2-40B4-BE49-F238E27FC236}">
                <a16:creationId xmlns:a16="http://schemas.microsoft.com/office/drawing/2014/main" id="{ADF19D17-0582-C5C5-2758-5B9984A28415}"/>
              </a:ext>
            </a:extLst>
          </p:cNvPr>
          <p:cNvSpPr>
            <a:spLocks noGrp="1"/>
          </p:cNvSpPr>
          <p:nvPr>
            <p:ph idx="1"/>
          </p:nvPr>
        </p:nvSpPr>
        <p:spPr>
          <a:xfrm>
            <a:off x="640080" y="5251621"/>
            <a:ext cx="4439920" cy="1104721"/>
          </a:xfrm>
        </p:spPr>
        <p:txBody>
          <a:bodyPr vert="horz" lIns="91440" tIns="45720" rIns="91440" bIns="45720" rtlCol="0" anchor="t">
            <a:normAutofit fontScale="85000" lnSpcReduction="10000"/>
          </a:bodyPr>
          <a:lstStyle/>
          <a:p>
            <a:pPr marL="0" indent="0">
              <a:buNone/>
            </a:pPr>
            <a:r>
              <a:rPr lang="en-US" sz="1800" b="1" cap="all" spc="300">
                <a:solidFill>
                  <a:srgbClr val="FFFFFF"/>
                </a:solidFill>
              </a:rPr>
              <a:t>Prince Tanguy </a:t>
            </a:r>
            <a:endParaRPr lang="fr-FR"/>
          </a:p>
          <a:p>
            <a:pPr marL="0" indent="0">
              <a:buNone/>
            </a:pPr>
            <a:r>
              <a:rPr lang="en-US" sz="1800" b="1" cap="all" spc="300">
                <a:solidFill>
                  <a:srgbClr val="FFFFFF"/>
                </a:solidFill>
              </a:rPr>
              <a:t>GRESSETTE THEO</a:t>
            </a:r>
            <a:endParaRPr lang="en-US">
              <a:solidFill>
                <a:srgbClr val="FFFFFF"/>
              </a:solidFill>
            </a:endParaRPr>
          </a:p>
          <a:p>
            <a:pPr marL="0" indent="0">
              <a:buNone/>
            </a:pPr>
            <a:r>
              <a:rPr lang="en-US" sz="1800" b="1" cap="all" spc="300">
                <a:solidFill>
                  <a:srgbClr val="FFFFFF"/>
                </a:solidFill>
              </a:rPr>
              <a:t>DESPORTES ALEXANDRE</a:t>
            </a:r>
            <a:endParaRPr lang="en-US"/>
          </a:p>
        </p:txBody>
      </p:sp>
      <p:cxnSp>
        <p:nvCxnSpPr>
          <p:cNvPr id="23" name="Straight Connector 22">
            <a:extLst>
              <a:ext uri="{FF2B5EF4-FFF2-40B4-BE49-F238E27FC236}">
                <a16:creationId xmlns:a16="http://schemas.microsoft.com/office/drawing/2014/main" id="{F0CE0765-E93C-4D37-9D5F-D464EFB10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95436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9E23C659-6F24-EE69-712C-7CF174CE497D}"/>
              </a:ext>
            </a:extLst>
          </p:cNvPr>
          <p:cNvSpPr txBox="1"/>
          <p:nvPr/>
        </p:nvSpPr>
        <p:spPr>
          <a:xfrm>
            <a:off x="1337734" y="2192866"/>
            <a:ext cx="506306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romanUcPeriod"/>
            </a:pPr>
            <a:r>
              <a:rPr lang="fr-FR" sz="3200" b="1"/>
              <a:t>Black Box</a:t>
            </a:r>
          </a:p>
          <a:p>
            <a:pPr marL="342900" indent="-342900">
              <a:buAutoNum type="romanUcPeriod"/>
            </a:pPr>
            <a:r>
              <a:rPr lang="fr-FR" sz="3200" b="1"/>
              <a:t>Grey Box</a:t>
            </a:r>
          </a:p>
          <a:p>
            <a:pPr marL="342900" indent="-342900">
              <a:buAutoNum type="romanUcPeriod"/>
            </a:pPr>
            <a:r>
              <a:rPr lang="fr-FR" sz="3200" b="1"/>
              <a:t>White Box</a:t>
            </a:r>
          </a:p>
        </p:txBody>
      </p:sp>
      <p:sp>
        <p:nvSpPr>
          <p:cNvPr id="4" name="Espace réservé du numéro de diapositive 3">
            <a:extLst>
              <a:ext uri="{FF2B5EF4-FFF2-40B4-BE49-F238E27FC236}">
                <a16:creationId xmlns:a16="http://schemas.microsoft.com/office/drawing/2014/main" id="{1044F402-6392-5D45-91E4-38BEBC32FD77}"/>
              </a:ext>
            </a:extLst>
          </p:cNvPr>
          <p:cNvSpPr>
            <a:spLocks noGrp="1"/>
          </p:cNvSpPr>
          <p:nvPr>
            <p:ph type="sldNum" sz="quarter" idx="12"/>
          </p:nvPr>
        </p:nvSpPr>
        <p:spPr/>
        <p:txBody>
          <a:bodyPr/>
          <a:lstStyle/>
          <a:p>
            <a:fld id="{70C12960-6E85-460F-B6E3-5B82CB31AF3D}" type="slidenum">
              <a:rPr lang="en-US" smtClean="0"/>
              <a:t>2</a:t>
            </a:fld>
            <a:endParaRPr lang="fr-FR"/>
          </a:p>
        </p:txBody>
      </p:sp>
    </p:spTree>
    <p:extLst>
      <p:ext uri="{BB962C8B-B14F-4D97-AF65-F5344CB8AC3E}">
        <p14:creationId xmlns:p14="http://schemas.microsoft.com/office/powerpoint/2010/main" val="59592793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DB24DE-0004-E904-8557-00CC7DD29C2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7445DEA-5AE5-CC47-9CB1-F3024D5351D3}"/>
              </a:ext>
            </a:extLst>
          </p:cNvPr>
          <p:cNvSpPr>
            <a:spLocks noGrp="1"/>
          </p:cNvSpPr>
          <p:nvPr>
            <p:ph type="title"/>
          </p:nvPr>
        </p:nvSpPr>
        <p:spPr/>
        <p:txBody>
          <a:bodyPr/>
          <a:lstStyle/>
          <a:p>
            <a:r>
              <a:rPr lang="fr-FR"/>
              <a:t>Fiabilité et Robustesse</a:t>
            </a:r>
          </a:p>
          <a:p>
            <a:endParaRPr lang="fr-FR"/>
          </a:p>
          <a:p>
            <a:endParaRPr lang="fr-FR"/>
          </a:p>
          <a:p>
            <a:endParaRPr lang="fr-FR"/>
          </a:p>
        </p:txBody>
      </p:sp>
      <p:sp>
        <p:nvSpPr>
          <p:cNvPr id="3" name="Espace réservé du contenu 2">
            <a:extLst>
              <a:ext uri="{FF2B5EF4-FFF2-40B4-BE49-F238E27FC236}">
                <a16:creationId xmlns:a16="http://schemas.microsoft.com/office/drawing/2014/main" id="{E2AA40E4-6096-7240-9516-FE45EE3989FD}"/>
              </a:ext>
            </a:extLst>
          </p:cNvPr>
          <p:cNvSpPr>
            <a:spLocks noGrp="1"/>
          </p:cNvSpPr>
          <p:nvPr>
            <p:ph idx="1"/>
          </p:nvPr>
        </p:nvSpPr>
        <p:spPr>
          <a:xfrm>
            <a:off x="640080" y="3194945"/>
            <a:ext cx="10890928" cy="1638838"/>
          </a:xfrm>
        </p:spPr>
        <p:txBody>
          <a:bodyPr vert="horz" lIns="91440" tIns="45720" rIns="91440" bIns="45720" rtlCol="0" anchor="t">
            <a:normAutofit/>
          </a:bodyPr>
          <a:lstStyle/>
          <a:p>
            <a:r>
              <a:rPr lang="fr-FR" b="1">
                <a:ea typeface="+mn-lt"/>
                <a:cs typeface="+mn-lt"/>
              </a:rPr>
              <a:t>Problème</a:t>
            </a:r>
            <a:r>
              <a:rPr lang="fr-FR">
                <a:ea typeface="+mn-lt"/>
                <a:cs typeface="+mn-lt"/>
              </a:rPr>
              <a:t> : Reconnexion non optimale, risque de blocage</a:t>
            </a:r>
          </a:p>
          <a:p>
            <a:r>
              <a:rPr lang="fr-FR" b="1">
                <a:ea typeface="+mn-lt"/>
                <a:cs typeface="+mn-lt"/>
              </a:rPr>
              <a:t>Extrait de code</a:t>
            </a:r>
            <a:r>
              <a:rPr lang="fr-FR">
                <a:ea typeface="+mn-lt"/>
                <a:cs typeface="+mn-lt"/>
              </a:rPr>
              <a:t> :</a:t>
            </a:r>
            <a:endParaRPr lang="fr-FR"/>
          </a:p>
          <a:p>
            <a:endParaRPr lang="fr-FR" sz="1100">
              <a:solidFill>
                <a:srgbClr val="CCCCCC"/>
              </a:solidFill>
              <a:latin typeface="Consolas"/>
            </a:endParaRPr>
          </a:p>
          <a:p>
            <a:endParaRPr lang="fr-FR"/>
          </a:p>
          <a:p>
            <a:endParaRPr lang="fr-FR"/>
          </a:p>
        </p:txBody>
      </p:sp>
      <p:sp>
        <p:nvSpPr>
          <p:cNvPr id="4" name="ZoneTexte 3">
            <a:extLst>
              <a:ext uri="{FF2B5EF4-FFF2-40B4-BE49-F238E27FC236}">
                <a16:creationId xmlns:a16="http://schemas.microsoft.com/office/drawing/2014/main" id="{981966B0-F635-B964-F2F9-565449C027B0}"/>
              </a:ext>
            </a:extLst>
          </p:cNvPr>
          <p:cNvSpPr txBox="1"/>
          <p:nvPr/>
        </p:nvSpPr>
        <p:spPr>
          <a:xfrm>
            <a:off x="645026" y="2265216"/>
            <a:ext cx="919825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a:t>Gestion des Connexions Wi-Fi et MQTT</a:t>
            </a:r>
          </a:p>
          <a:p>
            <a:endParaRPr lang="fr-FR" sz="2400" b="1"/>
          </a:p>
          <a:p>
            <a:endParaRPr lang="fr-FR" sz="2400" b="1"/>
          </a:p>
        </p:txBody>
      </p:sp>
      <p:sp>
        <p:nvSpPr>
          <p:cNvPr id="5" name="ZoneTexte 4">
            <a:extLst>
              <a:ext uri="{FF2B5EF4-FFF2-40B4-BE49-F238E27FC236}">
                <a16:creationId xmlns:a16="http://schemas.microsoft.com/office/drawing/2014/main" id="{1A211822-73C1-CFCA-A0CD-99B98FE47568}"/>
              </a:ext>
            </a:extLst>
          </p:cNvPr>
          <p:cNvSpPr txBox="1"/>
          <p:nvPr/>
        </p:nvSpPr>
        <p:spPr>
          <a:xfrm>
            <a:off x="1237666" y="4343231"/>
            <a:ext cx="8007003" cy="1323439"/>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err="1">
                <a:solidFill>
                  <a:srgbClr val="C586C0"/>
                </a:solidFill>
                <a:latin typeface="Consolas"/>
              </a:rPr>
              <a:t>while</a:t>
            </a:r>
            <a:r>
              <a:rPr lang="fr-FR" sz="2000">
                <a:solidFill>
                  <a:srgbClr val="CCCCCC"/>
                </a:solidFill>
                <a:latin typeface="Consolas"/>
              </a:rPr>
              <a:t> (</a:t>
            </a:r>
            <a:r>
              <a:rPr lang="fr-FR" sz="2000" err="1">
                <a:solidFill>
                  <a:srgbClr val="9CDCFE"/>
                </a:solidFill>
                <a:latin typeface="Consolas"/>
              </a:rPr>
              <a:t>WiFi</a:t>
            </a:r>
            <a:r>
              <a:rPr lang="fr-FR" sz="2000" err="1">
                <a:solidFill>
                  <a:srgbClr val="CCCCCC"/>
                </a:solidFill>
                <a:latin typeface="Consolas"/>
              </a:rPr>
              <a:t>.</a:t>
            </a:r>
            <a:r>
              <a:rPr lang="fr-FR" sz="2000" err="1">
                <a:solidFill>
                  <a:srgbClr val="DCDCAA"/>
                </a:solidFill>
                <a:latin typeface="Consolas"/>
              </a:rPr>
              <a:t>status</a:t>
            </a:r>
            <a:r>
              <a:rPr lang="fr-FR" sz="2000">
                <a:solidFill>
                  <a:srgbClr val="CCCCCC"/>
                </a:solidFill>
                <a:latin typeface="Consolas"/>
              </a:rPr>
              <a:t>() </a:t>
            </a:r>
            <a:r>
              <a:rPr lang="fr-FR" sz="2000">
                <a:solidFill>
                  <a:srgbClr val="D4D4D4"/>
                </a:solidFill>
                <a:latin typeface="Consolas"/>
              </a:rPr>
              <a:t>!=</a:t>
            </a:r>
            <a:r>
              <a:rPr lang="fr-FR" sz="2000">
                <a:solidFill>
                  <a:srgbClr val="CCCCCC"/>
                </a:solidFill>
                <a:latin typeface="Consolas"/>
              </a:rPr>
              <a:t> WL_CONNECTED) {</a:t>
            </a:r>
            <a:endParaRPr lang="fr-FR" sz="2000"/>
          </a:p>
          <a:p>
            <a:r>
              <a:rPr lang="fr-FR" sz="2000">
                <a:solidFill>
                  <a:srgbClr val="CCCCCC"/>
                </a:solidFill>
                <a:latin typeface="Consolas"/>
              </a:rPr>
              <a:t>    </a:t>
            </a:r>
            <a:r>
              <a:rPr lang="fr-FR" sz="2000" err="1">
                <a:solidFill>
                  <a:srgbClr val="DCDCAA"/>
                </a:solidFill>
                <a:latin typeface="Consolas"/>
              </a:rPr>
              <a:t>delay</a:t>
            </a:r>
            <a:r>
              <a:rPr lang="fr-FR" sz="2000">
                <a:solidFill>
                  <a:srgbClr val="CCCCCC"/>
                </a:solidFill>
                <a:latin typeface="Consolas"/>
              </a:rPr>
              <a:t>(</a:t>
            </a:r>
            <a:r>
              <a:rPr lang="fr-FR" sz="2000">
                <a:solidFill>
                  <a:srgbClr val="B5CEA8"/>
                </a:solidFill>
                <a:latin typeface="Consolas"/>
              </a:rPr>
              <a:t>500</a:t>
            </a:r>
            <a:r>
              <a:rPr lang="fr-FR" sz="2000">
                <a:solidFill>
                  <a:srgbClr val="CCCCCC"/>
                </a:solidFill>
                <a:latin typeface="Consolas"/>
              </a:rPr>
              <a:t>);</a:t>
            </a:r>
            <a:endParaRPr lang="fr-FR" sz="2000"/>
          </a:p>
          <a:p>
            <a:r>
              <a:rPr lang="fr-FR" sz="2000">
                <a:solidFill>
                  <a:srgbClr val="CCCCCC"/>
                </a:solidFill>
                <a:latin typeface="Consolas"/>
              </a:rPr>
              <a:t>    </a:t>
            </a:r>
            <a:r>
              <a:rPr lang="fr-FR" sz="2000" err="1">
                <a:solidFill>
                  <a:srgbClr val="9CDCFE"/>
                </a:solidFill>
                <a:latin typeface="Consolas"/>
              </a:rPr>
              <a:t>Serial</a:t>
            </a:r>
            <a:r>
              <a:rPr lang="fr-FR" sz="2000" err="1">
                <a:solidFill>
                  <a:srgbClr val="CCCCCC"/>
                </a:solidFill>
                <a:latin typeface="Consolas"/>
              </a:rPr>
              <a:t>.</a:t>
            </a:r>
            <a:r>
              <a:rPr lang="fr-FR" sz="2000" err="1">
                <a:solidFill>
                  <a:srgbClr val="DCDCAA"/>
                </a:solidFill>
                <a:latin typeface="Consolas"/>
              </a:rPr>
              <a:t>print</a:t>
            </a:r>
            <a:r>
              <a:rPr lang="fr-FR" sz="2000">
                <a:solidFill>
                  <a:srgbClr val="CCCCCC"/>
                </a:solidFill>
                <a:latin typeface="Consolas"/>
              </a:rPr>
              <a:t>(</a:t>
            </a:r>
            <a:r>
              <a:rPr lang="fr-FR" sz="2000">
                <a:solidFill>
                  <a:srgbClr val="CE9178"/>
                </a:solidFill>
                <a:latin typeface="Consolas"/>
              </a:rPr>
              <a:t>"."</a:t>
            </a:r>
            <a:r>
              <a:rPr lang="fr-FR" sz="2000">
                <a:solidFill>
                  <a:srgbClr val="CCCCCC"/>
                </a:solidFill>
                <a:latin typeface="Consolas"/>
              </a:rPr>
              <a:t>);</a:t>
            </a:r>
            <a:endParaRPr lang="fr-FR" sz="2000"/>
          </a:p>
          <a:p>
            <a:r>
              <a:rPr lang="fr-FR" sz="2000">
                <a:solidFill>
                  <a:srgbClr val="CCCCCC"/>
                </a:solidFill>
                <a:latin typeface="Consolas"/>
              </a:rPr>
              <a:t>}</a:t>
            </a:r>
            <a:endParaRPr lang="fr-FR" sz="2000"/>
          </a:p>
        </p:txBody>
      </p:sp>
      <p:sp>
        <p:nvSpPr>
          <p:cNvPr id="6" name="ZoneTexte 5">
            <a:extLst>
              <a:ext uri="{FF2B5EF4-FFF2-40B4-BE49-F238E27FC236}">
                <a16:creationId xmlns:a16="http://schemas.microsoft.com/office/drawing/2014/main" id="{E135826D-7EA9-45DC-356F-A5392C774087}"/>
              </a:ext>
            </a:extLst>
          </p:cNvPr>
          <p:cNvSpPr txBox="1"/>
          <p:nvPr/>
        </p:nvSpPr>
        <p:spPr>
          <a:xfrm>
            <a:off x="643615" y="5935165"/>
            <a:ext cx="107018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b="1">
                <a:ea typeface="+mn-lt"/>
                <a:cs typeface="+mn-lt"/>
              </a:rPr>
              <a:t>Recommandation</a:t>
            </a:r>
            <a:r>
              <a:rPr lang="fr-FR">
                <a:ea typeface="+mn-lt"/>
                <a:cs typeface="+mn-lt"/>
              </a:rPr>
              <a:t> : Meilleure gestion des reconnexions</a:t>
            </a:r>
            <a:endParaRPr lang="fr-FR"/>
          </a:p>
        </p:txBody>
      </p:sp>
      <p:sp>
        <p:nvSpPr>
          <p:cNvPr id="7" name="Espace réservé du numéro de diapositive 6">
            <a:extLst>
              <a:ext uri="{FF2B5EF4-FFF2-40B4-BE49-F238E27FC236}">
                <a16:creationId xmlns:a16="http://schemas.microsoft.com/office/drawing/2014/main" id="{6877E283-6A14-11AC-B9EB-B5661B66CD87}"/>
              </a:ext>
            </a:extLst>
          </p:cNvPr>
          <p:cNvSpPr>
            <a:spLocks noGrp="1"/>
          </p:cNvSpPr>
          <p:nvPr>
            <p:ph type="sldNum" sz="quarter" idx="12"/>
          </p:nvPr>
        </p:nvSpPr>
        <p:spPr/>
        <p:txBody>
          <a:bodyPr/>
          <a:lstStyle/>
          <a:p>
            <a:fld id="{70C12960-6E85-460F-B6E3-5B82CB31AF3D}" type="slidenum">
              <a:rPr lang="en-US" smtClean="0"/>
              <a:t>20</a:t>
            </a:fld>
            <a:endParaRPr lang="fr-FR"/>
          </a:p>
        </p:txBody>
      </p:sp>
    </p:spTree>
    <p:extLst>
      <p:ext uri="{BB962C8B-B14F-4D97-AF65-F5344CB8AC3E}">
        <p14:creationId xmlns:p14="http://schemas.microsoft.com/office/powerpoint/2010/main" val="719899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A4AE1-AA01-095E-49BF-A363BFDB05B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74AFA42-F12B-31EF-ED86-52C328559D6E}"/>
              </a:ext>
            </a:extLst>
          </p:cNvPr>
          <p:cNvSpPr>
            <a:spLocks noGrp="1"/>
          </p:cNvSpPr>
          <p:nvPr>
            <p:ph type="title"/>
          </p:nvPr>
        </p:nvSpPr>
        <p:spPr/>
        <p:txBody>
          <a:bodyPr/>
          <a:lstStyle/>
          <a:p>
            <a:r>
              <a:rPr lang="fr-FR"/>
              <a:t>Fiabilité et Robustesse</a:t>
            </a:r>
          </a:p>
          <a:p>
            <a:endParaRPr lang="fr-FR"/>
          </a:p>
          <a:p>
            <a:endParaRPr lang="fr-FR"/>
          </a:p>
          <a:p>
            <a:endParaRPr lang="fr-FR"/>
          </a:p>
        </p:txBody>
      </p:sp>
      <p:sp>
        <p:nvSpPr>
          <p:cNvPr id="3" name="Espace réservé du contenu 2">
            <a:extLst>
              <a:ext uri="{FF2B5EF4-FFF2-40B4-BE49-F238E27FC236}">
                <a16:creationId xmlns:a16="http://schemas.microsoft.com/office/drawing/2014/main" id="{6E7322CF-122E-FD95-532E-6861A5629B69}"/>
              </a:ext>
            </a:extLst>
          </p:cNvPr>
          <p:cNvSpPr>
            <a:spLocks noGrp="1"/>
          </p:cNvSpPr>
          <p:nvPr>
            <p:ph idx="1"/>
          </p:nvPr>
        </p:nvSpPr>
        <p:spPr>
          <a:xfrm>
            <a:off x="640080" y="3194945"/>
            <a:ext cx="10890928" cy="1638838"/>
          </a:xfrm>
        </p:spPr>
        <p:txBody>
          <a:bodyPr vert="horz" lIns="91440" tIns="45720" rIns="91440" bIns="45720" rtlCol="0" anchor="t">
            <a:normAutofit/>
          </a:bodyPr>
          <a:lstStyle/>
          <a:p>
            <a:r>
              <a:rPr lang="fr-FR" b="1">
                <a:ea typeface="+mn-lt"/>
                <a:cs typeface="+mn-lt"/>
              </a:rPr>
              <a:t>Problème</a:t>
            </a:r>
            <a:r>
              <a:rPr lang="fr-FR">
                <a:ea typeface="+mn-lt"/>
                <a:cs typeface="+mn-lt"/>
              </a:rPr>
              <a:t> : Risque de blocage prolongé</a:t>
            </a:r>
          </a:p>
          <a:p>
            <a:r>
              <a:rPr lang="fr-FR" b="1">
                <a:ea typeface="+mn-lt"/>
                <a:cs typeface="+mn-lt"/>
              </a:rPr>
              <a:t>Exemple de code</a:t>
            </a:r>
            <a:r>
              <a:rPr lang="fr-FR">
                <a:ea typeface="+mn-lt"/>
                <a:cs typeface="+mn-lt"/>
              </a:rPr>
              <a:t> :</a:t>
            </a:r>
            <a:endParaRPr lang="fr-FR"/>
          </a:p>
          <a:p>
            <a:endParaRPr lang="fr-FR" sz="1100">
              <a:solidFill>
                <a:srgbClr val="CCCCCC"/>
              </a:solidFill>
              <a:latin typeface="Consolas"/>
            </a:endParaRPr>
          </a:p>
          <a:p>
            <a:endParaRPr lang="fr-FR"/>
          </a:p>
          <a:p>
            <a:endParaRPr lang="fr-FR"/>
          </a:p>
        </p:txBody>
      </p:sp>
      <p:sp>
        <p:nvSpPr>
          <p:cNvPr id="4" name="ZoneTexte 3">
            <a:extLst>
              <a:ext uri="{FF2B5EF4-FFF2-40B4-BE49-F238E27FC236}">
                <a16:creationId xmlns:a16="http://schemas.microsoft.com/office/drawing/2014/main" id="{276C973A-2075-A4CF-654B-C86198E871B6}"/>
              </a:ext>
            </a:extLst>
          </p:cNvPr>
          <p:cNvSpPr txBox="1"/>
          <p:nvPr/>
        </p:nvSpPr>
        <p:spPr>
          <a:xfrm>
            <a:off x="645026" y="2265216"/>
            <a:ext cx="919825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a:t>Ajout d’un </a:t>
            </a:r>
            <a:r>
              <a:rPr lang="fr-FR" sz="2400" b="1" err="1"/>
              <a:t>Watchdog</a:t>
            </a:r>
            <a:endParaRPr lang="fr-FR" err="1"/>
          </a:p>
        </p:txBody>
      </p:sp>
      <p:sp>
        <p:nvSpPr>
          <p:cNvPr id="5" name="ZoneTexte 4">
            <a:extLst>
              <a:ext uri="{FF2B5EF4-FFF2-40B4-BE49-F238E27FC236}">
                <a16:creationId xmlns:a16="http://schemas.microsoft.com/office/drawing/2014/main" id="{FFCA9281-550A-FA31-7B0F-3EDC7982A320}"/>
              </a:ext>
            </a:extLst>
          </p:cNvPr>
          <p:cNvSpPr txBox="1"/>
          <p:nvPr/>
        </p:nvSpPr>
        <p:spPr>
          <a:xfrm>
            <a:off x="1237666" y="4305756"/>
            <a:ext cx="8007003" cy="1631216"/>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a:solidFill>
                  <a:srgbClr val="C586C0"/>
                </a:solidFill>
                <a:latin typeface="Consolas"/>
              </a:rPr>
              <a:t>#include</a:t>
            </a:r>
            <a:r>
              <a:rPr lang="fr-FR" sz="2000">
                <a:solidFill>
                  <a:srgbClr val="569CD6"/>
                </a:solidFill>
                <a:latin typeface="Consolas"/>
              </a:rPr>
              <a:t> </a:t>
            </a:r>
            <a:r>
              <a:rPr lang="fr-FR" sz="2000">
                <a:solidFill>
                  <a:srgbClr val="CE9178"/>
                </a:solidFill>
                <a:latin typeface="Consolas"/>
              </a:rPr>
              <a:t>&lt;</a:t>
            </a:r>
            <a:r>
              <a:rPr lang="fr-FR" sz="2000" err="1">
                <a:solidFill>
                  <a:srgbClr val="CE9178"/>
                </a:solidFill>
                <a:latin typeface="Consolas"/>
              </a:rPr>
              <a:t>esp_task_wdt.h</a:t>
            </a:r>
            <a:r>
              <a:rPr lang="fr-FR" sz="2000">
                <a:solidFill>
                  <a:srgbClr val="CE9178"/>
                </a:solidFill>
                <a:latin typeface="Consolas"/>
              </a:rPr>
              <a:t>&gt;</a:t>
            </a:r>
            <a:endParaRPr lang="fr-FR" sz="2000"/>
          </a:p>
          <a:p>
            <a:r>
              <a:rPr lang="fr-FR" sz="2000" err="1">
                <a:solidFill>
                  <a:srgbClr val="569CD6"/>
                </a:solidFill>
                <a:latin typeface="Consolas"/>
              </a:rPr>
              <a:t>void</a:t>
            </a:r>
            <a:r>
              <a:rPr lang="fr-FR" sz="2000">
                <a:solidFill>
                  <a:srgbClr val="CCCCCC"/>
                </a:solidFill>
                <a:latin typeface="Consolas"/>
              </a:rPr>
              <a:t> </a:t>
            </a:r>
            <a:r>
              <a:rPr lang="fr-FR" sz="2000">
                <a:solidFill>
                  <a:srgbClr val="DCDCAA"/>
                </a:solidFill>
                <a:latin typeface="Consolas"/>
              </a:rPr>
              <a:t>setup</a:t>
            </a:r>
            <a:r>
              <a:rPr lang="fr-FR" sz="2000">
                <a:solidFill>
                  <a:srgbClr val="CCCCCC"/>
                </a:solidFill>
                <a:latin typeface="Consolas"/>
              </a:rPr>
              <a:t>() {</a:t>
            </a:r>
            <a:endParaRPr lang="fr-FR" sz="2000"/>
          </a:p>
          <a:p>
            <a:r>
              <a:rPr lang="fr-FR" sz="2000">
                <a:solidFill>
                  <a:srgbClr val="CCCCCC"/>
                </a:solidFill>
                <a:latin typeface="Consolas"/>
              </a:rPr>
              <a:t>    </a:t>
            </a:r>
            <a:r>
              <a:rPr lang="fr-FR" sz="2000" err="1">
                <a:solidFill>
                  <a:srgbClr val="DCDCAA"/>
                </a:solidFill>
                <a:latin typeface="Consolas"/>
              </a:rPr>
              <a:t>esp_task_wdt_init</a:t>
            </a:r>
            <a:r>
              <a:rPr lang="fr-FR" sz="2000">
                <a:solidFill>
                  <a:srgbClr val="CCCCCC"/>
                </a:solidFill>
                <a:latin typeface="Consolas"/>
              </a:rPr>
              <a:t>(</a:t>
            </a:r>
            <a:r>
              <a:rPr lang="fr-FR" sz="2000">
                <a:solidFill>
                  <a:srgbClr val="B5CEA8"/>
                </a:solidFill>
                <a:latin typeface="Consolas"/>
              </a:rPr>
              <a:t>5</a:t>
            </a:r>
            <a:r>
              <a:rPr lang="fr-FR" sz="2000">
                <a:solidFill>
                  <a:srgbClr val="CCCCCC"/>
                </a:solidFill>
                <a:latin typeface="Consolas"/>
              </a:rPr>
              <a:t>, </a:t>
            </a:r>
            <a:r>
              <a:rPr lang="fr-FR" sz="2000" err="1">
                <a:solidFill>
                  <a:srgbClr val="569CD6"/>
                </a:solidFill>
                <a:latin typeface="Consolas"/>
              </a:rPr>
              <a:t>true</a:t>
            </a:r>
            <a:r>
              <a:rPr lang="fr-FR" sz="2000">
                <a:solidFill>
                  <a:srgbClr val="CCCCCC"/>
                </a:solidFill>
                <a:latin typeface="Consolas"/>
              </a:rPr>
              <a:t>);</a:t>
            </a:r>
            <a:endParaRPr lang="fr-FR" sz="2000"/>
          </a:p>
          <a:p>
            <a:r>
              <a:rPr lang="fr-FR" sz="2000">
                <a:solidFill>
                  <a:srgbClr val="CCCCCC"/>
                </a:solidFill>
                <a:latin typeface="Consolas"/>
              </a:rPr>
              <a:t>    </a:t>
            </a:r>
            <a:r>
              <a:rPr lang="fr-FR" sz="2000" err="1">
                <a:solidFill>
                  <a:srgbClr val="DCDCAA"/>
                </a:solidFill>
                <a:latin typeface="Consolas"/>
              </a:rPr>
              <a:t>esp_task_wdt_add</a:t>
            </a:r>
            <a:r>
              <a:rPr lang="fr-FR" sz="2000">
                <a:solidFill>
                  <a:srgbClr val="CCCCCC"/>
                </a:solidFill>
                <a:latin typeface="Consolas"/>
              </a:rPr>
              <a:t>(</a:t>
            </a:r>
            <a:r>
              <a:rPr lang="fr-FR" sz="2000">
                <a:solidFill>
                  <a:srgbClr val="569CD6"/>
                </a:solidFill>
                <a:latin typeface="Consolas"/>
              </a:rPr>
              <a:t>NULL</a:t>
            </a:r>
            <a:r>
              <a:rPr lang="fr-FR" sz="2000">
                <a:solidFill>
                  <a:srgbClr val="CCCCCC"/>
                </a:solidFill>
                <a:latin typeface="Consolas"/>
              </a:rPr>
              <a:t>);</a:t>
            </a:r>
            <a:endParaRPr lang="fr-FR" sz="2000"/>
          </a:p>
          <a:p>
            <a:r>
              <a:rPr lang="fr-FR" sz="2000">
                <a:solidFill>
                  <a:srgbClr val="CCCCCC"/>
                </a:solidFill>
                <a:latin typeface="Consolas"/>
              </a:rPr>
              <a:t>}</a:t>
            </a:r>
            <a:endParaRPr lang="fr-FR" sz="2000"/>
          </a:p>
        </p:txBody>
      </p:sp>
      <p:sp>
        <p:nvSpPr>
          <p:cNvPr id="6" name="ZoneTexte 5">
            <a:extLst>
              <a:ext uri="{FF2B5EF4-FFF2-40B4-BE49-F238E27FC236}">
                <a16:creationId xmlns:a16="http://schemas.microsoft.com/office/drawing/2014/main" id="{8466938F-DC72-2735-B330-C03E7CE0DACC}"/>
              </a:ext>
            </a:extLst>
          </p:cNvPr>
          <p:cNvSpPr txBox="1"/>
          <p:nvPr/>
        </p:nvSpPr>
        <p:spPr>
          <a:xfrm>
            <a:off x="643615" y="5935165"/>
            <a:ext cx="107018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b="1">
                <a:ea typeface="+mn-lt"/>
                <a:cs typeface="+mn-lt"/>
              </a:rPr>
              <a:t>Recommandation</a:t>
            </a:r>
            <a:r>
              <a:rPr lang="fr-FR">
                <a:ea typeface="+mn-lt"/>
                <a:cs typeface="+mn-lt"/>
              </a:rPr>
              <a:t> : Activation du </a:t>
            </a:r>
            <a:r>
              <a:rPr lang="fr-FR" err="1">
                <a:ea typeface="+mn-lt"/>
                <a:cs typeface="+mn-lt"/>
              </a:rPr>
              <a:t>watchdog</a:t>
            </a:r>
            <a:r>
              <a:rPr lang="fr-FR">
                <a:ea typeface="+mn-lt"/>
                <a:cs typeface="+mn-lt"/>
              </a:rPr>
              <a:t> pour redémarrage automatique</a:t>
            </a:r>
          </a:p>
        </p:txBody>
      </p:sp>
      <p:sp>
        <p:nvSpPr>
          <p:cNvPr id="7" name="Espace réservé du numéro de diapositive 6">
            <a:extLst>
              <a:ext uri="{FF2B5EF4-FFF2-40B4-BE49-F238E27FC236}">
                <a16:creationId xmlns:a16="http://schemas.microsoft.com/office/drawing/2014/main" id="{3BD44B6A-AE0E-0F40-9F37-0C504CCCBFBB}"/>
              </a:ext>
            </a:extLst>
          </p:cNvPr>
          <p:cNvSpPr>
            <a:spLocks noGrp="1"/>
          </p:cNvSpPr>
          <p:nvPr>
            <p:ph type="sldNum" sz="quarter" idx="12"/>
          </p:nvPr>
        </p:nvSpPr>
        <p:spPr/>
        <p:txBody>
          <a:bodyPr/>
          <a:lstStyle/>
          <a:p>
            <a:fld id="{70C12960-6E85-460F-B6E3-5B82CB31AF3D}" type="slidenum">
              <a:rPr lang="en-US" smtClean="0"/>
              <a:t>21</a:t>
            </a:fld>
            <a:endParaRPr lang="fr-FR"/>
          </a:p>
        </p:txBody>
      </p:sp>
    </p:spTree>
    <p:extLst>
      <p:ext uri="{BB962C8B-B14F-4D97-AF65-F5344CB8AC3E}">
        <p14:creationId xmlns:p14="http://schemas.microsoft.com/office/powerpoint/2010/main" val="1489137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2EEE2-43E4-BF87-1AA1-F4D5D3992B0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535D70A-4CB4-A9C0-31D8-2828614B2C37}"/>
              </a:ext>
            </a:extLst>
          </p:cNvPr>
          <p:cNvSpPr>
            <a:spLocks noGrp="1"/>
          </p:cNvSpPr>
          <p:nvPr>
            <p:ph type="title"/>
          </p:nvPr>
        </p:nvSpPr>
        <p:spPr/>
        <p:txBody>
          <a:bodyPr/>
          <a:lstStyle/>
          <a:p>
            <a:r>
              <a:rPr lang="fr-FR"/>
              <a:t>Performance et Optimisation</a:t>
            </a:r>
          </a:p>
          <a:p>
            <a:endParaRPr lang="fr-FR"/>
          </a:p>
          <a:p>
            <a:endParaRPr lang="fr-FR"/>
          </a:p>
          <a:p>
            <a:endParaRPr lang="fr-FR"/>
          </a:p>
          <a:p>
            <a:endParaRPr lang="fr-FR"/>
          </a:p>
        </p:txBody>
      </p:sp>
      <p:sp>
        <p:nvSpPr>
          <p:cNvPr id="3" name="Espace réservé du contenu 2">
            <a:extLst>
              <a:ext uri="{FF2B5EF4-FFF2-40B4-BE49-F238E27FC236}">
                <a16:creationId xmlns:a16="http://schemas.microsoft.com/office/drawing/2014/main" id="{5D4E3804-E59A-E824-9F5B-9585DE6130AF}"/>
              </a:ext>
            </a:extLst>
          </p:cNvPr>
          <p:cNvSpPr>
            <a:spLocks noGrp="1"/>
          </p:cNvSpPr>
          <p:nvPr>
            <p:ph idx="1"/>
          </p:nvPr>
        </p:nvSpPr>
        <p:spPr>
          <a:xfrm>
            <a:off x="640080" y="2907633"/>
            <a:ext cx="10890928" cy="1638838"/>
          </a:xfrm>
        </p:spPr>
        <p:txBody>
          <a:bodyPr vert="horz" lIns="91440" tIns="45720" rIns="91440" bIns="45720" rtlCol="0" anchor="t">
            <a:normAutofit/>
          </a:bodyPr>
          <a:lstStyle/>
          <a:p>
            <a:r>
              <a:rPr lang="fr-FR" b="1">
                <a:ea typeface="+mn-lt"/>
                <a:cs typeface="+mn-lt"/>
              </a:rPr>
              <a:t>Non-Optimisé : </a:t>
            </a:r>
            <a:r>
              <a:rPr lang="fr-FR">
                <a:ea typeface="+mn-lt"/>
                <a:cs typeface="+mn-lt"/>
              </a:rPr>
              <a:t>`</a:t>
            </a:r>
            <a:r>
              <a:rPr lang="fr-FR" err="1">
                <a:ea typeface="+mn-lt"/>
                <a:cs typeface="+mn-lt"/>
              </a:rPr>
              <a:t>macBLE</a:t>
            </a:r>
            <a:r>
              <a:rPr lang="fr-FR">
                <a:ea typeface="+mn-lt"/>
                <a:cs typeface="+mn-lt"/>
              </a:rPr>
              <a:t>` et `</a:t>
            </a:r>
            <a:r>
              <a:rPr lang="fr-FR" err="1">
                <a:ea typeface="+mn-lt"/>
                <a:cs typeface="+mn-lt"/>
              </a:rPr>
              <a:t>macWIFI</a:t>
            </a:r>
            <a:r>
              <a:rPr lang="fr-FR">
                <a:ea typeface="+mn-lt"/>
                <a:cs typeface="+mn-lt"/>
              </a:rPr>
              <a:t>` à chaque périphériques</a:t>
            </a:r>
          </a:p>
          <a:p>
            <a:r>
              <a:rPr lang="fr-FR" b="1">
                <a:ea typeface="+mn-lt"/>
                <a:cs typeface="+mn-lt"/>
              </a:rPr>
              <a:t>Optimisation :</a:t>
            </a:r>
            <a:r>
              <a:rPr lang="fr-FR">
                <a:ea typeface="+mn-lt"/>
                <a:cs typeface="+mn-lt"/>
              </a:rPr>
              <a:t> Envoyer en message global `</a:t>
            </a:r>
            <a:r>
              <a:rPr lang="fr-FR" err="1">
                <a:ea typeface="+mn-lt"/>
                <a:cs typeface="+mn-lt"/>
              </a:rPr>
              <a:t>macBLE</a:t>
            </a:r>
            <a:r>
              <a:rPr lang="fr-FR">
                <a:ea typeface="+mn-lt"/>
                <a:cs typeface="+mn-lt"/>
              </a:rPr>
              <a:t>` et `</a:t>
            </a:r>
            <a:r>
              <a:rPr lang="fr-FR" err="1">
                <a:ea typeface="+mn-lt"/>
                <a:cs typeface="+mn-lt"/>
              </a:rPr>
              <a:t>macWIFI</a:t>
            </a:r>
            <a:r>
              <a:rPr lang="fr-FR">
                <a:ea typeface="+mn-lt"/>
                <a:cs typeface="+mn-lt"/>
              </a:rPr>
              <a:t>`</a:t>
            </a:r>
            <a:endParaRPr lang="fr-FR"/>
          </a:p>
          <a:p>
            <a:r>
              <a:rPr lang="fr-FR" b="1">
                <a:ea typeface="+mn-lt"/>
                <a:cs typeface="+mn-lt"/>
              </a:rPr>
              <a:t>Exemple de code</a:t>
            </a:r>
            <a:r>
              <a:rPr lang="fr-FR">
                <a:ea typeface="+mn-lt"/>
                <a:cs typeface="+mn-lt"/>
              </a:rPr>
              <a:t> :</a:t>
            </a:r>
            <a:endParaRPr lang="fr-FR"/>
          </a:p>
          <a:p>
            <a:endParaRPr lang="fr-FR" sz="1100">
              <a:solidFill>
                <a:srgbClr val="CCCCCC"/>
              </a:solidFill>
              <a:latin typeface="Consolas"/>
            </a:endParaRPr>
          </a:p>
          <a:p>
            <a:endParaRPr lang="fr-FR"/>
          </a:p>
          <a:p>
            <a:endParaRPr lang="fr-FR"/>
          </a:p>
        </p:txBody>
      </p:sp>
      <p:sp>
        <p:nvSpPr>
          <p:cNvPr id="4" name="ZoneTexte 3">
            <a:extLst>
              <a:ext uri="{FF2B5EF4-FFF2-40B4-BE49-F238E27FC236}">
                <a16:creationId xmlns:a16="http://schemas.microsoft.com/office/drawing/2014/main" id="{042FD38E-D993-A69D-3E02-727D48B94ADC}"/>
              </a:ext>
            </a:extLst>
          </p:cNvPr>
          <p:cNvSpPr txBox="1"/>
          <p:nvPr/>
        </p:nvSpPr>
        <p:spPr>
          <a:xfrm>
            <a:off x="645026" y="2265216"/>
            <a:ext cx="919825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a:t>Optimisation des messages MQTT</a:t>
            </a:r>
            <a:endParaRPr lang="fr-FR" sz="2400" b="1" err="1"/>
          </a:p>
        </p:txBody>
      </p:sp>
      <p:sp>
        <p:nvSpPr>
          <p:cNvPr id="5" name="ZoneTexte 4">
            <a:extLst>
              <a:ext uri="{FF2B5EF4-FFF2-40B4-BE49-F238E27FC236}">
                <a16:creationId xmlns:a16="http://schemas.microsoft.com/office/drawing/2014/main" id="{1E9AAB9D-FBE4-7854-8FDA-93676B95CA66}"/>
              </a:ext>
            </a:extLst>
          </p:cNvPr>
          <p:cNvSpPr txBox="1"/>
          <p:nvPr/>
        </p:nvSpPr>
        <p:spPr>
          <a:xfrm>
            <a:off x="1237666" y="4543100"/>
            <a:ext cx="8007003" cy="1938992"/>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a:solidFill>
                  <a:srgbClr val="CCCCCC"/>
                </a:solidFill>
                <a:latin typeface="Consolas"/>
                <a:ea typeface="+mn-lt"/>
                <a:cs typeface="+mn-lt"/>
              </a:rPr>
              <a:t>{</a:t>
            </a:r>
            <a:endParaRPr lang="fr-FR" sz="2000"/>
          </a:p>
          <a:p>
            <a:r>
              <a:rPr lang="fr-FR" sz="2000">
                <a:solidFill>
                  <a:srgbClr val="CCCCCC"/>
                </a:solidFill>
                <a:latin typeface="Consolas"/>
                <a:ea typeface="+mn-lt"/>
                <a:cs typeface="+mn-lt"/>
              </a:rPr>
              <a:t>  </a:t>
            </a:r>
            <a:r>
              <a:rPr lang="fr-FR" sz="2000">
                <a:solidFill>
                  <a:srgbClr val="CE9178"/>
                </a:solidFill>
                <a:latin typeface="Consolas"/>
                <a:ea typeface="+mn-lt"/>
                <a:cs typeface="+mn-lt"/>
              </a:rPr>
              <a:t>"</a:t>
            </a:r>
            <a:r>
              <a:rPr lang="fr-FR" sz="2000" err="1">
                <a:solidFill>
                  <a:srgbClr val="CE9178"/>
                </a:solidFill>
                <a:latin typeface="Consolas"/>
                <a:ea typeface="+mn-lt"/>
                <a:cs typeface="+mn-lt"/>
              </a:rPr>
              <a:t>idSTRI</a:t>
            </a:r>
            <a:r>
              <a:rPr lang="fr-FR" sz="2000">
                <a:solidFill>
                  <a:srgbClr val="CE9178"/>
                </a:solidFill>
                <a:latin typeface="Consolas"/>
                <a:ea typeface="+mn-lt"/>
                <a:cs typeface="+mn-lt"/>
              </a:rPr>
              <a:t>"</a:t>
            </a:r>
            <a:r>
              <a:rPr lang="fr-FR" sz="2000">
                <a:solidFill>
                  <a:srgbClr val="CCCCCC"/>
                </a:solidFill>
                <a:latin typeface="Consolas"/>
                <a:ea typeface="+mn-lt"/>
                <a:cs typeface="+mn-lt"/>
              </a:rPr>
              <a:t>: </a:t>
            </a:r>
            <a:r>
              <a:rPr lang="fr-FR" sz="2000">
                <a:solidFill>
                  <a:srgbClr val="CE9178"/>
                </a:solidFill>
                <a:latin typeface="Consolas"/>
                <a:ea typeface="+mn-lt"/>
                <a:cs typeface="+mn-lt"/>
              </a:rPr>
              <a:t>"UUID"</a:t>
            </a:r>
            <a:r>
              <a:rPr lang="fr-FR" sz="2000">
                <a:solidFill>
                  <a:srgbClr val="CCCCCC"/>
                </a:solidFill>
                <a:latin typeface="Consolas"/>
                <a:ea typeface="+mn-lt"/>
                <a:cs typeface="+mn-lt"/>
              </a:rPr>
              <a:t>,</a:t>
            </a:r>
            <a:endParaRPr lang="fr-FR" sz="2000"/>
          </a:p>
          <a:p>
            <a:r>
              <a:rPr lang="fr-FR" sz="2000">
                <a:solidFill>
                  <a:srgbClr val="CCCCCC"/>
                </a:solidFill>
                <a:latin typeface="Consolas"/>
                <a:ea typeface="+mn-lt"/>
                <a:cs typeface="+mn-lt"/>
              </a:rPr>
              <a:t>  </a:t>
            </a:r>
            <a:r>
              <a:rPr lang="fr-FR" sz="2000">
                <a:solidFill>
                  <a:srgbClr val="CE9178"/>
                </a:solidFill>
                <a:latin typeface="Consolas"/>
                <a:ea typeface="+mn-lt"/>
                <a:cs typeface="+mn-lt"/>
              </a:rPr>
              <a:t>"</a:t>
            </a:r>
            <a:r>
              <a:rPr lang="fr-FR" sz="2000" err="1">
                <a:solidFill>
                  <a:srgbClr val="CE9178"/>
                </a:solidFill>
                <a:latin typeface="Consolas"/>
                <a:ea typeface="+mn-lt"/>
                <a:cs typeface="+mn-lt"/>
              </a:rPr>
              <a:t>mac_address_detectee</a:t>
            </a:r>
            <a:r>
              <a:rPr lang="fr-FR" sz="2000">
                <a:solidFill>
                  <a:srgbClr val="CE9178"/>
                </a:solidFill>
                <a:latin typeface="Consolas"/>
                <a:ea typeface="+mn-lt"/>
                <a:cs typeface="+mn-lt"/>
              </a:rPr>
              <a:t>"</a:t>
            </a:r>
            <a:r>
              <a:rPr lang="fr-FR" sz="2000">
                <a:solidFill>
                  <a:srgbClr val="CCCCCC"/>
                </a:solidFill>
                <a:latin typeface="Consolas"/>
                <a:ea typeface="+mn-lt"/>
                <a:cs typeface="+mn-lt"/>
              </a:rPr>
              <a:t>: </a:t>
            </a:r>
            <a:r>
              <a:rPr lang="fr-FR" sz="2000">
                <a:solidFill>
                  <a:srgbClr val="CE9178"/>
                </a:solidFill>
                <a:latin typeface="Consolas"/>
                <a:ea typeface="+mn-lt"/>
                <a:cs typeface="+mn-lt"/>
              </a:rPr>
              <a:t>"MAC"</a:t>
            </a:r>
            <a:r>
              <a:rPr lang="fr-FR" sz="2000">
                <a:solidFill>
                  <a:srgbClr val="CCCCCC"/>
                </a:solidFill>
                <a:latin typeface="Consolas"/>
                <a:ea typeface="+mn-lt"/>
                <a:cs typeface="+mn-lt"/>
              </a:rPr>
              <a:t>,</a:t>
            </a:r>
            <a:endParaRPr lang="fr-FR" sz="2000"/>
          </a:p>
          <a:p>
            <a:r>
              <a:rPr lang="fr-FR" sz="2000">
                <a:solidFill>
                  <a:srgbClr val="CCCCCC"/>
                </a:solidFill>
                <a:latin typeface="Consolas"/>
                <a:ea typeface="+mn-lt"/>
                <a:cs typeface="+mn-lt"/>
              </a:rPr>
              <a:t>  </a:t>
            </a:r>
            <a:r>
              <a:rPr lang="fr-FR" sz="2000">
                <a:solidFill>
                  <a:srgbClr val="CE9178"/>
                </a:solidFill>
                <a:latin typeface="Consolas"/>
                <a:ea typeface="+mn-lt"/>
                <a:cs typeface="+mn-lt"/>
              </a:rPr>
              <a:t>"année"</a:t>
            </a:r>
            <a:r>
              <a:rPr lang="fr-FR" sz="2000">
                <a:solidFill>
                  <a:srgbClr val="CCCCCC"/>
                </a:solidFill>
                <a:latin typeface="Consolas"/>
                <a:ea typeface="+mn-lt"/>
                <a:cs typeface="+mn-lt"/>
              </a:rPr>
              <a:t>: </a:t>
            </a:r>
            <a:r>
              <a:rPr lang="fr-FR" sz="2000">
                <a:solidFill>
                  <a:srgbClr val="B5CEA8"/>
                </a:solidFill>
                <a:latin typeface="Consolas"/>
                <a:ea typeface="+mn-lt"/>
                <a:cs typeface="+mn-lt"/>
              </a:rPr>
              <a:t>2025</a:t>
            </a:r>
            <a:r>
              <a:rPr lang="fr-FR" sz="2000">
                <a:solidFill>
                  <a:srgbClr val="CCCCCC"/>
                </a:solidFill>
                <a:latin typeface="Consolas"/>
                <a:ea typeface="+mn-lt"/>
                <a:cs typeface="+mn-lt"/>
              </a:rPr>
              <a:t>,</a:t>
            </a:r>
            <a:endParaRPr lang="fr-FR" sz="2000"/>
          </a:p>
          <a:p>
            <a:r>
              <a:rPr lang="fr-FR" sz="2000">
                <a:solidFill>
                  <a:srgbClr val="CCCCCC"/>
                </a:solidFill>
                <a:latin typeface="Consolas"/>
                <a:ea typeface="+mn-lt"/>
                <a:cs typeface="+mn-lt"/>
              </a:rPr>
              <a:t>  </a:t>
            </a:r>
            <a:r>
              <a:rPr lang="fr-FR" sz="2000">
                <a:solidFill>
                  <a:srgbClr val="CE9178"/>
                </a:solidFill>
                <a:latin typeface="Consolas"/>
                <a:ea typeface="+mn-lt"/>
                <a:cs typeface="+mn-lt"/>
              </a:rPr>
              <a:t>"</a:t>
            </a:r>
            <a:r>
              <a:rPr lang="fr-FR" sz="2000" err="1">
                <a:solidFill>
                  <a:srgbClr val="CE9178"/>
                </a:solidFill>
                <a:latin typeface="Consolas"/>
                <a:ea typeface="+mn-lt"/>
                <a:cs typeface="+mn-lt"/>
              </a:rPr>
              <a:t>idBadge</a:t>
            </a:r>
            <a:r>
              <a:rPr lang="fr-FR" sz="2000">
                <a:solidFill>
                  <a:srgbClr val="CE9178"/>
                </a:solidFill>
                <a:latin typeface="Consolas"/>
                <a:ea typeface="+mn-lt"/>
                <a:cs typeface="+mn-lt"/>
              </a:rPr>
              <a:t>"</a:t>
            </a:r>
            <a:r>
              <a:rPr lang="fr-FR" sz="2000">
                <a:solidFill>
                  <a:srgbClr val="CCCCCC"/>
                </a:solidFill>
                <a:latin typeface="Consolas"/>
                <a:ea typeface="+mn-lt"/>
                <a:cs typeface="+mn-lt"/>
              </a:rPr>
              <a:t>: </a:t>
            </a:r>
            <a:r>
              <a:rPr lang="fr-FR" sz="2000">
                <a:solidFill>
                  <a:srgbClr val="B5CEA8"/>
                </a:solidFill>
                <a:latin typeface="Consolas"/>
                <a:ea typeface="+mn-lt"/>
                <a:cs typeface="+mn-lt"/>
              </a:rPr>
              <a:t>222</a:t>
            </a:r>
            <a:endParaRPr lang="fr-FR" sz="2000"/>
          </a:p>
          <a:p>
            <a:r>
              <a:rPr lang="fr-FR" sz="2000">
                <a:solidFill>
                  <a:srgbClr val="CCCCCC"/>
                </a:solidFill>
                <a:latin typeface="Consolas"/>
                <a:ea typeface="+mn-lt"/>
                <a:cs typeface="+mn-lt"/>
              </a:rPr>
              <a:t>}</a:t>
            </a:r>
            <a:endParaRPr lang="fr-FR" sz="2000"/>
          </a:p>
        </p:txBody>
      </p:sp>
      <p:sp>
        <p:nvSpPr>
          <p:cNvPr id="6" name="Espace réservé du numéro de diapositive 5">
            <a:extLst>
              <a:ext uri="{FF2B5EF4-FFF2-40B4-BE49-F238E27FC236}">
                <a16:creationId xmlns:a16="http://schemas.microsoft.com/office/drawing/2014/main" id="{11E1D009-D493-11D3-40A1-AF91E287CB8E}"/>
              </a:ext>
            </a:extLst>
          </p:cNvPr>
          <p:cNvSpPr>
            <a:spLocks noGrp="1"/>
          </p:cNvSpPr>
          <p:nvPr>
            <p:ph type="sldNum" sz="quarter" idx="12"/>
          </p:nvPr>
        </p:nvSpPr>
        <p:spPr/>
        <p:txBody>
          <a:bodyPr/>
          <a:lstStyle/>
          <a:p>
            <a:fld id="{70C12960-6E85-460F-B6E3-5B82CB31AF3D}" type="slidenum">
              <a:rPr lang="en-US" smtClean="0"/>
              <a:t>22</a:t>
            </a:fld>
            <a:endParaRPr lang="fr-FR"/>
          </a:p>
        </p:txBody>
      </p:sp>
    </p:spTree>
    <p:extLst>
      <p:ext uri="{BB962C8B-B14F-4D97-AF65-F5344CB8AC3E}">
        <p14:creationId xmlns:p14="http://schemas.microsoft.com/office/powerpoint/2010/main" val="2597963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5B478-3B62-A2F0-D1EA-0CDFFDD1165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6538AFE-C3C9-E6F9-D41D-EA596548EC0A}"/>
              </a:ext>
            </a:extLst>
          </p:cNvPr>
          <p:cNvSpPr>
            <a:spLocks noGrp="1"/>
          </p:cNvSpPr>
          <p:nvPr>
            <p:ph type="title"/>
          </p:nvPr>
        </p:nvSpPr>
        <p:spPr/>
        <p:txBody>
          <a:bodyPr/>
          <a:lstStyle/>
          <a:p>
            <a:r>
              <a:rPr lang="fr-FR"/>
              <a:t>Bonnes Pratiques &amp; Modularité du Code</a:t>
            </a:r>
          </a:p>
          <a:p>
            <a:endParaRPr lang="fr-FR"/>
          </a:p>
          <a:p>
            <a:endParaRPr lang="fr-FR"/>
          </a:p>
          <a:p>
            <a:endParaRPr lang="fr-FR"/>
          </a:p>
          <a:p>
            <a:endParaRPr lang="fr-FR"/>
          </a:p>
          <a:p>
            <a:endParaRPr lang="fr-FR"/>
          </a:p>
        </p:txBody>
      </p:sp>
      <p:sp>
        <p:nvSpPr>
          <p:cNvPr id="3" name="Espace réservé du contenu 2">
            <a:extLst>
              <a:ext uri="{FF2B5EF4-FFF2-40B4-BE49-F238E27FC236}">
                <a16:creationId xmlns:a16="http://schemas.microsoft.com/office/drawing/2014/main" id="{A0EDA0EB-C15F-4101-8719-E8D4E4436436}"/>
              </a:ext>
            </a:extLst>
          </p:cNvPr>
          <p:cNvSpPr>
            <a:spLocks noGrp="1"/>
          </p:cNvSpPr>
          <p:nvPr>
            <p:ph idx="1"/>
          </p:nvPr>
        </p:nvSpPr>
        <p:spPr>
          <a:xfrm>
            <a:off x="640080" y="3070027"/>
            <a:ext cx="10890928" cy="3762443"/>
          </a:xfrm>
        </p:spPr>
        <p:txBody>
          <a:bodyPr vert="horz" lIns="91440" tIns="45720" rIns="91440" bIns="45720" rtlCol="0" anchor="t">
            <a:normAutofit/>
          </a:bodyPr>
          <a:lstStyle/>
          <a:p>
            <a:r>
              <a:rPr lang="fr-FR" b="1">
                <a:ea typeface="+mn-lt"/>
                <a:cs typeface="+mn-lt"/>
              </a:rPr>
              <a:t>Actuellement</a:t>
            </a:r>
            <a:r>
              <a:rPr lang="fr-FR">
                <a:ea typeface="+mn-lt"/>
                <a:cs typeface="+mn-lt"/>
              </a:rPr>
              <a:t>: Code entier dans un même fichier</a:t>
            </a:r>
          </a:p>
          <a:p>
            <a:r>
              <a:rPr lang="fr-FR" b="1"/>
              <a:t>Recommandation : </a:t>
            </a:r>
            <a:r>
              <a:rPr lang="fr-FR"/>
              <a:t>Pour une </a:t>
            </a:r>
            <a:r>
              <a:rPr lang="fr-FR">
                <a:ea typeface="+mn-lt"/>
                <a:cs typeface="+mn-lt"/>
              </a:rPr>
              <a:t>meilleure maintenabilité, évolutivité</a:t>
            </a:r>
          </a:p>
          <a:p>
            <a:pPr marL="493395" lvl="1">
              <a:buFont typeface="Courier New" panose="020B0604020202020204" pitchFamily="34" charset="0"/>
              <a:buChar char="o"/>
            </a:pPr>
            <a:r>
              <a:rPr lang="fr-FR">
                <a:solidFill>
                  <a:srgbClr val="000000"/>
                </a:solidFill>
                <a:ea typeface="+mn-lt"/>
                <a:cs typeface="+mn-lt"/>
              </a:rPr>
              <a:t>Séparation en fichiers dédiés :</a:t>
            </a:r>
            <a:endParaRPr lang="fr-FR">
              <a:solidFill>
                <a:srgbClr val="000000"/>
              </a:solidFill>
              <a:latin typeface="Grandview Display"/>
            </a:endParaRPr>
          </a:p>
          <a:p>
            <a:pPr lvl="2">
              <a:buFont typeface="Wingdings" panose="020B0604020202020204" pitchFamily="34" charset="0"/>
              <a:buChar char="§"/>
            </a:pPr>
            <a:r>
              <a:rPr lang="fr-FR" b="1" err="1">
                <a:solidFill>
                  <a:srgbClr val="000000"/>
                </a:solidFill>
                <a:ea typeface="+mn-lt"/>
                <a:cs typeface="+mn-lt"/>
              </a:rPr>
              <a:t>main.ino</a:t>
            </a:r>
            <a:r>
              <a:rPr lang="fr-FR">
                <a:solidFill>
                  <a:srgbClr val="000000"/>
                </a:solidFill>
                <a:ea typeface="+mn-lt"/>
                <a:cs typeface="+mn-lt"/>
              </a:rPr>
              <a:t> (setup &amp; </a:t>
            </a:r>
            <a:r>
              <a:rPr lang="fr-FR" err="1">
                <a:solidFill>
                  <a:srgbClr val="000000"/>
                </a:solidFill>
                <a:ea typeface="+mn-lt"/>
                <a:cs typeface="+mn-lt"/>
              </a:rPr>
              <a:t>loop</a:t>
            </a:r>
            <a:r>
              <a:rPr lang="fr-FR">
                <a:solidFill>
                  <a:srgbClr val="000000"/>
                </a:solidFill>
                <a:ea typeface="+mn-lt"/>
                <a:cs typeface="+mn-lt"/>
              </a:rPr>
              <a:t>)</a:t>
            </a:r>
            <a:endParaRPr lang="fr-FR"/>
          </a:p>
          <a:p>
            <a:pPr lvl="2">
              <a:buFont typeface="Wingdings" panose="020B0604020202020204" pitchFamily="34" charset="0"/>
              <a:buChar char="§"/>
            </a:pPr>
            <a:r>
              <a:rPr lang="fr-FR" b="1" err="1">
                <a:solidFill>
                  <a:srgbClr val="000000"/>
                </a:solidFill>
                <a:ea typeface="+mn-lt"/>
                <a:cs typeface="+mn-lt"/>
              </a:rPr>
              <a:t>wifi_manager.h</a:t>
            </a:r>
            <a:r>
              <a:rPr lang="fr-FR">
                <a:solidFill>
                  <a:srgbClr val="000000"/>
                </a:solidFill>
                <a:ea typeface="+mn-lt"/>
                <a:cs typeface="+mn-lt"/>
              </a:rPr>
              <a:t> (Wi-Fi)</a:t>
            </a:r>
            <a:endParaRPr lang="fr-FR"/>
          </a:p>
          <a:p>
            <a:pPr lvl="2">
              <a:buFont typeface="Wingdings" panose="020B0604020202020204" pitchFamily="34" charset="0"/>
              <a:buChar char="§"/>
            </a:pPr>
            <a:r>
              <a:rPr lang="fr-FR" b="1" err="1">
                <a:solidFill>
                  <a:srgbClr val="000000"/>
                </a:solidFill>
                <a:ea typeface="+mn-lt"/>
                <a:cs typeface="+mn-lt"/>
              </a:rPr>
              <a:t>mqtt_manager.h</a:t>
            </a:r>
            <a:r>
              <a:rPr lang="fr-FR">
                <a:solidFill>
                  <a:srgbClr val="000000"/>
                </a:solidFill>
                <a:ea typeface="+mn-lt"/>
                <a:cs typeface="+mn-lt"/>
              </a:rPr>
              <a:t> (MQTT)</a:t>
            </a:r>
            <a:endParaRPr lang="fr-FR"/>
          </a:p>
          <a:p>
            <a:pPr lvl="2">
              <a:buFont typeface="Wingdings" panose="020B0604020202020204" pitchFamily="34" charset="0"/>
              <a:buChar char="§"/>
            </a:pPr>
            <a:r>
              <a:rPr lang="fr-FR" b="1" err="1">
                <a:solidFill>
                  <a:srgbClr val="000000"/>
                </a:solidFill>
                <a:ea typeface="+mn-lt"/>
                <a:cs typeface="+mn-lt"/>
              </a:rPr>
              <a:t>ble_manager.h</a:t>
            </a:r>
            <a:r>
              <a:rPr lang="fr-FR">
                <a:solidFill>
                  <a:srgbClr val="000000"/>
                </a:solidFill>
                <a:ea typeface="+mn-lt"/>
                <a:cs typeface="+mn-lt"/>
              </a:rPr>
              <a:t> (BLE)</a:t>
            </a:r>
            <a:endParaRPr lang="fr-FR"/>
          </a:p>
          <a:p>
            <a:endParaRPr lang="fr-FR">
              <a:solidFill>
                <a:srgbClr val="000000"/>
              </a:solidFill>
              <a:latin typeface="Grandview Display"/>
            </a:endParaRPr>
          </a:p>
          <a:p>
            <a:endParaRPr lang="fr-FR" sz="1100">
              <a:solidFill>
                <a:srgbClr val="CCCCCC"/>
              </a:solidFill>
              <a:latin typeface="Consolas"/>
            </a:endParaRPr>
          </a:p>
          <a:p>
            <a:endParaRPr lang="fr-FR"/>
          </a:p>
          <a:p>
            <a:endParaRPr lang="fr-FR"/>
          </a:p>
        </p:txBody>
      </p:sp>
      <p:sp>
        <p:nvSpPr>
          <p:cNvPr id="4" name="ZoneTexte 3">
            <a:extLst>
              <a:ext uri="{FF2B5EF4-FFF2-40B4-BE49-F238E27FC236}">
                <a16:creationId xmlns:a16="http://schemas.microsoft.com/office/drawing/2014/main" id="{984F8F2E-4834-BD96-6E45-7D06299F17AA}"/>
              </a:ext>
            </a:extLst>
          </p:cNvPr>
          <p:cNvSpPr txBox="1"/>
          <p:nvPr/>
        </p:nvSpPr>
        <p:spPr>
          <a:xfrm>
            <a:off x="645026" y="2265216"/>
            <a:ext cx="919825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a:t>Organisation recommandée du code ESP32</a:t>
            </a:r>
          </a:p>
        </p:txBody>
      </p:sp>
      <p:sp>
        <p:nvSpPr>
          <p:cNvPr id="5" name="Espace réservé du numéro de diapositive 4">
            <a:extLst>
              <a:ext uri="{FF2B5EF4-FFF2-40B4-BE49-F238E27FC236}">
                <a16:creationId xmlns:a16="http://schemas.microsoft.com/office/drawing/2014/main" id="{AA6854B1-54D5-C80A-77CE-781D4A53BFE4}"/>
              </a:ext>
            </a:extLst>
          </p:cNvPr>
          <p:cNvSpPr>
            <a:spLocks noGrp="1"/>
          </p:cNvSpPr>
          <p:nvPr>
            <p:ph type="sldNum" sz="quarter" idx="12"/>
          </p:nvPr>
        </p:nvSpPr>
        <p:spPr/>
        <p:txBody>
          <a:bodyPr/>
          <a:lstStyle/>
          <a:p>
            <a:fld id="{70C12960-6E85-460F-B6E3-5B82CB31AF3D}" type="slidenum">
              <a:rPr lang="en-US" smtClean="0"/>
              <a:t>23</a:t>
            </a:fld>
            <a:endParaRPr lang="fr-FR"/>
          </a:p>
        </p:txBody>
      </p:sp>
    </p:spTree>
    <p:extLst>
      <p:ext uri="{BB962C8B-B14F-4D97-AF65-F5344CB8AC3E}">
        <p14:creationId xmlns:p14="http://schemas.microsoft.com/office/powerpoint/2010/main" val="2354449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D9F3D-368E-725F-8C2A-A44D4959B02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7F12FD1-CBFD-12B6-8346-915145548636}"/>
              </a:ext>
            </a:extLst>
          </p:cNvPr>
          <p:cNvSpPr>
            <a:spLocks noGrp="1"/>
          </p:cNvSpPr>
          <p:nvPr>
            <p:ph type="title"/>
          </p:nvPr>
        </p:nvSpPr>
        <p:spPr/>
        <p:txBody>
          <a:bodyPr/>
          <a:lstStyle/>
          <a:p>
            <a:r>
              <a:rPr lang="fr-FR"/>
              <a:t>Recommandations Finales</a:t>
            </a:r>
          </a:p>
          <a:p>
            <a:endParaRPr lang="fr-FR"/>
          </a:p>
          <a:p>
            <a:endParaRPr lang="fr-FR"/>
          </a:p>
          <a:p>
            <a:endParaRPr lang="fr-FR"/>
          </a:p>
          <a:p>
            <a:endParaRPr lang="fr-FR"/>
          </a:p>
          <a:p>
            <a:endParaRPr lang="fr-FR"/>
          </a:p>
        </p:txBody>
      </p:sp>
      <p:graphicFrame>
        <p:nvGraphicFramePr>
          <p:cNvPr id="7" name="Tableau 6">
            <a:extLst>
              <a:ext uri="{FF2B5EF4-FFF2-40B4-BE49-F238E27FC236}">
                <a16:creationId xmlns:a16="http://schemas.microsoft.com/office/drawing/2014/main" id="{2FBA242C-7FAE-F483-32B4-090EF51B6FA9}"/>
              </a:ext>
            </a:extLst>
          </p:cNvPr>
          <p:cNvGraphicFramePr>
            <a:graphicFrameLocks noGrp="1"/>
          </p:cNvGraphicFramePr>
          <p:nvPr>
            <p:extLst>
              <p:ext uri="{D42A27DB-BD31-4B8C-83A1-F6EECF244321}">
                <p14:modId xmlns:p14="http://schemas.microsoft.com/office/powerpoint/2010/main" val="3599661960"/>
              </p:ext>
            </p:extLst>
          </p:nvPr>
        </p:nvGraphicFramePr>
        <p:xfrm>
          <a:off x="1861778" y="2920933"/>
          <a:ext cx="8168640" cy="2931160"/>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3518696291"/>
                    </a:ext>
                  </a:extLst>
                </a:gridCol>
                <a:gridCol w="4084320">
                  <a:extLst>
                    <a:ext uri="{9D8B030D-6E8A-4147-A177-3AD203B41FA5}">
                      <a16:colId xmlns:a16="http://schemas.microsoft.com/office/drawing/2014/main" val="3921998820"/>
                    </a:ext>
                  </a:extLst>
                </a:gridCol>
              </a:tblGrid>
              <a:tr h="370840">
                <a:tc>
                  <a:txBody>
                    <a:bodyPr/>
                    <a:lstStyle/>
                    <a:p>
                      <a:pPr lvl="0">
                        <a:buNone/>
                      </a:pPr>
                      <a:r>
                        <a:rPr lang="fr-FR" sz="1800" b="0" i="0" u="none" strike="noStrike" noProof="0">
                          <a:latin typeface="Grandview Display"/>
                        </a:rPr>
                        <a:t>Priorité</a:t>
                      </a:r>
                      <a:endParaRPr lang="fr-FR"/>
                    </a:p>
                  </a:txBody>
                  <a:tcPr/>
                </a:tc>
                <a:tc>
                  <a:txBody>
                    <a:bodyPr/>
                    <a:lstStyle/>
                    <a:p>
                      <a:pPr lvl="0">
                        <a:buNone/>
                      </a:pPr>
                      <a:r>
                        <a:rPr lang="fr-FR" sz="1800" b="0" i="0" u="none" strike="noStrike" noProof="0">
                          <a:latin typeface="Grandview Display"/>
                        </a:rPr>
                        <a:t>Recommandation</a:t>
                      </a:r>
                      <a:endParaRPr lang="fr-FR"/>
                    </a:p>
                  </a:txBody>
                  <a:tcPr/>
                </a:tc>
                <a:extLst>
                  <a:ext uri="{0D108BD9-81ED-4DB2-BD59-A6C34878D82A}">
                    <a16:rowId xmlns:a16="http://schemas.microsoft.com/office/drawing/2014/main" val="2057308431"/>
                  </a:ext>
                </a:extLst>
              </a:tr>
              <a:tr h="370840">
                <a:tc>
                  <a:txBody>
                    <a:bodyPr/>
                    <a:lstStyle/>
                    <a:p>
                      <a:pPr lvl="0">
                        <a:buNone/>
                      </a:pPr>
                      <a:r>
                        <a:rPr lang="fr-FR" sz="1800" b="0" i="0" u="none" strike="noStrike" noProof="0">
                          <a:latin typeface="Grandview Display"/>
                        </a:rPr>
                        <a:t>Critique</a:t>
                      </a:r>
                      <a:endParaRPr lang="fr-FR"/>
                    </a:p>
                  </a:txBody>
                  <a:tcPr/>
                </a:tc>
                <a:tc>
                  <a:txBody>
                    <a:bodyPr/>
                    <a:lstStyle/>
                    <a:p>
                      <a:pPr lvl="0">
                        <a:buNone/>
                      </a:pPr>
                      <a:r>
                        <a:rPr lang="fr-FR" sz="1800" b="0" i="0" u="none" strike="noStrike" noProof="0">
                          <a:latin typeface="Grandview Display"/>
                        </a:rPr>
                        <a:t>Stocker les identifiants Wi-Fi/MQTT de manière sécurisée</a:t>
                      </a:r>
                      <a:endParaRPr lang="fr-FR"/>
                    </a:p>
                  </a:txBody>
                  <a:tcPr/>
                </a:tc>
                <a:extLst>
                  <a:ext uri="{0D108BD9-81ED-4DB2-BD59-A6C34878D82A}">
                    <a16:rowId xmlns:a16="http://schemas.microsoft.com/office/drawing/2014/main" val="3575070892"/>
                  </a:ext>
                </a:extLst>
              </a:tr>
              <a:tr h="370840">
                <a:tc>
                  <a:txBody>
                    <a:bodyPr/>
                    <a:lstStyle/>
                    <a:p>
                      <a:pPr lvl="0">
                        <a:buNone/>
                      </a:pPr>
                      <a:r>
                        <a:rPr lang="fr-FR" sz="1800" b="0" i="0" u="none" strike="noStrike" noProof="0">
                          <a:latin typeface="Grandview Display"/>
                        </a:rPr>
                        <a:t>Critique</a:t>
                      </a:r>
                      <a:endParaRPr lang="fr-FR"/>
                    </a:p>
                  </a:txBody>
                  <a:tcPr/>
                </a:tc>
                <a:tc>
                  <a:txBody>
                    <a:bodyPr/>
                    <a:lstStyle/>
                    <a:p>
                      <a:pPr lvl="0">
                        <a:buNone/>
                      </a:pPr>
                      <a:r>
                        <a:rPr lang="fr-FR" sz="1800" b="0" i="0" u="none" strike="noStrike" noProof="0">
                          <a:latin typeface="Grandview Display"/>
                        </a:rPr>
                        <a:t>Activer MQTTS pour chiffrer les communications</a:t>
                      </a:r>
                      <a:endParaRPr lang="fr-FR"/>
                    </a:p>
                  </a:txBody>
                  <a:tcPr/>
                </a:tc>
                <a:extLst>
                  <a:ext uri="{0D108BD9-81ED-4DB2-BD59-A6C34878D82A}">
                    <a16:rowId xmlns:a16="http://schemas.microsoft.com/office/drawing/2014/main" val="1618369998"/>
                  </a:ext>
                </a:extLst>
              </a:tr>
              <a:tr h="370840">
                <a:tc>
                  <a:txBody>
                    <a:bodyPr/>
                    <a:lstStyle/>
                    <a:p>
                      <a:pPr lvl="0">
                        <a:buNone/>
                      </a:pPr>
                      <a:r>
                        <a:rPr lang="fr-FR" sz="1800" b="0" i="0" u="none" strike="noStrike" noProof="0">
                          <a:latin typeface="Grandview Display"/>
                        </a:rPr>
                        <a:t>Important</a:t>
                      </a:r>
                      <a:endParaRPr lang="fr-FR"/>
                    </a:p>
                  </a:txBody>
                  <a:tcPr/>
                </a:tc>
                <a:tc>
                  <a:txBody>
                    <a:bodyPr/>
                    <a:lstStyle/>
                    <a:p>
                      <a:pPr lvl="0">
                        <a:buNone/>
                      </a:pPr>
                      <a:r>
                        <a:rPr lang="fr-FR" sz="1800" b="0" i="0" u="none" strike="noStrike" noProof="0">
                          <a:latin typeface="Grandview Display"/>
                        </a:rPr>
                        <a:t>Ajouter un </a:t>
                      </a:r>
                      <a:r>
                        <a:rPr lang="fr-FR" sz="1800" b="0" i="0" u="none" strike="noStrike" noProof="0" err="1">
                          <a:latin typeface="Grandview Display"/>
                        </a:rPr>
                        <a:t>watchdog</a:t>
                      </a:r>
                      <a:r>
                        <a:rPr lang="fr-FR" sz="1800" b="0" i="0" u="none" strike="noStrike" noProof="0">
                          <a:latin typeface="Grandview Display"/>
                        </a:rPr>
                        <a:t> pour éviter les blocages</a:t>
                      </a:r>
                      <a:endParaRPr lang="fr-FR"/>
                    </a:p>
                  </a:txBody>
                  <a:tcPr/>
                </a:tc>
                <a:extLst>
                  <a:ext uri="{0D108BD9-81ED-4DB2-BD59-A6C34878D82A}">
                    <a16:rowId xmlns:a16="http://schemas.microsoft.com/office/drawing/2014/main" val="4247186995"/>
                  </a:ext>
                </a:extLst>
              </a:tr>
              <a:tr h="370840">
                <a:tc>
                  <a:txBody>
                    <a:bodyPr/>
                    <a:lstStyle/>
                    <a:p>
                      <a:pPr lvl="0">
                        <a:buNone/>
                      </a:pPr>
                      <a:r>
                        <a:rPr lang="fr-FR" sz="1800" b="0" i="0" u="none" strike="noStrike" noProof="0">
                          <a:latin typeface="Grandview Display"/>
                        </a:rPr>
                        <a:t>Amélioration</a:t>
                      </a:r>
                      <a:endParaRPr lang="fr-FR"/>
                    </a:p>
                  </a:txBody>
                  <a:tcPr/>
                </a:tc>
                <a:tc>
                  <a:txBody>
                    <a:bodyPr/>
                    <a:lstStyle/>
                    <a:p>
                      <a:pPr lvl="0">
                        <a:buNone/>
                      </a:pPr>
                      <a:r>
                        <a:rPr lang="fr-FR" sz="1800" b="0" i="0" u="none" strike="noStrike" noProof="0">
                          <a:latin typeface="Grandview Display"/>
                        </a:rPr>
                        <a:t>Optimiser la taille des messages JSON envoyés</a:t>
                      </a:r>
                      <a:endParaRPr lang="fr-FR"/>
                    </a:p>
                  </a:txBody>
                  <a:tcPr/>
                </a:tc>
                <a:extLst>
                  <a:ext uri="{0D108BD9-81ED-4DB2-BD59-A6C34878D82A}">
                    <a16:rowId xmlns:a16="http://schemas.microsoft.com/office/drawing/2014/main" val="3171690745"/>
                  </a:ext>
                </a:extLst>
              </a:tr>
            </a:tbl>
          </a:graphicData>
        </a:graphic>
      </p:graphicFrame>
      <p:sp>
        <p:nvSpPr>
          <p:cNvPr id="3" name="Espace réservé du numéro de diapositive 2">
            <a:extLst>
              <a:ext uri="{FF2B5EF4-FFF2-40B4-BE49-F238E27FC236}">
                <a16:creationId xmlns:a16="http://schemas.microsoft.com/office/drawing/2014/main" id="{330A700D-13D9-19FC-F1E3-7FEA525F8CC1}"/>
              </a:ext>
            </a:extLst>
          </p:cNvPr>
          <p:cNvSpPr>
            <a:spLocks noGrp="1"/>
          </p:cNvSpPr>
          <p:nvPr>
            <p:ph type="sldNum" sz="quarter" idx="12"/>
          </p:nvPr>
        </p:nvSpPr>
        <p:spPr/>
        <p:txBody>
          <a:bodyPr/>
          <a:lstStyle/>
          <a:p>
            <a:fld id="{70C12960-6E85-460F-B6E3-5B82CB31AF3D}" type="slidenum">
              <a:rPr lang="en-US" smtClean="0"/>
              <a:t>24</a:t>
            </a:fld>
            <a:endParaRPr lang="fr-FR"/>
          </a:p>
        </p:txBody>
      </p:sp>
    </p:spTree>
    <p:extLst>
      <p:ext uri="{BB962C8B-B14F-4D97-AF65-F5344CB8AC3E}">
        <p14:creationId xmlns:p14="http://schemas.microsoft.com/office/powerpoint/2010/main" val="3930893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B61846-7A95-C274-E3CD-E46F505C8442}"/>
            </a:ext>
          </a:extLst>
        </p:cNvPr>
        <p:cNvGrpSpPr/>
        <p:nvPr/>
      </p:nvGrpSpPr>
      <p:grpSpPr>
        <a:xfrm>
          <a:off x="0" y="0"/>
          <a:ext cx="0" cy="0"/>
          <a:chOff x="0" y="0"/>
          <a:chExt cx="0" cy="0"/>
        </a:xfrm>
      </p:grpSpPr>
      <p:cxnSp>
        <p:nvCxnSpPr>
          <p:cNvPr id="15" name="Straight Connector 7">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descr="Karmine Corp on X: &quot;Mes frères ultras, il est l'heure de ...">
            <a:extLst>
              <a:ext uri="{FF2B5EF4-FFF2-40B4-BE49-F238E27FC236}">
                <a16:creationId xmlns:a16="http://schemas.microsoft.com/office/drawing/2014/main" id="{7D71A059-38EA-BCC1-C627-CD054DAD577C}"/>
              </a:ext>
            </a:extLst>
          </p:cNvPr>
          <p:cNvPicPr>
            <a:picLocks noChangeAspect="1"/>
          </p:cNvPicPr>
          <p:nvPr/>
        </p:nvPicPr>
        <p:blipFill>
          <a:blip r:embed="rId3"/>
          <a:srcRect t="22596" b="21154"/>
          <a:stretch/>
        </p:blipFill>
        <p:spPr>
          <a:xfrm>
            <a:off x="20" y="10"/>
            <a:ext cx="12191979" cy="6857989"/>
          </a:xfrm>
          <a:prstGeom prst="rect">
            <a:avLst/>
          </a:prstGeom>
        </p:spPr>
      </p:pic>
      <p:sp>
        <p:nvSpPr>
          <p:cNvPr id="17" name="Rectangle 16">
            <a:extLst>
              <a:ext uri="{FF2B5EF4-FFF2-40B4-BE49-F238E27FC236}">
                <a16:creationId xmlns:a16="http://schemas.microsoft.com/office/drawing/2014/main" id="{9E9D00D9-C4F5-471E-BE2C-126CB112A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B1073B3-06A6-3A2A-5453-47AA2FCD7CFA}"/>
              </a:ext>
            </a:extLst>
          </p:cNvPr>
          <p:cNvSpPr>
            <a:spLocks noGrp="1"/>
          </p:cNvSpPr>
          <p:nvPr>
            <p:ph type="title"/>
          </p:nvPr>
        </p:nvSpPr>
        <p:spPr>
          <a:xfrm>
            <a:off x="724746" y="956733"/>
            <a:ext cx="10607947" cy="4345089"/>
          </a:xfrm>
        </p:spPr>
        <p:txBody>
          <a:bodyPr vert="horz" lIns="91440" tIns="45720" rIns="91440" bIns="45720" rtlCol="0" anchor="t">
            <a:normAutofit/>
          </a:bodyPr>
          <a:lstStyle/>
          <a:p>
            <a:pPr algn="ctr"/>
            <a:r>
              <a:rPr lang="en-US" sz="8800" b="1" kern="1200">
                <a:solidFill>
                  <a:srgbClr val="FFFFFF"/>
                </a:solidFill>
                <a:latin typeface="+mj-lt"/>
                <a:ea typeface="+mj-ea"/>
                <a:cs typeface="+mj-cs"/>
              </a:rPr>
              <a:t>Merci de nous </a:t>
            </a:r>
            <a:r>
              <a:rPr lang="en-US" sz="8800" b="1" kern="1200" err="1">
                <a:solidFill>
                  <a:srgbClr val="FFFFFF"/>
                </a:solidFill>
                <a:latin typeface="+mj-lt"/>
                <a:ea typeface="+mj-ea"/>
                <a:cs typeface="+mj-cs"/>
              </a:rPr>
              <a:t>avoir</a:t>
            </a:r>
            <a:r>
              <a:rPr lang="en-US" sz="8800" b="1" kern="1200">
                <a:solidFill>
                  <a:srgbClr val="FFFFFF"/>
                </a:solidFill>
                <a:latin typeface="+mj-lt"/>
                <a:ea typeface="+mj-ea"/>
                <a:cs typeface="+mj-cs"/>
              </a:rPr>
              <a:t> </a:t>
            </a:r>
            <a:r>
              <a:rPr lang="en-US" sz="8800" b="1" kern="1200" err="1">
                <a:solidFill>
                  <a:srgbClr val="FFFFFF"/>
                </a:solidFill>
                <a:latin typeface="+mj-lt"/>
                <a:ea typeface="+mj-ea"/>
                <a:cs typeface="+mj-cs"/>
              </a:rPr>
              <a:t>écouté</a:t>
            </a:r>
            <a:endParaRPr lang="en-US" sz="8800" b="1" kern="1200">
              <a:solidFill>
                <a:srgbClr val="FFFFFF"/>
              </a:solidFill>
              <a:latin typeface="+mj-lt"/>
            </a:endParaRPr>
          </a:p>
          <a:p>
            <a:pPr algn="ctr"/>
            <a:endParaRPr lang="en-US" sz="8800" b="1" kern="1200">
              <a:solidFill>
                <a:srgbClr val="FFFFFF"/>
              </a:solidFill>
              <a:latin typeface="+mj-lt"/>
            </a:endParaRPr>
          </a:p>
          <a:p>
            <a:pPr algn="ctr"/>
            <a:endParaRPr lang="en-US" sz="8800" b="1" kern="1200">
              <a:solidFill>
                <a:srgbClr val="FFFFFF"/>
              </a:solidFill>
              <a:latin typeface="+mj-lt"/>
            </a:endParaRPr>
          </a:p>
          <a:p>
            <a:pPr algn="ctr"/>
            <a:endParaRPr lang="en-US" sz="8800" b="1" kern="1200">
              <a:solidFill>
                <a:srgbClr val="FFFFFF"/>
              </a:solidFill>
              <a:latin typeface="+mj-lt"/>
            </a:endParaRPr>
          </a:p>
          <a:p>
            <a:pPr algn="ctr"/>
            <a:endParaRPr lang="en-US" sz="8800" b="1" kern="1200">
              <a:solidFill>
                <a:srgbClr val="FFFFFF"/>
              </a:solidFill>
              <a:latin typeface="+mj-lt"/>
            </a:endParaRPr>
          </a:p>
          <a:p>
            <a:pPr algn="ctr"/>
            <a:endParaRPr lang="en-US" sz="8800" b="1" kern="1200">
              <a:solidFill>
                <a:srgbClr val="FFFFFF"/>
              </a:solidFill>
              <a:latin typeface="+mj-lt"/>
            </a:endParaRPr>
          </a:p>
        </p:txBody>
      </p:sp>
      <p:cxnSp>
        <p:nvCxnSpPr>
          <p:cNvPr id="14" name="Straight Connector 13">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20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Image 3" descr="Stickers sur le thème Kcorp | Redbubble">
            <a:extLst>
              <a:ext uri="{FF2B5EF4-FFF2-40B4-BE49-F238E27FC236}">
                <a16:creationId xmlns:a16="http://schemas.microsoft.com/office/drawing/2014/main" id="{D4F18AB3-EC46-8A89-FC34-EEBBA640711D}"/>
              </a:ext>
            </a:extLst>
          </p:cNvPr>
          <p:cNvPicPr>
            <a:picLocks noChangeAspect="1"/>
          </p:cNvPicPr>
          <p:nvPr/>
        </p:nvPicPr>
        <p:blipFill>
          <a:blip r:embed="rId4"/>
          <a:srcRect t="12222" r="730" b="11229"/>
          <a:stretch/>
        </p:blipFill>
        <p:spPr>
          <a:xfrm>
            <a:off x="4819" y="3592"/>
            <a:ext cx="192096" cy="184798"/>
          </a:xfrm>
          <a:prstGeom prst="rect">
            <a:avLst/>
          </a:prstGeom>
        </p:spPr>
      </p:pic>
      <p:sp>
        <p:nvSpPr>
          <p:cNvPr id="5" name="Espace réservé du numéro de diapositive 4">
            <a:extLst>
              <a:ext uri="{FF2B5EF4-FFF2-40B4-BE49-F238E27FC236}">
                <a16:creationId xmlns:a16="http://schemas.microsoft.com/office/drawing/2014/main" id="{12798806-6FC6-4039-C302-013AB731E330}"/>
              </a:ext>
            </a:extLst>
          </p:cNvPr>
          <p:cNvSpPr>
            <a:spLocks noGrp="1"/>
          </p:cNvSpPr>
          <p:nvPr>
            <p:ph type="sldNum" sz="quarter" idx="12"/>
          </p:nvPr>
        </p:nvSpPr>
        <p:spPr/>
        <p:txBody>
          <a:bodyPr/>
          <a:lstStyle/>
          <a:p>
            <a:fld id="{70C12960-6E85-460F-B6E3-5B82CB31AF3D}" type="slidenum">
              <a:rPr lang="en-US" smtClean="0"/>
              <a:t>25</a:t>
            </a:fld>
            <a:endParaRPr lang="fr-FR"/>
          </a:p>
        </p:txBody>
      </p:sp>
    </p:spTree>
    <p:extLst>
      <p:ext uri="{BB962C8B-B14F-4D97-AF65-F5344CB8AC3E}">
        <p14:creationId xmlns:p14="http://schemas.microsoft.com/office/powerpoint/2010/main" val="330441370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382C89C-7563-B2E5-2729-FE382CAE2BC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93D0538-5C9A-9B17-03C0-1B940BA8797C}"/>
              </a:ext>
            </a:extLst>
          </p:cNvPr>
          <p:cNvSpPr>
            <a:spLocks noGrp="1"/>
          </p:cNvSpPr>
          <p:nvPr>
            <p:ph type="title"/>
          </p:nvPr>
        </p:nvSpPr>
        <p:spPr/>
        <p:txBody>
          <a:bodyPr/>
          <a:lstStyle/>
          <a:p>
            <a:r>
              <a:rPr lang="fr-FR" sz="6600" err="1">
                <a:solidFill>
                  <a:schemeClr val="bg1"/>
                </a:solidFill>
              </a:rPr>
              <a:t>I.Black</a:t>
            </a:r>
            <a:r>
              <a:rPr lang="fr-FR" sz="6600">
                <a:solidFill>
                  <a:schemeClr val="bg1"/>
                </a:solidFill>
              </a:rPr>
              <a:t> Box</a:t>
            </a:r>
            <a:endParaRPr lang="en-US" sz="6600" b="0">
              <a:solidFill>
                <a:schemeClr val="bg1"/>
              </a:solidFill>
            </a:endParaRPr>
          </a:p>
          <a:p>
            <a:endParaRPr lang="fr-FR">
              <a:solidFill>
                <a:schemeClr val="bg1"/>
              </a:solidFill>
            </a:endParaRPr>
          </a:p>
        </p:txBody>
      </p:sp>
      <p:sp>
        <p:nvSpPr>
          <p:cNvPr id="3" name="Espace réservé du contenu 2">
            <a:extLst>
              <a:ext uri="{FF2B5EF4-FFF2-40B4-BE49-F238E27FC236}">
                <a16:creationId xmlns:a16="http://schemas.microsoft.com/office/drawing/2014/main" id="{7C88E87B-DFC2-C670-656F-603052E95DB9}"/>
              </a:ext>
            </a:extLst>
          </p:cNvPr>
          <p:cNvSpPr>
            <a:spLocks noGrp="1"/>
          </p:cNvSpPr>
          <p:nvPr>
            <p:ph idx="1"/>
          </p:nvPr>
        </p:nvSpPr>
        <p:spPr/>
        <p:txBody>
          <a:bodyPr vert="horz" lIns="91440" tIns="45720" rIns="91440" bIns="45720" rtlCol="0" anchor="t">
            <a:normAutofit/>
          </a:bodyPr>
          <a:lstStyle/>
          <a:p>
            <a:pPr marL="0" indent="0">
              <a:buNone/>
            </a:pPr>
            <a:endParaRPr lang="fr-FR">
              <a:solidFill>
                <a:schemeClr val="bg1"/>
              </a:solidFill>
            </a:endParaRPr>
          </a:p>
          <a:p>
            <a:pPr marL="0" indent="0">
              <a:buNone/>
            </a:pPr>
            <a:endParaRPr lang="fr-FR">
              <a:solidFill>
                <a:schemeClr val="bg1"/>
              </a:solidFill>
            </a:endParaRPr>
          </a:p>
          <a:p>
            <a:pPr marL="0" indent="0">
              <a:buNone/>
            </a:pPr>
            <a:endParaRPr lang="fr-FR">
              <a:solidFill>
                <a:schemeClr val="bg1"/>
              </a:solidFill>
            </a:endParaRPr>
          </a:p>
          <a:p>
            <a:pPr marL="0" indent="0">
              <a:buNone/>
            </a:pPr>
            <a:endParaRPr lang="fr-FR">
              <a:solidFill>
                <a:schemeClr val="bg1"/>
              </a:solidFill>
            </a:endParaRPr>
          </a:p>
          <a:p>
            <a:pPr marL="0" indent="0">
              <a:buNone/>
            </a:pPr>
            <a:endParaRPr lang="fr-FR">
              <a:solidFill>
                <a:schemeClr val="bg1"/>
              </a:solidFill>
            </a:endParaRPr>
          </a:p>
          <a:p>
            <a:pPr marL="0" indent="0">
              <a:buNone/>
            </a:pPr>
            <a:endParaRPr lang="fr-FR">
              <a:solidFill>
                <a:schemeClr val="bg1"/>
              </a:solidFill>
            </a:endParaRPr>
          </a:p>
          <a:p>
            <a:pPr marL="0" indent="0">
              <a:buNone/>
            </a:pPr>
            <a:r>
              <a:rPr lang="fr-FR" sz="1800" b="1">
                <a:solidFill>
                  <a:schemeClr val="bg1"/>
                </a:solidFill>
              </a:rPr>
              <a:t>PENTEST – PRINCE TANGUY</a:t>
            </a:r>
          </a:p>
        </p:txBody>
      </p:sp>
      <p:sp>
        <p:nvSpPr>
          <p:cNvPr id="4" name="Espace réservé du numéro de diapositive 3">
            <a:extLst>
              <a:ext uri="{FF2B5EF4-FFF2-40B4-BE49-F238E27FC236}">
                <a16:creationId xmlns:a16="http://schemas.microsoft.com/office/drawing/2014/main" id="{63936D15-9423-231A-3AC4-3EF209282CDF}"/>
              </a:ext>
            </a:extLst>
          </p:cNvPr>
          <p:cNvSpPr>
            <a:spLocks noGrp="1"/>
          </p:cNvSpPr>
          <p:nvPr>
            <p:ph type="sldNum" sz="quarter" idx="12"/>
          </p:nvPr>
        </p:nvSpPr>
        <p:spPr/>
        <p:txBody>
          <a:bodyPr/>
          <a:lstStyle/>
          <a:p>
            <a:fld id="{70C12960-6E85-460F-B6E3-5B82CB31AF3D}" type="slidenum">
              <a:rPr lang="en-US" dirty="0" smtClean="0">
                <a:solidFill>
                  <a:schemeClr val="bg1"/>
                </a:solidFill>
              </a:rPr>
              <a:t>3</a:t>
            </a:fld>
            <a:endParaRPr lang="fr-FR">
              <a:solidFill>
                <a:schemeClr val="bg1"/>
              </a:solidFill>
            </a:endParaRPr>
          </a:p>
        </p:txBody>
      </p:sp>
    </p:spTree>
    <p:extLst>
      <p:ext uri="{BB962C8B-B14F-4D97-AF65-F5344CB8AC3E}">
        <p14:creationId xmlns:p14="http://schemas.microsoft.com/office/powerpoint/2010/main" val="990461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D0DAEB0-2FB5-807E-338F-554A2D98C26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9A72BB5-704A-6D82-6A95-25E397F4FAA1}"/>
              </a:ext>
            </a:extLst>
          </p:cNvPr>
          <p:cNvSpPr>
            <a:spLocks noGrp="1"/>
          </p:cNvSpPr>
          <p:nvPr>
            <p:ph type="title"/>
          </p:nvPr>
        </p:nvSpPr>
        <p:spPr/>
        <p:txBody>
          <a:bodyPr>
            <a:normAutofit/>
          </a:bodyPr>
          <a:lstStyle/>
          <a:p>
            <a:r>
              <a:rPr lang="fr-FR">
                <a:solidFill>
                  <a:schemeClr val="bg1"/>
                </a:solidFill>
              </a:rPr>
              <a:t>WIFI – Reconnaissance </a:t>
            </a:r>
          </a:p>
          <a:p>
            <a:endParaRPr lang="fr-FR">
              <a:solidFill>
                <a:schemeClr val="bg1"/>
              </a:solidFill>
            </a:endParaRPr>
          </a:p>
        </p:txBody>
      </p:sp>
      <p:sp>
        <p:nvSpPr>
          <p:cNvPr id="3" name="Espace réservé du contenu 2">
            <a:extLst>
              <a:ext uri="{FF2B5EF4-FFF2-40B4-BE49-F238E27FC236}">
                <a16:creationId xmlns:a16="http://schemas.microsoft.com/office/drawing/2014/main" id="{C1A65ECA-F6A4-EC4D-3374-16645BF5F7C8}"/>
              </a:ext>
            </a:extLst>
          </p:cNvPr>
          <p:cNvSpPr>
            <a:spLocks noGrp="1"/>
          </p:cNvSpPr>
          <p:nvPr>
            <p:ph idx="1"/>
          </p:nvPr>
        </p:nvSpPr>
        <p:spPr/>
        <p:txBody>
          <a:bodyPr vert="horz" lIns="91440" tIns="45720" rIns="91440" bIns="45720" rtlCol="0" anchor="t">
            <a:normAutofit/>
          </a:bodyPr>
          <a:lstStyle/>
          <a:p>
            <a:pPr marL="0" indent="0">
              <a:buNone/>
            </a:pPr>
            <a:r>
              <a:rPr lang="fr-FR">
                <a:solidFill>
                  <a:schemeClr val="bg1"/>
                </a:solidFill>
              </a:rPr>
              <a:t> </a:t>
            </a:r>
          </a:p>
        </p:txBody>
      </p:sp>
      <p:sp>
        <p:nvSpPr>
          <p:cNvPr id="5" name="Espace réservé du contenu 2">
            <a:extLst>
              <a:ext uri="{FF2B5EF4-FFF2-40B4-BE49-F238E27FC236}">
                <a16:creationId xmlns:a16="http://schemas.microsoft.com/office/drawing/2014/main" id="{F4EB743D-4FC2-6F8E-D35B-F31D01BC49E3}"/>
              </a:ext>
            </a:extLst>
          </p:cNvPr>
          <p:cNvSpPr txBox="1">
            <a:spLocks/>
          </p:cNvSpPr>
          <p:nvPr/>
        </p:nvSpPr>
        <p:spPr>
          <a:xfrm>
            <a:off x="792480" y="2785872"/>
            <a:ext cx="10890928" cy="356616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solidFill>
                  <a:schemeClr val="bg1"/>
                </a:solidFill>
              </a:rPr>
              <a:t>Action : Scan du réseau </a:t>
            </a:r>
          </a:p>
          <a:p>
            <a:pPr marL="0" indent="0">
              <a:buNone/>
            </a:pPr>
            <a:endParaRPr lang="fr-FR">
              <a:solidFill>
                <a:schemeClr val="bg1"/>
              </a:solidFill>
            </a:endParaRPr>
          </a:p>
          <a:p>
            <a:pPr marL="0" indent="0">
              <a:buNone/>
            </a:pPr>
            <a:r>
              <a:rPr lang="fr-FR">
                <a:solidFill>
                  <a:schemeClr val="bg1"/>
                </a:solidFill>
              </a:rPr>
              <a:t>Outil : airodump-ng / Applications sur smartphone</a:t>
            </a:r>
          </a:p>
          <a:p>
            <a:pPr marL="0" indent="0">
              <a:buNone/>
            </a:pPr>
            <a:endParaRPr lang="fr-FR">
              <a:solidFill>
                <a:schemeClr val="bg1"/>
              </a:solidFill>
            </a:endParaRPr>
          </a:p>
          <a:p>
            <a:pPr marL="0" indent="0">
              <a:buNone/>
            </a:pPr>
            <a:r>
              <a:rPr lang="fr-FR">
                <a:solidFill>
                  <a:schemeClr val="bg1"/>
                </a:solidFill>
              </a:rPr>
              <a:t>Objectifs : Identifier le réseau, les SSIDs, leur type de sécurité (WPA2/WPA3).</a:t>
            </a:r>
          </a:p>
          <a:p>
            <a:pPr marL="0" indent="0">
              <a:buNone/>
            </a:pPr>
            <a:endParaRPr lang="fr-FR">
              <a:solidFill>
                <a:schemeClr val="bg1"/>
              </a:solidFill>
            </a:endParaRPr>
          </a:p>
          <a:p>
            <a:pPr marL="0" indent="0">
              <a:buNone/>
            </a:pPr>
            <a:r>
              <a:rPr lang="fr-FR">
                <a:solidFill>
                  <a:schemeClr val="bg1"/>
                </a:solidFill>
              </a:rPr>
              <a:t>Limites : Réseau masqué ou utilisation de WPA3</a:t>
            </a:r>
          </a:p>
        </p:txBody>
      </p:sp>
      <p:sp>
        <p:nvSpPr>
          <p:cNvPr id="4" name="Espace réservé du numéro de diapositive 3">
            <a:extLst>
              <a:ext uri="{FF2B5EF4-FFF2-40B4-BE49-F238E27FC236}">
                <a16:creationId xmlns:a16="http://schemas.microsoft.com/office/drawing/2014/main" id="{9181475C-5B24-384B-00A3-0674244DB27C}"/>
              </a:ext>
            </a:extLst>
          </p:cNvPr>
          <p:cNvSpPr>
            <a:spLocks noGrp="1"/>
          </p:cNvSpPr>
          <p:nvPr>
            <p:ph type="sldNum" sz="quarter" idx="12"/>
          </p:nvPr>
        </p:nvSpPr>
        <p:spPr/>
        <p:txBody>
          <a:bodyPr/>
          <a:lstStyle/>
          <a:p>
            <a:fld id="{70C12960-6E85-460F-B6E3-5B82CB31AF3D}" type="slidenum">
              <a:rPr lang="en-US" dirty="0" smtClean="0">
                <a:solidFill>
                  <a:schemeClr val="bg1"/>
                </a:solidFill>
              </a:rPr>
              <a:t>4</a:t>
            </a:fld>
            <a:endParaRPr lang="fr-FR">
              <a:solidFill>
                <a:schemeClr val="bg1"/>
              </a:solidFill>
            </a:endParaRPr>
          </a:p>
        </p:txBody>
      </p:sp>
    </p:spTree>
    <p:extLst>
      <p:ext uri="{BB962C8B-B14F-4D97-AF65-F5344CB8AC3E}">
        <p14:creationId xmlns:p14="http://schemas.microsoft.com/office/powerpoint/2010/main" val="1544120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59D82E5-E3BD-F26C-E1BB-76281109315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8102041-EC22-88BF-618E-02E5DB47EEFC}"/>
              </a:ext>
            </a:extLst>
          </p:cNvPr>
          <p:cNvSpPr>
            <a:spLocks noGrp="1"/>
          </p:cNvSpPr>
          <p:nvPr>
            <p:ph type="title"/>
          </p:nvPr>
        </p:nvSpPr>
        <p:spPr/>
        <p:txBody>
          <a:bodyPr>
            <a:normAutofit/>
          </a:bodyPr>
          <a:lstStyle/>
          <a:p>
            <a:r>
              <a:rPr lang="fr-FR">
                <a:solidFill>
                  <a:schemeClr val="bg1"/>
                </a:solidFill>
              </a:rPr>
              <a:t>WIFI – Attaque possible</a:t>
            </a:r>
          </a:p>
          <a:p>
            <a:endParaRPr lang="fr-FR">
              <a:solidFill>
                <a:schemeClr val="bg1"/>
              </a:solidFill>
            </a:endParaRPr>
          </a:p>
        </p:txBody>
      </p:sp>
      <p:sp>
        <p:nvSpPr>
          <p:cNvPr id="3" name="Espace réservé du contenu 2">
            <a:extLst>
              <a:ext uri="{FF2B5EF4-FFF2-40B4-BE49-F238E27FC236}">
                <a16:creationId xmlns:a16="http://schemas.microsoft.com/office/drawing/2014/main" id="{AFD6A3AB-25D2-269A-018D-FADDD62034D7}"/>
              </a:ext>
            </a:extLst>
          </p:cNvPr>
          <p:cNvSpPr>
            <a:spLocks noGrp="1"/>
          </p:cNvSpPr>
          <p:nvPr>
            <p:ph idx="1"/>
          </p:nvPr>
        </p:nvSpPr>
        <p:spPr/>
        <p:txBody>
          <a:bodyPr vert="horz" lIns="91440" tIns="45720" rIns="91440" bIns="45720" rtlCol="0" anchor="t">
            <a:normAutofit/>
          </a:bodyPr>
          <a:lstStyle/>
          <a:p>
            <a:pPr marL="0" indent="0">
              <a:buNone/>
            </a:pPr>
            <a:r>
              <a:rPr lang="fr-FR">
                <a:solidFill>
                  <a:schemeClr val="bg1"/>
                </a:solidFill>
              </a:rPr>
              <a:t> </a:t>
            </a:r>
          </a:p>
        </p:txBody>
      </p:sp>
      <p:sp>
        <p:nvSpPr>
          <p:cNvPr id="5" name="Espace réservé du contenu 2">
            <a:extLst>
              <a:ext uri="{FF2B5EF4-FFF2-40B4-BE49-F238E27FC236}">
                <a16:creationId xmlns:a16="http://schemas.microsoft.com/office/drawing/2014/main" id="{828E744C-A209-827A-BA76-413B5B81F4AA}"/>
              </a:ext>
            </a:extLst>
          </p:cNvPr>
          <p:cNvSpPr txBox="1">
            <a:spLocks/>
          </p:cNvSpPr>
          <p:nvPr/>
        </p:nvSpPr>
        <p:spPr>
          <a:xfrm>
            <a:off x="792480" y="2785872"/>
            <a:ext cx="10890928" cy="356616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solidFill>
                  <a:schemeClr val="bg1"/>
                </a:solidFill>
              </a:rPr>
              <a:t>Surcharge du WIFI (attaque de déni de service - </a:t>
            </a:r>
            <a:r>
              <a:rPr lang="fr-FR" err="1">
                <a:solidFill>
                  <a:schemeClr val="bg1"/>
                </a:solidFill>
              </a:rPr>
              <a:t>DoS</a:t>
            </a:r>
            <a:r>
              <a:rPr lang="fr-FR">
                <a:solidFill>
                  <a:schemeClr val="bg1"/>
                </a:solidFill>
              </a:rPr>
              <a:t>)</a:t>
            </a:r>
          </a:p>
          <a:p>
            <a:pPr marL="0" indent="0">
              <a:buNone/>
            </a:pPr>
            <a:endParaRPr lang="fr-FR">
              <a:solidFill>
                <a:schemeClr val="bg1"/>
              </a:solidFill>
            </a:endParaRPr>
          </a:p>
          <a:p>
            <a:pPr marL="0" indent="0">
              <a:buNone/>
            </a:pPr>
            <a:r>
              <a:rPr lang="fr-FR">
                <a:solidFill>
                  <a:schemeClr val="bg1"/>
                </a:solidFill>
              </a:rPr>
              <a:t>Principe : Envoie d'un grand nombre de requêtes pour saturer le point d'accès WIFI</a:t>
            </a:r>
          </a:p>
          <a:p>
            <a:pPr marL="0" indent="0">
              <a:buNone/>
            </a:pPr>
            <a:r>
              <a:rPr lang="fr-FR">
                <a:solidFill>
                  <a:schemeClr val="bg1"/>
                </a:solidFill>
              </a:rPr>
              <a:t>Outil : </a:t>
            </a:r>
            <a:r>
              <a:rPr lang="fr-FR" err="1">
                <a:solidFill>
                  <a:schemeClr val="bg1"/>
                </a:solidFill>
              </a:rPr>
              <a:t>aireplay-ng</a:t>
            </a:r>
            <a:endParaRPr lang="fr-FR">
              <a:solidFill>
                <a:schemeClr val="bg1"/>
              </a:solidFill>
            </a:endParaRPr>
          </a:p>
          <a:p>
            <a:pPr marL="0" indent="0">
              <a:buNone/>
            </a:pPr>
            <a:r>
              <a:rPr lang="fr-FR">
                <a:solidFill>
                  <a:schemeClr val="bg1"/>
                </a:solidFill>
              </a:rPr>
              <a:t>Limites : Matériel nécessaire précis ainsi que si le réseau utilise WPA3 ou des protections comme PMF (</a:t>
            </a:r>
            <a:r>
              <a:rPr lang="fr-FR" err="1">
                <a:solidFill>
                  <a:schemeClr val="bg1"/>
                </a:solidFill>
              </a:rPr>
              <a:t>Protected</a:t>
            </a:r>
            <a:r>
              <a:rPr lang="fr-FR">
                <a:solidFill>
                  <a:schemeClr val="bg1"/>
                </a:solidFill>
              </a:rPr>
              <a:t> Management Frames), réduisent l'efficacité de l'attaques.</a:t>
            </a:r>
          </a:p>
          <a:p>
            <a:pPr marL="0" indent="0">
              <a:buNone/>
            </a:pPr>
            <a:r>
              <a:rPr lang="fr-FR">
                <a:solidFill>
                  <a:schemeClr val="bg1"/>
                </a:solidFill>
              </a:rPr>
              <a:t>Impact : Interruption du système</a:t>
            </a:r>
          </a:p>
        </p:txBody>
      </p:sp>
      <p:sp>
        <p:nvSpPr>
          <p:cNvPr id="4" name="Espace réservé du numéro de diapositive 3">
            <a:extLst>
              <a:ext uri="{FF2B5EF4-FFF2-40B4-BE49-F238E27FC236}">
                <a16:creationId xmlns:a16="http://schemas.microsoft.com/office/drawing/2014/main" id="{58A88171-BFB3-26A6-8FC3-3AEF55DF6AA0}"/>
              </a:ext>
            </a:extLst>
          </p:cNvPr>
          <p:cNvSpPr>
            <a:spLocks noGrp="1"/>
          </p:cNvSpPr>
          <p:nvPr>
            <p:ph type="sldNum" sz="quarter" idx="12"/>
          </p:nvPr>
        </p:nvSpPr>
        <p:spPr/>
        <p:txBody>
          <a:bodyPr/>
          <a:lstStyle/>
          <a:p>
            <a:fld id="{70C12960-6E85-460F-B6E3-5B82CB31AF3D}" type="slidenum">
              <a:rPr lang="en-US" dirty="0" smtClean="0">
                <a:solidFill>
                  <a:schemeClr val="bg1"/>
                </a:solidFill>
              </a:rPr>
              <a:t>5</a:t>
            </a:fld>
            <a:endParaRPr lang="fr-FR">
              <a:solidFill>
                <a:schemeClr val="bg1"/>
              </a:solidFill>
            </a:endParaRPr>
          </a:p>
        </p:txBody>
      </p:sp>
    </p:spTree>
    <p:extLst>
      <p:ext uri="{BB962C8B-B14F-4D97-AF65-F5344CB8AC3E}">
        <p14:creationId xmlns:p14="http://schemas.microsoft.com/office/powerpoint/2010/main" val="4155820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44896E6-70AE-2397-BD9F-5D4232A0658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9D47204-DF00-948A-F541-8A0334BFAB30}"/>
              </a:ext>
            </a:extLst>
          </p:cNvPr>
          <p:cNvSpPr>
            <a:spLocks noGrp="1"/>
          </p:cNvSpPr>
          <p:nvPr>
            <p:ph type="title"/>
          </p:nvPr>
        </p:nvSpPr>
        <p:spPr/>
        <p:txBody>
          <a:bodyPr>
            <a:normAutofit/>
          </a:bodyPr>
          <a:lstStyle/>
          <a:p>
            <a:r>
              <a:rPr lang="fr-FR">
                <a:solidFill>
                  <a:schemeClr val="bg1"/>
                </a:solidFill>
              </a:rPr>
              <a:t>WIFI – Autre attaque possible</a:t>
            </a:r>
          </a:p>
          <a:p>
            <a:endParaRPr lang="fr-FR">
              <a:solidFill>
                <a:schemeClr val="bg1"/>
              </a:solidFill>
            </a:endParaRPr>
          </a:p>
        </p:txBody>
      </p:sp>
      <p:sp>
        <p:nvSpPr>
          <p:cNvPr id="3" name="Espace réservé du contenu 2">
            <a:extLst>
              <a:ext uri="{FF2B5EF4-FFF2-40B4-BE49-F238E27FC236}">
                <a16:creationId xmlns:a16="http://schemas.microsoft.com/office/drawing/2014/main" id="{05E69188-0416-D275-C597-E2ED3493AA03}"/>
              </a:ext>
            </a:extLst>
          </p:cNvPr>
          <p:cNvSpPr>
            <a:spLocks noGrp="1"/>
          </p:cNvSpPr>
          <p:nvPr>
            <p:ph idx="1"/>
          </p:nvPr>
        </p:nvSpPr>
        <p:spPr/>
        <p:txBody>
          <a:bodyPr vert="horz" lIns="91440" tIns="45720" rIns="91440" bIns="45720" rtlCol="0" anchor="t">
            <a:normAutofit/>
          </a:bodyPr>
          <a:lstStyle/>
          <a:p>
            <a:pPr marL="0" indent="0">
              <a:buNone/>
            </a:pPr>
            <a:r>
              <a:rPr lang="fr-FR">
                <a:solidFill>
                  <a:schemeClr val="bg1"/>
                </a:solidFill>
              </a:rPr>
              <a:t> </a:t>
            </a:r>
          </a:p>
        </p:txBody>
      </p:sp>
      <p:sp>
        <p:nvSpPr>
          <p:cNvPr id="5" name="Espace réservé du contenu 2">
            <a:extLst>
              <a:ext uri="{FF2B5EF4-FFF2-40B4-BE49-F238E27FC236}">
                <a16:creationId xmlns:a16="http://schemas.microsoft.com/office/drawing/2014/main" id="{0FED428C-30EF-C1E1-01D4-4A668825A671}"/>
              </a:ext>
            </a:extLst>
          </p:cNvPr>
          <p:cNvSpPr txBox="1">
            <a:spLocks/>
          </p:cNvSpPr>
          <p:nvPr/>
        </p:nvSpPr>
        <p:spPr>
          <a:xfrm>
            <a:off x="792480" y="2785872"/>
            <a:ext cx="10890928" cy="356616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solidFill>
                  <a:schemeClr val="bg1"/>
                </a:solidFill>
              </a:rPr>
              <a:t>Usurpation d'un point d'accès (</a:t>
            </a:r>
            <a:r>
              <a:rPr lang="fr-FR" err="1">
                <a:solidFill>
                  <a:schemeClr val="bg1"/>
                </a:solidFill>
              </a:rPr>
              <a:t>Evil</a:t>
            </a:r>
            <a:r>
              <a:rPr lang="fr-FR">
                <a:solidFill>
                  <a:schemeClr val="bg1"/>
                </a:solidFill>
              </a:rPr>
              <a:t> </a:t>
            </a:r>
            <a:r>
              <a:rPr lang="fr-FR" err="1">
                <a:solidFill>
                  <a:schemeClr val="bg1"/>
                </a:solidFill>
              </a:rPr>
              <a:t>Twin</a:t>
            </a:r>
            <a:r>
              <a:rPr lang="fr-FR">
                <a:solidFill>
                  <a:schemeClr val="bg1"/>
                </a:solidFill>
              </a:rPr>
              <a:t>)</a:t>
            </a:r>
          </a:p>
          <a:p>
            <a:pPr marL="0" indent="0">
              <a:buNone/>
            </a:pPr>
            <a:r>
              <a:rPr lang="fr-FR">
                <a:solidFill>
                  <a:schemeClr val="bg1"/>
                </a:solidFill>
              </a:rPr>
              <a:t>Principe : L'attaquant crée un faux point d'accès avec le même, les appareils légitimes (ou les élèves) peuvent accidentellement se connecter au faux point d'accès.</a:t>
            </a:r>
          </a:p>
          <a:p>
            <a:pPr marL="0" indent="0">
              <a:buNone/>
            </a:pPr>
            <a:endParaRPr lang="fr-FR">
              <a:solidFill>
                <a:schemeClr val="bg1"/>
              </a:solidFill>
            </a:endParaRPr>
          </a:p>
          <a:p>
            <a:pPr marL="0" indent="0">
              <a:buNone/>
            </a:pPr>
            <a:r>
              <a:rPr lang="fr-FR">
                <a:solidFill>
                  <a:schemeClr val="bg1"/>
                </a:solidFill>
              </a:rPr>
              <a:t>Brute force sur la clé WIFI</a:t>
            </a:r>
          </a:p>
          <a:p>
            <a:pPr marL="0" indent="0">
              <a:buNone/>
            </a:pPr>
            <a:r>
              <a:rPr lang="fr-FR">
                <a:solidFill>
                  <a:schemeClr val="bg1"/>
                </a:solidFill>
              </a:rPr>
              <a:t>L'attaquant capture un handshake pour essayer de casser la clé WIFI.</a:t>
            </a:r>
          </a:p>
        </p:txBody>
      </p:sp>
      <p:sp>
        <p:nvSpPr>
          <p:cNvPr id="4" name="Espace réservé du numéro de diapositive 3">
            <a:extLst>
              <a:ext uri="{FF2B5EF4-FFF2-40B4-BE49-F238E27FC236}">
                <a16:creationId xmlns:a16="http://schemas.microsoft.com/office/drawing/2014/main" id="{2BAAB803-90F7-02AB-7529-558D1FA6277D}"/>
              </a:ext>
            </a:extLst>
          </p:cNvPr>
          <p:cNvSpPr>
            <a:spLocks noGrp="1"/>
          </p:cNvSpPr>
          <p:nvPr>
            <p:ph type="sldNum" sz="quarter" idx="12"/>
          </p:nvPr>
        </p:nvSpPr>
        <p:spPr/>
        <p:txBody>
          <a:bodyPr/>
          <a:lstStyle/>
          <a:p>
            <a:fld id="{70C12960-6E85-460F-B6E3-5B82CB31AF3D}" type="slidenum">
              <a:rPr lang="en-US" dirty="0" smtClean="0">
                <a:solidFill>
                  <a:schemeClr val="bg1"/>
                </a:solidFill>
              </a:rPr>
              <a:t>6</a:t>
            </a:fld>
            <a:endParaRPr lang="fr-FR">
              <a:solidFill>
                <a:schemeClr val="bg1"/>
              </a:solidFill>
            </a:endParaRPr>
          </a:p>
        </p:txBody>
      </p:sp>
    </p:spTree>
    <p:extLst>
      <p:ext uri="{BB962C8B-B14F-4D97-AF65-F5344CB8AC3E}">
        <p14:creationId xmlns:p14="http://schemas.microsoft.com/office/powerpoint/2010/main" val="2561669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A126689-EAFA-0091-34FB-4C964D39A8B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1A5445F-F2C3-CD33-9BB1-777F8DD631CF}"/>
              </a:ext>
            </a:extLst>
          </p:cNvPr>
          <p:cNvSpPr>
            <a:spLocks noGrp="1"/>
          </p:cNvSpPr>
          <p:nvPr>
            <p:ph type="title"/>
          </p:nvPr>
        </p:nvSpPr>
        <p:spPr/>
        <p:txBody>
          <a:bodyPr>
            <a:normAutofit/>
          </a:bodyPr>
          <a:lstStyle/>
          <a:p>
            <a:r>
              <a:rPr lang="fr-FR">
                <a:solidFill>
                  <a:schemeClr val="bg1"/>
                </a:solidFill>
              </a:rPr>
              <a:t>Bluetooth - Reconnaissance</a:t>
            </a:r>
          </a:p>
          <a:p>
            <a:endParaRPr lang="fr-FR">
              <a:solidFill>
                <a:schemeClr val="bg1"/>
              </a:solidFill>
            </a:endParaRPr>
          </a:p>
        </p:txBody>
      </p:sp>
      <p:sp>
        <p:nvSpPr>
          <p:cNvPr id="3" name="Espace réservé du contenu 2">
            <a:extLst>
              <a:ext uri="{FF2B5EF4-FFF2-40B4-BE49-F238E27FC236}">
                <a16:creationId xmlns:a16="http://schemas.microsoft.com/office/drawing/2014/main" id="{B63B01EE-0FEF-9CE3-2542-534C15B7E371}"/>
              </a:ext>
            </a:extLst>
          </p:cNvPr>
          <p:cNvSpPr>
            <a:spLocks noGrp="1"/>
          </p:cNvSpPr>
          <p:nvPr>
            <p:ph idx="1"/>
          </p:nvPr>
        </p:nvSpPr>
        <p:spPr/>
        <p:txBody>
          <a:bodyPr vert="horz" lIns="91440" tIns="45720" rIns="91440" bIns="45720" rtlCol="0" anchor="t">
            <a:normAutofit/>
          </a:bodyPr>
          <a:lstStyle/>
          <a:p>
            <a:pPr marL="0" indent="0">
              <a:buNone/>
            </a:pPr>
            <a:r>
              <a:rPr lang="fr-FR">
                <a:solidFill>
                  <a:schemeClr val="bg1"/>
                </a:solidFill>
              </a:rPr>
              <a:t> </a:t>
            </a:r>
          </a:p>
        </p:txBody>
      </p:sp>
      <p:sp>
        <p:nvSpPr>
          <p:cNvPr id="5" name="Espace réservé du contenu 2">
            <a:extLst>
              <a:ext uri="{FF2B5EF4-FFF2-40B4-BE49-F238E27FC236}">
                <a16:creationId xmlns:a16="http://schemas.microsoft.com/office/drawing/2014/main" id="{E070031F-A3DD-781E-844F-D88C6CD30BA7}"/>
              </a:ext>
            </a:extLst>
          </p:cNvPr>
          <p:cNvSpPr txBox="1">
            <a:spLocks/>
          </p:cNvSpPr>
          <p:nvPr/>
        </p:nvSpPr>
        <p:spPr>
          <a:xfrm>
            <a:off x="773665" y="2635353"/>
            <a:ext cx="10890928" cy="356616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solidFill>
                  <a:schemeClr val="bg1"/>
                </a:solidFill>
              </a:rPr>
              <a:t>Action : Détection des appareils actifs </a:t>
            </a:r>
            <a:endParaRPr lang="en-US">
              <a:solidFill>
                <a:schemeClr val="bg1"/>
              </a:solidFill>
            </a:endParaRPr>
          </a:p>
          <a:p>
            <a:pPr marL="0" indent="0">
              <a:buNone/>
            </a:pPr>
            <a:endParaRPr lang="fr-FR">
              <a:solidFill>
                <a:srgbClr val="000000"/>
              </a:solidFill>
            </a:endParaRPr>
          </a:p>
          <a:p>
            <a:pPr marL="0" indent="0">
              <a:buNone/>
            </a:pPr>
            <a:r>
              <a:rPr lang="fr-FR">
                <a:solidFill>
                  <a:schemeClr val="bg1"/>
                </a:solidFill>
              </a:rPr>
              <a:t>Outil : </a:t>
            </a:r>
            <a:r>
              <a:rPr lang="fr-FR" err="1">
                <a:solidFill>
                  <a:schemeClr val="bg1"/>
                </a:solidFill>
              </a:rPr>
              <a:t>hcitool</a:t>
            </a:r>
            <a:r>
              <a:rPr lang="fr-FR">
                <a:solidFill>
                  <a:schemeClr val="bg1"/>
                </a:solidFill>
              </a:rPr>
              <a:t> / </a:t>
            </a:r>
            <a:r>
              <a:rPr lang="fr-FR" err="1">
                <a:solidFill>
                  <a:schemeClr val="bg1"/>
                </a:solidFill>
              </a:rPr>
              <a:t>Bettercap</a:t>
            </a:r>
            <a:r>
              <a:rPr lang="fr-FR">
                <a:solidFill>
                  <a:schemeClr val="bg1"/>
                </a:solidFill>
              </a:rPr>
              <a:t> / </a:t>
            </a:r>
            <a:r>
              <a:rPr lang="fr-FR" err="1">
                <a:solidFill>
                  <a:schemeClr val="bg1"/>
                </a:solidFill>
              </a:rPr>
              <a:t>Bluetoothctl</a:t>
            </a:r>
          </a:p>
          <a:p>
            <a:pPr marL="0" indent="0">
              <a:buNone/>
            </a:pPr>
            <a:endParaRPr lang="fr-FR">
              <a:solidFill>
                <a:srgbClr val="000000"/>
              </a:solidFill>
            </a:endParaRPr>
          </a:p>
          <a:p>
            <a:pPr marL="0" indent="0">
              <a:buNone/>
            </a:pPr>
            <a:r>
              <a:rPr lang="fr-FR">
                <a:solidFill>
                  <a:schemeClr val="bg1"/>
                </a:solidFill>
              </a:rPr>
              <a:t>Objectifs : Identifier les appareils actifs, collecter leurs adresses MAC et leurs UUID.</a:t>
            </a:r>
          </a:p>
          <a:p>
            <a:pPr marL="0" indent="0">
              <a:buNone/>
            </a:pPr>
            <a:endParaRPr lang="fr-FR">
              <a:solidFill>
                <a:schemeClr val="bg1"/>
              </a:solidFill>
            </a:endParaRPr>
          </a:p>
          <a:p>
            <a:pPr marL="0" indent="0">
              <a:buNone/>
            </a:pPr>
            <a:endParaRPr lang="fr-FR">
              <a:solidFill>
                <a:schemeClr val="bg1"/>
              </a:solidFill>
            </a:endParaRPr>
          </a:p>
        </p:txBody>
      </p:sp>
      <p:sp>
        <p:nvSpPr>
          <p:cNvPr id="4" name="Espace réservé du numéro de diapositive 3">
            <a:extLst>
              <a:ext uri="{FF2B5EF4-FFF2-40B4-BE49-F238E27FC236}">
                <a16:creationId xmlns:a16="http://schemas.microsoft.com/office/drawing/2014/main" id="{4F829EC3-AF54-01B7-3994-280D0A5AE020}"/>
              </a:ext>
            </a:extLst>
          </p:cNvPr>
          <p:cNvSpPr>
            <a:spLocks noGrp="1"/>
          </p:cNvSpPr>
          <p:nvPr>
            <p:ph type="sldNum" sz="quarter" idx="12"/>
          </p:nvPr>
        </p:nvSpPr>
        <p:spPr/>
        <p:txBody>
          <a:bodyPr/>
          <a:lstStyle/>
          <a:p>
            <a:fld id="{70C12960-6E85-460F-B6E3-5B82CB31AF3D}" type="slidenum">
              <a:rPr lang="en-US" dirty="0" smtClean="0">
                <a:solidFill>
                  <a:schemeClr val="bg1"/>
                </a:solidFill>
              </a:rPr>
              <a:t>7</a:t>
            </a:fld>
            <a:endParaRPr lang="fr-FR">
              <a:solidFill>
                <a:schemeClr val="bg1"/>
              </a:solidFill>
            </a:endParaRPr>
          </a:p>
        </p:txBody>
      </p:sp>
    </p:spTree>
    <p:extLst>
      <p:ext uri="{BB962C8B-B14F-4D97-AF65-F5344CB8AC3E}">
        <p14:creationId xmlns:p14="http://schemas.microsoft.com/office/powerpoint/2010/main" val="3081467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534C72B-41EC-3C5D-7C83-AD2A232ECBB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E5DA157-DC9E-B1AD-C3C9-D103EB99BC30}"/>
              </a:ext>
            </a:extLst>
          </p:cNvPr>
          <p:cNvSpPr>
            <a:spLocks noGrp="1"/>
          </p:cNvSpPr>
          <p:nvPr>
            <p:ph type="title"/>
          </p:nvPr>
        </p:nvSpPr>
        <p:spPr/>
        <p:txBody>
          <a:bodyPr>
            <a:normAutofit/>
          </a:bodyPr>
          <a:lstStyle/>
          <a:p>
            <a:r>
              <a:rPr lang="fr-FR">
                <a:solidFill>
                  <a:schemeClr val="bg1"/>
                </a:solidFill>
              </a:rPr>
              <a:t>Bluetooth – Attaques possibles</a:t>
            </a:r>
          </a:p>
          <a:p>
            <a:endParaRPr lang="fr-FR">
              <a:solidFill>
                <a:schemeClr val="bg1"/>
              </a:solidFill>
            </a:endParaRPr>
          </a:p>
        </p:txBody>
      </p:sp>
      <p:sp>
        <p:nvSpPr>
          <p:cNvPr id="3" name="Espace réservé du contenu 2">
            <a:extLst>
              <a:ext uri="{FF2B5EF4-FFF2-40B4-BE49-F238E27FC236}">
                <a16:creationId xmlns:a16="http://schemas.microsoft.com/office/drawing/2014/main" id="{BBE939C8-B752-D886-1AB5-A90693535018}"/>
              </a:ext>
            </a:extLst>
          </p:cNvPr>
          <p:cNvSpPr>
            <a:spLocks noGrp="1"/>
          </p:cNvSpPr>
          <p:nvPr>
            <p:ph idx="1"/>
          </p:nvPr>
        </p:nvSpPr>
        <p:spPr/>
        <p:txBody>
          <a:bodyPr vert="horz" lIns="91440" tIns="45720" rIns="91440" bIns="45720" rtlCol="0" anchor="t">
            <a:normAutofit/>
          </a:bodyPr>
          <a:lstStyle/>
          <a:p>
            <a:pPr marL="0" indent="0">
              <a:buNone/>
            </a:pPr>
            <a:r>
              <a:rPr lang="fr-FR">
                <a:solidFill>
                  <a:schemeClr val="bg1"/>
                </a:solidFill>
              </a:rPr>
              <a:t> </a:t>
            </a:r>
          </a:p>
        </p:txBody>
      </p:sp>
      <p:sp>
        <p:nvSpPr>
          <p:cNvPr id="5" name="Espace réservé du contenu 2">
            <a:extLst>
              <a:ext uri="{FF2B5EF4-FFF2-40B4-BE49-F238E27FC236}">
                <a16:creationId xmlns:a16="http://schemas.microsoft.com/office/drawing/2014/main" id="{2E3FC847-02B7-C9D5-8CBC-DF39D83BB6A1}"/>
              </a:ext>
            </a:extLst>
          </p:cNvPr>
          <p:cNvSpPr txBox="1">
            <a:spLocks/>
          </p:cNvSpPr>
          <p:nvPr/>
        </p:nvSpPr>
        <p:spPr>
          <a:xfrm>
            <a:off x="773665" y="2635353"/>
            <a:ext cx="10890928" cy="356616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alibri" panose="020B0604020202020204" pitchFamily="34" charset="0"/>
              <a:buChar char="-"/>
            </a:pPr>
            <a:r>
              <a:rPr lang="fr-FR">
                <a:solidFill>
                  <a:schemeClr val="bg1"/>
                </a:solidFill>
              </a:rPr>
              <a:t>Exploitation de services ouverts</a:t>
            </a:r>
          </a:p>
          <a:p>
            <a:pPr marL="0" indent="0">
              <a:buNone/>
            </a:pPr>
            <a:r>
              <a:rPr lang="fr-FR">
                <a:solidFill>
                  <a:schemeClr val="bg1"/>
                </a:solidFill>
              </a:rPr>
              <a:t>Principe : Si l'ESP32 expose des services BLE sans protection, l'attaquant peut y accéder pour lire ou écrire des données</a:t>
            </a:r>
          </a:p>
          <a:p>
            <a:pPr marL="0" indent="0">
              <a:buNone/>
            </a:pPr>
            <a:r>
              <a:rPr lang="fr-FR">
                <a:solidFill>
                  <a:schemeClr val="bg1"/>
                </a:solidFill>
              </a:rPr>
              <a:t>Limites : Nécessite que le systèmes soit mal configuré</a:t>
            </a:r>
          </a:p>
          <a:p>
            <a:pPr>
              <a:buFont typeface="Calibri" panose="020B0604020202020204" pitchFamily="34" charset="0"/>
              <a:buChar char="-"/>
            </a:pPr>
            <a:r>
              <a:rPr lang="fr-FR">
                <a:solidFill>
                  <a:schemeClr val="bg1"/>
                </a:solidFill>
              </a:rPr>
              <a:t>Attaque par force brute </a:t>
            </a:r>
          </a:p>
          <a:p>
            <a:pPr marL="0" indent="0">
              <a:buNone/>
            </a:pPr>
            <a:r>
              <a:rPr lang="fr-FR">
                <a:solidFill>
                  <a:schemeClr val="bg1"/>
                </a:solidFill>
              </a:rPr>
              <a:t>Principe : L'attaquant tente de casser le code PIN lors de l'appairage.</a:t>
            </a:r>
          </a:p>
          <a:p>
            <a:pPr marL="0" indent="0">
              <a:buNone/>
            </a:pPr>
            <a:r>
              <a:rPr lang="fr-FR">
                <a:solidFill>
                  <a:schemeClr val="bg1"/>
                </a:solidFill>
              </a:rPr>
              <a:t>Limite : Long et complexe contre un PIN robuste</a:t>
            </a:r>
          </a:p>
          <a:p>
            <a:pPr marL="0" indent="0">
              <a:buNone/>
            </a:pPr>
            <a:endParaRPr lang="fr-FR">
              <a:solidFill>
                <a:schemeClr val="bg1"/>
              </a:solidFill>
            </a:endParaRPr>
          </a:p>
        </p:txBody>
      </p:sp>
      <p:sp>
        <p:nvSpPr>
          <p:cNvPr id="4" name="Espace réservé du numéro de diapositive 3">
            <a:extLst>
              <a:ext uri="{FF2B5EF4-FFF2-40B4-BE49-F238E27FC236}">
                <a16:creationId xmlns:a16="http://schemas.microsoft.com/office/drawing/2014/main" id="{EA0663EF-E214-8426-B4E4-17379DF749E3}"/>
              </a:ext>
            </a:extLst>
          </p:cNvPr>
          <p:cNvSpPr>
            <a:spLocks noGrp="1"/>
          </p:cNvSpPr>
          <p:nvPr>
            <p:ph type="sldNum" sz="quarter" idx="12"/>
          </p:nvPr>
        </p:nvSpPr>
        <p:spPr/>
        <p:txBody>
          <a:bodyPr/>
          <a:lstStyle/>
          <a:p>
            <a:fld id="{70C12960-6E85-460F-B6E3-5B82CB31AF3D}" type="slidenum">
              <a:rPr lang="en-US" dirty="0" smtClean="0">
                <a:solidFill>
                  <a:schemeClr val="bg1"/>
                </a:solidFill>
              </a:rPr>
              <a:t>8</a:t>
            </a:fld>
            <a:endParaRPr lang="fr-FR">
              <a:solidFill>
                <a:schemeClr val="bg1"/>
              </a:solidFill>
            </a:endParaRPr>
          </a:p>
        </p:txBody>
      </p:sp>
    </p:spTree>
    <p:extLst>
      <p:ext uri="{BB962C8B-B14F-4D97-AF65-F5344CB8AC3E}">
        <p14:creationId xmlns:p14="http://schemas.microsoft.com/office/powerpoint/2010/main" val="2225563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33CBD1-1415-B062-D7D0-933A62530F1B}"/>
              </a:ext>
            </a:extLst>
          </p:cNvPr>
          <p:cNvSpPr>
            <a:spLocks noGrp="1"/>
          </p:cNvSpPr>
          <p:nvPr>
            <p:ph type="ctrTitle"/>
          </p:nvPr>
        </p:nvSpPr>
        <p:spPr/>
        <p:txBody>
          <a:bodyPr/>
          <a:lstStyle/>
          <a:p>
            <a:r>
              <a:rPr lang="fr-FR" err="1"/>
              <a:t>II.Grey</a:t>
            </a:r>
            <a:r>
              <a:rPr lang="fr-FR"/>
              <a:t> Box</a:t>
            </a:r>
          </a:p>
        </p:txBody>
      </p:sp>
      <p:sp>
        <p:nvSpPr>
          <p:cNvPr id="3" name="Sous-titre 2">
            <a:extLst>
              <a:ext uri="{FF2B5EF4-FFF2-40B4-BE49-F238E27FC236}">
                <a16:creationId xmlns:a16="http://schemas.microsoft.com/office/drawing/2014/main" id="{D5D759A8-D299-4352-E8F5-6B2AA31D6AFC}"/>
              </a:ext>
            </a:extLst>
          </p:cNvPr>
          <p:cNvSpPr>
            <a:spLocks noGrp="1"/>
          </p:cNvSpPr>
          <p:nvPr>
            <p:ph type="subTitle" idx="1"/>
          </p:nvPr>
        </p:nvSpPr>
        <p:spPr/>
        <p:txBody>
          <a:bodyPr/>
          <a:lstStyle/>
          <a:p>
            <a:r>
              <a:rPr lang="fr-FR"/>
              <a:t>Audit-Gressette theo</a:t>
            </a:r>
          </a:p>
        </p:txBody>
      </p:sp>
      <p:sp>
        <p:nvSpPr>
          <p:cNvPr id="4" name="Espace réservé du numéro de diapositive 3">
            <a:extLst>
              <a:ext uri="{FF2B5EF4-FFF2-40B4-BE49-F238E27FC236}">
                <a16:creationId xmlns:a16="http://schemas.microsoft.com/office/drawing/2014/main" id="{C9D35F10-B38A-39ED-6C89-32C32603C857}"/>
              </a:ext>
            </a:extLst>
          </p:cNvPr>
          <p:cNvSpPr>
            <a:spLocks noGrp="1"/>
          </p:cNvSpPr>
          <p:nvPr>
            <p:ph type="sldNum" sz="quarter" idx="12"/>
          </p:nvPr>
        </p:nvSpPr>
        <p:spPr/>
        <p:txBody>
          <a:bodyPr/>
          <a:lstStyle/>
          <a:p>
            <a:fld id="{70C12960-6E85-460F-B6E3-5B82CB31AF3D}" type="slidenum">
              <a:rPr lang="en-US" smtClean="0"/>
              <a:t>9</a:t>
            </a:fld>
            <a:endParaRPr lang="fr-FR"/>
          </a:p>
        </p:txBody>
      </p:sp>
    </p:spTree>
    <p:extLst>
      <p:ext uri="{BB962C8B-B14F-4D97-AF65-F5344CB8AC3E}">
        <p14:creationId xmlns:p14="http://schemas.microsoft.com/office/powerpoint/2010/main" val="2944475797"/>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1660</Words>
  <Application>Microsoft Office PowerPoint</Application>
  <PresentationFormat>Grand écran</PresentationFormat>
  <Paragraphs>248</Paragraphs>
  <Slides>25</Slides>
  <Notes>10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25</vt:i4>
      </vt:variant>
    </vt:vector>
  </HeadingPairs>
  <TitlesOfParts>
    <vt:vector size="32" baseType="lpstr">
      <vt:lpstr>Arial</vt:lpstr>
      <vt:lpstr>Calibri</vt:lpstr>
      <vt:lpstr>Consolas</vt:lpstr>
      <vt:lpstr>Courier New</vt:lpstr>
      <vt:lpstr>Grandview Display</vt:lpstr>
      <vt:lpstr>Wingdings</vt:lpstr>
      <vt:lpstr>DashVTI</vt:lpstr>
      <vt:lpstr>Equipe Cyber </vt:lpstr>
      <vt:lpstr>Sommaire</vt:lpstr>
      <vt:lpstr>I.Black Box </vt:lpstr>
      <vt:lpstr>WIFI – Reconnaissance  </vt:lpstr>
      <vt:lpstr>WIFI – Attaque possible </vt:lpstr>
      <vt:lpstr>WIFI – Autre attaque possible </vt:lpstr>
      <vt:lpstr>Bluetooth - Reconnaissance </vt:lpstr>
      <vt:lpstr>Bluetooth – Attaques possibles </vt:lpstr>
      <vt:lpstr>II.Grey Box</vt:lpstr>
      <vt:lpstr>II.Grey Box A. Récupération d’informations </vt:lpstr>
      <vt:lpstr>II.Grey Box B. Utilisations des donnés  </vt:lpstr>
      <vt:lpstr>II.Grey Box C. Conseils </vt:lpstr>
      <vt:lpstr>II.Grey Box D. Conseils généraux </vt:lpstr>
      <vt:lpstr>II.Grey Box Conclusion </vt:lpstr>
      <vt:lpstr>III.White Box</vt:lpstr>
      <vt:lpstr>White Box : Introduction &amp; Contexte </vt:lpstr>
      <vt:lpstr>Analyse de Sécurité  </vt:lpstr>
      <vt:lpstr>Analyse de Sécurité  </vt:lpstr>
      <vt:lpstr>Analyse de Sécurité  </vt:lpstr>
      <vt:lpstr>Fiabilité et Robustesse   </vt:lpstr>
      <vt:lpstr>Fiabilité et Robustesse   </vt:lpstr>
      <vt:lpstr>Performance et Optimisation    </vt:lpstr>
      <vt:lpstr>Bonnes Pratiques &amp; Modularité du Code     </vt:lpstr>
      <vt:lpstr>Recommandations Finales     </vt:lpstr>
      <vt:lpstr>Merci de nous avoir écouté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theo gressette</dc:creator>
  <cp:lastModifiedBy>theo gressette</cp:lastModifiedBy>
  <cp:revision>4</cp:revision>
  <dcterms:created xsi:type="dcterms:W3CDTF">2025-01-29T22:58:35Z</dcterms:created>
  <dcterms:modified xsi:type="dcterms:W3CDTF">2025-01-30T13:21:36Z</dcterms:modified>
</cp:coreProperties>
</file>