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772" r:id="rId3"/>
    <p:sldId id="770" r:id="rId4"/>
    <p:sldId id="771" r:id="rId5"/>
    <p:sldId id="774" r:id="rId6"/>
    <p:sldId id="773" r:id="rId7"/>
    <p:sldId id="7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14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C24A4-D600-4EA1-8B95-4466A6CC1AC3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EDEE1-0A29-4299-A3B1-B33F7C88D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87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342900" rtl="0" eaLnBrk="1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6CE9A0-32E3-4BB0-8BD8-FD9415FF7285}" type="slidenum">
              <a: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  <a:sym typeface="Arial"/>
              </a:rPr>
              <a:pPr marL="0" marR="0" lvl="0" indent="0" algn="l" defTabSz="342900" rtl="0" eaLnBrk="1" fontAlgn="auto" latinLnBrk="0" hangingPunct="0">
                <a:lnSpc>
                  <a:spcPts val="5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8300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342900" rtl="0" eaLnBrk="1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6CE9A0-32E3-4BB0-8BD8-FD9415FF7285}" type="slidenum">
              <a: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  <a:sym typeface="Arial"/>
              </a:rPr>
              <a:pPr marL="0" marR="0" lvl="0" indent="0" algn="l" defTabSz="342900" rtl="0" eaLnBrk="1" fontAlgn="auto" latinLnBrk="0" hangingPunct="0">
                <a:lnSpc>
                  <a:spcPts val="5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8152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342900" rtl="0" eaLnBrk="1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6CE9A0-32E3-4BB0-8BD8-FD9415FF7285}" type="slidenum">
              <a: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  <a:sym typeface="Arial"/>
              </a:rPr>
              <a:pPr marL="0" marR="0" lvl="0" indent="0" algn="l" defTabSz="342900" rtl="0" eaLnBrk="1" fontAlgn="auto" latinLnBrk="0" hangingPunct="0">
                <a:lnSpc>
                  <a:spcPts val="5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7202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342900" rtl="0" eaLnBrk="1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6CE9A0-32E3-4BB0-8BD8-FD9415FF7285}" type="slidenum">
              <a: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  <a:sym typeface="Arial"/>
              </a:rPr>
              <a:pPr marL="0" marR="0" lvl="0" indent="0" algn="l" defTabSz="342900" rtl="0" eaLnBrk="1" fontAlgn="auto" latinLnBrk="0" hangingPunct="0">
                <a:lnSpc>
                  <a:spcPts val="5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4542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342900" rtl="0" eaLnBrk="1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6CE9A0-32E3-4BB0-8BD8-FD9415FF7285}" type="slidenum">
              <a: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  <a:sym typeface="Arial"/>
              </a:rPr>
              <a:pPr marL="0" marR="0" lvl="0" indent="0" algn="l" defTabSz="342900" rtl="0" eaLnBrk="1" fontAlgn="auto" latinLnBrk="0" hangingPunct="0">
                <a:lnSpc>
                  <a:spcPts val="5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549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D56FF1-897F-41F2-8181-5F1E1DE15B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225"/>
          <a:stretch/>
        </p:blipFill>
        <p:spPr>
          <a:xfrm>
            <a:off x="0" y="1"/>
            <a:ext cx="12201181" cy="68687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B4527E-7290-4D3C-AFDB-CEA923D02AF1}"/>
              </a:ext>
            </a:extLst>
          </p:cNvPr>
          <p:cNvSpPr txBox="1"/>
          <p:nvPr userDrawn="1"/>
        </p:nvSpPr>
        <p:spPr>
          <a:xfrm>
            <a:off x="10183562" y="6518821"/>
            <a:ext cx="195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@EltonStoneman</a:t>
            </a:r>
            <a:endParaRPr lang="en-GB" sz="1600" b="1">
              <a:solidFill>
                <a:srgbClr val="571419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3CD8E-3AF2-4CB6-9A4A-D4A504056BE4}"/>
              </a:ext>
            </a:extLst>
          </p:cNvPr>
          <p:cNvSpPr txBox="1"/>
          <p:nvPr userDrawn="1"/>
        </p:nvSpPr>
        <p:spPr>
          <a:xfrm>
            <a:off x="7662802" y="6519446"/>
            <a:ext cx="2225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eltons.show/ecs-o1</a:t>
            </a:r>
            <a:endParaRPr lang="en-GB" sz="1600" b="1">
              <a:solidFill>
                <a:srgbClr val="571419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8875C7-202F-4008-A662-CA58CF96F6BE}"/>
              </a:ext>
            </a:extLst>
          </p:cNvPr>
          <p:cNvSpPr/>
          <p:nvPr userDrawn="1"/>
        </p:nvSpPr>
        <p:spPr>
          <a:xfrm>
            <a:off x="93142" y="159714"/>
            <a:ext cx="3801527" cy="3185999"/>
          </a:xfrm>
          <a:prstGeom prst="rect">
            <a:avLst/>
          </a:prstGeom>
          <a:solidFill>
            <a:srgbClr val="FFFFFF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2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B24475-3CEB-4761-B719-747AA25BD26A}"/>
              </a:ext>
            </a:extLst>
          </p:cNvPr>
          <p:cNvSpPr/>
          <p:nvPr userDrawn="1"/>
        </p:nvSpPr>
        <p:spPr>
          <a:xfrm>
            <a:off x="4025281" y="159713"/>
            <a:ext cx="8073580" cy="6401955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29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2542FE-69C9-410C-A7B5-F13C38B8B4E8}"/>
              </a:ext>
            </a:extLst>
          </p:cNvPr>
          <p:cNvSpPr/>
          <p:nvPr userDrawn="1"/>
        </p:nvSpPr>
        <p:spPr>
          <a:xfrm>
            <a:off x="93142" y="3429001"/>
            <a:ext cx="3801527" cy="3132668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29"/>
          </a:p>
        </p:txBody>
      </p:sp>
    </p:spTree>
    <p:extLst>
      <p:ext uri="{BB962C8B-B14F-4D97-AF65-F5344CB8AC3E}">
        <p14:creationId xmlns:p14="http://schemas.microsoft.com/office/powerpoint/2010/main" val="321506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A536CB-8208-484A-B2A0-85E1748384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225"/>
          <a:stretch/>
        </p:blipFill>
        <p:spPr>
          <a:xfrm>
            <a:off x="0" y="1"/>
            <a:ext cx="12201181" cy="68687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8DCDBC-CCF3-455E-A31F-1A01B730C0C2}"/>
              </a:ext>
            </a:extLst>
          </p:cNvPr>
          <p:cNvSpPr txBox="1"/>
          <p:nvPr userDrawn="1"/>
        </p:nvSpPr>
        <p:spPr>
          <a:xfrm>
            <a:off x="10382149" y="6555110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is.gd/wcf2aks</a:t>
            </a:r>
            <a:endParaRPr lang="en-GB" sz="1600" b="1">
              <a:solidFill>
                <a:srgbClr val="571419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B24475-3CEB-4761-B719-747AA25BD26A}"/>
              </a:ext>
            </a:extLst>
          </p:cNvPr>
          <p:cNvSpPr/>
          <p:nvPr userDrawn="1"/>
        </p:nvSpPr>
        <p:spPr>
          <a:xfrm>
            <a:off x="4025281" y="159713"/>
            <a:ext cx="8073580" cy="640195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29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2542FE-69C9-410C-A7B5-F13C38B8B4E8}"/>
              </a:ext>
            </a:extLst>
          </p:cNvPr>
          <p:cNvSpPr/>
          <p:nvPr userDrawn="1"/>
        </p:nvSpPr>
        <p:spPr>
          <a:xfrm>
            <a:off x="93142" y="159715"/>
            <a:ext cx="3801527" cy="6401955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29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193CB0-640E-44F4-880A-5DE8F387AF67}"/>
              </a:ext>
            </a:extLst>
          </p:cNvPr>
          <p:cNvSpPr txBox="1"/>
          <p:nvPr userDrawn="1"/>
        </p:nvSpPr>
        <p:spPr>
          <a:xfrm>
            <a:off x="7840201" y="6555111"/>
            <a:ext cx="195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@EltonStoneman</a:t>
            </a:r>
            <a:endParaRPr lang="en-GB" sz="1600" b="1">
              <a:solidFill>
                <a:srgbClr val="571419"/>
              </a:solidFill>
              <a:latin typeface="Rubik" pitchFamily="2" charset="-79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6195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A536CB-8208-484A-B2A0-85E1748384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225"/>
          <a:stretch/>
        </p:blipFill>
        <p:spPr>
          <a:xfrm>
            <a:off x="0" y="1"/>
            <a:ext cx="12201181" cy="68687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193CB0-640E-44F4-880A-5DE8F387AF67}"/>
              </a:ext>
            </a:extLst>
          </p:cNvPr>
          <p:cNvSpPr txBox="1"/>
          <p:nvPr userDrawn="1"/>
        </p:nvSpPr>
        <p:spPr>
          <a:xfrm>
            <a:off x="10183562" y="6518821"/>
            <a:ext cx="195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@EltonStoneman</a:t>
            </a:r>
            <a:endParaRPr lang="en-GB" sz="1600" b="1">
              <a:solidFill>
                <a:srgbClr val="571419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FB76D-5BB4-49AA-AFC4-CE767FEC5E2D}"/>
              </a:ext>
            </a:extLst>
          </p:cNvPr>
          <p:cNvSpPr txBox="1"/>
          <p:nvPr userDrawn="1"/>
        </p:nvSpPr>
        <p:spPr>
          <a:xfrm>
            <a:off x="7662802" y="6519446"/>
            <a:ext cx="2225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eltons.show/ecs-o1</a:t>
            </a:r>
            <a:endParaRPr lang="en-GB" sz="1600" b="1">
              <a:solidFill>
                <a:srgbClr val="571419"/>
              </a:solidFill>
              <a:latin typeface="Rubik" pitchFamily="2" charset="-79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407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9D70C4-C5AD-4FE8-B694-56D2A381DA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225"/>
          <a:stretch/>
        </p:blipFill>
        <p:spPr>
          <a:xfrm>
            <a:off x="0" y="1"/>
            <a:ext cx="12201181" cy="68687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92EDEC-22DC-44EA-A7DE-6224D3654EF8}"/>
              </a:ext>
            </a:extLst>
          </p:cNvPr>
          <p:cNvSpPr txBox="1"/>
          <p:nvPr userDrawn="1"/>
        </p:nvSpPr>
        <p:spPr>
          <a:xfrm>
            <a:off x="10183562" y="6518821"/>
            <a:ext cx="195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@EltonStoneman</a:t>
            </a:r>
            <a:endParaRPr lang="en-GB" sz="1600" b="1">
              <a:solidFill>
                <a:srgbClr val="571419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0C546-583E-428C-B335-213D2714FB9E}"/>
              </a:ext>
            </a:extLst>
          </p:cNvPr>
          <p:cNvSpPr txBox="1"/>
          <p:nvPr userDrawn="1"/>
        </p:nvSpPr>
        <p:spPr>
          <a:xfrm>
            <a:off x="7662802" y="6519446"/>
            <a:ext cx="2225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eltons.show/ecs-o1</a:t>
            </a:r>
            <a:endParaRPr lang="en-GB" sz="1600" b="1">
              <a:solidFill>
                <a:srgbClr val="571419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8875C7-202F-4008-A662-CA58CF96F6BE}"/>
              </a:ext>
            </a:extLst>
          </p:cNvPr>
          <p:cNvSpPr/>
          <p:nvPr userDrawn="1"/>
        </p:nvSpPr>
        <p:spPr>
          <a:xfrm>
            <a:off x="93142" y="159714"/>
            <a:ext cx="3801527" cy="3185999"/>
          </a:xfrm>
          <a:prstGeom prst="rect">
            <a:avLst/>
          </a:prstGeom>
          <a:solidFill>
            <a:srgbClr val="FFFFFF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29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2542FE-69C9-410C-A7B5-F13C38B8B4E8}"/>
              </a:ext>
            </a:extLst>
          </p:cNvPr>
          <p:cNvSpPr/>
          <p:nvPr userDrawn="1"/>
        </p:nvSpPr>
        <p:spPr>
          <a:xfrm>
            <a:off x="93142" y="3429001"/>
            <a:ext cx="3801527" cy="3132668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29"/>
          </a:p>
        </p:txBody>
      </p:sp>
    </p:spTree>
    <p:extLst>
      <p:ext uri="{BB962C8B-B14F-4D97-AF65-F5344CB8AC3E}">
        <p14:creationId xmlns:p14="http://schemas.microsoft.com/office/powerpoint/2010/main" val="148140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9D632C-9116-497B-9F05-41CFE15B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3A23A-C167-42FD-83B8-E5E60D42A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2CFF3-2A46-4A4F-A1C4-D8DD5EBBC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E0AEB-3747-4512-A8AD-DCE7B34EEF08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DB94F-95CF-40EF-B149-7754D1CB6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EC6E9-3E7A-49DA-A095-269129973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E8E0F-E93E-489A-A425-2DA689732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53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54"/>
            <a:fld id="{5AF0053F-4205-439F-B829-BA821FBF09D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914354"/>
              <a:t>03/11/2020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54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54"/>
            <a:fld id="{F5E47AF5-717D-4266-AED6-9E8EB8D80A7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914354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93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22.png"/><Relationship Id="rId5" Type="http://schemas.openxmlformats.org/officeDocument/2006/relationships/image" Target="../media/image12.png"/><Relationship Id="rId10" Type="http://schemas.openxmlformats.org/officeDocument/2006/relationships/image" Target="../media/image21.svg"/><Relationship Id="rId4" Type="http://schemas.openxmlformats.org/officeDocument/2006/relationships/image" Target="../media/image11.sv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FF03-CA86-417B-B9BB-BAA84B1E6B1B}"/>
              </a:ext>
            </a:extLst>
          </p:cNvPr>
          <p:cNvSpPr txBox="1">
            <a:spLocks/>
          </p:cNvSpPr>
          <p:nvPr/>
        </p:nvSpPr>
        <p:spPr>
          <a:xfrm>
            <a:off x="8467" y="1608667"/>
            <a:ext cx="12192000" cy="3708400"/>
          </a:xfrm>
          <a:prstGeom prst="rect">
            <a:avLst/>
          </a:prstGeom>
          <a:solidFill>
            <a:srgbClr val="FFFFFF">
              <a:alpha val="58824"/>
            </a:srgbClr>
          </a:solidFill>
        </p:spPr>
        <p:txBody>
          <a:bodyPr vert="horz" lIns="121920" tIns="60960" rIns="121920" bIns="60960" rtlCol="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354">
              <a:lnSpc>
                <a:spcPct val="100000"/>
              </a:lnSpc>
              <a:defRPr/>
            </a:pPr>
            <a:r>
              <a:rPr lang="en-GB" sz="6400">
                <a:solidFill>
                  <a:srgbClr val="571419"/>
                </a:solidFill>
                <a:latin typeface="Rubik ExtraBold" pitchFamily="2" charset="-79"/>
                <a:cs typeface="Rubik ExtraBold" pitchFamily="2" charset="-79"/>
              </a:rPr>
              <a:t>Understanding </a:t>
            </a:r>
          </a:p>
          <a:p>
            <a:pPr algn="ctr" defTabSz="914354">
              <a:lnSpc>
                <a:spcPct val="100000"/>
              </a:lnSpc>
              <a:defRPr/>
            </a:pPr>
            <a:r>
              <a:rPr lang="en-GB" sz="6400">
                <a:solidFill>
                  <a:srgbClr val="571419"/>
                </a:solidFill>
                <a:latin typeface="Rubik ExtraBold" pitchFamily="2" charset="-79"/>
                <a:cs typeface="Rubik ExtraBold" pitchFamily="2" charset="-79"/>
              </a:rPr>
              <a:t>Container Orchestration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05B3E-5693-4B57-B47F-D17D67010ED7}"/>
              </a:ext>
            </a:extLst>
          </p:cNvPr>
          <p:cNvSpPr txBox="1"/>
          <p:nvPr/>
        </p:nvSpPr>
        <p:spPr>
          <a:xfrm>
            <a:off x="10487332" y="0"/>
            <a:ext cx="154080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96684"/>
            <a:r>
              <a:rPr lang="en-US" sz="2133">
                <a:solidFill>
                  <a:srgbClr val="B4D8F9"/>
                </a:solidFill>
                <a:latin typeface="Consolas" panose="020B0609020204030204" pitchFamily="49" charset="0"/>
              </a:rPr>
              <a:t>__ECS__O1</a:t>
            </a:r>
            <a:endParaRPr lang="en-GB" sz="2133">
              <a:solidFill>
                <a:srgbClr val="B4D8F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07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63964A9-7CD3-4B75-B57F-6C6297199717}"/>
              </a:ext>
            </a:extLst>
          </p:cNvPr>
          <p:cNvSpPr txBox="1"/>
          <p:nvPr/>
        </p:nvSpPr>
        <p:spPr>
          <a:xfrm>
            <a:off x="-115480" y="3608254"/>
            <a:ext cx="3555373" cy="2436373"/>
          </a:xfrm>
          <a:prstGeom prst="rect">
            <a:avLst/>
          </a:prstGeom>
          <a:noFill/>
        </p:spPr>
        <p:txBody>
          <a:bodyPr wrap="none" lIns="96000" rIns="96000" rtlCol="0">
            <a:spAutoFit/>
          </a:bodyPr>
          <a:lstStyle/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Hybrid OS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Container runtime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Orchestrator </a:t>
            </a:r>
            <a:endParaRPr lang="en-US" sz="2667">
              <a:solidFill>
                <a:schemeClr val="accent1">
                  <a:lumMod val="20000"/>
                  <a:lumOff val="80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7B41A6-59F7-445D-A781-88C619B950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313" y="2821355"/>
            <a:ext cx="1359455" cy="1359455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DB6C8FD0-2E7F-40F3-AE02-9F42824443F3}"/>
              </a:ext>
            </a:extLst>
          </p:cNvPr>
          <p:cNvGrpSpPr/>
          <p:nvPr/>
        </p:nvGrpSpPr>
        <p:grpSpPr>
          <a:xfrm>
            <a:off x="7305969" y="2821355"/>
            <a:ext cx="1467283" cy="1367836"/>
            <a:chOff x="14515530" y="718525"/>
            <a:chExt cx="4258030" cy="396943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DAFFE2AC-C141-4D24-8A38-D7ECBDB15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530" y="718525"/>
              <a:ext cx="3969436" cy="3969436"/>
            </a:xfrm>
            <a:prstGeom prst="rect">
              <a:avLst/>
            </a:prstGeom>
          </p:spPr>
        </p:pic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FB3C884-919A-46A5-BEB5-7F59C559FC0D}"/>
                </a:ext>
              </a:extLst>
            </p:cNvPr>
            <p:cNvSpPr/>
            <p:nvPr/>
          </p:nvSpPr>
          <p:spPr>
            <a:xfrm>
              <a:off x="16321368" y="2211447"/>
              <a:ext cx="2452192" cy="2452192"/>
            </a:xfrm>
            <a:prstGeom prst="ellipse">
              <a:avLst/>
            </a:prstGeom>
            <a:solidFill>
              <a:srgbClr val="FFFFFF">
                <a:alpha val="3215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>
                <a:solidFill>
                  <a:srgbClr val="FFFFFF"/>
                </a:solidFill>
                <a:latin typeface="Calibri"/>
                <a:sym typeface="Helvetica Neue"/>
              </a:endParaRPr>
            </a:p>
          </p:txBody>
        </p:sp>
        <p:pic>
          <p:nvPicPr>
            <p:cNvPr id="57" name="Picture 4" descr="Image result for tux linux logo">
              <a:extLst>
                <a:ext uri="{FF2B5EF4-FFF2-40B4-BE49-F238E27FC236}">
                  <a16:creationId xmlns:a16="http://schemas.microsoft.com/office/drawing/2014/main" id="{9AE9D93B-F8F2-4008-B707-D05912345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8560" y="2300504"/>
              <a:ext cx="1745113" cy="2070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FEEFCC47-E1C9-48AE-BC5F-9333F86D0D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214" y="2821355"/>
            <a:ext cx="1359455" cy="1359455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A62117DC-AB03-4C53-BDB2-2CDD5902BDCC}"/>
              </a:ext>
            </a:extLst>
          </p:cNvPr>
          <p:cNvGrpSpPr/>
          <p:nvPr/>
        </p:nvGrpSpPr>
        <p:grpSpPr>
          <a:xfrm>
            <a:off x="8748553" y="2821355"/>
            <a:ext cx="1467283" cy="1367836"/>
            <a:chOff x="14515530" y="718525"/>
            <a:chExt cx="4258030" cy="396943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8558A4E-BF68-4B33-B59D-28098B918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530" y="718525"/>
              <a:ext cx="3969436" cy="3969436"/>
            </a:xfrm>
            <a:prstGeom prst="rect">
              <a:avLst/>
            </a:prstGeom>
          </p:spPr>
        </p:pic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84E5044-C87D-42E7-B4F1-5820CE3999F3}"/>
                </a:ext>
              </a:extLst>
            </p:cNvPr>
            <p:cNvSpPr/>
            <p:nvPr/>
          </p:nvSpPr>
          <p:spPr>
            <a:xfrm>
              <a:off x="16321368" y="2211447"/>
              <a:ext cx="2452192" cy="2452192"/>
            </a:xfrm>
            <a:prstGeom prst="ellipse">
              <a:avLst/>
            </a:prstGeom>
            <a:solidFill>
              <a:srgbClr val="FFFFFF">
                <a:alpha val="3215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>
                <a:solidFill>
                  <a:srgbClr val="FFFFFF"/>
                </a:solidFill>
                <a:latin typeface="Calibri"/>
                <a:sym typeface="Helvetica Neue"/>
              </a:endParaRPr>
            </a:p>
          </p:txBody>
        </p:sp>
        <p:pic>
          <p:nvPicPr>
            <p:cNvPr id="66" name="Picture 4" descr="Image result for tux linux logo">
              <a:extLst>
                <a:ext uri="{FF2B5EF4-FFF2-40B4-BE49-F238E27FC236}">
                  <a16:creationId xmlns:a16="http://schemas.microsoft.com/office/drawing/2014/main" id="{46E6ECDE-1F6A-4B3A-B71F-244AB7C08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8560" y="2300504"/>
              <a:ext cx="1745113" cy="2070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F88026D-25DB-402E-AD1E-8A8205C2AB66}"/>
              </a:ext>
            </a:extLst>
          </p:cNvPr>
          <p:cNvGrpSpPr/>
          <p:nvPr/>
        </p:nvGrpSpPr>
        <p:grpSpPr>
          <a:xfrm>
            <a:off x="10191139" y="2821355"/>
            <a:ext cx="1467283" cy="1367836"/>
            <a:chOff x="14515530" y="718525"/>
            <a:chExt cx="4258030" cy="3969436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F0FA0DFE-F555-47FA-A72E-E734A2036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530" y="718525"/>
              <a:ext cx="3969436" cy="3969436"/>
            </a:xfrm>
            <a:prstGeom prst="rect">
              <a:avLst/>
            </a:prstGeom>
          </p:spPr>
        </p:pic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9D3FCF3-50A5-4814-A024-4629EF53B245}"/>
                </a:ext>
              </a:extLst>
            </p:cNvPr>
            <p:cNvSpPr/>
            <p:nvPr/>
          </p:nvSpPr>
          <p:spPr>
            <a:xfrm>
              <a:off x="16321368" y="2211447"/>
              <a:ext cx="2452192" cy="2452192"/>
            </a:xfrm>
            <a:prstGeom prst="ellipse">
              <a:avLst/>
            </a:prstGeom>
            <a:solidFill>
              <a:srgbClr val="FFFFFF">
                <a:alpha val="3215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>
                <a:solidFill>
                  <a:srgbClr val="FFFFFF"/>
                </a:solidFill>
                <a:latin typeface="Calibri"/>
                <a:sym typeface="Helvetica Neue"/>
              </a:endParaRPr>
            </a:p>
          </p:txBody>
        </p:sp>
        <p:pic>
          <p:nvPicPr>
            <p:cNvPr id="70" name="Picture 4" descr="Image result for tux linux logo">
              <a:extLst>
                <a:ext uri="{FF2B5EF4-FFF2-40B4-BE49-F238E27FC236}">
                  <a16:creationId xmlns:a16="http://schemas.microsoft.com/office/drawing/2014/main" id="{E0CC0036-8D31-48B1-9375-179B69329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8560" y="2300504"/>
              <a:ext cx="1745113" cy="2070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2689EB51-C0CE-4402-9096-24C202D664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375" y="5277310"/>
            <a:ext cx="1315124" cy="916476"/>
          </a:xfrm>
          <a:prstGeom prst="rect">
            <a:avLst/>
          </a:prstGeom>
        </p:spPr>
      </p:pic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A6F84C50-8AA3-4CFC-9C9C-6D02C09896E8}"/>
              </a:ext>
            </a:extLst>
          </p:cNvPr>
          <p:cNvCxnSpPr>
            <a:cxnSpLocks/>
            <a:stCxn id="3" idx="2"/>
            <a:endCxn id="71" idx="0"/>
          </p:cNvCxnSpPr>
          <p:nvPr/>
        </p:nvCxnSpPr>
        <p:spPr>
          <a:xfrm rot="16200000" flipH="1">
            <a:off x="6180739" y="3192110"/>
            <a:ext cx="1096500" cy="307389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A8FC06ED-A640-4938-A87A-6952D8895539}"/>
              </a:ext>
            </a:extLst>
          </p:cNvPr>
          <p:cNvCxnSpPr>
            <a:cxnSpLocks/>
            <a:stCxn id="59" idx="2"/>
            <a:endCxn id="71" idx="0"/>
          </p:cNvCxnSpPr>
          <p:nvPr/>
        </p:nvCxnSpPr>
        <p:spPr>
          <a:xfrm rot="16200000" flipH="1">
            <a:off x="6910190" y="3921561"/>
            <a:ext cx="1096500" cy="16149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7C09F11D-0513-473C-AEFA-9B373C55C9A4}"/>
              </a:ext>
            </a:extLst>
          </p:cNvPr>
          <p:cNvCxnSpPr>
            <a:cxnSpLocks/>
            <a:stCxn id="54" idx="2"/>
            <a:endCxn id="71" idx="0"/>
          </p:cNvCxnSpPr>
          <p:nvPr/>
        </p:nvCxnSpPr>
        <p:spPr>
          <a:xfrm rot="16200000" flipH="1">
            <a:off x="7583854" y="4595225"/>
            <a:ext cx="1088119" cy="2760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6AF2B6F7-9403-4E86-80C2-451C0AF08378}"/>
              </a:ext>
            </a:extLst>
          </p:cNvPr>
          <p:cNvCxnSpPr>
            <a:cxnSpLocks/>
            <a:stCxn id="62" idx="2"/>
            <a:endCxn id="71" idx="0"/>
          </p:cNvCxnSpPr>
          <p:nvPr/>
        </p:nvCxnSpPr>
        <p:spPr>
          <a:xfrm rot="5400000">
            <a:off x="8305147" y="4149983"/>
            <a:ext cx="1088119" cy="116653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DDE2D367-246D-489B-9515-9AEF3E45ED21}"/>
              </a:ext>
            </a:extLst>
          </p:cNvPr>
          <p:cNvCxnSpPr>
            <a:cxnSpLocks/>
            <a:stCxn id="68" idx="2"/>
            <a:endCxn id="71" idx="0"/>
          </p:cNvCxnSpPr>
          <p:nvPr/>
        </p:nvCxnSpPr>
        <p:spPr>
          <a:xfrm rot="5400000">
            <a:off x="9026439" y="3428689"/>
            <a:ext cx="1088119" cy="26091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">
            <a:extLst>
              <a:ext uri="{FF2B5EF4-FFF2-40B4-BE49-F238E27FC236}">
                <a16:creationId xmlns:a16="http://schemas.microsoft.com/office/drawing/2014/main" id="{4FB61F4E-EEB5-4630-BE7B-B8298FE476BB}"/>
              </a:ext>
            </a:extLst>
          </p:cNvPr>
          <p:cNvSpPr/>
          <p:nvPr/>
        </p:nvSpPr>
        <p:spPr>
          <a:xfrm>
            <a:off x="4273974" y="2404534"/>
            <a:ext cx="7609385" cy="2400607"/>
          </a:xfrm>
          <a:prstGeom prst="roundRect">
            <a:avLst>
              <a:gd name="adj" fmla="val 6503"/>
            </a:avLst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914377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0" name="Picture 2" descr="Image result for docker swarm logo">
            <a:extLst>
              <a:ext uri="{FF2B5EF4-FFF2-40B4-BE49-F238E27FC236}">
                <a16:creationId xmlns:a16="http://schemas.microsoft.com/office/drawing/2014/main" id="{AEB2F2C3-05DA-4949-A75C-C081CAC9E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430" y="474017"/>
            <a:ext cx="1370237" cy="135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F656D56-BC0B-4396-9E1F-583129F183D2}"/>
              </a:ext>
            </a:extLst>
          </p:cNvPr>
          <p:cNvCxnSpPr>
            <a:cxnSpLocks/>
          </p:cNvCxnSpPr>
          <p:nvPr/>
        </p:nvCxnSpPr>
        <p:spPr>
          <a:xfrm>
            <a:off x="5074749" y="1773465"/>
            <a:ext cx="0" cy="59593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2" descr="Image result for kubernetes logo">
            <a:extLst>
              <a:ext uri="{FF2B5EF4-FFF2-40B4-BE49-F238E27FC236}">
                <a16:creationId xmlns:a16="http://schemas.microsoft.com/office/drawing/2014/main" id="{A10CAE37-38E6-471F-9947-2D9B3B344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38" y="592251"/>
            <a:ext cx="1144223" cy="11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EB6758C-84DE-469C-B6E1-E4A097D87CFC}"/>
              </a:ext>
            </a:extLst>
          </p:cNvPr>
          <p:cNvCxnSpPr>
            <a:cxnSpLocks/>
          </p:cNvCxnSpPr>
          <p:nvPr/>
        </p:nvCxnSpPr>
        <p:spPr>
          <a:xfrm>
            <a:off x="6854548" y="1779029"/>
            <a:ext cx="0" cy="59593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0A17111-4448-46F3-B2B1-8791DAA0555A}"/>
              </a:ext>
            </a:extLst>
          </p:cNvPr>
          <p:cNvCxnSpPr>
            <a:cxnSpLocks/>
          </p:cNvCxnSpPr>
          <p:nvPr/>
        </p:nvCxnSpPr>
        <p:spPr>
          <a:xfrm>
            <a:off x="8565200" y="1773465"/>
            <a:ext cx="0" cy="59593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FBB689F7-8B38-484B-A187-FB32E6C856F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7221" t="21390" r="67977" b="14537"/>
          <a:stretch/>
        </p:blipFill>
        <p:spPr>
          <a:xfrm>
            <a:off x="7985403" y="541173"/>
            <a:ext cx="1159595" cy="124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8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7831BD-4587-4B7C-8FDA-B3802F81C2FC}"/>
              </a:ext>
            </a:extLst>
          </p:cNvPr>
          <p:cNvCxnSpPr>
            <a:stCxn id="7" idx="1"/>
          </p:cNvCxnSpPr>
          <p:nvPr/>
        </p:nvCxnSpPr>
        <p:spPr>
          <a:xfrm flipH="1">
            <a:off x="5110694" y="994473"/>
            <a:ext cx="4082566" cy="563098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3964A9-7CD3-4B75-B57F-6C6297199717}"/>
              </a:ext>
            </a:extLst>
          </p:cNvPr>
          <p:cNvSpPr txBox="1"/>
          <p:nvPr/>
        </p:nvSpPr>
        <p:spPr>
          <a:xfrm>
            <a:off x="-115480" y="3608254"/>
            <a:ext cx="3516901" cy="2436373"/>
          </a:xfrm>
          <a:prstGeom prst="rect">
            <a:avLst/>
          </a:prstGeom>
          <a:noFill/>
        </p:spPr>
        <p:txBody>
          <a:bodyPr wrap="none" lIns="96000" rIns="96000" rtlCol="0">
            <a:spAutoFit/>
          </a:bodyPr>
          <a:lstStyle/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Application</a:t>
            </a:r>
            <a:r>
              <a:rPr lang="en-US" sz="2667">
                <a:solidFill>
                  <a:schemeClr val="accent1">
                    <a:lumMod val="20000"/>
                    <a:lumOff val="80000"/>
                  </a:schemeClr>
                </a:solidFill>
                <a:latin typeface="Rubik" pitchFamily="2" charset="-79"/>
                <a:cs typeface="Rubik" pitchFamily="2" charset="-79"/>
              </a:rPr>
              <a:t> </a:t>
            </a: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model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Different APIs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YAML/HCL</a:t>
            </a:r>
          </a:p>
        </p:txBody>
      </p:sp>
      <p:sp>
        <p:nvSpPr>
          <p:cNvPr id="79" name="Rounded Rectangle 7">
            <a:extLst>
              <a:ext uri="{FF2B5EF4-FFF2-40B4-BE49-F238E27FC236}">
                <a16:creationId xmlns:a16="http://schemas.microsoft.com/office/drawing/2014/main" id="{4FB61F4E-EEB5-4630-BE7B-B8298FE476BB}"/>
              </a:ext>
            </a:extLst>
          </p:cNvPr>
          <p:cNvSpPr/>
          <p:nvPr/>
        </p:nvSpPr>
        <p:spPr>
          <a:xfrm>
            <a:off x="4273974" y="2228428"/>
            <a:ext cx="7609385" cy="2555844"/>
          </a:xfrm>
          <a:prstGeom prst="roundRect">
            <a:avLst>
              <a:gd name="adj" fmla="val 6503"/>
            </a:avLst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914377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220E9F72-53A9-4777-9939-8A6989484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5886" y="2622826"/>
            <a:ext cx="1206500" cy="12065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E2D96E7-0069-4318-92B1-40085CEC2E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7750" y="2611651"/>
            <a:ext cx="1206500" cy="12065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B8038C59-7DEC-400B-8522-371C784F7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0694" y="3321341"/>
            <a:ext cx="1206500" cy="12065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36E5BBEA-DC0B-4679-9388-06D301400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2498" y="2839069"/>
            <a:ext cx="1206500" cy="12065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8F16F6AD-CA11-4193-AED7-A90E83CAA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24746" y="3310166"/>
            <a:ext cx="1206500" cy="12065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8D1332DA-551E-4D28-A714-D826C156AB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52986" y="2771335"/>
            <a:ext cx="1206500" cy="12065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9317EB9-68CB-4D7A-9A78-E612B8D8C9EE}"/>
              </a:ext>
            </a:extLst>
          </p:cNvPr>
          <p:cNvCxnSpPr>
            <a:cxnSpLocks/>
          </p:cNvCxnSpPr>
          <p:nvPr/>
        </p:nvCxnSpPr>
        <p:spPr>
          <a:xfrm flipV="1">
            <a:off x="4931639" y="1606382"/>
            <a:ext cx="0" cy="62926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61FF415-7F14-42DC-B013-26E3837E31F6}"/>
              </a:ext>
            </a:extLst>
          </p:cNvPr>
          <p:cNvSpPr txBox="1"/>
          <p:nvPr/>
        </p:nvSpPr>
        <p:spPr>
          <a:xfrm>
            <a:off x="4608257" y="1060100"/>
            <a:ext cx="65274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33" b="1">
                <a:solidFill>
                  <a:schemeClr val="accent1">
                    <a:lumMod val="75000"/>
                  </a:schemeClr>
                </a:solidFill>
                <a:latin typeface="Rubik" pitchFamily="2" charset="-79"/>
                <a:cs typeface="Rubik" pitchFamily="2" charset="-79"/>
              </a:rPr>
              <a:t>API</a:t>
            </a:r>
            <a:endParaRPr lang="en-US" sz="2133" b="1" dirty="0">
              <a:solidFill>
                <a:schemeClr val="accent1">
                  <a:lumMod val="75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C9B261A-91BA-4342-976E-7CC0435ED6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93260" y="301386"/>
            <a:ext cx="1386173" cy="138617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49CC0E6-0EBB-4DAB-A537-3FEFC3246E5E}"/>
              </a:ext>
            </a:extLst>
          </p:cNvPr>
          <p:cNvGrpSpPr/>
          <p:nvPr/>
        </p:nvGrpSpPr>
        <p:grpSpPr>
          <a:xfrm>
            <a:off x="6865783" y="767448"/>
            <a:ext cx="1005867" cy="1005867"/>
            <a:chOff x="6903131" y="506670"/>
            <a:chExt cx="1005867" cy="1005867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FFC3C68A-7CDC-4247-8100-A1B5D88F1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03131" y="506670"/>
              <a:ext cx="1005867" cy="100586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D9AB2F-6021-4B9A-B8F7-C8016174B1B7}"/>
                </a:ext>
              </a:extLst>
            </p:cNvPr>
            <p:cNvSpPr/>
            <p:nvPr/>
          </p:nvSpPr>
          <p:spPr>
            <a:xfrm>
              <a:off x="7225393" y="1060099"/>
              <a:ext cx="424543" cy="18809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BF19F2-8180-47F3-B567-4657AC9AC3C5}"/>
                </a:ext>
              </a:extLst>
            </p:cNvPr>
            <p:cNvSpPr txBox="1"/>
            <p:nvPr/>
          </p:nvSpPr>
          <p:spPr>
            <a:xfrm>
              <a:off x="6976759" y="927461"/>
              <a:ext cx="858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.yaml</a:t>
              </a:r>
              <a:endParaRPr lang="en-GB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41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">
            <a:extLst>
              <a:ext uri="{FF2B5EF4-FFF2-40B4-BE49-F238E27FC236}">
                <a16:creationId xmlns:a16="http://schemas.microsoft.com/office/drawing/2014/main" id="{4FB61F4E-EEB5-4630-BE7B-B8298FE476BB}"/>
              </a:ext>
            </a:extLst>
          </p:cNvPr>
          <p:cNvSpPr/>
          <p:nvPr/>
        </p:nvSpPr>
        <p:spPr>
          <a:xfrm>
            <a:off x="4273974" y="2228427"/>
            <a:ext cx="7609385" cy="3266137"/>
          </a:xfrm>
          <a:prstGeom prst="roundRect">
            <a:avLst>
              <a:gd name="adj" fmla="val 6503"/>
            </a:avLst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914377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220E9F72-53A9-4777-9939-8A6989484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5886" y="2622826"/>
            <a:ext cx="1206500" cy="12065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E2D96E7-0069-4318-92B1-40085CEC2E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7750" y="2611651"/>
            <a:ext cx="1206500" cy="12065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B8038C59-7DEC-400B-8522-371C784F7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0694" y="3321341"/>
            <a:ext cx="1206500" cy="12065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36E5BBEA-DC0B-4679-9388-06D301400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2498" y="2839069"/>
            <a:ext cx="1206500" cy="12065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8F16F6AD-CA11-4193-AED7-A90E83CAA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24746" y="3310166"/>
            <a:ext cx="1206500" cy="12065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8D1332DA-551E-4D28-A714-D826C156AB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52986" y="2771335"/>
            <a:ext cx="1206500" cy="12065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9317EB9-68CB-4D7A-9A78-E612B8D8C9EE}"/>
              </a:ext>
            </a:extLst>
          </p:cNvPr>
          <p:cNvCxnSpPr>
            <a:cxnSpLocks/>
          </p:cNvCxnSpPr>
          <p:nvPr/>
        </p:nvCxnSpPr>
        <p:spPr>
          <a:xfrm flipV="1">
            <a:off x="4931639" y="1606382"/>
            <a:ext cx="0" cy="62926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61FF415-7F14-42DC-B013-26E3837E31F6}"/>
              </a:ext>
            </a:extLst>
          </p:cNvPr>
          <p:cNvSpPr txBox="1"/>
          <p:nvPr/>
        </p:nvSpPr>
        <p:spPr>
          <a:xfrm>
            <a:off x="4608257" y="1060100"/>
            <a:ext cx="65274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33" b="1">
                <a:solidFill>
                  <a:schemeClr val="accent1">
                    <a:lumMod val="75000"/>
                  </a:schemeClr>
                </a:solidFill>
                <a:latin typeface="Rubik" pitchFamily="2" charset="-79"/>
                <a:cs typeface="Rubik" pitchFamily="2" charset="-79"/>
              </a:rPr>
              <a:t>API</a:t>
            </a:r>
            <a:endParaRPr lang="en-US" sz="2133" b="1" dirty="0">
              <a:solidFill>
                <a:schemeClr val="accent1">
                  <a:lumMod val="75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9355118-9FF4-4BC8-A246-65F6A5F077FF}"/>
              </a:ext>
            </a:extLst>
          </p:cNvPr>
          <p:cNvCxnSpPr>
            <a:cxnSpLocks/>
          </p:cNvCxnSpPr>
          <p:nvPr/>
        </p:nvCxnSpPr>
        <p:spPr>
          <a:xfrm flipH="1" flipV="1">
            <a:off x="6988657" y="1606381"/>
            <a:ext cx="1" cy="97024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3D14F1D-E080-4F31-94E9-2B913F3C1536}"/>
              </a:ext>
            </a:extLst>
          </p:cNvPr>
          <p:cNvSpPr txBox="1"/>
          <p:nvPr/>
        </p:nvSpPr>
        <p:spPr>
          <a:xfrm>
            <a:off x="6341898" y="1062640"/>
            <a:ext cx="1208985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33" b="1">
                <a:solidFill>
                  <a:schemeClr val="accent1">
                    <a:lumMod val="75000"/>
                  </a:schemeClr>
                </a:solidFill>
                <a:latin typeface="Rubik" pitchFamily="2" charset="-79"/>
                <a:cs typeface="Rubik" pitchFamily="2" charset="-79"/>
              </a:rPr>
              <a:t>Ingress</a:t>
            </a:r>
            <a:endParaRPr lang="en-US" sz="2133" b="1" dirty="0">
              <a:solidFill>
                <a:schemeClr val="accent1">
                  <a:lumMod val="75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357EB-1CF0-4EB6-96F4-BE6079F077C1}"/>
              </a:ext>
            </a:extLst>
          </p:cNvPr>
          <p:cNvSpPr txBox="1"/>
          <p:nvPr/>
        </p:nvSpPr>
        <p:spPr>
          <a:xfrm>
            <a:off x="-115480" y="3608254"/>
            <a:ext cx="2486169" cy="2436373"/>
          </a:xfrm>
          <a:prstGeom prst="rect">
            <a:avLst/>
          </a:prstGeom>
          <a:noFill/>
        </p:spPr>
        <p:txBody>
          <a:bodyPr wrap="none" lIns="96000" rIns="96000" rtlCol="0">
            <a:spAutoFit/>
          </a:bodyPr>
          <a:lstStyle/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Compute 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Networking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Storage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9C6CB5FC-ADFC-4F4D-A2F2-F8D156B9AA65}"/>
              </a:ext>
            </a:extLst>
          </p:cNvPr>
          <p:cNvCxnSpPr>
            <a:cxnSpLocks/>
            <a:stCxn id="39" idx="2"/>
            <a:endCxn id="42" idx="2"/>
          </p:cNvCxnSpPr>
          <p:nvPr/>
        </p:nvCxnSpPr>
        <p:spPr>
          <a:xfrm rot="5400000" flipH="1" flipV="1">
            <a:off x="8060087" y="1631692"/>
            <a:ext cx="550006" cy="5242292"/>
          </a:xfrm>
          <a:prstGeom prst="curvedConnector3">
            <a:avLst>
              <a:gd name="adj1" fmla="val -105392"/>
            </a:avLst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41E193AB-1D3F-4102-9572-D0CBF580D15E}"/>
              </a:ext>
            </a:extLst>
          </p:cNvPr>
          <p:cNvCxnSpPr>
            <a:cxnSpLocks/>
            <a:stCxn id="41" idx="2"/>
            <a:endCxn id="40" idx="2"/>
          </p:cNvCxnSpPr>
          <p:nvPr/>
        </p:nvCxnSpPr>
        <p:spPr>
          <a:xfrm rot="5400000" flipH="1">
            <a:off x="8181323" y="3169994"/>
            <a:ext cx="471097" cy="2222248"/>
          </a:xfrm>
          <a:prstGeom prst="curvedConnector3">
            <a:avLst>
              <a:gd name="adj1" fmla="val -48525"/>
            </a:avLst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27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">
            <a:extLst>
              <a:ext uri="{FF2B5EF4-FFF2-40B4-BE49-F238E27FC236}">
                <a16:creationId xmlns:a16="http://schemas.microsoft.com/office/drawing/2014/main" id="{4FB61F4E-EEB5-4630-BE7B-B8298FE476BB}"/>
              </a:ext>
            </a:extLst>
          </p:cNvPr>
          <p:cNvSpPr/>
          <p:nvPr/>
        </p:nvSpPr>
        <p:spPr>
          <a:xfrm>
            <a:off x="4273974" y="2228427"/>
            <a:ext cx="7609385" cy="3894667"/>
          </a:xfrm>
          <a:prstGeom prst="roundRect">
            <a:avLst>
              <a:gd name="adj" fmla="val 6503"/>
            </a:avLst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914377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220E9F72-53A9-4777-9939-8A6989484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5886" y="2622826"/>
            <a:ext cx="1206500" cy="12065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E2D96E7-0069-4318-92B1-40085CEC2E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7750" y="2611651"/>
            <a:ext cx="1206500" cy="12065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1355289B-616E-4730-B666-1832A8B8E2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990721">
            <a:off x="9598377" y="4881749"/>
            <a:ext cx="876260" cy="87626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C503058-9CB4-46D4-94BA-956FE71DF3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94580" y="4841625"/>
            <a:ext cx="876259" cy="87625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6FEED9F-1FF2-45E8-9683-728BB56212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62464" y="4774791"/>
            <a:ext cx="918512" cy="918512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B8038C59-7DEC-400B-8522-371C784F7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0694" y="3321341"/>
            <a:ext cx="1206500" cy="12065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36E5BBEA-DC0B-4679-9388-06D301400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2498" y="2839069"/>
            <a:ext cx="1206500" cy="12065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8F16F6AD-CA11-4193-AED7-A90E83CAA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24746" y="3310166"/>
            <a:ext cx="1206500" cy="12065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8D1332DA-551E-4D28-A714-D826C156AB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52986" y="2771335"/>
            <a:ext cx="1206500" cy="12065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C2564A-903C-4F78-AB99-8DE526246C80}"/>
              </a:ext>
            </a:extLst>
          </p:cNvPr>
          <p:cNvCxnSpPr>
            <a:cxnSpLocks/>
          </p:cNvCxnSpPr>
          <p:nvPr/>
        </p:nvCxnSpPr>
        <p:spPr>
          <a:xfrm>
            <a:off x="5459307" y="4360645"/>
            <a:ext cx="0" cy="43425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1D62ACD-A539-4F36-AE81-BADC61E488C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402019" y="3929253"/>
            <a:ext cx="319701" cy="84553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4337BFB-F59A-4B25-88B3-C39AF1F08DF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9727591" y="4263814"/>
            <a:ext cx="231671" cy="62479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EA54A4D-D383-42B3-9BC0-41B40A842B22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9959261" y="3829326"/>
            <a:ext cx="891619" cy="105928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B6E319B-97B5-45E4-9DBB-1D748127907C}"/>
              </a:ext>
            </a:extLst>
          </p:cNvPr>
          <p:cNvSpPr txBox="1"/>
          <p:nvPr/>
        </p:nvSpPr>
        <p:spPr>
          <a:xfrm>
            <a:off x="10405604" y="5013877"/>
            <a:ext cx="1101261" cy="520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5249" tIns="95249" rIns="95249" bIns="95249" numCol="1" spcCol="38100" rtlCol="0" anchor="ctr">
            <a:spAutoFit/>
          </a:bodyPr>
          <a:lstStyle/>
          <a:p>
            <a:pPr algn="ctr" defTabSz="1095347" hangingPunct="0"/>
            <a:r>
              <a:rPr lang="en-US" sz="2133" b="1">
                <a:solidFill>
                  <a:schemeClr val="accent1">
                    <a:lumMod val="75000"/>
                  </a:schemeClr>
                </a:solidFill>
                <a:latin typeface="Rubik" pitchFamily="2" charset="-79"/>
                <a:cs typeface="Rubik" pitchFamily="2" charset="-79"/>
              </a:rPr>
              <a:t>Config</a:t>
            </a:r>
            <a:endParaRPr lang="en-US" sz="2133" b="1" dirty="0">
              <a:solidFill>
                <a:schemeClr val="accent1">
                  <a:lumMod val="75000"/>
                </a:schemeClr>
              </a:solidFill>
              <a:latin typeface="Rubik" pitchFamily="2" charset="-79"/>
              <a:cs typeface="Rubik" pitchFamily="2" charset="-79"/>
              <a:sym typeface="Helvetica Neue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A69449-2B25-4CD9-8ABD-341EB8C8D15D}"/>
              </a:ext>
            </a:extLst>
          </p:cNvPr>
          <p:cNvSpPr txBox="1"/>
          <p:nvPr/>
        </p:nvSpPr>
        <p:spPr>
          <a:xfrm>
            <a:off x="8229594" y="5013877"/>
            <a:ext cx="953785" cy="520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5249" tIns="95249" rIns="95249" bIns="95249" numCol="1" spcCol="38100" rtlCol="0" anchor="ctr">
            <a:spAutoFit/>
          </a:bodyPr>
          <a:lstStyle/>
          <a:p>
            <a:pPr algn="ctr" defTabSz="1095347" hangingPunct="0"/>
            <a:r>
              <a:rPr lang="en-US" sz="2133" b="1">
                <a:solidFill>
                  <a:schemeClr val="accent1">
                    <a:lumMod val="75000"/>
                  </a:schemeClr>
                </a:solidFill>
                <a:latin typeface="Rubik" pitchFamily="2" charset="-79"/>
                <a:cs typeface="Rubik" pitchFamily="2" charset="-79"/>
              </a:rPr>
              <a:t>State</a:t>
            </a:r>
            <a:endParaRPr lang="en-US" sz="2133" b="1" dirty="0">
              <a:solidFill>
                <a:schemeClr val="accent1">
                  <a:lumMod val="75000"/>
                </a:schemeClr>
              </a:solidFill>
              <a:latin typeface="Rubik" pitchFamily="2" charset="-79"/>
              <a:cs typeface="Rubik" pitchFamily="2" charset="-79"/>
              <a:sym typeface="Helvetica Neue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52BA7F2-9935-4431-8EAA-7AD820F1915D}"/>
              </a:ext>
            </a:extLst>
          </p:cNvPr>
          <p:cNvSpPr txBox="1"/>
          <p:nvPr/>
        </p:nvSpPr>
        <p:spPr>
          <a:xfrm>
            <a:off x="5683322" y="5013877"/>
            <a:ext cx="1261562" cy="520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5249" tIns="95249" rIns="95249" bIns="95249" numCol="1" spcCol="38100" rtlCol="0" anchor="ctr">
            <a:spAutoFit/>
          </a:bodyPr>
          <a:lstStyle/>
          <a:p>
            <a:pPr algn="ctr" defTabSz="1095347" hangingPunct="0"/>
            <a:r>
              <a:rPr lang="en-US" sz="2133" b="1">
                <a:solidFill>
                  <a:schemeClr val="accent1">
                    <a:lumMod val="75000"/>
                  </a:schemeClr>
                </a:solidFill>
                <a:latin typeface="Rubik" pitchFamily="2" charset="-79"/>
                <a:cs typeface="Rubik" pitchFamily="2" charset="-79"/>
              </a:rPr>
              <a:t>Secrets</a:t>
            </a:r>
            <a:endParaRPr lang="en-US" sz="2133" b="1" dirty="0">
              <a:solidFill>
                <a:schemeClr val="accent1">
                  <a:lumMod val="75000"/>
                </a:schemeClr>
              </a:solidFill>
              <a:latin typeface="Rubik" pitchFamily="2" charset="-79"/>
              <a:cs typeface="Rubik" pitchFamily="2" charset="-79"/>
              <a:sym typeface="Helvetica Neue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9317EB9-68CB-4D7A-9A78-E612B8D8C9EE}"/>
              </a:ext>
            </a:extLst>
          </p:cNvPr>
          <p:cNvCxnSpPr>
            <a:cxnSpLocks/>
          </p:cNvCxnSpPr>
          <p:nvPr/>
        </p:nvCxnSpPr>
        <p:spPr>
          <a:xfrm flipV="1">
            <a:off x="4931639" y="1606382"/>
            <a:ext cx="0" cy="62926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61FF415-7F14-42DC-B013-26E3837E31F6}"/>
              </a:ext>
            </a:extLst>
          </p:cNvPr>
          <p:cNvSpPr txBox="1"/>
          <p:nvPr/>
        </p:nvSpPr>
        <p:spPr>
          <a:xfrm>
            <a:off x="4608257" y="1060100"/>
            <a:ext cx="65274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33" b="1">
                <a:solidFill>
                  <a:schemeClr val="accent1">
                    <a:lumMod val="75000"/>
                  </a:schemeClr>
                </a:solidFill>
                <a:latin typeface="Rubik" pitchFamily="2" charset="-79"/>
                <a:cs typeface="Rubik" pitchFamily="2" charset="-79"/>
              </a:rPr>
              <a:t>API</a:t>
            </a:r>
            <a:endParaRPr lang="en-US" sz="2133" b="1" dirty="0">
              <a:solidFill>
                <a:schemeClr val="accent1">
                  <a:lumMod val="75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9355118-9FF4-4BC8-A246-65F6A5F077FF}"/>
              </a:ext>
            </a:extLst>
          </p:cNvPr>
          <p:cNvCxnSpPr>
            <a:cxnSpLocks/>
          </p:cNvCxnSpPr>
          <p:nvPr/>
        </p:nvCxnSpPr>
        <p:spPr>
          <a:xfrm flipH="1" flipV="1">
            <a:off x="6988657" y="1606381"/>
            <a:ext cx="1" cy="97024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3D14F1D-E080-4F31-94E9-2B913F3C1536}"/>
              </a:ext>
            </a:extLst>
          </p:cNvPr>
          <p:cNvSpPr txBox="1"/>
          <p:nvPr/>
        </p:nvSpPr>
        <p:spPr>
          <a:xfrm>
            <a:off x="6341898" y="1062640"/>
            <a:ext cx="1208985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33" b="1">
                <a:solidFill>
                  <a:schemeClr val="accent1">
                    <a:lumMod val="75000"/>
                  </a:schemeClr>
                </a:solidFill>
                <a:latin typeface="Rubik" pitchFamily="2" charset="-79"/>
                <a:cs typeface="Rubik" pitchFamily="2" charset="-79"/>
              </a:rPr>
              <a:t>Ingress</a:t>
            </a:r>
            <a:endParaRPr lang="en-US" sz="2133" b="1" dirty="0">
              <a:solidFill>
                <a:schemeClr val="accent1">
                  <a:lumMod val="75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7FA948-1DD9-4968-AF11-AB5756EFE0BC}"/>
              </a:ext>
            </a:extLst>
          </p:cNvPr>
          <p:cNvSpPr txBox="1"/>
          <p:nvPr/>
        </p:nvSpPr>
        <p:spPr>
          <a:xfrm>
            <a:off x="-115480" y="3608254"/>
            <a:ext cx="4146880" cy="2436373"/>
          </a:xfrm>
          <a:prstGeom prst="rect">
            <a:avLst/>
          </a:prstGeom>
          <a:noFill/>
        </p:spPr>
        <p:txBody>
          <a:bodyPr wrap="none" lIns="96000" rIns="96000" rtlCol="0">
            <a:spAutoFit/>
          </a:bodyPr>
          <a:lstStyle/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Complex applications 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Portable model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Self-healing apps</a:t>
            </a:r>
          </a:p>
        </p:txBody>
      </p:sp>
    </p:spTree>
    <p:extLst>
      <p:ext uri="{BB962C8B-B14F-4D97-AF65-F5344CB8AC3E}">
        <p14:creationId xmlns:p14="http://schemas.microsoft.com/office/powerpoint/2010/main" val="176227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8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F87FA948-1DD9-4968-AF11-AB5756EFE0BC}"/>
              </a:ext>
            </a:extLst>
          </p:cNvPr>
          <p:cNvSpPr txBox="1"/>
          <p:nvPr/>
        </p:nvSpPr>
        <p:spPr>
          <a:xfrm>
            <a:off x="-115480" y="3608254"/>
            <a:ext cx="3782999" cy="2436373"/>
          </a:xfrm>
          <a:prstGeom prst="rect">
            <a:avLst/>
          </a:prstGeom>
          <a:noFill/>
        </p:spPr>
        <p:txBody>
          <a:bodyPr wrap="none" lIns="96000" rIns="96000" rtlCol="0">
            <a:spAutoFit/>
          </a:bodyPr>
          <a:lstStyle/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Docker Compose 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Not an orchestrator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But...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84B6A-75B2-4124-B9FF-1F42DE5E7ADC}"/>
              </a:ext>
            </a:extLst>
          </p:cNvPr>
          <p:cNvSpPr txBox="1">
            <a:spLocks/>
          </p:cNvSpPr>
          <p:nvPr/>
        </p:nvSpPr>
        <p:spPr>
          <a:xfrm>
            <a:off x="4031400" y="2038350"/>
            <a:ext cx="7350975" cy="27813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GB" sz="12000" b="1">
                <a:solidFill>
                  <a:srgbClr val="571419"/>
                </a:solidFill>
                <a:latin typeface="Consolas" panose="020B0609020204030204" pitchFamily="49" charset="0"/>
                <a:cs typeface="Rubik ExtraBold" pitchFamily="2" charset="-79"/>
              </a:rPr>
              <a:t>&gt; demos</a:t>
            </a:r>
          </a:p>
        </p:txBody>
      </p:sp>
    </p:spTree>
    <p:extLst>
      <p:ext uri="{BB962C8B-B14F-4D97-AF65-F5344CB8AC3E}">
        <p14:creationId xmlns:p14="http://schemas.microsoft.com/office/powerpoint/2010/main" val="284347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52</Words>
  <Application>Microsoft Office PowerPoint</Application>
  <PresentationFormat>Widescreen</PresentationFormat>
  <Paragraphs>33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Rubik</vt:lpstr>
      <vt:lpstr>Rubik ExtraBold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elton</dc:creator>
  <cp:lastModifiedBy>elton</cp:lastModifiedBy>
  <cp:revision>20</cp:revision>
  <dcterms:created xsi:type="dcterms:W3CDTF">2020-11-03T14:02:46Z</dcterms:created>
  <dcterms:modified xsi:type="dcterms:W3CDTF">2020-11-03T14:23:28Z</dcterms:modified>
</cp:coreProperties>
</file>