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772" r:id="rId3"/>
    <p:sldId id="770" r:id="rId4"/>
    <p:sldId id="777" r:id="rId5"/>
    <p:sldId id="787" r:id="rId6"/>
    <p:sldId id="788" r:id="rId7"/>
    <p:sldId id="778" r:id="rId8"/>
    <p:sldId id="779" r:id="rId9"/>
    <p:sldId id="780" r:id="rId10"/>
    <p:sldId id="781" r:id="rId11"/>
    <p:sldId id="783" r:id="rId12"/>
    <p:sldId id="782" r:id="rId13"/>
    <p:sldId id="785" r:id="rId14"/>
    <p:sldId id="786" r:id="rId15"/>
    <p:sldId id="776" r:id="rId16"/>
    <p:sldId id="784" r:id="rId17"/>
    <p:sldId id="789" r:id="rId18"/>
    <p:sldId id="7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571419"/>
    <a:srgbClr val="FFFFFF"/>
    <a:srgbClr val="DAA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31" d="100"/>
          <a:sy n="3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24A4-D600-4EA1-8B95-4466A6CC1AC3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DEE1-0A29-4299-A3B1-B33F7C88D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30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51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28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27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36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84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23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14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91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96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40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27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342900" rtl="0" eaLnBrk="1" fontAlgn="auto" latinLnBrk="0" hangingPunct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CE9A0-32E3-4BB0-8BD8-FD9415FF7285}" type="slidenum"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  <a:sym typeface="Arial"/>
              </a:rPr>
              <a:pPr marL="0" marR="0" lvl="0" indent="0" algn="l" defTabSz="342900" rtl="0" eaLnBrk="1" fontAlgn="auto" latinLnBrk="0" hangingPunct="0">
                <a:lnSpc>
                  <a:spcPts val="5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12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56FF1-897F-41F2-8181-5F1E1DE15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B4527E-7290-4D3C-AFDB-CEA923D02AF1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3CD8E-3AF2-4CB6-9A4A-D4A504056BE4}"/>
              </a:ext>
            </a:extLst>
          </p:cNvPr>
          <p:cNvSpPr txBox="1"/>
          <p:nvPr userDrawn="1"/>
        </p:nvSpPr>
        <p:spPr>
          <a:xfrm>
            <a:off x="7662802" y="6519446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eltons.show/ecs-m1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875C7-202F-4008-A662-CA58CF96F6BE}"/>
              </a:ext>
            </a:extLst>
          </p:cNvPr>
          <p:cNvSpPr/>
          <p:nvPr userDrawn="1"/>
        </p:nvSpPr>
        <p:spPr>
          <a:xfrm>
            <a:off x="93142" y="159714"/>
            <a:ext cx="3801527" cy="3185999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24475-3CEB-4761-B719-747AA25BD26A}"/>
              </a:ext>
            </a:extLst>
          </p:cNvPr>
          <p:cNvSpPr/>
          <p:nvPr userDrawn="1"/>
        </p:nvSpPr>
        <p:spPr>
          <a:xfrm>
            <a:off x="4025281" y="159713"/>
            <a:ext cx="8073580" cy="640195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542FE-69C9-410C-A7B5-F13C38B8B4E8}"/>
              </a:ext>
            </a:extLst>
          </p:cNvPr>
          <p:cNvSpPr/>
          <p:nvPr userDrawn="1"/>
        </p:nvSpPr>
        <p:spPr>
          <a:xfrm>
            <a:off x="93142" y="3429001"/>
            <a:ext cx="3801527" cy="313266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32150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536CB-8208-484A-B2A0-85E17483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93CB0-640E-44F4-880A-5DE8F387AF67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FB76D-5BB4-49AA-AFC4-CE767FEC5E2D}"/>
              </a:ext>
            </a:extLst>
          </p:cNvPr>
          <p:cNvSpPr txBox="1"/>
          <p:nvPr userDrawn="1"/>
        </p:nvSpPr>
        <p:spPr>
          <a:xfrm>
            <a:off x="7662802" y="6519446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eltons.show/ecs-m1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40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D70C4-C5AD-4FE8-B694-56D2A381D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25"/>
          <a:stretch/>
        </p:blipFill>
        <p:spPr>
          <a:xfrm>
            <a:off x="0" y="1"/>
            <a:ext cx="12201181" cy="686873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2EDEC-22DC-44EA-A7DE-6224D3654EF8}"/>
              </a:ext>
            </a:extLst>
          </p:cNvPr>
          <p:cNvSpPr txBox="1"/>
          <p:nvPr userDrawn="1"/>
        </p:nvSpPr>
        <p:spPr>
          <a:xfrm>
            <a:off x="10183562" y="651882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@EltonStoneman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0C546-583E-428C-B335-213D2714FB9E}"/>
              </a:ext>
            </a:extLst>
          </p:cNvPr>
          <p:cNvSpPr txBox="1"/>
          <p:nvPr userDrawn="1"/>
        </p:nvSpPr>
        <p:spPr>
          <a:xfrm>
            <a:off x="7662802" y="6519446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eltons.show/ecs-m1</a:t>
            </a:r>
            <a:endParaRPr lang="en-GB" sz="1600" b="1">
              <a:solidFill>
                <a:srgbClr val="571419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875C7-202F-4008-A662-CA58CF96F6BE}"/>
              </a:ext>
            </a:extLst>
          </p:cNvPr>
          <p:cNvSpPr/>
          <p:nvPr userDrawn="1"/>
        </p:nvSpPr>
        <p:spPr>
          <a:xfrm>
            <a:off x="93142" y="159714"/>
            <a:ext cx="3801527" cy="3185999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542FE-69C9-410C-A7B5-F13C38B8B4E8}"/>
              </a:ext>
            </a:extLst>
          </p:cNvPr>
          <p:cNvSpPr/>
          <p:nvPr userDrawn="1"/>
        </p:nvSpPr>
        <p:spPr>
          <a:xfrm>
            <a:off x="93142" y="3429001"/>
            <a:ext cx="3801527" cy="313266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9"/>
          </a:p>
        </p:txBody>
      </p:sp>
    </p:spTree>
    <p:extLst>
      <p:ext uri="{BB962C8B-B14F-4D97-AF65-F5344CB8AC3E}">
        <p14:creationId xmlns:p14="http://schemas.microsoft.com/office/powerpoint/2010/main" val="148140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D632C-9116-497B-9F05-41CFE15B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A23A-C167-42FD-83B8-E5E60D42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CFF3-2A46-4A4F-A1C4-D8DD5EBBC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0AEB-3747-4512-A8AD-DCE7B34EEF0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B94F-95CF-40EF-B149-7754D1CB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C6E9-3E7A-49DA-A095-269129973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8E0F-E93E-489A-A425-2DA689732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5AF0053F-4205-439F-B829-BA821FBF09D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354"/>
              <a:t>02/02/2021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F5E47AF5-717D-4266-AED6-9E8EB8D80A7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354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4.svg"/><Relationship Id="rId4" Type="http://schemas.openxmlformats.org/officeDocument/2006/relationships/image" Target="../media/image3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11" Type="http://schemas.openxmlformats.org/officeDocument/2006/relationships/image" Target="../media/image33.sv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sv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F03-CA86-417B-B9BB-BAA84B1E6B1B}"/>
              </a:ext>
            </a:extLst>
          </p:cNvPr>
          <p:cNvSpPr txBox="1">
            <a:spLocks/>
          </p:cNvSpPr>
          <p:nvPr/>
        </p:nvSpPr>
        <p:spPr>
          <a:xfrm>
            <a:off x="8467" y="1608667"/>
            <a:ext cx="12192000" cy="3708400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Into the Service Mesh</a:t>
            </a:r>
          </a:p>
        </p:txBody>
      </p:sp>
    </p:spTree>
    <p:extLst>
      <p:ext uri="{BB962C8B-B14F-4D97-AF65-F5344CB8AC3E}">
        <p14:creationId xmlns:p14="http://schemas.microsoft.com/office/powerpoint/2010/main" val="26210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879179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Complex config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Sidecar setup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Envoy configuration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88743-670C-465F-A36D-4B1A7DF28049}"/>
              </a:ext>
            </a:extLst>
          </p:cNvPr>
          <p:cNvSpPr txBox="1"/>
          <p:nvPr/>
        </p:nvSpPr>
        <p:spPr>
          <a:xfrm>
            <a:off x="4031671" y="155013"/>
            <a:ext cx="3865421" cy="522978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>
            <a:noAutofit/>
          </a:bodyPr>
          <a:lstStyle/>
          <a:p>
            <a:r>
              <a:rPr lang="en-GB" sz="16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 ...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service1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TARGET_HOST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localhost:9000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proxy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service1-proxy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containerPort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8000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proxy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EFED2-5610-4DD4-839F-5BCE9236624F}"/>
              </a:ext>
            </a:extLst>
          </p:cNvPr>
          <p:cNvSpPr txBox="1"/>
          <p:nvPr/>
        </p:nvSpPr>
        <p:spPr>
          <a:xfrm>
            <a:off x="7984834" y="155013"/>
            <a:ext cx="4101069" cy="639357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>
            <a:noAutofit/>
          </a:bodyPr>
          <a:lstStyle/>
          <a:p>
            <a:r>
              <a:rPr lang="en-GB" sz="16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 ...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service2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connect_timeout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0.250s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strict_dns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lb_policy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round_robin</a:t>
            </a: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load_assignment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cluster_name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service2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lb_endpoints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socket_address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service2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port_value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8000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jaeger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connect_timeout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1s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strict_dns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lb_policy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round_robin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load_assignment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cluster_name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jaeger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lb_endpoints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socket_address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GB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jaeger</a:t>
            </a:r>
            <a:endParaRPr lang="en-GB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2007E-48EC-4C5D-8E64-FC070508CAA5}"/>
              </a:ext>
            </a:extLst>
          </p:cNvPr>
          <p:cNvSpPr txBox="1"/>
          <p:nvPr/>
        </p:nvSpPr>
        <p:spPr>
          <a:xfrm>
            <a:off x="4031671" y="5470540"/>
            <a:ext cx="3865421" cy="1078043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0">
                <a:solidFill>
                  <a:srgbClr val="571419"/>
                </a:solidFill>
                <a:effectLst/>
                <a:latin typeface="Rubik ExtraBold" pitchFamily="2" charset="-79"/>
                <a:cs typeface="Rubik ExtraBold" pitchFamily="2" charset="-79"/>
              </a:rPr>
              <a:t>eltons.show/ecs-v4</a:t>
            </a:r>
          </a:p>
        </p:txBody>
      </p:sp>
    </p:spTree>
    <p:extLst>
      <p:ext uri="{BB962C8B-B14F-4D97-AF65-F5344CB8AC3E}">
        <p14:creationId xmlns:p14="http://schemas.microsoft.com/office/powerpoint/2010/main" val="16953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776587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Sidecar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Network proxy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Automatic injection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0C3DE6-D79F-4FF2-BE70-350235C9ED5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514423" y="2590486"/>
            <a:ext cx="1395974" cy="21078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 rot="16200000" flipH="1">
            <a:off x="8953208" y="3769485"/>
            <a:ext cx="549751" cy="2307180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6EE780-7719-40D4-A2FA-A314929C4CB0}"/>
              </a:ext>
            </a:extLst>
          </p:cNvPr>
          <p:cNvSpPr/>
          <p:nvPr/>
        </p:nvSpPr>
        <p:spPr>
          <a:xfrm>
            <a:off x="4350327" y="2346036"/>
            <a:ext cx="1616364" cy="6003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endParaRPr lang="en-GB" sz="24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DC375C-8326-4ED1-AFF3-9DF58BB7A634}"/>
              </a:ext>
            </a:extLst>
          </p:cNvPr>
          <p:cNvSpPr/>
          <p:nvPr/>
        </p:nvSpPr>
        <p:spPr>
          <a:xfrm>
            <a:off x="7266311" y="4042193"/>
            <a:ext cx="1616364" cy="6003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endParaRPr lang="en-GB" sz="24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8C2C1-29D5-420D-9F24-DEA470F4517D}"/>
              </a:ext>
            </a:extLst>
          </p:cNvPr>
          <p:cNvSpPr/>
          <p:nvPr/>
        </p:nvSpPr>
        <p:spPr>
          <a:xfrm>
            <a:off x="4350327" y="508000"/>
            <a:ext cx="1616364" cy="2438400"/>
          </a:xfrm>
          <a:prstGeom prst="roundRect">
            <a:avLst>
              <a:gd name="adj" fmla="val 7524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BD7122-6375-4F45-8662-9BD0340F4A5C}"/>
              </a:ext>
            </a:extLst>
          </p:cNvPr>
          <p:cNvSpPr/>
          <p:nvPr/>
        </p:nvSpPr>
        <p:spPr>
          <a:xfrm>
            <a:off x="7266311" y="2209800"/>
            <a:ext cx="1616364" cy="2438400"/>
          </a:xfrm>
          <a:prstGeom prst="roundRect">
            <a:avLst>
              <a:gd name="adj" fmla="val 7524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EA2E6-83F8-49E4-8F96-CA1B7351F043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5149924" y="2024927"/>
            <a:ext cx="8585" cy="321109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EC03-3D7E-40CD-857B-BC0A14EA935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8074493" y="3775724"/>
            <a:ext cx="1" cy="266469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5870768E-C61D-4219-A74B-8708BC92C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32022" y="657465"/>
            <a:ext cx="1252032" cy="12520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4A1F91-C6B8-4268-90B7-BC30BEDA70F2}"/>
              </a:ext>
            </a:extLst>
          </p:cNvPr>
          <p:cNvSpPr txBox="1"/>
          <p:nvPr/>
        </p:nvSpPr>
        <p:spPr>
          <a:xfrm>
            <a:off x="9679708" y="13854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571419"/>
                </a:solidFill>
                <a:latin typeface="Consolas" panose="020B0609020204030204" pitchFamily="49" charset="0"/>
              </a:rPr>
              <a:t>control-plane</a:t>
            </a:r>
            <a:endParaRPr lang="en-GB" sz="2400">
              <a:solidFill>
                <a:srgbClr val="571419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8D48373-5F86-483F-B45E-12BE37854613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5966692" y="1283481"/>
            <a:ext cx="4265331" cy="1307324"/>
          </a:xfrm>
          <a:prstGeom prst="curvedConnector3">
            <a:avLst>
              <a:gd name="adj1" fmla="val 75119"/>
            </a:avLst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E85F8AA-362E-458C-ADC9-14FB69AA8EF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rot="10800000" flipV="1">
            <a:off x="8882676" y="1283480"/>
            <a:ext cx="1349347" cy="3058893"/>
          </a:xfrm>
          <a:prstGeom prst="curvedConnector3">
            <a:avLst>
              <a:gd name="adj1" fmla="val 50000"/>
            </a:avLst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BB89E0-F350-47DF-962C-E168787F0B41}"/>
              </a:ext>
            </a:extLst>
          </p:cNvPr>
          <p:cNvSpPr/>
          <p:nvPr/>
        </p:nvSpPr>
        <p:spPr>
          <a:xfrm>
            <a:off x="10292542" y="744319"/>
            <a:ext cx="1130992" cy="422566"/>
          </a:xfrm>
          <a:prstGeom prst="roundRect">
            <a:avLst/>
          </a:prstGeom>
          <a:solidFill>
            <a:srgbClr val="571419"/>
          </a:solidFill>
          <a:ln w="13134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43C0C"/>
                </a:solidFill>
                <a:latin typeface="Consolas" panose="020B0609020204030204" pitchFamily="49" charset="0"/>
              </a:rPr>
              <a:t>mesh</a:t>
            </a:r>
            <a:endParaRPr lang="en-GB" sz="2400">
              <a:solidFill>
                <a:srgbClr val="843C0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78A5AA-8E14-4086-BC16-C1120E3DE87E}"/>
              </a:ext>
            </a:extLst>
          </p:cNvPr>
          <p:cNvSpPr/>
          <p:nvPr/>
        </p:nvSpPr>
        <p:spPr>
          <a:xfrm>
            <a:off x="4841005" y="4765964"/>
            <a:ext cx="6842995" cy="153323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685215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Linkerd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Istio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Open Service Mesh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030895-A479-4825-AA69-CD927443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830" y="692991"/>
            <a:ext cx="1184923" cy="177738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E14092A-7E7A-4C4C-9BAC-5364E7A09D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327" t="10508" r="10637" b="6977"/>
          <a:stretch/>
        </p:blipFill>
        <p:spPr>
          <a:xfrm>
            <a:off x="9803579" y="797360"/>
            <a:ext cx="1740972" cy="1840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BAB0EE-2DAA-4B7A-BF56-E5536A000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05" y="1105787"/>
            <a:ext cx="1315844" cy="1224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41BF5F-93A8-44A4-B5CA-7C9E1DBFEAC6}"/>
              </a:ext>
            </a:extLst>
          </p:cNvPr>
          <p:cNvSpPr txBox="1"/>
          <p:nvPr/>
        </p:nvSpPr>
        <p:spPr>
          <a:xfrm>
            <a:off x="7148043" y="2905679"/>
            <a:ext cx="2143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0.1 in 2017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Now 1.8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Google &amp; IBM</a:t>
            </a:r>
            <a:endParaRPr lang="en-GB" sz="2400">
              <a:solidFill>
                <a:srgbClr val="00206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22E1C-3DA1-40D2-81C6-C36CD4CB9CD1}"/>
              </a:ext>
            </a:extLst>
          </p:cNvPr>
          <p:cNvSpPr txBox="1"/>
          <p:nvPr/>
        </p:nvSpPr>
        <p:spPr>
          <a:xfrm>
            <a:off x="4668077" y="2905679"/>
            <a:ext cx="2143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0.0 in 2016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Now 2.9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CNCF</a:t>
            </a:r>
            <a:endParaRPr lang="en-GB" sz="2400">
              <a:solidFill>
                <a:srgbClr val="00206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CE183-9EA9-4D69-B3D3-C81E85AA2D08}"/>
              </a:ext>
            </a:extLst>
          </p:cNvPr>
          <p:cNvSpPr txBox="1"/>
          <p:nvPr/>
        </p:nvSpPr>
        <p:spPr>
          <a:xfrm>
            <a:off x="9733316" y="2905678"/>
            <a:ext cx="2143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0.0 in 2020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Now 0.6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CNCF</a:t>
            </a:r>
            <a:endParaRPr lang="en-GB" sz="2400">
              <a:solidFill>
                <a:srgbClr val="002060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75FFAC-55A0-4C76-9FBA-A9E0766E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77" y="4885058"/>
            <a:ext cx="1108796" cy="12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0C243C-DA19-4493-9F10-3D3FDCE103D4}"/>
              </a:ext>
            </a:extLst>
          </p:cNvPr>
          <p:cNvSpPr txBox="1"/>
          <p:nvPr/>
        </p:nvSpPr>
        <p:spPr>
          <a:xfrm>
            <a:off x="6859910" y="4964680"/>
            <a:ext cx="4583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Service Mesh Interface (SMI)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0.4 in 2020; now 0.6</a:t>
            </a:r>
          </a:p>
          <a:p>
            <a:r>
              <a:rPr lang="en-US" sz="2400">
                <a:solidFill>
                  <a:srgbClr val="002060"/>
                </a:solidFill>
                <a:latin typeface="Rubik" pitchFamily="2" charset="-79"/>
                <a:cs typeface="Rubik" pitchFamily="2" charset="-79"/>
              </a:rPr>
              <a:t>CNCF</a:t>
            </a:r>
            <a:endParaRPr lang="en-GB" sz="2400">
              <a:solidFill>
                <a:srgbClr val="002060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2268D3-6911-42F3-A67B-9CC8C88E3364}"/>
              </a:ext>
            </a:extLst>
          </p:cNvPr>
          <p:cNvCxnSpPr/>
          <p:nvPr/>
        </p:nvCxnSpPr>
        <p:spPr>
          <a:xfrm>
            <a:off x="4841005" y="4765964"/>
            <a:ext cx="6842995" cy="0"/>
          </a:xfrm>
          <a:prstGeom prst="line">
            <a:avLst/>
          </a:prstGeom>
          <a:ln w="38100">
            <a:solidFill>
              <a:srgbClr val="5714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0283FD-751F-4EA2-A858-DC7D592BE02E}"/>
              </a:ext>
            </a:extLst>
          </p:cNvPr>
          <p:cNvCxnSpPr>
            <a:cxnSpLocks/>
          </p:cNvCxnSpPr>
          <p:nvPr/>
        </p:nvCxnSpPr>
        <p:spPr>
          <a:xfrm>
            <a:off x="5745019" y="4063999"/>
            <a:ext cx="0" cy="618836"/>
          </a:xfrm>
          <a:prstGeom prst="straightConnector1">
            <a:avLst/>
          </a:prstGeom>
          <a:ln w="38100">
            <a:solidFill>
              <a:srgbClr val="5714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CE1CC1-69CC-4CAC-B983-7057A857421A}"/>
              </a:ext>
            </a:extLst>
          </p:cNvPr>
          <p:cNvCxnSpPr>
            <a:cxnSpLocks/>
          </p:cNvCxnSpPr>
          <p:nvPr/>
        </p:nvCxnSpPr>
        <p:spPr>
          <a:xfrm>
            <a:off x="10663383" y="4063999"/>
            <a:ext cx="0" cy="618836"/>
          </a:xfrm>
          <a:prstGeom prst="straightConnector1">
            <a:avLst/>
          </a:prstGeom>
          <a:ln w="38100">
            <a:solidFill>
              <a:srgbClr val="5714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27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782999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CLI / Operator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CRDs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Mutating Webhooks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030895-A479-4825-AA69-CD927443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0012" y="4410809"/>
            <a:ext cx="1184471" cy="17767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E14092A-7E7A-4C4C-9BAC-5364E7A09D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327" t="10508" r="10637" b="6977"/>
          <a:stretch/>
        </p:blipFill>
        <p:spPr>
          <a:xfrm>
            <a:off x="6468428" y="274072"/>
            <a:ext cx="1600468" cy="1692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BAB0EE-2DAA-4B7A-BF56-E5536A000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29" y="1370678"/>
            <a:ext cx="1315844" cy="1224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45A90-558F-4269-8BCF-97BC59E42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43" y="2963303"/>
            <a:ext cx="1743168" cy="169232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8B65430-2966-42CE-BAEC-8D005F25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95" y="2459844"/>
            <a:ext cx="1200441" cy="13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9DE7874-0710-49FA-B4DC-C1E4A9981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7651" y="4589769"/>
            <a:ext cx="1597747" cy="159774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D3657C-676C-443F-B4A3-FD38DD246D63}"/>
              </a:ext>
            </a:extLst>
          </p:cNvPr>
          <p:cNvCxnSpPr>
            <a:cxnSpLocks/>
          </p:cNvCxnSpPr>
          <p:nvPr/>
        </p:nvCxnSpPr>
        <p:spPr>
          <a:xfrm>
            <a:off x="5454144" y="2594718"/>
            <a:ext cx="374001" cy="490227"/>
          </a:xfrm>
          <a:prstGeom prst="straightConnector1">
            <a:avLst/>
          </a:prstGeom>
          <a:ln w="38100">
            <a:solidFill>
              <a:srgbClr val="57141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63502B-CE15-4101-B37A-9CD3D9DA97D8}"/>
              </a:ext>
            </a:extLst>
          </p:cNvPr>
          <p:cNvCxnSpPr>
            <a:cxnSpLocks/>
          </p:cNvCxnSpPr>
          <p:nvPr/>
        </p:nvCxnSpPr>
        <p:spPr>
          <a:xfrm flipH="1">
            <a:off x="6751782" y="2087418"/>
            <a:ext cx="445529" cy="997527"/>
          </a:xfrm>
          <a:prstGeom prst="straightConnector1">
            <a:avLst/>
          </a:prstGeom>
          <a:ln w="38100">
            <a:solidFill>
              <a:srgbClr val="57141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BAEF9-DB76-4794-BBC4-BA123E88E08D}"/>
              </a:ext>
            </a:extLst>
          </p:cNvPr>
          <p:cNvCxnSpPr>
            <a:cxnSpLocks/>
          </p:cNvCxnSpPr>
          <p:nvPr/>
        </p:nvCxnSpPr>
        <p:spPr>
          <a:xfrm flipH="1">
            <a:off x="7197312" y="3429000"/>
            <a:ext cx="792143" cy="179254"/>
          </a:xfrm>
          <a:prstGeom prst="straightConnector1">
            <a:avLst/>
          </a:prstGeom>
          <a:ln w="38100">
            <a:solidFill>
              <a:srgbClr val="57141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A0F869-0934-409D-A986-F7457F23FBB2}"/>
              </a:ext>
            </a:extLst>
          </p:cNvPr>
          <p:cNvCxnSpPr>
            <a:cxnSpLocks/>
          </p:cNvCxnSpPr>
          <p:nvPr/>
        </p:nvCxnSpPr>
        <p:spPr>
          <a:xfrm flipH="1" flipV="1">
            <a:off x="6991928" y="4410810"/>
            <a:ext cx="609599" cy="669190"/>
          </a:xfrm>
          <a:prstGeom prst="straightConnector1">
            <a:avLst/>
          </a:prstGeom>
          <a:ln w="38100">
            <a:solidFill>
              <a:srgbClr val="57141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20E9EB-4621-41F3-91F1-BCA61CD41775}"/>
              </a:ext>
            </a:extLst>
          </p:cNvPr>
          <p:cNvCxnSpPr>
            <a:cxnSpLocks/>
          </p:cNvCxnSpPr>
          <p:nvPr/>
        </p:nvCxnSpPr>
        <p:spPr>
          <a:xfrm flipV="1">
            <a:off x="8524483" y="5232400"/>
            <a:ext cx="1743168" cy="226291"/>
          </a:xfrm>
          <a:prstGeom prst="straightConnector1">
            <a:avLst/>
          </a:prstGeom>
          <a:ln w="38100">
            <a:solidFill>
              <a:srgbClr val="57141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A211E-6347-43F8-AE3A-31CF97813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1078" r="1818" b="1818"/>
          <a:stretch/>
        </p:blipFill>
        <p:spPr>
          <a:xfrm>
            <a:off x="0" y="-1"/>
            <a:ext cx="12192000" cy="68836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0EAB1C-FF69-4AEC-B8C1-5FF835D6F533}"/>
              </a:ext>
            </a:extLst>
          </p:cNvPr>
          <p:cNvSpPr txBox="1">
            <a:spLocks/>
          </p:cNvSpPr>
          <p:nvPr/>
        </p:nvSpPr>
        <p:spPr>
          <a:xfrm>
            <a:off x="0" y="3075710"/>
            <a:ext cx="12192000" cy="1859076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eltons.show/istio</a:t>
            </a:r>
          </a:p>
        </p:txBody>
      </p:sp>
    </p:spTree>
    <p:extLst>
      <p:ext uri="{BB962C8B-B14F-4D97-AF65-F5344CB8AC3E}">
        <p14:creationId xmlns:p14="http://schemas.microsoft.com/office/powerpoint/2010/main" val="31044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46061-D895-41C2-BA3D-B4FF02F9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r="1061" b="1010"/>
          <a:stretch/>
        </p:blipFill>
        <p:spPr>
          <a:xfrm>
            <a:off x="0" y="0"/>
            <a:ext cx="12192000" cy="69037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0EAB1C-FF69-4AEC-B8C1-5FF835D6F533}"/>
              </a:ext>
            </a:extLst>
          </p:cNvPr>
          <p:cNvSpPr txBox="1">
            <a:spLocks/>
          </p:cNvSpPr>
          <p:nvPr/>
        </p:nvSpPr>
        <p:spPr>
          <a:xfrm>
            <a:off x="-110836" y="4721831"/>
            <a:ext cx="12413672" cy="2173113"/>
          </a:xfrm>
          <a:prstGeom prst="rect">
            <a:avLst/>
          </a:prstGeom>
          <a:solidFill>
            <a:srgbClr val="FFFFFF">
              <a:alpha val="70980"/>
            </a:srgbClr>
          </a:solidFill>
          <a:ln w="19050">
            <a:solidFill>
              <a:srgbClr val="571419"/>
            </a:solidFill>
          </a:ln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eltons.show/udemy</a:t>
            </a:r>
          </a:p>
        </p:txBody>
      </p:sp>
    </p:spTree>
    <p:extLst>
      <p:ext uri="{BB962C8B-B14F-4D97-AF65-F5344CB8AC3E}">
        <p14:creationId xmlns:p14="http://schemas.microsoft.com/office/powerpoint/2010/main" val="18488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F2E99-9A4C-431F-8BE7-AC54C76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0EAB1C-FF69-4AEC-B8C1-5FF835D6F533}"/>
              </a:ext>
            </a:extLst>
          </p:cNvPr>
          <p:cNvSpPr txBox="1">
            <a:spLocks/>
          </p:cNvSpPr>
          <p:nvPr/>
        </p:nvSpPr>
        <p:spPr>
          <a:xfrm>
            <a:off x="0" y="3580535"/>
            <a:ext cx="12192000" cy="1859076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eltons.show/ama</a:t>
            </a:r>
          </a:p>
        </p:txBody>
      </p:sp>
    </p:spTree>
    <p:extLst>
      <p:ext uri="{BB962C8B-B14F-4D97-AF65-F5344CB8AC3E}">
        <p14:creationId xmlns:p14="http://schemas.microsoft.com/office/powerpoint/2010/main" val="21203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8BAB0EE-2DAA-4B7A-BF56-E5536A000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4" y="4007301"/>
            <a:ext cx="1940795" cy="18053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DCFD99A-4016-49C0-8444-0B6893C4BDFE}"/>
              </a:ext>
            </a:extLst>
          </p:cNvPr>
          <p:cNvSpPr txBox="1">
            <a:spLocks/>
          </p:cNvSpPr>
          <p:nvPr/>
        </p:nvSpPr>
        <p:spPr>
          <a:xfrm>
            <a:off x="4029075" y="171450"/>
            <a:ext cx="8058151" cy="6391275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txBody>
          <a:bodyPr vert="horz" lIns="121920" tIns="60960" rIns="121920" bIns="60960" rtlCol="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ECS-M2: </a:t>
            </a:r>
          </a:p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Service Mesh </a:t>
            </a:r>
          </a:p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with </a:t>
            </a:r>
          </a:p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Linkerd </a:t>
            </a:r>
          </a:p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and </a:t>
            </a:r>
          </a:p>
          <a:p>
            <a:pPr defTabSz="914354">
              <a:lnSpc>
                <a:spcPct val="100000"/>
              </a:lnSpc>
              <a:defRPr/>
            </a:pPr>
            <a:r>
              <a:rPr lang="en-GB" sz="64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4958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720481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Service discovery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Traffic managment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Observability 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0C3DE6-D79F-4FF2-BE70-350235C9ED5E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5736810" y="1438040"/>
            <a:ext cx="1124781" cy="22985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Hexagon 51">
            <a:extLst>
              <a:ext uri="{FF2B5EF4-FFF2-40B4-BE49-F238E27FC236}">
                <a16:creationId xmlns:a16="http://schemas.microsoft.com/office/drawing/2014/main" id="{284AB34F-4703-4D10-8F94-193FBF6F920D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F57D5DE-708F-459D-90E2-7572587395B3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4033068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Address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Traffic split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Deployment patterns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0C3DE6-D79F-4FF2-BE70-350235C9ED5E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5736810" y="1438040"/>
            <a:ext cx="1124781" cy="22985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FA530D34-AB88-410A-8286-E32800C87B23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861D7CA-D5E7-4DB6-803F-4DCF2F179374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526AE-698B-4CA1-B731-414989F2D43C}"/>
              </a:ext>
            </a:extLst>
          </p:cNvPr>
          <p:cNvSpPr txBox="1"/>
          <p:nvPr/>
        </p:nvSpPr>
        <p:spPr>
          <a:xfrm>
            <a:off x="5365574" y="33376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http://api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C9A2E-DCAB-431D-A0A6-89C73469374E}"/>
              </a:ext>
            </a:extLst>
          </p:cNvPr>
          <p:cNvSpPr txBox="1"/>
          <p:nvPr/>
        </p:nvSpPr>
        <p:spPr>
          <a:xfrm>
            <a:off x="8410624" y="53007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db:5432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ACE8E-2048-47F7-88B0-3027EBA5DB4F}"/>
              </a:ext>
            </a:extLst>
          </p:cNvPr>
          <p:cNvSpPr txBox="1"/>
          <p:nvPr/>
        </p:nvSpPr>
        <p:spPr>
          <a:xfrm>
            <a:off x="8562975" y="249674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Service discovery</a:t>
            </a:r>
            <a:endParaRPr lang="en-GB" sz="2800">
              <a:solidFill>
                <a:srgbClr val="571419"/>
              </a:solidFill>
              <a:latin typeface="Rubik ExtraBold" pitchFamily="2" charset="-79"/>
              <a:cs typeface="Rubik Extra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2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4033068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Address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Traffic split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Deployment patterns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FFA3A4-35C6-44D8-8030-A563F4E363A2}"/>
              </a:ext>
            </a:extLst>
          </p:cNvPr>
          <p:cNvSpPr txBox="1"/>
          <p:nvPr/>
        </p:nvSpPr>
        <p:spPr>
          <a:xfrm>
            <a:off x="5365574" y="33376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http://api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4C5AB-EA45-45EC-B23E-160EBAE2A630}"/>
              </a:ext>
            </a:extLst>
          </p:cNvPr>
          <p:cNvSpPr txBox="1"/>
          <p:nvPr/>
        </p:nvSpPr>
        <p:spPr>
          <a:xfrm>
            <a:off x="8410624" y="53007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db:5432</a:t>
            </a:r>
            <a:endParaRPr lang="en-GB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31114C1-CE2E-4E18-84FD-6082EEA382E6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173CD03-87D9-4C4A-95F4-AAC95B3ACD41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329B49-061A-4CEC-8357-9B9E1FFA06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85451" y="3149708"/>
            <a:ext cx="206302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81FEA0-1D10-4F25-AB80-464F55467CE2}"/>
              </a:ext>
            </a:extLst>
          </p:cNvPr>
          <p:cNvCxnSpPr/>
          <p:nvPr/>
        </p:nvCxnSpPr>
        <p:spPr>
          <a:xfrm>
            <a:off x="5135418" y="2163473"/>
            <a:ext cx="0" cy="665018"/>
          </a:xfrm>
          <a:prstGeom prst="line">
            <a:avLst/>
          </a:prstGeom>
          <a:ln w="285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83F6B-BC8B-4B73-8850-6F4D61FF1012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8896387" y="1879308"/>
            <a:ext cx="1485286" cy="331864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>
            <a:extLst>
              <a:ext uri="{FF2B5EF4-FFF2-40B4-BE49-F238E27FC236}">
                <a16:creationId xmlns:a16="http://schemas.microsoft.com/office/drawing/2014/main" id="{E115ED5A-4201-4A82-A94A-D53DDD21D598}"/>
              </a:ext>
            </a:extLst>
          </p:cNvPr>
          <p:cNvSpPr/>
          <p:nvPr/>
        </p:nvSpPr>
        <p:spPr>
          <a:xfrm rot="16200000">
            <a:off x="9387006" y="1679261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21C7B80-C906-4D98-A97F-3C018F515B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4354" y="1253291"/>
            <a:ext cx="1252033" cy="125203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3F4F77-9FD9-428A-A558-EB830ED52DC8}"/>
              </a:ext>
            </a:extLst>
          </p:cNvPr>
          <p:cNvCxnSpPr>
            <a:cxnSpLocks/>
          </p:cNvCxnSpPr>
          <p:nvPr/>
        </p:nvCxnSpPr>
        <p:spPr>
          <a:xfrm flipV="1">
            <a:off x="5385451" y="1879308"/>
            <a:ext cx="2258903" cy="1270400"/>
          </a:xfrm>
          <a:prstGeom prst="straightConnector1">
            <a:avLst/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4033068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Address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Traffic split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Deployment patterns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FFA3A4-35C6-44D8-8030-A563F4E363A2}"/>
              </a:ext>
            </a:extLst>
          </p:cNvPr>
          <p:cNvSpPr txBox="1"/>
          <p:nvPr/>
        </p:nvSpPr>
        <p:spPr>
          <a:xfrm>
            <a:off x="5365574" y="33376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http://api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4C5AB-EA45-45EC-B23E-160EBAE2A630}"/>
              </a:ext>
            </a:extLst>
          </p:cNvPr>
          <p:cNvSpPr txBox="1"/>
          <p:nvPr/>
        </p:nvSpPr>
        <p:spPr>
          <a:xfrm>
            <a:off x="8410624" y="53007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db:5432</a:t>
            </a:r>
            <a:endParaRPr lang="en-GB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31114C1-CE2E-4E18-84FD-6082EEA382E6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173CD03-87D9-4C4A-95F4-AAC95B3ACD41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693382C-BB1F-46E3-95DB-CA450A3A50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4354" y="1253291"/>
            <a:ext cx="1252033" cy="12520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329B49-061A-4CEC-8357-9B9E1FFA06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85451" y="3149708"/>
            <a:ext cx="206302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81FEA0-1D10-4F25-AB80-464F55467CE2}"/>
              </a:ext>
            </a:extLst>
          </p:cNvPr>
          <p:cNvCxnSpPr/>
          <p:nvPr/>
        </p:nvCxnSpPr>
        <p:spPr>
          <a:xfrm>
            <a:off x="5135418" y="2163473"/>
            <a:ext cx="0" cy="665018"/>
          </a:xfrm>
          <a:prstGeom prst="line">
            <a:avLst/>
          </a:prstGeom>
          <a:ln w="285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2F902B-2009-421F-BF51-57D13CCCCA5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85451" y="1879308"/>
            <a:ext cx="2258903" cy="1270400"/>
          </a:xfrm>
          <a:prstGeom prst="straightConnector1">
            <a:avLst/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DB985019-F98B-490E-9A11-B909559E47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29166" y="1250437"/>
            <a:ext cx="1652248" cy="1652248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83F6B-BC8B-4B73-8850-6F4D61FF1012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8896387" y="1879308"/>
            <a:ext cx="1432779" cy="1972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>
            <a:extLst>
              <a:ext uri="{FF2B5EF4-FFF2-40B4-BE49-F238E27FC236}">
                <a16:creationId xmlns:a16="http://schemas.microsoft.com/office/drawing/2014/main" id="{E115ED5A-4201-4A82-A94A-D53DDD21D598}"/>
              </a:ext>
            </a:extLst>
          </p:cNvPr>
          <p:cNvSpPr/>
          <p:nvPr/>
        </p:nvSpPr>
        <p:spPr>
          <a:xfrm rot="16200000">
            <a:off x="9339565" y="1742406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023F5-4910-4855-8590-49C70F62CC68}"/>
              </a:ext>
            </a:extLst>
          </p:cNvPr>
          <p:cNvSpPr txBox="1"/>
          <p:nvPr/>
        </p:nvSpPr>
        <p:spPr>
          <a:xfrm>
            <a:off x="8961484" y="230093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db.svc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156224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Load-balancing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Retries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Fault injection 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0174FF-EC9B-469C-87FA-7DDD3C626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F0B48BC-D6DD-48DD-A782-5AB7EA14D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67DAD75-FA9C-461F-9FD5-D7BB64FC8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3881A18-35EB-4C35-B098-E969B94620A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5736810" y="1438040"/>
            <a:ext cx="1124781" cy="22985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8E2BCFA-A4AB-43C5-A009-AE5D30130222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5F3FA595-9E3D-4E7B-9617-F1C15ECC3137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E5702C7-4878-4B83-83D7-45218D8443C3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5A471-7BEE-4195-B156-F9D0BF5C425F}"/>
              </a:ext>
            </a:extLst>
          </p:cNvPr>
          <p:cNvSpPr txBox="1"/>
          <p:nvPr/>
        </p:nvSpPr>
        <p:spPr>
          <a:xfrm>
            <a:off x="5365574" y="33376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http://api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64085-1559-439C-9C6A-695B11EC9E6E}"/>
              </a:ext>
            </a:extLst>
          </p:cNvPr>
          <p:cNvSpPr txBox="1"/>
          <p:nvPr/>
        </p:nvSpPr>
        <p:spPr>
          <a:xfrm>
            <a:off x="8410624" y="53007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db:5432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A6127D-BC67-4AEB-9DB5-06F6B87B7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75526" y="2788752"/>
            <a:ext cx="496311" cy="7219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B1BC2C-4FEC-47C9-B86C-6618AA4BE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4455" y="2153989"/>
            <a:ext cx="634763" cy="63476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04E8DCD-AE45-4EE7-9422-7E1C90E87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724" y="2085566"/>
            <a:ext cx="1252033" cy="125203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D10CDD7-D32C-4F25-A6B7-208CD123C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0088" y="2278382"/>
            <a:ext cx="1252033" cy="12520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EF998E-5752-46E7-B0D6-DA68067577EC}"/>
              </a:ext>
            </a:extLst>
          </p:cNvPr>
          <p:cNvSpPr txBox="1"/>
          <p:nvPr/>
        </p:nvSpPr>
        <p:spPr>
          <a:xfrm>
            <a:off x="8074493" y="260568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Traffic management</a:t>
            </a:r>
            <a:endParaRPr lang="en-GB" sz="2800">
              <a:solidFill>
                <a:srgbClr val="571419"/>
              </a:solidFill>
              <a:latin typeface="Rubik ExtraBold" pitchFamily="2" charset="-79"/>
              <a:cs typeface="Rubik Extra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964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539343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Mutual TLS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Cert management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Authn &amp; authz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87F1C2D-A743-4150-A866-B23222197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62800E1-0644-4428-A14D-B1E484ADC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69B9273-9A1A-4450-BC1B-4E1895153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33D8F48-FB57-4A06-901D-78EDC8E9D85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5736810" y="1438040"/>
            <a:ext cx="1124781" cy="22985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34A59-26C6-49AC-9C00-0C93ABB2879C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05D68300-B000-4D86-A928-E5287D274056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3A9B980-22FB-44BE-BC4E-EC852971F5D3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261609-E81F-4EA8-BA76-6332F8606BC7}"/>
              </a:ext>
            </a:extLst>
          </p:cNvPr>
          <p:cNvSpPr txBox="1"/>
          <p:nvPr/>
        </p:nvSpPr>
        <p:spPr>
          <a:xfrm>
            <a:off x="5365574" y="33376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http://api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D4FA9-0D98-4E52-B484-521449EA35ED}"/>
              </a:ext>
            </a:extLst>
          </p:cNvPr>
          <p:cNvSpPr txBox="1"/>
          <p:nvPr/>
        </p:nvSpPr>
        <p:spPr>
          <a:xfrm>
            <a:off x="8410624" y="53007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db:5432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D70C42-CDD5-4224-A548-8A991AAB31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4122" y="2089821"/>
            <a:ext cx="461818" cy="46181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AFA2552-1352-4320-A6AE-E954E8C84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6659" y="2499528"/>
            <a:ext cx="461818" cy="4618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80DDA7-D1A7-4B20-A450-8BBD8B88554D}"/>
              </a:ext>
            </a:extLst>
          </p:cNvPr>
          <p:cNvCxnSpPr/>
          <p:nvPr/>
        </p:nvCxnSpPr>
        <p:spPr>
          <a:xfrm>
            <a:off x="5874327" y="2320730"/>
            <a:ext cx="1112332" cy="266586"/>
          </a:xfrm>
          <a:prstGeom prst="straightConnector1">
            <a:avLst/>
          </a:prstGeom>
          <a:ln w="19050">
            <a:solidFill>
              <a:srgbClr val="571419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23D90F-E181-4845-BB2B-3FEAA9A7D35F}"/>
              </a:ext>
            </a:extLst>
          </p:cNvPr>
          <p:cNvSpPr txBox="1"/>
          <p:nvPr/>
        </p:nvSpPr>
        <p:spPr>
          <a:xfrm>
            <a:off x="6244225" y="189643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onsolas" panose="020B0609020204030204" pitchFamily="49" charset="0"/>
              </a:rPr>
              <a:t>mTLS</a:t>
            </a:r>
            <a:endParaRPr lang="en-GB" sz="28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46C4DFA2-6EB8-4B5D-8F7A-8CF2E04483D3}"/>
              </a:ext>
            </a:extLst>
          </p:cNvPr>
          <p:cNvSpPr/>
          <p:nvPr/>
        </p:nvSpPr>
        <p:spPr>
          <a:xfrm>
            <a:off x="10578031" y="1390647"/>
            <a:ext cx="726426" cy="419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9586AF-91E9-46B6-BBF8-05A1CEE887BC}"/>
              </a:ext>
            </a:extLst>
          </p:cNvPr>
          <p:cNvSpPr/>
          <p:nvPr/>
        </p:nvSpPr>
        <p:spPr>
          <a:xfrm>
            <a:off x="9157770" y="895350"/>
            <a:ext cx="990337" cy="990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782999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Traffic visualization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Distributed tracing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Metrics &amp; logging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F067F6F-856F-4275-A37C-76D3D6EA0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D401C-5B2C-4B8C-A467-5C558D576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D755E31-740A-4123-99F7-56545781D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08E733-5EFD-4C98-AD6F-620FFB596987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5736810" y="1438040"/>
            <a:ext cx="1124781" cy="229855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797AF00-28A9-4795-A81A-7EC851558CC4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8516970" y="3333247"/>
            <a:ext cx="1422227" cy="2307179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6473B854-D56E-4C03-82C9-3D2589BC7FEB}"/>
              </a:ext>
            </a:extLst>
          </p:cNvPr>
          <p:cNvSpPr/>
          <p:nvPr/>
        </p:nvSpPr>
        <p:spPr>
          <a:xfrm rot="16200000">
            <a:off x="4876712" y="2914179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46A63B5-87D7-4F15-BE67-4AA845E3CA15}"/>
              </a:ext>
            </a:extLst>
          </p:cNvPr>
          <p:cNvSpPr/>
          <p:nvPr/>
        </p:nvSpPr>
        <p:spPr>
          <a:xfrm rot="16200000">
            <a:off x="7801282" y="4962422"/>
            <a:ext cx="546423" cy="471054"/>
          </a:xfrm>
          <a:prstGeom prst="hexagon">
            <a:avLst/>
          </a:prstGeom>
          <a:solidFill>
            <a:srgbClr val="DAA2B6"/>
          </a:solidFill>
          <a:ln w="19050">
            <a:solidFill>
              <a:srgbClr val="571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A9CAD-BD7B-4330-B846-34859FFAED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10" y="842897"/>
            <a:ext cx="1104708" cy="1095502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54A766C-C73F-4257-BB84-B6C10BCFABEF}"/>
              </a:ext>
            </a:extLst>
          </p:cNvPr>
          <p:cNvCxnSpPr>
            <a:cxnSpLocks/>
            <a:stCxn id="18" idx="1"/>
            <a:endCxn id="55" idx="0"/>
          </p:cNvCxnSpPr>
          <p:nvPr/>
        </p:nvCxnSpPr>
        <p:spPr>
          <a:xfrm flipV="1">
            <a:off x="5385451" y="842897"/>
            <a:ext cx="5340831" cy="2151361"/>
          </a:xfrm>
          <a:prstGeom prst="curvedConnector4">
            <a:avLst>
              <a:gd name="adj1" fmla="val 29533"/>
              <a:gd name="adj2" fmla="val 122137"/>
            </a:avLst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AD0A7DF-31CC-41F0-9051-0A17EAE55017}"/>
              </a:ext>
            </a:extLst>
          </p:cNvPr>
          <p:cNvCxnSpPr>
            <a:cxnSpLocks/>
            <a:stCxn id="18" idx="1"/>
            <a:endCxn id="4" idx="0"/>
          </p:cNvCxnSpPr>
          <p:nvPr/>
        </p:nvCxnSpPr>
        <p:spPr>
          <a:xfrm flipV="1">
            <a:off x="5385451" y="842897"/>
            <a:ext cx="4277013" cy="2151361"/>
          </a:xfrm>
          <a:prstGeom prst="curvedConnector4">
            <a:avLst>
              <a:gd name="adj1" fmla="val 52678"/>
              <a:gd name="adj2" fmla="val 105756"/>
            </a:avLst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515D7C3-01BD-4F13-99EF-202950F939E3}"/>
              </a:ext>
            </a:extLst>
          </p:cNvPr>
          <p:cNvCxnSpPr>
            <a:cxnSpLocks/>
            <a:stCxn id="19" idx="1"/>
            <a:endCxn id="8" idx="2"/>
          </p:cNvCxnSpPr>
          <p:nvPr/>
        </p:nvCxnSpPr>
        <p:spPr>
          <a:xfrm flipV="1">
            <a:off x="8310021" y="2172114"/>
            <a:ext cx="2704886" cy="2870387"/>
          </a:xfrm>
          <a:prstGeom prst="curvedConnector2">
            <a:avLst/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0B66D97-F41E-473E-B19A-43D9F62B48FF}"/>
              </a:ext>
            </a:extLst>
          </p:cNvPr>
          <p:cNvCxnSpPr>
            <a:cxnSpLocks/>
            <a:stCxn id="19" idx="1"/>
            <a:endCxn id="4" idx="2"/>
          </p:cNvCxnSpPr>
          <p:nvPr/>
        </p:nvCxnSpPr>
        <p:spPr>
          <a:xfrm flipV="1">
            <a:off x="8310021" y="1938399"/>
            <a:ext cx="1352443" cy="3104102"/>
          </a:xfrm>
          <a:prstGeom prst="curvedConnector2">
            <a:avLst/>
          </a:prstGeom>
          <a:ln w="19050">
            <a:solidFill>
              <a:srgbClr val="57141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208FFE-6AB6-47F4-BCC2-A5081E5B802C}"/>
              </a:ext>
            </a:extLst>
          </p:cNvPr>
          <p:cNvSpPr txBox="1"/>
          <p:nvPr/>
        </p:nvSpPr>
        <p:spPr>
          <a:xfrm>
            <a:off x="4150066" y="5842468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Observability</a:t>
            </a:r>
            <a:endParaRPr lang="en-GB" sz="2800">
              <a:solidFill>
                <a:srgbClr val="571419"/>
              </a:solidFill>
              <a:latin typeface="Rubik ExtraBold" pitchFamily="2" charset="-79"/>
              <a:cs typeface="Rubik ExtraBold" pitchFamily="2" charset="-79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600565-FDF0-4510-838D-0E5A89F45E6B}"/>
              </a:ext>
            </a:extLst>
          </p:cNvPr>
          <p:cNvSpPr/>
          <p:nvPr/>
        </p:nvSpPr>
        <p:spPr>
          <a:xfrm>
            <a:off x="10948347" y="1298996"/>
            <a:ext cx="307192" cy="342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F68C14-8134-40FC-82A9-6A00773BE00C}"/>
              </a:ext>
            </a:extLst>
          </p:cNvPr>
          <p:cNvSpPr/>
          <p:nvPr/>
        </p:nvSpPr>
        <p:spPr>
          <a:xfrm>
            <a:off x="10578031" y="1373951"/>
            <a:ext cx="307192" cy="342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C5F2A-C5BB-4ED4-9946-B189FC3B71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25"/>
          <a:stretch/>
        </p:blipFill>
        <p:spPr>
          <a:xfrm>
            <a:off x="10388890" y="739016"/>
            <a:ext cx="1252033" cy="143309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EA93A4E-9962-45A2-A059-1B63BEC66C02}"/>
              </a:ext>
            </a:extLst>
          </p:cNvPr>
          <p:cNvSpPr/>
          <p:nvPr/>
        </p:nvSpPr>
        <p:spPr>
          <a:xfrm>
            <a:off x="10578031" y="842897"/>
            <a:ext cx="296502" cy="262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9" grpId="0" animBg="1"/>
      <p:bldP spid="50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63964A9-7CD3-4B75-B57F-6C6297199717}"/>
              </a:ext>
            </a:extLst>
          </p:cNvPr>
          <p:cNvSpPr txBox="1"/>
          <p:nvPr/>
        </p:nvSpPr>
        <p:spPr>
          <a:xfrm>
            <a:off x="-115480" y="3608254"/>
            <a:ext cx="3678803" cy="2436373"/>
          </a:xfrm>
          <a:prstGeom prst="rect">
            <a:avLst/>
          </a:prstGeom>
          <a:noFill/>
        </p:spPr>
        <p:txBody>
          <a:bodyPr wrap="none" lIns="96000" rIns="96000" rtlCol="0">
            <a:spAutoFit/>
          </a:bodyPr>
          <a:lstStyle/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Sidecar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Network proxy</a:t>
            </a:r>
          </a:p>
          <a:p>
            <a:pPr marL="457189" indent="-287993">
              <a:lnSpc>
                <a:spcPct val="200000"/>
              </a:lnSpc>
              <a:buFont typeface="Rubik" pitchFamily="2" charset="-79"/>
              <a:buChar char="›"/>
            </a:pPr>
            <a:r>
              <a:rPr lang="en-US" sz="2667">
                <a:solidFill>
                  <a:srgbClr val="571419"/>
                </a:solidFill>
                <a:latin typeface="Rubik" pitchFamily="2" charset="-79"/>
                <a:cs typeface="Rubik" pitchFamily="2" charset="-79"/>
              </a:rPr>
              <a:t>Rules &amp; extensions</a:t>
            </a:r>
            <a:endParaRPr lang="en-US" sz="2667">
              <a:solidFill>
                <a:schemeClr val="accent1">
                  <a:lumMod val="20000"/>
                  <a:lumOff val="8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0618AA-6AA9-4840-81C1-8A311622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3907" y="772894"/>
            <a:ext cx="1252033" cy="1252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994E79-8B5D-4192-8E3B-02B89532A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477" y="2523691"/>
            <a:ext cx="1252033" cy="1252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CEC37-61C2-4C79-B272-D8D2578D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1673" y="4571934"/>
            <a:ext cx="1252033" cy="125203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0C3DE6-D79F-4FF2-BE70-350235C9ED5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514423" y="2590484"/>
            <a:ext cx="1395974" cy="210780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6E9D4C-576F-45D1-A62B-D09421B66B8A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 rot="16200000" flipH="1">
            <a:off x="8953208" y="3769485"/>
            <a:ext cx="549751" cy="2307180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6EE780-7719-40D4-A2FA-A314929C4CB0}"/>
              </a:ext>
            </a:extLst>
          </p:cNvPr>
          <p:cNvSpPr/>
          <p:nvPr/>
        </p:nvSpPr>
        <p:spPr>
          <a:xfrm>
            <a:off x="4350327" y="2346036"/>
            <a:ext cx="1616364" cy="6003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endParaRPr lang="en-GB" sz="24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DC375C-8326-4ED1-AFF3-9DF58BB7A634}"/>
              </a:ext>
            </a:extLst>
          </p:cNvPr>
          <p:cNvSpPr/>
          <p:nvPr/>
        </p:nvSpPr>
        <p:spPr>
          <a:xfrm>
            <a:off x="7266311" y="4042193"/>
            <a:ext cx="1616364" cy="6003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endParaRPr lang="en-GB" sz="24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8C2C1-29D5-420D-9F24-DEA470F4517D}"/>
              </a:ext>
            </a:extLst>
          </p:cNvPr>
          <p:cNvSpPr/>
          <p:nvPr/>
        </p:nvSpPr>
        <p:spPr>
          <a:xfrm>
            <a:off x="4350327" y="572654"/>
            <a:ext cx="1616364" cy="2373745"/>
          </a:xfrm>
          <a:prstGeom prst="roundRect">
            <a:avLst>
              <a:gd name="adj" fmla="val 7524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BD7122-6375-4F45-8662-9BD0340F4A5C}"/>
              </a:ext>
            </a:extLst>
          </p:cNvPr>
          <p:cNvSpPr/>
          <p:nvPr/>
        </p:nvSpPr>
        <p:spPr>
          <a:xfrm>
            <a:off x="7266311" y="2346036"/>
            <a:ext cx="1616364" cy="2302164"/>
          </a:xfrm>
          <a:prstGeom prst="roundRect">
            <a:avLst>
              <a:gd name="adj" fmla="val 7524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EA2E6-83F8-49E4-8F96-CA1B7351F043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5149924" y="2024927"/>
            <a:ext cx="8585" cy="321109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EC03-3D7E-40CD-857B-BC0A14EA935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8074493" y="3775724"/>
            <a:ext cx="1" cy="266469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F0E7799-51B8-449B-972F-FF16552C7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30" y="4923075"/>
            <a:ext cx="1443986" cy="141991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896289-696C-4ACE-8F8F-32462A805FBA}"/>
              </a:ext>
            </a:extLst>
          </p:cNvPr>
          <p:cNvCxnSpPr>
            <a:cxnSpLocks/>
          </p:cNvCxnSpPr>
          <p:nvPr/>
        </p:nvCxnSpPr>
        <p:spPr>
          <a:xfrm>
            <a:off x="4641624" y="2846567"/>
            <a:ext cx="334719" cy="2146852"/>
          </a:xfrm>
          <a:prstGeom prst="line">
            <a:avLst/>
          </a:prstGeom>
          <a:ln w="19050">
            <a:solidFill>
              <a:srgbClr val="571419"/>
            </a:solidFill>
            <a:prstDash val="sys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6A342B-01F4-46A2-86A2-5A7B63E2A855}"/>
              </a:ext>
            </a:extLst>
          </p:cNvPr>
          <p:cNvCxnSpPr>
            <a:cxnSpLocks/>
          </p:cNvCxnSpPr>
          <p:nvPr/>
        </p:nvCxnSpPr>
        <p:spPr>
          <a:xfrm flipH="1">
            <a:off x="5775940" y="4482460"/>
            <a:ext cx="1594975" cy="715490"/>
          </a:xfrm>
          <a:prstGeom prst="line">
            <a:avLst/>
          </a:prstGeom>
          <a:ln w="19050">
            <a:solidFill>
              <a:srgbClr val="571419"/>
            </a:solidFill>
            <a:prstDash val="sysDash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3ED129-B046-4E2F-8103-E8D5D4396488}"/>
              </a:ext>
            </a:extLst>
          </p:cNvPr>
          <p:cNvSpPr txBox="1"/>
          <p:nvPr/>
        </p:nvSpPr>
        <p:spPr>
          <a:xfrm>
            <a:off x="9092910" y="249674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571419"/>
                </a:solidFill>
                <a:latin typeface="Rubik ExtraBold" pitchFamily="2" charset="-79"/>
                <a:cs typeface="Rubik ExtraBold" pitchFamily="2" charset="-79"/>
              </a:rPr>
              <a:t>All in the proxy</a:t>
            </a:r>
            <a:endParaRPr lang="en-GB" sz="2800">
              <a:solidFill>
                <a:srgbClr val="571419"/>
              </a:solidFill>
              <a:latin typeface="Rubik ExtraBold" pitchFamily="2" charset="-79"/>
              <a:cs typeface="Rubik Extra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44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586</Words>
  <Application>Microsoft Office PowerPoint</Application>
  <PresentationFormat>Widescreen</PresentationFormat>
  <Paragraphs>133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Rubik</vt:lpstr>
      <vt:lpstr>Rubik ExtraBold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</dc:creator>
  <cp:lastModifiedBy>Elton Stoneman</cp:lastModifiedBy>
  <cp:revision>127</cp:revision>
  <dcterms:created xsi:type="dcterms:W3CDTF">2020-11-03T14:02:46Z</dcterms:created>
  <dcterms:modified xsi:type="dcterms:W3CDTF">2021-02-02T11:56:18Z</dcterms:modified>
</cp:coreProperties>
</file>