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44950"/>
                </a:solidFill>
                <a:highlight>
                  <a:srgbClr val="F1F0F0"/>
                </a:highlight>
              </a:rPr>
              <a:t>Sai</a:t>
            </a:r>
            <a:endParaRPr sz="1000">
              <a:solidFill>
                <a:srgbClr val="444950"/>
              </a:solidFill>
              <a:highlight>
                <a:srgbClr val="F1F0F0"/>
              </a:highlight>
            </a:endParaRPr>
          </a:p>
          <a:p>
            <a:pPr indent="0" lvl="0" marL="0" rtl="0" algn="l">
              <a:spcBef>
                <a:spcPts val="0"/>
              </a:spcBef>
              <a:spcAft>
                <a:spcPts val="0"/>
              </a:spcAft>
              <a:buNone/>
            </a:pPr>
            <a:r>
              <a:t/>
            </a:r>
            <a:endParaRPr sz="1000">
              <a:solidFill>
                <a:srgbClr val="444950"/>
              </a:solidFill>
              <a:highlight>
                <a:srgbClr val="F1F0F0"/>
              </a:highlight>
            </a:endParaRPr>
          </a:p>
          <a:p>
            <a:pPr indent="0" lvl="0" marL="0" rtl="0" algn="l">
              <a:spcBef>
                <a:spcPts val="0"/>
              </a:spcBef>
              <a:spcAft>
                <a:spcPts val="0"/>
              </a:spcAft>
              <a:buNone/>
            </a:pPr>
            <a:r>
              <a:t/>
            </a:r>
            <a:endParaRPr sz="1000">
              <a:solidFill>
                <a:srgbClr val="444950"/>
              </a:solidFill>
              <a:highlight>
                <a:srgbClr val="F1F0F0"/>
              </a:highlight>
            </a:endParaRPr>
          </a:p>
          <a:p>
            <a:pPr indent="0" lvl="0" marL="0" rtl="0" algn="l">
              <a:spcBef>
                <a:spcPts val="0"/>
              </a:spcBef>
              <a:spcAft>
                <a:spcPts val="0"/>
              </a:spcAft>
              <a:buNone/>
            </a:pPr>
            <a:r>
              <a:rPr lang="en" sz="1000">
                <a:solidFill>
                  <a:srgbClr val="444950"/>
                </a:solidFill>
                <a:highlight>
                  <a:srgbClr val="F1F0F0"/>
                </a:highlight>
              </a:rPr>
              <a:t>10 pts: Is there a motivation for the project given?</a:t>
            </a:r>
            <a:endParaRPr sz="1000">
              <a:solidFill>
                <a:srgbClr val="444950"/>
              </a:solidFill>
              <a:highlight>
                <a:srgbClr val="F1F0F0"/>
              </a:highlight>
            </a:endParaRPr>
          </a:p>
          <a:p>
            <a:pPr indent="0" lvl="0" marL="0" rtl="0" algn="l">
              <a:spcBef>
                <a:spcPts val="0"/>
              </a:spcBef>
              <a:spcAft>
                <a:spcPts val="0"/>
              </a:spcAft>
              <a:buNone/>
            </a:pPr>
            <a:r>
              <a:rPr lang="en" sz="1000">
                <a:solidFill>
                  <a:srgbClr val="444950"/>
                </a:solidFill>
                <a:highlight>
                  <a:srgbClr val="F1F0F0"/>
                </a:highlight>
              </a:rPr>
              <a:t>40 pts: Is the project described well enough that a general audience, familiar with machine learning, can understand the project?</a:t>
            </a:r>
            <a:endParaRPr sz="1000">
              <a:solidFill>
                <a:srgbClr val="444950"/>
              </a:solidFill>
              <a:highlight>
                <a:srgbClr val="F1F0F0"/>
              </a:highlight>
            </a:endParaRPr>
          </a:p>
          <a:p>
            <a:pPr indent="0" lvl="0" marL="0" rtl="0" algn="l">
              <a:spcBef>
                <a:spcPts val="0"/>
              </a:spcBef>
              <a:spcAft>
                <a:spcPts val="0"/>
              </a:spcAft>
              <a:buNone/>
            </a:pPr>
            <a:r>
              <a:rPr lang="en" sz="1000">
                <a:solidFill>
                  <a:srgbClr val="444950"/>
                </a:solidFill>
                <a:highlight>
                  <a:srgbClr val="F1F0F0"/>
                </a:highlight>
              </a:rPr>
              <a:t>20 pts: Figures are all legible and explained well</a:t>
            </a:r>
            <a:endParaRPr sz="1000">
              <a:solidFill>
                <a:srgbClr val="444950"/>
              </a:solidFill>
              <a:highlight>
                <a:srgbClr val="F1F0F0"/>
              </a:highlight>
            </a:endParaRPr>
          </a:p>
          <a:p>
            <a:pPr indent="0" lvl="0" marL="0" rtl="0" algn="l">
              <a:spcBef>
                <a:spcPts val="0"/>
              </a:spcBef>
              <a:spcAft>
                <a:spcPts val="0"/>
              </a:spcAft>
              <a:buNone/>
            </a:pPr>
            <a:r>
              <a:rPr lang="en" sz="1000">
                <a:solidFill>
                  <a:srgbClr val="444950"/>
                </a:solidFill>
                <a:highlight>
                  <a:srgbClr val="F1F0F0"/>
                </a:highlight>
              </a:rPr>
              <a:t>20 pts: Are the results presented adequately discussed?</a:t>
            </a:r>
            <a:endParaRPr sz="1000">
              <a:solidFill>
                <a:srgbClr val="444950"/>
              </a:solidFill>
              <a:highlight>
                <a:srgbClr val="F1F0F0"/>
              </a:highlight>
            </a:endParaRPr>
          </a:p>
          <a:p>
            <a:pPr indent="0" lvl="0" marL="0" rtl="0" algn="l">
              <a:spcBef>
                <a:spcPts val="0"/>
              </a:spcBef>
              <a:spcAft>
                <a:spcPts val="0"/>
              </a:spcAft>
              <a:buNone/>
            </a:pPr>
            <a:r>
              <a:rPr lang="en" sz="1000">
                <a:solidFill>
                  <a:srgbClr val="444950"/>
                </a:solidFill>
                <a:highlight>
                  <a:srgbClr val="F1F0F0"/>
                </a:highlight>
              </a:rPr>
              <a:t>10 pts: Did all team members contribute to the presentation?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57b602e141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57b602e141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57b602e141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57b602e141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57b602e141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57b602e141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7b602e141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7b602e141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SAI</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Can be a powerful tool because many of us utilize social media to learn the words and thoughts of people we look up to</a:t>
            </a:r>
            <a:endParaRPr/>
          </a:p>
          <a:p>
            <a:pPr indent="-298450" lvl="0" marL="457200" rtl="0" algn="l">
              <a:spcBef>
                <a:spcPts val="0"/>
              </a:spcBef>
              <a:spcAft>
                <a:spcPts val="0"/>
              </a:spcAft>
              <a:buSzPts val="1100"/>
              <a:buChar char="●"/>
            </a:pPr>
            <a:r>
              <a:rPr lang="en"/>
              <a:t>Deepak has 3.28 million twitter followers</a:t>
            </a:r>
            <a:endParaRPr/>
          </a:p>
          <a:p>
            <a:pPr indent="-298450" lvl="0" marL="457200" rtl="0" algn="l">
              <a:spcBef>
                <a:spcPts val="0"/>
              </a:spcBef>
              <a:spcAft>
                <a:spcPts val="0"/>
              </a:spcAft>
              <a:buSzPts val="1100"/>
              <a:buChar char="●"/>
            </a:pPr>
            <a:r>
              <a:rPr lang="en"/>
              <a:t>Personal motivation from the fact that Deepak has a unique vocabulary and says very unique things</a:t>
            </a:r>
            <a:endParaRPr/>
          </a:p>
          <a:p>
            <a:pPr indent="-298450" lvl="0" marL="457200" rtl="0" algn="l">
              <a:spcBef>
                <a:spcPts val="0"/>
              </a:spcBef>
              <a:spcAft>
                <a:spcPts val="0"/>
              </a:spcAft>
              <a:buSzPts val="1100"/>
              <a:buChar char="●"/>
            </a:pPr>
            <a:r>
              <a:rPr lang="en"/>
              <a:t>Also discuss how language mimicking can apply to automated text, which can help prevent texting and driving</a:t>
            </a:r>
            <a:endParaRPr/>
          </a:p>
          <a:p>
            <a:pPr indent="-298450" lvl="0" marL="457200" rtl="0" algn="l">
              <a:spcBef>
                <a:spcPts val="0"/>
              </a:spcBef>
              <a:spcAft>
                <a:spcPts val="0"/>
              </a:spcAft>
              <a:buSzPts val="1100"/>
              <a:buChar char="●"/>
            </a:pPr>
            <a:r>
              <a:rPr lang="en"/>
              <a:t>Many other things we can do to make a positive impact in our society with this tool moving forward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7b602e14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7b602e14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a:p>
            <a:pPr indent="-298450" lvl="0" marL="457200" rtl="0" algn="l">
              <a:spcBef>
                <a:spcPts val="0"/>
              </a:spcBef>
              <a:spcAft>
                <a:spcPts val="0"/>
              </a:spcAft>
              <a:buSzPts val="1100"/>
              <a:buChar char="●"/>
            </a:pPr>
            <a:r>
              <a:rPr lang="en"/>
              <a:t>Make clear to crowd that word cloud is most frequent words from the data (Deepak’s words)</a:t>
            </a:r>
            <a:endParaRPr/>
          </a:p>
          <a:p>
            <a:pPr indent="-298450" lvl="0" marL="457200" rtl="0" algn="l">
              <a:spcBef>
                <a:spcPts val="0"/>
              </a:spcBef>
              <a:spcAft>
                <a:spcPts val="0"/>
              </a:spcAft>
              <a:buSzPts val="1100"/>
              <a:buChar char="●"/>
            </a:pPr>
            <a:r>
              <a:rPr lang="en"/>
              <a:t>Data cleaning script cleaned out many things including: emojis, URLs, mentions (“@s”), excessive repetitions, and removed the hashtag character but not the word following</a:t>
            </a:r>
            <a:endParaRPr/>
          </a:p>
          <a:p>
            <a:pPr indent="-298450" lvl="0" marL="457200" rtl="0" algn="l">
              <a:spcBef>
                <a:spcPts val="0"/>
              </a:spcBef>
              <a:spcAft>
                <a:spcPts val="0"/>
              </a:spcAft>
              <a:buSzPts val="1100"/>
              <a:buChar char="●"/>
            </a:pPr>
            <a:r>
              <a:rPr lang="en"/>
              <a:t>Note that we used a book for more data because a “pay wall” prevented us from grabbing more tweets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12a69eb5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12a69eb5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what the CHar RNN really does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835b6666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835b6666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7b602e141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7b602e141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835b6666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835b6666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57b602e141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57b602e141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decided to choose a Char-RNN because we are (1) working with characters and (2) the order of our data matters for the model to accurately predict the outcome. There are three different types of sequential models: many-to-one, one-to-many, and many-to-many. Because we are </a:t>
            </a:r>
            <a:r>
              <a:rPr lang="en"/>
              <a:t>inputting</a:t>
            </a:r>
            <a:r>
              <a:rPr lang="en"/>
              <a:t> sentences and outputting sentences, we will be using a many-to-many.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we decided to use the LSTM over the Truncated Backpropagation Through Time (TBPTT). The TBPTT sets a threshold and clips gradients if it surpasses the threshold. One problem is the truncations limits number of steps that the gradient can effectively flow back and update weights. Second problem would be that this will not fix the vanishing gradient issue that may occur if the w(hh) is less than 1.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LSTM is perfect because the memory cell doesn’t get multiplied by a weight but is modified to get current cell state.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LSTM_Size - determines the number of hidden units in each RNN layer. 150 POS and 250 for char</a:t>
            </a:r>
            <a:endParaRPr/>
          </a:p>
          <a:p>
            <a:pPr indent="0" lvl="0" marL="0" rtl="0" algn="l">
              <a:spcBef>
                <a:spcPts val="0"/>
              </a:spcBef>
              <a:spcAft>
                <a:spcPts val="0"/>
              </a:spcAft>
              <a:buNone/>
            </a:pPr>
            <a:r>
              <a:rPr lang="en"/>
              <a:t>Num_layers - helps with regularization but want to keep it low to avoid vanishing gradient issue. We have 2 layers. POS 2 as well</a:t>
            </a:r>
            <a:endParaRPr/>
          </a:p>
          <a:p>
            <a:pPr indent="0" lvl="0" marL="0" rtl="0" algn="l">
              <a:spcBef>
                <a:spcPts val="0"/>
              </a:spcBef>
              <a:spcAft>
                <a:spcPts val="0"/>
              </a:spcAft>
              <a:buNone/>
            </a:pPr>
            <a:r>
              <a:rPr lang="en"/>
              <a:t>l</a:t>
            </a:r>
            <a:r>
              <a:rPr lang="en"/>
              <a:t>earning _rate - helps adjust the weights. Too high and it might explode and too low and it might take awhile to converge. 0.01 vs 0.001</a:t>
            </a:r>
            <a:endParaRPr/>
          </a:p>
          <a:p>
            <a:pPr indent="0" lvl="0" marL="0" rtl="0" algn="l">
              <a:spcBef>
                <a:spcPts val="0"/>
              </a:spcBef>
              <a:spcAft>
                <a:spcPts val="0"/>
              </a:spcAft>
              <a:buNone/>
            </a:pPr>
            <a:r>
              <a:rPr lang="en"/>
              <a:t>Keep_prob - we want our keep gradient to be low for the Char RNN. However for the POS RNN, we want it to be high to actually understand his style</a:t>
            </a:r>
            <a:endParaRPr/>
          </a:p>
          <a:p>
            <a:pPr indent="0" lvl="0" marL="0" rtl="0" algn="l">
              <a:spcBef>
                <a:spcPts val="0"/>
              </a:spcBef>
              <a:spcAft>
                <a:spcPts val="0"/>
              </a:spcAft>
              <a:buNone/>
            </a:pPr>
            <a:r>
              <a:rPr lang="en"/>
              <a:t>Grad_clip - clips the gradient above a certain threshold. However, truncation limits the amount of steps that gradients can go back and update on. 5 for Char RNN and POS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58d90f9525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58d90f9525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0" y="0"/>
            <a:ext cx="5987100" cy="147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DEEPak Chopra</a:t>
            </a:r>
            <a:endParaRPr sz="6000"/>
          </a:p>
        </p:txBody>
      </p:sp>
      <p:sp>
        <p:nvSpPr>
          <p:cNvPr id="278" name="Google Shape;278;p13"/>
          <p:cNvSpPr txBox="1"/>
          <p:nvPr>
            <p:ph idx="1" type="subTitle"/>
          </p:nvPr>
        </p:nvSpPr>
        <p:spPr>
          <a:xfrm>
            <a:off x="55125" y="4103275"/>
            <a:ext cx="8520600" cy="10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By Saisharan Chimbili, Nick Vander Heyden, and Grant Dakovich </a:t>
            </a:r>
            <a:endParaRPr sz="3000"/>
          </a:p>
        </p:txBody>
      </p:sp>
      <p:pic>
        <p:nvPicPr>
          <p:cNvPr id="279" name="Google Shape;279;p13"/>
          <p:cNvPicPr preferRelativeResize="0"/>
          <p:nvPr/>
        </p:nvPicPr>
        <p:blipFill>
          <a:blip r:embed="rId3">
            <a:alphaModFix/>
          </a:blip>
          <a:stretch>
            <a:fillRect/>
          </a:stretch>
        </p:blipFill>
        <p:spPr>
          <a:xfrm>
            <a:off x="3181175" y="3132900"/>
            <a:ext cx="5748949" cy="860400"/>
          </a:xfrm>
          <a:prstGeom prst="rect">
            <a:avLst/>
          </a:prstGeom>
          <a:noFill/>
          <a:ln>
            <a:noFill/>
          </a:ln>
        </p:spPr>
      </p:pic>
      <p:pic>
        <p:nvPicPr>
          <p:cNvPr id="280" name="Google Shape;280;p13"/>
          <p:cNvPicPr preferRelativeResize="0"/>
          <p:nvPr/>
        </p:nvPicPr>
        <p:blipFill>
          <a:blip r:embed="rId4">
            <a:alphaModFix/>
          </a:blip>
          <a:stretch>
            <a:fillRect/>
          </a:stretch>
        </p:blipFill>
        <p:spPr>
          <a:xfrm>
            <a:off x="368800" y="1599950"/>
            <a:ext cx="4704475" cy="1124175"/>
          </a:xfrm>
          <a:prstGeom prst="rect">
            <a:avLst/>
          </a:prstGeom>
          <a:noFill/>
          <a:ln>
            <a:noFill/>
          </a:ln>
        </p:spPr>
      </p:pic>
      <p:pic>
        <p:nvPicPr>
          <p:cNvPr id="281" name="Google Shape;281;p13"/>
          <p:cNvPicPr preferRelativeResize="0"/>
          <p:nvPr/>
        </p:nvPicPr>
        <p:blipFill>
          <a:blip r:embed="rId5">
            <a:alphaModFix/>
          </a:blip>
          <a:stretch>
            <a:fillRect/>
          </a:stretch>
        </p:blipFill>
        <p:spPr>
          <a:xfrm>
            <a:off x="6315900" y="168500"/>
            <a:ext cx="2138400" cy="2718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22"/>
          <p:cNvSpPr/>
          <p:nvPr/>
        </p:nvSpPr>
        <p:spPr>
          <a:xfrm>
            <a:off x="365575" y="3965525"/>
            <a:ext cx="3378600" cy="970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365575" y="2628100"/>
            <a:ext cx="3378600" cy="970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4955525" y="2625025"/>
            <a:ext cx="3378600" cy="970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txBox="1"/>
          <p:nvPr>
            <p:ph type="ctrTitle"/>
          </p:nvPr>
        </p:nvSpPr>
        <p:spPr>
          <a:xfrm>
            <a:off x="66125" y="0"/>
            <a:ext cx="5504700" cy="128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Comparison of Tweets</a:t>
            </a:r>
            <a:endParaRPr/>
          </a:p>
        </p:txBody>
      </p:sp>
      <p:sp>
        <p:nvSpPr>
          <p:cNvPr id="407" name="Google Shape;407;p22"/>
          <p:cNvSpPr txBox="1"/>
          <p:nvPr/>
        </p:nvSpPr>
        <p:spPr>
          <a:xfrm>
            <a:off x="5018525" y="2776238"/>
            <a:ext cx="3252600" cy="5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Happiness is a continuation of happenings which are not resisted</a:t>
            </a:r>
            <a:endParaRPr>
              <a:latin typeface="Nunito"/>
              <a:ea typeface="Nunito"/>
              <a:cs typeface="Nunito"/>
              <a:sym typeface="Nunito"/>
            </a:endParaRPr>
          </a:p>
        </p:txBody>
      </p:sp>
      <p:sp>
        <p:nvSpPr>
          <p:cNvPr id="408" name="Google Shape;408;p22"/>
          <p:cNvSpPr txBox="1"/>
          <p:nvPr/>
        </p:nvSpPr>
        <p:spPr>
          <a:xfrm>
            <a:off x="491650" y="2803425"/>
            <a:ext cx="35424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Anything that is of value in life only multiplies when it is given</a:t>
            </a:r>
            <a:endParaRPr>
              <a:latin typeface="Nunito"/>
              <a:ea typeface="Nunito"/>
              <a:cs typeface="Nunito"/>
              <a:sym typeface="Nunito"/>
            </a:endParaRPr>
          </a:p>
        </p:txBody>
      </p:sp>
      <p:sp>
        <p:nvSpPr>
          <p:cNvPr id="409" name="Google Shape;409;p22"/>
          <p:cNvSpPr txBox="1"/>
          <p:nvPr/>
        </p:nvSpPr>
        <p:spPr>
          <a:xfrm>
            <a:off x="504225" y="4202775"/>
            <a:ext cx="2470800" cy="5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Don’t try to steer the river</a:t>
            </a:r>
            <a:endParaRPr>
              <a:latin typeface="Nunito"/>
              <a:ea typeface="Nunito"/>
              <a:cs typeface="Nunito"/>
              <a:sym typeface="Nunito"/>
            </a:endParaRPr>
          </a:p>
        </p:txBody>
      </p:sp>
      <p:sp>
        <p:nvSpPr>
          <p:cNvPr id="410" name="Google Shape;410;p22"/>
          <p:cNvSpPr/>
          <p:nvPr/>
        </p:nvSpPr>
        <p:spPr>
          <a:xfrm>
            <a:off x="4955525" y="3962450"/>
            <a:ext cx="3378600" cy="970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365575" y="1284513"/>
            <a:ext cx="3378600" cy="970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4955525" y="1287600"/>
            <a:ext cx="3378600" cy="970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txBox="1"/>
          <p:nvPr/>
        </p:nvSpPr>
        <p:spPr>
          <a:xfrm>
            <a:off x="5038625" y="1401300"/>
            <a:ext cx="3111300" cy="7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The secret is second and always a choice through self</a:t>
            </a:r>
            <a:endParaRPr>
              <a:latin typeface="Nunito"/>
              <a:ea typeface="Nunito"/>
              <a:cs typeface="Nunito"/>
              <a:sym typeface="Nunito"/>
            </a:endParaRPr>
          </a:p>
        </p:txBody>
      </p:sp>
      <p:sp>
        <p:nvSpPr>
          <p:cNvPr id="414" name="Google Shape;414;p22"/>
          <p:cNvSpPr txBox="1"/>
          <p:nvPr/>
        </p:nvSpPr>
        <p:spPr>
          <a:xfrm>
            <a:off x="499225" y="1404363"/>
            <a:ext cx="3111300" cy="7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The universe is spiritual and only the world</a:t>
            </a:r>
            <a:endParaRPr>
              <a:latin typeface="Nunito"/>
              <a:ea typeface="Nunito"/>
              <a:cs typeface="Nunito"/>
              <a:sym typeface="Nunito"/>
            </a:endParaRPr>
          </a:p>
        </p:txBody>
      </p:sp>
      <p:sp>
        <p:nvSpPr>
          <p:cNvPr id="415" name="Google Shape;415;p22"/>
          <p:cNvSpPr txBox="1"/>
          <p:nvPr/>
        </p:nvSpPr>
        <p:spPr>
          <a:xfrm>
            <a:off x="5089175" y="4088450"/>
            <a:ext cx="3111300" cy="7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The soul is powerful and always the presence</a:t>
            </a:r>
            <a:endParaRPr>
              <a:latin typeface="Nunito"/>
              <a:ea typeface="Nunito"/>
              <a:cs typeface="Nunito"/>
              <a:sym typeface="Nunito"/>
            </a:endParaRPr>
          </a:p>
        </p:txBody>
      </p:sp>
      <p:pic>
        <p:nvPicPr>
          <p:cNvPr id="416" name="Google Shape;416;p22"/>
          <p:cNvPicPr preferRelativeResize="0"/>
          <p:nvPr/>
        </p:nvPicPr>
        <p:blipFill>
          <a:blip r:embed="rId3">
            <a:alphaModFix/>
          </a:blip>
          <a:stretch>
            <a:fillRect/>
          </a:stretch>
        </p:blipFill>
        <p:spPr>
          <a:xfrm>
            <a:off x="2407249" y="1826910"/>
            <a:ext cx="455062" cy="437212"/>
          </a:xfrm>
          <a:prstGeom prst="rect">
            <a:avLst/>
          </a:prstGeom>
          <a:noFill/>
          <a:ln>
            <a:noFill/>
          </a:ln>
        </p:spPr>
      </p:pic>
      <p:pic>
        <p:nvPicPr>
          <p:cNvPr id="417" name="Google Shape;417;p22"/>
          <p:cNvPicPr preferRelativeResize="0"/>
          <p:nvPr/>
        </p:nvPicPr>
        <p:blipFill>
          <a:blip r:embed="rId3">
            <a:alphaModFix/>
          </a:blip>
          <a:stretch>
            <a:fillRect/>
          </a:stretch>
        </p:blipFill>
        <p:spPr>
          <a:xfrm>
            <a:off x="7231911" y="1821185"/>
            <a:ext cx="455062" cy="437212"/>
          </a:xfrm>
          <a:prstGeom prst="rect">
            <a:avLst/>
          </a:prstGeom>
          <a:noFill/>
          <a:ln>
            <a:noFill/>
          </a:ln>
        </p:spPr>
      </p:pic>
      <p:pic>
        <p:nvPicPr>
          <p:cNvPr id="418" name="Google Shape;418;p22"/>
          <p:cNvPicPr preferRelativeResize="0"/>
          <p:nvPr/>
        </p:nvPicPr>
        <p:blipFill>
          <a:blip r:embed="rId3">
            <a:alphaModFix/>
          </a:blip>
          <a:stretch>
            <a:fillRect/>
          </a:stretch>
        </p:blipFill>
        <p:spPr>
          <a:xfrm>
            <a:off x="7135286" y="4496035"/>
            <a:ext cx="455062" cy="437212"/>
          </a:xfrm>
          <a:prstGeom prst="rect">
            <a:avLst/>
          </a:prstGeom>
          <a:noFill/>
          <a:ln>
            <a:noFill/>
          </a:ln>
        </p:spPr>
      </p:pic>
      <p:pic>
        <p:nvPicPr>
          <p:cNvPr id="419" name="Google Shape;419;p22"/>
          <p:cNvPicPr preferRelativeResize="0"/>
          <p:nvPr/>
        </p:nvPicPr>
        <p:blipFill>
          <a:blip r:embed="rId4">
            <a:alphaModFix/>
          </a:blip>
          <a:stretch>
            <a:fillRect/>
          </a:stretch>
        </p:blipFill>
        <p:spPr>
          <a:xfrm>
            <a:off x="2975022" y="3178266"/>
            <a:ext cx="455076" cy="578509"/>
          </a:xfrm>
          <a:prstGeom prst="rect">
            <a:avLst/>
          </a:prstGeom>
          <a:noFill/>
          <a:ln>
            <a:noFill/>
          </a:ln>
        </p:spPr>
      </p:pic>
      <p:pic>
        <p:nvPicPr>
          <p:cNvPr id="420" name="Google Shape;420;p22"/>
          <p:cNvPicPr preferRelativeResize="0"/>
          <p:nvPr/>
        </p:nvPicPr>
        <p:blipFill>
          <a:blip r:embed="rId4">
            <a:alphaModFix/>
          </a:blip>
          <a:stretch>
            <a:fillRect/>
          </a:stretch>
        </p:blipFill>
        <p:spPr>
          <a:xfrm>
            <a:off x="2975022" y="4208916"/>
            <a:ext cx="455076" cy="578509"/>
          </a:xfrm>
          <a:prstGeom prst="rect">
            <a:avLst/>
          </a:prstGeom>
          <a:noFill/>
          <a:ln>
            <a:noFill/>
          </a:ln>
        </p:spPr>
      </p:pic>
      <p:pic>
        <p:nvPicPr>
          <p:cNvPr id="421" name="Google Shape;421;p22"/>
          <p:cNvPicPr preferRelativeResize="0"/>
          <p:nvPr/>
        </p:nvPicPr>
        <p:blipFill>
          <a:blip r:embed="rId4">
            <a:alphaModFix/>
          </a:blip>
          <a:stretch>
            <a:fillRect/>
          </a:stretch>
        </p:blipFill>
        <p:spPr>
          <a:xfrm>
            <a:off x="7879047" y="2821166"/>
            <a:ext cx="455076" cy="5785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23"/>
          <p:cNvSpPr txBox="1"/>
          <p:nvPr>
            <p:ph type="ctrTitle"/>
          </p:nvPr>
        </p:nvSpPr>
        <p:spPr>
          <a:xfrm>
            <a:off x="322350" y="0"/>
            <a:ext cx="5724600" cy="122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Weaknesses of Model</a:t>
            </a:r>
            <a:endParaRPr/>
          </a:p>
        </p:txBody>
      </p:sp>
      <p:sp>
        <p:nvSpPr>
          <p:cNvPr id="427" name="Google Shape;427;p23"/>
          <p:cNvSpPr txBox="1"/>
          <p:nvPr>
            <p:ph idx="1" type="subTitle"/>
          </p:nvPr>
        </p:nvSpPr>
        <p:spPr>
          <a:xfrm>
            <a:off x="814600" y="1223400"/>
            <a:ext cx="6642000" cy="2255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Low amount of Twitter Data </a:t>
            </a:r>
            <a:endParaRPr sz="2400"/>
          </a:p>
          <a:p>
            <a:pPr indent="-381000" lvl="0" marL="457200" rtl="0" algn="l">
              <a:spcBef>
                <a:spcPts val="0"/>
              </a:spcBef>
              <a:spcAft>
                <a:spcPts val="0"/>
              </a:spcAft>
              <a:buSzPts val="2400"/>
              <a:buChar char="●"/>
            </a:pPr>
            <a:r>
              <a:rPr lang="en" sz="2400"/>
              <a:t>Punctuation is not under consideration</a:t>
            </a:r>
            <a:endParaRPr sz="2400"/>
          </a:p>
          <a:p>
            <a:pPr indent="-381000" lvl="0" marL="457200" rtl="0" algn="l">
              <a:spcBef>
                <a:spcPts val="0"/>
              </a:spcBef>
              <a:spcAft>
                <a:spcPts val="0"/>
              </a:spcAft>
              <a:buSzPts val="2400"/>
              <a:buChar char="●"/>
            </a:pPr>
            <a:r>
              <a:rPr lang="en" sz="2400"/>
              <a:t>Data does not only contain tweets</a:t>
            </a:r>
            <a:endParaRPr sz="2400"/>
          </a:p>
          <a:p>
            <a:pPr indent="-381000" lvl="0" marL="457200" rtl="0" algn="l">
              <a:spcBef>
                <a:spcPts val="0"/>
              </a:spcBef>
              <a:spcAft>
                <a:spcPts val="0"/>
              </a:spcAft>
              <a:buSzPts val="2400"/>
              <a:buChar char="●"/>
            </a:pPr>
            <a:r>
              <a:rPr lang="en" sz="2400"/>
              <a:t>Do not cluster tweets by sentiment</a:t>
            </a:r>
            <a:endParaRPr sz="2400"/>
          </a:p>
          <a:p>
            <a:pPr indent="-381000" lvl="0" marL="457200" rtl="0" algn="l">
              <a:spcBef>
                <a:spcPts val="0"/>
              </a:spcBef>
              <a:spcAft>
                <a:spcPts val="0"/>
              </a:spcAft>
              <a:buSzPts val="2400"/>
              <a:buChar char="●"/>
            </a:pPr>
            <a:r>
              <a:rPr lang="en" sz="2400"/>
              <a:t>NLTK cannot always recognize fake words from real words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24"/>
          <p:cNvSpPr txBox="1"/>
          <p:nvPr>
            <p:ph type="ctrTitle"/>
          </p:nvPr>
        </p:nvSpPr>
        <p:spPr>
          <a:xfrm>
            <a:off x="134400" y="48875"/>
            <a:ext cx="6620100" cy="108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Conclusion/Going Further</a:t>
            </a:r>
            <a:endParaRPr/>
          </a:p>
        </p:txBody>
      </p:sp>
      <p:sp>
        <p:nvSpPr>
          <p:cNvPr id="433" name="Google Shape;433;p24"/>
          <p:cNvSpPr txBox="1"/>
          <p:nvPr/>
        </p:nvSpPr>
        <p:spPr>
          <a:xfrm>
            <a:off x="574225" y="1392775"/>
            <a:ext cx="8076000" cy="2900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Nunito"/>
              <a:buChar char="●"/>
            </a:pPr>
            <a:r>
              <a:rPr lang="en" sz="1800">
                <a:solidFill>
                  <a:srgbClr val="FFFFFF"/>
                </a:solidFill>
                <a:latin typeface="Nunito"/>
                <a:ea typeface="Nunito"/>
                <a:cs typeface="Nunito"/>
                <a:sym typeface="Nunito"/>
              </a:rPr>
              <a:t>We hope to have an interactive Twitter bot in the future. Go to Twitter and follow @DEEPestChopra</a:t>
            </a:r>
            <a:endParaRPr sz="1800">
              <a:solidFill>
                <a:srgbClr val="FFFFFF"/>
              </a:solidFill>
              <a:latin typeface="Nunito"/>
              <a:ea typeface="Nunito"/>
              <a:cs typeface="Nunito"/>
              <a:sym typeface="Nunito"/>
            </a:endParaRPr>
          </a:p>
          <a:p>
            <a:pPr indent="0" lvl="0" marL="457200" rtl="0" algn="l">
              <a:spcBef>
                <a:spcPts val="0"/>
              </a:spcBef>
              <a:spcAft>
                <a:spcPts val="0"/>
              </a:spcAft>
              <a:buNone/>
            </a:pPr>
            <a:r>
              <a:t/>
            </a:r>
            <a:endParaRPr sz="1800">
              <a:solidFill>
                <a:srgbClr val="FFFFFF"/>
              </a:solidFill>
              <a:latin typeface="Nunito"/>
              <a:ea typeface="Nunito"/>
              <a:cs typeface="Nunito"/>
              <a:sym typeface="Nunito"/>
            </a:endParaRPr>
          </a:p>
          <a:p>
            <a:pPr indent="0" lvl="0" marL="0" rtl="0" algn="l">
              <a:spcBef>
                <a:spcPts val="0"/>
              </a:spcBef>
              <a:spcAft>
                <a:spcPts val="0"/>
              </a:spcAft>
              <a:buNone/>
            </a:pPr>
            <a:r>
              <a:t/>
            </a:r>
            <a:endParaRPr sz="1800">
              <a:solidFill>
                <a:srgbClr val="FFFFFF"/>
              </a:solidFill>
              <a:latin typeface="Nunito"/>
              <a:ea typeface="Nunito"/>
              <a:cs typeface="Nunito"/>
              <a:sym typeface="Nunito"/>
            </a:endParaRPr>
          </a:p>
          <a:p>
            <a:pPr indent="0" lvl="0" marL="457200" rtl="0" algn="l">
              <a:spcBef>
                <a:spcPts val="0"/>
              </a:spcBef>
              <a:spcAft>
                <a:spcPts val="0"/>
              </a:spcAft>
              <a:buNone/>
            </a:pPr>
            <a:r>
              <a:t/>
            </a:r>
            <a:endParaRPr sz="1800">
              <a:solidFill>
                <a:srgbClr val="FFFFFF"/>
              </a:solidFill>
              <a:latin typeface="Nunito"/>
              <a:ea typeface="Nunito"/>
              <a:cs typeface="Nunito"/>
              <a:sym typeface="Nunito"/>
            </a:endParaRPr>
          </a:p>
          <a:p>
            <a:pPr indent="0" lvl="0" marL="0" rtl="0" algn="l">
              <a:spcBef>
                <a:spcPts val="0"/>
              </a:spcBef>
              <a:spcAft>
                <a:spcPts val="0"/>
              </a:spcAft>
              <a:buNone/>
            </a:pPr>
            <a:r>
              <a:t/>
            </a:r>
            <a:endParaRPr sz="1800">
              <a:solidFill>
                <a:srgbClr val="FF0000"/>
              </a:solidFill>
              <a:latin typeface="Nunito"/>
              <a:ea typeface="Nunito"/>
              <a:cs typeface="Nunito"/>
              <a:sym typeface="Nunito"/>
            </a:endParaRPr>
          </a:p>
          <a:p>
            <a:pPr indent="0" lvl="0" marL="457200" rtl="0" algn="l">
              <a:spcBef>
                <a:spcPts val="0"/>
              </a:spcBef>
              <a:spcAft>
                <a:spcPts val="0"/>
              </a:spcAft>
              <a:buNone/>
            </a:pPr>
            <a:r>
              <a:t/>
            </a:r>
            <a:endParaRPr sz="1800">
              <a:solidFill>
                <a:srgbClr val="FFFFFF"/>
              </a:solidFill>
              <a:latin typeface="Nunito"/>
              <a:ea typeface="Nunito"/>
              <a:cs typeface="Nunito"/>
              <a:sym typeface="Nunito"/>
            </a:endParaRPr>
          </a:p>
        </p:txBody>
      </p:sp>
      <p:pic>
        <p:nvPicPr>
          <p:cNvPr id="434" name="Google Shape;434;p24"/>
          <p:cNvPicPr preferRelativeResize="0"/>
          <p:nvPr/>
        </p:nvPicPr>
        <p:blipFill>
          <a:blip r:embed="rId3">
            <a:alphaModFix/>
          </a:blip>
          <a:stretch>
            <a:fillRect/>
          </a:stretch>
        </p:blipFill>
        <p:spPr>
          <a:xfrm>
            <a:off x="3975125" y="2089425"/>
            <a:ext cx="5168875" cy="3054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14"/>
          <p:cNvSpPr txBox="1"/>
          <p:nvPr>
            <p:ph type="ctrTitle"/>
          </p:nvPr>
        </p:nvSpPr>
        <p:spPr>
          <a:xfrm>
            <a:off x="0" y="62195"/>
            <a:ext cx="4056000" cy="106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287" name="Google Shape;287;p14"/>
          <p:cNvSpPr txBox="1"/>
          <p:nvPr>
            <p:ph idx="1" type="subTitle"/>
          </p:nvPr>
        </p:nvSpPr>
        <p:spPr>
          <a:xfrm>
            <a:off x="316500" y="1123900"/>
            <a:ext cx="8547000" cy="3643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We believe language modeling can be a powerful tool in our society moving forward</a:t>
            </a:r>
            <a:endParaRPr sz="2400"/>
          </a:p>
          <a:p>
            <a:pPr indent="-381000" lvl="0" marL="457200" rtl="0" algn="l">
              <a:spcBef>
                <a:spcPts val="0"/>
              </a:spcBef>
              <a:spcAft>
                <a:spcPts val="0"/>
              </a:spcAft>
              <a:buSzPts val="2400"/>
              <a:buChar char="●"/>
            </a:pPr>
            <a:r>
              <a:rPr lang="en" sz="2400"/>
              <a:t>Some personal motivation as well</a:t>
            </a:r>
            <a:endParaRPr sz="2400"/>
          </a:p>
          <a:p>
            <a:pPr indent="-381000" lvl="0" marL="457200" rtl="0" algn="l">
              <a:spcBef>
                <a:spcPts val="0"/>
              </a:spcBef>
              <a:spcAft>
                <a:spcPts val="0"/>
              </a:spcAft>
              <a:buSzPts val="2400"/>
              <a:buChar char="●"/>
            </a:pPr>
            <a:r>
              <a:rPr lang="en" sz="2400"/>
              <a:t>In the case of Deepak Chopra, he is a person whose words carry great influence. Today mimicking words of such influence can carry value</a:t>
            </a:r>
            <a:endParaRPr sz="2400"/>
          </a:p>
          <a:p>
            <a:pPr indent="-381000" lvl="0" marL="457200" rtl="0" algn="l">
              <a:spcBef>
                <a:spcPts val="0"/>
              </a:spcBef>
              <a:spcAft>
                <a:spcPts val="0"/>
              </a:spcAft>
              <a:buSzPts val="2400"/>
              <a:buChar char="●"/>
            </a:pPr>
            <a:r>
              <a:rPr lang="en" sz="2400"/>
              <a:t>This mimicking can be applied</a:t>
            </a:r>
            <a:br>
              <a:rPr lang="en" sz="2400"/>
            </a:br>
            <a:r>
              <a:rPr lang="en" sz="2400"/>
              <a:t>t</a:t>
            </a:r>
            <a:r>
              <a:rPr lang="en" sz="2400"/>
              <a:t>o other aspects like company</a:t>
            </a:r>
            <a:br>
              <a:rPr lang="en" sz="2400"/>
            </a:br>
            <a:r>
              <a:rPr lang="en" sz="2400"/>
              <a:t>social media, customer </a:t>
            </a:r>
            <a:br>
              <a:rPr lang="en" sz="2400"/>
            </a:br>
            <a:r>
              <a:rPr lang="en" sz="2400"/>
              <a:t>support, etc.</a:t>
            </a:r>
            <a:endParaRPr sz="2400"/>
          </a:p>
        </p:txBody>
      </p:sp>
      <p:pic>
        <p:nvPicPr>
          <p:cNvPr id="288" name="Google Shape;288;p14"/>
          <p:cNvPicPr preferRelativeResize="0"/>
          <p:nvPr/>
        </p:nvPicPr>
        <p:blipFill>
          <a:blip r:embed="rId3">
            <a:alphaModFix/>
          </a:blip>
          <a:stretch>
            <a:fillRect/>
          </a:stretch>
        </p:blipFill>
        <p:spPr>
          <a:xfrm>
            <a:off x="4963650" y="3035075"/>
            <a:ext cx="4180351" cy="2108426"/>
          </a:xfrm>
          <a:prstGeom prst="rect">
            <a:avLst/>
          </a:prstGeom>
          <a:noFill/>
          <a:ln>
            <a:noFill/>
          </a:ln>
        </p:spPr>
      </p:pic>
      <p:sp>
        <p:nvSpPr>
          <p:cNvPr id="289" name="Google Shape;289;p14"/>
          <p:cNvSpPr txBox="1"/>
          <p:nvPr/>
        </p:nvSpPr>
        <p:spPr>
          <a:xfrm>
            <a:off x="316500" y="4767400"/>
            <a:ext cx="47598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FFFFF"/>
                </a:highlight>
                <a:latin typeface="Roboto"/>
                <a:ea typeface="Roboto"/>
                <a:cs typeface="Roboto"/>
                <a:sym typeface="Roboto"/>
              </a:rPr>
              <a:t>“Deepak Chopra’s Twitter Page (@DeepakChopra).”  twitter.com/DeepakChopra.</a:t>
            </a:r>
            <a:endParaRPr sz="1000">
              <a:solidFill>
                <a:srgbClr val="FFFFFF"/>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15"/>
          <p:cNvSpPr txBox="1"/>
          <p:nvPr>
            <p:ph type="ctrTitle"/>
          </p:nvPr>
        </p:nvSpPr>
        <p:spPr>
          <a:xfrm>
            <a:off x="0" y="62195"/>
            <a:ext cx="4056000" cy="106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295" name="Google Shape;295;p15"/>
          <p:cNvSpPr txBox="1"/>
          <p:nvPr>
            <p:ph idx="1" type="subTitle"/>
          </p:nvPr>
        </p:nvSpPr>
        <p:spPr>
          <a:xfrm>
            <a:off x="298500" y="950700"/>
            <a:ext cx="8547000" cy="3870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We initially used a tool on the </a:t>
            </a:r>
            <a:br>
              <a:rPr lang="en" sz="2400"/>
            </a:br>
            <a:r>
              <a:rPr lang="en" sz="2400"/>
              <a:t>website Vicintas to grab his </a:t>
            </a:r>
            <a:br>
              <a:rPr lang="en" sz="2400"/>
            </a:br>
            <a:r>
              <a:rPr lang="en" sz="2400"/>
              <a:t>2423 most recent Tweets </a:t>
            </a:r>
            <a:br>
              <a:rPr lang="en" sz="2400"/>
            </a:br>
            <a:r>
              <a:rPr lang="en" sz="2400"/>
              <a:t>[as of February 13th]</a:t>
            </a:r>
            <a:endParaRPr sz="2400"/>
          </a:p>
          <a:p>
            <a:pPr indent="-381000" lvl="0" marL="457200" rtl="0" algn="l">
              <a:spcBef>
                <a:spcPts val="0"/>
              </a:spcBef>
              <a:spcAft>
                <a:spcPts val="0"/>
              </a:spcAft>
              <a:buSzPts val="2400"/>
              <a:buChar char="●"/>
            </a:pPr>
            <a:r>
              <a:rPr lang="en" sz="2400"/>
              <a:t>Using Python we were able to </a:t>
            </a:r>
            <a:br>
              <a:rPr lang="en" sz="2400"/>
            </a:br>
            <a:r>
              <a:rPr lang="en" sz="2400"/>
              <a:t>clean up the tweets to be essentially sentences</a:t>
            </a:r>
            <a:endParaRPr sz="2400"/>
          </a:p>
          <a:p>
            <a:pPr indent="-381000" lvl="0" marL="457200" rtl="0" algn="l">
              <a:spcBef>
                <a:spcPts val="0"/>
              </a:spcBef>
              <a:spcAft>
                <a:spcPts val="0"/>
              </a:spcAft>
              <a:buSzPts val="2400"/>
              <a:buChar char="●"/>
            </a:pPr>
            <a:r>
              <a:rPr lang="en" sz="2400"/>
              <a:t>After working with early models, decided more data would be desirable. Found a PDF of his work “The Book of Secrets: Unlocking the Hidden Dimensions of Your Life”</a:t>
            </a:r>
            <a:endParaRPr sz="2400"/>
          </a:p>
          <a:p>
            <a:pPr indent="-381000" lvl="0" marL="457200" rtl="0" algn="l">
              <a:spcBef>
                <a:spcPts val="0"/>
              </a:spcBef>
              <a:spcAft>
                <a:spcPts val="0"/>
              </a:spcAft>
              <a:buSzPts val="2400"/>
              <a:buChar char="●"/>
            </a:pPr>
            <a:r>
              <a:rPr lang="en" sz="2400"/>
              <a:t>In total we had 6487 rows of data for our model</a:t>
            </a:r>
            <a:endParaRPr sz="2400"/>
          </a:p>
        </p:txBody>
      </p:sp>
      <p:pic>
        <p:nvPicPr>
          <p:cNvPr id="296" name="Google Shape;296;p15"/>
          <p:cNvPicPr preferRelativeResize="0"/>
          <p:nvPr/>
        </p:nvPicPr>
        <p:blipFill>
          <a:blip r:embed="rId3">
            <a:alphaModFix/>
          </a:blip>
          <a:stretch>
            <a:fillRect/>
          </a:stretch>
        </p:blipFill>
        <p:spPr>
          <a:xfrm>
            <a:off x="4767475" y="0"/>
            <a:ext cx="4376525" cy="2735300"/>
          </a:xfrm>
          <a:prstGeom prst="rect">
            <a:avLst/>
          </a:prstGeom>
          <a:noFill/>
          <a:ln>
            <a:noFill/>
          </a:ln>
          <a:effectLst>
            <a:outerShdw blurRad="100013" rotWithShape="0" algn="bl" dir="5400000" dist="47625">
              <a:srgbClr val="000000"/>
            </a:outerShdw>
          </a:effectLst>
        </p:spPr>
      </p:pic>
      <p:sp>
        <p:nvSpPr>
          <p:cNvPr id="297" name="Google Shape;297;p15"/>
          <p:cNvSpPr txBox="1"/>
          <p:nvPr/>
        </p:nvSpPr>
        <p:spPr>
          <a:xfrm>
            <a:off x="298500" y="62200"/>
            <a:ext cx="39684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rgbClr val="FFFFFF"/>
                </a:highlight>
                <a:latin typeface="Nunito"/>
                <a:ea typeface="Nunito"/>
                <a:cs typeface="Nunito"/>
                <a:sym typeface="Nunito"/>
              </a:rPr>
              <a:t>Word cloud created at https://www.jasondavies.com/wordcloud/   </a:t>
            </a:r>
            <a:endParaRPr sz="1000">
              <a:highlight>
                <a:srgbClr val="FFFFFF"/>
              </a:highlight>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6"/>
          <p:cNvSpPr txBox="1"/>
          <p:nvPr>
            <p:ph type="ctrTitle"/>
          </p:nvPr>
        </p:nvSpPr>
        <p:spPr>
          <a:xfrm>
            <a:off x="112025" y="237319"/>
            <a:ext cx="4255500" cy="102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Approach</a:t>
            </a:r>
            <a:endParaRPr/>
          </a:p>
        </p:txBody>
      </p:sp>
      <p:sp>
        <p:nvSpPr>
          <p:cNvPr id="303" name="Google Shape;303;p16"/>
          <p:cNvSpPr txBox="1"/>
          <p:nvPr>
            <p:ph idx="1" type="subTitle"/>
          </p:nvPr>
        </p:nvSpPr>
        <p:spPr>
          <a:xfrm>
            <a:off x="298500" y="1418050"/>
            <a:ext cx="8547000" cy="3403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Char-RNN</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Many-to-Many</a:t>
            </a:r>
            <a:endParaRPr sz="2400"/>
          </a:p>
          <a:p>
            <a:pPr indent="0" lvl="0" marL="0" rtl="0" algn="l">
              <a:spcBef>
                <a:spcPts val="0"/>
              </a:spcBef>
              <a:spcAft>
                <a:spcPts val="0"/>
              </a:spcAft>
              <a:buNone/>
            </a:pPr>
            <a:r>
              <a:t/>
            </a:r>
            <a:endParaRPr sz="2400"/>
          </a:p>
          <a:p>
            <a:pPr indent="0" lvl="0" marL="457200" rtl="0" algn="l">
              <a:spcBef>
                <a:spcPts val="0"/>
              </a:spcBef>
              <a:spcAft>
                <a:spcPts val="0"/>
              </a:spcAft>
              <a:buNone/>
            </a:pPr>
            <a:r>
              <a:t/>
            </a:r>
            <a:endParaRPr sz="2400"/>
          </a:p>
        </p:txBody>
      </p:sp>
      <p:pic>
        <p:nvPicPr>
          <p:cNvPr id="304" name="Google Shape;304;p16"/>
          <p:cNvPicPr preferRelativeResize="0"/>
          <p:nvPr/>
        </p:nvPicPr>
        <p:blipFill>
          <a:blip r:embed="rId3">
            <a:alphaModFix/>
          </a:blip>
          <a:stretch>
            <a:fillRect/>
          </a:stretch>
        </p:blipFill>
        <p:spPr>
          <a:xfrm>
            <a:off x="4367525" y="332575"/>
            <a:ext cx="4477976" cy="1808775"/>
          </a:xfrm>
          <a:prstGeom prst="rect">
            <a:avLst/>
          </a:prstGeom>
          <a:noFill/>
          <a:ln>
            <a:noFill/>
          </a:ln>
        </p:spPr>
      </p:pic>
      <p:sp>
        <p:nvSpPr>
          <p:cNvPr id="305" name="Google Shape;305;p16"/>
          <p:cNvSpPr txBox="1"/>
          <p:nvPr/>
        </p:nvSpPr>
        <p:spPr>
          <a:xfrm>
            <a:off x="821100" y="4625725"/>
            <a:ext cx="6165900" cy="1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Sources: Sebastian Raschka </a:t>
            </a:r>
            <a:r>
              <a:rPr i="1" lang="en" sz="800">
                <a:latin typeface="Nunito"/>
                <a:ea typeface="Nunito"/>
                <a:cs typeface="Nunito"/>
                <a:sym typeface="Nunito"/>
              </a:rPr>
              <a:t>Machine Learning (2017) </a:t>
            </a:r>
            <a:r>
              <a:rPr lang="en" sz="800">
                <a:latin typeface="Nunito"/>
                <a:ea typeface="Nunito"/>
                <a:cs typeface="Nunito"/>
                <a:sym typeface="Nunito"/>
              </a:rPr>
              <a:t>- Chapter 16 pg 540, 544,</a:t>
            </a:r>
            <a:endParaRPr sz="800">
              <a:latin typeface="Nunito"/>
              <a:ea typeface="Nunito"/>
              <a:cs typeface="Nunito"/>
              <a:sym typeface="Nunito"/>
            </a:endParaRPr>
          </a:p>
        </p:txBody>
      </p:sp>
      <p:pic>
        <p:nvPicPr>
          <p:cNvPr id="306" name="Google Shape;306;p16"/>
          <p:cNvPicPr preferRelativeResize="0"/>
          <p:nvPr/>
        </p:nvPicPr>
        <p:blipFill>
          <a:blip r:embed="rId4">
            <a:alphaModFix/>
          </a:blip>
          <a:stretch>
            <a:fillRect/>
          </a:stretch>
        </p:blipFill>
        <p:spPr>
          <a:xfrm>
            <a:off x="4367525" y="2197675"/>
            <a:ext cx="4477975" cy="2371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17"/>
          <p:cNvSpPr txBox="1"/>
          <p:nvPr>
            <p:ph type="ctrTitle"/>
          </p:nvPr>
        </p:nvSpPr>
        <p:spPr>
          <a:xfrm>
            <a:off x="196600" y="93450"/>
            <a:ext cx="7202400" cy="105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Problems with charRNN...</a:t>
            </a:r>
            <a:endParaRPr/>
          </a:p>
        </p:txBody>
      </p:sp>
      <p:sp>
        <p:nvSpPr>
          <p:cNvPr id="312" name="Google Shape;312;p17"/>
          <p:cNvSpPr txBox="1"/>
          <p:nvPr/>
        </p:nvSpPr>
        <p:spPr>
          <a:xfrm>
            <a:off x="574225" y="1392775"/>
            <a:ext cx="8076000" cy="2900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Nunito"/>
              <a:buChar char="●"/>
            </a:pPr>
            <a:r>
              <a:rPr lang="en" sz="1800">
                <a:solidFill>
                  <a:srgbClr val="FFFFFF"/>
                </a:solidFill>
                <a:latin typeface="Nunito"/>
                <a:ea typeface="Nunito"/>
                <a:cs typeface="Nunito"/>
                <a:sym typeface="Nunito"/>
              </a:rPr>
              <a:t>Sometimes, charRNN doesn’t create real words. </a:t>
            </a:r>
            <a:endParaRPr sz="1800">
              <a:solidFill>
                <a:srgbClr val="FFFFFF"/>
              </a:solidFill>
              <a:latin typeface="Nunito"/>
              <a:ea typeface="Nunito"/>
              <a:cs typeface="Nunito"/>
              <a:sym typeface="Nunito"/>
            </a:endParaRPr>
          </a:p>
          <a:p>
            <a:pPr indent="0" lvl="0" marL="0" rtl="0" algn="l">
              <a:spcBef>
                <a:spcPts val="0"/>
              </a:spcBef>
              <a:spcAft>
                <a:spcPts val="0"/>
              </a:spcAft>
              <a:buNone/>
            </a:pPr>
            <a:r>
              <a:t/>
            </a:r>
            <a:endParaRPr sz="1800">
              <a:solidFill>
                <a:srgbClr val="FFFFFF"/>
              </a:solidFill>
              <a:latin typeface="Nunito"/>
              <a:ea typeface="Nunito"/>
              <a:cs typeface="Nunito"/>
              <a:sym typeface="Nunito"/>
            </a:endParaRPr>
          </a:p>
          <a:p>
            <a:pPr indent="-342900" lvl="0" marL="457200" rtl="0" algn="l">
              <a:spcBef>
                <a:spcPts val="0"/>
              </a:spcBef>
              <a:spcAft>
                <a:spcPts val="0"/>
              </a:spcAft>
              <a:buClr>
                <a:srgbClr val="FFFFFF"/>
              </a:buClr>
              <a:buSzPts val="1800"/>
              <a:buFont typeface="Nunito"/>
              <a:buChar char="●"/>
            </a:pPr>
            <a:r>
              <a:rPr lang="en" sz="1800">
                <a:solidFill>
                  <a:srgbClr val="FFFFFF"/>
                </a:solidFill>
                <a:latin typeface="Nunito"/>
                <a:ea typeface="Nunito"/>
                <a:cs typeface="Nunito"/>
                <a:sym typeface="Nunito"/>
              </a:rPr>
              <a:t>Diction is not only defined by word choice</a:t>
            </a:r>
            <a:endParaRPr sz="1800">
              <a:solidFill>
                <a:srgbClr val="FFFFFF"/>
              </a:solidFill>
              <a:latin typeface="Nunito"/>
              <a:ea typeface="Nunito"/>
              <a:cs typeface="Nunito"/>
              <a:sym typeface="Nunito"/>
            </a:endParaRPr>
          </a:p>
          <a:p>
            <a:pPr indent="-342900" lvl="1" marL="914400" rtl="0" algn="l">
              <a:spcBef>
                <a:spcPts val="0"/>
              </a:spcBef>
              <a:spcAft>
                <a:spcPts val="0"/>
              </a:spcAft>
              <a:buClr>
                <a:srgbClr val="FFFFFF"/>
              </a:buClr>
              <a:buSzPts val="1800"/>
              <a:buFont typeface="Nunito"/>
              <a:buChar char="○"/>
            </a:pPr>
            <a:r>
              <a:rPr lang="en" sz="1800">
                <a:solidFill>
                  <a:srgbClr val="FFFFFF"/>
                </a:solidFill>
                <a:latin typeface="Nunito"/>
                <a:ea typeface="Nunito"/>
                <a:cs typeface="Nunito"/>
                <a:sym typeface="Nunito"/>
              </a:rPr>
              <a:t>A charRNN will make an association between characters which can allow it some ability to form sentences, however it cannot understand the meaning behind words</a:t>
            </a:r>
            <a:endParaRPr sz="1800">
              <a:solidFill>
                <a:srgbClr val="FFFFFF"/>
              </a:solidFill>
              <a:latin typeface="Nunito"/>
              <a:ea typeface="Nunito"/>
              <a:cs typeface="Nunito"/>
              <a:sym typeface="Nunito"/>
            </a:endParaRPr>
          </a:p>
          <a:p>
            <a:pPr indent="-342900" lvl="1" marL="914400" rtl="0" algn="l">
              <a:spcBef>
                <a:spcPts val="0"/>
              </a:spcBef>
              <a:spcAft>
                <a:spcPts val="0"/>
              </a:spcAft>
              <a:buClr>
                <a:srgbClr val="FFFFFF"/>
              </a:buClr>
              <a:buSzPts val="1800"/>
              <a:buFont typeface="Nunito"/>
              <a:buChar char="○"/>
            </a:pPr>
            <a:r>
              <a:rPr lang="en" sz="1800">
                <a:solidFill>
                  <a:srgbClr val="FFFFFF"/>
                </a:solidFill>
                <a:latin typeface="Nunito"/>
                <a:ea typeface="Nunito"/>
                <a:cs typeface="Nunito"/>
                <a:sym typeface="Nunito"/>
              </a:rPr>
              <a:t>Meaning is partly defined by sentence structure, and by combining both, we can achieve a hacked sense of </a:t>
            </a:r>
            <a:r>
              <a:rPr lang="en" sz="1800">
                <a:solidFill>
                  <a:srgbClr val="FFFFFF"/>
                </a:solidFill>
                <a:latin typeface="Nunito"/>
                <a:ea typeface="Nunito"/>
                <a:cs typeface="Nunito"/>
                <a:sym typeface="Nunito"/>
              </a:rPr>
              <a:t>meaning</a:t>
            </a:r>
            <a:r>
              <a:rPr lang="en" sz="1800">
                <a:solidFill>
                  <a:srgbClr val="FFFFFF"/>
                </a:solidFill>
                <a:latin typeface="Nunito"/>
                <a:ea typeface="Nunito"/>
                <a:cs typeface="Nunito"/>
                <a:sym typeface="Nunito"/>
              </a:rPr>
              <a:t> for the charRNN</a:t>
            </a:r>
            <a:endParaRPr sz="1800">
              <a:solidFill>
                <a:srgbClr val="FFFFFF"/>
              </a:solidFill>
              <a:latin typeface="Nunito"/>
              <a:ea typeface="Nunito"/>
              <a:cs typeface="Nunito"/>
              <a:sym typeface="Nunito"/>
            </a:endParaRPr>
          </a:p>
          <a:p>
            <a:pPr indent="0" lvl="0" marL="0" rtl="0" algn="l">
              <a:spcBef>
                <a:spcPts val="0"/>
              </a:spcBef>
              <a:spcAft>
                <a:spcPts val="0"/>
              </a:spcAft>
              <a:buNone/>
            </a:pPr>
            <a:r>
              <a:t/>
            </a:r>
            <a:endParaRPr sz="1800">
              <a:solidFill>
                <a:srgbClr val="FFFFFF"/>
              </a:solidFill>
              <a:latin typeface="Nunito"/>
              <a:ea typeface="Nunito"/>
              <a:cs typeface="Nunito"/>
              <a:sym typeface="Nunito"/>
            </a:endParaRPr>
          </a:p>
          <a:p>
            <a:pPr indent="0" lvl="0" marL="457200" rtl="0" algn="l">
              <a:spcBef>
                <a:spcPts val="0"/>
              </a:spcBef>
              <a:spcAft>
                <a:spcPts val="0"/>
              </a:spcAft>
              <a:buNone/>
            </a:pPr>
            <a:r>
              <a:t/>
            </a:r>
            <a:endParaRPr sz="1800">
              <a:solidFill>
                <a:srgbClr val="FFFFFF"/>
              </a:solidFill>
              <a:latin typeface="Nunito"/>
              <a:ea typeface="Nunito"/>
              <a:cs typeface="Nunito"/>
              <a:sym typeface="Nunito"/>
            </a:endParaRPr>
          </a:p>
          <a:p>
            <a:pPr indent="0" lvl="0" marL="0" rtl="0" algn="l">
              <a:spcBef>
                <a:spcPts val="0"/>
              </a:spcBef>
              <a:spcAft>
                <a:spcPts val="0"/>
              </a:spcAft>
              <a:buNone/>
            </a:pPr>
            <a:r>
              <a:t/>
            </a:r>
            <a:endParaRPr sz="1800">
              <a:solidFill>
                <a:srgbClr val="FF0000"/>
              </a:solidFill>
              <a:latin typeface="Nunito"/>
              <a:ea typeface="Nunito"/>
              <a:cs typeface="Nunito"/>
              <a:sym typeface="Nunito"/>
            </a:endParaRPr>
          </a:p>
          <a:p>
            <a:pPr indent="0" lvl="0" marL="457200" rtl="0" algn="l">
              <a:spcBef>
                <a:spcPts val="0"/>
              </a:spcBef>
              <a:spcAft>
                <a:spcPts val="0"/>
              </a:spcAft>
              <a:buNone/>
            </a:pPr>
            <a:r>
              <a:t/>
            </a:r>
            <a:endParaRPr sz="1800">
              <a:solidFill>
                <a:srgbClr val="FFFFFF"/>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18"/>
          <p:cNvSpPr/>
          <p:nvPr/>
        </p:nvSpPr>
        <p:spPr>
          <a:xfrm>
            <a:off x="3141988" y="1183091"/>
            <a:ext cx="6036125" cy="4027400"/>
          </a:xfrm>
          <a:custGeom>
            <a:rect b="b" l="l" r="r" t="t"/>
            <a:pathLst>
              <a:path extrusionOk="0" h="161096" w="241445">
                <a:moveTo>
                  <a:pt x="92667" y="92145"/>
                </a:moveTo>
                <a:cubicBezTo>
                  <a:pt x="64596" y="106433"/>
                  <a:pt x="37366" y="83740"/>
                  <a:pt x="24591" y="93657"/>
                </a:cubicBezTo>
                <a:cubicBezTo>
                  <a:pt x="11816" y="103574"/>
                  <a:pt x="-18524" y="141395"/>
                  <a:pt x="16018" y="151648"/>
                </a:cubicBezTo>
                <a:cubicBezTo>
                  <a:pt x="50560" y="161902"/>
                  <a:pt x="200075" y="164759"/>
                  <a:pt x="231844" y="155178"/>
                </a:cubicBezTo>
                <a:cubicBezTo>
                  <a:pt x="263613" y="145597"/>
                  <a:pt x="205706" y="117779"/>
                  <a:pt x="206630" y="94162"/>
                </a:cubicBezTo>
                <a:cubicBezTo>
                  <a:pt x="207555" y="70546"/>
                  <a:pt x="239660" y="27851"/>
                  <a:pt x="237391" y="13479"/>
                </a:cubicBezTo>
                <a:cubicBezTo>
                  <a:pt x="235122" y="-893"/>
                  <a:pt x="217136" y="-5179"/>
                  <a:pt x="193015" y="7932"/>
                </a:cubicBezTo>
                <a:cubicBezTo>
                  <a:pt x="168894" y="21043"/>
                  <a:pt x="120738" y="77858"/>
                  <a:pt x="92667" y="92145"/>
                </a:cubicBezTo>
                <a:close/>
              </a:path>
            </a:pathLst>
          </a:custGeom>
          <a:solidFill>
            <a:schemeClr val="accent3"/>
          </a:solidFill>
          <a:ln cap="flat" cmpd="sng" w="9525">
            <a:solidFill>
              <a:srgbClr val="FF0000"/>
            </a:solidFill>
            <a:prstDash val="solid"/>
            <a:round/>
            <a:headEnd len="med" w="med" type="none"/>
            <a:tailEnd len="med" w="med" type="none"/>
          </a:ln>
        </p:spPr>
      </p:sp>
      <p:sp>
        <p:nvSpPr>
          <p:cNvPr id="318" name="Google Shape;318;p18"/>
          <p:cNvSpPr/>
          <p:nvPr/>
        </p:nvSpPr>
        <p:spPr>
          <a:xfrm>
            <a:off x="157600" y="2587288"/>
            <a:ext cx="2143200" cy="512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211450" y="2662088"/>
            <a:ext cx="2143200" cy="512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3548725" y="2498125"/>
            <a:ext cx="2496000" cy="579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3592875" y="2536213"/>
            <a:ext cx="2496000" cy="579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txBox="1"/>
          <p:nvPr>
            <p:ph type="ctrTitle"/>
          </p:nvPr>
        </p:nvSpPr>
        <p:spPr>
          <a:xfrm>
            <a:off x="66525" y="17500"/>
            <a:ext cx="3595500" cy="104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Concept</a:t>
            </a:r>
            <a:endParaRPr/>
          </a:p>
        </p:txBody>
      </p:sp>
      <p:sp>
        <p:nvSpPr>
          <p:cNvPr id="323" name="Google Shape;323;p18"/>
          <p:cNvSpPr/>
          <p:nvPr/>
        </p:nvSpPr>
        <p:spPr>
          <a:xfrm>
            <a:off x="491650" y="1462400"/>
            <a:ext cx="1475100" cy="104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txBox="1"/>
          <p:nvPr/>
        </p:nvSpPr>
        <p:spPr>
          <a:xfrm>
            <a:off x="636700" y="1552100"/>
            <a:ext cx="11850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Input: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Real Chopra Tweets</a:t>
            </a:r>
            <a:endParaRPr>
              <a:latin typeface="Nunito"/>
              <a:ea typeface="Nunito"/>
              <a:cs typeface="Nunito"/>
              <a:sym typeface="Nunito"/>
            </a:endParaRPr>
          </a:p>
        </p:txBody>
      </p:sp>
      <p:pic>
        <p:nvPicPr>
          <p:cNvPr id="325" name="Google Shape;325;p18"/>
          <p:cNvPicPr preferRelativeResize="0"/>
          <p:nvPr/>
        </p:nvPicPr>
        <p:blipFill>
          <a:blip r:embed="rId3">
            <a:alphaModFix/>
          </a:blip>
          <a:stretch>
            <a:fillRect/>
          </a:stretch>
        </p:blipFill>
        <p:spPr>
          <a:xfrm>
            <a:off x="289950" y="2700188"/>
            <a:ext cx="2143126" cy="512125"/>
          </a:xfrm>
          <a:prstGeom prst="rect">
            <a:avLst/>
          </a:prstGeom>
          <a:noFill/>
          <a:ln>
            <a:noFill/>
          </a:ln>
        </p:spPr>
      </p:pic>
      <p:sp>
        <p:nvSpPr>
          <p:cNvPr id="326" name="Google Shape;326;p18"/>
          <p:cNvSpPr/>
          <p:nvPr/>
        </p:nvSpPr>
        <p:spPr>
          <a:xfrm>
            <a:off x="2203050" y="1429575"/>
            <a:ext cx="1424400" cy="104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txBox="1"/>
          <p:nvPr/>
        </p:nvSpPr>
        <p:spPr>
          <a:xfrm>
            <a:off x="2278675" y="1643850"/>
            <a:ext cx="1109400" cy="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Transform with NLTK</a:t>
            </a:r>
            <a:endParaRPr>
              <a:latin typeface="Nunito"/>
              <a:ea typeface="Nunito"/>
              <a:cs typeface="Nunito"/>
              <a:sym typeface="Nunito"/>
            </a:endParaRPr>
          </a:p>
        </p:txBody>
      </p:sp>
      <p:sp>
        <p:nvSpPr>
          <p:cNvPr id="328" name="Google Shape;328;p18"/>
          <p:cNvSpPr txBox="1"/>
          <p:nvPr/>
        </p:nvSpPr>
        <p:spPr>
          <a:xfrm>
            <a:off x="5896275" y="0"/>
            <a:ext cx="32652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Nunito"/>
                <a:ea typeface="Nunito"/>
                <a:cs typeface="Nunito"/>
                <a:sym typeface="Nunito"/>
              </a:rPr>
              <a:t>NLTK (Python Library)</a:t>
            </a:r>
            <a:endParaRPr sz="1800">
              <a:solidFill>
                <a:srgbClr val="FFFFFF"/>
              </a:solidFill>
              <a:latin typeface="Nunito"/>
              <a:ea typeface="Nunito"/>
              <a:cs typeface="Nunito"/>
              <a:sym typeface="Nunito"/>
            </a:endParaRPr>
          </a:p>
        </p:txBody>
      </p:sp>
      <p:pic>
        <p:nvPicPr>
          <p:cNvPr descr="_images/tree.gif" id="329" name="Google Shape;329;p18"/>
          <p:cNvPicPr preferRelativeResize="0"/>
          <p:nvPr/>
        </p:nvPicPr>
        <p:blipFill>
          <a:blip r:embed="rId4">
            <a:alphaModFix/>
          </a:blip>
          <a:stretch>
            <a:fillRect/>
          </a:stretch>
        </p:blipFill>
        <p:spPr>
          <a:xfrm>
            <a:off x="5896263" y="428700"/>
            <a:ext cx="2919471" cy="870000"/>
          </a:xfrm>
          <a:prstGeom prst="rect">
            <a:avLst/>
          </a:prstGeom>
          <a:noFill/>
          <a:ln>
            <a:noFill/>
          </a:ln>
        </p:spPr>
      </p:pic>
      <p:sp>
        <p:nvSpPr>
          <p:cNvPr id="330" name="Google Shape;330;p18"/>
          <p:cNvSpPr txBox="1"/>
          <p:nvPr/>
        </p:nvSpPr>
        <p:spPr>
          <a:xfrm>
            <a:off x="264725" y="1111700"/>
            <a:ext cx="2269200" cy="3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Model #1: Part of Speech</a:t>
            </a:r>
            <a:endParaRPr>
              <a:latin typeface="Nunito"/>
              <a:ea typeface="Nunito"/>
              <a:cs typeface="Nunito"/>
              <a:sym typeface="Nunito"/>
            </a:endParaRPr>
          </a:p>
        </p:txBody>
      </p:sp>
      <p:sp>
        <p:nvSpPr>
          <p:cNvPr id="331" name="Google Shape;331;p18"/>
          <p:cNvSpPr/>
          <p:nvPr/>
        </p:nvSpPr>
        <p:spPr>
          <a:xfrm>
            <a:off x="3662125" y="2570100"/>
            <a:ext cx="2496000" cy="579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txBox="1"/>
          <p:nvPr/>
        </p:nvSpPr>
        <p:spPr>
          <a:xfrm>
            <a:off x="3662125" y="2570100"/>
            <a:ext cx="2679000" cy="6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['NN', 'VBZ', 'DT', 'NN', 'VBG', 'NN', 'IN', 'NN']</a:t>
            </a:r>
            <a:endParaRPr>
              <a:latin typeface="Nunito"/>
              <a:ea typeface="Nunito"/>
              <a:cs typeface="Nunito"/>
              <a:sym typeface="Nunito"/>
            </a:endParaRPr>
          </a:p>
        </p:txBody>
      </p:sp>
      <p:sp>
        <p:nvSpPr>
          <p:cNvPr id="333" name="Google Shape;333;p18"/>
          <p:cNvSpPr/>
          <p:nvPr/>
        </p:nvSpPr>
        <p:spPr>
          <a:xfrm>
            <a:off x="3706275" y="1462400"/>
            <a:ext cx="2269200" cy="9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txBox="1"/>
          <p:nvPr/>
        </p:nvSpPr>
        <p:spPr>
          <a:xfrm>
            <a:off x="3870025" y="1462400"/>
            <a:ext cx="2080200" cy="9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Creates an array of the input where each word is represented by its part of speech</a:t>
            </a:r>
            <a:endParaRPr>
              <a:latin typeface="Nunito"/>
              <a:ea typeface="Nunito"/>
              <a:cs typeface="Nunito"/>
              <a:sym typeface="Nunito"/>
            </a:endParaRPr>
          </a:p>
        </p:txBody>
      </p:sp>
      <p:sp>
        <p:nvSpPr>
          <p:cNvPr id="335" name="Google Shape;335;p18"/>
          <p:cNvSpPr/>
          <p:nvPr/>
        </p:nvSpPr>
        <p:spPr>
          <a:xfrm>
            <a:off x="6076175" y="1462400"/>
            <a:ext cx="1273200" cy="975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txBox="1"/>
          <p:nvPr/>
        </p:nvSpPr>
        <p:spPr>
          <a:xfrm>
            <a:off x="6076175" y="1705300"/>
            <a:ext cx="1185000" cy="3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Train a RNN</a:t>
            </a:r>
            <a:endParaRPr>
              <a:latin typeface="Nunito"/>
              <a:ea typeface="Nunito"/>
              <a:cs typeface="Nunito"/>
              <a:sym typeface="Nunito"/>
            </a:endParaRPr>
          </a:p>
        </p:txBody>
      </p:sp>
      <p:sp>
        <p:nvSpPr>
          <p:cNvPr id="337" name="Google Shape;337;p18"/>
          <p:cNvSpPr/>
          <p:nvPr/>
        </p:nvSpPr>
        <p:spPr>
          <a:xfrm>
            <a:off x="7450075" y="1462400"/>
            <a:ext cx="1538100" cy="9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txBox="1"/>
          <p:nvPr/>
        </p:nvSpPr>
        <p:spPr>
          <a:xfrm>
            <a:off x="7450075" y="1429500"/>
            <a:ext cx="16101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Gives ability to generate original sequences of parts of speech</a:t>
            </a:r>
            <a:endParaRPr>
              <a:latin typeface="Nunito"/>
              <a:ea typeface="Nunito"/>
              <a:cs typeface="Nunito"/>
              <a:sym typeface="Nunito"/>
            </a:endParaRPr>
          </a:p>
        </p:txBody>
      </p:sp>
      <p:sp>
        <p:nvSpPr>
          <p:cNvPr id="339" name="Google Shape;339;p18"/>
          <p:cNvSpPr/>
          <p:nvPr/>
        </p:nvSpPr>
        <p:spPr>
          <a:xfrm>
            <a:off x="6668900" y="2536225"/>
            <a:ext cx="2416500" cy="579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8"/>
          <p:cNvSpPr txBox="1"/>
          <p:nvPr/>
        </p:nvSpPr>
        <p:spPr>
          <a:xfrm>
            <a:off x="6668900" y="2576300"/>
            <a:ext cx="24165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rgbClr val="212121"/>
                </a:solidFill>
                <a:highlight>
                  <a:srgbClr val="FFFFFF"/>
                </a:highlight>
                <a:latin typeface="Nunito"/>
                <a:ea typeface="Nunito"/>
                <a:cs typeface="Nunito"/>
                <a:sym typeface="Nunito"/>
              </a:rPr>
              <a:t>['NN', 'JJ', 'JJ', 'NN', ',', 'NN']</a:t>
            </a:r>
            <a:endParaRPr sz="1450">
              <a:latin typeface="Nunito"/>
              <a:ea typeface="Nunito"/>
              <a:cs typeface="Nunito"/>
              <a:sym typeface="Nunito"/>
            </a:endParaRPr>
          </a:p>
        </p:txBody>
      </p:sp>
      <p:sp>
        <p:nvSpPr>
          <p:cNvPr id="341" name="Google Shape;341;p18"/>
          <p:cNvSpPr txBox="1"/>
          <p:nvPr/>
        </p:nvSpPr>
        <p:spPr>
          <a:xfrm>
            <a:off x="264713" y="3400700"/>
            <a:ext cx="2269200" cy="3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Model #2: charRNN</a:t>
            </a:r>
            <a:endParaRPr>
              <a:latin typeface="Nunito"/>
              <a:ea typeface="Nunito"/>
              <a:cs typeface="Nunito"/>
              <a:sym typeface="Nunito"/>
            </a:endParaRPr>
          </a:p>
        </p:txBody>
      </p:sp>
      <p:sp>
        <p:nvSpPr>
          <p:cNvPr id="342" name="Google Shape;342;p18"/>
          <p:cNvSpPr/>
          <p:nvPr/>
        </p:nvSpPr>
        <p:spPr>
          <a:xfrm>
            <a:off x="491650" y="3820975"/>
            <a:ext cx="1475100" cy="104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txBox="1"/>
          <p:nvPr/>
        </p:nvSpPr>
        <p:spPr>
          <a:xfrm>
            <a:off x="636700" y="3939800"/>
            <a:ext cx="11850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Input: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Real Chopra Sentences</a:t>
            </a:r>
            <a:endParaRPr>
              <a:latin typeface="Nunito"/>
              <a:ea typeface="Nunito"/>
              <a:cs typeface="Nunito"/>
              <a:sym typeface="Nunito"/>
            </a:endParaRPr>
          </a:p>
        </p:txBody>
      </p:sp>
      <p:sp>
        <p:nvSpPr>
          <p:cNvPr id="344" name="Google Shape;344;p18"/>
          <p:cNvSpPr/>
          <p:nvPr/>
        </p:nvSpPr>
        <p:spPr>
          <a:xfrm>
            <a:off x="2058150" y="3827350"/>
            <a:ext cx="1424400" cy="104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txBox="1"/>
          <p:nvPr/>
        </p:nvSpPr>
        <p:spPr>
          <a:xfrm>
            <a:off x="2140025" y="4131400"/>
            <a:ext cx="1273200" cy="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Train a RNN</a:t>
            </a:r>
            <a:endParaRPr>
              <a:latin typeface="Nunito"/>
              <a:ea typeface="Nunito"/>
              <a:cs typeface="Nunito"/>
              <a:sym typeface="Nunito"/>
            </a:endParaRPr>
          </a:p>
        </p:txBody>
      </p:sp>
      <p:sp>
        <p:nvSpPr>
          <p:cNvPr id="346" name="Google Shape;346;p18"/>
          <p:cNvSpPr/>
          <p:nvPr/>
        </p:nvSpPr>
        <p:spPr>
          <a:xfrm>
            <a:off x="3662125" y="3857725"/>
            <a:ext cx="2143200" cy="9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txBox="1"/>
          <p:nvPr/>
        </p:nvSpPr>
        <p:spPr>
          <a:xfrm>
            <a:off x="3719000" y="3886850"/>
            <a:ext cx="2080200" cy="9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Ability to create chars based on previous chars in a sentence</a:t>
            </a:r>
            <a:endParaRPr>
              <a:latin typeface="Nunito"/>
              <a:ea typeface="Nunito"/>
              <a:cs typeface="Nunito"/>
              <a:sym typeface="Nunito"/>
            </a:endParaRPr>
          </a:p>
        </p:txBody>
      </p:sp>
      <p:sp>
        <p:nvSpPr>
          <p:cNvPr id="348" name="Google Shape;348;p18"/>
          <p:cNvSpPr/>
          <p:nvPr/>
        </p:nvSpPr>
        <p:spPr>
          <a:xfrm rot="-2030677">
            <a:off x="5640618" y="3136253"/>
            <a:ext cx="1172114" cy="899803"/>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txBox="1"/>
          <p:nvPr/>
        </p:nvSpPr>
        <p:spPr>
          <a:xfrm rot="-2030809">
            <a:off x="5645435" y="3346116"/>
            <a:ext cx="912430" cy="48342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Generate Word</a:t>
            </a:r>
            <a:endParaRPr>
              <a:latin typeface="Nunito"/>
              <a:ea typeface="Nunito"/>
              <a:cs typeface="Nunito"/>
              <a:sym typeface="Nunito"/>
            </a:endParaRPr>
          </a:p>
        </p:txBody>
      </p:sp>
      <p:sp>
        <p:nvSpPr>
          <p:cNvPr id="350" name="Google Shape;350;p18"/>
          <p:cNvSpPr/>
          <p:nvPr/>
        </p:nvSpPr>
        <p:spPr>
          <a:xfrm rot="8778202">
            <a:off x="5853430" y="3368296"/>
            <a:ext cx="2178641" cy="89975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txBox="1"/>
          <p:nvPr/>
        </p:nvSpPr>
        <p:spPr>
          <a:xfrm rot="-1947103">
            <a:off x="6031603" y="3448573"/>
            <a:ext cx="1963515" cy="48369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If doesn’t match POS sequence, retry</a:t>
            </a:r>
            <a:endParaRPr>
              <a:latin typeface="Nunito"/>
              <a:ea typeface="Nunito"/>
              <a:cs typeface="Nunito"/>
              <a:sym typeface="Nunito"/>
            </a:endParaRPr>
          </a:p>
        </p:txBody>
      </p:sp>
      <p:sp>
        <p:nvSpPr>
          <p:cNvPr id="352" name="Google Shape;352;p18"/>
          <p:cNvSpPr/>
          <p:nvPr/>
        </p:nvSpPr>
        <p:spPr>
          <a:xfrm>
            <a:off x="6719400" y="3939800"/>
            <a:ext cx="2416500" cy="130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txBox="1"/>
          <p:nvPr/>
        </p:nvSpPr>
        <p:spPr>
          <a:xfrm>
            <a:off x="6719400" y="4291825"/>
            <a:ext cx="2274900" cy="3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When POS sequence finished, output = TWEET</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19"/>
          <p:cNvSpPr txBox="1"/>
          <p:nvPr>
            <p:ph type="ctrTitle"/>
          </p:nvPr>
        </p:nvSpPr>
        <p:spPr>
          <a:xfrm>
            <a:off x="0" y="0"/>
            <a:ext cx="6694500" cy="104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Concept - Sampling</a:t>
            </a:r>
            <a:endParaRPr/>
          </a:p>
        </p:txBody>
      </p:sp>
      <p:sp>
        <p:nvSpPr>
          <p:cNvPr id="359" name="Google Shape;359;p19"/>
          <p:cNvSpPr/>
          <p:nvPr/>
        </p:nvSpPr>
        <p:spPr>
          <a:xfrm>
            <a:off x="454750" y="1840488"/>
            <a:ext cx="1695300" cy="104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txBox="1"/>
          <p:nvPr/>
        </p:nvSpPr>
        <p:spPr>
          <a:xfrm>
            <a:off x="588250" y="1920588"/>
            <a:ext cx="1455000" cy="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Generate a Part-of-Speech Structure</a:t>
            </a:r>
            <a:endParaRPr>
              <a:latin typeface="Nunito"/>
              <a:ea typeface="Nunito"/>
              <a:cs typeface="Nunito"/>
              <a:sym typeface="Nunito"/>
            </a:endParaRPr>
          </a:p>
        </p:txBody>
      </p:sp>
      <p:sp>
        <p:nvSpPr>
          <p:cNvPr id="361" name="Google Shape;361;p19"/>
          <p:cNvSpPr/>
          <p:nvPr/>
        </p:nvSpPr>
        <p:spPr>
          <a:xfrm>
            <a:off x="107500" y="3064438"/>
            <a:ext cx="2416500" cy="579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txBox="1"/>
          <p:nvPr/>
        </p:nvSpPr>
        <p:spPr>
          <a:xfrm>
            <a:off x="107500" y="3104513"/>
            <a:ext cx="24165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rgbClr val="212121"/>
                </a:solidFill>
                <a:highlight>
                  <a:srgbClr val="FFFFFF"/>
                </a:highlight>
                <a:latin typeface="Nunito"/>
                <a:ea typeface="Nunito"/>
                <a:cs typeface="Nunito"/>
                <a:sym typeface="Nunito"/>
              </a:rPr>
              <a:t>['NN', 'JJ', 'JJ', 'NN', ',', 'NN']</a:t>
            </a:r>
            <a:endParaRPr sz="1450">
              <a:latin typeface="Nunito"/>
              <a:ea typeface="Nunito"/>
              <a:cs typeface="Nunito"/>
              <a:sym typeface="Nunito"/>
            </a:endParaRPr>
          </a:p>
        </p:txBody>
      </p:sp>
      <p:sp>
        <p:nvSpPr>
          <p:cNvPr id="363" name="Google Shape;363;p19"/>
          <p:cNvSpPr/>
          <p:nvPr/>
        </p:nvSpPr>
        <p:spPr>
          <a:xfrm>
            <a:off x="2524000" y="1849788"/>
            <a:ext cx="894300" cy="104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p:nvPr/>
        </p:nvSpPr>
        <p:spPr>
          <a:xfrm>
            <a:off x="3677400" y="1840488"/>
            <a:ext cx="2624100" cy="104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txBox="1"/>
          <p:nvPr/>
        </p:nvSpPr>
        <p:spPr>
          <a:xfrm>
            <a:off x="3810900" y="1920588"/>
            <a:ext cx="2416500" cy="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Iteratively create words with charRNN and fill in if it matches Part-of-Speech-Structure</a:t>
            </a:r>
            <a:endParaRPr>
              <a:latin typeface="Nunito"/>
              <a:ea typeface="Nunito"/>
              <a:cs typeface="Nunito"/>
              <a:sym typeface="Nunito"/>
            </a:endParaRPr>
          </a:p>
        </p:txBody>
      </p:sp>
      <p:sp>
        <p:nvSpPr>
          <p:cNvPr id="366" name="Google Shape;366;p19"/>
          <p:cNvSpPr/>
          <p:nvPr/>
        </p:nvSpPr>
        <p:spPr>
          <a:xfrm>
            <a:off x="4278100" y="4177963"/>
            <a:ext cx="2416500" cy="579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
          <p:cNvSpPr txBox="1"/>
          <p:nvPr/>
        </p:nvSpPr>
        <p:spPr>
          <a:xfrm>
            <a:off x="4278100" y="4218038"/>
            <a:ext cx="24165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rgbClr val="212121"/>
                </a:solidFill>
                <a:highlight>
                  <a:srgbClr val="FFFFFF"/>
                </a:highlight>
                <a:latin typeface="Nunito"/>
                <a:ea typeface="Nunito"/>
                <a:cs typeface="Nunito"/>
                <a:sym typeface="Nunito"/>
              </a:rPr>
              <a:t>['NN', 'JJ', 'JJ', 'NN', ',', 'NN']</a:t>
            </a:r>
            <a:endParaRPr sz="1450">
              <a:latin typeface="Nunito"/>
              <a:ea typeface="Nunito"/>
              <a:cs typeface="Nunito"/>
              <a:sym typeface="Nunito"/>
            </a:endParaRPr>
          </a:p>
        </p:txBody>
      </p:sp>
      <p:sp>
        <p:nvSpPr>
          <p:cNvPr id="368" name="Google Shape;368;p19"/>
          <p:cNvSpPr/>
          <p:nvPr/>
        </p:nvSpPr>
        <p:spPr>
          <a:xfrm>
            <a:off x="3334750" y="3064438"/>
            <a:ext cx="1284900" cy="774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9"/>
          <p:cNvSpPr txBox="1"/>
          <p:nvPr/>
        </p:nvSpPr>
        <p:spPr>
          <a:xfrm>
            <a:off x="3334750" y="3104713"/>
            <a:ext cx="1368300" cy="5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Ex: Generated “run” for ‘NN’</a:t>
            </a:r>
            <a:endParaRPr>
              <a:latin typeface="Nunito"/>
              <a:ea typeface="Nunito"/>
              <a:cs typeface="Nunito"/>
              <a:sym typeface="Nunito"/>
            </a:endParaRPr>
          </a:p>
        </p:txBody>
      </p:sp>
      <p:sp>
        <p:nvSpPr>
          <p:cNvPr id="370" name="Google Shape;370;p19"/>
          <p:cNvSpPr/>
          <p:nvPr/>
        </p:nvSpPr>
        <p:spPr>
          <a:xfrm rot="-597038">
            <a:off x="4278102" y="3644398"/>
            <a:ext cx="347223" cy="579922"/>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
          <p:cNvSpPr txBox="1"/>
          <p:nvPr/>
        </p:nvSpPr>
        <p:spPr>
          <a:xfrm rot="-646237">
            <a:off x="4302362" y="3690644"/>
            <a:ext cx="293775" cy="45528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a:t>
            </a:r>
            <a:endParaRPr>
              <a:latin typeface="Nunito"/>
              <a:ea typeface="Nunito"/>
              <a:cs typeface="Nunito"/>
              <a:sym typeface="Nunito"/>
            </a:endParaRPr>
          </a:p>
        </p:txBody>
      </p:sp>
      <p:sp>
        <p:nvSpPr>
          <p:cNvPr id="372" name="Google Shape;372;p19"/>
          <p:cNvSpPr/>
          <p:nvPr/>
        </p:nvSpPr>
        <p:spPr>
          <a:xfrm rot="7061187">
            <a:off x="3040912" y="3156246"/>
            <a:ext cx="555277" cy="1957675"/>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
          <p:cNvSpPr/>
          <p:nvPr/>
        </p:nvSpPr>
        <p:spPr>
          <a:xfrm rot="-7209647">
            <a:off x="5727989" y="2300829"/>
            <a:ext cx="840717" cy="2227968"/>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txBox="1"/>
          <p:nvPr/>
        </p:nvSpPr>
        <p:spPr>
          <a:xfrm rot="-1866269">
            <a:off x="4932920" y="3180178"/>
            <a:ext cx="2115561" cy="42852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If yes, add to generated sentence</a:t>
            </a:r>
            <a:endParaRPr>
              <a:latin typeface="Nunito"/>
              <a:ea typeface="Nunito"/>
              <a:cs typeface="Nunito"/>
              <a:sym typeface="Nunito"/>
            </a:endParaRPr>
          </a:p>
        </p:txBody>
      </p:sp>
      <p:sp>
        <p:nvSpPr>
          <p:cNvPr id="375" name="Google Shape;375;p19"/>
          <p:cNvSpPr txBox="1"/>
          <p:nvPr/>
        </p:nvSpPr>
        <p:spPr>
          <a:xfrm rot="1566050">
            <a:off x="2450431" y="3969219"/>
            <a:ext cx="1920890" cy="42853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If no, then regenerate</a:t>
            </a:r>
            <a:endParaRPr>
              <a:latin typeface="Nunito"/>
              <a:ea typeface="Nunito"/>
              <a:cs typeface="Nunito"/>
              <a:sym typeface="Nunito"/>
            </a:endParaRPr>
          </a:p>
        </p:txBody>
      </p:sp>
      <p:sp>
        <p:nvSpPr>
          <p:cNvPr id="376" name="Google Shape;376;p19"/>
          <p:cNvSpPr/>
          <p:nvPr/>
        </p:nvSpPr>
        <p:spPr>
          <a:xfrm>
            <a:off x="6620000" y="1196438"/>
            <a:ext cx="2416500" cy="1049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9"/>
          <p:cNvSpPr txBox="1"/>
          <p:nvPr/>
        </p:nvSpPr>
        <p:spPr>
          <a:xfrm>
            <a:off x="6620000" y="1293163"/>
            <a:ext cx="24165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rgbClr val="212121"/>
                </a:solidFill>
                <a:highlight>
                  <a:srgbClr val="FFFFFF"/>
                </a:highlight>
                <a:latin typeface="Nunito"/>
                <a:ea typeface="Nunito"/>
                <a:cs typeface="Nunito"/>
                <a:sym typeface="Nunito"/>
              </a:rPr>
              <a:t>['NN', 'JJ', 'JJ', 'NN', ',', 'NN']</a:t>
            </a:r>
            <a:endParaRPr sz="1450">
              <a:latin typeface="Nunito"/>
              <a:ea typeface="Nunito"/>
              <a:cs typeface="Nunito"/>
              <a:sym typeface="Nunito"/>
            </a:endParaRPr>
          </a:p>
        </p:txBody>
      </p:sp>
      <p:sp>
        <p:nvSpPr>
          <p:cNvPr id="378" name="Google Shape;378;p19"/>
          <p:cNvSpPr txBox="1"/>
          <p:nvPr/>
        </p:nvSpPr>
        <p:spPr>
          <a:xfrm>
            <a:off x="6620000" y="1585313"/>
            <a:ext cx="24165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rgbClr val="212121"/>
                </a:solidFill>
                <a:highlight>
                  <a:srgbClr val="FFFFFF"/>
                </a:highlight>
                <a:latin typeface="Nunito"/>
                <a:ea typeface="Nunito"/>
                <a:cs typeface="Nunito"/>
                <a:sym typeface="Nunito"/>
              </a:rPr>
              <a:t>['run',     ,      ,        , ',',         ]</a:t>
            </a:r>
            <a:endParaRPr sz="1450">
              <a:latin typeface="Nunito"/>
              <a:ea typeface="Nunito"/>
              <a:cs typeface="Nunito"/>
              <a:sym typeface="Nunito"/>
            </a:endParaRPr>
          </a:p>
        </p:txBody>
      </p:sp>
      <p:sp>
        <p:nvSpPr>
          <p:cNvPr id="379" name="Google Shape;379;p19"/>
          <p:cNvSpPr/>
          <p:nvPr/>
        </p:nvSpPr>
        <p:spPr>
          <a:xfrm rot="4891537">
            <a:off x="3989612" y="-408204"/>
            <a:ext cx="557790" cy="3723125"/>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txBox="1"/>
          <p:nvPr/>
        </p:nvSpPr>
        <p:spPr>
          <a:xfrm rot="-235087">
            <a:off x="2642339" y="1223120"/>
            <a:ext cx="3648427" cy="43269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Then move to next Part-of-Speech Token</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20"/>
          <p:cNvSpPr txBox="1"/>
          <p:nvPr>
            <p:ph type="ctrTitle"/>
          </p:nvPr>
        </p:nvSpPr>
        <p:spPr>
          <a:xfrm>
            <a:off x="262000" y="208800"/>
            <a:ext cx="4734900" cy="120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Parameters</a:t>
            </a:r>
            <a:endParaRPr/>
          </a:p>
        </p:txBody>
      </p:sp>
      <p:sp>
        <p:nvSpPr>
          <p:cNvPr id="386" name="Google Shape;386;p20"/>
          <p:cNvSpPr txBox="1"/>
          <p:nvPr/>
        </p:nvSpPr>
        <p:spPr>
          <a:xfrm>
            <a:off x="574225" y="1392775"/>
            <a:ext cx="3534900" cy="2900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Nunito"/>
              <a:buChar char="●"/>
            </a:pPr>
            <a:r>
              <a:rPr lang="en" sz="1800">
                <a:solidFill>
                  <a:srgbClr val="FFFFFF"/>
                </a:solidFill>
                <a:latin typeface="Nunito"/>
                <a:ea typeface="Nunito"/>
                <a:cs typeface="Nunito"/>
                <a:sym typeface="Nunito"/>
              </a:rPr>
              <a:t>Recurrent Neural Network (RNN)</a:t>
            </a:r>
            <a:endParaRPr sz="1800">
              <a:solidFill>
                <a:srgbClr val="FFFFFF"/>
              </a:solidFill>
              <a:latin typeface="Nunito"/>
              <a:ea typeface="Nunito"/>
              <a:cs typeface="Nunito"/>
              <a:sym typeface="Nunito"/>
            </a:endParaRPr>
          </a:p>
          <a:p>
            <a:pPr indent="0" lvl="0" marL="0" rtl="0" algn="l">
              <a:spcBef>
                <a:spcPts val="0"/>
              </a:spcBef>
              <a:spcAft>
                <a:spcPts val="0"/>
              </a:spcAft>
              <a:buNone/>
            </a:pPr>
            <a:r>
              <a:t/>
            </a:r>
            <a:endParaRPr sz="1800">
              <a:solidFill>
                <a:srgbClr val="FFFFFF"/>
              </a:solidFill>
              <a:latin typeface="Nunito"/>
              <a:ea typeface="Nunito"/>
              <a:cs typeface="Nunito"/>
              <a:sym typeface="Nunito"/>
            </a:endParaRPr>
          </a:p>
          <a:p>
            <a:pPr indent="-342900" lvl="0" marL="457200" rtl="0" algn="l">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Long Short Term Memory </a:t>
            </a:r>
            <a:endParaRPr sz="1800">
              <a:solidFill>
                <a:srgbClr val="FFFFFF"/>
              </a:solidFill>
              <a:latin typeface="Nunito"/>
              <a:ea typeface="Nunito"/>
              <a:cs typeface="Nunito"/>
              <a:sym typeface="Nunito"/>
            </a:endParaRPr>
          </a:p>
          <a:p>
            <a:pPr indent="0" lvl="0" marL="0" rtl="0" algn="l">
              <a:spcBef>
                <a:spcPts val="0"/>
              </a:spcBef>
              <a:spcAft>
                <a:spcPts val="0"/>
              </a:spcAft>
              <a:buNone/>
            </a:pPr>
            <a:r>
              <a:t/>
            </a:r>
            <a:endParaRPr sz="1800">
              <a:solidFill>
                <a:srgbClr val="FFFFFF"/>
              </a:solidFill>
              <a:latin typeface="Nunito"/>
              <a:ea typeface="Nunito"/>
              <a:cs typeface="Nunito"/>
              <a:sym typeface="Nunito"/>
            </a:endParaRPr>
          </a:p>
          <a:p>
            <a:pPr indent="-342900" lvl="0" marL="457200" rtl="0" algn="l">
              <a:spcBef>
                <a:spcPts val="0"/>
              </a:spcBef>
              <a:spcAft>
                <a:spcPts val="0"/>
              </a:spcAft>
              <a:buClr>
                <a:srgbClr val="FFFFFF"/>
              </a:buClr>
              <a:buSzPts val="1800"/>
              <a:buFont typeface="Nunito"/>
              <a:buChar char="●"/>
            </a:pPr>
            <a:r>
              <a:rPr lang="en" sz="1800">
                <a:solidFill>
                  <a:srgbClr val="FFFFFF"/>
                </a:solidFill>
                <a:latin typeface="Nunito"/>
                <a:ea typeface="Nunito"/>
                <a:cs typeface="Nunito"/>
                <a:sym typeface="Nunito"/>
              </a:rPr>
              <a:t>Keep </a:t>
            </a:r>
            <a:r>
              <a:rPr lang="en" sz="1800">
                <a:solidFill>
                  <a:srgbClr val="FFFFFF"/>
                </a:solidFill>
                <a:latin typeface="Nunito"/>
                <a:ea typeface="Nunito"/>
                <a:cs typeface="Nunito"/>
                <a:sym typeface="Nunito"/>
              </a:rPr>
              <a:t>Probability</a:t>
            </a:r>
            <a:endParaRPr sz="1800">
              <a:solidFill>
                <a:srgbClr val="FFFFFF"/>
              </a:solidFill>
              <a:latin typeface="Nunito"/>
              <a:ea typeface="Nunito"/>
              <a:cs typeface="Nunito"/>
              <a:sym typeface="Nunito"/>
            </a:endParaRPr>
          </a:p>
          <a:p>
            <a:pPr indent="0" lvl="0" marL="0" rtl="0" algn="l">
              <a:spcBef>
                <a:spcPts val="0"/>
              </a:spcBef>
              <a:spcAft>
                <a:spcPts val="0"/>
              </a:spcAft>
              <a:buNone/>
            </a:pPr>
            <a:r>
              <a:t/>
            </a:r>
            <a:endParaRPr sz="1800">
              <a:solidFill>
                <a:srgbClr val="FFFFFF"/>
              </a:solidFill>
              <a:latin typeface="Nunito"/>
              <a:ea typeface="Nunito"/>
              <a:cs typeface="Nunito"/>
              <a:sym typeface="Nunito"/>
            </a:endParaRPr>
          </a:p>
          <a:p>
            <a:pPr indent="-342900" lvl="0" marL="457200" rtl="0" algn="l">
              <a:spcBef>
                <a:spcPts val="0"/>
              </a:spcBef>
              <a:spcAft>
                <a:spcPts val="0"/>
              </a:spcAft>
              <a:buClr>
                <a:srgbClr val="FFFFFF"/>
              </a:buClr>
              <a:buSzPts val="1800"/>
              <a:buFont typeface="Nunito"/>
              <a:buChar char="●"/>
            </a:pPr>
            <a:r>
              <a:rPr lang="en" sz="1800">
                <a:solidFill>
                  <a:srgbClr val="FFFFFF"/>
                </a:solidFill>
                <a:latin typeface="Nunito"/>
                <a:ea typeface="Nunito"/>
                <a:cs typeface="Nunito"/>
                <a:sym typeface="Nunito"/>
              </a:rPr>
              <a:t>Other Hyperparameters</a:t>
            </a:r>
            <a:r>
              <a:rPr lang="en" sz="1800">
                <a:solidFill>
                  <a:srgbClr val="FF0000"/>
                </a:solidFill>
                <a:latin typeface="Nunito"/>
                <a:ea typeface="Nunito"/>
                <a:cs typeface="Nunito"/>
                <a:sym typeface="Nunito"/>
              </a:rPr>
              <a:t> </a:t>
            </a:r>
            <a:endParaRPr sz="1800">
              <a:solidFill>
                <a:srgbClr val="FF0000"/>
              </a:solidFill>
              <a:latin typeface="Nunito"/>
              <a:ea typeface="Nunito"/>
              <a:cs typeface="Nunito"/>
              <a:sym typeface="Nunito"/>
            </a:endParaRPr>
          </a:p>
          <a:p>
            <a:pPr indent="0" lvl="0" marL="457200" rtl="0" algn="l">
              <a:spcBef>
                <a:spcPts val="0"/>
              </a:spcBef>
              <a:spcAft>
                <a:spcPts val="0"/>
              </a:spcAft>
              <a:buNone/>
            </a:pPr>
            <a:r>
              <a:t/>
            </a:r>
            <a:endParaRPr sz="1800">
              <a:solidFill>
                <a:srgbClr val="FFFFFF"/>
              </a:solidFill>
              <a:latin typeface="Nunito"/>
              <a:ea typeface="Nunito"/>
              <a:cs typeface="Nunito"/>
              <a:sym typeface="Nunito"/>
            </a:endParaRPr>
          </a:p>
        </p:txBody>
      </p:sp>
      <p:pic>
        <p:nvPicPr>
          <p:cNvPr id="387" name="Google Shape;387;p20"/>
          <p:cNvPicPr preferRelativeResize="0"/>
          <p:nvPr/>
        </p:nvPicPr>
        <p:blipFill>
          <a:blip r:embed="rId3">
            <a:alphaModFix/>
          </a:blip>
          <a:stretch>
            <a:fillRect/>
          </a:stretch>
        </p:blipFill>
        <p:spPr>
          <a:xfrm>
            <a:off x="4829825" y="2571748"/>
            <a:ext cx="3750784" cy="1829200"/>
          </a:xfrm>
          <a:prstGeom prst="rect">
            <a:avLst/>
          </a:prstGeom>
          <a:noFill/>
          <a:ln>
            <a:noFill/>
          </a:ln>
        </p:spPr>
      </p:pic>
      <p:sp>
        <p:nvSpPr>
          <p:cNvPr id="388" name="Google Shape;388;p20"/>
          <p:cNvSpPr txBox="1"/>
          <p:nvPr/>
        </p:nvSpPr>
        <p:spPr>
          <a:xfrm>
            <a:off x="808675" y="4645150"/>
            <a:ext cx="50400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Sources: Sebastian Raschka </a:t>
            </a:r>
            <a:r>
              <a:rPr i="1" lang="en" sz="800">
                <a:latin typeface="Nunito"/>
                <a:ea typeface="Nunito"/>
                <a:cs typeface="Nunito"/>
                <a:sym typeface="Nunito"/>
              </a:rPr>
              <a:t>Machine Learning (2017) </a:t>
            </a:r>
            <a:r>
              <a:rPr lang="en" sz="800">
                <a:latin typeface="Nunito"/>
                <a:ea typeface="Nunito"/>
                <a:cs typeface="Nunito"/>
                <a:sym typeface="Nunito"/>
              </a:rPr>
              <a:t>- Chapter 16 pg 544, 548</a:t>
            </a:r>
            <a:endParaRPr sz="800">
              <a:latin typeface="Nunito"/>
              <a:ea typeface="Nunito"/>
              <a:cs typeface="Nunito"/>
              <a:sym typeface="Nunito"/>
            </a:endParaRPr>
          </a:p>
        </p:txBody>
      </p:sp>
      <p:pic>
        <p:nvPicPr>
          <p:cNvPr id="389" name="Google Shape;389;p20"/>
          <p:cNvPicPr preferRelativeResize="0"/>
          <p:nvPr/>
        </p:nvPicPr>
        <p:blipFill>
          <a:blip r:embed="rId4">
            <a:alphaModFix/>
          </a:blip>
          <a:stretch>
            <a:fillRect/>
          </a:stretch>
        </p:blipFill>
        <p:spPr>
          <a:xfrm>
            <a:off x="4829825" y="663650"/>
            <a:ext cx="3750802" cy="17817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pic>
        <p:nvPicPr>
          <p:cNvPr id="394" name="Google Shape;394;p21"/>
          <p:cNvPicPr preferRelativeResize="0"/>
          <p:nvPr/>
        </p:nvPicPr>
        <p:blipFill>
          <a:blip r:embed="rId3">
            <a:alphaModFix/>
          </a:blip>
          <a:stretch>
            <a:fillRect/>
          </a:stretch>
        </p:blipFill>
        <p:spPr>
          <a:xfrm>
            <a:off x="4926751" y="2042250"/>
            <a:ext cx="3573075" cy="2343725"/>
          </a:xfrm>
          <a:prstGeom prst="rect">
            <a:avLst/>
          </a:prstGeom>
          <a:noFill/>
          <a:ln>
            <a:noFill/>
          </a:ln>
        </p:spPr>
      </p:pic>
      <p:pic>
        <p:nvPicPr>
          <p:cNvPr id="395" name="Google Shape;395;p21"/>
          <p:cNvPicPr preferRelativeResize="0"/>
          <p:nvPr/>
        </p:nvPicPr>
        <p:blipFill>
          <a:blip r:embed="rId4">
            <a:alphaModFix/>
          </a:blip>
          <a:stretch>
            <a:fillRect/>
          </a:stretch>
        </p:blipFill>
        <p:spPr>
          <a:xfrm>
            <a:off x="690950" y="2042988"/>
            <a:ext cx="3573076" cy="2342248"/>
          </a:xfrm>
          <a:prstGeom prst="rect">
            <a:avLst/>
          </a:prstGeom>
          <a:noFill/>
          <a:ln>
            <a:noFill/>
          </a:ln>
        </p:spPr>
      </p:pic>
      <p:sp>
        <p:nvSpPr>
          <p:cNvPr id="396" name="Google Shape;396;p21"/>
          <p:cNvSpPr txBox="1"/>
          <p:nvPr>
            <p:ph type="ctrTitle"/>
          </p:nvPr>
        </p:nvSpPr>
        <p:spPr>
          <a:xfrm>
            <a:off x="488900" y="352975"/>
            <a:ext cx="4175700" cy="97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Validation Graphs</a:t>
            </a:r>
            <a:endParaRPr/>
          </a:p>
        </p:txBody>
      </p:sp>
      <p:sp>
        <p:nvSpPr>
          <p:cNvPr id="397" name="Google Shape;397;p21"/>
          <p:cNvSpPr txBox="1"/>
          <p:nvPr>
            <p:ph type="ctrTitle"/>
          </p:nvPr>
        </p:nvSpPr>
        <p:spPr>
          <a:xfrm>
            <a:off x="1218387" y="1435350"/>
            <a:ext cx="2518200" cy="58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Part-of-Speech RNN</a:t>
            </a:r>
            <a:endParaRPr sz="1800"/>
          </a:p>
        </p:txBody>
      </p:sp>
      <p:sp>
        <p:nvSpPr>
          <p:cNvPr id="398" name="Google Shape;398;p21"/>
          <p:cNvSpPr txBox="1"/>
          <p:nvPr>
            <p:ph type="ctrTitle"/>
          </p:nvPr>
        </p:nvSpPr>
        <p:spPr>
          <a:xfrm>
            <a:off x="6103388" y="1417200"/>
            <a:ext cx="1219800" cy="67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CharRNN</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