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99" r:id="rId12"/>
    <p:sldId id="266" r:id="rId13"/>
    <p:sldId id="265" r:id="rId14"/>
    <p:sldId id="267" r:id="rId15"/>
    <p:sldId id="268" r:id="rId16"/>
    <p:sldId id="269" r:id="rId17"/>
    <p:sldId id="301" r:id="rId18"/>
    <p:sldId id="271" r:id="rId19"/>
    <p:sldId id="270" r:id="rId20"/>
    <p:sldId id="272" r:id="rId21"/>
    <p:sldId id="274" r:id="rId22"/>
    <p:sldId id="276" r:id="rId23"/>
    <p:sldId id="273" r:id="rId24"/>
    <p:sldId id="275" r:id="rId25"/>
    <p:sldId id="278" r:id="rId26"/>
    <p:sldId id="279" r:id="rId27"/>
    <p:sldId id="281" r:id="rId28"/>
    <p:sldId id="283" r:id="rId29"/>
    <p:sldId id="284" r:id="rId30"/>
    <p:sldId id="285" r:id="rId31"/>
    <p:sldId id="286" r:id="rId32"/>
    <p:sldId id="288" r:id="rId33"/>
    <p:sldId id="287" r:id="rId34"/>
    <p:sldId id="289" r:id="rId35"/>
    <p:sldId id="290" r:id="rId36"/>
    <p:sldId id="293" r:id="rId37"/>
    <p:sldId id="296" r:id="rId38"/>
    <p:sldId id="294" r:id="rId39"/>
    <p:sldId id="291" r:id="rId40"/>
    <p:sldId id="277" r:id="rId41"/>
    <p:sldId id="298" r:id="rId42"/>
    <p:sldId id="297" r:id="rId43"/>
    <p:sldId id="300" r:id="rId44"/>
    <p:sldId id="302" r:id="rId45"/>
    <p:sldId id="303" r:id="rId46"/>
    <p:sldId id="304" r:id="rId47"/>
    <p:sldId id="305" r:id="rId48"/>
    <p:sldId id="306" r:id="rId49"/>
    <p:sldId id="308" r:id="rId50"/>
    <p:sldId id="309" r:id="rId51"/>
    <p:sldId id="310" r:id="rId52"/>
    <p:sldId id="311" r:id="rId53"/>
    <p:sldId id="312" r:id="rId5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6370" autoAdjust="0"/>
  </p:normalViewPr>
  <p:slideViewPr>
    <p:cSldViewPr snapToGrid="0">
      <p:cViewPr varScale="1">
        <p:scale>
          <a:sx n="156" d="100"/>
          <a:sy n="156" d="100"/>
        </p:scale>
        <p:origin x="34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17AADA-A118-4541-AF13-5AAE64901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E781B51-BCF9-424F-B4D0-A404E55D2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671062-5800-4C90-93FC-EB3FDD39A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9D6AC8-3D9E-402D-81B3-72C11FEE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E61F89-9FA9-4703-99DC-F6E2B5BB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5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A7E3B4-0EF1-43D2-9E3A-280EA90E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757481D-0038-49B2-8FB5-10FD0F078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ED3B9D-FDA2-4C63-BDE6-88AE2071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15F485-11BF-4EE0-BFEE-A1AE8A70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1D4EA7-0C68-4AB9-8C0A-33DE9B92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6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7A08178-82C8-43BD-804A-B96A83179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DC70209-78B8-4573-BE4F-928D269A6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56AEF1-7B53-4631-9B13-CFE76378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B39E81-D0B2-45BE-A5CF-A989A6D0B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40A75D-05BD-4F86-A4CB-6267FC507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6D6A05-C471-4A33-A868-290705C8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4096BB-0452-4F7D-8777-141060777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8B3776-8E12-4C51-9D6A-60D48D75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47F71A-0D25-41D2-9C3E-B8841886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641E92-0C2B-43D5-8100-E8B01EC1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3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376C63-26B4-4C2A-88AE-F39033139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B822493-37AD-4B5F-966B-DFE20198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1A7808-3764-405E-AB8A-76880940E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4D9F37-A167-4545-8014-5C78EE939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AE8CCD-DCFD-478D-9CD8-F6E03B62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3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9D2BE9-053E-43E8-AB7F-0A2FFDFD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C703FA-7E3E-4CAA-96EA-A6183B2EA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2F6D7D-8339-4D3E-B20F-827A6613A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0B4375-60D4-4E0D-A7F8-1DE18157D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01612BF-EBCB-4D21-B445-B337D1579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D6AF133-9F85-4871-BBF5-D18885EDD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90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A5355D-2C08-452F-805E-01A6D7F5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708DE4-71D9-434C-813B-D54121255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8458079-701C-4225-8E59-07483C73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65F53AB-FACF-4F04-B3C1-6A6E7CBF1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A2CCAA3-CEBA-47A2-850E-164C8543E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206C1AB-BF43-4C31-BBB8-B4F12F158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94AFAD4-3106-4F04-A12D-8F13475A0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CCC47DB-B4F6-41B2-80DB-85171BBE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7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2357E6-9F5C-4FE3-B605-1D222DF0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F26C319-B370-4D0D-8536-54B87657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C12F8F8-B15E-42DC-BD8E-F3E75BB6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3C882AA-3D34-458E-AB5E-BD423E32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531C5BF-78BE-453E-9F5F-D6EAC6A8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EB13BA7-6A9A-4246-821F-B0DAD966E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AE6741A-5BAE-471B-AC48-66A594E0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2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3EF569-B8A5-4317-82D8-6AF015B2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113AC5-4D6F-4661-9C68-BB9729AFF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E488DEE-13E9-4FCB-9156-3590AAC09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DCA00CB-D95E-4862-9E7C-1A51CBA62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E58D38B-C06C-40AA-9776-ECCD9E6D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DAE7E5F-DEC5-47AF-B3D8-E2993553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6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0E632-BE2A-483C-B4E7-52CA4C82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E3D3DEB-67A9-4157-9D25-B48081F88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0ED7EC2-6F24-40AC-AAA1-1D2CC6C22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B2F9A2-D491-4E0E-911D-C94DAF2C8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B89574A-5AE3-4378-A0DE-E1B18C36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E2ACDAC-715C-4BBB-B67F-143F4EB4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2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6C9CB56-62DD-4E93-8D40-A98F7BC47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D5A216-74CA-4F8F-934A-4A4DE01A4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AADC8-C676-4931-8369-F18954CD9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C305F-8B13-4FFB-B314-CC42778F6F7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F11E44-3D11-4AE0-B18C-1972AF97B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8AECB4-D503-4CA6-BBF7-2E7B2D143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0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17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nightlies.apache.org/flink/flink-docs-release-1.13/docs/dev/table/overview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nightlies.apache.org/flink/flink-docs-release-1.13/docs/connectors/table/kafk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tege.stanford.edu/products.php#desktop-proteg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chimerasuite/ontop-stream/tag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FCCC942E-1CB9-42E5-A0BC-55B3FC768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0"/>
            <a:ext cx="12192002" cy="6858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F8B496A-4868-4F2F-86EB-D540AEDAA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397" y="1293633"/>
            <a:ext cx="3557553" cy="1631314"/>
          </a:xfrm>
          <a:prstGeom prst="rect">
            <a:avLst/>
          </a:prstGeom>
        </p:spPr>
      </p:pic>
      <p:sp>
        <p:nvSpPr>
          <p:cNvPr id="6" name="Titolo 3">
            <a:extLst>
              <a:ext uri="{FF2B5EF4-FFF2-40B4-BE49-F238E27FC236}">
                <a16:creationId xmlns:a16="http://schemas.microsoft.com/office/drawing/2014/main" id="{129B296C-BCCF-464B-AFDB-6B372508130A}"/>
              </a:ext>
            </a:extLst>
          </p:cNvPr>
          <p:cNvSpPr txBox="1">
            <a:spLocks/>
          </p:cNvSpPr>
          <p:nvPr/>
        </p:nvSpPr>
        <p:spPr>
          <a:xfrm>
            <a:off x="335280" y="5123129"/>
            <a:ext cx="11460480" cy="15745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200" b="1" dirty="0">
                <a:solidFill>
                  <a:schemeClr val="bg1"/>
                </a:solidFill>
              </a:rPr>
              <a:t>The Web Conference 2022</a:t>
            </a:r>
          </a:p>
          <a:p>
            <a:pPr algn="r"/>
            <a:r>
              <a:rPr lang="it-IT" sz="2200" b="1" dirty="0">
                <a:solidFill>
                  <a:schemeClr val="bg1"/>
                </a:solidFill>
              </a:rPr>
              <a:t>Pieter </a:t>
            </a:r>
            <a:r>
              <a:rPr lang="it-IT" sz="2200" b="1" dirty="0" err="1">
                <a:solidFill>
                  <a:schemeClr val="bg1"/>
                </a:solidFill>
              </a:rPr>
              <a:t>Bonte</a:t>
            </a:r>
            <a:endParaRPr lang="it-IT" sz="2200" b="1" dirty="0">
              <a:solidFill>
                <a:schemeClr val="bg1"/>
              </a:solidFill>
            </a:endParaRPr>
          </a:p>
          <a:p>
            <a:pPr algn="r"/>
            <a:r>
              <a:rPr lang="it-IT" sz="2200" b="1" dirty="0">
                <a:solidFill>
                  <a:schemeClr val="bg1"/>
                </a:solidFill>
              </a:rPr>
              <a:t>Marco Balduini</a:t>
            </a:r>
          </a:p>
          <a:p>
            <a:pPr algn="r"/>
            <a:r>
              <a:rPr lang="it-IT" sz="2200" b="1" dirty="0">
                <a:solidFill>
                  <a:schemeClr val="bg1"/>
                </a:solidFill>
              </a:rPr>
              <a:t>Matteo Belcao</a:t>
            </a:r>
          </a:p>
          <a:p>
            <a:pPr algn="r"/>
            <a:r>
              <a:rPr lang="it-IT" sz="2200" b="1" dirty="0">
                <a:solidFill>
                  <a:schemeClr val="bg1"/>
                </a:solidFill>
              </a:rPr>
              <a:t>Emanuele Della Valle</a:t>
            </a:r>
          </a:p>
        </p:txBody>
      </p:sp>
      <p:pic>
        <p:nvPicPr>
          <p:cNvPr id="8" name="Picture 4" descr="Y:\IMMAGINE _COORDINATA_2014\LOGO_UFFICIALE\01_Polimi_centrato\eps\01_Polimi_centrato_COL_negativo.png">
            <a:extLst>
              <a:ext uri="{FF2B5EF4-FFF2-40B4-BE49-F238E27FC236}">
                <a16:creationId xmlns:a16="http://schemas.microsoft.com/office/drawing/2014/main" id="{ED02527D-AB26-4777-B880-F7A70EBA7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049" y="1116028"/>
            <a:ext cx="2694299" cy="198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olo 3">
            <a:extLst>
              <a:ext uri="{FF2B5EF4-FFF2-40B4-BE49-F238E27FC236}">
                <a16:creationId xmlns:a16="http://schemas.microsoft.com/office/drawing/2014/main" id="{293F764B-76D7-4F02-B3A3-E3D69B6CE2B5}"/>
              </a:ext>
            </a:extLst>
          </p:cNvPr>
          <p:cNvSpPr txBox="1">
            <a:spLocks/>
          </p:cNvSpPr>
          <p:nvPr/>
        </p:nvSpPr>
        <p:spPr>
          <a:xfrm>
            <a:off x="1357548" y="4173933"/>
            <a:ext cx="9781702" cy="683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200" b="1" dirty="0">
                <a:solidFill>
                  <a:schemeClr val="bg1"/>
                </a:solidFill>
              </a:rPr>
              <a:t>Web Stream Processing with </a:t>
            </a:r>
            <a:r>
              <a:rPr lang="it-IT" sz="4200" b="1" dirty="0" err="1">
                <a:solidFill>
                  <a:schemeClr val="bg1"/>
                </a:solidFill>
              </a:rPr>
              <a:t>OntopStream</a:t>
            </a:r>
            <a:endParaRPr lang="en-US" sz="4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38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Towards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real-time </a:t>
            </a:r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analytics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10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7" name="Segnaposto contenuto 4">
            <a:extLst>
              <a:ext uri="{FF2B5EF4-FFF2-40B4-BE49-F238E27FC236}">
                <a16:creationId xmlns:a16="http://schemas.microsoft.com/office/drawing/2014/main" id="{FA551AE8-FACC-49AD-BA7C-484FB9988795}"/>
              </a:ext>
            </a:extLst>
          </p:cNvPr>
          <p:cNvSpPr txBox="1">
            <a:spLocks/>
          </p:cNvSpPr>
          <p:nvPr/>
        </p:nvSpPr>
        <p:spPr>
          <a:xfrm>
            <a:off x="135435" y="1294619"/>
            <a:ext cx="11763639" cy="46715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Stream Processing engines enables real-time processing and querying of multiple data streams</a:t>
            </a:r>
          </a:p>
          <a:p>
            <a:pPr marL="342900" indent="-3429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need for a real-time tool leveraging: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State-of-the-art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open-source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streaming technologies</a:t>
            </a:r>
          </a:p>
          <a:p>
            <a:pPr marL="1485900" lvl="2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Apache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Apache Kafka, Apache Calcite</a:t>
            </a:r>
          </a:p>
          <a:p>
            <a:pPr marL="1485900" lvl="2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Streaming extensions of semantic technologies</a:t>
            </a:r>
          </a:p>
          <a:p>
            <a:pPr marL="1485900" lvl="2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RDF Stream Processing Query Language (RSP-QL)</a:t>
            </a:r>
          </a:p>
          <a:p>
            <a:pPr marL="1485900" lvl="2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Streams of Virtual Knowledge Graphs</a:t>
            </a:r>
            <a:endParaRPr lang="en-US" dirty="0">
              <a:latin typeface="SFRM1095"/>
            </a:endParaRPr>
          </a:p>
          <a:p>
            <a:pPr marL="1085850" lvl="1" indent="-342900"/>
            <a:endParaRPr lang="en-US" sz="2000" dirty="0">
              <a:latin typeface="SFRM1095"/>
            </a:endParaRPr>
          </a:p>
          <a:p>
            <a:endParaRPr lang="en-US" sz="2000" dirty="0">
              <a:latin typeface="SFRM1095"/>
            </a:endParaRPr>
          </a:p>
          <a:p>
            <a:pPr marL="1085850" lvl="1" indent="-342900"/>
            <a:endParaRPr lang="en-US" sz="1900" dirty="0">
              <a:latin typeface="SFRM1095"/>
            </a:endParaRPr>
          </a:p>
          <a:p>
            <a:pPr marL="342900" indent="-342900"/>
            <a:endParaRPr lang="en-US" sz="1900" dirty="0">
              <a:latin typeface="SFRM1095"/>
            </a:endParaRPr>
          </a:p>
        </p:txBody>
      </p:sp>
    </p:spTree>
    <p:extLst>
      <p:ext uri="{BB962C8B-B14F-4D97-AF65-F5344CB8AC3E}">
        <p14:creationId xmlns:p14="http://schemas.microsoft.com/office/powerpoint/2010/main" val="2031105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Technologies covered…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11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5EF20C9-48ED-4A9E-ABE6-DE40539D1E93}"/>
              </a:ext>
            </a:extLst>
          </p:cNvPr>
          <p:cNvCxnSpPr>
            <a:cxnSpLocks/>
          </p:cNvCxnSpPr>
          <p:nvPr/>
        </p:nvCxnSpPr>
        <p:spPr>
          <a:xfrm>
            <a:off x="5995264" y="1576416"/>
            <a:ext cx="0" cy="443783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D78656C-1AD1-408C-B559-1608385CD5C8}"/>
              </a:ext>
            </a:extLst>
          </p:cNvPr>
          <p:cNvSpPr txBox="1"/>
          <p:nvPr/>
        </p:nvSpPr>
        <p:spPr>
          <a:xfrm>
            <a:off x="1800096" y="1457767"/>
            <a:ext cx="196342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/>
              <a:t>OPEN-SOURCE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746EAA5-C1E7-4AD9-8559-19059EA0B157}"/>
              </a:ext>
            </a:extLst>
          </p:cNvPr>
          <p:cNvSpPr txBox="1"/>
          <p:nvPr/>
        </p:nvSpPr>
        <p:spPr>
          <a:xfrm>
            <a:off x="8433908" y="1246038"/>
            <a:ext cx="19366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/>
              <a:t>CLOUD-BASED</a:t>
            </a:r>
          </a:p>
          <a:p>
            <a:pPr algn="ctr"/>
            <a:r>
              <a:rPr lang="en-US" sz="2300" b="1" dirty="0"/>
              <a:t>(proprietary)</a:t>
            </a:r>
          </a:p>
        </p:txBody>
      </p:sp>
      <p:pic>
        <p:nvPicPr>
          <p:cNvPr id="11" name="Picture 2" descr="Apache Kafka">
            <a:extLst>
              <a:ext uri="{FF2B5EF4-FFF2-40B4-BE49-F238E27FC236}">
                <a16:creationId xmlns:a16="http://schemas.microsoft.com/office/drawing/2014/main" id="{9029C956-9A64-4CF9-86C2-989DCC417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19" y="1955620"/>
            <a:ext cx="1772404" cy="177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pache Flink - Wikipedia">
            <a:extLst>
              <a:ext uri="{FF2B5EF4-FFF2-40B4-BE49-F238E27FC236}">
                <a16:creationId xmlns:a16="http://schemas.microsoft.com/office/drawing/2014/main" id="{9B68040D-1003-4EA0-9D98-3F91AC4CC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944" y="3824663"/>
            <a:ext cx="1466720" cy="71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Formation Spark Streaming – Ambient Formations">
            <a:extLst>
              <a:ext uri="{FF2B5EF4-FFF2-40B4-BE49-F238E27FC236}">
                <a16:creationId xmlns:a16="http://schemas.microsoft.com/office/drawing/2014/main" id="{FE6005E2-43F9-4551-B898-A6B676F4A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466" y="1994979"/>
            <a:ext cx="19050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Apache NiFi">
            <a:extLst>
              <a:ext uri="{FF2B5EF4-FFF2-40B4-BE49-F238E27FC236}">
                <a16:creationId xmlns:a16="http://schemas.microsoft.com/office/drawing/2014/main" id="{6FAA0870-4ADC-4D18-BD47-D4C7D432B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03" y="4005431"/>
            <a:ext cx="1297178" cy="54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459C2362-E172-4215-B1B8-E362375EF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563" y="5363655"/>
            <a:ext cx="2165490" cy="51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20+ Best ETL Tools in 2021 [ Updated ]">
            <a:extLst>
              <a:ext uri="{FF2B5EF4-FFF2-40B4-BE49-F238E27FC236}">
                <a16:creationId xmlns:a16="http://schemas.microsoft.com/office/drawing/2014/main" id="{138CEA5E-4C26-47C6-B9AB-73481F252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250" y="2371440"/>
            <a:ext cx="2594083" cy="104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Delivering Real-time Streaming Data to Amazon S3 Using Amazon Kinesis Data  Firehose | by Janitha Tennakoon | Towards Data Science">
            <a:extLst>
              <a:ext uri="{FF2B5EF4-FFF2-40B4-BE49-F238E27FC236}">
                <a16:creationId xmlns:a16="http://schemas.microsoft.com/office/drawing/2014/main" id="{879985EA-F41A-4A05-996E-7567E032A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747" y="3048617"/>
            <a:ext cx="1995478" cy="107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8" descr="Что такое ksqlDB и чем это отличается от KSQL: основы Apache Kafka">
            <a:extLst>
              <a:ext uri="{FF2B5EF4-FFF2-40B4-BE49-F238E27FC236}">
                <a16:creationId xmlns:a16="http://schemas.microsoft.com/office/drawing/2014/main" id="{1BF8CAFF-E618-4B3D-93E3-558796865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19" y="5384411"/>
            <a:ext cx="1998503" cy="64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0" descr="IoT Solutions Company | Internet of Things Consulting Services">
            <a:extLst>
              <a:ext uri="{FF2B5EF4-FFF2-40B4-BE49-F238E27FC236}">
                <a16:creationId xmlns:a16="http://schemas.microsoft.com/office/drawing/2014/main" id="{B93900C5-09F8-4218-BF20-13A7C7CB1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544" y="4083885"/>
            <a:ext cx="1305811" cy="13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EF900083-CCC6-43A4-8F2C-84F8233BD90A}"/>
              </a:ext>
            </a:extLst>
          </p:cNvPr>
          <p:cNvSpPr/>
          <p:nvPr/>
        </p:nvSpPr>
        <p:spPr>
          <a:xfrm>
            <a:off x="282725" y="2266479"/>
            <a:ext cx="1998504" cy="11416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9F43FAE8-5738-45FA-9BC9-B3F6AB29446A}"/>
              </a:ext>
            </a:extLst>
          </p:cNvPr>
          <p:cNvSpPr/>
          <p:nvPr/>
        </p:nvSpPr>
        <p:spPr>
          <a:xfrm>
            <a:off x="1321428" y="3699997"/>
            <a:ext cx="1861121" cy="10987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7CE2900D-A403-475B-86CE-96B2136CE58B}"/>
              </a:ext>
            </a:extLst>
          </p:cNvPr>
          <p:cNvSpPr/>
          <p:nvPr/>
        </p:nvSpPr>
        <p:spPr>
          <a:xfrm>
            <a:off x="3055232" y="5085371"/>
            <a:ext cx="2496473" cy="11416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95402"/>
            <a:ext cx="12192000" cy="3562598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340308" y="4218461"/>
            <a:ext cx="7511383" cy="6919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altLang="it-IT" sz="4500" b="1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OntopStream</a:t>
            </a:r>
            <a:endParaRPr lang="en-US" altLang="it-IT" sz="4500" b="1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6135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KG-</a:t>
            </a:r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Empowered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</a:t>
            </a:r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Continuous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Analytics 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13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22E88FA-0D86-488D-B8DC-2C814803B9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9233" y="1837589"/>
            <a:ext cx="11653534" cy="402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33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KG-</a:t>
            </a:r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Empowered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</a:t>
            </a:r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Continuous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Analytics 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14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7" name="Segnaposto contenuto 4">
            <a:extLst>
              <a:ext uri="{FF2B5EF4-FFF2-40B4-BE49-F238E27FC236}">
                <a16:creationId xmlns:a16="http://schemas.microsoft.com/office/drawing/2014/main" id="{A2A6CAB7-CC18-4F54-AF44-9C2D426C9F02}"/>
              </a:ext>
            </a:extLst>
          </p:cNvPr>
          <p:cNvSpPr txBox="1">
            <a:spLocks/>
          </p:cNvSpPr>
          <p:nvPr/>
        </p:nvSpPr>
        <p:spPr>
          <a:xfrm>
            <a:off x="161080" y="1034779"/>
            <a:ext cx="9166988" cy="47275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u="sng" dirty="0"/>
              <a:t>Streaming-VKGs</a:t>
            </a:r>
            <a:r>
              <a:rPr lang="en-US" sz="2200" dirty="0"/>
              <a:t> as a bridge between Stream Processing and Semantic Techs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B0D74C1-26CC-4E75-A2D5-5295106F9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76" y="1661144"/>
            <a:ext cx="11266447" cy="468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92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OntopStream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15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8" name="Segnaposto contenuto 4">
            <a:extLst>
              <a:ext uri="{FF2B5EF4-FFF2-40B4-BE49-F238E27FC236}">
                <a16:creationId xmlns:a16="http://schemas.microsoft.com/office/drawing/2014/main" id="{165C8FCE-11CC-4783-8552-A4BC9666AFE7}"/>
              </a:ext>
            </a:extLst>
          </p:cNvPr>
          <p:cNvSpPr txBox="1">
            <a:spLocks/>
          </p:cNvSpPr>
          <p:nvPr/>
        </p:nvSpPr>
        <p:spPr>
          <a:xfrm>
            <a:off x="206375" y="1156714"/>
            <a:ext cx="11668950" cy="49293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Developed as an extension of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Ontop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OBDA system (Java)</a:t>
            </a:r>
          </a:p>
          <a:p>
            <a:pPr marL="342900" indent="-3429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Query relational data streams</a:t>
            </a:r>
          </a:p>
          <a:p>
            <a:pPr marL="1085850" lvl="1" indent="-342900"/>
            <a:r>
              <a:rPr lang="en-US" sz="2000" dirty="0"/>
              <a:t>stored and managed in Apache </a:t>
            </a:r>
            <a:r>
              <a:rPr lang="en-US" sz="2000" dirty="0" err="1"/>
              <a:t>Flink</a:t>
            </a:r>
            <a:r>
              <a:rPr lang="en-US" sz="2000" dirty="0"/>
              <a:t> dynamic tables</a:t>
            </a:r>
          </a:p>
          <a:p>
            <a:pPr marL="1085850" lvl="1" indent="-342900"/>
            <a:r>
              <a:rPr lang="en-US" sz="2000" dirty="0"/>
              <a:t>with RSP-QL continuous queries ( windowed / not windowed 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Get RDF streams of responses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Two distributions:</a:t>
            </a:r>
          </a:p>
          <a:p>
            <a:pPr marL="1085850" lvl="1" indent="-342900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OntopStream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-CLI</a:t>
            </a:r>
          </a:p>
          <a:p>
            <a:pPr marL="1085850" lvl="1" indent="-342900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OntopStream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-Endpoint (only HTTP calls)</a:t>
            </a:r>
          </a:p>
          <a:p>
            <a:pPr marL="1085850" lvl="1" indent="-342900"/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/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SFRM1095"/>
            </a:endParaRPr>
          </a:p>
          <a:p>
            <a:pPr marL="1085850" lvl="1" indent="-342900"/>
            <a:endParaRPr lang="en-US" sz="1900" dirty="0">
              <a:latin typeface="SFRM1095"/>
            </a:endParaRPr>
          </a:p>
          <a:p>
            <a:pPr marL="342900" indent="-342900"/>
            <a:endParaRPr lang="en-US" sz="1900" dirty="0">
              <a:latin typeface="SFRM1095"/>
            </a:endParaRPr>
          </a:p>
        </p:txBody>
      </p:sp>
    </p:spTree>
    <p:extLst>
      <p:ext uri="{BB962C8B-B14F-4D97-AF65-F5344CB8AC3E}">
        <p14:creationId xmlns:p14="http://schemas.microsoft.com/office/powerpoint/2010/main" val="155475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OntopStream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: design </a:t>
            </a:r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decisions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16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7" name="Segnaposto contenuto 4">
            <a:extLst>
              <a:ext uri="{FF2B5EF4-FFF2-40B4-BE49-F238E27FC236}">
                <a16:creationId xmlns:a16="http://schemas.microsoft.com/office/drawing/2014/main" id="{3AD7F328-0098-4E64-BD26-8AFCFCEA1623}"/>
              </a:ext>
            </a:extLst>
          </p:cNvPr>
          <p:cNvSpPr txBox="1">
            <a:spLocks/>
          </p:cNvSpPr>
          <p:nvPr/>
        </p:nvSpPr>
        <p:spPr>
          <a:xfrm>
            <a:off x="206374" y="1257809"/>
            <a:ext cx="11722389" cy="5090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u="sng" dirty="0"/>
              <a:t>paradigm shift</a:t>
            </a:r>
            <a:r>
              <a:rPr lang="en-US" sz="2000" dirty="0"/>
              <a:t> from traditional OBDA to Streaming-OBDA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design decisions: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/>
              <a:t>extend the </a:t>
            </a:r>
            <a:r>
              <a:rPr lang="en-US" sz="2000" b="1" dirty="0" err="1">
                <a:latin typeface="Courier New"/>
              </a:rPr>
              <a:t>Flink</a:t>
            </a:r>
            <a:r>
              <a:rPr lang="en-US" sz="2000" b="1" dirty="0">
                <a:latin typeface="Courier New"/>
              </a:rPr>
              <a:t> JDBC driver</a:t>
            </a:r>
          </a:p>
          <a:p>
            <a:pPr marL="120015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/>
              <a:t>re-design part of the </a:t>
            </a:r>
            <a:r>
              <a:rPr lang="en-US" sz="2000" b="1" dirty="0" err="1">
                <a:latin typeface="Courier New"/>
              </a:rPr>
              <a:t>ontop</a:t>
            </a:r>
            <a:r>
              <a:rPr lang="en-US" sz="2000" b="1" dirty="0">
                <a:latin typeface="Courier New"/>
              </a:rPr>
              <a:t>-engine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accept  </a:t>
            </a:r>
            <a:r>
              <a:rPr lang="en-US" sz="2000" b="1" dirty="0">
                <a:latin typeface="Courier New"/>
              </a:rPr>
              <a:t>RSP-QL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pPr marL="120015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Streaming Virtual Knowledge Graph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query rewriting approach</a:t>
            </a:r>
          </a:p>
          <a:p>
            <a:pPr marL="120015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include support for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RDF streams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 query outputs</a:t>
            </a:r>
          </a:p>
        </p:txBody>
      </p:sp>
    </p:spTree>
    <p:extLst>
      <p:ext uri="{BB962C8B-B14F-4D97-AF65-F5344CB8AC3E}">
        <p14:creationId xmlns:p14="http://schemas.microsoft.com/office/powerpoint/2010/main" val="1021699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Ontop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extension design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17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7" name="Segnaposto contenuto 4">
            <a:extLst>
              <a:ext uri="{FF2B5EF4-FFF2-40B4-BE49-F238E27FC236}">
                <a16:creationId xmlns:a16="http://schemas.microsoft.com/office/drawing/2014/main" id="{3AD7F328-0098-4E64-BD26-8AFCFCEA1623}"/>
              </a:ext>
            </a:extLst>
          </p:cNvPr>
          <p:cNvSpPr txBox="1">
            <a:spLocks/>
          </p:cNvSpPr>
          <p:nvPr/>
        </p:nvSpPr>
        <p:spPr>
          <a:xfrm>
            <a:off x="206374" y="1257809"/>
            <a:ext cx="11722389" cy="5090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/>
              <a:t>Ontop</a:t>
            </a:r>
            <a:r>
              <a:rPr lang="en-US" sz="2000" dirty="0"/>
              <a:t> </a:t>
            </a:r>
            <a:r>
              <a:rPr lang="en-US" sz="2000" dirty="0" err="1"/>
              <a:t>extenction</a:t>
            </a:r>
            <a:r>
              <a:rPr lang="en-US" sz="2000" dirty="0"/>
              <a:t> using a dependency injection mechanism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JAVA classes listed in the </a:t>
            </a:r>
            <a:r>
              <a:rPr lang="en-US" sz="2000" i="1" dirty="0" err="1"/>
              <a:t>sql-default.properties</a:t>
            </a:r>
            <a:r>
              <a:rPr lang="en-US" sz="2000" i="1" dirty="0"/>
              <a:t> </a:t>
            </a:r>
            <a:r>
              <a:rPr lang="en-US" sz="2000" dirty="0"/>
              <a:t>file, loaded on startup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C9F5A87-3575-4B83-A824-C9D253992D8A}"/>
              </a:ext>
            </a:extLst>
          </p:cNvPr>
          <p:cNvSpPr/>
          <p:nvPr/>
        </p:nvSpPr>
        <p:spPr>
          <a:xfrm>
            <a:off x="3807503" y="2646009"/>
            <a:ext cx="1430977" cy="41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dirty="0" err="1"/>
              <a:t>MetadataProvider</a:t>
            </a:r>
            <a:endParaRPr lang="en-US" sz="1200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6080B9-D9FF-46E8-B763-50920D735FCA}"/>
              </a:ext>
            </a:extLst>
          </p:cNvPr>
          <p:cNvSpPr/>
          <p:nvPr/>
        </p:nvSpPr>
        <p:spPr>
          <a:xfrm>
            <a:off x="3519525" y="3536123"/>
            <a:ext cx="2006931" cy="3149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AbstractDBMetadataProvider</a:t>
            </a:r>
            <a:endParaRPr lang="en-US" sz="1200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3FD800EB-8532-4A20-9715-4EC94547D21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4522991" y="3062084"/>
            <a:ext cx="1" cy="47403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9BE42AA4-38AA-4DE2-964A-A7AB6474824C}"/>
              </a:ext>
            </a:extLst>
          </p:cNvPr>
          <p:cNvSpPr/>
          <p:nvPr/>
        </p:nvSpPr>
        <p:spPr>
          <a:xfrm>
            <a:off x="3303295" y="4325077"/>
            <a:ext cx="2439390" cy="3149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DefaultSchemaDBMetadataProvider</a:t>
            </a:r>
            <a:endParaRPr lang="en-US" sz="1200" dirty="0"/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5E7599CC-79BB-4A2F-AD91-13158A2E16D0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flipH="1">
            <a:off x="4522990" y="3851038"/>
            <a:ext cx="1" cy="474039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D0F438AA-42BE-44F7-AA97-49468A4720CF}"/>
              </a:ext>
            </a:extLst>
          </p:cNvPr>
          <p:cNvSpPr/>
          <p:nvPr/>
        </p:nvSpPr>
        <p:spPr>
          <a:xfrm>
            <a:off x="3516804" y="5115461"/>
            <a:ext cx="2012371" cy="3149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FlinkSQLDBMetadataProvider</a:t>
            </a:r>
            <a:endParaRPr lang="en-US" sz="1200" dirty="0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3B240D44-EFEB-4A08-899D-285118F3CA09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4522990" y="4639992"/>
            <a:ext cx="0" cy="475469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con un angolo ritagliato 30">
            <a:extLst>
              <a:ext uri="{FF2B5EF4-FFF2-40B4-BE49-F238E27FC236}">
                <a16:creationId xmlns:a16="http://schemas.microsoft.com/office/drawing/2014/main" id="{FC2069C8-D64E-4530-AED6-66B05511ED01}"/>
              </a:ext>
            </a:extLst>
          </p:cNvPr>
          <p:cNvSpPr/>
          <p:nvPr/>
        </p:nvSpPr>
        <p:spPr>
          <a:xfrm>
            <a:off x="3745401" y="5971894"/>
            <a:ext cx="1555175" cy="412469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sql-default.properties</a:t>
            </a:r>
            <a:endParaRPr lang="en-US" sz="1200" dirty="0"/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53A8195-CDD7-4F14-A7AF-7D563FA36C11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4522989" y="5430376"/>
            <a:ext cx="1" cy="545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ttangolo 33">
            <a:extLst>
              <a:ext uri="{FF2B5EF4-FFF2-40B4-BE49-F238E27FC236}">
                <a16:creationId xmlns:a16="http://schemas.microsoft.com/office/drawing/2014/main" id="{B66E878A-D803-43F7-A7FA-A3325E5CE49D}"/>
              </a:ext>
            </a:extLst>
          </p:cNvPr>
          <p:cNvSpPr/>
          <p:nvPr/>
        </p:nvSpPr>
        <p:spPr>
          <a:xfrm>
            <a:off x="8421327" y="1425630"/>
            <a:ext cx="1880463" cy="41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dirty="0" err="1"/>
              <a:t>SelectFromWhereSerializer</a:t>
            </a:r>
            <a:endParaRPr lang="en-US" sz="1200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339F619B-C8D1-4068-8154-2835504F6251}"/>
              </a:ext>
            </a:extLst>
          </p:cNvPr>
          <p:cNvSpPr/>
          <p:nvPr/>
        </p:nvSpPr>
        <p:spPr>
          <a:xfrm>
            <a:off x="8240893" y="2729911"/>
            <a:ext cx="2617521" cy="3149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FlinkSQLIQTree2nativeNodeGenerator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A528CC2B-565D-4292-B16A-A4FE4BA29713}"/>
              </a:ext>
            </a:extLst>
          </p:cNvPr>
          <p:cNvSpPr/>
          <p:nvPr/>
        </p:nvSpPr>
        <p:spPr>
          <a:xfrm>
            <a:off x="6543638" y="4324699"/>
            <a:ext cx="2050469" cy="3149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SQLStandardQuotedIDFactory</a:t>
            </a:r>
            <a:endParaRPr lang="en-US" sz="1200" dirty="0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E74CEC50-E1B8-45CD-87FD-087ED3F7A00E}"/>
              </a:ext>
            </a:extLst>
          </p:cNvPr>
          <p:cNvSpPr/>
          <p:nvPr/>
        </p:nvSpPr>
        <p:spPr>
          <a:xfrm>
            <a:off x="6137687" y="2642762"/>
            <a:ext cx="1409206" cy="41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dirty="0" err="1"/>
              <a:t>QuotedIDFactory</a:t>
            </a:r>
            <a:endParaRPr lang="en-US" sz="1200" dirty="0"/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80867AED-5421-4AA4-8463-0D1DACC37B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96026" y="3056146"/>
            <a:ext cx="1033897" cy="657562"/>
          </a:xfrm>
          <a:prstGeom prst="bentConnector3">
            <a:avLst>
              <a:gd name="adj1" fmla="val 36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37">
            <a:extLst>
              <a:ext uri="{FF2B5EF4-FFF2-40B4-BE49-F238E27FC236}">
                <a16:creationId xmlns:a16="http://schemas.microsoft.com/office/drawing/2014/main" id="{DE25268D-B93C-4D85-8D1A-B5B51C9E2A73}"/>
              </a:ext>
            </a:extLst>
          </p:cNvPr>
          <p:cNvCxnSpPr>
            <a:cxnSpLocks/>
            <a:endCxn id="36" idx="0"/>
          </p:cNvCxnSpPr>
          <p:nvPr/>
        </p:nvCxnSpPr>
        <p:spPr>
          <a:xfrm rot="16200000" flipH="1">
            <a:off x="6715094" y="3470920"/>
            <a:ext cx="1268554" cy="439003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tangolo 48">
            <a:extLst>
              <a:ext uri="{FF2B5EF4-FFF2-40B4-BE49-F238E27FC236}">
                <a16:creationId xmlns:a16="http://schemas.microsoft.com/office/drawing/2014/main" id="{1342652E-0CD8-419C-806D-598647EAC89C}"/>
              </a:ext>
            </a:extLst>
          </p:cNvPr>
          <p:cNvSpPr/>
          <p:nvPr/>
        </p:nvSpPr>
        <p:spPr>
          <a:xfrm>
            <a:off x="10613293" y="1425630"/>
            <a:ext cx="1409206" cy="41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dirty="0" err="1"/>
              <a:t>SQLRelationVisitor</a:t>
            </a:r>
            <a:endParaRPr lang="en-US" sz="1200" dirty="0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0F287C67-8037-4F49-97D4-3DE17F44C769}"/>
              </a:ext>
            </a:extLst>
          </p:cNvPr>
          <p:cNvSpPr/>
          <p:nvPr/>
        </p:nvSpPr>
        <p:spPr>
          <a:xfrm>
            <a:off x="9343814" y="3517327"/>
            <a:ext cx="2356263" cy="3149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DefaultSelectFromWhereSerializer</a:t>
            </a:r>
            <a:endParaRPr lang="en-US" sz="1200" dirty="0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47B67E55-F653-4D45-B127-A25E920405B7}"/>
              </a:ext>
            </a:extLst>
          </p:cNvPr>
          <p:cNvSpPr/>
          <p:nvPr/>
        </p:nvSpPr>
        <p:spPr>
          <a:xfrm>
            <a:off x="9436663" y="4304207"/>
            <a:ext cx="2170564" cy="3149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FlinkSelectFromWhereSerializer</a:t>
            </a:r>
            <a:endParaRPr lang="en-US" sz="1200" dirty="0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64843F13-D5E6-4D77-87AB-4EBDD6019F96}"/>
              </a:ext>
            </a:extLst>
          </p:cNvPr>
          <p:cNvSpPr/>
          <p:nvPr/>
        </p:nvSpPr>
        <p:spPr>
          <a:xfrm>
            <a:off x="6668326" y="5122538"/>
            <a:ext cx="1801092" cy="3149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FlinkSQLQuotedIDFactory</a:t>
            </a:r>
            <a:endParaRPr lang="en-US" sz="1200" dirty="0"/>
          </a:p>
        </p:txBody>
      </p:sp>
      <p:cxnSp>
        <p:nvCxnSpPr>
          <p:cNvPr id="54" name="Connettore 2 37">
            <a:extLst>
              <a:ext uri="{FF2B5EF4-FFF2-40B4-BE49-F238E27FC236}">
                <a16:creationId xmlns:a16="http://schemas.microsoft.com/office/drawing/2014/main" id="{9858C9A7-0AFC-411D-BD60-E88BCBE05F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95386" y="2352482"/>
            <a:ext cx="1021558" cy="1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37">
            <a:extLst>
              <a:ext uri="{FF2B5EF4-FFF2-40B4-BE49-F238E27FC236}">
                <a16:creationId xmlns:a16="http://schemas.microsoft.com/office/drawing/2014/main" id="{A4CAB248-1C18-48D4-A8A3-7B9B54570475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17747" y="1975981"/>
            <a:ext cx="1836582" cy="1563719"/>
          </a:xfrm>
          <a:prstGeom prst="bentConnector3">
            <a:avLst>
              <a:gd name="adj1" fmla="val 35997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37">
            <a:extLst>
              <a:ext uri="{FF2B5EF4-FFF2-40B4-BE49-F238E27FC236}">
                <a16:creationId xmlns:a16="http://schemas.microsoft.com/office/drawing/2014/main" id="{D4C982B8-FACF-4752-93C4-4830DA9F9F7E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11317896" y="1841705"/>
            <a:ext cx="0" cy="180897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49E78AF9-C414-4736-BDF1-E11BA5F43D5D}"/>
              </a:ext>
            </a:extLst>
          </p:cNvPr>
          <p:cNvCxnSpPr>
            <a:cxnSpLocks/>
            <a:stCxn id="36" idx="2"/>
            <a:endCxn id="52" idx="0"/>
          </p:cNvCxnSpPr>
          <p:nvPr/>
        </p:nvCxnSpPr>
        <p:spPr>
          <a:xfrm flipH="1">
            <a:off x="7568872" y="4639614"/>
            <a:ext cx="1" cy="48292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DB6C1EB6-F117-4A88-B58E-95EC53F8FF2B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flipH="1">
            <a:off x="10521945" y="3832242"/>
            <a:ext cx="1" cy="47196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83FC8466-C6CF-4E87-99AC-FDED92449920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5300576" y="4619122"/>
            <a:ext cx="5221369" cy="16745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106581B1-7607-47EE-B2E7-C21F288B2DEF}"/>
              </a:ext>
            </a:extLst>
          </p:cNvPr>
          <p:cNvSpPr txBox="1"/>
          <p:nvPr/>
        </p:nvSpPr>
        <p:spPr>
          <a:xfrm>
            <a:off x="2251960" y="5660566"/>
            <a:ext cx="276143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b="0" i="0" dirty="0" err="1">
                <a:effectLst/>
                <a:latin typeface="ui-monospace"/>
              </a:rPr>
              <a:t>com.ververica.flink.table.jdbc.FlinkDriver</a:t>
            </a:r>
            <a:endParaRPr lang="en-US" sz="1000" dirty="0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EF6C8776-BB73-4560-A585-ADF5384BCB76}"/>
              </a:ext>
            </a:extLst>
          </p:cNvPr>
          <p:cNvSpPr txBox="1"/>
          <p:nvPr/>
        </p:nvSpPr>
        <p:spPr>
          <a:xfrm>
            <a:off x="6914596" y="6255959"/>
            <a:ext cx="276143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b="0" i="0" dirty="0" err="1">
                <a:effectLst/>
                <a:latin typeface="ui-monospace"/>
              </a:rPr>
              <a:t>com.ververica.flink.table.jdbc.FlinkDriver</a:t>
            </a:r>
            <a:endParaRPr lang="en-US" sz="1000" dirty="0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72F275EB-8573-4F21-90B3-B4B58A8B0BAE}"/>
              </a:ext>
            </a:extLst>
          </p:cNvPr>
          <p:cNvSpPr txBox="1"/>
          <p:nvPr/>
        </p:nvSpPr>
        <p:spPr>
          <a:xfrm>
            <a:off x="6369739" y="5948668"/>
            <a:ext cx="32880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b="0" i="0" dirty="0">
                <a:effectLst/>
                <a:latin typeface="ui-monospace"/>
              </a:rPr>
              <a:t>ontop.iq.transform.IQTree2NativeNodeGenerator</a:t>
            </a:r>
            <a:endParaRPr lang="en-US" sz="1000" dirty="0"/>
          </a:p>
        </p:txBody>
      </p:sp>
      <p:cxnSp>
        <p:nvCxnSpPr>
          <p:cNvPr id="42" name="Connettore 2 75">
            <a:extLst>
              <a:ext uri="{FF2B5EF4-FFF2-40B4-BE49-F238E27FC236}">
                <a16:creationId xmlns:a16="http://schemas.microsoft.com/office/drawing/2014/main" id="{C13807F5-E2CC-48A4-8EF7-626405DBCDED}"/>
              </a:ext>
            </a:extLst>
          </p:cNvPr>
          <p:cNvCxnSpPr>
            <a:cxnSpLocks/>
          </p:cNvCxnSpPr>
          <p:nvPr/>
        </p:nvCxnSpPr>
        <p:spPr>
          <a:xfrm flipV="1">
            <a:off x="5300576" y="3048402"/>
            <a:ext cx="3814551" cy="3111999"/>
          </a:xfrm>
          <a:prstGeom prst="bentConnector3">
            <a:avLst>
              <a:gd name="adj1" fmla="val 999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2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Streaming Virtual Knowledge Graphs in </a:t>
            </a:r>
            <a:r>
              <a:rPr lang="en-US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OntopStream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18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F9321CA-8ABB-44BA-AF73-F5AF67FF5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081" y="1341472"/>
            <a:ext cx="684693" cy="68469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9DA2A81D-0394-418E-8D3E-96901356FC1F}"/>
              </a:ext>
            </a:extLst>
          </p:cNvPr>
          <p:cNvSpPr txBox="1"/>
          <p:nvPr/>
        </p:nvSpPr>
        <p:spPr>
          <a:xfrm>
            <a:off x="2542564" y="1504659"/>
            <a:ext cx="2448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Analyst/Scientist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7DCC789-AD67-402B-92FE-C258E29D1F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22" r="9879"/>
          <a:stretch/>
        </p:blipFill>
        <p:spPr>
          <a:xfrm>
            <a:off x="1700797" y="3836799"/>
            <a:ext cx="634880" cy="78867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E2B84C5-6973-4403-ACA5-282D6D64C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7972" y="2560646"/>
            <a:ext cx="738210" cy="73821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D0AC06C-2A62-4F3A-9297-B705938E0C99}"/>
              </a:ext>
            </a:extLst>
          </p:cNvPr>
          <p:cNvSpPr txBox="1"/>
          <p:nvPr/>
        </p:nvSpPr>
        <p:spPr>
          <a:xfrm>
            <a:off x="2554440" y="2726939"/>
            <a:ext cx="2306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Knowledge Engineer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54DF2D-088F-4390-8795-410F639C0B91}"/>
              </a:ext>
            </a:extLst>
          </p:cNvPr>
          <p:cNvSpPr txBox="1"/>
          <p:nvPr/>
        </p:nvSpPr>
        <p:spPr>
          <a:xfrm>
            <a:off x="2566924" y="4011807"/>
            <a:ext cx="1646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Engineer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CA68DF4-99D5-4BB9-85C2-716113C44AC8}"/>
              </a:ext>
            </a:extLst>
          </p:cNvPr>
          <p:cNvCxnSpPr>
            <a:cxnSpLocks/>
          </p:cNvCxnSpPr>
          <p:nvPr/>
        </p:nvCxnSpPr>
        <p:spPr>
          <a:xfrm>
            <a:off x="1305436" y="2263313"/>
            <a:ext cx="3791839" cy="0"/>
          </a:xfrm>
          <a:prstGeom prst="line">
            <a:avLst/>
          </a:prstGeom>
          <a:ln>
            <a:solidFill>
              <a:srgbClr val="728FA5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1263A5A3-F93D-47C9-BA62-464E81CDEEDE}"/>
              </a:ext>
            </a:extLst>
          </p:cNvPr>
          <p:cNvCxnSpPr>
            <a:cxnSpLocks/>
          </p:cNvCxnSpPr>
          <p:nvPr/>
        </p:nvCxnSpPr>
        <p:spPr>
          <a:xfrm>
            <a:off x="1305436" y="3535383"/>
            <a:ext cx="3791839" cy="0"/>
          </a:xfrm>
          <a:prstGeom prst="line">
            <a:avLst/>
          </a:prstGeom>
          <a:ln>
            <a:solidFill>
              <a:srgbClr val="728FA5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1D92B7E2-F43A-45E5-9AFB-74BEFDF32E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913" y="1030637"/>
            <a:ext cx="5195622" cy="531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61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Streaming Virtual Knowledge Graph query rewriter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19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8" name="Segnaposto contenuto 4">
            <a:extLst>
              <a:ext uri="{FF2B5EF4-FFF2-40B4-BE49-F238E27FC236}">
                <a16:creationId xmlns:a16="http://schemas.microsoft.com/office/drawing/2014/main" id="{29A9792B-3862-4944-918E-43118B3350A2}"/>
              </a:ext>
            </a:extLst>
          </p:cNvPr>
          <p:cNvSpPr txBox="1">
            <a:spLocks/>
          </p:cNvSpPr>
          <p:nvPr/>
        </p:nvSpPr>
        <p:spPr>
          <a:xfrm>
            <a:off x="206375" y="1391471"/>
            <a:ext cx="9804524" cy="54062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rsp4j</a:t>
            </a:r>
            <a:r>
              <a:rPr lang="en-US" sz="1900" dirty="0"/>
              <a:t> parser to extract window conditions</a:t>
            </a:r>
          </a:p>
          <a:p>
            <a:pPr marL="0" indent="0">
              <a:buNone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/>
              <a:t>Intermediate Query rewriter unchanged</a:t>
            </a:r>
          </a:p>
          <a:p>
            <a:pPr marL="0" indent="0">
              <a:buNone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IQ</a:t>
            </a:r>
            <a:r>
              <a:rPr lang="en-US" sz="1900" dirty="0"/>
              <a:t> representation:</a:t>
            </a:r>
          </a:p>
          <a:p>
            <a:pPr marL="1028700" lvl="1"/>
            <a:r>
              <a:rPr lang="en-US" sz="1900" dirty="0"/>
              <a:t>created w.r.t to the Ontology 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pPr marL="1028700" lvl="1"/>
            <a:r>
              <a:rPr lang="en-US" sz="1900" dirty="0"/>
              <a:t>unfolded in a 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Streaming VKG</a:t>
            </a:r>
            <a:r>
              <a:rPr lang="en-US" sz="1900" dirty="0"/>
              <a:t> tree </a:t>
            </a:r>
          </a:p>
          <a:p>
            <a:pPr marL="0" indent="0">
              <a:buNone/>
            </a:pPr>
            <a:endParaRPr lang="en-US" sz="2200" i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dirty="0"/>
              <a:t>Each tree node corresponds to a pseudo-SQL statement</a:t>
            </a:r>
          </a:p>
          <a:p>
            <a:pPr marL="0" indent="0">
              <a:buNone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dirty="0"/>
              <a:t>Streaming VKG serialization in a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FlinkSQL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query</a:t>
            </a:r>
            <a:r>
              <a:rPr lang="en-US" sz="1900" dirty="0"/>
              <a:t>, add window condition 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900" dirty="0"/>
              <a:t> if existing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516440C-EFC7-464B-B440-1E95BFF47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408" y="1157844"/>
            <a:ext cx="4390827" cy="385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5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95402"/>
            <a:ext cx="12192000" cy="3562598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516578" y="4218461"/>
            <a:ext cx="11340934" cy="6919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altLang="it-IT" sz="4500" b="1" dirty="0">
                <a:solidFill>
                  <a:schemeClr val="bg1"/>
                </a:solidFill>
                <a:ea typeface="ＭＳ Ｐゴシック" panose="020B0600070205080204" pitchFamily="34" charset="-128"/>
              </a:rPr>
              <a:t>OBDA and Streaming Technologies: Background</a:t>
            </a:r>
            <a:endParaRPr lang="en-US" altLang="it-IT" sz="4500" b="1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2430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95402"/>
            <a:ext cx="12192000" cy="3562598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340308" y="4218461"/>
            <a:ext cx="7511383" cy="6919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altLang="it-IT" sz="4500" b="1" dirty="0">
                <a:solidFill>
                  <a:schemeClr val="bg1"/>
                </a:solidFill>
                <a:ea typeface="ＭＳ Ｐゴシック" panose="020B0600070205080204" pitchFamily="34" charset="-128"/>
              </a:rPr>
              <a:t>Tutorial: pipeline setup</a:t>
            </a:r>
            <a:endParaRPr lang="en-US" altLang="it-IT" sz="4500" b="1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2183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Business Scenario: Rental Company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21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0" name="Segnaposto contenuto 4">
            <a:extLst>
              <a:ext uri="{FF2B5EF4-FFF2-40B4-BE49-F238E27FC236}">
                <a16:creationId xmlns:a16="http://schemas.microsoft.com/office/drawing/2014/main" id="{CCD36A04-939D-426E-8960-6C2D4A0AF16E}"/>
              </a:ext>
            </a:extLst>
          </p:cNvPr>
          <p:cNvSpPr txBox="1">
            <a:spLocks/>
          </p:cNvSpPr>
          <p:nvPr/>
        </p:nvSpPr>
        <p:spPr>
          <a:xfrm>
            <a:off x="87621" y="1286997"/>
            <a:ext cx="11781765" cy="46334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car rental company has recently decided to </a:t>
            </a:r>
            <a:r>
              <a:rPr lang="en-US" sz="20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unify the information systems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of </a:t>
            </a:r>
            <a:r>
              <a:rPr lang="en-US" sz="20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branches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using ontology-based data access techniques.</a:t>
            </a: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the branches: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a real-time data management infrastructure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the rental records in Kafka topics</a:t>
            </a:r>
          </a:p>
          <a:p>
            <a:pPr marL="0" indent="0" algn="just">
              <a:spcAft>
                <a:spcPts val="600"/>
              </a:spcAft>
              <a:buNone/>
            </a:pPr>
            <a:endParaRPr lang="en-US" sz="20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However, they handles the data differently: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i="1" u="sng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 A</a:t>
            </a:r>
            <a:r>
              <a:rPr lang="en-US" sz="20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two separate Kafka topics for trucks and cars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i="1" u="sng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 B</a:t>
            </a:r>
            <a:r>
              <a:rPr lang="en-US" sz="20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stores all the rentals in a single topic, but the users’ data are kept in a sperate topic</a:t>
            </a:r>
          </a:p>
        </p:txBody>
      </p:sp>
    </p:spTree>
    <p:extLst>
      <p:ext uri="{BB962C8B-B14F-4D97-AF65-F5344CB8AC3E}">
        <p14:creationId xmlns:p14="http://schemas.microsoft.com/office/powerpoint/2010/main" val="2641323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Business Requirements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22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7725F54-571B-4D9B-BF3A-F975EE45E73B}"/>
              </a:ext>
            </a:extLst>
          </p:cNvPr>
          <p:cNvSpPr txBox="1"/>
          <p:nvPr/>
        </p:nvSpPr>
        <p:spPr>
          <a:xfrm>
            <a:off x="206374" y="1089898"/>
            <a:ext cx="11763375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21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sz="2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company is booming, and has in plan to acquire soon new </a:t>
            </a:r>
            <a:r>
              <a:rPr lang="en-US" sz="2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ranches.</a:t>
            </a:r>
          </a:p>
          <a:p>
            <a:pPr algn="just">
              <a:spcAft>
                <a:spcPts val="600"/>
              </a:spcAft>
            </a:pPr>
            <a:endParaRPr lang="en-US" sz="2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endParaRPr lang="en-US" sz="2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1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Therefore, the </a:t>
            </a:r>
            <a:r>
              <a:rPr lang="en-US" sz="21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company wants to make the </a:t>
            </a:r>
            <a:r>
              <a:rPr lang="en-US" sz="2100" b="0" i="0" dirty="0">
                <a:solidFill>
                  <a:srgbClr val="2429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integration process scalable</a:t>
            </a:r>
            <a:r>
              <a:rPr lang="en-US" sz="21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so that can be </a:t>
            </a:r>
            <a:r>
              <a:rPr lang="en-US" sz="21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21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sily extended to all its new branches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endParaRPr lang="en-US" sz="2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endParaRPr lang="en-US" sz="21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sz="2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They need a data integration solution that:</a:t>
            </a:r>
            <a:endParaRPr lang="en-US" sz="21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an </a:t>
            </a:r>
            <a:r>
              <a:rPr lang="en-US" sz="21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unified logical view</a:t>
            </a:r>
            <a:r>
              <a:rPr lang="en-US" sz="21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their data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enables to </a:t>
            </a:r>
            <a:r>
              <a:rPr lang="en-US" sz="21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in </a:t>
            </a:r>
            <a:r>
              <a:rPr lang="en-US" sz="21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real-time</a:t>
            </a:r>
            <a:r>
              <a:rPr lang="en-US" sz="21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their data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used with </a:t>
            </a:r>
            <a:r>
              <a:rPr lang="en-US" sz="21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notebooks</a:t>
            </a:r>
            <a:r>
              <a:rPr lang="en-US" sz="21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further analyses</a:t>
            </a:r>
          </a:p>
          <a:p>
            <a:pPr algn="just">
              <a:spcAft>
                <a:spcPts val="600"/>
              </a:spcAft>
            </a:pPr>
            <a:endParaRPr lang="en-US" sz="21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290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Kafka topics: Branch A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23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BBAB379-FD6B-413C-A20A-170E9631E6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59"/>
          <a:stretch/>
        </p:blipFill>
        <p:spPr>
          <a:xfrm>
            <a:off x="523875" y="908751"/>
            <a:ext cx="6172200" cy="270466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DBEF091-EAF2-4AB6-9FC1-4E674A2221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434"/>
          <a:stretch/>
        </p:blipFill>
        <p:spPr>
          <a:xfrm>
            <a:off x="444500" y="3742424"/>
            <a:ext cx="6279326" cy="265438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07E2C26-B721-4AA4-96F5-F964C3F6E3FC}"/>
              </a:ext>
            </a:extLst>
          </p:cNvPr>
          <p:cNvSpPr txBox="1"/>
          <p:nvPr/>
        </p:nvSpPr>
        <p:spPr>
          <a:xfrm>
            <a:off x="7924758" y="2049422"/>
            <a:ext cx="21855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DEALER1_CARS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37DD20C-036C-49D8-969B-6D2E40EDA252}"/>
              </a:ext>
            </a:extLst>
          </p:cNvPr>
          <p:cNvSpPr txBox="1"/>
          <p:nvPr/>
        </p:nvSpPr>
        <p:spPr>
          <a:xfrm>
            <a:off x="7924758" y="4854171"/>
            <a:ext cx="25283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DEALER1_TRUCKS</a:t>
            </a:r>
          </a:p>
        </p:txBody>
      </p:sp>
    </p:spTree>
    <p:extLst>
      <p:ext uri="{BB962C8B-B14F-4D97-AF65-F5344CB8AC3E}">
        <p14:creationId xmlns:p14="http://schemas.microsoft.com/office/powerpoint/2010/main" val="2051175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Kafka topics: Branch B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24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B1668D7-260B-4DA5-B411-4B22DD293FE7}"/>
              </a:ext>
            </a:extLst>
          </p:cNvPr>
          <p:cNvSpPr txBox="1"/>
          <p:nvPr/>
        </p:nvSpPr>
        <p:spPr>
          <a:xfrm>
            <a:off x="291925" y="1833169"/>
            <a:ext cx="27364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DEALER2_VEHICLES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130A911-A27A-4C72-9FC1-299D3239BE35}"/>
              </a:ext>
            </a:extLst>
          </p:cNvPr>
          <p:cNvSpPr txBox="1"/>
          <p:nvPr/>
        </p:nvSpPr>
        <p:spPr>
          <a:xfrm>
            <a:off x="8242402" y="1851421"/>
            <a:ext cx="233781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DEALER2_USERS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8D1D19C3-14F4-4D93-9356-8171D5C8B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25" y="2328476"/>
            <a:ext cx="7067725" cy="3398418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F33AC870-1AB4-4D2E-B398-AC231F5020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551" b="-2023"/>
          <a:stretch/>
        </p:blipFill>
        <p:spPr>
          <a:xfrm>
            <a:off x="8242402" y="2391033"/>
            <a:ext cx="3091555" cy="298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94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Kafka topics: </a:t>
            </a:r>
            <a:r>
              <a:rPr lang="en-US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Flink</a:t>
            </a:r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ingestion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25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6A0D73E-FA95-4651-89D8-FDBEDCAABE2A}"/>
              </a:ext>
            </a:extLst>
          </p:cNvPr>
          <p:cNvSpPr txBox="1"/>
          <p:nvPr/>
        </p:nvSpPr>
        <p:spPr>
          <a:xfrm>
            <a:off x="206375" y="1037771"/>
            <a:ext cx="11763375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 acquisition in </a:t>
            </a:r>
            <a:r>
              <a:rPr lang="en-US" sz="22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2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can be automated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2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 the topics ingestion in </a:t>
            </a:r>
            <a:r>
              <a:rPr lang="en-US" sz="22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2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2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streaming tables</a:t>
            </a:r>
          </a:p>
          <a:p>
            <a:pPr marL="1257300" lvl="2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queried with </a:t>
            </a:r>
            <a:r>
              <a:rPr lang="en-US" sz="200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FlinkSQL</a:t>
            </a:r>
            <a:r>
              <a:rPr lang="en-US" sz="200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continuous queries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recorded in </a:t>
            </a:r>
            <a:r>
              <a:rPr lang="en-US" sz="20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endParaRPr lang="en-US" sz="20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Kafka connector for </a:t>
            </a:r>
            <a:r>
              <a:rPr lang="en-US" sz="22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2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20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Table &amp; SQL API</a:t>
            </a:r>
            <a:r>
              <a:rPr lang="en-US" sz="220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2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57300" lvl="2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 i="1" dirty="0">
                <a:latin typeface="Arial" panose="020B0604020202020204" pitchFamily="34" charset="0"/>
                <a:cs typeface="Arial" panose="020B0604020202020204" pitchFamily="34" charset="0"/>
              </a:rPr>
              <a:t>files:</a:t>
            </a:r>
          </a:p>
          <a:p>
            <a:pPr marL="1714500" lvl="3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it-IT" sz="20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sql-client-</a:t>
            </a:r>
            <a:r>
              <a:rPr lang="it-IT" sz="2000" b="1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conf.yaml</a:t>
            </a:r>
            <a:r>
              <a:rPr lang="it-IT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Kafka </a:t>
            </a:r>
            <a:r>
              <a:rPr lang="it-IT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it-IT" sz="200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endParaRPr lang="it-IT" sz="200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it-IT" sz="20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sql-gateway-</a:t>
            </a:r>
            <a:r>
              <a:rPr lang="it-IT" sz="2000" b="1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defaults.yaml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JDBC Gateway</a:t>
            </a:r>
            <a:endParaRPr lang="en-US" sz="20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 b="1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it-IT" sz="20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schema</a:t>
            </a:r>
            <a:r>
              <a:rPr lang="it-IT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20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r>
              <a:rPr lang="it-IT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fields, </a:t>
            </a:r>
            <a:r>
              <a:rPr lang="it-IT" sz="20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datatypes</a:t>
            </a:r>
            <a:r>
              <a:rPr lang="it-IT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watermarks, …</a:t>
            </a:r>
            <a:endParaRPr lang="en-US" sz="20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it-IT" sz="2000" b="1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onnector</a:t>
            </a:r>
            <a:r>
              <a:rPr lang="it-IT" sz="20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it-IT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Kafka </a:t>
            </a:r>
            <a:r>
              <a:rPr lang="it-IT" sz="20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it-IT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schema </a:t>
            </a:r>
            <a:r>
              <a:rPr lang="it-IT" sz="20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registry</a:t>
            </a:r>
            <a:r>
              <a:rPr lang="it-IT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  <a:endParaRPr lang="en-US" sz="20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200" i="1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068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Example: DEALER2_VEHICLES topic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26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6A0D73E-FA95-4651-89D8-FDBEDCAABE2A}"/>
              </a:ext>
            </a:extLst>
          </p:cNvPr>
          <p:cNvSpPr txBox="1"/>
          <p:nvPr/>
        </p:nvSpPr>
        <p:spPr>
          <a:xfrm>
            <a:off x="2098675" y="1104900"/>
            <a:ext cx="2676525" cy="4952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name: D2_VEHICLES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type: source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update-mode: append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schema: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name: </a:t>
            </a:r>
            <a:r>
              <a:rPr lang="en-US" sz="1500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endParaRPr lang="en-US" sz="1500" i="1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BIGINT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name: rid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BIGINT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name: type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STRING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name: manufacturer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STRING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name: model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STRING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name: plate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STRING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name: status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STRING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name: </a:t>
            </a:r>
            <a:r>
              <a:rPr lang="en-US" sz="1500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endParaRPr lang="en-US" sz="1500" i="1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STRING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470CC49E-3835-4300-B598-44FE0FE1E75E}"/>
              </a:ext>
            </a:extLst>
          </p:cNvPr>
          <p:cNvCxnSpPr>
            <a:cxnSpLocks/>
          </p:cNvCxnSpPr>
          <p:nvPr/>
        </p:nvCxnSpPr>
        <p:spPr>
          <a:xfrm flipH="1">
            <a:off x="4343401" y="1261872"/>
            <a:ext cx="2946399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10BB391-57EE-4F7E-9083-AD1BE1296995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4343401" y="1796086"/>
            <a:ext cx="1866898" cy="67444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8951258-CD71-413D-BFEA-077A793A35C9}"/>
              </a:ext>
            </a:extLst>
          </p:cNvPr>
          <p:cNvSpPr txBox="1"/>
          <p:nvPr/>
        </p:nvSpPr>
        <p:spPr>
          <a:xfrm>
            <a:off x="7289800" y="1064955"/>
            <a:ext cx="141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TABLE NAME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5883E0E-D014-47A8-A66B-7126D8495CBC}"/>
              </a:ext>
            </a:extLst>
          </p:cNvPr>
          <p:cNvSpPr txBox="1"/>
          <p:nvPr/>
        </p:nvSpPr>
        <p:spPr>
          <a:xfrm>
            <a:off x="6210299" y="2285868"/>
            <a:ext cx="589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append new data, when is available from the source (Kafka)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15340D8-400A-4C7E-957E-D069F1627891}"/>
              </a:ext>
            </a:extLst>
          </p:cNvPr>
          <p:cNvSpPr txBox="1"/>
          <p:nvPr/>
        </p:nvSpPr>
        <p:spPr>
          <a:xfrm>
            <a:off x="124178" y="3683650"/>
            <a:ext cx="1642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TABLE SCHEMA</a:t>
            </a:r>
          </a:p>
        </p:txBody>
      </p:sp>
      <p:sp>
        <p:nvSpPr>
          <p:cNvPr id="25" name="Parentesi graffa chiusa 24">
            <a:extLst>
              <a:ext uri="{FF2B5EF4-FFF2-40B4-BE49-F238E27FC236}">
                <a16:creationId xmlns:a16="http://schemas.microsoft.com/office/drawing/2014/main" id="{17AEE8DB-71C3-43AF-B71F-ED00DF5579AA}"/>
              </a:ext>
            </a:extLst>
          </p:cNvPr>
          <p:cNvSpPr/>
          <p:nvPr/>
        </p:nvSpPr>
        <p:spPr>
          <a:xfrm flipH="1">
            <a:off x="1858257" y="1908576"/>
            <a:ext cx="292100" cy="4035023"/>
          </a:xfrm>
          <a:prstGeom prst="rightBrace">
            <a:avLst>
              <a:gd name="adj1" fmla="val 79301"/>
              <a:gd name="adj2" fmla="val 48737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CF53EF08-C945-411C-A87E-A27FC2782C4D}"/>
              </a:ext>
            </a:extLst>
          </p:cNvPr>
          <p:cNvCxnSpPr>
            <a:cxnSpLocks/>
          </p:cNvCxnSpPr>
          <p:nvPr/>
        </p:nvCxnSpPr>
        <p:spPr>
          <a:xfrm flipH="1" flipV="1">
            <a:off x="3585456" y="1499282"/>
            <a:ext cx="2624843" cy="23636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EFFF4BDD-73F4-48B3-A23F-C335334E8043}"/>
              </a:ext>
            </a:extLst>
          </p:cNvPr>
          <p:cNvSpPr txBox="1"/>
          <p:nvPr/>
        </p:nvSpPr>
        <p:spPr>
          <a:xfrm>
            <a:off x="6261981" y="1530806"/>
            <a:ext cx="238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data: SOURCE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FLINK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66AF95DF-94E1-4056-82A8-E3BB8186883A}"/>
              </a:ext>
            </a:extLst>
          </p:cNvPr>
          <p:cNvSpPr txBox="1"/>
          <p:nvPr/>
        </p:nvSpPr>
        <p:spPr>
          <a:xfrm>
            <a:off x="8120188" y="5872872"/>
            <a:ext cx="394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3"/>
              </a:rPr>
              <a:t>Apache Kafka SQL Connector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88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Example: DEALER2_VEHICLES topic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27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8571F55-35F6-4C9A-8BE0-671BFBCA5E7E}"/>
              </a:ext>
            </a:extLst>
          </p:cNvPr>
          <p:cNvSpPr txBox="1"/>
          <p:nvPr/>
        </p:nvSpPr>
        <p:spPr>
          <a:xfrm>
            <a:off x="2111375" y="982884"/>
            <a:ext cx="7464425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name: </a:t>
            </a:r>
            <a:r>
              <a:rPr lang="en-US" sz="1500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parsed_timestamp</a:t>
            </a:r>
            <a:endParaRPr lang="en-US" sz="1500" i="1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TIMESTAMP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500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rowtime</a:t>
            </a: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timestamps: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type: "from-field"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from: "</a:t>
            </a:r>
            <a:r>
              <a:rPr lang="en-US" sz="1500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watermarks: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type: "periodic-bounded"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delay: "5"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connector: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property-version: 1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</a:t>
            </a:r>
            <a:r>
              <a:rPr lang="en-US" sz="1500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kafka</a:t>
            </a:r>
            <a:endParaRPr lang="en-US" sz="1500" i="1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version: universal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topic: DEALER2_VEHICLES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startup-mode: earliest-offset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properties: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key: </a:t>
            </a:r>
            <a:r>
              <a:rPr lang="en-US" sz="1500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bootstrap.servers</a:t>
            </a:r>
            <a:endParaRPr lang="en-US" sz="1500" i="1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value: kafka:9092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format: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property-version: 1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json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schema: "ROW(</a:t>
            </a:r>
            <a:r>
              <a:rPr lang="en-US" sz="1500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BIGINT, rid BIGINT, type STRING, manufacturer STRING, 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model STRING, plate STRING, status STRING, </a:t>
            </a:r>
            <a:r>
              <a:rPr lang="en-US" sz="1500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STRING)"</a:t>
            </a:r>
          </a:p>
        </p:txBody>
      </p:sp>
      <p:sp>
        <p:nvSpPr>
          <p:cNvPr id="8" name="Parentesi graffa chiusa 7">
            <a:extLst>
              <a:ext uri="{FF2B5EF4-FFF2-40B4-BE49-F238E27FC236}">
                <a16:creationId xmlns:a16="http://schemas.microsoft.com/office/drawing/2014/main" id="{067257DA-DD46-4C0F-A3CB-0B7A20C6E2C9}"/>
              </a:ext>
            </a:extLst>
          </p:cNvPr>
          <p:cNvSpPr/>
          <p:nvPr/>
        </p:nvSpPr>
        <p:spPr>
          <a:xfrm flipH="1">
            <a:off x="1805730" y="1121006"/>
            <a:ext cx="292100" cy="1996844"/>
          </a:xfrm>
          <a:prstGeom prst="rightBrace">
            <a:avLst>
              <a:gd name="adj1" fmla="val 79301"/>
              <a:gd name="adj2" fmla="val 48737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4AE8C6D-2F6C-4F1F-9C53-468B12E1802E}"/>
              </a:ext>
            </a:extLst>
          </p:cNvPr>
          <p:cNvSpPr txBox="1"/>
          <p:nvPr/>
        </p:nvSpPr>
        <p:spPr>
          <a:xfrm>
            <a:off x="69850" y="1903012"/>
            <a:ext cx="1642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TABLE SCHEMA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3A1AC74C-85FD-482F-9897-BEA16572B845}"/>
              </a:ext>
            </a:extLst>
          </p:cNvPr>
          <p:cNvCxnSpPr>
            <a:cxnSpLocks/>
          </p:cNvCxnSpPr>
          <p:nvPr/>
        </p:nvCxnSpPr>
        <p:spPr>
          <a:xfrm flipH="1">
            <a:off x="3276600" y="1347942"/>
            <a:ext cx="2635250" cy="24334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FE9746B-7F4C-45A3-80B6-AD468A101AB2}"/>
              </a:ext>
            </a:extLst>
          </p:cNvPr>
          <p:cNvSpPr txBox="1"/>
          <p:nvPr/>
        </p:nvSpPr>
        <p:spPr>
          <a:xfrm>
            <a:off x="5938941" y="1121006"/>
            <a:ext cx="5343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reference field for time-based operations (WINDOWS)</a:t>
            </a:r>
          </a:p>
        </p:txBody>
      </p:sp>
      <p:sp>
        <p:nvSpPr>
          <p:cNvPr id="15" name="Parentesi graffa chiusa 14">
            <a:extLst>
              <a:ext uri="{FF2B5EF4-FFF2-40B4-BE49-F238E27FC236}">
                <a16:creationId xmlns:a16="http://schemas.microsoft.com/office/drawing/2014/main" id="{4A620BA2-C861-4F93-AA7F-3C4D017AC911}"/>
              </a:ext>
            </a:extLst>
          </p:cNvPr>
          <p:cNvSpPr/>
          <p:nvPr/>
        </p:nvSpPr>
        <p:spPr>
          <a:xfrm flipH="1">
            <a:off x="1805730" y="3187080"/>
            <a:ext cx="292100" cy="3160778"/>
          </a:xfrm>
          <a:prstGeom prst="rightBrace">
            <a:avLst>
              <a:gd name="adj1" fmla="val 79301"/>
              <a:gd name="adj2" fmla="val 48737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E24CC50-F368-4D2E-BACB-F6255BFF7760}"/>
              </a:ext>
            </a:extLst>
          </p:cNvPr>
          <p:cNvSpPr txBox="1"/>
          <p:nvPr/>
        </p:nvSpPr>
        <p:spPr>
          <a:xfrm>
            <a:off x="206375" y="4444303"/>
            <a:ext cx="1474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SOURCE</a:t>
            </a:r>
          </a:p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CONNECTOR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3DDBB0F0-BF86-47EB-85EC-F1E1BE50EF09}"/>
              </a:ext>
            </a:extLst>
          </p:cNvPr>
          <p:cNvCxnSpPr>
            <a:cxnSpLocks/>
          </p:cNvCxnSpPr>
          <p:nvPr/>
        </p:nvCxnSpPr>
        <p:spPr>
          <a:xfrm flipH="1">
            <a:off x="3511550" y="3440282"/>
            <a:ext cx="2635250" cy="24334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16C65B6-2BB7-4061-B9DD-648C66A75C55}"/>
              </a:ext>
            </a:extLst>
          </p:cNvPr>
          <p:cNvSpPr txBox="1"/>
          <p:nvPr/>
        </p:nvSpPr>
        <p:spPr>
          <a:xfrm>
            <a:off x="6160345" y="3244334"/>
            <a:ext cx="129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source type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33B47D20-5063-4CD0-A748-F7B0010563FF}"/>
              </a:ext>
            </a:extLst>
          </p:cNvPr>
          <p:cNvCxnSpPr>
            <a:cxnSpLocks/>
          </p:cNvCxnSpPr>
          <p:nvPr/>
        </p:nvCxnSpPr>
        <p:spPr>
          <a:xfrm flipH="1">
            <a:off x="4525962" y="4679219"/>
            <a:ext cx="2008188" cy="26606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44A649B-F539-4F69-8B22-EEEE0A24B6C1}"/>
              </a:ext>
            </a:extLst>
          </p:cNvPr>
          <p:cNvSpPr txBox="1"/>
          <p:nvPr/>
        </p:nvSpPr>
        <p:spPr>
          <a:xfrm>
            <a:off x="6534150" y="4482403"/>
            <a:ext cx="1603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source address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5B156850-F63E-4B71-A285-72C997714B92}"/>
              </a:ext>
            </a:extLst>
          </p:cNvPr>
          <p:cNvCxnSpPr>
            <a:cxnSpLocks/>
          </p:cNvCxnSpPr>
          <p:nvPr/>
        </p:nvCxnSpPr>
        <p:spPr>
          <a:xfrm flipH="1">
            <a:off x="9424938" y="5327650"/>
            <a:ext cx="961332" cy="54746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6F18462D-D2C9-4405-9C3C-3D599CFBC32F}"/>
              </a:ext>
            </a:extLst>
          </p:cNvPr>
          <p:cNvSpPr txBox="1"/>
          <p:nvPr/>
        </p:nvSpPr>
        <p:spPr>
          <a:xfrm>
            <a:off x="9839880" y="4958318"/>
            <a:ext cx="144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topic schema</a:t>
            </a:r>
          </a:p>
        </p:txBody>
      </p:sp>
    </p:spTree>
    <p:extLst>
      <p:ext uri="{BB962C8B-B14F-4D97-AF65-F5344CB8AC3E}">
        <p14:creationId xmlns:p14="http://schemas.microsoft.com/office/powerpoint/2010/main" val="808176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Relational Streaming Data Integration…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28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2B37D77-3953-41AD-BBB6-2B33B775A32E}"/>
              </a:ext>
            </a:extLst>
          </p:cNvPr>
          <p:cNvSpPr txBox="1"/>
          <p:nvPr/>
        </p:nvSpPr>
        <p:spPr>
          <a:xfrm>
            <a:off x="2792611" y="4022458"/>
            <a:ext cx="6606777" cy="9387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500" b="1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5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streams are still not integrated!!!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5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876D750-0533-4445-B328-E1EE07A37470}"/>
              </a:ext>
            </a:extLst>
          </p:cNvPr>
          <p:cNvSpPr txBox="1"/>
          <p:nvPr/>
        </p:nvSpPr>
        <p:spPr>
          <a:xfrm>
            <a:off x="206375" y="1037771"/>
            <a:ext cx="1176337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Now, we have a </a:t>
            </a:r>
            <a:r>
              <a:rPr lang="en-US" sz="22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streaming table for each Kafka topic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1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DEALER1_CARS 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b="0" i="1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DEALER1_TRUCKS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DEALER2_VEHICLES 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DEALER2_USERS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en-US" sz="22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en-US" sz="22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805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Relational Streaming Data Integration…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29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6A0D73E-FA95-4651-89D8-FDBEDCAABE2A}"/>
              </a:ext>
            </a:extLst>
          </p:cNvPr>
          <p:cNvSpPr txBox="1"/>
          <p:nvPr/>
        </p:nvSpPr>
        <p:spPr>
          <a:xfrm>
            <a:off x="206375" y="1037771"/>
            <a:ext cx="1176337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Now, we have a </a:t>
            </a:r>
            <a:r>
              <a:rPr lang="en-US" sz="22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streaming table for each Kafka topic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1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DEALER1_CARS 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b="0" i="1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DEALER1_TRUCKS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DEALER2_VEHICLES 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DEALER2_USERS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en-US" sz="22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en-US" sz="22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26B3F13-A2B4-48D7-B4B4-D9070AA1AFC6}"/>
              </a:ext>
            </a:extLst>
          </p:cNvPr>
          <p:cNvSpPr txBox="1"/>
          <p:nvPr/>
        </p:nvSpPr>
        <p:spPr>
          <a:xfrm>
            <a:off x="807243" y="3142204"/>
            <a:ext cx="10561637" cy="286232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5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use </a:t>
            </a:r>
            <a:r>
              <a:rPr lang="en-US" sz="2200" b="1" u="sng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OntopStream</a:t>
            </a: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create a </a:t>
            </a:r>
            <a:r>
              <a:rPr lang="en-US" sz="22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unified logical view</a:t>
            </a: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data streams…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22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relational streams: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exposed to </a:t>
            </a:r>
            <a:r>
              <a:rPr lang="en-US" sz="22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OntopStream</a:t>
            </a: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the </a:t>
            </a:r>
            <a:r>
              <a:rPr lang="en-US" sz="2200" b="1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200" b="1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JDBC Gateway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queried with </a:t>
            </a:r>
            <a:r>
              <a:rPr lang="en-US" sz="2200" b="1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FlinkSQL</a:t>
            </a: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continuous queries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5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00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Business Scenario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B96E03D-57E6-485D-9B6A-B66E377A4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104" y="2515627"/>
            <a:ext cx="7323965" cy="3832231"/>
          </a:xfrm>
          <a:prstGeom prst="rect">
            <a:avLst/>
          </a:prstGeom>
        </p:spPr>
      </p:pic>
      <p:sp>
        <p:nvSpPr>
          <p:cNvPr id="7" name="Segnaposto contenuto 4">
            <a:extLst>
              <a:ext uri="{FF2B5EF4-FFF2-40B4-BE49-F238E27FC236}">
                <a16:creationId xmlns:a16="http://schemas.microsoft.com/office/drawing/2014/main" id="{31542AD2-BA65-44F0-BF8C-211136A19D7C}"/>
              </a:ext>
            </a:extLst>
          </p:cNvPr>
          <p:cNvSpPr txBox="1">
            <a:spLocks/>
          </p:cNvSpPr>
          <p:nvPr/>
        </p:nvSpPr>
        <p:spPr>
          <a:xfrm>
            <a:off x="132776" y="969146"/>
            <a:ext cx="11830623" cy="39903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Semantic and Big Data technologies are separated</a:t>
            </a:r>
            <a:endParaRPr lang="en-US" sz="2000" u="sng" dirty="0"/>
          </a:p>
          <a:p>
            <a:pPr marL="1143000" lvl="1" indent="-342900">
              <a:buFont typeface="Wingdings" panose="05000000000000000000" pitchFamily="2" charset="2"/>
              <a:buChar char="§"/>
            </a:pPr>
            <a:r>
              <a:rPr lang="en-US" sz="2000" u="sng" dirty="0"/>
              <a:t>Data lakes</a:t>
            </a:r>
            <a:r>
              <a:rPr lang="en-US" sz="2000" dirty="0"/>
              <a:t> : store the whole enterprise data. Analysts need custom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Extract Transform Load</a:t>
            </a:r>
            <a:r>
              <a:rPr lang="en-US" sz="2000" i="1" dirty="0">
                <a:latin typeface="SFRM1095"/>
              </a:rPr>
              <a:t> </a:t>
            </a:r>
            <a:r>
              <a:rPr lang="en-US" sz="2000" dirty="0">
                <a:latin typeface="SFRM1095"/>
              </a:rPr>
              <a:t>(ETL) jobs to access the data  </a:t>
            </a:r>
            <a:endParaRPr lang="en-US" sz="2000" dirty="0"/>
          </a:p>
          <a:p>
            <a:pPr marL="1143000" lvl="1" indent="-342900">
              <a:buFont typeface="Wingdings" panose="05000000000000000000" pitchFamily="2" charset="2"/>
              <a:buChar char="§"/>
            </a:pPr>
            <a:r>
              <a:rPr lang="en-US" sz="2000" u="sng" dirty="0"/>
              <a:t>Knowledge Graphs</a:t>
            </a:r>
            <a:r>
              <a:rPr lang="en-US" sz="2000" dirty="0"/>
              <a:t> : queried with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SPARQL</a:t>
            </a:r>
            <a:r>
              <a:rPr lang="en-US" sz="2000" i="1" dirty="0"/>
              <a:t> </a:t>
            </a:r>
            <a:r>
              <a:rPr lang="en-US" sz="2000" dirty="0"/>
              <a:t>to extract semantical information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E0DFAB20-2D31-4AEE-9A3E-BABD5F12C760}"/>
              </a:ext>
            </a:extLst>
          </p:cNvPr>
          <p:cNvSpPr/>
          <p:nvPr/>
        </p:nvSpPr>
        <p:spPr>
          <a:xfrm>
            <a:off x="8169530" y="3684298"/>
            <a:ext cx="954447" cy="5740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355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Relational Streaming Data Integration…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30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6A0D73E-FA95-4651-89D8-FDBEDCAABE2A}"/>
              </a:ext>
            </a:extLst>
          </p:cNvPr>
          <p:cNvSpPr txBox="1"/>
          <p:nvPr/>
        </p:nvSpPr>
        <p:spPr>
          <a:xfrm>
            <a:off x="206375" y="1061561"/>
            <a:ext cx="11763375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Onpstream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automates: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RSP-QL </a:t>
            </a:r>
            <a:r>
              <a:rPr lang="en-US" sz="20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000" b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FlinkSQL</a:t>
            </a:r>
            <a:r>
              <a:rPr lang="en-US" sz="20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query rewriting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relational  RDF  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response streams translation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use </a:t>
            </a:r>
            <a:r>
              <a:rPr lang="en-US" sz="20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OntopStream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streaming data integration tasks we need: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b="1" u="sng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Ontology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provides the </a:t>
            </a:r>
            <a:r>
              <a:rPr lang="en-US" sz="2000" u="sng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unified logical view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the user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Properties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Properties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b="1" u="sng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Streaming-VKG mappings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bridges the ontology with data streams (Kafka messages in </a:t>
            </a:r>
            <a:r>
              <a:rPr lang="en-US" sz="20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b="1" u="sng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JDBC connection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configuration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en-US" sz="22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479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1) Ontology Design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31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6A0D73E-FA95-4651-89D8-FDBEDCAABE2A}"/>
              </a:ext>
            </a:extLst>
          </p:cNvPr>
          <p:cNvSpPr txBox="1"/>
          <p:nvPr/>
        </p:nvSpPr>
        <p:spPr>
          <a:xfrm>
            <a:off x="206375" y="1061561"/>
            <a:ext cx="11763375" cy="5124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Download Protégé from </a:t>
            </a:r>
          </a:p>
          <a:p>
            <a:pPr marL="876300"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https://protege.stanford.edu/products.php#desktop-protege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endParaRPr lang="en-US" altLang="it-IT" sz="16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Launch Protégé</a:t>
            </a:r>
          </a:p>
          <a:p>
            <a:pPr marL="800100" lvl="1" indent="-34290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Linux: </a:t>
            </a:r>
            <a:r>
              <a:rPr lang="en-US" altLang="it-IT" sz="20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./run.sh 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from the terminal</a:t>
            </a:r>
          </a:p>
          <a:p>
            <a:pPr marL="800100" lvl="1" indent="-34290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Windows: click on </a:t>
            </a:r>
            <a:r>
              <a:rPr lang="en-US" altLang="it-IT" sz="20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Protégé.exe</a:t>
            </a:r>
          </a:p>
          <a:p>
            <a:pPr marL="800100" lvl="1" indent="-34290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Mac: execute </a:t>
            </a:r>
            <a:r>
              <a:rPr lang="en-US" altLang="it-IT" sz="2000" i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Protégé.app</a:t>
            </a:r>
            <a:endParaRPr lang="en-US" altLang="it-IT" sz="20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800100" lvl="1" indent="-34290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endParaRPr lang="en-US" altLang="it-IT" sz="1600" i="1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altLang="it-IT" sz="20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Change the ontology IRI in </a:t>
            </a:r>
          </a:p>
          <a:p>
            <a:pPr lvl="1">
              <a:spcBef>
                <a:spcPts val="600"/>
              </a:spcBef>
              <a:spcAft>
                <a:spcPts val="400"/>
              </a:spcAft>
            </a:pPr>
            <a:r>
              <a:rPr lang="en-US" altLang="it-IT" sz="2000" i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http://www.semanticweb.org/car-rental</a:t>
            </a:r>
          </a:p>
          <a:p>
            <a:pPr lvl="1">
              <a:spcBef>
                <a:spcPts val="600"/>
              </a:spcBef>
              <a:spcAft>
                <a:spcPts val="400"/>
              </a:spcAft>
            </a:pPr>
            <a:endParaRPr lang="en-US" altLang="it-IT" sz="1600" i="1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altLang="it-IT" sz="20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Open the </a:t>
            </a:r>
            <a:r>
              <a:rPr lang="en-US" altLang="it-IT" sz="2000" u="sng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Entities</a:t>
            </a:r>
            <a:r>
              <a:rPr lang="en-US" altLang="it-IT" sz="20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tab to start the ontology design</a:t>
            </a:r>
            <a:endParaRPr lang="en-US" altLang="it-IT" sz="20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C07C33A-505D-44FB-A4F9-9A7D4921A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485" y="2386940"/>
            <a:ext cx="5474265" cy="3632178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83C55B20-C4B5-4DC7-9F98-14B66CEA349D}"/>
              </a:ext>
            </a:extLst>
          </p:cNvPr>
          <p:cNvSpPr/>
          <p:nvPr/>
        </p:nvSpPr>
        <p:spPr>
          <a:xfrm>
            <a:off x="7384256" y="3219450"/>
            <a:ext cx="654844" cy="269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10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1) Ontology Design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32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CCE812E-8AE2-4639-AF65-C7A87FC2AC40}"/>
              </a:ext>
            </a:extLst>
          </p:cNvPr>
          <p:cNvSpPr txBox="1"/>
          <p:nvPr/>
        </p:nvSpPr>
        <p:spPr>
          <a:xfrm>
            <a:off x="130175" y="1034583"/>
            <a:ext cx="11763375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Classes: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2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express the </a:t>
            </a:r>
            <a:r>
              <a:rPr lang="en-US" altLang="it-IT" sz="20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logical concepts 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of the unified logical view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2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</a:t>
            </a:r>
            <a:r>
              <a:rPr lang="en-US" altLang="it-IT" sz="20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Car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and </a:t>
            </a:r>
            <a:r>
              <a:rPr lang="en-US" altLang="it-IT" sz="20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Truck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concepts are expressed as </a:t>
            </a:r>
            <a:r>
              <a:rPr lang="en-US" altLang="it-IT" sz="2000" u="sng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subclasses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of </a:t>
            </a:r>
            <a:r>
              <a:rPr lang="en-US" altLang="it-IT" sz="20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Vehicle</a:t>
            </a:r>
          </a:p>
          <a:p>
            <a:pPr lvl="3">
              <a:spcAft>
                <a:spcPts val="600"/>
              </a:spcAft>
            </a:pPr>
            <a:r>
              <a:rPr lang="en-US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i.e., a </a:t>
            </a:r>
            <a:r>
              <a:rPr lang="en-US" altLang="it-IT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Tesla Model X </a:t>
            </a:r>
            <a:r>
              <a:rPr lang="en-US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is a Car, but also a transportation Vehicle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500" b="1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2000" b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RentalEnd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is a specialization of (</a:t>
            </a:r>
            <a:r>
              <a:rPr lang="en-US" altLang="it-IT" sz="2000" u="sng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subclass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 </a:t>
            </a:r>
            <a:r>
              <a:rPr lang="en-US" altLang="it-IT" sz="20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Rental</a:t>
            </a:r>
          </a:p>
          <a:p>
            <a:pPr lvl="3">
              <a:spcAft>
                <a:spcPts val="600"/>
              </a:spcAft>
            </a:pPr>
            <a:r>
              <a:rPr lang="en-US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it will be useful later for queries about ended rentals</a:t>
            </a:r>
          </a:p>
          <a:p>
            <a:pPr lvl="3">
              <a:spcAft>
                <a:spcPts val="600"/>
              </a:spcAft>
            </a:pPr>
            <a:endParaRPr lang="en-US" altLang="it-IT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3">
              <a:spcAft>
                <a:spcPts val="600"/>
              </a:spcAft>
            </a:pPr>
            <a:endParaRPr lang="en-US" altLang="it-IT" sz="13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Object Properties: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2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ase the mapping process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it-IT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express </a:t>
            </a:r>
            <a:r>
              <a:rPr lang="it-IT" sz="20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implicit</a:t>
            </a:r>
            <a:r>
              <a:rPr lang="it-IT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domain/range </a:t>
            </a:r>
            <a:r>
              <a:rPr lang="it-IT" sz="20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restrictions</a:t>
            </a:r>
            <a:r>
              <a:rPr lang="it-IT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Class </a:t>
            </a:r>
            <a:r>
              <a:rPr lang="it-IT" sz="20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istances</a:t>
            </a:r>
            <a:r>
              <a:rPr lang="it-IT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</a:t>
            </a:r>
            <a:r>
              <a:rPr lang="en-US" altLang="it-IT" sz="20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user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property </a:t>
            </a:r>
            <a:r>
              <a:rPr lang="en-US" altLang="it-IT" sz="2000" u="sng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range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is </a:t>
            </a:r>
            <a:r>
              <a:rPr lang="en-US" altLang="it-IT" sz="20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User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</a:t>
            </a:r>
            <a:r>
              <a:rPr lang="en-US" altLang="it-IT" sz="20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vehicle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property </a:t>
            </a:r>
            <a:r>
              <a:rPr lang="en-US" altLang="it-IT" sz="2000" u="sng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range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is </a:t>
            </a:r>
            <a:r>
              <a:rPr lang="en-US" altLang="it-IT" sz="20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Vehicle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AFB48DDF-D804-47EA-9040-75D98A966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CBF5F7BD-AC80-4AF7-A831-C2E8AF6BE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279" y="1414995"/>
            <a:ext cx="2779046" cy="220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extLst>
              <a:ext uri="{FF2B5EF4-FFF2-40B4-BE49-F238E27FC236}">
                <a16:creationId xmlns:a16="http://schemas.microsoft.com/office/drawing/2014/main" id="{874D604D-0130-4F67-80CC-A528329FBE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3"/>
          <a:stretch/>
        </p:blipFill>
        <p:spPr bwMode="auto">
          <a:xfrm>
            <a:off x="8193088" y="4605645"/>
            <a:ext cx="3700462" cy="167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333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1) Ontology Design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33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CCE812E-8AE2-4639-AF65-C7A87FC2AC40}"/>
              </a:ext>
            </a:extLst>
          </p:cNvPr>
          <p:cNvSpPr txBox="1"/>
          <p:nvPr/>
        </p:nvSpPr>
        <p:spPr>
          <a:xfrm>
            <a:off x="130175" y="1034583"/>
            <a:ext cx="117633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Data Properties:</a:t>
            </a:r>
          </a:p>
          <a:p>
            <a:pPr>
              <a:spcAft>
                <a:spcPts val="600"/>
              </a:spcAft>
            </a:pPr>
            <a:endParaRPr lang="en-US" altLang="it-IT" sz="2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expose the Kafka messages entries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Vehicle details (manufacturer, model)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Timestamps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Users personal information (name)</a:t>
            </a:r>
          </a:p>
          <a:p>
            <a:pPr lvl="3">
              <a:spcAft>
                <a:spcPts val="600"/>
              </a:spcAft>
            </a:pPr>
            <a:endParaRPr lang="en-US" altLang="it-IT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AFB48DDF-D804-47EA-9040-75D98A966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9" name="Picture 15">
            <a:extLst>
              <a:ext uri="{FF2B5EF4-FFF2-40B4-BE49-F238E27FC236}">
                <a16:creationId xmlns:a16="http://schemas.microsoft.com/office/drawing/2014/main" id="{F72ED2FD-1D01-431D-98B9-32ED29C6E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13" y="1487488"/>
            <a:ext cx="3684587" cy="162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A0C3F88-241A-4EF9-92AF-2621819DFD9F}"/>
              </a:ext>
            </a:extLst>
          </p:cNvPr>
          <p:cNvSpPr txBox="1"/>
          <p:nvPr/>
        </p:nvSpPr>
        <p:spPr>
          <a:xfrm>
            <a:off x="1815935" y="4306156"/>
            <a:ext cx="8560130" cy="14157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500" b="1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save your ontology (OWL format) go to  </a:t>
            </a:r>
            <a:r>
              <a:rPr lang="en-US" sz="2300" dirty="0">
                <a:solidFill>
                  <a:srgbClr val="24292F"/>
                </a:solidFill>
                <a:highlight>
                  <a:srgbClr val="C0C0C0"/>
                </a:highlight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File &gt; Save As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rgbClr val="24292F"/>
                </a:solidFill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Name the file </a:t>
            </a:r>
            <a:r>
              <a:rPr lang="en-US" sz="2300" dirty="0" err="1">
                <a:solidFill>
                  <a:srgbClr val="24292F"/>
                </a:solidFill>
                <a:highlight>
                  <a:srgbClr val="C0C0C0"/>
                </a:highlight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rentals.owl</a:t>
            </a:r>
            <a:r>
              <a:rPr lang="en-US" sz="2300" dirty="0">
                <a:solidFill>
                  <a:srgbClr val="24292F"/>
                </a:solidFill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, and save it in the </a:t>
            </a:r>
            <a:r>
              <a:rPr lang="en-US" sz="2300" dirty="0" err="1">
                <a:solidFill>
                  <a:srgbClr val="24292F"/>
                </a:solidFill>
                <a:highlight>
                  <a:srgbClr val="C0C0C0"/>
                </a:highlight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ontop</a:t>
            </a:r>
            <a:r>
              <a:rPr lang="en-US" sz="2300" dirty="0">
                <a:solidFill>
                  <a:srgbClr val="24292F"/>
                </a:solidFill>
                <a:highlight>
                  <a:srgbClr val="C0C0C0"/>
                </a:highlight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/input</a:t>
            </a:r>
            <a:r>
              <a:rPr lang="en-US" sz="2300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sz="2300" dirty="0">
                <a:solidFill>
                  <a:srgbClr val="24292F"/>
                </a:solidFill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folder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5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3624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2) Streaming-VKG mappings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34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CCE812E-8AE2-4639-AF65-C7A87FC2AC40}"/>
              </a:ext>
            </a:extLst>
          </p:cNvPr>
          <p:cNvSpPr txBox="1"/>
          <p:nvPr/>
        </p:nvSpPr>
        <p:spPr>
          <a:xfrm>
            <a:off x="130175" y="1034583"/>
            <a:ext cx="11763375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19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OntopStream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answers </a:t>
            </a:r>
            <a:r>
              <a:rPr lang="en-US" sz="19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RSP-QL queries 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19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RDF streams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900" b="0" i="0" u="sng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semantically-enriched responses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based on:</a:t>
            </a:r>
          </a:p>
          <a:p>
            <a:pPr marL="742950" lvl="1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ontological concepts</a:t>
            </a:r>
          </a:p>
          <a:p>
            <a:pPr marL="742950" lvl="1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relational data streams: retrieved through </a:t>
            </a:r>
            <a:r>
              <a:rPr lang="en-US" sz="19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Streaming VKG queries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registered in </a:t>
            </a:r>
            <a:r>
              <a:rPr lang="en-US" sz="19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endParaRPr lang="en-US" sz="19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endParaRPr lang="en-US" sz="19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endParaRPr lang="en-US" sz="19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Streaming-VKG mapping</a:t>
            </a:r>
          </a:p>
          <a:p>
            <a:pPr marL="742950" lvl="1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inding between a set of RDF statements and </a:t>
            </a:r>
            <a:r>
              <a:rPr lang="en-US" sz="19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FlinkSQL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selection query</a:t>
            </a:r>
            <a:endParaRPr lang="en-US" sz="19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connects the ontological layer terms to data streams (</a:t>
            </a:r>
            <a:r>
              <a:rPr lang="en-US" sz="19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tutorial, 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Kafka messages in </a:t>
            </a:r>
            <a:r>
              <a:rPr lang="en-US" sz="19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onsists of:</a:t>
            </a:r>
          </a:p>
          <a:p>
            <a:pPr marL="1257300" lvl="2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MappingID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friendly name to identify the mapping</a:t>
            </a:r>
          </a:p>
          <a:p>
            <a:pPr marL="1257300" lvl="2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9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FlinkSQL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query for the data extraction from the </a:t>
            </a:r>
            <a:r>
              <a:rPr lang="en-US" sz="19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streaming tables</a:t>
            </a:r>
          </a:p>
          <a:p>
            <a:pPr marL="1257300" lvl="2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one or more RDF statements corresponding to the VKG generated by the single entry obtained from the data extracted with the Source query</a:t>
            </a: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AFB48DDF-D804-47EA-9040-75D98A966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59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2) Streaming-VKG mappings: </a:t>
            </a:r>
            <a:r>
              <a:rPr lang="en-US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Baranch</a:t>
            </a:r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A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35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CCE812E-8AE2-4639-AF65-C7A87FC2AC40}"/>
              </a:ext>
            </a:extLst>
          </p:cNvPr>
          <p:cNvSpPr txBox="1"/>
          <p:nvPr/>
        </p:nvSpPr>
        <p:spPr>
          <a:xfrm>
            <a:off x="130175" y="1034583"/>
            <a:ext cx="11763375" cy="5186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Entities: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Rental: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each rental ID in the stream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Vehicle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plate numbers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User: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client names</a:t>
            </a:r>
          </a:p>
          <a:p>
            <a:pPr lvl="1" algn="just">
              <a:spcAft>
                <a:spcPts val="600"/>
              </a:spcAft>
            </a:pP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Kind of rented vehicle?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D1_CARS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table stores </a:t>
            </a: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Cars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data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D1_TRUCKS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table stores </a:t>
            </a: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Trucks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data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1900" b="1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Start or ended lease? 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the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status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field refers to the rental state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we can use a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WHERE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clause in the source query to filter out rentals by their status:</a:t>
            </a:r>
          </a:p>
          <a:p>
            <a:pPr marL="1257300" lvl="2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status='START'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retrieves the starting rentals Kafka messages</a:t>
            </a:r>
          </a:p>
          <a:p>
            <a:pPr marL="1257300" lvl="2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status='END'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retrieves the ended rentals Kafka messages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AFB48DDF-D804-47EA-9040-75D98A966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986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2) Streaming-VKG mappings: </a:t>
            </a:r>
            <a:r>
              <a:rPr lang="en-US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Baranch</a:t>
            </a:r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A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36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CCE812E-8AE2-4639-AF65-C7A87FC2AC40}"/>
              </a:ext>
            </a:extLst>
          </p:cNvPr>
          <p:cNvSpPr txBox="1"/>
          <p:nvPr/>
        </p:nvSpPr>
        <p:spPr>
          <a:xfrm>
            <a:off x="112712" y="967717"/>
            <a:ext cx="11763375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it-IT" sz="1900" b="1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RentalEnd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subclass of </a:t>
            </a: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Rental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to ease the complexity of queries asking only for ended rentals, we use the subclass specialization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AFB48DDF-D804-47EA-9040-75D98A966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495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1AFD85-B3CC-4E32-B981-3FE74403D423}"/>
              </a:ext>
            </a:extLst>
          </p:cNvPr>
          <p:cNvSpPr txBox="1"/>
          <p:nvPr/>
        </p:nvSpPr>
        <p:spPr>
          <a:xfrm>
            <a:off x="273050" y="2417866"/>
            <a:ext cx="11341100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mappingId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	DEALER1-CarRental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target	:D1_C{rid} a :Rental; :user :{user}; 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hasStart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{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ts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}^^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xsd:dateTime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:car :{plate}. :{plate} a :Car; :manufacturer {manufacturer}; :model {model}.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source	SELECT rid, user,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ts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plate, manufacturer, model FROM D1_CARS WHERE status='START'</a:t>
            </a:r>
          </a:p>
          <a:p>
            <a:endParaRPr lang="en-US" sz="14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mappingId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	DEALER1-TruckRental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target	:D1_T{rid} a :Rental; :user :{user}; 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hasStart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{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ts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}^^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xsd:dateTime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:truck :{plate}. :{plate} a :Truck; :manufacturer {manufacturer}; :model {model}.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source	SELECT rid, user,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ts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plate, manufacturer, model FROM D1_TRUCKS WHERE status='START'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D15046C-8AD2-4F5F-9833-AAE9B6CD7E18}"/>
              </a:ext>
            </a:extLst>
          </p:cNvPr>
          <p:cNvSpPr txBox="1"/>
          <p:nvPr/>
        </p:nvSpPr>
        <p:spPr>
          <a:xfrm>
            <a:off x="273050" y="4511531"/>
            <a:ext cx="11341100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mappingId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	DEALER1-CarRentalEnd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target	:D1_C{rid} a 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RentalEnd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hasEnd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{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ts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}^^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xsd:dateTime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:car :{plate}.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source	SELECT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rid,ts,plate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FROM D1_CARS WHERE status='END'</a:t>
            </a:r>
          </a:p>
          <a:p>
            <a:endParaRPr lang="en-US" sz="14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mappingId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	DEALER1-TruckRentalEnd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target	:D1_T{rid} a 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RentalEnd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hasEnd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{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ts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}^^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xsd:dateTime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:truck :{plate}.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source	SELECT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rid,ts,plate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FROM D1_TRUCKS WHERE status='END''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AACE16C-4E17-48D6-8D87-D52E2E03D169}"/>
              </a:ext>
            </a:extLst>
          </p:cNvPr>
          <p:cNvSpPr txBox="1"/>
          <p:nvPr/>
        </p:nvSpPr>
        <p:spPr>
          <a:xfrm>
            <a:off x="184150" y="2097849"/>
            <a:ext cx="290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Started rentals [</a:t>
            </a:r>
            <a:r>
              <a:rPr lang="en-US" dirty="0" err="1"/>
              <a:t>rentals.obda</a:t>
            </a:r>
            <a:r>
              <a:rPr lang="en-US" dirty="0"/>
              <a:t>]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1D0A6EA-589C-4D71-8C71-05152AC8F2D6}"/>
              </a:ext>
            </a:extLst>
          </p:cNvPr>
          <p:cNvSpPr txBox="1"/>
          <p:nvPr/>
        </p:nvSpPr>
        <p:spPr>
          <a:xfrm>
            <a:off x="184150" y="4175228"/>
            <a:ext cx="2837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Ended rentals [</a:t>
            </a:r>
            <a:r>
              <a:rPr lang="en-US" dirty="0" err="1"/>
              <a:t>rentals.obda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37081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2) Streaming-VKG mappings: Branch B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37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AFB48DDF-D804-47EA-9040-75D98A966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A3D982-9B06-42B3-9D6D-CC3FADA0CC61}"/>
              </a:ext>
            </a:extLst>
          </p:cNvPr>
          <p:cNvSpPr txBox="1"/>
          <p:nvPr/>
        </p:nvSpPr>
        <p:spPr>
          <a:xfrm>
            <a:off x="111125" y="877425"/>
            <a:ext cx="11763375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Entities: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Rental: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each rental ID in the stream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Vehicle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plate numbers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User: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client names</a:t>
            </a:r>
          </a:p>
          <a:p>
            <a:pPr lvl="1" algn="just">
              <a:spcAft>
                <a:spcPts val="600"/>
              </a:spcAft>
            </a:pPr>
            <a:endParaRPr lang="en-US" altLang="it-IT" sz="15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Kind of rented vehicle?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type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field refers to the kind of vehicle in the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D2_VEHICLES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table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for </a:t>
            </a:r>
            <a:r>
              <a:rPr lang="en-US" altLang="it-IT" sz="1900" u="sng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starting rentals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we can use a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WHERE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clause in the source query to determine the vehicle:</a:t>
            </a:r>
            <a:endParaRPr lang="en-US" altLang="it-IT" sz="1900" b="1" dirty="0">
              <a:solidFill>
                <a:srgbClr val="24292F"/>
              </a:solidFill>
              <a:latin typeface="MS UI Gothic" panose="020B0600070205080204" pitchFamily="34" charset="-128"/>
              <a:ea typeface="MS UI Gothic" panose="020B0600070205080204" pitchFamily="34" charset="-128"/>
              <a:cs typeface="Arial" panose="020B0604020202020204" pitchFamily="34" charset="0"/>
            </a:endParaRPr>
          </a:p>
          <a:p>
            <a:pPr marL="1257300" lvl="2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type=‘Car'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retrieves </a:t>
            </a: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Car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rental entries</a:t>
            </a:r>
          </a:p>
          <a:p>
            <a:pPr marL="1257300" lvl="2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type=‘Truck'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retrieves </a:t>
            </a: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Truck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rental entries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for </a:t>
            </a:r>
            <a:r>
              <a:rPr lang="en-US" altLang="it-IT" sz="1900" u="sng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ending rentals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since the vehicle class is determined in the starting rental messages:</a:t>
            </a:r>
          </a:p>
          <a:p>
            <a:pPr marL="1257300" lvl="2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 the generic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vehicle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object property (</a:t>
            </a:r>
            <a:r>
              <a:rPr lang="en-US" altLang="it-IT" sz="1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property range is </a:t>
            </a:r>
            <a:r>
              <a:rPr lang="en-US" altLang="it-IT" sz="18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Vehicle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</a:p>
          <a:p>
            <a:pPr marL="1257300" lvl="2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it-IT" sz="15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Start or ended lease? (same as Branch A)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 the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WHERE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clause in the source query to filter out rentals by their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status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field</a:t>
            </a:r>
          </a:p>
        </p:txBody>
      </p:sp>
    </p:spTree>
    <p:extLst>
      <p:ext uri="{BB962C8B-B14F-4D97-AF65-F5344CB8AC3E}">
        <p14:creationId xmlns:p14="http://schemas.microsoft.com/office/powerpoint/2010/main" val="31179834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4F8F49E-F8C9-4988-8BCF-4B22D17B9E64}"/>
              </a:ext>
            </a:extLst>
          </p:cNvPr>
          <p:cNvSpPr txBox="1"/>
          <p:nvPr/>
        </p:nvSpPr>
        <p:spPr>
          <a:xfrm>
            <a:off x="117475" y="861718"/>
            <a:ext cx="1176337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Users are kept in a separate topic: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need to combine the </a:t>
            </a:r>
            <a:r>
              <a:rPr lang="en-US" altLang="it-IT" sz="1900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Flink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streaming tables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D2_VEHICLES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and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D2_USERS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FlinkSQL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source query with a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JOIN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over the </a:t>
            </a:r>
            <a:r>
              <a:rPr lang="en-US" altLang="it-IT" sz="1900" b="1" dirty="0" err="1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userID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field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12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altLang="it-IT" sz="1900" b="1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RentalEnd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subclass of </a:t>
            </a: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Rental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(same as Branch A)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to ease the complexity of queries asking only for ended rentals, we use the subclass specialization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2) Streaming-VKG mappings: Branch B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38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AFB48DDF-D804-47EA-9040-75D98A966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0654CA4A-8AC4-46A7-93B3-766A8DBBAC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7180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41289F0-4AA4-4ABA-BEB7-35AB2C276C04}"/>
              </a:ext>
            </a:extLst>
          </p:cNvPr>
          <p:cNvSpPr txBox="1"/>
          <p:nvPr/>
        </p:nvSpPr>
        <p:spPr>
          <a:xfrm>
            <a:off x="273050" y="3491263"/>
            <a:ext cx="11341100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mappingId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	DEALER2-CarRental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target	:D2_{rid} a :Rental; :user :{name}; 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hasStart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{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ts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}^^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xsd:dateTime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:car :{plate}. :{plate} a :Car; :manufacturer {manufacturer}; :model {model}.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source	SELECT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rid,name,ts,plate,manufacturer,model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FROM D2_VEHICLES,D2_USERS WHERE D2_VEHICLES.userID=D2_USERS.userID 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                            AND type='Car' AND status='START'</a:t>
            </a:r>
          </a:p>
          <a:p>
            <a:endParaRPr lang="en-US" sz="14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mappingId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	DEALER2-TruckRental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target	:D2_{rid} a :Rental; :user :{name}; 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hasStart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{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ts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}^^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xsd:dateTime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:truck :{plate}. :{plate} a :Truck; :manufacturer {manufacturer}; :model {model}.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source	SELECT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rid,name,ts,plate,manufacturer,model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FROM D2_VEHICLES,D2_USERS WHERE D2_VEHICLES.userID=D2_USERS.userID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                            AND type='Truck' AND status='START’</a:t>
            </a:r>
          </a:p>
          <a:p>
            <a:endParaRPr lang="en-US" sz="14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mappingId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	DEALER2-RentalEnd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target	:D2_{rid} a 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RentalEnd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hasEnd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{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ts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}^^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xsd:dateTime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:vehicle :{plate}.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source	SELECT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rid,ts,plate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FROM D2_VEHICLES,D2_USERS WHERE D2_VEHICLES.userID=D2_USERS.userID AND status='END'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CEFA94A-DD8D-4703-A3DB-D1EB697C99E9}"/>
              </a:ext>
            </a:extLst>
          </p:cNvPr>
          <p:cNvSpPr txBox="1"/>
          <p:nvPr/>
        </p:nvSpPr>
        <p:spPr>
          <a:xfrm>
            <a:off x="206375" y="3132914"/>
            <a:ext cx="3673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Started/Ended rentals [</a:t>
            </a:r>
            <a:r>
              <a:rPr lang="en-US" dirty="0" err="1"/>
              <a:t>rentals.obda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39403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3) JDBC connection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39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AFB48DDF-D804-47EA-9040-75D98A966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375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4EC2E52-1381-4683-BB1E-9E917571DF97}"/>
              </a:ext>
            </a:extLst>
          </p:cNvPr>
          <p:cNvSpPr txBox="1"/>
          <p:nvPr/>
        </p:nvSpPr>
        <p:spPr>
          <a:xfrm>
            <a:off x="136525" y="1039518"/>
            <a:ext cx="11763375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OntopStream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interacts with Apache </a:t>
            </a:r>
            <a:r>
              <a:rPr lang="en-US" altLang="it-IT" sz="1900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Flink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through </a:t>
            </a: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JDBC calls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using a </a:t>
            </a: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custom JDBC driver</a:t>
            </a: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Before starting </a:t>
            </a:r>
            <a:r>
              <a:rPr lang="en-US" altLang="it-IT" sz="1900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OntopStream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we need to configure the connection to the </a:t>
            </a:r>
            <a:r>
              <a:rPr lang="en-US" altLang="it-IT" sz="1900" b="1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Flink</a:t>
            </a: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JDBC Gateway</a:t>
            </a:r>
          </a:p>
          <a:p>
            <a:pPr algn="just">
              <a:spcAft>
                <a:spcPts val="600"/>
              </a:spcAft>
            </a:pP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The configuration must be specified in a </a:t>
            </a: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property file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passed as input to </a:t>
            </a:r>
            <a:r>
              <a:rPr lang="en-US" altLang="it-IT" sz="1900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OntopStream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on its startup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E5E4571-4298-47EA-8C79-EA5C96B48043}"/>
              </a:ext>
            </a:extLst>
          </p:cNvPr>
          <p:cNvSpPr txBox="1"/>
          <p:nvPr/>
        </p:nvSpPr>
        <p:spPr>
          <a:xfrm>
            <a:off x="273050" y="4589813"/>
            <a:ext cx="1134110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jdbc.url=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jdbc</a:t>
            </a:r>
            <a:r>
              <a:rPr lang="en-US" sz="1400" dirty="0" err="1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flink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://sql-client:8083?planner=blink</a:t>
            </a:r>
          </a:p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jdbc.driver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=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com.ververica.flink.table.jdbc.FlinkDriver</a:t>
            </a:r>
            <a:endParaRPr lang="en-US" sz="14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jdbc.user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=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jdbc.name=test-RSE-streaming</a:t>
            </a:r>
          </a:p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jdbc.fetchSize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=1</a:t>
            </a:r>
          </a:p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jdbc.password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=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D276CAF-D563-458A-A494-0C3A7F508296}"/>
              </a:ext>
            </a:extLst>
          </p:cNvPr>
          <p:cNvSpPr txBox="1"/>
          <p:nvPr/>
        </p:nvSpPr>
        <p:spPr>
          <a:xfrm>
            <a:off x="206375" y="4220481"/>
            <a:ext cx="2282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rentals.propery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8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Traditional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Data Analysis - PROBLEMS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4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8" name="Segnaposto contenuto 4">
            <a:extLst>
              <a:ext uri="{FF2B5EF4-FFF2-40B4-BE49-F238E27FC236}">
                <a16:creationId xmlns:a16="http://schemas.microsoft.com/office/drawing/2014/main" id="{D1F5EA39-B6A3-420B-A6FE-CB26FB7D8969}"/>
              </a:ext>
            </a:extLst>
          </p:cNvPr>
          <p:cNvSpPr txBox="1">
            <a:spLocks/>
          </p:cNvSpPr>
          <p:nvPr/>
        </p:nvSpPr>
        <p:spPr>
          <a:xfrm>
            <a:off x="206375" y="1135622"/>
            <a:ext cx="9310959" cy="26374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Problem-dependent tasks:</a:t>
            </a:r>
          </a:p>
          <a:p>
            <a:pPr marL="1085850" lvl="1" indent="-34290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new analytical query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new ETL task from scratch</a:t>
            </a:r>
          </a:p>
          <a:p>
            <a:pPr marL="1085850" lvl="1" indent="-34290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ETLs require several days of work and meetings</a:t>
            </a:r>
          </a:p>
          <a:p>
            <a:pPr marL="1085850" lvl="1" indent="-34290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requires a lot of Data Engineers workforce </a:t>
            </a:r>
          </a:p>
          <a:p>
            <a:endParaRPr lang="en-US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Semantical analyses persistence in the data lake, for later re-use, is difficult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838A886-AB07-4436-9C3E-2A3C847F8E8C}"/>
              </a:ext>
            </a:extLst>
          </p:cNvPr>
          <p:cNvSpPr txBox="1"/>
          <p:nvPr/>
        </p:nvSpPr>
        <p:spPr>
          <a:xfrm>
            <a:off x="1440520" y="4240704"/>
            <a:ext cx="9310959" cy="40011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Solvable using a combination of </a:t>
            </a:r>
            <a:r>
              <a:rPr lang="en-US" sz="2000" b="0" i="1" u="sng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multiple tools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which </a:t>
            </a:r>
            <a:r>
              <a:rPr lang="en-US" sz="2000" b="0" i="1" u="sng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increase the required skills </a:t>
            </a:r>
            <a:endParaRPr lang="en-US" sz="2000" b="0" i="1" u="sng" strike="noStrike" baseline="0" dirty="0">
              <a:latin typeface="SFRM1095"/>
            </a:endParaRP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A6B685E-093D-46E2-A62C-8AD62BEC2C3E}"/>
              </a:ext>
            </a:extLst>
          </p:cNvPr>
          <p:cNvCxnSpPr>
            <a:cxnSpLocks/>
          </p:cNvCxnSpPr>
          <p:nvPr/>
        </p:nvCxnSpPr>
        <p:spPr>
          <a:xfrm>
            <a:off x="6120013" y="4796636"/>
            <a:ext cx="0" cy="644044"/>
          </a:xfrm>
          <a:prstGeom prst="straightConnector1">
            <a:avLst/>
          </a:prstGeom>
          <a:ln w="57150">
            <a:solidFill>
              <a:srgbClr val="343434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BC2B584-EEFA-47FE-9C5B-C0E1824DD789}"/>
              </a:ext>
            </a:extLst>
          </p:cNvPr>
          <p:cNvSpPr txBox="1"/>
          <p:nvPr/>
        </p:nvSpPr>
        <p:spPr>
          <a:xfrm>
            <a:off x="2970691" y="5652647"/>
            <a:ext cx="6250616" cy="400110"/>
          </a:xfrm>
          <a:prstGeom prst="rect">
            <a:avLst/>
          </a:prstGeom>
          <a:noFill/>
          <a:ln w="28575">
            <a:solidFill>
              <a:srgbClr val="343434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eed for </a:t>
            </a:r>
            <a:r>
              <a:rPr lang="en-US" sz="2000" b="1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user-friendly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straightforward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tool</a:t>
            </a:r>
          </a:p>
        </p:txBody>
      </p:sp>
    </p:spTree>
    <p:extLst>
      <p:ext uri="{BB962C8B-B14F-4D97-AF65-F5344CB8AC3E}">
        <p14:creationId xmlns:p14="http://schemas.microsoft.com/office/powerpoint/2010/main" val="25285828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Starting-up the resources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40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7725F54-571B-4D9B-BF3A-F975EE45E73B}"/>
              </a:ext>
            </a:extLst>
          </p:cNvPr>
          <p:cNvSpPr txBox="1"/>
          <p:nvPr/>
        </p:nvSpPr>
        <p:spPr>
          <a:xfrm>
            <a:off x="206375" y="917121"/>
            <a:ext cx="11763375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1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Requirements: </a:t>
            </a:r>
            <a:r>
              <a:rPr lang="en-US" sz="2100" b="0" i="1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21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100" b="0" i="1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docker-compose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i="1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100" b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 the tutorial environment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100" b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treaming resources (</a:t>
            </a:r>
            <a:r>
              <a:rPr lang="en-US" sz="2100" b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1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Kafka</a:t>
            </a:r>
            <a:r>
              <a:rPr lang="en-US" sz="2100" b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and </a:t>
            </a:r>
            <a:r>
              <a:rPr lang="en-US" sz="2100" b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JupyterLab</a:t>
            </a:r>
            <a:endParaRPr lang="en-US" sz="2100" b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 algn="just">
              <a:spcBef>
                <a:spcPts val="600"/>
              </a:spcBef>
              <a:spcAft>
                <a:spcPts val="600"/>
              </a:spcAft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sudo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docker-compose -f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flink-kafka.yml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up –d</a:t>
            </a:r>
          </a:p>
          <a:p>
            <a:pPr lvl="4" algn="just">
              <a:spcBef>
                <a:spcPts val="600"/>
              </a:spcBef>
              <a:spcAft>
                <a:spcPts val="600"/>
              </a:spcAft>
            </a:pPr>
            <a:endParaRPr lang="en-US" sz="1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S UI Gothic" panose="020B0600070205080204" pitchFamily="34" charset="-128"/>
              <a:ea typeface="MS UI Gothic" panose="020B0600070205080204" pitchFamily="34" charset="-128"/>
              <a:cs typeface="Arial" panose="020B0604020202020204" pitchFamily="34" charset="0"/>
            </a:endParaRP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b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100" b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JDBC Gateway:</a:t>
            </a:r>
          </a:p>
          <a:p>
            <a:pPr marL="1257300" lvl="2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keep the JDBC endpoint alive until you need the service (don't close the terminal window)</a:t>
            </a:r>
            <a:endParaRPr lang="en-US" b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 algn="just">
              <a:spcBef>
                <a:spcPts val="600"/>
              </a:spcBef>
              <a:spcAft>
                <a:spcPts val="600"/>
              </a:spcAft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sudo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docker-compose -f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flink-kafka.yml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exec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sql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-client /opt/flink-sql-gateway-0.2-SNAPSHOT/bin/sql-gateway.sh --library /opt/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sql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-client/lib</a:t>
            </a:r>
          </a:p>
        </p:txBody>
      </p:sp>
    </p:spTree>
    <p:extLst>
      <p:ext uri="{BB962C8B-B14F-4D97-AF65-F5344CB8AC3E}">
        <p14:creationId xmlns:p14="http://schemas.microsoft.com/office/powerpoint/2010/main" val="31880494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95402"/>
            <a:ext cx="12192000" cy="3562598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340308" y="4218461"/>
            <a:ext cx="7511383" cy="6919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altLang="it-IT" sz="4500" b="1" dirty="0">
                <a:solidFill>
                  <a:schemeClr val="bg1"/>
                </a:solidFill>
                <a:ea typeface="ＭＳ Ｐゴシック" panose="020B0600070205080204" pitchFamily="34" charset="-128"/>
              </a:rPr>
              <a:t>Tutorial: </a:t>
            </a:r>
            <a:r>
              <a:rPr lang="it-IT" altLang="it-IT" sz="4500" b="1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OntopStream</a:t>
            </a:r>
            <a:r>
              <a:rPr lang="it-IT" altLang="it-IT" sz="4500" b="1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</a:t>
            </a:r>
            <a:r>
              <a:rPr lang="it-IT" altLang="it-IT" sz="4500" b="1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hands-on</a:t>
            </a:r>
            <a:endParaRPr lang="en-US" altLang="it-IT" sz="4500" b="1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53225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OntopStream</a:t>
            </a:r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startup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42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AFB48DDF-D804-47EA-9040-75D98A966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375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4EC2E52-1381-4683-BB1E-9E917571DF97}"/>
              </a:ext>
            </a:extLst>
          </p:cNvPr>
          <p:cNvSpPr txBox="1"/>
          <p:nvPr/>
        </p:nvSpPr>
        <p:spPr>
          <a:xfrm>
            <a:off x="136525" y="1039518"/>
            <a:ext cx="1176337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</a:t>
            </a:r>
            <a:r>
              <a:rPr lang="en-US" altLang="it-IT" sz="1900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OntopStream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docker image is available on </a:t>
            </a:r>
            <a:r>
              <a:rPr lang="en-US" altLang="it-IT" sz="1900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DockerHub</a:t>
            </a: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5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4" algn="just">
              <a:spcAft>
                <a:spcPts val="600"/>
              </a:spcAft>
            </a:pPr>
            <a:r>
              <a:rPr lang="sv-SE" sz="2000" dirty="0">
                <a:hlinkClick r:id="rId3"/>
              </a:rPr>
              <a:t>hub.docker.com/r/chimerasuite/ontop-stream</a:t>
            </a:r>
            <a:endParaRPr lang="sv-SE" sz="2000" dirty="0"/>
          </a:p>
          <a:p>
            <a:pPr lvl="4" algn="just">
              <a:spcAft>
                <a:spcPts val="600"/>
              </a:spcAft>
            </a:pP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We can now start the </a:t>
            </a:r>
            <a:r>
              <a:rPr lang="en-US" altLang="it-IT" sz="1900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OntopStream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endpoint using the command: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5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2" algn="just">
              <a:spcAft>
                <a:spcPts val="600"/>
              </a:spcAft>
            </a:pP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	docker-compose -f docker-compose-</a:t>
            </a:r>
            <a:r>
              <a:rPr lang="en-US" altLang="it-IT" sz="1900" b="1" dirty="0" err="1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ontop.yml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up –d</a:t>
            </a:r>
          </a:p>
          <a:p>
            <a:pPr lvl="2" algn="just">
              <a:spcAft>
                <a:spcPts val="600"/>
              </a:spcAft>
            </a:pPr>
            <a:endParaRPr lang="en-US" altLang="it-IT" sz="1900" b="1" dirty="0">
              <a:solidFill>
                <a:srgbClr val="24292F"/>
              </a:solidFill>
              <a:latin typeface="MS UI Gothic" panose="020B0600070205080204" pitchFamily="34" charset="-128"/>
              <a:ea typeface="MS UI Gothic" panose="020B0600070205080204" pitchFamily="34" charset="-128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If we look at the configuration in the </a:t>
            </a:r>
            <a:r>
              <a:rPr lang="en-US" altLang="it-IT" sz="1900" b="1" dirty="0" err="1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ontop.yml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file we can see the three input files: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1900" b="1" dirty="0" err="1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tutorial.owl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contained the ontology describing the user </a:t>
            </a:r>
            <a:r>
              <a:rPr lang="en-US" altLang="it-IT" sz="1900" u="sng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unified logical view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1900" b="1" dirty="0" err="1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tutorial.obda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the </a:t>
            </a:r>
            <a:r>
              <a:rPr lang="en-US" altLang="it-IT" sz="1900" u="sng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Streaming-VKG mappings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we've designed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1900" b="1" dirty="0" err="1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tutorial.properties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the </a:t>
            </a:r>
            <a:r>
              <a:rPr lang="en-US" altLang="it-IT" sz="1900" u="sng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JDBC connection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properties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99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JupyterLab</a:t>
            </a:r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setup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43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AFB48DDF-D804-47EA-9040-75D98A966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375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4EC2E52-1381-4683-BB1E-9E917571DF97}"/>
              </a:ext>
            </a:extLst>
          </p:cNvPr>
          <p:cNvSpPr txBox="1"/>
          <p:nvPr/>
        </p:nvSpPr>
        <p:spPr>
          <a:xfrm>
            <a:off x="136525" y="1039518"/>
            <a:ext cx="11763375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We’re finally ready for querying the streams of data using a python notebook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platform is accessible from </a:t>
            </a:r>
            <a:r>
              <a:rPr lang="en-US" altLang="it-IT" sz="1900" b="1" dirty="0">
                <a:solidFill>
                  <a:srgbClr val="24292F"/>
                </a:solidFill>
                <a:highlight>
                  <a:srgbClr val="C0C0C0"/>
                </a:highlight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http://&lt;IP-ADDRESS&gt;:8888/lab?token=TEST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B64AA90-9BF6-45A4-AD08-A77CF6AD2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" t="10469" r="198" b="282"/>
          <a:stretch/>
        </p:blipFill>
        <p:spPr>
          <a:xfrm>
            <a:off x="3617120" y="2434864"/>
            <a:ext cx="7741444" cy="3868305"/>
          </a:xfrm>
          <a:prstGeom prst="rect">
            <a:avLst/>
          </a:prstGeom>
        </p:spPr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368F3782-63D3-4A0B-B973-2C67CCEA08C4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262249" y="3579191"/>
            <a:ext cx="1567543" cy="64842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E90E532-41AC-4DD6-BE1F-3F5214D41A5F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186944" y="4211197"/>
            <a:ext cx="1642847" cy="17644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32E683B3-E20E-47BE-A5D4-4579B1DAD57D}"/>
              </a:ext>
            </a:extLst>
          </p:cNvPr>
          <p:cNvCxnSpPr>
            <a:cxnSpLocks/>
          </p:cNvCxnSpPr>
          <p:nvPr/>
        </p:nvCxnSpPr>
        <p:spPr>
          <a:xfrm flipV="1">
            <a:off x="2376105" y="4591902"/>
            <a:ext cx="1453686" cy="548183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91C64B5-CA8C-4659-BE4D-75E37604A9D1}"/>
              </a:ext>
            </a:extLst>
          </p:cNvPr>
          <p:cNvSpPr txBox="1"/>
          <p:nvPr/>
        </p:nvSpPr>
        <p:spPr>
          <a:xfrm>
            <a:off x="144040" y="3379136"/>
            <a:ext cx="2118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Kafka producer #1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8928767-BC7C-4414-8725-F228524FE78F}"/>
              </a:ext>
            </a:extLst>
          </p:cNvPr>
          <p:cNvSpPr txBox="1"/>
          <p:nvPr/>
        </p:nvSpPr>
        <p:spPr>
          <a:xfrm>
            <a:off x="68735" y="4011142"/>
            <a:ext cx="2118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Kafka producer #2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0A96FF8-0910-453D-8EA5-24E6BB106997}"/>
              </a:ext>
            </a:extLst>
          </p:cNvPr>
          <p:cNvSpPr txBox="1"/>
          <p:nvPr/>
        </p:nvSpPr>
        <p:spPr>
          <a:xfrm>
            <a:off x="206375" y="5043258"/>
            <a:ext cx="2289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7030A0"/>
                </a:solidFill>
              </a:rPr>
              <a:t>OntopStream</a:t>
            </a:r>
            <a:r>
              <a:rPr lang="en-US" sz="2000" b="1" dirty="0">
                <a:solidFill>
                  <a:srgbClr val="7030A0"/>
                </a:solidFill>
              </a:rPr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28920544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First Query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44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A6132F4-EEFB-405D-8B47-C4B557CC5D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" b="14032"/>
          <a:stretch/>
        </p:blipFill>
        <p:spPr>
          <a:xfrm>
            <a:off x="568036" y="827473"/>
            <a:ext cx="11055927" cy="482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651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First Query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45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A6132F4-EEFB-405D-8B47-C4B557CC5D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"/>
          <a:stretch/>
        </p:blipFill>
        <p:spPr>
          <a:xfrm>
            <a:off x="568036" y="827473"/>
            <a:ext cx="11055927" cy="561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770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Second Query – Real-Time Filtering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46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4194E3B-523D-4366-80BF-4078653209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24"/>
          <a:stretch/>
        </p:blipFill>
        <p:spPr>
          <a:xfrm>
            <a:off x="684300" y="835850"/>
            <a:ext cx="10823400" cy="4846493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612BC1DA-C709-4CD4-902B-CDF1212F1718}"/>
              </a:ext>
            </a:extLst>
          </p:cNvPr>
          <p:cNvCxnSpPr/>
          <p:nvPr/>
        </p:nvCxnSpPr>
        <p:spPr>
          <a:xfrm flipH="1">
            <a:off x="3164774" y="2446317"/>
            <a:ext cx="1543792" cy="30282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69CBDFA-44F9-4B79-B0E8-BAECAD1D458F}"/>
              </a:ext>
            </a:extLst>
          </p:cNvPr>
          <p:cNvSpPr txBox="1"/>
          <p:nvPr/>
        </p:nvSpPr>
        <p:spPr>
          <a:xfrm>
            <a:off x="4708566" y="2153929"/>
            <a:ext cx="4508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real-time filtering condition, translated in a WHERE clause over the queried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Flink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Dynamic Tables</a:t>
            </a:r>
          </a:p>
        </p:txBody>
      </p:sp>
    </p:spTree>
    <p:extLst>
      <p:ext uri="{BB962C8B-B14F-4D97-AF65-F5344CB8AC3E}">
        <p14:creationId xmlns:p14="http://schemas.microsoft.com/office/powerpoint/2010/main" val="23084875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Second Query – Real-Time Filtering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47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4194E3B-523D-4366-80BF-4078653209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07"/>
          <a:stretch/>
        </p:blipFill>
        <p:spPr>
          <a:xfrm>
            <a:off x="684300" y="835850"/>
            <a:ext cx="10823400" cy="5595997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B70BCD44-BBE3-47C7-9BDD-5BAC30AE1200}"/>
              </a:ext>
            </a:extLst>
          </p:cNvPr>
          <p:cNvCxnSpPr/>
          <p:nvPr/>
        </p:nvCxnSpPr>
        <p:spPr>
          <a:xfrm flipH="1">
            <a:off x="3164774" y="2446317"/>
            <a:ext cx="1543792" cy="30282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0B9D5D7-68EA-47BC-BFA6-6D170FCCC01D}"/>
              </a:ext>
            </a:extLst>
          </p:cNvPr>
          <p:cNvSpPr txBox="1"/>
          <p:nvPr/>
        </p:nvSpPr>
        <p:spPr>
          <a:xfrm>
            <a:off x="4708566" y="2153929"/>
            <a:ext cx="4508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real-time filtering condition, translated in a WHERE clause over the queried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Flink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Dynamic Tables</a:t>
            </a:r>
          </a:p>
        </p:txBody>
      </p:sp>
    </p:spTree>
    <p:extLst>
      <p:ext uri="{BB962C8B-B14F-4D97-AF65-F5344CB8AC3E}">
        <p14:creationId xmlns:p14="http://schemas.microsoft.com/office/powerpoint/2010/main" val="13887606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Second Query – Real-Time Filtering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48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4194E3B-523D-4366-80BF-4078653209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07"/>
          <a:stretch/>
        </p:blipFill>
        <p:spPr>
          <a:xfrm>
            <a:off x="684300" y="835850"/>
            <a:ext cx="10823400" cy="5595997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B70BCD44-BBE3-47C7-9BDD-5BAC30AE1200}"/>
              </a:ext>
            </a:extLst>
          </p:cNvPr>
          <p:cNvCxnSpPr/>
          <p:nvPr/>
        </p:nvCxnSpPr>
        <p:spPr>
          <a:xfrm flipH="1">
            <a:off x="3164774" y="2446317"/>
            <a:ext cx="1543792" cy="30282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0B9D5D7-68EA-47BC-BFA6-6D170FCCC01D}"/>
              </a:ext>
            </a:extLst>
          </p:cNvPr>
          <p:cNvSpPr txBox="1"/>
          <p:nvPr/>
        </p:nvSpPr>
        <p:spPr>
          <a:xfrm>
            <a:off x="4708566" y="2153929"/>
            <a:ext cx="4508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real-time filtering condition, translated in a WHERE clause over the queried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Flink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Dynamic Tables</a:t>
            </a:r>
          </a:p>
        </p:txBody>
      </p:sp>
    </p:spTree>
    <p:extLst>
      <p:ext uri="{BB962C8B-B14F-4D97-AF65-F5344CB8AC3E}">
        <p14:creationId xmlns:p14="http://schemas.microsoft.com/office/powerpoint/2010/main" val="42561634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Third Query – Reasoning…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49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FA5F0E8-0DA7-43DD-85D3-5C950C56A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01" y="877738"/>
            <a:ext cx="10877797" cy="5470120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740B939A-16C5-4275-AFB1-611349F48E18}"/>
              </a:ext>
            </a:extLst>
          </p:cNvPr>
          <p:cNvSpPr/>
          <p:nvPr/>
        </p:nvSpPr>
        <p:spPr>
          <a:xfrm>
            <a:off x="979715" y="2671764"/>
            <a:ext cx="1056903" cy="154534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BDF3ACA-1018-42E5-926C-5011743970EB}"/>
              </a:ext>
            </a:extLst>
          </p:cNvPr>
          <p:cNvCxnSpPr>
            <a:cxnSpLocks/>
          </p:cNvCxnSpPr>
          <p:nvPr/>
        </p:nvCxnSpPr>
        <p:spPr>
          <a:xfrm flipH="1">
            <a:off x="2076450" y="1822176"/>
            <a:ext cx="2767014" cy="849588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E698799-802F-4A3F-B447-07037D24A51C}"/>
              </a:ext>
            </a:extLst>
          </p:cNvPr>
          <p:cNvSpPr txBox="1"/>
          <p:nvPr/>
        </p:nvSpPr>
        <p:spPr>
          <a:xfrm>
            <a:off x="4803119" y="1524164"/>
            <a:ext cx="34883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solidFill>
                  <a:srgbClr val="7030A0"/>
                </a:solidFill>
              </a:rPr>
              <a:t>Real-time reasoning, based on the mapping ontology. </a:t>
            </a:r>
            <a:r>
              <a:rPr lang="en-US" sz="1400" b="1" i="1" dirty="0">
                <a:solidFill>
                  <a:srgbClr val="7030A0"/>
                </a:solidFill>
              </a:rPr>
              <a:t>Cars</a:t>
            </a:r>
            <a:r>
              <a:rPr lang="en-US" sz="1400" b="1" dirty="0">
                <a:solidFill>
                  <a:srgbClr val="7030A0"/>
                </a:solidFill>
              </a:rPr>
              <a:t> and </a:t>
            </a:r>
            <a:r>
              <a:rPr lang="en-US" sz="1400" b="1" i="1" dirty="0">
                <a:solidFill>
                  <a:srgbClr val="7030A0"/>
                </a:solidFill>
              </a:rPr>
              <a:t>Trucks</a:t>
            </a:r>
            <a:r>
              <a:rPr lang="en-US" sz="1400" b="1" dirty="0">
                <a:solidFill>
                  <a:srgbClr val="7030A0"/>
                </a:solidFill>
              </a:rPr>
              <a:t> are both vehicles</a:t>
            </a:r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0AB01424-FBD4-4122-B591-4AC9E4211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445" y="1078100"/>
            <a:ext cx="1284826" cy="101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6E6E4709-2296-4CD2-B7E3-5F7F9EA16CBF}"/>
              </a:ext>
            </a:extLst>
          </p:cNvPr>
          <p:cNvSpPr/>
          <p:nvPr/>
        </p:nvSpPr>
        <p:spPr>
          <a:xfrm>
            <a:off x="8522494" y="1632458"/>
            <a:ext cx="833437" cy="44161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C6BB6B87-E430-4B4C-98E9-A8A6256674AB}"/>
              </a:ext>
            </a:extLst>
          </p:cNvPr>
          <p:cNvSpPr/>
          <p:nvPr/>
        </p:nvSpPr>
        <p:spPr>
          <a:xfrm>
            <a:off x="2012868" y="2816774"/>
            <a:ext cx="997528" cy="14599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947C42A9-5011-4811-B42F-1176CA0A7BDE}"/>
              </a:ext>
            </a:extLst>
          </p:cNvPr>
          <p:cNvCxnSpPr>
            <a:cxnSpLocks/>
          </p:cNvCxnSpPr>
          <p:nvPr/>
        </p:nvCxnSpPr>
        <p:spPr>
          <a:xfrm flipH="1">
            <a:off x="2954447" y="1907670"/>
            <a:ext cx="1878995" cy="87876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3">
            <a:extLst>
              <a:ext uri="{FF2B5EF4-FFF2-40B4-BE49-F238E27FC236}">
                <a16:creationId xmlns:a16="http://schemas.microsoft.com/office/drawing/2014/main" id="{CAC78CF6-696A-4AEE-B609-A0E21FF831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3"/>
          <a:stretch/>
        </p:blipFill>
        <p:spPr bwMode="auto">
          <a:xfrm>
            <a:off x="9706271" y="1078100"/>
            <a:ext cx="1737231" cy="78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ttangolo 22">
            <a:extLst>
              <a:ext uri="{FF2B5EF4-FFF2-40B4-BE49-F238E27FC236}">
                <a16:creationId xmlns:a16="http://schemas.microsoft.com/office/drawing/2014/main" id="{A63C1079-D6B2-4CD1-9623-97EF7EF8A907}"/>
              </a:ext>
            </a:extLst>
          </p:cNvPr>
          <p:cNvSpPr/>
          <p:nvPr/>
        </p:nvSpPr>
        <p:spPr>
          <a:xfrm>
            <a:off x="9829060" y="1371040"/>
            <a:ext cx="833130" cy="462524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9B15C9DB-802D-497A-8538-D42CC25B6518}"/>
              </a:ext>
            </a:extLst>
          </p:cNvPr>
          <p:cNvSpPr/>
          <p:nvPr/>
        </p:nvSpPr>
        <p:spPr>
          <a:xfrm>
            <a:off x="1202531" y="5336382"/>
            <a:ext cx="1464469" cy="41671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8EAE875-3A42-4F2A-A3DB-496AD44C3B19}"/>
              </a:ext>
            </a:extLst>
          </p:cNvPr>
          <p:cNvSpPr/>
          <p:nvPr/>
        </p:nvSpPr>
        <p:spPr>
          <a:xfrm>
            <a:off x="735806" y="3990576"/>
            <a:ext cx="2274590" cy="195659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2615F7D6-5197-4D5F-9AFD-5BFE4B397194}"/>
              </a:ext>
            </a:extLst>
          </p:cNvPr>
          <p:cNvCxnSpPr>
            <a:cxnSpLocks/>
          </p:cNvCxnSpPr>
          <p:nvPr/>
        </p:nvCxnSpPr>
        <p:spPr>
          <a:xfrm flipH="1">
            <a:off x="2709042" y="4222740"/>
            <a:ext cx="1977258" cy="132200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9831D73A-E43B-4D77-9099-F5606B408071}"/>
              </a:ext>
            </a:extLst>
          </p:cNvPr>
          <p:cNvCxnSpPr>
            <a:cxnSpLocks/>
          </p:cNvCxnSpPr>
          <p:nvPr/>
        </p:nvCxnSpPr>
        <p:spPr>
          <a:xfrm flipH="1" flipV="1">
            <a:off x="3057526" y="4086670"/>
            <a:ext cx="1628774" cy="7581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2439CDE-9F3B-4DB2-B5F1-07EA4B6AE690}"/>
              </a:ext>
            </a:extLst>
          </p:cNvPr>
          <p:cNvSpPr txBox="1"/>
          <p:nvPr/>
        </p:nvSpPr>
        <p:spPr>
          <a:xfrm>
            <a:off x="4686300" y="4032346"/>
            <a:ext cx="20907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Query results persistence</a:t>
            </a:r>
          </a:p>
        </p:txBody>
      </p:sp>
    </p:spTree>
    <p:extLst>
      <p:ext uri="{BB962C8B-B14F-4D97-AF65-F5344CB8AC3E}">
        <p14:creationId xmlns:p14="http://schemas.microsoft.com/office/powerpoint/2010/main" val="119586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Ontology-Based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Data Access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5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8B562332-BA3C-4EF6-B3DD-5A1E4593FDC4}"/>
              </a:ext>
            </a:extLst>
          </p:cNvPr>
          <p:cNvSpPr txBox="1">
            <a:spLocks/>
          </p:cNvSpPr>
          <p:nvPr/>
        </p:nvSpPr>
        <p:spPr>
          <a:xfrm>
            <a:off x="206374" y="1289634"/>
            <a:ext cx="11787505" cy="46519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/>
              <a:t>Ontology-Based Data Access (OBDA) </a:t>
            </a:r>
            <a:r>
              <a:rPr lang="en-US" dirty="0" err="1"/>
              <a:t>softwares</a:t>
            </a:r>
            <a:r>
              <a:rPr lang="en-US" dirty="0"/>
              <a:t> aim to solve data integration problems…</a:t>
            </a:r>
          </a:p>
          <a:p>
            <a:pPr marL="342900" indent="-342900"/>
            <a:endParaRPr lang="en-US" dirty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Virtual Knowledge Graph (VKG) </a:t>
            </a:r>
            <a:r>
              <a:rPr lang="en-US" dirty="0"/>
              <a:t>approach:</a:t>
            </a:r>
          </a:p>
          <a:p>
            <a:pPr marL="1085850" lvl="1" indent="-342900">
              <a:spcAft>
                <a:spcPts val="600"/>
              </a:spcAft>
            </a:pPr>
            <a:r>
              <a:rPr lang="en-US" dirty="0"/>
              <a:t>additional semantic layer on top of the data</a:t>
            </a:r>
          </a:p>
          <a:p>
            <a:pPr marL="1085850" lvl="1" indent="-342900">
              <a:spcAft>
                <a:spcPts val="600"/>
              </a:spcAft>
            </a:pPr>
            <a:r>
              <a:rPr lang="en-US" dirty="0"/>
              <a:t>relational data sources abstraction, exposed as RDF triples</a:t>
            </a:r>
          </a:p>
          <a:p>
            <a:pPr marL="1085850" lvl="1" indent="-342900">
              <a:spcAft>
                <a:spcPts val="600"/>
              </a:spcAft>
            </a:pPr>
            <a:r>
              <a:rPr lang="en-US" dirty="0"/>
              <a:t>SPARQL queries to access the data</a:t>
            </a:r>
          </a:p>
          <a:p>
            <a:pPr marL="1085850" lvl="1" indent="-342900">
              <a:spcAft>
                <a:spcPts val="600"/>
              </a:spcAft>
            </a:pPr>
            <a:r>
              <a:rPr lang="en-US" dirty="0"/>
              <a:t>automatic SPARQL </a:t>
            </a:r>
            <a:r>
              <a:rPr lang="en-US" dirty="0">
                <a:sym typeface="Wingdings" panose="05000000000000000000" pitchFamily="2" charset="2"/>
              </a:rPr>
              <a:t> SQL query rewritings</a:t>
            </a:r>
          </a:p>
        </p:txBody>
      </p:sp>
    </p:spTree>
    <p:extLst>
      <p:ext uri="{BB962C8B-B14F-4D97-AF65-F5344CB8AC3E}">
        <p14:creationId xmlns:p14="http://schemas.microsoft.com/office/powerpoint/2010/main" val="10251279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Third Query – Reasoning…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50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66FE008-B4BC-4D8B-8D4E-02503223A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52" y="1182516"/>
            <a:ext cx="4490275" cy="264133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A2703DB-B8F2-4C56-AE09-A12C7EBEFF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327" y="3063833"/>
            <a:ext cx="6849120" cy="3196256"/>
          </a:xfrm>
          <a:prstGeom prst="rect">
            <a:avLst/>
          </a:prstGeom>
        </p:spPr>
      </p:pic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F493DD72-5943-4947-B05A-25AF90DF9991}"/>
              </a:ext>
            </a:extLst>
          </p:cNvPr>
          <p:cNvCxnSpPr/>
          <p:nvPr/>
        </p:nvCxnSpPr>
        <p:spPr>
          <a:xfrm flipH="1">
            <a:off x="2814452" y="1007609"/>
            <a:ext cx="528452" cy="476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A15838ED-84A1-4871-9E6A-05DDB9FE58ED}"/>
              </a:ext>
            </a:extLst>
          </p:cNvPr>
          <p:cNvCxnSpPr>
            <a:cxnSpLocks/>
          </p:cNvCxnSpPr>
          <p:nvPr/>
        </p:nvCxnSpPr>
        <p:spPr>
          <a:xfrm flipH="1">
            <a:off x="2493818" y="1579418"/>
            <a:ext cx="2606635" cy="23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507FD99-C78A-41FB-B66E-75F4AF54681E}"/>
              </a:ext>
            </a:extLst>
          </p:cNvPr>
          <p:cNvSpPr txBox="1"/>
          <p:nvPr/>
        </p:nvSpPr>
        <p:spPr>
          <a:xfrm>
            <a:off x="3301340" y="798865"/>
            <a:ext cx="1360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Car (branch 1)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25FD3A3C-AA38-42B1-99A5-44662C93EE7E}"/>
              </a:ext>
            </a:extLst>
          </p:cNvPr>
          <p:cNvSpPr txBox="1"/>
          <p:nvPr/>
        </p:nvSpPr>
        <p:spPr>
          <a:xfrm>
            <a:off x="5079671" y="1386254"/>
            <a:ext cx="1527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Truck (branch 2)</a:t>
            </a:r>
          </a:p>
        </p:txBody>
      </p:sp>
    </p:spTree>
    <p:extLst>
      <p:ext uri="{BB962C8B-B14F-4D97-AF65-F5344CB8AC3E}">
        <p14:creationId xmlns:p14="http://schemas.microsoft.com/office/powerpoint/2010/main" val="15067874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Fourth Query – Windowing (future developments)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51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5765600-4E79-40ED-974E-B948B90D1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5" y="925310"/>
            <a:ext cx="11615084" cy="542254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90BC686-34AC-4928-89F6-A175D32229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69"/>
          <a:stretch/>
        </p:blipFill>
        <p:spPr>
          <a:xfrm>
            <a:off x="8728449" y="1786964"/>
            <a:ext cx="2892152" cy="203095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AEDE19E-C388-4623-A96B-A895DF77C267}"/>
              </a:ext>
            </a:extLst>
          </p:cNvPr>
          <p:cNvSpPr txBox="1"/>
          <p:nvPr/>
        </p:nvSpPr>
        <p:spPr>
          <a:xfrm>
            <a:off x="8474636" y="1417631"/>
            <a:ext cx="162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Responses @t1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09152ACE-B6C2-4C43-8730-C3A2DA10859A}"/>
              </a:ext>
            </a:extLst>
          </p:cNvPr>
          <p:cNvSpPr/>
          <p:nvPr/>
        </p:nvSpPr>
        <p:spPr>
          <a:xfrm>
            <a:off x="267738" y="2505997"/>
            <a:ext cx="3670755" cy="14599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0C73EAE-F3B9-4932-9261-37746068EF76}"/>
              </a:ext>
            </a:extLst>
          </p:cNvPr>
          <p:cNvSpPr txBox="1"/>
          <p:nvPr/>
        </p:nvSpPr>
        <p:spPr>
          <a:xfrm>
            <a:off x="4920084" y="1981282"/>
            <a:ext cx="23219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solidFill>
                  <a:srgbClr val="7030A0"/>
                </a:solidFill>
              </a:rPr>
              <a:t>RSP-QL window condition…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FF354557-B464-40D3-BD27-FC4FA9204ABE}"/>
              </a:ext>
            </a:extLst>
          </p:cNvPr>
          <p:cNvCxnSpPr>
            <a:cxnSpLocks/>
          </p:cNvCxnSpPr>
          <p:nvPr/>
        </p:nvCxnSpPr>
        <p:spPr>
          <a:xfrm flipH="1">
            <a:off x="3985731" y="2169459"/>
            <a:ext cx="964233" cy="375538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3253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Fourth Query – Windowing (future developments)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52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5765600-4E79-40ED-974E-B948B90D1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5" y="925310"/>
            <a:ext cx="11615084" cy="542254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90BC686-34AC-4928-89F6-A175D3222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449" y="1786963"/>
            <a:ext cx="2892152" cy="2664199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AEDE19E-C388-4623-A96B-A895DF77C267}"/>
              </a:ext>
            </a:extLst>
          </p:cNvPr>
          <p:cNvSpPr txBox="1"/>
          <p:nvPr/>
        </p:nvSpPr>
        <p:spPr>
          <a:xfrm>
            <a:off x="8474636" y="1417631"/>
            <a:ext cx="162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Responses @t2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09152ACE-B6C2-4C43-8730-C3A2DA10859A}"/>
              </a:ext>
            </a:extLst>
          </p:cNvPr>
          <p:cNvSpPr/>
          <p:nvPr/>
        </p:nvSpPr>
        <p:spPr>
          <a:xfrm>
            <a:off x="267738" y="2505997"/>
            <a:ext cx="3670755" cy="14599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0C73EAE-F3B9-4932-9261-37746068EF76}"/>
              </a:ext>
            </a:extLst>
          </p:cNvPr>
          <p:cNvSpPr txBox="1"/>
          <p:nvPr/>
        </p:nvSpPr>
        <p:spPr>
          <a:xfrm>
            <a:off x="4920084" y="1981282"/>
            <a:ext cx="23219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solidFill>
                  <a:srgbClr val="7030A0"/>
                </a:solidFill>
              </a:rPr>
              <a:t>RSP-QL window condition…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FF354557-B464-40D3-BD27-FC4FA9204ABE}"/>
              </a:ext>
            </a:extLst>
          </p:cNvPr>
          <p:cNvCxnSpPr>
            <a:cxnSpLocks/>
          </p:cNvCxnSpPr>
          <p:nvPr/>
        </p:nvCxnSpPr>
        <p:spPr>
          <a:xfrm flipH="1">
            <a:off x="3985731" y="2169459"/>
            <a:ext cx="964233" cy="375538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6450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9D0CF166-B5D9-477F-B269-BF0DCCC44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sp>
        <p:nvSpPr>
          <p:cNvPr id="14" name="Titolo 1">
            <a:extLst>
              <a:ext uri="{FF2B5EF4-FFF2-40B4-BE49-F238E27FC236}">
                <a16:creationId xmlns:a16="http://schemas.microsoft.com/office/drawing/2014/main" id="{0E18E053-4EFD-415F-BA8B-9AC9227B5B34}"/>
              </a:ext>
            </a:extLst>
          </p:cNvPr>
          <p:cNvSpPr txBox="1">
            <a:spLocks/>
          </p:cNvSpPr>
          <p:nvPr/>
        </p:nvSpPr>
        <p:spPr>
          <a:xfrm>
            <a:off x="4072094" y="2986577"/>
            <a:ext cx="4047811" cy="8848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>
                <a:solidFill>
                  <a:schemeClr val="bg1"/>
                </a:solidFill>
                <a:latin typeface="ArialMT"/>
              </a:rPr>
              <a:t>Thank you !!</a:t>
            </a:r>
            <a:endParaRPr lang="en-US" sz="5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163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Vitual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Knowledge </a:t>
            </a:r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Graph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</a:t>
            </a:r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approach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6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ED19C50-920D-432F-886A-E0F5957FA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976" y="988021"/>
            <a:ext cx="5142964" cy="535983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86E5776-BB2A-459B-A8B7-CCDC4D417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021" y="1602293"/>
            <a:ext cx="707140" cy="70714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F9D196F-0742-4CFA-B3EB-E0D887533EB3}"/>
              </a:ext>
            </a:extLst>
          </p:cNvPr>
          <p:cNvSpPr txBox="1"/>
          <p:nvPr/>
        </p:nvSpPr>
        <p:spPr>
          <a:xfrm>
            <a:off x="2390366" y="1765479"/>
            <a:ext cx="2528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Analyst/Scientist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BED0F65-C32C-4100-890C-1F5C452EA6D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22" r="9879"/>
          <a:stretch/>
        </p:blipFill>
        <p:spPr>
          <a:xfrm>
            <a:off x="1544737" y="4097620"/>
            <a:ext cx="655694" cy="81452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1B26F52-4C11-49DE-9176-057AE04D68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1911" y="2821466"/>
            <a:ext cx="762411" cy="762411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E27BF61-81F5-4930-B4C7-C662C6FE49EB}"/>
              </a:ext>
            </a:extLst>
          </p:cNvPr>
          <p:cNvSpPr txBox="1"/>
          <p:nvPr/>
        </p:nvSpPr>
        <p:spPr>
          <a:xfrm>
            <a:off x="2390366" y="2987759"/>
            <a:ext cx="2381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Knowledge Engineer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09A0953-F140-41A6-85B6-8C6D20317AF5}"/>
              </a:ext>
            </a:extLst>
          </p:cNvPr>
          <p:cNvSpPr txBox="1"/>
          <p:nvPr/>
        </p:nvSpPr>
        <p:spPr>
          <a:xfrm>
            <a:off x="2398594" y="4272627"/>
            <a:ext cx="1700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Engineer</a:t>
            </a: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94B8E07B-8E0E-4CB4-9CB5-FDA04B80CFA4}"/>
              </a:ext>
            </a:extLst>
          </p:cNvPr>
          <p:cNvCxnSpPr>
            <a:cxnSpLocks/>
          </p:cNvCxnSpPr>
          <p:nvPr/>
        </p:nvCxnSpPr>
        <p:spPr>
          <a:xfrm>
            <a:off x="1149376" y="2524134"/>
            <a:ext cx="3879824" cy="0"/>
          </a:xfrm>
          <a:prstGeom prst="line">
            <a:avLst/>
          </a:prstGeom>
          <a:ln>
            <a:solidFill>
              <a:srgbClr val="728FA5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BF5E24E-F6F4-4F04-BEBF-72E584FB7433}"/>
              </a:ext>
            </a:extLst>
          </p:cNvPr>
          <p:cNvCxnSpPr>
            <a:cxnSpLocks/>
          </p:cNvCxnSpPr>
          <p:nvPr/>
        </p:nvCxnSpPr>
        <p:spPr>
          <a:xfrm>
            <a:off x="1149376" y="3796204"/>
            <a:ext cx="3879824" cy="0"/>
          </a:xfrm>
          <a:prstGeom prst="line">
            <a:avLst/>
          </a:prstGeom>
          <a:ln>
            <a:solidFill>
              <a:srgbClr val="728FA5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936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Virtual Knowledge </a:t>
            </a:r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Graph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</a:t>
            </a:r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engines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7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873BFCA7-260D-4542-9292-5428A4E0B6B9}"/>
              </a:ext>
            </a:extLst>
          </p:cNvPr>
          <p:cNvSpPr txBox="1">
            <a:spLocks/>
          </p:cNvSpPr>
          <p:nvPr/>
        </p:nvSpPr>
        <p:spPr>
          <a:xfrm>
            <a:off x="206375" y="1289634"/>
            <a:ext cx="11695611" cy="46519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ym typeface="Wingdings" panose="05000000000000000000" pitchFamily="2" charset="2"/>
              </a:rPr>
              <a:t>“traditional” VKG engines (</a:t>
            </a:r>
            <a:r>
              <a:rPr lang="en-US" dirty="0" err="1">
                <a:sym typeface="Wingdings" panose="05000000000000000000" pitchFamily="2" charset="2"/>
              </a:rPr>
              <a:t>Mastro</a:t>
            </a:r>
            <a:r>
              <a:rPr lang="en-US" dirty="0">
                <a:sym typeface="Wingdings" panose="05000000000000000000" pitchFamily="2" charset="2"/>
              </a:rPr>
              <a:t>, Morph-RDB, </a:t>
            </a:r>
            <a:r>
              <a:rPr lang="en-US" dirty="0" err="1">
                <a:sym typeface="Wingdings" panose="05000000000000000000" pitchFamily="2" charset="2"/>
              </a:rPr>
              <a:t>UltraWrap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5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err="1">
                <a:sym typeface="Wingdings" panose="05000000000000000000" pitchFamily="2" charset="2"/>
              </a:rPr>
              <a:t>Ontop</a:t>
            </a:r>
            <a:r>
              <a:rPr lang="en-US" dirty="0">
                <a:sym typeface="Wingdings" panose="05000000000000000000" pitchFamily="2" charset="2"/>
              </a:rPr>
              <a:t> is considered the state-of-the-art reference VKG engine:</a:t>
            </a:r>
          </a:p>
          <a:p>
            <a:pPr marL="1085850" lvl="1" indent="-342900"/>
            <a:r>
              <a:rPr lang="en-US" dirty="0">
                <a:sym typeface="Wingdings" panose="05000000000000000000" pitchFamily="2" charset="2"/>
              </a:rPr>
              <a:t>the only one offered as a commercial solution</a:t>
            </a:r>
          </a:p>
          <a:p>
            <a:pPr marL="1085850" lvl="1" indent="-342900"/>
            <a:r>
              <a:rPr lang="en-US" dirty="0">
                <a:sym typeface="Wingdings" panose="05000000000000000000" pitchFamily="2" charset="2"/>
              </a:rPr>
              <a:t>active </a:t>
            </a:r>
            <a:r>
              <a:rPr lang="en-US" dirty="0" err="1">
                <a:sym typeface="Wingdings" panose="05000000000000000000" pitchFamily="2" charset="2"/>
              </a:rPr>
              <a:t>Github</a:t>
            </a:r>
            <a:r>
              <a:rPr lang="en-US" dirty="0">
                <a:sym typeface="Wingdings" panose="05000000000000000000" pitchFamily="2" charset="2"/>
              </a:rPr>
              <a:t> community (weekly-based issues)</a:t>
            </a:r>
          </a:p>
          <a:p>
            <a:pPr marL="1085850" lvl="1" indent="-342900"/>
            <a:r>
              <a:rPr lang="en-US" dirty="0">
                <a:sym typeface="Wingdings" panose="05000000000000000000" pitchFamily="2" charset="2"/>
              </a:rPr>
              <a:t>relevant industrial-grade implementations</a:t>
            </a:r>
          </a:p>
          <a:p>
            <a:pPr marL="1485900" lvl="2" indent="-342900"/>
            <a:r>
              <a:rPr lang="en-US" sz="2200" dirty="0">
                <a:sym typeface="Wingdings" panose="05000000000000000000" pitchFamily="2" charset="2"/>
              </a:rPr>
              <a:t>Statoil (Equinor)</a:t>
            </a:r>
          </a:p>
          <a:p>
            <a:pPr marL="1485900" lvl="2" indent="-342900"/>
            <a:r>
              <a:rPr lang="en-US" sz="2200" dirty="0">
                <a:sym typeface="Wingdings" panose="05000000000000000000" pitchFamily="2" charset="2"/>
              </a:rPr>
              <a:t>Siemens Electric</a:t>
            </a:r>
          </a:p>
          <a:p>
            <a:pPr marL="1485900" lvl="2" indent="-342900"/>
            <a:r>
              <a:rPr lang="en-US" sz="2200" dirty="0" err="1">
                <a:sym typeface="Wingdings" panose="05000000000000000000" pitchFamily="2" charset="2"/>
              </a:rPr>
              <a:t>Ricerca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sul</a:t>
            </a:r>
            <a:r>
              <a:rPr lang="en-US" sz="2200" dirty="0">
                <a:sym typeface="Wingdings" panose="05000000000000000000" pitchFamily="2" charset="2"/>
              </a:rPr>
              <a:t> Sistema </a:t>
            </a:r>
            <a:r>
              <a:rPr lang="en-US" sz="2200" dirty="0" err="1">
                <a:sym typeface="Wingdings" panose="05000000000000000000" pitchFamily="2" charset="2"/>
              </a:rPr>
              <a:t>Energetico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s.p.a</a:t>
            </a:r>
            <a:r>
              <a:rPr lang="en-US" sz="2200" dirty="0">
                <a:sym typeface="Wingdings" panose="05000000000000000000" pitchFamily="2" charset="2"/>
              </a:rPr>
              <a:t> (</a:t>
            </a:r>
            <a:r>
              <a:rPr lang="en-US" sz="2200" dirty="0" err="1">
                <a:sym typeface="Wingdings" panose="05000000000000000000" pitchFamily="2" charset="2"/>
              </a:rPr>
              <a:t>OntopSpark</a:t>
            </a:r>
            <a:r>
              <a:rPr lang="en-US" sz="2200" dirty="0">
                <a:sym typeface="Wingdings" panose="05000000000000000000" pitchFamily="2" charset="2"/>
              </a:rPr>
              <a:t>, </a:t>
            </a:r>
            <a:r>
              <a:rPr lang="en-US" sz="2200" dirty="0" err="1">
                <a:sym typeface="Wingdings" panose="05000000000000000000" pitchFamily="2" charset="2"/>
              </a:rPr>
              <a:t>PoliMi</a:t>
            </a:r>
            <a:r>
              <a:rPr lang="en-US" sz="2200" dirty="0">
                <a:sym typeface="Wingdings" panose="05000000000000000000" pitchFamily="2" charset="2"/>
              </a:rPr>
              <a:t> work)</a:t>
            </a:r>
          </a:p>
          <a:p>
            <a:pPr marL="342900" indent="-342900"/>
            <a:endParaRPr lang="en-US" dirty="0"/>
          </a:p>
          <a:p>
            <a:pPr marL="1085850" lvl="1" indent="-342900"/>
            <a:endParaRPr lang="en-US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8371B68-210C-4330-97B5-CD875103EE6C}"/>
              </a:ext>
            </a:extLst>
          </p:cNvPr>
          <p:cNvSpPr txBox="1"/>
          <p:nvPr/>
        </p:nvSpPr>
        <p:spPr>
          <a:xfrm>
            <a:off x="1848621" y="5652186"/>
            <a:ext cx="8494758" cy="430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However, none of the tool is designed for supporting streams of data</a:t>
            </a:r>
          </a:p>
        </p:txBody>
      </p:sp>
    </p:spTree>
    <p:extLst>
      <p:ext uri="{BB962C8B-B14F-4D97-AF65-F5344CB8AC3E}">
        <p14:creationId xmlns:p14="http://schemas.microsoft.com/office/powerpoint/2010/main" val="2201751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Streaming Technologies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8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51C9590-84EB-4786-9FFE-A2F2A1AA4E87}"/>
              </a:ext>
            </a:extLst>
          </p:cNvPr>
          <p:cNvSpPr txBox="1">
            <a:spLocks/>
          </p:cNvSpPr>
          <p:nvPr/>
        </p:nvSpPr>
        <p:spPr>
          <a:xfrm>
            <a:off x="142503" y="1230794"/>
            <a:ext cx="11815949" cy="46519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300" dirty="0">
                <a:sym typeface="Wingdings" panose="05000000000000000000" pitchFamily="2" charset="2"/>
              </a:rPr>
              <a:t>Streaming technologies are becoming very popular…</a:t>
            </a:r>
          </a:p>
          <a:p>
            <a:endParaRPr lang="en-US" sz="23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300" dirty="0"/>
              <a:t>Data Streams can be:</a:t>
            </a:r>
          </a:p>
          <a:p>
            <a:pPr marL="1085850" lvl="1" indent="-342900"/>
            <a:r>
              <a:rPr lang="en-US" sz="2300" dirty="0"/>
              <a:t>continuously generated </a:t>
            </a:r>
          </a:p>
          <a:p>
            <a:pPr marL="1085850" lvl="1" indent="-342900"/>
            <a:r>
              <a:rPr lang="en-US" sz="2300" dirty="0"/>
              <a:t>incrementally processed</a:t>
            </a:r>
          </a:p>
          <a:p>
            <a:pPr marL="1085850" lvl="1" indent="-342900"/>
            <a:r>
              <a:rPr lang="en-US" sz="2300" dirty="0"/>
              <a:t>segmented by their time (window)</a:t>
            </a:r>
          </a:p>
          <a:p>
            <a:pPr lvl="1" indent="0">
              <a:buFont typeface="Arial" panose="020B0604020202020204" pitchFamily="34" charset="0"/>
              <a:buNone/>
            </a:pPr>
            <a:endParaRPr lang="en-US" sz="23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Stream Processing engines enables real-time processing and querying of multiple data streams</a:t>
            </a:r>
          </a:p>
          <a:p>
            <a:pPr lvl="1" indent="0">
              <a:buFont typeface="Arial" panose="020B0604020202020204" pitchFamily="34" charset="0"/>
              <a:buNone/>
            </a:pPr>
            <a:endParaRPr lang="en-US" dirty="0"/>
          </a:p>
          <a:p>
            <a:pPr marL="108585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65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State of the art streaming technologies…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9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5EF20C9-48ED-4A9E-ABE6-DE40539D1E93}"/>
              </a:ext>
            </a:extLst>
          </p:cNvPr>
          <p:cNvCxnSpPr>
            <a:cxnSpLocks/>
          </p:cNvCxnSpPr>
          <p:nvPr/>
        </p:nvCxnSpPr>
        <p:spPr>
          <a:xfrm>
            <a:off x="5995264" y="1576416"/>
            <a:ext cx="0" cy="443783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D78656C-1AD1-408C-B559-1608385CD5C8}"/>
              </a:ext>
            </a:extLst>
          </p:cNvPr>
          <p:cNvSpPr txBox="1"/>
          <p:nvPr/>
        </p:nvSpPr>
        <p:spPr>
          <a:xfrm>
            <a:off x="1800096" y="1457767"/>
            <a:ext cx="196342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/>
              <a:t>OPEN-SOURCE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746EAA5-C1E7-4AD9-8559-19059EA0B157}"/>
              </a:ext>
            </a:extLst>
          </p:cNvPr>
          <p:cNvSpPr txBox="1"/>
          <p:nvPr/>
        </p:nvSpPr>
        <p:spPr>
          <a:xfrm>
            <a:off x="8433908" y="1246038"/>
            <a:ext cx="19366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/>
              <a:t>CLOUD-BASED</a:t>
            </a:r>
          </a:p>
          <a:p>
            <a:pPr algn="ctr"/>
            <a:r>
              <a:rPr lang="en-US" sz="2300" b="1" dirty="0"/>
              <a:t>(proprietary)</a:t>
            </a:r>
          </a:p>
        </p:txBody>
      </p:sp>
      <p:pic>
        <p:nvPicPr>
          <p:cNvPr id="11" name="Picture 2" descr="Apache Kafka">
            <a:extLst>
              <a:ext uri="{FF2B5EF4-FFF2-40B4-BE49-F238E27FC236}">
                <a16:creationId xmlns:a16="http://schemas.microsoft.com/office/drawing/2014/main" id="{9029C956-9A64-4CF9-86C2-989DCC417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19" y="1955620"/>
            <a:ext cx="1772404" cy="177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Formation Spark Streaming – Ambient Formations">
            <a:extLst>
              <a:ext uri="{FF2B5EF4-FFF2-40B4-BE49-F238E27FC236}">
                <a16:creationId xmlns:a16="http://schemas.microsoft.com/office/drawing/2014/main" id="{FE6005E2-43F9-4551-B898-A6B676F4A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466" y="1994979"/>
            <a:ext cx="19050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Apache NiFi">
            <a:extLst>
              <a:ext uri="{FF2B5EF4-FFF2-40B4-BE49-F238E27FC236}">
                <a16:creationId xmlns:a16="http://schemas.microsoft.com/office/drawing/2014/main" id="{6FAA0870-4ADC-4D18-BD47-D4C7D432B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03" y="4005431"/>
            <a:ext cx="1297178" cy="54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459C2362-E172-4215-B1B8-E362375EF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563" y="5363655"/>
            <a:ext cx="2165490" cy="51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20+ Best ETL Tools in 2021 [ Updated ]">
            <a:extLst>
              <a:ext uri="{FF2B5EF4-FFF2-40B4-BE49-F238E27FC236}">
                <a16:creationId xmlns:a16="http://schemas.microsoft.com/office/drawing/2014/main" id="{138CEA5E-4C26-47C6-B9AB-73481F252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250" y="2371440"/>
            <a:ext cx="2594083" cy="104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Delivering Real-time Streaming Data to Amazon S3 Using Amazon Kinesis Data  Firehose | by Janitha Tennakoon | Towards Data Science">
            <a:extLst>
              <a:ext uri="{FF2B5EF4-FFF2-40B4-BE49-F238E27FC236}">
                <a16:creationId xmlns:a16="http://schemas.microsoft.com/office/drawing/2014/main" id="{879985EA-F41A-4A05-996E-7567E032A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747" y="3048617"/>
            <a:ext cx="1995478" cy="107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8" descr="Что такое ksqlDB и чем это отличается от KSQL: основы Apache Kafka">
            <a:extLst>
              <a:ext uri="{FF2B5EF4-FFF2-40B4-BE49-F238E27FC236}">
                <a16:creationId xmlns:a16="http://schemas.microsoft.com/office/drawing/2014/main" id="{1BF8CAFF-E618-4B3D-93E3-558796865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19" y="5384411"/>
            <a:ext cx="1998503" cy="64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0" descr="IoT Solutions Company | Internet of Things Consulting Services">
            <a:extLst>
              <a:ext uri="{FF2B5EF4-FFF2-40B4-BE49-F238E27FC236}">
                <a16:creationId xmlns:a16="http://schemas.microsoft.com/office/drawing/2014/main" id="{B93900C5-09F8-4218-BF20-13A7C7CB1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544" y="4083885"/>
            <a:ext cx="1305811" cy="13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Apache Flink - Wikipedia">
            <a:extLst>
              <a:ext uri="{FF2B5EF4-FFF2-40B4-BE49-F238E27FC236}">
                <a16:creationId xmlns:a16="http://schemas.microsoft.com/office/drawing/2014/main" id="{D682FCD0-1643-48B7-B57C-7BBD9F4DF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944" y="3824663"/>
            <a:ext cx="1466720" cy="71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5940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3722</Words>
  <Application>Microsoft Office PowerPoint</Application>
  <PresentationFormat>Widescreen</PresentationFormat>
  <Paragraphs>508</Paragraphs>
  <Slides>53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53</vt:i4>
      </vt:variant>
    </vt:vector>
  </HeadingPairs>
  <TitlesOfParts>
    <vt:vector size="64" baseType="lpstr">
      <vt:lpstr>MS UI Gothic</vt:lpstr>
      <vt:lpstr>Arial</vt:lpstr>
      <vt:lpstr>ArialMT</vt:lpstr>
      <vt:lpstr>Calibri</vt:lpstr>
      <vt:lpstr>Calibri Light</vt:lpstr>
      <vt:lpstr>Courier New</vt:lpstr>
      <vt:lpstr>Roboto</vt:lpstr>
      <vt:lpstr>SFRM1095</vt:lpstr>
      <vt:lpstr>ui-monospace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Belcao</dc:creator>
  <cp:lastModifiedBy>Matteo Belcao</cp:lastModifiedBy>
  <cp:revision>72</cp:revision>
  <dcterms:created xsi:type="dcterms:W3CDTF">2022-01-19T17:51:19Z</dcterms:created>
  <dcterms:modified xsi:type="dcterms:W3CDTF">2022-04-05T10:10:27Z</dcterms:modified>
</cp:coreProperties>
</file>