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6" r:id="rId20"/>
    <p:sldId id="273" r:id="rId21"/>
    <p:sldId id="275" r:id="rId22"/>
    <p:sldId id="278" r:id="rId23"/>
    <p:sldId id="279" r:id="rId24"/>
    <p:sldId id="281" r:id="rId25"/>
    <p:sldId id="283" r:id="rId26"/>
    <p:sldId id="284" r:id="rId27"/>
    <p:sldId id="285" r:id="rId28"/>
    <p:sldId id="286" r:id="rId29"/>
    <p:sldId id="288" r:id="rId30"/>
    <p:sldId id="287" r:id="rId31"/>
    <p:sldId id="289" r:id="rId32"/>
    <p:sldId id="290" r:id="rId33"/>
    <p:sldId id="293" r:id="rId34"/>
    <p:sldId id="296" r:id="rId35"/>
    <p:sldId id="294" r:id="rId36"/>
    <p:sldId id="291" r:id="rId37"/>
    <p:sldId id="297" r:id="rId38"/>
    <p:sldId id="298" r:id="rId39"/>
    <p:sldId id="277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7AADA-A118-4541-AF13-5AAE6490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781B51-BCF9-424F-B4D0-A404E55D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71062-5800-4C90-93FC-EB3FDD39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D6AC8-3D9E-402D-81B3-72C11FEE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E61F89-9FA9-4703-99DC-F6E2B5B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7E3B4-0EF1-43D2-9E3A-280EA90E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57481D-0038-49B2-8FB5-10FD0F07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ED3B9D-FDA2-4C63-BDE6-88AE2071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15F485-11BF-4EE0-BFEE-A1AE8A70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1D4EA7-0C68-4AB9-8C0A-33DE9B9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A08178-82C8-43BD-804A-B96A83179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C70209-78B8-4573-BE4F-928D269A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6AEF1-7B53-4631-9B13-CFE76378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B39E81-D0B2-45BE-A5CF-A989A6D0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0A75D-05BD-4F86-A4CB-6267FC50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D6A05-C471-4A33-A868-290705C8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4096BB-0452-4F7D-8777-14106077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8B3776-8E12-4C51-9D6A-60D48D7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7F71A-0D25-41D2-9C3E-B8841886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641E92-0C2B-43D5-8100-E8B01EC1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76C63-26B4-4C2A-88AE-F3903313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822493-37AD-4B5F-966B-DFE20198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1A7808-3764-405E-AB8A-76880940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4D9F37-A167-4545-8014-5C78EE93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AE8CCD-DCFD-478D-9CD8-F6E03B62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D2BE9-053E-43E8-AB7F-0A2FFDFD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703FA-7E3E-4CAA-96EA-A6183B2E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2F6D7D-8339-4D3E-B20F-827A6613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B4375-60D4-4E0D-A7F8-1DE1815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1612BF-EBCB-4D21-B445-B337D157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6AF133-9F85-4871-BBF5-D18885ED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5355D-2C08-452F-805E-01A6D7F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08DE4-71D9-434C-813B-D5412125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458079-701C-4225-8E59-07483C73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5F53AB-FACF-4F04-B3C1-6A6E7CBF1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2CCAA3-CEBA-47A2-850E-164C854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06C1AB-BF43-4C31-BBB8-B4F12F15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4AFAD4-3106-4F04-A12D-8F13475A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CC47DB-B4F6-41B2-80DB-85171BBE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357E6-9F5C-4FE3-B605-1D222DF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26C319-B370-4D0D-8536-54B8765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12F8F8-B15E-42DC-BD8E-F3E75BB6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C882AA-3D34-458E-AB5E-BD423E3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31C5BF-78BE-453E-9F5F-D6EAC6A8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B13BA7-6A9A-4246-821F-B0DAD966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E6741A-5BAE-471B-AC48-66A594E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EF569-B8A5-4317-82D8-6AF015B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13AC5-4D6F-4661-9C68-BB9729AF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488DEE-13E9-4FCB-9156-3590AAC0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CA00CB-D95E-4862-9E7C-1A51CBA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58D38B-C06C-40AA-9776-ECCD9E6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AE7E5F-DEC5-47AF-B3D8-E2993553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0E632-BE2A-483C-B4E7-52CA4C82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3D3DEB-67A9-4157-9D25-B48081F88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ED7EC2-6F24-40AC-AAA1-1D2CC6C2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2F9A2-D491-4E0E-911D-C94DAF2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89574A-5AE3-4378-A0DE-E1B18C36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ACDAC-715C-4BBB-B67F-143F4EB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C9CB56-62DD-4E93-8D40-A98F7BC4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5A216-74CA-4F8F-934A-4A4DE01A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AADC8-C676-4931-8369-F18954CD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305F-8B13-4FFB-B314-CC42778F6F7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11E44-3D11-4AE0-B18C-1972AF97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8AECB4-D503-4CA6-BBF7-2E7B2D1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dev/table/overvie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connectors/table/kafk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products.php#desktop-prote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himerasuite/ontop-stream/ta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CCC942E-1CB9-42E5-A0BC-55B3FC76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8B496A-4868-4F2F-86EB-D540AEDA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97" y="1293633"/>
            <a:ext cx="3557553" cy="1631314"/>
          </a:xfrm>
          <a:prstGeom prst="rect">
            <a:avLst/>
          </a:prstGeom>
        </p:spPr>
      </p:pic>
      <p:sp>
        <p:nvSpPr>
          <p:cNvPr id="6" name="Titolo 3">
            <a:extLst>
              <a:ext uri="{FF2B5EF4-FFF2-40B4-BE49-F238E27FC236}">
                <a16:creationId xmlns:a16="http://schemas.microsoft.com/office/drawing/2014/main" id="{129B296C-BCCF-464B-AFDB-6B372508130A}"/>
              </a:ext>
            </a:extLst>
          </p:cNvPr>
          <p:cNvSpPr txBox="1">
            <a:spLocks/>
          </p:cNvSpPr>
          <p:nvPr/>
        </p:nvSpPr>
        <p:spPr>
          <a:xfrm>
            <a:off x="335280" y="5123129"/>
            <a:ext cx="11460480" cy="8966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2200" b="1" dirty="0">
                <a:solidFill>
                  <a:schemeClr val="bg1"/>
                </a:solidFill>
              </a:rPr>
              <a:t>AUTORI E DETTAGLI</a:t>
            </a:r>
          </a:p>
          <a:p>
            <a:pPr algn="just"/>
            <a:r>
              <a:rPr lang="it-IT" sz="2200" b="1" dirty="0">
                <a:solidFill>
                  <a:schemeClr val="bg1"/>
                </a:solidFill>
              </a:rPr>
              <a:t>AUTORI E DETTAGLI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8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ED02527D-AB26-4777-B880-F7A70EBA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1116028"/>
            <a:ext cx="2694299" cy="19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3">
            <a:extLst>
              <a:ext uri="{FF2B5EF4-FFF2-40B4-BE49-F238E27FC236}">
                <a16:creationId xmlns:a16="http://schemas.microsoft.com/office/drawing/2014/main" id="{293F764B-76D7-4F02-B3A3-E3D69B6CE2B5}"/>
              </a:ext>
            </a:extLst>
          </p:cNvPr>
          <p:cNvSpPr txBox="1">
            <a:spLocks/>
          </p:cNvSpPr>
          <p:nvPr/>
        </p:nvSpPr>
        <p:spPr>
          <a:xfrm>
            <a:off x="1357548" y="4173933"/>
            <a:ext cx="9781702" cy="6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>
                <a:solidFill>
                  <a:schemeClr val="bg1"/>
                </a:solidFill>
              </a:rPr>
              <a:t>Web Stream Processing with </a:t>
            </a:r>
            <a:r>
              <a:rPr lang="it-IT" sz="4200" b="1" dirty="0" err="1">
                <a:solidFill>
                  <a:schemeClr val="bg1"/>
                </a:solidFill>
              </a:rPr>
              <a:t>OntopStream</a:t>
            </a:r>
            <a:endParaRPr lang="en-US" sz="4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8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13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2E88FA-0D86-488D-B8DC-2C814803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233" y="1837589"/>
            <a:ext cx="11653534" cy="40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A2A6CAB7-CC18-4F54-AF44-9C2D426C9F02}"/>
              </a:ext>
            </a:extLst>
          </p:cNvPr>
          <p:cNvSpPr txBox="1">
            <a:spLocks/>
          </p:cNvSpPr>
          <p:nvPr/>
        </p:nvSpPr>
        <p:spPr>
          <a:xfrm>
            <a:off x="161080" y="1034779"/>
            <a:ext cx="9166988" cy="472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/>
              <a:t>Streaming-VKGs</a:t>
            </a:r>
            <a:r>
              <a:rPr lang="en-US" sz="2200" dirty="0"/>
              <a:t> as a bridge between Stream Processing and Semantic Techs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0D74C1-26CC-4E75-A2D5-5295106F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6" y="1661144"/>
            <a:ext cx="11266447" cy="46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165C8FCE-11CC-4783-8552-A4BC9666AFE7}"/>
              </a:ext>
            </a:extLst>
          </p:cNvPr>
          <p:cNvSpPr txBox="1">
            <a:spLocks/>
          </p:cNvSpPr>
          <p:nvPr/>
        </p:nvSpPr>
        <p:spPr>
          <a:xfrm>
            <a:off x="206375" y="1156714"/>
            <a:ext cx="11668950" cy="492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as an extension of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OBDA system (Java)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Query relational data streams</a:t>
            </a:r>
          </a:p>
          <a:p>
            <a:pPr marL="1085850" lvl="1" indent="-342900"/>
            <a:r>
              <a:rPr lang="en-US" sz="2000" dirty="0"/>
              <a:t>stored and managed in Apache </a:t>
            </a:r>
            <a:r>
              <a:rPr lang="en-US" sz="2000" dirty="0" err="1"/>
              <a:t>Flink</a:t>
            </a:r>
            <a:r>
              <a:rPr lang="en-US" sz="2000" dirty="0"/>
              <a:t> dynamic tables</a:t>
            </a:r>
          </a:p>
          <a:p>
            <a:pPr marL="1085850" lvl="1" indent="-342900"/>
            <a:r>
              <a:rPr lang="en-US" sz="2000" dirty="0"/>
              <a:t>with RSP-QL continuous queries ( windowed / not windowed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RDF streams of responses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distributions: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-CLI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-Endpoint (only HTTP calls)</a:t>
            </a: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15547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: design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decisions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AD7F328-0098-4E64-BD26-8AFCFCEA1623}"/>
              </a:ext>
            </a:extLst>
          </p:cNvPr>
          <p:cNvSpPr txBox="1">
            <a:spLocks/>
          </p:cNvSpPr>
          <p:nvPr/>
        </p:nvSpPr>
        <p:spPr>
          <a:xfrm>
            <a:off x="206374" y="1257809"/>
            <a:ext cx="11722389" cy="5090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paradigm shift</a:t>
            </a:r>
            <a:r>
              <a:rPr lang="en-US" sz="2000" dirty="0"/>
              <a:t> from traditional OBDA to Streaming-OBDA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design decisions: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extend the </a:t>
            </a:r>
            <a:r>
              <a:rPr lang="en-US" sz="2000" b="1" dirty="0" err="1">
                <a:latin typeface="Courier New"/>
              </a:rPr>
              <a:t>Flink</a:t>
            </a:r>
            <a:r>
              <a:rPr lang="en-US" sz="2000" b="1" dirty="0">
                <a:latin typeface="Courier New"/>
              </a:rPr>
              <a:t> JDBC driver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re-design part of the </a:t>
            </a:r>
            <a:r>
              <a:rPr lang="en-US" sz="2000" b="1" dirty="0" err="1">
                <a:latin typeface="Courier New"/>
              </a:rPr>
              <a:t>ontop</a:t>
            </a:r>
            <a:r>
              <a:rPr lang="en-US" sz="2000" b="1" dirty="0">
                <a:latin typeface="Courier New"/>
              </a:rPr>
              <a:t>-engine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accept  </a:t>
            </a:r>
            <a:r>
              <a:rPr lang="en-US" sz="2000" b="1" dirty="0">
                <a:latin typeface="Courier New"/>
              </a:rPr>
              <a:t>RSP-QL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Streaming Virtual Knowledge Graph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query rewriting approach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 support for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RDF streams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query outputs</a:t>
            </a:r>
          </a:p>
        </p:txBody>
      </p:sp>
    </p:spTree>
    <p:extLst>
      <p:ext uri="{BB962C8B-B14F-4D97-AF65-F5344CB8AC3E}">
        <p14:creationId xmlns:p14="http://schemas.microsoft.com/office/powerpoint/2010/main" val="102169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Graphs in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9321CA-8ABB-44BA-AF73-F5AF67FF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081" y="1341472"/>
            <a:ext cx="684693" cy="6846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A2A81D-0394-418E-8D3E-96901356FC1F}"/>
              </a:ext>
            </a:extLst>
          </p:cNvPr>
          <p:cNvSpPr txBox="1"/>
          <p:nvPr/>
        </p:nvSpPr>
        <p:spPr>
          <a:xfrm>
            <a:off x="2542564" y="1504659"/>
            <a:ext cx="244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7DCC789-AD67-402B-92FE-C258E29D1F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22" r="9879"/>
          <a:stretch/>
        </p:blipFill>
        <p:spPr>
          <a:xfrm>
            <a:off x="1700797" y="3836799"/>
            <a:ext cx="634880" cy="7886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E2B84C5-6973-4403-ACA5-282D6D64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2560646"/>
            <a:ext cx="738210" cy="73821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0AC06C-2A62-4F3A-9297-B705938E0C99}"/>
              </a:ext>
            </a:extLst>
          </p:cNvPr>
          <p:cNvSpPr txBox="1"/>
          <p:nvPr/>
        </p:nvSpPr>
        <p:spPr>
          <a:xfrm>
            <a:off x="2554440" y="2726939"/>
            <a:ext cx="230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54DF2D-088F-4390-8795-410F639C0B91}"/>
              </a:ext>
            </a:extLst>
          </p:cNvPr>
          <p:cNvSpPr txBox="1"/>
          <p:nvPr/>
        </p:nvSpPr>
        <p:spPr>
          <a:xfrm>
            <a:off x="2566924" y="4011807"/>
            <a:ext cx="164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CA68DF4-99D5-4BB9-85C2-716113C44AC8}"/>
              </a:ext>
            </a:extLst>
          </p:cNvPr>
          <p:cNvCxnSpPr>
            <a:cxnSpLocks/>
          </p:cNvCxnSpPr>
          <p:nvPr/>
        </p:nvCxnSpPr>
        <p:spPr>
          <a:xfrm>
            <a:off x="1305436" y="226331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263A5A3-F93D-47C9-BA62-464E81CDEEDE}"/>
              </a:ext>
            </a:extLst>
          </p:cNvPr>
          <p:cNvCxnSpPr>
            <a:cxnSpLocks/>
          </p:cNvCxnSpPr>
          <p:nvPr/>
        </p:nvCxnSpPr>
        <p:spPr>
          <a:xfrm>
            <a:off x="1305436" y="353538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1D92B7E2-F43A-45E5-9AFB-74BEFDF32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913" y="1030637"/>
            <a:ext cx="5195622" cy="53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 query rewriter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29A9792B-3862-4944-918E-43118B3350A2}"/>
              </a:ext>
            </a:extLst>
          </p:cNvPr>
          <p:cNvSpPr txBox="1">
            <a:spLocks/>
          </p:cNvSpPr>
          <p:nvPr/>
        </p:nvSpPr>
        <p:spPr>
          <a:xfrm>
            <a:off x="206375" y="1391471"/>
            <a:ext cx="9804524" cy="5406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rsp4j</a:t>
            </a:r>
            <a:r>
              <a:rPr lang="en-US" sz="1900" dirty="0"/>
              <a:t> parser to extract window conditions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Intermediate Query rewriter unchanged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900" dirty="0"/>
              <a:t> representation:</a:t>
            </a:r>
          </a:p>
          <a:p>
            <a:pPr marL="1028700" lvl="1"/>
            <a:r>
              <a:rPr lang="en-US" sz="1900" dirty="0"/>
              <a:t>created w.r.t to the Ontology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1028700" lvl="1"/>
            <a:r>
              <a:rPr lang="en-US" sz="1900" dirty="0"/>
              <a:t>unfolded in a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Streaming VKG</a:t>
            </a:r>
            <a:r>
              <a:rPr lang="en-US" sz="1900" dirty="0"/>
              <a:t> tree </a:t>
            </a:r>
          </a:p>
          <a:p>
            <a:pPr marL="0" indent="0">
              <a:buNone/>
            </a:pPr>
            <a:endParaRPr lang="en-US" sz="22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Each tree node corresponds to a pseudo-SQL statement</a:t>
            </a:r>
          </a:p>
          <a:p>
            <a:pPr marL="0" indent="0">
              <a:buNone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Streaming VKG serialization in a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FlinkSQL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US" sz="1900" dirty="0"/>
              <a:t>, add window condition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900" dirty="0"/>
              <a:t> if existing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516440C-EFC7-464B-B440-1E95BFF4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08" y="1157844"/>
            <a:ext cx="4390827" cy="38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2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18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Scenario: Rental Company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Segnaposto contenuto 4">
            <a:extLst>
              <a:ext uri="{FF2B5EF4-FFF2-40B4-BE49-F238E27FC236}">
                <a16:creationId xmlns:a16="http://schemas.microsoft.com/office/drawing/2014/main" id="{CCD36A04-939D-426E-8960-6C2D4A0AF16E}"/>
              </a:ext>
            </a:extLst>
          </p:cNvPr>
          <p:cNvSpPr txBox="1">
            <a:spLocks/>
          </p:cNvSpPr>
          <p:nvPr/>
        </p:nvSpPr>
        <p:spPr>
          <a:xfrm>
            <a:off x="105434" y="1298872"/>
            <a:ext cx="11781765" cy="46334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car rental company has recently decided to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unify the information systems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branches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using ontology-based data access techniques.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the branches: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real-time data management infrastructure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rental records in Kafka topics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they handles the data differently: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A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two separate Kafka topics for trucks and cars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B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all the rentals in a single topic, but the users’ data are kept in a sperate topic</a:t>
            </a:r>
          </a:p>
        </p:txBody>
      </p:sp>
    </p:spTree>
    <p:extLst>
      <p:ext uri="{BB962C8B-B14F-4D97-AF65-F5344CB8AC3E}">
        <p14:creationId xmlns:p14="http://schemas.microsoft.com/office/powerpoint/2010/main" val="2641323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Requirements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4" y="1089898"/>
            <a:ext cx="1176337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is booming, and has in plan to acquire soon new 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ranches.</a:t>
            </a: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 wants to make the </a:t>
            </a:r>
            <a:r>
              <a:rPr lang="en-US" sz="21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integration process scalable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 that can be 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sily extended to all its new branches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need a data integration solution that:</a:t>
            </a:r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an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to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in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with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notebooks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further analyses</a:t>
            </a: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9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96E03D-57E6-485D-9B6A-B66E377A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04" y="2515627"/>
            <a:ext cx="7323965" cy="3832231"/>
          </a:xfrm>
          <a:prstGeom prst="rect">
            <a:avLst/>
          </a:prstGeom>
        </p:spPr>
      </p:pic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1542AD2-BA65-44F0-BF8C-211136A19D7C}"/>
              </a:ext>
            </a:extLst>
          </p:cNvPr>
          <p:cNvSpPr txBox="1">
            <a:spLocks/>
          </p:cNvSpPr>
          <p:nvPr/>
        </p:nvSpPr>
        <p:spPr>
          <a:xfrm>
            <a:off x="132776" y="969146"/>
            <a:ext cx="11830623" cy="3990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Semantic and Big Data technologies are separated</a:t>
            </a:r>
            <a:endParaRPr lang="en-US" sz="2000" u="sng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Data lakes</a:t>
            </a:r>
            <a:r>
              <a:rPr lang="en-US" sz="2000" dirty="0"/>
              <a:t> : store the whole enterprise data. Analysts need custom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Extract Transform Load</a:t>
            </a:r>
            <a:r>
              <a:rPr lang="en-US" sz="2000" i="1" dirty="0">
                <a:latin typeface="SFRM1095"/>
              </a:rPr>
              <a:t> </a:t>
            </a:r>
            <a:r>
              <a:rPr lang="en-US" sz="2000" dirty="0">
                <a:latin typeface="SFRM1095"/>
              </a:rPr>
              <a:t>(ETL) jobs to access the data  </a:t>
            </a:r>
            <a:endParaRPr lang="en-US" sz="2000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Knowledge Graphs</a:t>
            </a:r>
            <a:r>
              <a:rPr lang="en-US" sz="2000" dirty="0"/>
              <a:t> : queried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SPARQL</a:t>
            </a:r>
            <a:r>
              <a:rPr lang="en-US" sz="2000" i="1" dirty="0"/>
              <a:t> </a:t>
            </a:r>
            <a:r>
              <a:rPr lang="en-US" sz="2000" dirty="0"/>
              <a:t>to extract semantical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79735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BBAB379-FD6B-413C-A20A-170E9631E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59"/>
          <a:stretch/>
        </p:blipFill>
        <p:spPr>
          <a:xfrm>
            <a:off x="523875" y="908751"/>
            <a:ext cx="6172200" cy="27046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DBEF091-EAF2-4AB6-9FC1-4E674A222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34"/>
          <a:stretch/>
        </p:blipFill>
        <p:spPr>
          <a:xfrm>
            <a:off x="444500" y="3742424"/>
            <a:ext cx="6279326" cy="26543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7E2C26-B721-4AA4-96F5-F964C3F6E3FC}"/>
              </a:ext>
            </a:extLst>
          </p:cNvPr>
          <p:cNvSpPr txBox="1"/>
          <p:nvPr/>
        </p:nvSpPr>
        <p:spPr>
          <a:xfrm>
            <a:off x="7924758" y="2049422"/>
            <a:ext cx="2185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DEALER1_CARS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7DD20C-036C-49D8-969B-6D2E40EDA252}"/>
              </a:ext>
            </a:extLst>
          </p:cNvPr>
          <p:cNvSpPr txBox="1"/>
          <p:nvPr/>
        </p:nvSpPr>
        <p:spPr>
          <a:xfrm>
            <a:off x="7924758" y="4854171"/>
            <a:ext cx="25283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DEALER1_TRUCKS</a:t>
            </a:r>
          </a:p>
        </p:txBody>
      </p:sp>
    </p:spTree>
    <p:extLst>
      <p:ext uri="{BB962C8B-B14F-4D97-AF65-F5344CB8AC3E}">
        <p14:creationId xmlns:p14="http://schemas.microsoft.com/office/powerpoint/2010/main" val="205117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1668D7-260B-4DA5-B411-4B22DD293FE7}"/>
              </a:ext>
            </a:extLst>
          </p:cNvPr>
          <p:cNvSpPr txBox="1"/>
          <p:nvPr/>
        </p:nvSpPr>
        <p:spPr>
          <a:xfrm>
            <a:off x="291925" y="1833169"/>
            <a:ext cx="2736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DEALER2_VEHICLES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30A911-A27A-4C72-9FC1-299D3239BE35}"/>
              </a:ext>
            </a:extLst>
          </p:cNvPr>
          <p:cNvSpPr txBox="1"/>
          <p:nvPr/>
        </p:nvSpPr>
        <p:spPr>
          <a:xfrm>
            <a:off x="8242402" y="1851421"/>
            <a:ext cx="23378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DEALER2_USERS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D1D19C3-14F4-4D93-9356-8171D5C8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5" y="2328476"/>
            <a:ext cx="7067725" cy="339841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33AC870-1AB4-4D2E-B398-AC231F502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1" b="-2023"/>
          <a:stretch/>
        </p:blipFill>
        <p:spPr>
          <a:xfrm>
            <a:off x="8242402" y="2391033"/>
            <a:ext cx="3091555" cy="29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Flink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ingestion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 acquisition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automated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topics ingestion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queried with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00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recorded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connector for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Table &amp; SQL API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files: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sql-client-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conf.yaml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20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it-IT" sz="200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sql-gateway-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defaults.yaml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fields,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watermarks,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onnector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schema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6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98675" y="1104900"/>
            <a:ext cx="2676525" cy="495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D2_VEHICLES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type: source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update-mode: append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schema: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rid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type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manufacturer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model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plate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status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70CC49E-3835-4300-B598-44FE0FE1E75E}"/>
              </a:ext>
            </a:extLst>
          </p:cNvPr>
          <p:cNvCxnSpPr>
            <a:cxnSpLocks/>
          </p:cNvCxnSpPr>
          <p:nvPr/>
        </p:nvCxnSpPr>
        <p:spPr>
          <a:xfrm flipH="1">
            <a:off x="4343401" y="1261872"/>
            <a:ext cx="294639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10BB391-57EE-4F7E-9083-AD1BE129699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343401" y="1796086"/>
            <a:ext cx="1866898" cy="6744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8951258-CD71-413D-BFEA-077A793A35C9}"/>
              </a:ext>
            </a:extLst>
          </p:cNvPr>
          <p:cNvSpPr txBox="1"/>
          <p:nvPr/>
        </p:nvSpPr>
        <p:spPr>
          <a:xfrm>
            <a:off x="7289800" y="1064955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NAME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5883E0E-D014-47A8-A66B-7126D8495CBC}"/>
              </a:ext>
            </a:extLst>
          </p:cNvPr>
          <p:cNvSpPr txBox="1"/>
          <p:nvPr/>
        </p:nvSpPr>
        <p:spPr>
          <a:xfrm>
            <a:off x="6210299" y="2285868"/>
            <a:ext cx="58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append new data, when is available from the source (Kafka)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5340D8-400A-4C7E-957E-D069F1627891}"/>
              </a:ext>
            </a:extLst>
          </p:cNvPr>
          <p:cNvSpPr txBox="1"/>
          <p:nvPr/>
        </p:nvSpPr>
        <p:spPr>
          <a:xfrm>
            <a:off x="124178" y="3683650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17AEE8DB-71C3-43AF-B71F-ED00DF5579AA}"/>
              </a:ext>
            </a:extLst>
          </p:cNvPr>
          <p:cNvSpPr/>
          <p:nvPr/>
        </p:nvSpPr>
        <p:spPr>
          <a:xfrm flipH="1">
            <a:off x="1858257" y="1908576"/>
            <a:ext cx="292100" cy="4035023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F53EF08-C945-411C-A87E-A27FC2782C4D}"/>
              </a:ext>
            </a:extLst>
          </p:cNvPr>
          <p:cNvCxnSpPr>
            <a:cxnSpLocks/>
          </p:cNvCxnSpPr>
          <p:nvPr/>
        </p:nvCxnSpPr>
        <p:spPr>
          <a:xfrm flipH="1" flipV="1">
            <a:off x="3585456" y="1499282"/>
            <a:ext cx="2624843" cy="236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FFF4BDD-73F4-48B3-A23F-C335334E8043}"/>
              </a:ext>
            </a:extLst>
          </p:cNvPr>
          <p:cNvSpPr txBox="1"/>
          <p:nvPr/>
        </p:nvSpPr>
        <p:spPr>
          <a:xfrm>
            <a:off x="6261981" y="1530806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data: SOURCE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FLINK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6AF95DF-94E1-4056-82A8-E3BB8186883A}"/>
              </a:ext>
            </a:extLst>
          </p:cNvPr>
          <p:cNvSpPr txBox="1"/>
          <p:nvPr/>
        </p:nvSpPr>
        <p:spPr>
          <a:xfrm>
            <a:off x="8120188" y="5872872"/>
            <a:ext cx="394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Apache Kafka SQL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8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571F55-35F6-4C9A-8BE0-671BFBCA5E7E}"/>
              </a:ext>
            </a:extLst>
          </p:cNvPr>
          <p:cNvSpPr txBox="1"/>
          <p:nvPr/>
        </p:nvSpPr>
        <p:spPr>
          <a:xfrm>
            <a:off x="2111375" y="982884"/>
            <a:ext cx="7464425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parsed_timestamp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TIMESTAMP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rowtime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timestamps: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"from-field"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from: "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watermarks: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"periodic-bounded"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delay: "5"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version: universal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topic: DEALER2_VEHICLES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startup-mode: earliest-offset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properties: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key: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bootstrap.servers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value: kafka:9092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format: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json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schema: "ROW(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BIGINT, rid BIGINT, type STRING, manufacturer STRING, 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model STRING, plate STRING, status STRING,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STRING)"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067257DA-DD46-4C0F-A3CB-0B7A20C6E2C9}"/>
              </a:ext>
            </a:extLst>
          </p:cNvPr>
          <p:cNvSpPr/>
          <p:nvPr/>
        </p:nvSpPr>
        <p:spPr>
          <a:xfrm flipH="1">
            <a:off x="1805730" y="1121006"/>
            <a:ext cx="292100" cy="1996844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AE8C6D-2F6C-4F1F-9C53-468B12E1802E}"/>
              </a:ext>
            </a:extLst>
          </p:cNvPr>
          <p:cNvSpPr txBox="1"/>
          <p:nvPr/>
        </p:nvSpPr>
        <p:spPr>
          <a:xfrm>
            <a:off x="69850" y="1903012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A1AC74C-85FD-482F-9897-BEA16572B845}"/>
              </a:ext>
            </a:extLst>
          </p:cNvPr>
          <p:cNvCxnSpPr>
            <a:cxnSpLocks/>
          </p:cNvCxnSpPr>
          <p:nvPr/>
        </p:nvCxnSpPr>
        <p:spPr>
          <a:xfrm flipH="1">
            <a:off x="3276600" y="134794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E9746B-7F4C-45A3-80B6-AD468A101AB2}"/>
              </a:ext>
            </a:extLst>
          </p:cNvPr>
          <p:cNvSpPr txBox="1"/>
          <p:nvPr/>
        </p:nvSpPr>
        <p:spPr>
          <a:xfrm>
            <a:off x="5938941" y="1121006"/>
            <a:ext cx="534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reference field for time-based operations (WINDOWS)</a:t>
            </a:r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4A620BA2-C861-4F93-AA7F-3C4D017AC911}"/>
              </a:ext>
            </a:extLst>
          </p:cNvPr>
          <p:cNvSpPr/>
          <p:nvPr/>
        </p:nvSpPr>
        <p:spPr>
          <a:xfrm flipH="1">
            <a:off x="1805730" y="3187080"/>
            <a:ext cx="292100" cy="3160778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24CC50-F368-4D2E-BACB-F6255BFF7760}"/>
              </a:ext>
            </a:extLst>
          </p:cNvPr>
          <p:cNvSpPr txBox="1"/>
          <p:nvPr/>
        </p:nvSpPr>
        <p:spPr>
          <a:xfrm>
            <a:off x="206375" y="4444303"/>
            <a:ext cx="147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CONNECTOR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DDBB0F0-BF86-47EB-85EC-F1E1BE50EF09}"/>
              </a:ext>
            </a:extLst>
          </p:cNvPr>
          <p:cNvCxnSpPr>
            <a:cxnSpLocks/>
          </p:cNvCxnSpPr>
          <p:nvPr/>
        </p:nvCxnSpPr>
        <p:spPr>
          <a:xfrm flipH="1">
            <a:off x="3511550" y="344028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16C65B6-2BB7-4061-B9DD-648C66A75C55}"/>
              </a:ext>
            </a:extLst>
          </p:cNvPr>
          <p:cNvSpPr txBox="1"/>
          <p:nvPr/>
        </p:nvSpPr>
        <p:spPr>
          <a:xfrm>
            <a:off x="6160345" y="3244334"/>
            <a:ext cx="129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type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3B47D20-5063-4CD0-A748-F7B0010563FF}"/>
              </a:ext>
            </a:extLst>
          </p:cNvPr>
          <p:cNvCxnSpPr>
            <a:cxnSpLocks/>
          </p:cNvCxnSpPr>
          <p:nvPr/>
        </p:nvCxnSpPr>
        <p:spPr>
          <a:xfrm flipH="1">
            <a:off x="4525962" y="4679219"/>
            <a:ext cx="2008188" cy="2660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44A649B-F539-4F69-8B22-EEEE0A24B6C1}"/>
              </a:ext>
            </a:extLst>
          </p:cNvPr>
          <p:cNvSpPr txBox="1"/>
          <p:nvPr/>
        </p:nvSpPr>
        <p:spPr>
          <a:xfrm>
            <a:off x="6534150" y="4482403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address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B156850-F63E-4B71-A285-72C997714B92}"/>
              </a:ext>
            </a:extLst>
          </p:cNvPr>
          <p:cNvCxnSpPr>
            <a:cxnSpLocks/>
          </p:cNvCxnSpPr>
          <p:nvPr/>
        </p:nvCxnSpPr>
        <p:spPr>
          <a:xfrm flipH="1">
            <a:off x="9424938" y="5327650"/>
            <a:ext cx="961332" cy="5474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18462D-D2C9-4405-9C3C-3D599CFBC32F}"/>
              </a:ext>
            </a:extLst>
          </p:cNvPr>
          <p:cNvSpPr txBox="1"/>
          <p:nvPr/>
        </p:nvSpPr>
        <p:spPr>
          <a:xfrm>
            <a:off x="9839880" y="4958318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topic schema</a:t>
            </a:r>
          </a:p>
        </p:txBody>
      </p:sp>
    </p:spTree>
    <p:extLst>
      <p:ext uri="{BB962C8B-B14F-4D97-AF65-F5344CB8AC3E}">
        <p14:creationId xmlns:p14="http://schemas.microsoft.com/office/powerpoint/2010/main" val="808176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B37D77-3953-41AD-BBB6-2B33B775A32E}"/>
              </a:ext>
            </a:extLst>
          </p:cNvPr>
          <p:cNvSpPr txBox="1"/>
          <p:nvPr/>
        </p:nvSpPr>
        <p:spPr>
          <a:xfrm>
            <a:off x="2792611" y="4022458"/>
            <a:ext cx="6606777" cy="93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streams are still not integrated!!!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76D750-0533-4445-B328-E1EE07A37470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5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6B3F13-A2B4-48D7-B4B4-D9070AA1AFC6}"/>
              </a:ext>
            </a:extLst>
          </p:cNvPr>
          <p:cNvSpPr txBox="1"/>
          <p:nvPr/>
        </p:nvSpPr>
        <p:spPr>
          <a:xfrm>
            <a:off x="807243" y="3142204"/>
            <a:ext cx="10561637" cy="28623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2200" b="1" u="sng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a </a:t>
            </a:r>
            <a:r>
              <a:rPr lang="en-US" sz="22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data streams…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relational streams: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to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1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queried with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02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automates: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RSP-QL 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FlinkSQL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query rewriting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relational  RDF 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response streams translation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</a:t>
            </a: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streaming data integration tasks we need: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provides the </a:t>
            </a:r>
            <a:r>
              <a:rPr lang="en-US" sz="2000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user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Properties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Properties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Streaming-VKG mappings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bridges the ontology with data streams (Kafka messages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 connection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7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Download Protégé from </a:t>
            </a:r>
          </a:p>
          <a:p>
            <a:pPr marL="876300"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https://protege.stanford.edu/products.php#desktop-protege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Launch Protégé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Linux: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./run.sh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from the terminal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Windows: click on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Protégé.exe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Mac: execute </a:t>
            </a:r>
            <a:r>
              <a:rPr lang="en-US" altLang="it-IT" sz="2000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Protégé.app</a:t>
            </a:r>
            <a:endParaRPr lang="en-US" altLang="it-IT" sz="20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Change the ontology IRI in 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altLang="it-IT" sz="2000" i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http://www.semanticweb.org/car-rental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Open the </a:t>
            </a:r>
            <a:r>
              <a:rPr lang="en-US" altLang="it-IT" sz="20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</a:t>
            </a: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tab to start the ontology design</a:t>
            </a:r>
            <a:endParaRPr lang="en-US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07C33A-505D-44FB-A4F9-9A7D4921A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485" y="2386940"/>
            <a:ext cx="5474265" cy="363217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3C55B20-C4B5-4DC7-9F98-14B66CEA349D}"/>
              </a:ext>
            </a:extLst>
          </p:cNvPr>
          <p:cNvSpPr/>
          <p:nvPr/>
        </p:nvSpPr>
        <p:spPr>
          <a:xfrm>
            <a:off x="7384256" y="3219450"/>
            <a:ext cx="654844" cy="269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Classes: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express 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logical concepts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the unified logical view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concepts are expressed as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subclasses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i.e., a </a:t>
            </a:r>
            <a:r>
              <a:rPr lang="en-US" altLang="it-IT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Tesla Model X </a:t>
            </a: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a Car, but also a transportation Vehicle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a specialization of (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will be useful later for queries about ended rentals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3">
              <a:spcAft>
                <a:spcPts val="600"/>
              </a:spcAft>
            </a:pPr>
            <a:endParaRPr lang="en-US" altLang="it-IT" sz="13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Object Properties: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ase the mapping process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express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-apple-system"/>
              </a:rPr>
              <a:t>implicit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 domain/range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-apple-system"/>
              </a:rPr>
              <a:t>restrictions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 on Class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-apple-system"/>
              </a:rPr>
              <a:t>istances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CBF5F7BD-AC80-4AF7-A831-C2E8AF6B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79" y="1414995"/>
            <a:ext cx="2779046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874D604D-0130-4F67-80CC-A528329F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/>
          <a:stretch/>
        </p:blipFill>
        <p:spPr bwMode="auto">
          <a:xfrm>
            <a:off x="8193088" y="4605645"/>
            <a:ext cx="3700462" cy="16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3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Traditional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Analysis - PROBLEMS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D1F5EA39-B6A3-420B-A6FE-CB26FB7D8969}"/>
              </a:ext>
            </a:extLst>
          </p:cNvPr>
          <p:cNvSpPr txBox="1">
            <a:spLocks/>
          </p:cNvSpPr>
          <p:nvPr/>
        </p:nvSpPr>
        <p:spPr>
          <a:xfrm>
            <a:off x="206375" y="1135622"/>
            <a:ext cx="9310959" cy="2637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Problem-dependent tasks: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analytical query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ETL task from scratch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ETLs require several days of work and meetings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requires a lot of Data Engineers workforce 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Semantical analyses persistence in the data lake, for later re-use, is difficult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38A886-AB07-4436-9C3E-2A3C847F8E8C}"/>
              </a:ext>
            </a:extLst>
          </p:cNvPr>
          <p:cNvSpPr txBox="1"/>
          <p:nvPr/>
        </p:nvSpPr>
        <p:spPr>
          <a:xfrm>
            <a:off x="1440520" y="4240704"/>
            <a:ext cx="9310959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Solvable using a combination of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multiple tools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which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increase the required skills </a:t>
            </a:r>
            <a:endParaRPr lang="en-US" sz="2000" b="0" i="1" u="sng" strike="noStrike" baseline="0" dirty="0">
              <a:latin typeface="SFRM1095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6B685E-093D-46E2-A62C-8AD62BEC2C3E}"/>
              </a:ext>
            </a:extLst>
          </p:cNvPr>
          <p:cNvCxnSpPr>
            <a:cxnSpLocks/>
          </p:cNvCxnSpPr>
          <p:nvPr/>
        </p:nvCxnSpPr>
        <p:spPr>
          <a:xfrm>
            <a:off x="6120013" y="4796636"/>
            <a:ext cx="0" cy="644044"/>
          </a:xfrm>
          <a:prstGeom prst="straightConnector1">
            <a:avLst/>
          </a:prstGeom>
          <a:ln w="57150">
            <a:solidFill>
              <a:srgbClr val="34343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C2B584-EEFA-47FE-9C5B-C0E1824DD789}"/>
              </a:ext>
            </a:extLst>
          </p:cNvPr>
          <p:cNvSpPr txBox="1"/>
          <p:nvPr/>
        </p:nvSpPr>
        <p:spPr>
          <a:xfrm>
            <a:off x="2970691" y="5652647"/>
            <a:ext cx="6250616" cy="400110"/>
          </a:xfrm>
          <a:prstGeom prst="rect">
            <a:avLst/>
          </a:prstGeom>
          <a:noFill/>
          <a:ln w="28575">
            <a:solidFill>
              <a:srgbClr val="34343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eed for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straightforward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2528582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Properties:</a:t>
            </a:r>
          </a:p>
          <a:p>
            <a:pPr>
              <a:spcAft>
                <a:spcPts val="600"/>
              </a:spcAft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expose the Kafka messages entries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 details (manufacturer, model)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Timestamps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personal information (name)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F72ED2FD-1D01-431D-98B9-32ED29C6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1487488"/>
            <a:ext cx="3684587" cy="16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0C3F88-241A-4EF9-92AF-2621819DFD9F}"/>
              </a:ext>
            </a:extLst>
          </p:cNvPr>
          <p:cNvSpPr txBox="1"/>
          <p:nvPr/>
        </p:nvSpPr>
        <p:spPr>
          <a:xfrm>
            <a:off x="1815935" y="4306156"/>
            <a:ext cx="8560130" cy="1415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save your ontology (OWL format) go to  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File &gt; Save As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Name the file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rentals.owl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, and save it in the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/input</a:t>
            </a:r>
            <a:r>
              <a:rPr lang="en-US" sz="2300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folder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62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answers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RSP-QL queries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RDF streams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900" b="0" i="0" u="sng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semantically-enriched responses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 on: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ontological concepts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data streams: retrieved through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VKG queries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registered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Streaming-VKG mapping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inding between a set of RDF statements and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selection query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connects the ontological layer terms to data streams (</a:t>
            </a: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tutorial,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messages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onsists of: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MappingID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friendly name to identify the mapping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query for the data extraction from the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one or more RDF statements corresponding to the VKG generated by the single entry obtained from the data extracted with the Source query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9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18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D1_CARS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D1_TRUCKS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b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rental state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status: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status='START'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starting rentals Kafka messages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status='END'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ended rentals Kafka messages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12712" y="967717"/>
            <a:ext cx="11763375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1AFD85-B3CC-4E32-B981-3FE74403D423}"/>
              </a:ext>
            </a:extLst>
          </p:cNvPr>
          <p:cNvSpPr txBox="1"/>
          <p:nvPr/>
        </p:nvSpPr>
        <p:spPr>
          <a:xfrm>
            <a:off x="273050" y="2417866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D1_CARS WHERE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D1_TRUCKS WHERE status='START'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15046C-8AD2-4F5F-9833-AAE9B6CD7E18}"/>
              </a:ext>
            </a:extLst>
          </p:cNvPr>
          <p:cNvSpPr txBox="1"/>
          <p:nvPr/>
        </p:nvSpPr>
        <p:spPr>
          <a:xfrm>
            <a:off x="273050" y="4511531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D1_CARS WHERE status='END'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D1_TRUCKS WHERE status='END''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ACE16C-4E17-48D6-8D87-D52E2E03D169}"/>
              </a:ext>
            </a:extLst>
          </p:cNvPr>
          <p:cNvSpPr txBox="1"/>
          <p:nvPr/>
        </p:nvSpPr>
        <p:spPr>
          <a:xfrm>
            <a:off x="184150" y="2097849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D0A6EA-589C-4D71-8C71-05152AC8F2D6}"/>
              </a:ext>
            </a:extLst>
          </p:cNvPr>
          <p:cNvSpPr txBox="1"/>
          <p:nvPr/>
        </p:nvSpPr>
        <p:spPr>
          <a:xfrm>
            <a:off x="184150" y="4175228"/>
            <a:ext cx="28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7081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A3D982-9B06-42B3-9D6D-CC3FADA0CC61}"/>
              </a:ext>
            </a:extLst>
          </p:cNvPr>
          <p:cNvSpPr txBox="1"/>
          <p:nvPr/>
        </p:nvSpPr>
        <p:spPr>
          <a:xfrm>
            <a:off x="111125" y="877425"/>
            <a:ext cx="1176337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kind of vehicle in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determine the vehicle:</a:t>
            </a: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type=‘Car'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type=‘Truck'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ending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since the vehicle class is determined in the starting rental messages: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generic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object property (</a:t>
            </a:r>
            <a:r>
              <a:rPr lang="en-US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range is </a:t>
            </a:r>
            <a:r>
              <a:rPr lang="en-US" altLang="it-IT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3117983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F8F49E-F8C9-4988-8BCF-4B22D17B9E64}"/>
              </a:ext>
            </a:extLst>
          </p:cNvPr>
          <p:cNvSpPr txBox="1"/>
          <p:nvPr/>
        </p:nvSpPr>
        <p:spPr>
          <a:xfrm>
            <a:off x="117475" y="861718"/>
            <a:ext cx="117633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are kept in a separate topic: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need to combine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streaming tables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D2_USERS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FlinkSQL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source query with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JOIN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over 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userID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2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0654CA4A-8AC4-46A7-93B3-766A8DBBA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718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1289F0-4AA4-4ABA-BEB7-35AB2C276C04}"/>
              </a:ext>
            </a:extLst>
          </p:cNvPr>
          <p:cNvSpPr txBox="1"/>
          <p:nvPr/>
        </p:nvSpPr>
        <p:spPr>
          <a:xfrm>
            <a:off x="273050" y="3491263"/>
            <a:ext cx="113411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type='Car' AND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type='Truck' AND status='START’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:vehicle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AND status='END'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CEFA94A-DD8D-4703-A3DB-D1EB697C99E9}"/>
              </a:ext>
            </a:extLst>
          </p:cNvPr>
          <p:cNvSpPr txBox="1"/>
          <p:nvPr/>
        </p:nvSpPr>
        <p:spPr>
          <a:xfrm>
            <a:off x="206375" y="3132914"/>
            <a:ext cx="367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Started/Ended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94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3) JDBC connection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interacts with Apache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through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calls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using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custom JDBC driver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Before starting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need to configure the connection to the </a:t>
            </a: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JDBC Gateway</a:t>
            </a:r>
          </a:p>
          <a:p>
            <a:pPr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configuration must be specified in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file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passed as input to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on its startup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5E4571-4298-47EA-8C79-EA5C96B48043}"/>
              </a:ext>
            </a:extLst>
          </p:cNvPr>
          <p:cNvSpPr txBox="1"/>
          <p:nvPr/>
        </p:nvSpPr>
        <p:spPr>
          <a:xfrm>
            <a:off x="273050" y="4589813"/>
            <a:ext cx="113411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jdbc.url=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</a:t>
            </a:r>
            <a:r>
              <a:rPr lang="en-US" sz="1400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flink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://sql-client:8083?planner=blink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jdbc.driver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com.ververica.flink.table.jdbc.FlinkDriver</a:t>
            </a:r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jdbc.user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jdbc.name=test-RSE-streaming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jdbc.fetchSize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=1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jdbc.password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276CAF-D563-458A-A494-0C3A7F508296}"/>
              </a:ext>
            </a:extLst>
          </p:cNvPr>
          <p:cNvSpPr txBox="1"/>
          <p:nvPr/>
        </p:nvSpPr>
        <p:spPr>
          <a:xfrm>
            <a:off x="206375" y="4220481"/>
            <a:ext cx="228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rentals.propery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85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startup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docker image is available on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DockerHub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just">
              <a:spcAft>
                <a:spcPts val="600"/>
              </a:spcAft>
            </a:pPr>
            <a:r>
              <a:rPr lang="sv-SE" sz="2000" dirty="0">
                <a:hlinkClick r:id="rId3"/>
              </a:rPr>
              <a:t>hub.docker.com/r/chimerasuite/ontop-stream</a:t>
            </a:r>
            <a:endParaRPr lang="sv-SE" sz="2000" dirty="0"/>
          </a:p>
          <a:p>
            <a:pPr lvl="4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now start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endpoint using the command: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 algn="just">
              <a:spcAft>
                <a:spcPts val="600"/>
              </a:spcAft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	docker-compose -f docker-compose-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2" algn="just">
              <a:spcAft>
                <a:spcPts val="600"/>
              </a:spcAft>
            </a:pP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we look at the configuration in 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 we can see the three input files: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tutorial.owl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contained the ontology describing the user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unified logical view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tutorial.obda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Streaming-VKG mappings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we've designed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tutorial.properties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connection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99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 </a:t>
            </a:r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practice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322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Starting-up the resources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5" y="917121"/>
            <a:ext cx="11763375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Requirements: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docker-compose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the tutorial environment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treaming resources (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Kafka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endParaRPr lang="en-US" sz="2100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endParaRPr lang="en-US" sz="1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keep the JDBC endpoint alive until you need the service (don't close the terminal window)</a:t>
            </a:r>
            <a:endParaRPr lang="en-US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exec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 /opt/flink-sql-gateway-0.2-SNAPSHOT/bin/sql-gateway.sh --library /opt/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-client/lib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(new terminal window):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-d</a:t>
            </a:r>
          </a:p>
        </p:txBody>
      </p:sp>
    </p:spTree>
    <p:extLst>
      <p:ext uri="{BB962C8B-B14F-4D97-AF65-F5344CB8AC3E}">
        <p14:creationId xmlns:p14="http://schemas.microsoft.com/office/powerpoint/2010/main" val="318804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Ontology-Based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Access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B562332-BA3C-4EF6-B3DD-5A1E4593FDC4}"/>
              </a:ext>
            </a:extLst>
          </p:cNvPr>
          <p:cNvSpPr txBox="1">
            <a:spLocks/>
          </p:cNvSpPr>
          <p:nvPr/>
        </p:nvSpPr>
        <p:spPr>
          <a:xfrm>
            <a:off x="206374" y="1289634"/>
            <a:ext cx="11787505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Ontology-Based Data Access (OBDA) </a:t>
            </a:r>
            <a:r>
              <a:rPr lang="en-US" dirty="0" err="1"/>
              <a:t>softwares</a:t>
            </a:r>
            <a:r>
              <a:rPr lang="en-US" dirty="0"/>
              <a:t> aim to solve data integration problems…</a:t>
            </a:r>
          </a:p>
          <a:p>
            <a:pPr marL="342900" indent="-342900"/>
            <a:endParaRPr lang="en-US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Virtual Knowledge Graph (VKG) </a:t>
            </a:r>
            <a:r>
              <a:rPr lang="en-US" dirty="0"/>
              <a:t>approach: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additional semantic layer on top of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relational data sources abstraction, exposed as RDF triples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SPARQL queries to access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automatic SPARQL </a:t>
            </a:r>
            <a:r>
              <a:rPr lang="en-US" dirty="0">
                <a:sym typeface="Wingdings" panose="05000000000000000000" pitchFamily="2" charset="2"/>
              </a:rPr>
              <a:t> SQL query rewritings</a:t>
            </a:r>
          </a:p>
        </p:txBody>
      </p:sp>
    </p:spTree>
    <p:extLst>
      <p:ext uri="{BB962C8B-B14F-4D97-AF65-F5344CB8AC3E}">
        <p14:creationId xmlns:p14="http://schemas.microsoft.com/office/powerpoint/2010/main" val="102512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Vitual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approach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D19C50-920D-432F-886A-E0F5957F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76" y="988021"/>
            <a:ext cx="5142964" cy="5359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86E5776-BB2A-459B-A8B7-CCDC4D41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21" y="1602293"/>
            <a:ext cx="707140" cy="7071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9D196F-0742-4CFA-B3EB-E0D887533EB3}"/>
              </a:ext>
            </a:extLst>
          </p:cNvPr>
          <p:cNvSpPr txBox="1"/>
          <p:nvPr/>
        </p:nvSpPr>
        <p:spPr>
          <a:xfrm>
            <a:off x="2390366" y="1765479"/>
            <a:ext cx="2528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ED0F65-C32C-4100-890C-1F5C452EA6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22" r="9879"/>
          <a:stretch/>
        </p:blipFill>
        <p:spPr>
          <a:xfrm>
            <a:off x="1544737" y="4097620"/>
            <a:ext cx="655694" cy="8145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1B26F52-4C11-49DE-9176-057AE04D6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911" y="2821466"/>
            <a:ext cx="762411" cy="762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27BF61-81F5-4930-B4C7-C662C6FE49EB}"/>
              </a:ext>
            </a:extLst>
          </p:cNvPr>
          <p:cNvSpPr txBox="1"/>
          <p:nvPr/>
        </p:nvSpPr>
        <p:spPr>
          <a:xfrm>
            <a:off x="2390366" y="2987759"/>
            <a:ext cx="238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9A0953-F140-41A6-85B6-8C6D20317AF5}"/>
              </a:ext>
            </a:extLst>
          </p:cNvPr>
          <p:cNvSpPr txBox="1"/>
          <p:nvPr/>
        </p:nvSpPr>
        <p:spPr>
          <a:xfrm>
            <a:off x="2398594" y="4272627"/>
            <a:ext cx="1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4B8E07B-8E0E-4CB4-9CB5-FDA04B80CFA4}"/>
              </a:ext>
            </a:extLst>
          </p:cNvPr>
          <p:cNvCxnSpPr>
            <a:cxnSpLocks/>
          </p:cNvCxnSpPr>
          <p:nvPr/>
        </p:nvCxnSpPr>
        <p:spPr>
          <a:xfrm>
            <a:off x="1149376" y="252413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BF5E24E-F6F4-4F04-BEBF-72E584FB7433}"/>
              </a:ext>
            </a:extLst>
          </p:cNvPr>
          <p:cNvCxnSpPr>
            <a:cxnSpLocks/>
          </p:cNvCxnSpPr>
          <p:nvPr/>
        </p:nvCxnSpPr>
        <p:spPr>
          <a:xfrm>
            <a:off x="1149376" y="379620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3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Virtual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engines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873BFCA7-260D-4542-9292-5428A4E0B6B9}"/>
              </a:ext>
            </a:extLst>
          </p:cNvPr>
          <p:cNvSpPr txBox="1">
            <a:spLocks/>
          </p:cNvSpPr>
          <p:nvPr/>
        </p:nvSpPr>
        <p:spPr>
          <a:xfrm>
            <a:off x="206375" y="1289634"/>
            <a:ext cx="11695611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“traditional” VKG engines (</a:t>
            </a:r>
            <a:r>
              <a:rPr lang="en-US" dirty="0" err="1">
                <a:sym typeface="Wingdings" panose="05000000000000000000" pitchFamily="2" charset="2"/>
              </a:rPr>
              <a:t>Mastro</a:t>
            </a:r>
            <a:r>
              <a:rPr lang="en-US" dirty="0">
                <a:sym typeface="Wingdings" panose="05000000000000000000" pitchFamily="2" charset="2"/>
              </a:rPr>
              <a:t>, Morph-RDB, </a:t>
            </a:r>
            <a:r>
              <a:rPr lang="en-US" dirty="0" err="1">
                <a:sym typeface="Wingdings" panose="05000000000000000000" pitchFamily="2" charset="2"/>
              </a:rPr>
              <a:t>UltraWrap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5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ym typeface="Wingdings" panose="05000000000000000000" pitchFamily="2" charset="2"/>
              </a:rPr>
              <a:t>Ontop</a:t>
            </a:r>
            <a:r>
              <a:rPr lang="en-US" dirty="0">
                <a:sym typeface="Wingdings" panose="05000000000000000000" pitchFamily="2" charset="2"/>
              </a:rPr>
              <a:t> is considered the state-of-the-art reference VKG engine: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the only one offered as a commercial solution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active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community (weekly-based issues)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relevant industrial-grade implementations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Statoil (Equinor)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Siemens Electric</a:t>
            </a:r>
          </a:p>
          <a:p>
            <a:pPr marL="1485900" lvl="2" indent="-342900"/>
            <a:r>
              <a:rPr lang="en-US" sz="2200" dirty="0" err="1">
                <a:sym typeface="Wingdings" panose="05000000000000000000" pitchFamily="2" charset="2"/>
              </a:rPr>
              <a:t>Ricerca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sul</a:t>
            </a:r>
            <a:r>
              <a:rPr lang="en-US" sz="2200" dirty="0">
                <a:sym typeface="Wingdings" panose="05000000000000000000" pitchFamily="2" charset="2"/>
              </a:rPr>
              <a:t> Sistema </a:t>
            </a:r>
            <a:r>
              <a:rPr lang="en-US" sz="2200" dirty="0" err="1">
                <a:sym typeface="Wingdings" panose="05000000000000000000" pitchFamily="2" charset="2"/>
              </a:rPr>
              <a:t>Energetico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s.p.a</a:t>
            </a:r>
            <a:endParaRPr lang="en-US" sz="2200" dirty="0">
              <a:sym typeface="Wingdings" panose="05000000000000000000" pitchFamily="2" charset="2"/>
            </a:endParaRPr>
          </a:p>
          <a:p>
            <a:pPr marL="342900" indent="-342900"/>
            <a:endParaRPr lang="en-US" dirty="0"/>
          </a:p>
          <a:p>
            <a:pPr marL="1085850" lvl="1" indent="-342900"/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371B68-210C-4330-97B5-CD875103EE6C}"/>
              </a:ext>
            </a:extLst>
          </p:cNvPr>
          <p:cNvSpPr txBox="1"/>
          <p:nvPr/>
        </p:nvSpPr>
        <p:spPr>
          <a:xfrm>
            <a:off x="1848621" y="5652186"/>
            <a:ext cx="8494758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However, none of the tool is designed for supporting streams of data</a:t>
            </a:r>
          </a:p>
        </p:txBody>
      </p:sp>
    </p:spTree>
    <p:extLst>
      <p:ext uri="{BB962C8B-B14F-4D97-AF65-F5344CB8AC3E}">
        <p14:creationId xmlns:p14="http://schemas.microsoft.com/office/powerpoint/2010/main" val="220175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Technologies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51C9590-84EB-4786-9FFE-A2F2A1AA4E87}"/>
              </a:ext>
            </a:extLst>
          </p:cNvPr>
          <p:cNvSpPr txBox="1">
            <a:spLocks/>
          </p:cNvSpPr>
          <p:nvPr/>
        </p:nvSpPr>
        <p:spPr>
          <a:xfrm>
            <a:off x="142503" y="1230794"/>
            <a:ext cx="11815949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sym typeface="Wingdings" panose="05000000000000000000" pitchFamily="2" charset="2"/>
              </a:rPr>
              <a:t>Streaming technologies are becoming very popular…</a:t>
            </a:r>
          </a:p>
          <a:p>
            <a:endParaRPr lang="en-US" sz="23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Data Streams can be: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300" dirty="0"/>
              <a:t>continuously generated 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300" dirty="0"/>
              <a:t>incrementally processed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300" dirty="0"/>
              <a:t>segmented by their time (window)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State of the art streaming technologies…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5EF20C9-48ED-4A9E-ABE6-DE40539D1E93}"/>
              </a:ext>
            </a:extLst>
          </p:cNvPr>
          <p:cNvCxnSpPr>
            <a:cxnSpLocks/>
          </p:cNvCxnSpPr>
          <p:nvPr/>
        </p:nvCxnSpPr>
        <p:spPr>
          <a:xfrm>
            <a:off x="5995264" y="1576416"/>
            <a:ext cx="0" cy="44378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78656C-1AD1-408C-B559-1608385CD5C8}"/>
              </a:ext>
            </a:extLst>
          </p:cNvPr>
          <p:cNvSpPr txBox="1"/>
          <p:nvPr/>
        </p:nvSpPr>
        <p:spPr>
          <a:xfrm>
            <a:off x="1800096" y="1457767"/>
            <a:ext cx="19634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OPEN-SOURCE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6EAA5-C1E7-4AD9-8559-19059EA0B157}"/>
              </a:ext>
            </a:extLst>
          </p:cNvPr>
          <p:cNvSpPr txBox="1"/>
          <p:nvPr/>
        </p:nvSpPr>
        <p:spPr>
          <a:xfrm>
            <a:off x="8433908" y="1246038"/>
            <a:ext cx="1936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CLOUD-BASED</a:t>
            </a:r>
          </a:p>
          <a:p>
            <a:pPr algn="ctr"/>
            <a:r>
              <a:rPr lang="en-US" sz="2300" b="1" dirty="0"/>
              <a:t>(proprietary)</a:t>
            </a:r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9029C956-9A64-4CF9-86C2-989DCC4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1955620"/>
            <a:ext cx="1772404" cy="17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ache Flink - Wikipedia">
            <a:extLst>
              <a:ext uri="{FF2B5EF4-FFF2-40B4-BE49-F238E27FC236}">
                <a16:creationId xmlns:a16="http://schemas.microsoft.com/office/drawing/2014/main" id="{9B68040D-1003-4EA0-9D98-3F91AC4C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13" y="3612007"/>
            <a:ext cx="1466720" cy="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ormation Spark Streaming – Ambient Formations">
            <a:extLst>
              <a:ext uri="{FF2B5EF4-FFF2-40B4-BE49-F238E27FC236}">
                <a16:creationId xmlns:a16="http://schemas.microsoft.com/office/drawing/2014/main" id="{FE6005E2-43F9-4551-B898-A6B676F4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6" y="199497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pache NiFi">
            <a:extLst>
              <a:ext uri="{FF2B5EF4-FFF2-40B4-BE49-F238E27FC236}">
                <a16:creationId xmlns:a16="http://schemas.microsoft.com/office/drawing/2014/main" id="{6FAA0870-4ADC-4D18-BD47-D4C7D432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3" y="4005431"/>
            <a:ext cx="1297178" cy="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9C2362-E172-4215-B1B8-E362375E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63" y="5363655"/>
            <a:ext cx="2165490" cy="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+ Best ETL Tools in 2021 [ Updated ]">
            <a:extLst>
              <a:ext uri="{FF2B5EF4-FFF2-40B4-BE49-F238E27FC236}">
                <a16:creationId xmlns:a16="http://schemas.microsoft.com/office/drawing/2014/main" id="{138CEA5E-4C26-47C6-B9AB-73481F2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50" y="2371440"/>
            <a:ext cx="2594083" cy="1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elivering Real-time Streaming Data to Amazon S3 Using Amazon Kinesis Data  Firehose | by Janitha Tennakoon | Towards Data Science">
            <a:extLst>
              <a:ext uri="{FF2B5EF4-FFF2-40B4-BE49-F238E27FC236}">
                <a16:creationId xmlns:a16="http://schemas.microsoft.com/office/drawing/2014/main" id="{879985EA-F41A-4A05-996E-7567E032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7" y="3048617"/>
            <a:ext cx="1995478" cy="1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Что такое ksqlDB и чем это отличается от KSQL: основы Apache Kafka">
            <a:extLst>
              <a:ext uri="{FF2B5EF4-FFF2-40B4-BE49-F238E27FC236}">
                <a16:creationId xmlns:a16="http://schemas.microsoft.com/office/drawing/2014/main" id="{1BF8CAFF-E618-4B3D-93E3-55879686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5384411"/>
            <a:ext cx="1998503" cy="6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oT Solutions Company | Internet of Things Consulting Services">
            <a:extLst>
              <a:ext uri="{FF2B5EF4-FFF2-40B4-BE49-F238E27FC236}">
                <a16:creationId xmlns:a16="http://schemas.microsoft.com/office/drawing/2014/main" id="{B93900C5-09F8-4218-BF20-13A7C7CB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44" y="4083885"/>
            <a:ext cx="1305811" cy="1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Towards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real-time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analytics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FA551AE8-FACC-49AD-BA7C-484FB9988795}"/>
              </a:ext>
            </a:extLst>
          </p:cNvPr>
          <p:cNvSpPr txBox="1">
            <a:spLocks/>
          </p:cNvSpPr>
          <p:nvPr/>
        </p:nvSpPr>
        <p:spPr>
          <a:xfrm>
            <a:off x="135435" y="1294619"/>
            <a:ext cx="11763639" cy="4671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for a real-time tool leveraging:</a:t>
            </a: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State-of-the-art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streaming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Apache Kafka, Apache Calcite</a:t>
            </a: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Streaming extensions of semantic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RDF Stream Processing Query Language (RSP-QL)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Streaming-VKG</a:t>
            </a:r>
            <a:endParaRPr lang="en-US" dirty="0">
              <a:latin typeface="SFRM1095"/>
            </a:endParaRPr>
          </a:p>
          <a:p>
            <a:pPr marL="1085850" lvl="1" indent="-342900"/>
            <a:endParaRPr lang="en-US" sz="2000" dirty="0">
              <a:latin typeface="SFRM1095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2031105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3255</Words>
  <Application>Microsoft Office PowerPoint</Application>
  <PresentationFormat>Widescreen</PresentationFormat>
  <Paragraphs>439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9" baseType="lpstr">
      <vt:lpstr>MS UI Gothic</vt:lpstr>
      <vt:lpstr>-apple-system</vt:lpstr>
      <vt:lpstr>Arial</vt:lpstr>
      <vt:lpstr>Calibri</vt:lpstr>
      <vt:lpstr>Calibri Light</vt:lpstr>
      <vt:lpstr>Courier New</vt:lpstr>
      <vt:lpstr>Roboto</vt:lpstr>
      <vt:lpstr>SFRM1095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Belcao</dc:creator>
  <cp:lastModifiedBy>Matteo Belcao</cp:lastModifiedBy>
  <cp:revision>46</cp:revision>
  <dcterms:created xsi:type="dcterms:W3CDTF">2022-01-19T17:51:19Z</dcterms:created>
  <dcterms:modified xsi:type="dcterms:W3CDTF">2022-01-20T21:57:33Z</dcterms:modified>
</cp:coreProperties>
</file>