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8" r:id="rId3"/>
    <p:sldId id="266" r:id="rId4"/>
    <p:sldId id="264" r:id="rId5"/>
    <p:sldId id="257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khchimeg Tsendnyam" initials="ET" lastIdx="2" clrIdx="0">
    <p:extLst>
      <p:ext uri="{19B8F6BF-5375-455C-9EA6-DF929625EA0E}">
        <p15:presenceInfo xmlns:p15="http://schemas.microsoft.com/office/powerpoint/2012/main" userId="S::tsendnyam.enkhchimeg@ic.edu::1597a866-1846-4318-92b8-2cfc143f4f9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7"/>
    <p:restoredTop sz="96208"/>
  </p:normalViewPr>
  <p:slideViewPr>
    <p:cSldViewPr snapToGrid="0" snapToObjects="1">
      <p:cViewPr varScale="1">
        <p:scale>
          <a:sx n="120" d="100"/>
          <a:sy n="120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159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2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4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2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325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7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3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7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3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7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shingtonpost.com/opinions/2021/03/15/flying-safer-than-driving-pandemic/" TargetMode="External"/><Relationship Id="rId2" Type="http://schemas.openxmlformats.org/officeDocument/2006/relationships/hyperlink" Target="https://www.airlines.org/dataset/world-airlines-traffic-and-capacity-2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 descr="Plane on tarmac">
            <a:extLst>
              <a:ext uri="{FF2B5EF4-FFF2-40B4-BE49-F238E27FC236}">
                <a16:creationId xmlns:a16="http://schemas.microsoft.com/office/drawing/2014/main" id="{C9C21739-083D-4BE3-99A9-7F31595091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82" r="4118" b="-1"/>
          <a:stretch/>
        </p:blipFill>
        <p:spPr>
          <a:xfrm>
            <a:off x="20" y="0"/>
            <a:ext cx="12191980" cy="6857989"/>
          </a:xfrm>
          <a:prstGeom prst="rect">
            <a:avLst/>
          </a:prstGeom>
        </p:spPr>
      </p:pic>
      <p:sp>
        <p:nvSpPr>
          <p:cNvPr id="30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888E6-1669-A14B-8760-136199A75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5435" y="600533"/>
            <a:ext cx="4444688" cy="22671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Aviation Safety &amp;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A507C-0D25-174A-BA17-95AA0C93C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8" y="4029438"/>
            <a:ext cx="3931321" cy="10336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Data Presentation &amp; Visualization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Enkhchimeg Tsendnyam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91B9095-F309-4445-BD8B-4B29DE7818AF}"/>
              </a:ext>
            </a:extLst>
          </p:cNvPr>
          <p:cNvSpPr txBox="1">
            <a:spLocks/>
          </p:cNvSpPr>
          <p:nvPr/>
        </p:nvSpPr>
        <p:spPr>
          <a:xfrm>
            <a:off x="183945" y="3889709"/>
            <a:ext cx="6278500" cy="2542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Arial Nova" panose="020B0504020202020204" pitchFamily="34" charset="0"/>
              </a:rPr>
              <a:t>Airline Industry Facts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Arial Nova" panose="020B0504020202020204" pitchFamily="34" charset="0"/>
              </a:rPr>
              <a:t>Airline Accidents &amp; Fatalities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Arial Nova" panose="020B0504020202020204" pitchFamily="34" charset="0"/>
              </a:rPr>
              <a:t>Airplane VS. Other Transportation Methods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Arial Nova" panose="020B0504020202020204" pitchFamily="34" charset="0"/>
              </a:rPr>
              <a:t>Impact of COVID-19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Arial Nova" panose="020B0504020202020204" pitchFamily="34" charset="0"/>
              </a:rPr>
              <a:t>What Does Research &amp; Science Say?/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07663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0824E-30C6-BD42-9145-611DD441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374" y="-510876"/>
            <a:ext cx="10012749" cy="1200329"/>
          </a:xfrm>
        </p:spPr>
        <p:txBody>
          <a:bodyPr>
            <a:normAutofit/>
          </a:bodyPr>
          <a:lstStyle/>
          <a:p>
            <a:r>
              <a:rPr lang="en-US" sz="2800" u="sng" dirty="0">
                <a:latin typeface="Arial Nova" panose="020B0504020202020204" pitchFamily="34" charset="0"/>
              </a:rPr>
              <a:t>AIRLINE INDUSTRY WORLDWIDE 2019 FACTS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E6EE3AE1-36EC-7440-BE99-1D7853403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363" y="915546"/>
            <a:ext cx="2163099" cy="1480568"/>
          </a:xfrm>
        </p:spPr>
      </p:pic>
      <p:pic>
        <p:nvPicPr>
          <p:cNvPr id="9" name="Picture 8" descr="A picture containing aircraft, plane, transport, airplane&#10;&#10;Description automatically generated">
            <a:extLst>
              <a:ext uri="{FF2B5EF4-FFF2-40B4-BE49-F238E27FC236}">
                <a16:creationId xmlns:a16="http://schemas.microsoft.com/office/drawing/2014/main" id="{57789495-E9BE-394A-9043-78FF5525E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590" y="771084"/>
            <a:ext cx="2476500" cy="182880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68109BD7-D90D-034A-B855-DB0470A36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48" y="2401804"/>
            <a:ext cx="2392181" cy="19026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C5536F-6746-164C-8A32-F3AB4BF14C60}"/>
              </a:ext>
            </a:extLst>
          </p:cNvPr>
          <p:cNvSpPr txBox="1"/>
          <p:nvPr/>
        </p:nvSpPr>
        <p:spPr>
          <a:xfrm>
            <a:off x="3395646" y="1269221"/>
            <a:ext cx="2369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ova" panose="020B0504020202020204" pitchFamily="34" charset="0"/>
              </a:rPr>
              <a:t>Over 11 million </a:t>
            </a:r>
          </a:p>
          <a:p>
            <a:r>
              <a:rPr lang="en-US" b="1" dirty="0">
                <a:solidFill>
                  <a:srgbClr val="00B0F0"/>
                </a:solidFill>
                <a:latin typeface="Arial Nova" panose="020B0504020202020204" pitchFamily="34" charset="0"/>
              </a:rPr>
              <a:t>direct employees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6A70F5-C799-274F-A400-58B449485601}"/>
              </a:ext>
            </a:extLst>
          </p:cNvPr>
          <p:cNvSpPr txBox="1"/>
          <p:nvPr/>
        </p:nvSpPr>
        <p:spPr>
          <a:xfrm>
            <a:off x="3418064" y="2802361"/>
            <a:ext cx="2369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ova" panose="020B0504020202020204" pitchFamily="34" charset="0"/>
              </a:rPr>
              <a:t>Roughly 100,000 </a:t>
            </a:r>
            <a:r>
              <a:rPr lang="en-US" b="1" dirty="0">
                <a:solidFill>
                  <a:srgbClr val="00B0F0"/>
                </a:solidFill>
                <a:latin typeface="Arial Nova" panose="020B0504020202020204" pitchFamily="34" charset="0"/>
              </a:rPr>
              <a:t>flights</a:t>
            </a:r>
            <a:r>
              <a:rPr lang="en-US" b="1" dirty="0">
                <a:latin typeface="Arial Nova" panose="020B0504020202020204" pitchFamily="34" charset="0"/>
              </a:rPr>
              <a:t> per day across the globe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C72E93-EFE3-F649-82B8-3B03934CFA23}"/>
              </a:ext>
            </a:extLst>
          </p:cNvPr>
          <p:cNvSpPr txBox="1"/>
          <p:nvPr/>
        </p:nvSpPr>
        <p:spPr>
          <a:xfrm>
            <a:off x="9397749" y="2594890"/>
            <a:ext cx="2369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ova" panose="020B0504020202020204" pitchFamily="34" charset="0"/>
              </a:rPr>
              <a:t>About 500,000 </a:t>
            </a:r>
            <a:r>
              <a:rPr lang="en-US" b="1" dirty="0">
                <a:solidFill>
                  <a:srgbClr val="00B0F0"/>
                </a:solidFill>
                <a:latin typeface="Arial Nova" panose="020B0504020202020204" pitchFamily="34" charset="0"/>
              </a:rPr>
              <a:t>people</a:t>
            </a:r>
            <a:r>
              <a:rPr lang="en-US" b="1" dirty="0">
                <a:latin typeface="Arial Nova" panose="020B0504020202020204" pitchFamily="34" charset="0"/>
              </a:rPr>
              <a:t> are up in the air at any given 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5EDB9F-9A5A-3345-9459-54D46E90C32F}"/>
              </a:ext>
            </a:extLst>
          </p:cNvPr>
          <p:cNvSpPr txBox="1"/>
          <p:nvPr/>
        </p:nvSpPr>
        <p:spPr>
          <a:xfrm>
            <a:off x="9487175" y="992220"/>
            <a:ext cx="2369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ova" panose="020B0504020202020204" pitchFamily="34" charset="0"/>
              </a:rPr>
              <a:t>About $7 trillion worth of </a:t>
            </a:r>
            <a:r>
              <a:rPr lang="en-US" b="1" dirty="0">
                <a:solidFill>
                  <a:srgbClr val="00B0F0"/>
                </a:solidFill>
                <a:latin typeface="Arial Nova" panose="020B0504020202020204" pitchFamily="34" charset="0"/>
              </a:rPr>
              <a:t>goods</a:t>
            </a:r>
            <a:r>
              <a:rPr lang="en-US" b="1" dirty="0">
                <a:latin typeface="Arial Nova" panose="020B0504020202020204" pitchFamily="34" charset="0"/>
              </a:rPr>
              <a:t> shipped by air cargo each year</a:t>
            </a:r>
          </a:p>
        </p:txBody>
      </p:sp>
      <p:pic>
        <p:nvPicPr>
          <p:cNvPr id="44" name="Picture 43" descr="Icon&#10;&#10;Description automatically generated">
            <a:extLst>
              <a:ext uri="{FF2B5EF4-FFF2-40B4-BE49-F238E27FC236}">
                <a16:creationId xmlns:a16="http://schemas.microsoft.com/office/drawing/2014/main" id="{A00314F7-A4C4-AC4A-A0E7-91A8ECC4BC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097" y="4097914"/>
            <a:ext cx="1873485" cy="186627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4C083F3-DAC5-C248-91D8-9E2987A74CC2}"/>
              </a:ext>
            </a:extLst>
          </p:cNvPr>
          <p:cNvSpPr txBox="1"/>
          <p:nvPr/>
        </p:nvSpPr>
        <p:spPr>
          <a:xfrm>
            <a:off x="9458539" y="4527337"/>
            <a:ext cx="2369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ova" panose="020B0504020202020204" pitchFamily="34" charset="0"/>
              </a:rPr>
              <a:t>Over 5,000 </a:t>
            </a:r>
            <a:r>
              <a:rPr lang="en-US" b="1" dirty="0">
                <a:solidFill>
                  <a:srgbClr val="00B0F0"/>
                </a:solidFill>
                <a:latin typeface="Arial Nova" panose="020B0504020202020204" pitchFamily="34" charset="0"/>
              </a:rPr>
              <a:t>airlines </a:t>
            </a:r>
            <a:r>
              <a:rPr lang="en-US" b="1" dirty="0">
                <a:latin typeface="Arial Nova" panose="020B0504020202020204" pitchFamily="34" charset="0"/>
              </a:rPr>
              <a:t>with ICAO codes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8EEE9E9-65D4-5744-A79E-A0D40EC8B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378" y="4525467"/>
            <a:ext cx="1664356" cy="166435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3DFD1E9-2487-7A46-8A54-C45A16852899}"/>
              </a:ext>
            </a:extLst>
          </p:cNvPr>
          <p:cNvSpPr txBox="1"/>
          <p:nvPr/>
        </p:nvSpPr>
        <p:spPr>
          <a:xfrm>
            <a:off x="3047901" y="4573504"/>
            <a:ext cx="3762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ova" panose="020B0504020202020204" pitchFamily="34" charset="0"/>
              </a:rPr>
              <a:t>Highest-risk </a:t>
            </a:r>
            <a:r>
              <a:rPr lang="en-US" b="1" dirty="0">
                <a:solidFill>
                  <a:srgbClr val="00B0F0"/>
                </a:solidFill>
                <a:latin typeface="Arial Nova" panose="020B0504020202020204" pitchFamily="34" charset="0"/>
              </a:rPr>
              <a:t>accident categories</a:t>
            </a:r>
            <a:r>
              <a:rPr lang="en-US" b="1" dirty="0">
                <a:latin typeface="Arial Nova" panose="020B0504020202020204" pitchFamily="34" charset="0"/>
              </a:rPr>
              <a:t>:</a:t>
            </a:r>
          </a:p>
          <a:p>
            <a:r>
              <a:rPr lang="en-US" dirty="0"/>
              <a:t>• </a:t>
            </a:r>
            <a:r>
              <a:rPr lang="en-US" b="1" dirty="0">
                <a:latin typeface="Arial Nova" panose="020B0504020202020204" pitchFamily="34" charset="0"/>
              </a:rPr>
              <a:t>Runway safety related events</a:t>
            </a:r>
          </a:p>
          <a:p>
            <a:r>
              <a:rPr lang="en-US" b="1" dirty="0">
                <a:latin typeface="Arial Nova" panose="020B0504020202020204" pitchFamily="34" charset="0"/>
              </a:rPr>
              <a:t>• Loss of Control In-Flight</a:t>
            </a:r>
          </a:p>
          <a:p>
            <a:r>
              <a:rPr lang="en-US" b="1" dirty="0">
                <a:latin typeface="Arial Nova" panose="020B0504020202020204" pitchFamily="34" charset="0"/>
              </a:rPr>
              <a:t>• Controlled flight into terrain </a:t>
            </a:r>
          </a:p>
        </p:txBody>
      </p:sp>
      <p:pic>
        <p:nvPicPr>
          <p:cNvPr id="49" name="Picture 48" descr="A group of people with luggage&#10;&#10;Description automatically generated with medium confidence">
            <a:extLst>
              <a:ext uri="{FF2B5EF4-FFF2-40B4-BE49-F238E27FC236}">
                <a16:creationId xmlns:a16="http://schemas.microsoft.com/office/drawing/2014/main" id="{893A4FD2-444F-9845-B993-FBA53ACF64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7664" y="2429292"/>
            <a:ext cx="2490085" cy="150302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AB2089D-7EC5-D743-937F-515AE3992D9D}"/>
              </a:ext>
            </a:extLst>
          </p:cNvPr>
          <p:cNvSpPr txBox="1"/>
          <p:nvPr/>
        </p:nvSpPr>
        <p:spPr>
          <a:xfrm>
            <a:off x="6421811" y="6247856"/>
            <a:ext cx="613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Sources: International Civil Aviation Organization (ICAO)</a:t>
            </a:r>
          </a:p>
        </p:txBody>
      </p:sp>
    </p:spTree>
    <p:extLst>
      <p:ext uri="{BB962C8B-B14F-4D97-AF65-F5344CB8AC3E}">
        <p14:creationId xmlns:p14="http://schemas.microsoft.com/office/powerpoint/2010/main" val="61592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704F-4455-E849-9366-39A51C6D0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59" y="0"/>
            <a:ext cx="10134600" cy="1288489"/>
          </a:xfrm>
        </p:spPr>
        <p:txBody>
          <a:bodyPr>
            <a:normAutofit/>
          </a:bodyPr>
          <a:lstStyle/>
          <a:p>
            <a:r>
              <a:rPr lang="en-US" sz="2800" u="sng" dirty="0">
                <a:latin typeface="Arial Nova" panose="020B0504020202020204" pitchFamily="34" charset="0"/>
              </a:rPr>
              <a:t>AIRLINE ACCIDENTS &amp; FATALITIES’ WORLDWIDE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Picture 3" descr="Graphical user interface, chart, application, line chart, histogram&#10;&#10;Description automatically generated">
            <a:extLst>
              <a:ext uri="{FF2B5EF4-FFF2-40B4-BE49-F238E27FC236}">
                <a16:creationId xmlns:a16="http://schemas.microsoft.com/office/drawing/2014/main" id="{5C7D20A7-3EE8-C243-BC88-D04E78DD2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291" y="1030873"/>
            <a:ext cx="7341035" cy="541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6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CD965-CEAA-2D46-BD97-B068A401584D}"/>
              </a:ext>
            </a:extLst>
          </p:cNvPr>
          <p:cNvSpPr txBox="1"/>
          <p:nvPr/>
        </p:nvSpPr>
        <p:spPr>
          <a:xfrm>
            <a:off x="6308918" y="731034"/>
            <a:ext cx="4965859" cy="3028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Between 2012-2016, there was a </a:t>
            </a:r>
            <a:r>
              <a:rPr lang="en-US" b="1" dirty="0">
                <a:solidFill>
                  <a:schemeClr val="tx2"/>
                </a:solidFill>
              </a:rPr>
              <a:t>1 in 3.37 billion</a:t>
            </a:r>
            <a:r>
              <a:rPr lang="en-US" b="1" i="1" dirty="0">
                <a:solidFill>
                  <a:schemeClr val="tx2"/>
                </a:solidFill>
              </a:rPr>
              <a:t> chance </a:t>
            </a:r>
            <a:r>
              <a:rPr lang="en-US" dirty="0">
                <a:solidFill>
                  <a:schemeClr val="tx2"/>
                </a:solidFill>
              </a:rPr>
              <a:t>of </a:t>
            </a:r>
            <a:r>
              <a:rPr lang="en-US" b="1" i="1" dirty="0">
                <a:solidFill>
                  <a:schemeClr val="tx2"/>
                </a:solidFill>
              </a:rPr>
              <a:t>dying</a:t>
            </a:r>
            <a:r>
              <a:rPr lang="en-US" dirty="0">
                <a:solidFill>
                  <a:schemeClr val="tx2"/>
                </a:solidFill>
              </a:rPr>
              <a:t> in a commercial plane crash. During the same period, there was a </a:t>
            </a:r>
            <a:r>
              <a:rPr lang="en-US" b="1" dirty="0">
                <a:solidFill>
                  <a:schemeClr val="tx2"/>
                </a:solidFill>
              </a:rPr>
              <a:t>1 in 320 million chance </a:t>
            </a:r>
            <a:r>
              <a:rPr lang="en-US" dirty="0">
                <a:solidFill>
                  <a:schemeClr val="tx2"/>
                </a:solidFill>
              </a:rPr>
              <a:t>of being on a commercial airline flight experiencing a </a:t>
            </a:r>
            <a:r>
              <a:rPr lang="en-US" b="1" dirty="0">
                <a:solidFill>
                  <a:schemeClr val="tx2"/>
                </a:solidFill>
              </a:rPr>
              <a:t>fatal accident </a:t>
            </a:r>
          </a:p>
        </p:txBody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CDBBAA26-1819-3F4E-B7AA-8A85E8BC9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94" y="1857410"/>
            <a:ext cx="5786224" cy="3804441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74239" y="5850225"/>
            <a:ext cx="867485" cy="115439"/>
            <a:chOff x="8910933" y="1861308"/>
            <a:chExt cx="867485" cy="11543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D730634-95DF-5A44-B9B7-259501C609F2}"/>
              </a:ext>
            </a:extLst>
          </p:cNvPr>
          <p:cNvSpPr/>
          <p:nvPr/>
        </p:nvSpPr>
        <p:spPr>
          <a:xfrm>
            <a:off x="361775" y="295650"/>
            <a:ext cx="88790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u="sng" dirty="0">
                <a:latin typeface="Arial Nova" panose="020B0504020202020204" pitchFamily="34" charset="0"/>
              </a:rPr>
              <a:t>AIRPLANE VS. OTHER TRANSPORTATION METHODS</a:t>
            </a:r>
            <a:endParaRPr lang="en-US" sz="28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E43853A-8960-1B41-823E-0E35AAB3C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622" y="3352352"/>
            <a:ext cx="2192718" cy="21927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71FC83-9621-8943-9A01-9EEF3D83252A}"/>
              </a:ext>
            </a:extLst>
          </p:cNvPr>
          <p:cNvSpPr txBox="1"/>
          <p:nvPr/>
        </p:nvSpPr>
        <p:spPr>
          <a:xfrm>
            <a:off x="1213563" y="6049456"/>
            <a:ext cx="6298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Arial Rounded MT Bold" panose="020F0704030504030204" pitchFamily="34" charset="77"/>
                <a:cs typeface="Abadi" panose="020F0502020204030204" pitchFamily="34" charset="0"/>
              </a:rPr>
              <a:t>Flying is the safest transportation method!</a:t>
            </a:r>
          </a:p>
        </p:txBody>
      </p:sp>
    </p:spTree>
    <p:extLst>
      <p:ext uri="{BB962C8B-B14F-4D97-AF65-F5344CB8AC3E}">
        <p14:creationId xmlns:p14="http://schemas.microsoft.com/office/powerpoint/2010/main" val="108520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A220-9F90-404E-8F0A-51FA9B78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85" y="-556925"/>
            <a:ext cx="11812229" cy="1288489"/>
          </a:xfrm>
        </p:spPr>
        <p:txBody>
          <a:bodyPr>
            <a:normAutofit/>
          </a:bodyPr>
          <a:lstStyle/>
          <a:p>
            <a:r>
              <a:rPr lang="en-US" sz="2800" u="sng" dirty="0">
                <a:latin typeface="Arial Nova" panose="020B0504020202020204" pitchFamily="34" charset="0"/>
              </a:rPr>
              <a:t>IMPACT OF COVID-19 ON AIRLINE INDUSTRY</a:t>
            </a:r>
            <a:endParaRPr lang="en-US" sz="2800" dirty="0"/>
          </a:p>
        </p:txBody>
      </p:sp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E0DABF8C-B240-C644-8169-5ED56B6A1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465" y="1573546"/>
            <a:ext cx="6671251" cy="3746465"/>
          </a:xfrm>
          <a:prstGeom prst="rect">
            <a:avLst/>
          </a:prstGeom>
        </p:spPr>
      </p:pic>
      <p:pic>
        <p:nvPicPr>
          <p:cNvPr id="9" name="Picture 8" descr="Chart, waterfall chart&#10;&#10;Description automatically generated">
            <a:extLst>
              <a:ext uri="{FF2B5EF4-FFF2-40B4-BE49-F238E27FC236}">
                <a16:creationId xmlns:a16="http://schemas.microsoft.com/office/drawing/2014/main" id="{7C7C217B-FFDB-B143-AB72-DDF589786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84" y="1723286"/>
            <a:ext cx="4483137" cy="33911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C009F5-24D8-2343-B7AB-66F114805FF8}"/>
              </a:ext>
            </a:extLst>
          </p:cNvPr>
          <p:cNvSpPr txBox="1"/>
          <p:nvPr/>
        </p:nvSpPr>
        <p:spPr>
          <a:xfrm>
            <a:off x="7142247" y="6275565"/>
            <a:ext cx="613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Sources: International Air Travel Association (ITAO)</a:t>
            </a:r>
          </a:p>
        </p:txBody>
      </p:sp>
    </p:spTree>
    <p:extLst>
      <p:ext uri="{BB962C8B-B14F-4D97-AF65-F5344CB8AC3E}">
        <p14:creationId xmlns:p14="http://schemas.microsoft.com/office/powerpoint/2010/main" val="164050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C6AB-2CB3-8A42-8E60-A4DEFC885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58" y="-127118"/>
            <a:ext cx="8115300" cy="940513"/>
          </a:xfrm>
        </p:spPr>
        <p:txBody>
          <a:bodyPr>
            <a:normAutofit/>
          </a:bodyPr>
          <a:lstStyle/>
          <a:p>
            <a:r>
              <a:rPr lang="en-US" sz="2800" u="sng" dirty="0">
                <a:latin typeface="Arial Nova" panose="020B0504020202020204" pitchFamily="34" charset="0"/>
              </a:rPr>
              <a:t>WHAT DOES RESEARCH &amp; SCIENCE SAY?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9C524-C8EB-7E4C-8605-D664754F2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2837" y="951216"/>
            <a:ext cx="4936739" cy="3297397"/>
          </a:xfrm>
        </p:spPr>
        <p:txBody>
          <a:bodyPr/>
          <a:lstStyle/>
          <a:p>
            <a:r>
              <a:rPr lang="en-US" dirty="0"/>
              <a:t>First comprehensive research from the </a:t>
            </a:r>
            <a:r>
              <a:rPr lang="en-US" b="1" u="sng" dirty="0"/>
              <a:t>Harvard University School of Public Health </a:t>
            </a:r>
            <a:r>
              <a:rPr lang="en-US" dirty="0"/>
              <a:t>found that having </a:t>
            </a:r>
            <a:r>
              <a:rPr lang="en-US" b="1" dirty="0"/>
              <a:t>multiple layers of protection </a:t>
            </a:r>
            <a:r>
              <a:rPr lang="en-US" dirty="0"/>
              <a:t>against COVID-19 such as </a:t>
            </a:r>
            <a:r>
              <a:rPr lang="en-US" b="1" dirty="0"/>
              <a:t>getting vaccinated, social distancing</a:t>
            </a:r>
            <a:r>
              <a:rPr lang="en-US" dirty="0"/>
              <a:t> and </a:t>
            </a:r>
            <a:r>
              <a:rPr lang="en-US" b="1" dirty="0"/>
              <a:t>wearing masks</a:t>
            </a:r>
            <a:r>
              <a:rPr lang="en-US" dirty="0"/>
              <a:t> make being on an airplane as</a:t>
            </a:r>
            <a:r>
              <a:rPr lang="en-US" b="1" dirty="0"/>
              <a:t> safe </a:t>
            </a:r>
            <a:r>
              <a:rPr lang="en-US" dirty="0"/>
              <a:t>as if, not substantially safer, than other routine activities like grocery shopping or frequenting a local restaurant.</a:t>
            </a:r>
          </a:p>
        </p:txBody>
      </p:sp>
      <p:pic>
        <p:nvPicPr>
          <p:cNvPr id="5" name="Picture 4" descr="A picture containing text, toy, doll&#10;&#10;Description automatically generated">
            <a:extLst>
              <a:ext uri="{FF2B5EF4-FFF2-40B4-BE49-F238E27FC236}">
                <a16:creationId xmlns:a16="http://schemas.microsoft.com/office/drawing/2014/main" id="{F8D50B60-1B7A-2249-AD53-8F62906A3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46" y="995319"/>
            <a:ext cx="6168321" cy="2099352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22B3D97-5473-D249-98A5-523D41E7E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877" y="4336692"/>
            <a:ext cx="1954290" cy="1301492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737FF84B-2FA7-B443-A972-D57EC1AA3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9741" y="4025283"/>
            <a:ext cx="1612901" cy="1612901"/>
          </a:xfrm>
          <a:prstGeom prst="rect">
            <a:avLst/>
          </a:prstGeom>
        </p:spPr>
      </p:pic>
      <p:pic>
        <p:nvPicPr>
          <p:cNvPr id="11" name="Picture 10" descr="A group of people in costume&#10;&#10;Description automatically generated with medium confidence">
            <a:extLst>
              <a:ext uri="{FF2B5EF4-FFF2-40B4-BE49-F238E27FC236}">
                <a16:creationId xmlns:a16="http://schemas.microsoft.com/office/drawing/2014/main" id="{BDA66A01-577F-D84B-A6F8-033CEB1E41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0040" y="4352526"/>
            <a:ext cx="2228292" cy="1388330"/>
          </a:xfrm>
          <a:prstGeom prst="rect">
            <a:avLst/>
          </a:prstGeom>
        </p:spPr>
      </p:pic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B5CFBCA1-AC78-2847-9D20-51F8AF8236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358" y="3928981"/>
            <a:ext cx="1805504" cy="18055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6CB999-2472-D04D-A1AF-8F421D82E8A0}"/>
              </a:ext>
            </a:extLst>
          </p:cNvPr>
          <p:cNvSpPr txBox="1"/>
          <p:nvPr/>
        </p:nvSpPr>
        <p:spPr>
          <a:xfrm>
            <a:off x="2356039" y="3368619"/>
            <a:ext cx="3836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ldhabi" pitchFamily="2" charset="-78"/>
                <a:cs typeface="Aldhabi" pitchFamily="2" charset="-78"/>
              </a:rPr>
              <a:t>Want to Travel Safely?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E7BC7F-85FE-A94F-A830-07267476626B}"/>
              </a:ext>
            </a:extLst>
          </p:cNvPr>
          <p:cNvSpPr txBox="1"/>
          <p:nvPr/>
        </p:nvSpPr>
        <p:spPr>
          <a:xfrm>
            <a:off x="452446" y="5912132"/>
            <a:ext cx="3836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Aldhabi" pitchFamily="2" charset="-78"/>
                <a:cs typeface="Aldhabi" pitchFamily="2" charset="-78"/>
              </a:rPr>
              <a:t>Get Vaccinated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E854AF-F661-E744-95BF-060AF4129A68}"/>
              </a:ext>
            </a:extLst>
          </p:cNvPr>
          <p:cNvSpPr txBox="1"/>
          <p:nvPr/>
        </p:nvSpPr>
        <p:spPr>
          <a:xfrm>
            <a:off x="3702877" y="5912132"/>
            <a:ext cx="2034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Aldhabi" pitchFamily="2" charset="-78"/>
                <a:cs typeface="Aldhabi" pitchFamily="2" charset="-78"/>
              </a:rPr>
              <a:t>Wear a Mask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81F6A0-DB47-7E42-BBC0-86EFFAE705CC}"/>
              </a:ext>
            </a:extLst>
          </p:cNvPr>
          <p:cNvSpPr txBox="1"/>
          <p:nvPr/>
        </p:nvSpPr>
        <p:spPr>
          <a:xfrm>
            <a:off x="6620767" y="5893766"/>
            <a:ext cx="3836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Aldhabi" pitchFamily="2" charset="-78"/>
                <a:cs typeface="Aldhabi" pitchFamily="2" charset="-78"/>
              </a:rPr>
              <a:t>Social Distance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93C1A5-EF00-994B-BB25-FD4D1F8AD861}"/>
              </a:ext>
            </a:extLst>
          </p:cNvPr>
          <p:cNvSpPr txBox="1"/>
          <p:nvPr/>
        </p:nvSpPr>
        <p:spPr>
          <a:xfrm>
            <a:off x="9471150" y="5816904"/>
            <a:ext cx="3836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Aldhabi" pitchFamily="2" charset="-78"/>
                <a:cs typeface="Aldhabi" pitchFamily="2" charset="-78"/>
              </a:rPr>
              <a:t>Wash Your Hands</a:t>
            </a:r>
          </a:p>
        </p:txBody>
      </p:sp>
    </p:spTree>
    <p:extLst>
      <p:ext uri="{BB962C8B-B14F-4D97-AF65-F5344CB8AC3E}">
        <p14:creationId xmlns:p14="http://schemas.microsoft.com/office/powerpoint/2010/main" val="488422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93EA-778E-544A-B227-705DB2BBC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10134600" cy="1288489"/>
          </a:xfrm>
        </p:spPr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8CD8B-8AAE-7446-83F8-4276E7F4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446555"/>
            <a:ext cx="10134600" cy="51781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International Air Transport Association. (2021, April). </a:t>
            </a:r>
            <a:r>
              <a:rPr lang="en-US" i="1" dirty="0"/>
              <a:t>Industry Statistics Fact Sheet April 2021</a:t>
            </a:r>
            <a:r>
              <a:rPr lang="en-US" dirty="0"/>
              <a:t>. </a:t>
            </a:r>
            <a:r>
              <a:rPr lang="en-US" dirty="0" err="1"/>
              <a:t>www.iata.org</a:t>
            </a:r>
            <a:r>
              <a:rPr lang="en-US" dirty="0"/>
              <a:t>. </a:t>
            </a:r>
          </a:p>
          <a:p>
            <a:r>
              <a:rPr lang="en-US" dirty="0" err="1"/>
              <a:t>Ranter</a:t>
            </a:r>
            <a:r>
              <a:rPr lang="en-US" dirty="0"/>
              <a:t>, H. (n.d.). </a:t>
            </a:r>
            <a:r>
              <a:rPr lang="en-US" i="1" dirty="0"/>
              <a:t>Aviation Safety Network &gt; ASN Aviation Safety Database &gt; Aircraft type index</a:t>
            </a:r>
            <a:r>
              <a:rPr lang="en-US" dirty="0"/>
              <a:t>. Aviation Safety Network &gt; https://aviation-</a:t>
            </a:r>
            <a:r>
              <a:rPr lang="en-US" dirty="0" err="1"/>
              <a:t>safety.net</a:t>
            </a:r>
            <a:r>
              <a:rPr lang="en-US" dirty="0"/>
              <a:t>/database/type/</a:t>
            </a:r>
            <a:r>
              <a:rPr lang="en-US" dirty="0" err="1"/>
              <a:t>index.php</a:t>
            </a:r>
            <a:r>
              <a:rPr lang="en-US" dirty="0"/>
              <a:t>. </a:t>
            </a:r>
            <a:endParaRPr lang="en-US" i="1" dirty="0"/>
          </a:p>
          <a:p>
            <a:r>
              <a:rPr lang="en-US" dirty="0">
                <a:hlinkClick r:id="rId2"/>
              </a:rPr>
              <a:t>https://www.airlines.org/dataset/world-airlines-traffic-and-capacity-2/</a:t>
            </a:r>
            <a:endParaRPr lang="en-US" dirty="0"/>
          </a:p>
          <a:p>
            <a:r>
              <a:rPr lang="en-US" dirty="0"/>
              <a:t>Deane, S. (2021, May 11). </a:t>
            </a:r>
            <a:r>
              <a:rPr lang="en-US" i="1" dirty="0"/>
              <a:t>Fear of Flying Statistics (2021 Data)</a:t>
            </a:r>
            <a:r>
              <a:rPr lang="en-US" dirty="0"/>
              <a:t>. Stratos Jet Charters, Inc. https://</a:t>
            </a:r>
            <a:r>
              <a:rPr lang="en-US" dirty="0" err="1"/>
              <a:t>www.stratosjets.com</a:t>
            </a:r>
            <a:r>
              <a:rPr lang="en-US" dirty="0"/>
              <a:t>/blog/fear-of-flying-statistics-trends-facts/. </a:t>
            </a:r>
          </a:p>
          <a:p>
            <a:r>
              <a:rPr lang="en-US" dirty="0">
                <a:hlinkClick r:id="rId3"/>
              </a:rPr>
              <a:t>https://www.washingtonpost.com/opinions/2021/03/15/flying-safer-than-driving-pandemic/</a:t>
            </a:r>
            <a:endParaRPr lang="en-US" dirty="0"/>
          </a:p>
          <a:p>
            <a:r>
              <a:rPr lang="en-US" i="1" dirty="0"/>
              <a:t>Statistics</a:t>
            </a:r>
            <a:r>
              <a:rPr lang="en-US" dirty="0"/>
              <a:t>. Bureau of Aircraft Accidents Archives. (n.d.). http://</a:t>
            </a:r>
            <a:r>
              <a:rPr lang="en-US" dirty="0" err="1"/>
              <a:t>www.baaa-acro.com</a:t>
            </a:r>
            <a:r>
              <a:rPr lang="en-US" dirty="0"/>
              <a:t>/statistics. </a:t>
            </a:r>
          </a:p>
          <a:p>
            <a:r>
              <a:rPr lang="en-US" i="1" dirty="0"/>
              <a:t>A4A Presentation: Industry Review and Outlook</a:t>
            </a:r>
            <a:r>
              <a:rPr lang="en-US" dirty="0"/>
              <a:t>. Airlines For America. (n.d.). https://</a:t>
            </a:r>
            <a:r>
              <a:rPr lang="en-US" dirty="0" err="1"/>
              <a:t>www.airlines.org</a:t>
            </a:r>
            <a:r>
              <a:rPr lang="en-US" dirty="0"/>
              <a:t>/dataset/a4a-presentation-industry-review-and-outlook/. </a:t>
            </a:r>
          </a:p>
          <a:p>
            <a:r>
              <a:rPr lang="en-US" dirty="0"/>
              <a:t>Parker-pope, T. (2021, August 3). </a:t>
            </a:r>
            <a:r>
              <a:rPr lang="en-US" i="1" dirty="0"/>
              <a:t>Should I Mask? Can I Travel? What about HUGS? How delta is changing advice for the vaccinated</a:t>
            </a:r>
            <a:r>
              <a:rPr lang="en-US" dirty="0"/>
              <a:t>. The New York Times. https://</a:t>
            </a:r>
            <a:r>
              <a:rPr lang="en-US" dirty="0" err="1"/>
              <a:t>www.nytimes.com</a:t>
            </a:r>
            <a:r>
              <a:rPr lang="en-US" dirty="0"/>
              <a:t>/2021/08/03/well/live/</a:t>
            </a:r>
            <a:r>
              <a:rPr lang="en-US" dirty="0" err="1"/>
              <a:t>covid</a:t>
            </a:r>
            <a:r>
              <a:rPr lang="en-US" dirty="0"/>
              <a:t>-delta-variant-vaccine-</a:t>
            </a:r>
            <a:r>
              <a:rPr lang="en-US" dirty="0" err="1"/>
              <a:t>symptoms.html</a:t>
            </a:r>
            <a:r>
              <a:rPr lang="en-US" dirty="0"/>
              <a:t>.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920465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RightStep">
      <a:dk1>
        <a:srgbClr val="000000"/>
      </a:dk1>
      <a:lt1>
        <a:srgbClr val="FFFFFF"/>
      </a:lt1>
      <a:dk2>
        <a:srgbClr val="242E41"/>
      </a:dk2>
      <a:lt2>
        <a:srgbClr val="E8E6E2"/>
      </a:lt2>
      <a:accent1>
        <a:srgbClr val="94A4C5"/>
      </a:accent1>
      <a:accent2>
        <a:srgbClr val="857FBA"/>
      </a:accent2>
      <a:accent3>
        <a:srgbClr val="AF96C6"/>
      </a:accent3>
      <a:accent4>
        <a:srgbClr val="B67FBA"/>
      </a:accent4>
      <a:accent5>
        <a:srgbClr val="C593B4"/>
      </a:accent5>
      <a:accent6>
        <a:srgbClr val="BA7F8D"/>
      </a:accent6>
      <a:hlink>
        <a:srgbClr val="93805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501</Words>
  <Application>Microsoft Macintosh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Aldhabi</vt:lpstr>
      <vt:lpstr>Arial</vt:lpstr>
      <vt:lpstr>Arial Nova</vt:lpstr>
      <vt:lpstr>Arial Rounded MT Bold</vt:lpstr>
      <vt:lpstr>Bembo</vt:lpstr>
      <vt:lpstr>AdornVTI</vt:lpstr>
      <vt:lpstr>Aviation Safety &amp; Statistics</vt:lpstr>
      <vt:lpstr>AIRLINE INDUSTRY WORLDWIDE 2019 FACTS</vt:lpstr>
      <vt:lpstr>AIRLINE ACCIDENTS &amp; FATALITIES’ WORLDWIDE </vt:lpstr>
      <vt:lpstr>PowerPoint Presentation</vt:lpstr>
      <vt:lpstr>IMPACT OF COVID-19 ON AIRLINE INDUSTRY</vt:lpstr>
      <vt:lpstr>WHAT DOES RESEARCH &amp; SCIENCE SAY?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 Safety &amp; Statistics</dc:title>
  <dc:creator>Enkhchimeg Tsendnyam</dc:creator>
  <cp:lastModifiedBy>Nathaniel Groh</cp:lastModifiedBy>
  <cp:revision>21</cp:revision>
  <dcterms:created xsi:type="dcterms:W3CDTF">2021-08-15T01:24:20Z</dcterms:created>
  <dcterms:modified xsi:type="dcterms:W3CDTF">2022-03-04T04:40:58Z</dcterms:modified>
</cp:coreProperties>
</file>