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82" r:id="rId5"/>
    <p:sldId id="288" r:id="rId6"/>
    <p:sldId id="292" r:id="rId7"/>
    <p:sldId id="285" r:id="rId8"/>
    <p:sldId id="289" r:id="rId9"/>
    <p:sldId id="290" r:id="rId10"/>
    <p:sldId id="287" r:id="rId11"/>
    <p:sldId id="286" r:id="rId12"/>
    <p:sldId id="284" r:id="rId13"/>
    <p:sldId id="291" r:id="rId14"/>
    <p:sldId id="293" r:id="rId15"/>
    <p:sldId id="295" r:id="rId16"/>
    <p:sldId id="294" r:id="rId17"/>
    <p:sldId id="296" r:id="rId18"/>
    <p:sldId id="297" r:id="rId19"/>
    <p:sldId id="298" r:id="rId20"/>
    <p:sldId id="300"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14770-221D-43E8-8CDB-9A53931961C3}"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FDEF8-534C-4BAE-A68B-A945A488DBD8}" type="slidenum">
              <a:rPr lang="en-US" smtClean="0"/>
              <a:t>‹#›</a:t>
            </a:fld>
            <a:endParaRPr lang="en-US"/>
          </a:p>
        </p:txBody>
      </p:sp>
    </p:spTree>
    <p:extLst>
      <p:ext uri="{BB962C8B-B14F-4D97-AF65-F5344CB8AC3E}">
        <p14:creationId xmlns:p14="http://schemas.microsoft.com/office/powerpoint/2010/main" val="140142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ta-flair.training/blogs/r-data-science-project-customer-segm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193">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Grow Revenue With Customer Segmentation">
            <a:extLst>
              <a:ext uri="{FF2B5EF4-FFF2-40B4-BE49-F238E27FC236}">
                <a16:creationId xmlns:a16="http://schemas.microsoft.com/office/drawing/2014/main" id="{BECFD0DA-713A-4009-B7CA-2644EE17A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721" r="-1" b="12717"/>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627120" y="3985410"/>
            <a:ext cx="10947620" cy="1155959"/>
          </a:xfrm>
        </p:spPr>
        <p:txBody>
          <a:bodyPr>
            <a:normAutofit/>
          </a:bodyPr>
          <a:lstStyle/>
          <a:p>
            <a:r>
              <a:rPr lang="en-US" dirty="0">
                <a:solidFill>
                  <a:srgbClr val="FFFFFF"/>
                </a:solidFill>
              </a:rPr>
              <a:t>Customer Segmentation Analysis</a:t>
            </a:r>
          </a:p>
        </p:txBody>
      </p:sp>
      <p:sp>
        <p:nvSpPr>
          <p:cNvPr id="4" name="TextBox 3">
            <a:extLst>
              <a:ext uri="{FF2B5EF4-FFF2-40B4-BE49-F238E27FC236}">
                <a16:creationId xmlns:a16="http://schemas.microsoft.com/office/drawing/2014/main" id="{F42D4C06-A782-480B-B540-361FC6AB8980}"/>
              </a:ext>
            </a:extLst>
          </p:cNvPr>
          <p:cNvSpPr txBox="1"/>
          <p:nvPr/>
        </p:nvSpPr>
        <p:spPr>
          <a:xfrm>
            <a:off x="6925349" y="5101820"/>
            <a:ext cx="6419273" cy="1015663"/>
          </a:xfrm>
          <a:prstGeom prst="rect">
            <a:avLst/>
          </a:prstGeom>
          <a:noFill/>
        </p:spPr>
        <p:txBody>
          <a:bodyPr wrap="square" rtlCol="0">
            <a:spAutoFit/>
          </a:bodyPr>
          <a:lstStyle/>
          <a:p>
            <a:pPr algn="ctr" rtl="0">
              <a:spcBef>
                <a:spcPts val="0"/>
              </a:spcBef>
              <a:spcAft>
                <a:spcPts val="0"/>
              </a:spcAft>
            </a:pPr>
            <a:r>
              <a:rPr lang="en-US" sz="2000" b="1" i="0" u="none" strike="noStrike" dirty="0">
                <a:solidFill>
                  <a:schemeClr val="bg1"/>
                </a:solidFill>
                <a:effectLst/>
                <a:latin typeface="Bahnschrift Condensed" panose="020B0502040204020203" pitchFamily="34" charset="0"/>
              </a:rPr>
              <a:t>Enkhchimeg Tsendnyam</a:t>
            </a:r>
            <a:endParaRPr lang="en-US" sz="2000" b="0" dirty="0">
              <a:solidFill>
                <a:schemeClr val="bg1"/>
              </a:solidFill>
              <a:effectLst/>
              <a:latin typeface="Bahnschrift Condensed" panose="020B0502040204020203" pitchFamily="34" charset="0"/>
            </a:endParaRPr>
          </a:p>
          <a:p>
            <a:br>
              <a:rPr lang="en-US" sz="2000" dirty="0">
                <a:solidFill>
                  <a:schemeClr val="bg1"/>
                </a:solidFill>
                <a:latin typeface="Bahnschrift Condensed" panose="020B0502040204020203" pitchFamily="34" charset="0"/>
              </a:rPr>
            </a:br>
            <a:endParaRPr lang="en-US" sz="20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67487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AD073-6018-470F-8740-DED3DA1DB2D9}"/>
              </a:ext>
            </a:extLst>
          </p:cNvPr>
          <p:cNvSpPr>
            <a:spLocks noGrp="1"/>
          </p:cNvSpPr>
          <p:nvPr>
            <p:ph type="title"/>
          </p:nvPr>
        </p:nvSpPr>
        <p:spPr>
          <a:xfrm>
            <a:off x="601255" y="702155"/>
            <a:ext cx="3409783" cy="1300365"/>
          </a:xfrm>
        </p:spPr>
        <p:txBody>
          <a:bodyPr>
            <a:normAutofit/>
          </a:bodyPr>
          <a:lstStyle/>
          <a:p>
            <a:pPr algn="ctr"/>
            <a:r>
              <a:rPr lang="en-US" sz="3600" dirty="0">
                <a:solidFill>
                  <a:srgbClr val="FFFFFF"/>
                </a:solidFill>
              </a:rPr>
              <a:t>heatmap</a:t>
            </a:r>
          </a:p>
        </p:txBody>
      </p:sp>
      <p:pic>
        <p:nvPicPr>
          <p:cNvPr id="5" name="Content Placeholder 4">
            <a:extLst>
              <a:ext uri="{FF2B5EF4-FFF2-40B4-BE49-F238E27FC236}">
                <a16:creationId xmlns:a16="http://schemas.microsoft.com/office/drawing/2014/main" id="{F3E411B3-6F3A-40D8-BBE1-C92853FD6479}"/>
              </a:ext>
            </a:extLst>
          </p:cNvPr>
          <p:cNvPicPr>
            <a:picLocks noChangeAspect="1"/>
          </p:cNvPicPr>
          <p:nvPr/>
        </p:nvPicPr>
        <p:blipFill>
          <a:blip r:embed="rId2"/>
          <a:stretch>
            <a:fillRect/>
          </a:stretch>
        </p:blipFill>
        <p:spPr>
          <a:xfrm>
            <a:off x="4401595" y="936141"/>
            <a:ext cx="6907587" cy="5197959"/>
          </a:xfrm>
          <a:prstGeom prst="rect">
            <a:avLst/>
          </a:prstGeom>
        </p:spPr>
      </p:pic>
      <p:pic>
        <p:nvPicPr>
          <p:cNvPr id="3074" name="Picture 2" descr="heatmap - Real-time analytics for your website">
            <a:extLst>
              <a:ext uri="{FF2B5EF4-FFF2-40B4-BE49-F238E27FC236}">
                <a16:creationId xmlns:a16="http://schemas.microsoft.com/office/drawing/2014/main" id="{C02304CA-3121-4FFD-9448-A4BE6FB29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275" y="2527520"/>
            <a:ext cx="2603502" cy="260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764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C53B9221-7A84-4875-9A0C-61FEDB42C38D}"/>
              </a:ext>
            </a:extLst>
          </p:cNvPr>
          <p:cNvPicPr>
            <a:picLocks noChangeAspect="1"/>
          </p:cNvPicPr>
          <p:nvPr/>
        </p:nvPicPr>
        <p:blipFill>
          <a:blip r:embed="rId2"/>
          <a:stretch>
            <a:fillRect/>
          </a:stretch>
        </p:blipFill>
        <p:spPr>
          <a:xfrm>
            <a:off x="931166" y="1555237"/>
            <a:ext cx="6518800" cy="4041656"/>
          </a:xfrm>
          <a:prstGeom prst="rect">
            <a:avLst/>
          </a:prstGeom>
        </p:spPr>
      </p:pic>
      <p:sp>
        <p:nvSpPr>
          <p:cNvPr id="29" name="Rectangle 28">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BFE57DB8-FEBA-4AE3-A868-3E13AC6804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Data Preprocessing</a:t>
            </a:r>
          </a:p>
        </p:txBody>
      </p:sp>
    </p:spTree>
    <p:extLst>
      <p:ext uri="{BB962C8B-B14F-4D97-AF65-F5344CB8AC3E}">
        <p14:creationId xmlns:p14="http://schemas.microsoft.com/office/powerpoint/2010/main" val="182794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4A89-C989-4F17-BF48-C2C992EDCEEC}"/>
              </a:ext>
            </a:extLst>
          </p:cNvPr>
          <p:cNvSpPr>
            <a:spLocks noGrp="1"/>
          </p:cNvSpPr>
          <p:nvPr>
            <p:ph type="title"/>
          </p:nvPr>
        </p:nvSpPr>
        <p:spPr>
          <a:xfrm>
            <a:off x="2562392" y="0"/>
            <a:ext cx="11029616" cy="1188720"/>
          </a:xfrm>
        </p:spPr>
        <p:txBody>
          <a:bodyPr>
            <a:normAutofit/>
          </a:bodyPr>
          <a:lstStyle/>
          <a:p>
            <a:r>
              <a:rPr lang="en-US" sz="3200" dirty="0"/>
              <a:t>Dimensionality Reduction Using PCA</a:t>
            </a:r>
          </a:p>
        </p:txBody>
      </p:sp>
      <p:pic>
        <p:nvPicPr>
          <p:cNvPr id="5" name="Picture 4" descr="Chart, scatter chart&#10;&#10;Description automatically generated">
            <a:extLst>
              <a:ext uri="{FF2B5EF4-FFF2-40B4-BE49-F238E27FC236}">
                <a16:creationId xmlns:a16="http://schemas.microsoft.com/office/drawing/2014/main" id="{627B79D3-97F9-4725-A8D1-91D0BEC5D36A}"/>
              </a:ext>
            </a:extLst>
          </p:cNvPr>
          <p:cNvPicPr>
            <a:picLocks noChangeAspect="1"/>
          </p:cNvPicPr>
          <p:nvPr/>
        </p:nvPicPr>
        <p:blipFill>
          <a:blip r:embed="rId2"/>
          <a:stretch>
            <a:fillRect/>
          </a:stretch>
        </p:blipFill>
        <p:spPr>
          <a:xfrm>
            <a:off x="6808600" y="1777370"/>
            <a:ext cx="4276766" cy="4276766"/>
          </a:xfrm>
          <a:prstGeom prst="rect">
            <a:avLst/>
          </a:prstGeom>
        </p:spPr>
      </p:pic>
      <p:pic>
        <p:nvPicPr>
          <p:cNvPr id="7" name="Picture 6" descr="Chart&#10;&#10;Description automatically generated">
            <a:extLst>
              <a:ext uri="{FF2B5EF4-FFF2-40B4-BE49-F238E27FC236}">
                <a16:creationId xmlns:a16="http://schemas.microsoft.com/office/drawing/2014/main" id="{7C69ED03-F0DF-4732-81EF-3A0A0131A321}"/>
              </a:ext>
            </a:extLst>
          </p:cNvPr>
          <p:cNvPicPr>
            <a:picLocks noChangeAspect="1"/>
          </p:cNvPicPr>
          <p:nvPr/>
        </p:nvPicPr>
        <p:blipFill>
          <a:blip r:embed="rId3"/>
          <a:stretch>
            <a:fillRect/>
          </a:stretch>
        </p:blipFill>
        <p:spPr>
          <a:xfrm>
            <a:off x="944531" y="1695451"/>
            <a:ext cx="4234836" cy="4276766"/>
          </a:xfrm>
          <a:prstGeom prst="rect">
            <a:avLst/>
          </a:prstGeom>
        </p:spPr>
      </p:pic>
    </p:spTree>
    <p:extLst>
      <p:ext uri="{BB962C8B-B14F-4D97-AF65-F5344CB8AC3E}">
        <p14:creationId xmlns:p14="http://schemas.microsoft.com/office/powerpoint/2010/main" val="2233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4"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CD187BA-9948-4D6D-84AE-70E2B977829B}"/>
              </a:ext>
            </a:extLst>
          </p:cNvPr>
          <p:cNvSpPr>
            <a:spLocks noGrp="1"/>
          </p:cNvSpPr>
          <p:nvPr>
            <p:ph type="title"/>
          </p:nvPr>
        </p:nvSpPr>
        <p:spPr>
          <a:xfrm>
            <a:off x="809119" y="750366"/>
            <a:ext cx="2978150" cy="3478384"/>
          </a:xfrm>
        </p:spPr>
        <p:txBody>
          <a:bodyPr vert="horz" lIns="91440" tIns="45720" rIns="91440" bIns="45720" rtlCol="0" anchor="b">
            <a:normAutofit/>
          </a:bodyPr>
          <a:lstStyle/>
          <a:p>
            <a:r>
              <a:rPr lang="en-US" sz="3200" dirty="0">
                <a:solidFill>
                  <a:srgbClr val="FFFFFF"/>
                </a:solidFill>
              </a:rPr>
              <a:t>Choosing optimal Number of k</a:t>
            </a:r>
          </a:p>
        </p:txBody>
      </p:sp>
      <p:pic>
        <p:nvPicPr>
          <p:cNvPr id="5" name="Picture 4">
            <a:extLst>
              <a:ext uri="{FF2B5EF4-FFF2-40B4-BE49-F238E27FC236}">
                <a16:creationId xmlns:a16="http://schemas.microsoft.com/office/drawing/2014/main" id="{65C13B2E-F940-48A8-AC38-4B8E13240753}"/>
              </a:ext>
            </a:extLst>
          </p:cNvPr>
          <p:cNvPicPr>
            <a:picLocks noChangeAspect="1"/>
          </p:cNvPicPr>
          <p:nvPr/>
        </p:nvPicPr>
        <p:blipFill>
          <a:blip r:embed="rId2"/>
          <a:stretch>
            <a:fillRect/>
          </a:stretch>
        </p:blipFill>
        <p:spPr>
          <a:xfrm>
            <a:off x="4765053" y="1362318"/>
            <a:ext cx="6764864" cy="4109654"/>
          </a:xfrm>
          <a:prstGeom prst="rect">
            <a:avLst/>
          </a:prstGeom>
        </p:spPr>
      </p:pic>
    </p:spTree>
    <p:extLst>
      <p:ext uri="{BB962C8B-B14F-4D97-AF65-F5344CB8AC3E}">
        <p14:creationId xmlns:p14="http://schemas.microsoft.com/office/powerpoint/2010/main" val="419005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8A555FB3-C8F7-4C59-92A7-A7155CC38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877874-48AA-48C8-AED1-578BEB501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177" y="4386943"/>
            <a:ext cx="11293434" cy="2013857"/>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FF950-6414-4FF0-9ACF-D82B8ECC0D22}"/>
              </a:ext>
            </a:extLst>
          </p:cNvPr>
          <p:cNvSpPr>
            <a:spLocks noGrp="1"/>
          </p:cNvSpPr>
          <p:nvPr>
            <p:ph type="title"/>
          </p:nvPr>
        </p:nvSpPr>
        <p:spPr>
          <a:xfrm>
            <a:off x="581191" y="4672846"/>
            <a:ext cx="10993549" cy="1055987"/>
          </a:xfrm>
        </p:spPr>
        <p:txBody>
          <a:bodyPr vert="horz" lIns="91440" tIns="45720" rIns="91440" bIns="45720" rtlCol="0" anchor="b">
            <a:normAutofit/>
          </a:bodyPr>
          <a:lstStyle/>
          <a:p>
            <a:r>
              <a:rPr lang="en-US" sz="3600">
                <a:solidFill>
                  <a:srgbClr val="FFFFFF"/>
                </a:solidFill>
              </a:rPr>
              <a:t>Modeling: clustering</a:t>
            </a:r>
          </a:p>
        </p:txBody>
      </p:sp>
      <p:pic>
        <p:nvPicPr>
          <p:cNvPr id="8" name="Picture 7">
            <a:extLst>
              <a:ext uri="{FF2B5EF4-FFF2-40B4-BE49-F238E27FC236}">
                <a16:creationId xmlns:a16="http://schemas.microsoft.com/office/drawing/2014/main" id="{6D699CFF-76C7-4B0B-B2F8-CC0B418867B3}"/>
              </a:ext>
            </a:extLst>
          </p:cNvPr>
          <p:cNvPicPr>
            <a:picLocks noChangeAspect="1"/>
          </p:cNvPicPr>
          <p:nvPr/>
        </p:nvPicPr>
        <p:blipFill>
          <a:blip r:embed="rId2"/>
          <a:stretch>
            <a:fillRect/>
          </a:stretch>
        </p:blipFill>
        <p:spPr>
          <a:xfrm>
            <a:off x="459971" y="602019"/>
            <a:ext cx="3631635" cy="3250313"/>
          </a:xfrm>
          <a:prstGeom prst="rect">
            <a:avLst/>
          </a:prstGeom>
        </p:spPr>
      </p:pic>
      <p:pic>
        <p:nvPicPr>
          <p:cNvPr id="12" name="Picture 11">
            <a:extLst>
              <a:ext uri="{FF2B5EF4-FFF2-40B4-BE49-F238E27FC236}">
                <a16:creationId xmlns:a16="http://schemas.microsoft.com/office/drawing/2014/main" id="{5FF67BDC-97B3-42AA-8B28-DAEDB490096C}"/>
              </a:ext>
            </a:extLst>
          </p:cNvPr>
          <p:cNvPicPr>
            <a:picLocks noChangeAspect="1"/>
          </p:cNvPicPr>
          <p:nvPr/>
        </p:nvPicPr>
        <p:blipFill>
          <a:blip r:embed="rId3"/>
          <a:stretch>
            <a:fillRect/>
          </a:stretch>
        </p:blipFill>
        <p:spPr>
          <a:xfrm>
            <a:off x="4307248" y="437805"/>
            <a:ext cx="3522085" cy="3578741"/>
          </a:xfrm>
          <a:prstGeom prst="rect">
            <a:avLst/>
          </a:prstGeom>
        </p:spPr>
      </p:pic>
      <p:pic>
        <p:nvPicPr>
          <p:cNvPr id="6" name="Picture 5">
            <a:extLst>
              <a:ext uri="{FF2B5EF4-FFF2-40B4-BE49-F238E27FC236}">
                <a16:creationId xmlns:a16="http://schemas.microsoft.com/office/drawing/2014/main" id="{28FB9496-A76A-4EFF-91FC-D620A9261396}"/>
              </a:ext>
            </a:extLst>
          </p:cNvPr>
          <p:cNvPicPr>
            <a:picLocks noChangeAspect="1"/>
          </p:cNvPicPr>
          <p:nvPr/>
        </p:nvPicPr>
        <p:blipFill>
          <a:blip r:embed="rId4"/>
          <a:stretch>
            <a:fillRect/>
          </a:stretch>
        </p:blipFill>
        <p:spPr>
          <a:xfrm>
            <a:off x="8044976" y="443783"/>
            <a:ext cx="3631636" cy="3566785"/>
          </a:xfrm>
          <a:prstGeom prst="rect">
            <a:avLst/>
          </a:prstGeom>
        </p:spPr>
      </p:pic>
    </p:spTree>
    <p:extLst>
      <p:ext uri="{BB962C8B-B14F-4D97-AF65-F5344CB8AC3E}">
        <p14:creationId xmlns:p14="http://schemas.microsoft.com/office/powerpoint/2010/main" val="144160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DBAC-1508-4E9F-91CD-5A3B3A46B279}"/>
              </a:ext>
            </a:extLst>
          </p:cNvPr>
          <p:cNvSpPr>
            <a:spLocks noGrp="1"/>
          </p:cNvSpPr>
          <p:nvPr>
            <p:ph type="title"/>
          </p:nvPr>
        </p:nvSpPr>
        <p:spPr>
          <a:xfrm>
            <a:off x="488829" y="194156"/>
            <a:ext cx="11029616" cy="1188720"/>
          </a:xfrm>
        </p:spPr>
        <p:txBody>
          <a:bodyPr>
            <a:normAutofit/>
          </a:bodyPr>
          <a:lstStyle/>
          <a:p>
            <a:pPr algn="ctr"/>
            <a:r>
              <a:rPr lang="en-US" sz="3200" dirty="0"/>
              <a:t>Model evaluation</a:t>
            </a:r>
          </a:p>
        </p:txBody>
      </p:sp>
      <p:pic>
        <p:nvPicPr>
          <p:cNvPr id="5" name="Picture 4">
            <a:extLst>
              <a:ext uri="{FF2B5EF4-FFF2-40B4-BE49-F238E27FC236}">
                <a16:creationId xmlns:a16="http://schemas.microsoft.com/office/drawing/2014/main" id="{B33DE506-F2CD-42D5-8D1E-117F3C6A55F2}"/>
              </a:ext>
            </a:extLst>
          </p:cNvPr>
          <p:cNvPicPr>
            <a:picLocks noChangeAspect="1"/>
          </p:cNvPicPr>
          <p:nvPr/>
        </p:nvPicPr>
        <p:blipFill>
          <a:blip r:embed="rId2"/>
          <a:stretch>
            <a:fillRect/>
          </a:stretch>
        </p:blipFill>
        <p:spPr>
          <a:xfrm>
            <a:off x="271607" y="2632807"/>
            <a:ext cx="3924300" cy="2752725"/>
          </a:xfrm>
          <a:prstGeom prst="rect">
            <a:avLst/>
          </a:prstGeom>
        </p:spPr>
      </p:pic>
      <p:pic>
        <p:nvPicPr>
          <p:cNvPr id="7" name="Picture 6">
            <a:extLst>
              <a:ext uri="{FF2B5EF4-FFF2-40B4-BE49-F238E27FC236}">
                <a16:creationId xmlns:a16="http://schemas.microsoft.com/office/drawing/2014/main" id="{1DDF77F4-8E6D-4703-8E00-FD92A5B14865}"/>
              </a:ext>
            </a:extLst>
          </p:cNvPr>
          <p:cNvPicPr>
            <a:picLocks noChangeAspect="1"/>
          </p:cNvPicPr>
          <p:nvPr/>
        </p:nvPicPr>
        <p:blipFill>
          <a:blip r:embed="rId3"/>
          <a:stretch>
            <a:fillRect/>
          </a:stretch>
        </p:blipFill>
        <p:spPr>
          <a:xfrm>
            <a:off x="4195907" y="2556607"/>
            <a:ext cx="3971925" cy="2828925"/>
          </a:xfrm>
          <a:prstGeom prst="rect">
            <a:avLst/>
          </a:prstGeom>
        </p:spPr>
      </p:pic>
      <p:pic>
        <p:nvPicPr>
          <p:cNvPr id="9" name="Picture 8">
            <a:extLst>
              <a:ext uri="{FF2B5EF4-FFF2-40B4-BE49-F238E27FC236}">
                <a16:creationId xmlns:a16="http://schemas.microsoft.com/office/drawing/2014/main" id="{7A212FAC-9BB7-4649-8D9A-23120EB788E7}"/>
              </a:ext>
            </a:extLst>
          </p:cNvPr>
          <p:cNvPicPr>
            <a:picLocks noChangeAspect="1"/>
          </p:cNvPicPr>
          <p:nvPr/>
        </p:nvPicPr>
        <p:blipFill>
          <a:blip r:embed="rId4"/>
          <a:stretch>
            <a:fillRect/>
          </a:stretch>
        </p:blipFill>
        <p:spPr>
          <a:xfrm>
            <a:off x="8120207" y="2556607"/>
            <a:ext cx="3876675" cy="2752725"/>
          </a:xfrm>
          <a:prstGeom prst="rect">
            <a:avLst/>
          </a:prstGeom>
        </p:spPr>
      </p:pic>
    </p:spTree>
    <p:extLst>
      <p:ext uri="{BB962C8B-B14F-4D97-AF65-F5344CB8AC3E}">
        <p14:creationId xmlns:p14="http://schemas.microsoft.com/office/powerpoint/2010/main" val="223186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7D3C-EE7C-43A9-B705-CFB8DEF486C4}"/>
              </a:ext>
            </a:extLst>
          </p:cNvPr>
          <p:cNvSpPr>
            <a:spLocks noGrp="1"/>
          </p:cNvSpPr>
          <p:nvPr>
            <p:ph type="title"/>
          </p:nvPr>
        </p:nvSpPr>
        <p:spPr>
          <a:xfrm>
            <a:off x="6320893" y="1731201"/>
            <a:ext cx="4966625" cy="3082372"/>
          </a:xfrm>
        </p:spPr>
        <p:txBody>
          <a:bodyPr>
            <a:normAutofit/>
          </a:bodyPr>
          <a:lstStyle/>
          <a:p>
            <a:pPr rtl="0" fontAlgn="base">
              <a:spcBef>
                <a:spcPts val="0"/>
              </a:spcBef>
              <a:spcAft>
                <a:spcPts val="0"/>
              </a:spcAft>
            </a:pPr>
            <a:r>
              <a:rPr lang="en-US" sz="1400" b="1" i="0" u="none" strike="noStrike" dirty="0">
                <a:solidFill>
                  <a:srgbClr val="000000"/>
                </a:solidFill>
                <a:effectLst/>
                <a:latin typeface="Arial" panose="020B0604020202020204" pitchFamily="34" charset="0"/>
              </a:rPr>
              <a:t>Group 0 &amp; 3</a:t>
            </a:r>
            <a:r>
              <a:rPr lang="en-US" sz="1400" b="0" i="0" u="none" strike="noStrike" dirty="0">
                <a:solidFill>
                  <a:srgbClr val="000000"/>
                </a:solidFill>
                <a:effectLst/>
                <a:latin typeface="Arial" panose="020B0604020202020204" pitchFamily="34" charset="0"/>
              </a:rPr>
              <a:t> spend more money on almost all types of products such as wine, sweets, fish and gold</a:t>
            </a:r>
            <a:br>
              <a:rPr lang="en-US" sz="1400" b="0" i="0" u="none" strike="noStrike" dirty="0">
                <a:solidFill>
                  <a:srgbClr val="000000"/>
                </a:solidFill>
                <a:effectLst/>
                <a:latin typeface="Arial" panose="020B0604020202020204" pitchFamily="34" charset="0"/>
              </a:rPr>
            </a:br>
            <a:r>
              <a:rPr lang="en-US" sz="1400" b="1" i="0" u="none" strike="noStrike" dirty="0">
                <a:solidFill>
                  <a:srgbClr val="000000"/>
                </a:solidFill>
                <a:effectLst/>
                <a:latin typeface="Arial" panose="020B0604020202020204" pitchFamily="34" charset="0"/>
              </a:rPr>
              <a:t>Group 1 &amp; 2 </a:t>
            </a:r>
            <a:r>
              <a:rPr lang="en-US" sz="1400" b="0" i="0" u="none" strike="noStrike" dirty="0">
                <a:solidFill>
                  <a:srgbClr val="000000"/>
                </a:solidFill>
                <a:effectLst/>
                <a:latin typeface="Arial" panose="020B0604020202020204" pitchFamily="34" charset="0"/>
              </a:rPr>
              <a:t>on the other hands accepts &amp; responds to more marketing campaign promotions</a:t>
            </a:r>
            <a:br>
              <a:rPr lang="en-US" sz="1400" b="0" i="0" u="none" strike="noStrike" dirty="0">
                <a:solidFill>
                  <a:srgbClr val="000000"/>
                </a:solidFill>
                <a:effectLst/>
                <a:latin typeface="Arial" panose="020B0604020202020204" pitchFamily="34" charset="0"/>
              </a:rPr>
            </a:br>
            <a:r>
              <a:rPr lang="en-US" sz="1400" b="1" i="0" u="none" strike="noStrike" dirty="0">
                <a:solidFill>
                  <a:srgbClr val="000000"/>
                </a:solidFill>
                <a:effectLst/>
                <a:latin typeface="Arial" panose="020B0604020202020204" pitchFamily="34" charset="0"/>
              </a:rPr>
              <a:t>Group 2</a:t>
            </a:r>
            <a:r>
              <a:rPr lang="en-US" sz="1400" b="0" i="0" u="none" strike="noStrike" dirty="0">
                <a:solidFill>
                  <a:srgbClr val="000000"/>
                </a:solidFill>
                <a:effectLst/>
                <a:latin typeface="Arial" panose="020B0604020202020204" pitchFamily="34" charset="0"/>
              </a:rPr>
              <a:t> has highest number of Postgraduate degrees</a:t>
            </a:r>
            <a:br>
              <a:rPr lang="en-US" sz="1400" b="0" i="0" u="none" strike="noStrike" dirty="0">
                <a:solidFill>
                  <a:srgbClr val="000000"/>
                </a:solidFill>
                <a:effectLst/>
                <a:latin typeface="Arial" panose="020B0604020202020204" pitchFamily="34" charset="0"/>
              </a:rPr>
            </a:br>
            <a:r>
              <a:rPr lang="en-US" sz="1400" b="1" i="0" u="none" strike="noStrike" dirty="0">
                <a:solidFill>
                  <a:srgbClr val="000000"/>
                </a:solidFill>
                <a:effectLst/>
                <a:latin typeface="Arial" panose="020B0604020202020204" pitchFamily="34" charset="0"/>
              </a:rPr>
              <a:t>Group 1</a:t>
            </a:r>
            <a:r>
              <a:rPr lang="en-US" sz="1400" b="0" i="0" u="none" strike="noStrike" dirty="0">
                <a:solidFill>
                  <a:srgbClr val="000000"/>
                </a:solidFill>
                <a:effectLst/>
                <a:latin typeface="Arial" panose="020B0604020202020204" pitchFamily="34" charset="0"/>
              </a:rPr>
              <a:t> has the highest number of undergraduate degrees</a:t>
            </a:r>
            <a:br>
              <a:rPr lang="en-US" sz="1400" b="0" i="0" u="none" strike="noStrike" dirty="0">
                <a:solidFill>
                  <a:srgbClr val="000000"/>
                </a:solidFill>
                <a:effectLst/>
                <a:latin typeface="Arial" panose="020B0604020202020204" pitchFamily="34" charset="0"/>
              </a:rPr>
            </a:br>
            <a:r>
              <a:rPr lang="en-US" sz="1400" b="1" i="0" u="none" strike="noStrike" dirty="0">
                <a:solidFill>
                  <a:srgbClr val="000000"/>
                </a:solidFill>
                <a:effectLst/>
                <a:latin typeface="Arial" panose="020B0604020202020204" pitchFamily="34" charset="0"/>
              </a:rPr>
              <a:t>Group 2</a:t>
            </a:r>
            <a:r>
              <a:rPr lang="en-US" sz="1400" b="0" i="0" u="none" strike="noStrike" dirty="0">
                <a:solidFill>
                  <a:srgbClr val="000000"/>
                </a:solidFill>
                <a:effectLst/>
                <a:latin typeface="Arial" panose="020B0604020202020204" pitchFamily="34" charset="0"/>
              </a:rPr>
              <a:t> has highest number of complains</a:t>
            </a:r>
            <a:br>
              <a:rPr lang="en-US" sz="1400" b="0" i="0" u="none" strike="noStrike" dirty="0">
                <a:solidFill>
                  <a:srgbClr val="000000"/>
                </a:solidFill>
                <a:effectLst/>
                <a:latin typeface="Arial" panose="020B0604020202020204" pitchFamily="34" charset="0"/>
              </a:rPr>
            </a:br>
            <a:r>
              <a:rPr lang="en-US" sz="1400" b="1" i="0" u="none" strike="noStrike" dirty="0">
                <a:solidFill>
                  <a:srgbClr val="000000"/>
                </a:solidFill>
                <a:effectLst/>
                <a:latin typeface="Arial" panose="020B0604020202020204" pitchFamily="34" charset="0"/>
              </a:rPr>
              <a:t>Group 0</a:t>
            </a:r>
            <a:r>
              <a:rPr lang="en-US" sz="1400" b="0" i="0" u="none" strike="noStrike" dirty="0">
                <a:solidFill>
                  <a:srgbClr val="000000"/>
                </a:solidFill>
                <a:effectLst/>
                <a:latin typeface="Arial" panose="020B0604020202020204" pitchFamily="34" charset="0"/>
              </a:rPr>
              <a:t> has the highest number of “no children” status</a:t>
            </a:r>
            <a:endParaRPr lang="en-US" sz="2000" dirty="0"/>
          </a:p>
        </p:txBody>
      </p:sp>
      <p:pic>
        <p:nvPicPr>
          <p:cNvPr id="5" name="Content Placeholder 4">
            <a:extLst>
              <a:ext uri="{FF2B5EF4-FFF2-40B4-BE49-F238E27FC236}">
                <a16:creationId xmlns:a16="http://schemas.microsoft.com/office/drawing/2014/main" id="{DC73AC3A-67F2-4667-9A13-4F2FD431B410}"/>
              </a:ext>
            </a:extLst>
          </p:cNvPr>
          <p:cNvPicPr>
            <a:picLocks noGrp="1" noChangeAspect="1"/>
          </p:cNvPicPr>
          <p:nvPr>
            <p:ph idx="1"/>
          </p:nvPr>
        </p:nvPicPr>
        <p:blipFill>
          <a:blip r:embed="rId2"/>
          <a:stretch>
            <a:fillRect/>
          </a:stretch>
        </p:blipFill>
        <p:spPr>
          <a:xfrm>
            <a:off x="779606" y="1731201"/>
            <a:ext cx="5091503" cy="3176750"/>
          </a:xfrm>
        </p:spPr>
      </p:pic>
      <p:sp>
        <p:nvSpPr>
          <p:cNvPr id="7" name="Title 1">
            <a:extLst>
              <a:ext uri="{FF2B5EF4-FFF2-40B4-BE49-F238E27FC236}">
                <a16:creationId xmlns:a16="http://schemas.microsoft.com/office/drawing/2014/main" id="{B4105DCA-F1CE-4DA8-82E2-E0DF735C90FE}"/>
              </a:ext>
            </a:extLst>
          </p:cNvPr>
          <p:cNvSpPr txBox="1">
            <a:spLocks/>
          </p:cNvSpPr>
          <p:nvPr/>
        </p:nvSpPr>
        <p:spPr>
          <a:xfrm>
            <a:off x="488829" y="19415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Analysis: Customer profiling</a:t>
            </a:r>
          </a:p>
        </p:txBody>
      </p:sp>
      <p:sp>
        <p:nvSpPr>
          <p:cNvPr id="8" name="TextBox 7">
            <a:extLst>
              <a:ext uri="{FF2B5EF4-FFF2-40B4-BE49-F238E27FC236}">
                <a16:creationId xmlns:a16="http://schemas.microsoft.com/office/drawing/2014/main" id="{2CCE11CF-E86B-4F80-A504-1F43C701D490}"/>
              </a:ext>
            </a:extLst>
          </p:cNvPr>
          <p:cNvSpPr txBox="1"/>
          <p:nvPr/>
        </p:nvSpPr>
        <p:spPr>
          <a:xfrm>
            <a:off x="979321" y="5220116"/>
            <a:ext cx="4692072" cy="1200329"/>
          </a:xfrm>
          <a:prstGeom prst="rect">
            <a:avLst/>
          </a:prstGeom>
          <a:noFill/>
        </p:spPr>
        <p:txBody>
          <a:bodyPr wrap="square" rtlCol="0">
            <a:spAutoFit/>
          </a:bodyPr>
          <a:lstStyle/>
          <a:p>
            <a:r>
              <a:rPr lang="en-US" b="1" dirty="0">
                <a:solidFill>
                  <a:srgbClr val="FF0000"/>
                </a:solidFill>
                <a:latin typeface="Arial Narrow" panose="020B0606020202030204" pitchFamily="34" charset="0"/>
                <a:cs typeface="Aparajita" panose="020B0502040204020203" pitchFamily="18" charset="0"/>
              </a:rPr>
              <a:t>Group 0: </a:t>
            </a:r>
            <a:r>
              <a:rPr lang="en-US" dirty="0">
                <a:solidFill>
                  <a:srgbClr val="FF0000"/>
                </a:solidFill>
                <a:latin typeface="Arial Narrow" panose="020B0606020202030204" pitchFamily="34" charset="0"/>
                <a:cs typeface="Aparajita" panose="020B0502040204020203" pitchFamily="18" charset="0"/>
              </a:rPr>
              <a:t>high income &amp; high spend</a:t>
            </a:r>
          </a:p>
          <a:p>
            <a:r>
              <a:rPr lang="en-US" b="1" dirty="0">
                <a:solidFill>
                  <a:srgbClr val="FF0000"/>
                </a:solidFill>
                <a:latin typeface="Arial Narrow" panose="020B0606020202030204" pitchFamily="34" charset="0"/>
                <a:cs typeface="Aparajita" panose="020B0502040204020203" pitchFamily="18" charset="0"/>
              </a:rPr>
              <a:t>Group 1</a:t>
            </a:r>
            <a:r>
              <a:rPr lang="en-US" dirty="0">
                <a:solidFill>
                  <a:srgbClr val="FF0000"/>
                </a:solidFill>
                <a:latin typeface="Arial Narrow" panose="020B0606020202030204" pitchFamily="34" charset="0"/>
                <a:cs typeface="Aparajita" panose="020B0502040204020203" pitchFamily="18" charset="0"/>
              </a:rPr>
              <a:t>: low income &amp; low spend</a:t>
            </a:r>
          </a:p>
          <a:p>
            <a:r>
              <a:rPr lang="en-US" b="1" dirty="0">
                <a:solidFill>
                  <a:srgbClr val="FF0000"/>
                </a:solidFill>
                <a:latin typeface="Arial Narrow" panose="020B0606020202030204" pitchFamily="34" charset="0"/>
                <a:cs typeface="Aparajita" panose="020B0502040204020203" pitchFamily="18" charset="0"/>
              </a:rPr>
              <a:t>Group 2</a:t>
            </a:r>
            <a:r>
              <a:rPr lang="en-US" dirty="0">
                <a:solidFill>
                  <a:srgbClr val="FF0000"/>
                </a:solidFill>
                <a:latin typeface="Arial Narrow" panose="020B0606020202030204" pitchFamily="34" charset="0"/>
                <a:cs typeface="Aparajita" panose="020B0502040204020203" pitchFamily="18" charset="0"/>
              </a:rPr>
              <a:t>: average income &amp; low spend</a:t>
            </a:r>
          </a:p>
          <a:p>
            <a:r>
              <a:rPr lang="en-US" b="1" dirty="0">
                <a:solidFill>
                  <a:srgbClr val="FF0000"/>
                </a:solidFill>
                <a:latin typeface="Arial Narrow" panose="020B0606020202030204" pitchFamily="34" charset="0"/>
                <a:cs typeface="Aparajita" panose="020B0502040204020203" pitchFamily="18" charset="0"/>
              </a:rPr>
              <a:t>Group 3</a:t>
            </a:r>
            <a:r>
              <a:rPr lang="en-US" dirty="0">
                <a:solidFill>
                  <a:srgbClr val="FF0000"/>
                </a:solidFill>
                <a:latin typeface="Arial Narrow" panose="020B0606020202030204" pitchFamily="34" charset="0"/>
                <a:cs typeface="Aparajita" panose="020B0502040204020203" pitchFamily="18" charset="0"/>
              </a:rPr>
              <a:t>: average income &amp; average spend </a:t>
            </a:r>
          </a:p>
        </p:txBody>
      </p:sp>
    </p:spTree>
    <p:extLst>
      <p:ext uri="{BB962C8B-B14F-4D97-AF65-F5344CB8AC3E}">
        <p14:creationId xmlns:p14="http://schemas.microsoft.com/office/powerpoint/2010/main" val="314262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BB36-FCB8-4E55-ABEE-92A9CF0FC00C}"/>
              </a:ext>
            </a:extLst>
          </p:cNvPr>
          <p:cNvSpPr>
            <a:spLocks noGrp="1"/>
          </p:cNvSpPr>
          <p:nvPr>
            <p:ph type="title"/>
          </p:nvPr>
        </p:nvSpPr>
        <p:spPr>
          <a:xfrm>
            <a:off x="581191" y="551796"/>
            <a:ext cx="11029616" cy="1188720"/>
          </a:xfrm>
        </p:spPr>
        <p:txBody>
          <a:bodyPr>
            <a:normAutofit/>
          </a:bodyPr>
          <a:lstStyle/>
          <a:p>
            <a:pPr algn="ctr"/>
            <a:r>
              <a:rPr lang="en-US" sz="3200" b="1" i="0" u="none" strike="noStrike" dirty="0">
                <a:solidFill>
                  <a:srgbClr val="000000"/>
                </a:solidFill>
                <a:effectLst/>
                <a:latin typeface="Arial" panose="020B0604020202020204" pitchFamily="34" charset="0"/>
              </a:rPr>
              <a:t>Recommendations (Q&amp;A)</a:t>
            </a:r>
            <a:br>
              <a:rPr lang="en-US" sz="3200" i="0" u="none" strike="noStrike" dirty="0">
                <a:solidFill>
                  <a:srgbClr val="000000"/>
                </a:solidFill>
                <a:latin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561C3497-4A97-4BFF-9756-01381EC9C338}"/>
              </a:ext>
            </a:extLst>
          </p:cNvPr>
          <p:cNvSpPr>
            <a:spLocks noGrp="1"/>
          </p:cNvSpPr>
          <p:nvPr>
            <p:ph idx="1"/>
          </p:nvPr>
        </p:nvSpPr>
        <p:spPr>
          <a:xfrm>
            <a:off x="581192" y="1733858"/>
            <a:ext cx="11029615" cy="3634486"/>
          </a:xfrm>
        </p:spPr>
        <p:txBody>
          <a:bodyPr>
            <a:normAutofit fontScale="85000" lnSpcReduction="10000"/>
          </a:bodyPr>
          <a:lstStyle/>
          <a:p>
            <a:pPr algn="just" rtl="0" fontAlgn="base">
              <a:spcBef>
                <a:spcPts val="0"/>
              </a:spcBef>
              <a:spcAft>
                <a:spcPts val="0"/>
              </a:spcAft>
              <a:buFont typeface="Wingdings" panose="05000000000000000000" pitchFamily="2" charset="2"/>
              <a:buChar char="v"/>
            </a:pPr>
            <a:r>
              <a:rPr lang="en-US" sz="1800" b="1" u="none" strike="noStrike" dirty="0">
                <a:solidFill>
                  <a:srgbClr val="00B0F0"/>
                </a:solidFill>
                <a:effectLst/>
                <a:latin typeface="Arial" panose="020B0604020202020204" pitchFamily="34" charset="0"/>
              </a:rPr>
              <a:t>Do customers with higher income tend to spend more? </a:t>
            </a:r>
            <a:r>
              <a:rPr lang="en-US" sz="1800" b="1" i="0" u="none" strike="noStrike" dirty="0">
                <a:solidFill>
                  <a:srgbClr val="000000"/>
                </a:solidFill>
                <a:effectLst/>
                <a:latin typeface="Arial" panose="020B0604020202020204" pitchFamily="34" charset="0"/>
              </a:rPr>
              <a:t>Yes</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Wingdings" panose="05000000000000000000" pitchFamily="2" charset="2"/>
              <a:buChar char="v"/>
            </a:pPr>
            <a:r>
              <a:rPr lang="en-US" sz="1800" b="1" i="0" u="none" strike="noStrike" dirty="0">
                <a:solidFill>
                  <a:srgbClr val="00B0F0"/>
                </a:solidFill>
                <a:effectLst/>
                <a:latin typeface="Arial" panose="020B0604020202020204" pitchFamily="34" charset="0"/>
              </a:rPr>
              <a:t>Do customers who are older spend more on certain types of purchases such as wine? </a:t>
            </a:r>
            <a:r>
              <a:rPr lang="en-US" sz="1800" b="1" i="0" u="none" strike="noStrike" dirty="0">
                <a:solidFill>
                  <a:srgbClr val="000000"/>
                </a:solidFill>
                <a:effectLst/>
                <a:latin typeface="Arial" panose="020B0604020202020204" pitchFamily="34" charset="0"/>
              </a:rPr>
              <a:t>No, not necessary</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Wingdings" panose="05000000000000000000" pitchFamily="2" charset="2"/>
              <a:buChar char="v"/>
            </a:pPr>
            <a:r>
              <a:rPr lang="en-US" sz="1800" b="1" i="0" u="none" strike="noStrike" dirty="0">
                <a:solidFill>
                  <a:srgbClr val="00B0F0"/>
                </a:solidFill>
                <a:effectLst/>
                <a:latin typeface="Arial" panose="020B0604020202020204" pitchFamily="34" charset="0"/>
              </a:rPr>
              <a:t>Do variables such as education level have an impact on the spend? </a:t>
            </a:r>
            <a:r>
              <a:rPr lang="en-US" sz="1800" b="1" i="0" u="none" strike="noStrike" dirty="0">
                <a:solidFill>
                  <a:srgbClr val="000000"/>
                </a:solidFill>
                <a:effectLst/>
                <a:latin typeface="Arial" panose="020B0604020202020204" pitchFamily="34" charset="0"/>
              </a:rPr>
              <a:t>No</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Wingdings" panose="05000000000000000000" pitchFamily="2" charset="2"/>
              <a:buChar char="v"/>
            </a:pPr>
            <a:r>
              <a:rPr lang="en-US" sz="1800" b="1" i="0" u="none" strike="noStrike" dirty="0">
                <a:solidFill>
                  <a:srgbClr val="00B0F0"/>
                </a:solidFill>
                <a:effectLst/>
                <a:latin typeface="Arial" panose="020B0604020202020204" pitchFamily="34" charset="0"/>
              </a:rPr>
              <a:t>Which customers tend to spend more in certain categories of products such as sweets, wine and meat? </a:t>
            </a:r>
            <a:r>
              <a:rPr lang="en-US" sz="1800" b="1" i="0" u="none" strike="noStrike" dirty="0">
                <a:solidFill>
                  <a:srgbClr val="000000"/>
                </a:solidFill>
                <a:effectLst/>
                <a:latin typeface="Arial" panose="020B0604020202020204" pitchFamily="34" charset="0"/>
              </a:rPr>
              <a:t>People who are average &amp; high earners spend more on everything.</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Wingdings" panose="05000000000000000000" pitchFamily="2" charset="2"/>
              <a:buChar char="v"/>
            </a:pPr>
            <a:r>
              <a:rPr lang="en-US" sz="1800" b="1" i="0" u="none" strike="noStrike" dirty="0">
                <a:solidFill>
                  <a:srgbClr val="00B0F0"/>
                </a:solidFill>
                <a:effectLst/>
                <a:latin typeface="Arial" panose="020B0604020202020204" pitchFamily="34" charset="0"/>
              </a:rPr>
              <a:t>Which customers will respond to marketing campaigns better? </a:t>
            </a:r>
            <a:r>
              <a:rPr lang="en-US" sz="1800" b="1" i="0" u="none" strike="noStrike" dirty="0">
                <a:solidFill>
                  <a:srgbClr val="000000"/>
                </a:solidFill>
                <a:effectLst/>
                <a:latin typeface="Arial" panose="020B0604020202020204" pitchFamily="34" charset="0"/>
              </a:rPr>
              <a:t>Group 1 &amp; 2, in other words people who are low and average earners and spend low amounts respond to marketing campaigns better.</a:t>
            </a:r>
            <a:endParaRPr lang="en-US" sz="1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Wingdings" panose="05000000000000000000" pitchFamily="2" charset="2"/>
              <a:buChar char="v"/>
            </a:pPr>
            <a:r>
              <a:rPr lang="en-US" sz="1800" b="1" i="0" u="none" strike="noStrike" dirty="0">
                <a:solidFill>
                  <a:srgbClr val="00B0F0"/>
                </a:solidFill>
                <a:effectLst/>
                <a:latin typeface="Arial" panose="020B0604020202020204" pitchFamily="34" charset="0"/>
              </a:rPr>
              <a:t>Which customers tend to shop in person vs. online? </a:t>
            </a:r>
            <a:r>
              <a:rPr lang="en-US" sz="1800" b="1" i="0" u="none" strike="noStrike" dirty="0">
                <a:solidFill>
                  <a:srgbClr val="000000"/>
                </a:solidFill>
                <a:effectLst/>
                <a:latin typeface="Arial" panose="020B0604020202020204" pitchFamily="34" charset="0"/>
              </a:rPr>
              <a:t>Group 0 &amp; 3 make the largest number of in-store purchases, while only group 3 make the largest number of online purchases. </a:t>
            </a:r>
          </a:p>
          <a:p>
            <a:pPr algn="just" rtl="0" fontAlgn="base">
              <a:spcBef>
                <a:spcPts val="0"/>
              </a:spcBef>
              <a:spcAft>
                <a:spcPts val="0"/>
              </a:spcAft>
              <a:buFont typeface="Wingdings" panose="05000000000000000000" pitchFamily="2" charset="2"/>
              <a:buChar char="v"/>
            </a:pPr>
            <a:endParaRPr lang="en-US" sz="1800" dirty="0">
              <a:solidFill>
                <a:srgbClr val="000000"/>
              </a:solidFill>
              <a:latin typeface="Arial" panose="020B0604020202020204" pitchFamily="34" charset="0"/>
            </a:endParaRPr>
          </a:p>
          <a:p>
            <a:pPr marL="0" indent="0" algn="just" fontAlgn="base">
              <a:spcBef>
                <a:spcPts val="0"/>
              </a:spcBef>
              <a:spcAft>
                <a:spcPts val="0"/>
              </a:spcAft>
              <a:buNone/>
            </a:pPr>
            <a:r>
              <a:rPr lang="en-US" sz="1800" b="0" i="0" u="none" strike="noStrike" dirty="0">
                <a:solidFill>
                  <a:srgbClr val="000000"/>
                </a:solidFill>
                <a:effectLst/>
                <a:latin typeface="Arial" panose="020B0604020202020204" pitchFamily="34" charset="0"/>
              </a:rPr>
              <a:t>After looking at the various correlation plots as well as cluster visualizations we do have some good understanding on the characteristics of each cluster group. However, it is difficult to make recommendations that may result in increase in revenue for the company. The only conclusive information </a:t>
            </a:r>
            <a:r>
              <a:rPr lang="en-US" sz="1800" dirty="0">
                <a:solidFill>
                  <a:srgbClr val="000000"/>
                </a:solidFill>
                <a:latin typeface="Arial" panose="020B0604020202020204" pitchFamily="34" charset="0"/>
              </a:rPr>
              <a:t>we can derive is </a:t>
            </a:r>
            <a:r>
              <a:rPr lang="en-US" sz="1800" b="0" i="0" u="none" strike="noStrike" dirty="0">
                <a:solidFill>
                  <a:srgbClr val="000000"/>
                </a:solidFill>
                <a:effectLst/>
                <a:latin typeface="Arial" panose="020B0604020202020204" pitchFamily="34" charset="0"/>
              </a:rPr>
              <a:t>that people who are average or high earners tend to spend more on all categories of products. People who are low and some of the average income earners respond better to marketing campaigns. </a:t>
            </a:r>
            <a:endParaRPr lang="en-US" sz="1800" b="0" dirty="0">
              <a:effectLst/>
            </a:endParaRPr>
          </a:p>
          <a:p>
            <a:pPr algn="just" rtl="0" fontAlgn="base">
              <a:spcBef>
                <a:spcPts val="0"/>
              </a:spcBef>
              <a:spcAft>
                <a:spcPts val="0"/>
              </a:spcAft>
              <a:buFont typeface="Wingdings" panose="05000000000000000000" pitchFamily="2" charset="2"/>
              <a:buChar char="v"/>
            </a:pPr>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80774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7493-10C6-4992-B28C-3783D50F3269}"/>
              </a:ext>
            </a:extLst>
          </p:cNvPr>
          <p:cNvSpPr>
            <a:spLocks noGrp="1"/>
          </p:cNvSpPr>
          <p:nvPr>
            <p:ph type="title"/>
          </p:nvPr>
        </p:nvSpPr>
        <p:spPr>
          <a:xfrm>
            <a:off x="581192" y="702156"/>
            <a:ext cx="11029616" cy="424680"/>
          </a:xfrm>
        </p:spPr>
        <p:txBody>
          <a:bodyPr>
            <a:noAutofit/>
          </a:bodyPr>
          <a:lstStyle/>
          <a:p>
            <a:pPr algn="ctr"/>
            <a:r>
              <a:rPr lang="en-US" b="1" i="0" u="none" strike="noStrike" dirty="0">
                <a:solidFill>
                  <a:srgbClr val="000000"/>
                </a:solidFill>
                <a:effectLst/>
                <a:latin typeface="Arial" panose="020B0604020202020204" pitchFamily="34" charset="0"/>
              </a:rPr>
              <a:t>References: </a:t>
            </a:r>
            <a:endParaRPr lang="en-US" dirty="0"/>
          </a:p>
        </p:txBody>
      </p:sp>
      <p:sp>
        <p:nvSpPr>
          <p:cNvPr id="3" name="Content Placeholder 2">
            <a:extLst>
              <a:ext uri="{FF2B5EF4-FFF2-40B4-BE49-F238E27FC236}">
                <a16:creationId xmlns:a16="http://schemas.microsoft.com/office/drawing/2014/main" id="{35FD7F6E-FE55-49F6-B2E6-C50DA22E74B9}"/>
              </a:ext>
            </a:extLst>
          </p:cNvPr>
          <p:cNvSpPr>
            <a:spLocks noGrp="1"/>
          </p:cNvSpPr>
          <p:nvPr>
            <p:ph idx="1"/>
          </p:nvPr>
        </p:nvSpPr>
        <p:spPr>
          <a:xfrm>
            <a:off x="581192" y="1398754"/>
            <a:ext cx="11029615" cy="3634486"/>
          </a:xfrm>
        </p:spPr>
        <p:txBody>
          <a:bodyPr>
            <a:normAutofit fontScale="92500"/>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Team, D. F. (2019, July 31). Data Science Project - Customer Segmentation using machine learning in R. </a:t>
            </a:r>
            <a:r>
              <a:rPr lang="en-US" sz="1800" b="0" i="0" u="none" strike="noStrike" dirty="0" err="1">
                <a:solidFill>
                  <a:srgbClr val="000000"/>
                </a:solidFill>
                <a:effectLst/>
                <a:latin typeface="Arial" panose="020B0604020202020204" pitchFamily="34" charset="0"/>
              </a:rPr>
              <a:t>DataFlair</a:t>
            </a:r>
            <a:r>
              <a:rPr lang="en-US" sz="1800" b="0" i="0" u="none" strike="noStrike" dirty="0">
                <a:solidFill>
                  <a:srgbClr val="000000"/>
                </a:solidFill>
                <a:effectLst/>
                <a:latin typeface="Arial" panose="020B0604020202020204" pitchFamily="34" charset="0"/>
              </a:rPr>
              <a:t>. Retrieved December 20, 2021, from </a:t>
            </a:r>
            <a:r>
              <a:rPr lang="en-US" sz="1800" b="0" i="0" u="none" strike="noStrike" dirty="0">
                <a:solidFill>
                  <a:srgbClr val="000000"/>
                </a:solidFill>
                <a:effectLst/>
                <a:latin typeface="Arial" panose="020B0604020202020204" pitchFamily="34" charset="0"/>
                <a:hlinkClick r:id="rId2"/>
              </a:rPr>
              <a:t>https://data-flair.training/blogs/r-data-science-project-customer-segmentation/</a:t>
            </a:r>
            <a:r>
              <a:rPr lang="en-US" sz="1800" b="0" i="0" u="none" strike="noStrike" dirty="0">
                <a:solidFill>
                  <a:srgbClr val="000000"/>
                </a:solidFill>
                <a:effectLst/>
                <a:latin typeface="Arial" panose="020B0604020202020204" pitchFamily="34" charset="0"/>
              </a:rPr>
              <a:t> </a:t>
            </a:r>
            <a:endParaRPr lang="en-US" b="0" dirty="0">
              <a:effectLst/>
            </a:endParaRPr>
          </a:p>
          <a:p>
            <a:pPr indent="-360045" rtl="0">
              <a:spcBef>
                <a:spcPts val="0"/>
              </a:spcBef>
              <a:spcAft>
                <a:spcPts val="0"/>
              </a:spcAft>
            </a:pPr>
            <a:r>
              <a:rPr lang="en-US" sz="1800" b="0" i="0" u="none" strike="noStrike" dirty="0">
                <a:solidFill>
                  <a:srgbClr val="000000"/>
                </a:solidFill>
                <a:effectLst/>
                <a:latin typeface="Arial" panose="020B0604020202020204" pitchFamily="34" charset="0"/>
              </a:rPr>
              <a:t>Patel, A. (2021, August 22). Customer personality analysis. Kaggle. Retrieved December 20, 2021, from https://www.kaggle.com/imakash3011/customer-personality-analysis/code </a:t>
            </a:r>
            <a:endParaRPr lang="en-US" b="0" dirty="0">
              <a:effectLst/>
            </a:endParaRPr>
          </a:p>
          <a:p>
            <a:pPr indent="-360045" rtl="0">
              <a:spcBef>
                <a:spcPts val="0"/>
              </a:spcBef>
              <a:spcAft>
                <a:spcPts val="0"/>
              </a:spcAft>
            </a:pPr>
            <a:r>
              <a:rPr lang="en-US" sz="1800" b="0" i="0" u="none" strike="noStrike" dirty="0">
                <a:solidFill>
                  <a:srgbClr val="000000"/>
                </a:solidFill>
                <a:effectLst/>
                <a:latin typeface="Arial" panose="020B0604020202020204" pitchFamily="34" charset="0"/>
              </a:rPr>
              <a:t>Vardon, E. (2021, February 8). How to use Machine Learning for Customer Segmentation. </a:t>
            </a:r>
            <a:r>
              <a:rPr lang="en-US" sz="1800" b="0" i="0" u="none" strike="noStrike" dirty="0" err="1">
                <a:solidFill>
                  <a:srgbClr val="000000"/>
                </a:solidFill>
                <a:effectLst/>
                <a:latin typeface="Arial" panose="020B0604020202020204" pitchFamily="34" charset="0"/>
              </a:rPr>
              <a:t>Morphio</a:t>
            </a:r>
            <a:r>
              <a:rPr lang="en-US" sz="1800" b="0" i="0" u="none" strike="noStrike" dirty="0">
                <a:solidFill>
                  <a:srgbClr val="000000"/>
                </a:solidFill>
                <a:effectLst/>
                <a:latin typeface="Arial" panose="020B0604020202020204" pitchFamily="34" charset="0"/>
              </a:rPr>
              <a:t>. Retrieved December 20, 2021, from https://morphio.ai/blog/machine-learning-for-customer-segmentation/ </a:t>
            </a:r>
            <a:endParaRPr lang="en-US" b="0" dirty="0">
              <a:effectLst/>
            </a:endParaRPr>
          </a:p>
          <a:p>
            <a:pPr indent="-360045" rtl="0">
              <a:spcBef>
                <a:spcPts val="0"/>
              </a:spcBef>
              <a:spcAft>
                <a:spcPts val="0"/>
              </a:spcAft>
            </a:pPr>
            <a:r>
              <a:rPr lang="en-US" sz="1800" b="0" i="0" u="none" strike="noStrike" dirty="0" err="1">
                <a:solidFill>
                  <a:srgbClr val="000000"/>
                </a:solidFill>
                <a:effectLst/>
                <a:latin typeface="Times New Roman" panose="02020603050405020304" pitchFamily="18" charset="0"/>
              </a:rPr>
              <a:t>Ryzhkov</a:t>
            </a:r>
            <a:r>
              <a:rPr lang="en-US" sz="1800" b="0" i="0" u="none" strike="noStrike" dirty="0">
                <a:solidFill>
                  <a:srgbClr val="000000"/>
                </a:solidFill>
                <a:effectLst/>
                <a:latin typeface="Times New Roman" panose="02020603050405020304" pitchFamily="18" charset="0"/>
              </a:rPr>
              <a:t>, E. (2020, July 23). </a:t>
            </a:r>
            <a:r>
              <a:rPr lang="en-US" sz="1800" b="0" i="1" u="none" strike="noStrike" dirty="0">
                <a:solidFill>
                  <a:srgbClr val="000000"/>
                </a:solidFill>
                <a:effectLst/>
                <a:latin typeface="Times New Roman" panose="02020603050405020304" pitchFamily="18" charset="0"/>
              </a:rPr>
              <a:t>5 stages of data preprocessing for K-means clustering</a:t>
            </a:r>
            <a:r>
              <a:rPr lang="en-US" sz="1800" b="0" i="0" u="none" strike="noStrike" dirty="0">
                <a:solidFill>
                  <a:srgbClr val="000000"/>
                </a:solidFill>
                <a:effectLst/>
                <a:latin typeface="Times New Roman" panose="02020603050405020304" pitchFamily="18" charset="0"/>
              </a:rPr>
              <a:t>. Medium. Retrieved December 20, 2021, from https://medium.com/@evgen.ryzhkov/5-stages-of-data-preprocessing-for-k-means-clustering-b755426f9932 </a:t>
            </a:r>
            <a:endParaRPr lang="en-US" b="0" dirty="0">
              <a:effectLst/>
            </a:endParaRPr>
          </a:p>
          <a:p>
            <a:r>
              <a:rPr lang="en-US" sz="1800" b="0" i="1" u="none" strike="noStrike" dirty="0">
                <a:solidFill>
                  <a:srgbClr val="000000"/>
                </a:solidFill>
                <a:effectLst/>
                <a:latin typeface="Times New Roman" panose="02020603050405020304" pitchFamily="18" charset="0"/>
              </a:rPr>
              <a:t>Solve customer segmentation with machine learning</a:t>
            </a:r>
            <a:r>
              <a:rPr lang="en-US" sz="1800" b="0" i="0" u="none" strike="noStrike" dirty="0">
                <a:solidFill>
                  <a:srgbClr val="000000"/>
                </a:solidFill>
                <a:effectLst/>
                <a:latin typeface="Times New Roman" panose="02020603050405020304" pitchFamily="18" charset="0"/>
              </a:rPr>
              <a:t>. Analytics Vidhya. (2021, August 27). Retrieved December 20, 2021, from https://www.analyticsvidhya.com/blog/2021/06/how-to-solve-customer-segmentation-problem-with-machine-learning</a:t>
            </a:r>
            <a:endParaRPr lang="en-US" dirty="0"/>
          </a:p>
        </p:txBody>
      </p:sp>
    </p:spTree>
    <p:extLst>
      <p:ext uri="{BB962C8B-B14F-4D97-AF65-F5344CB8AC3E}">
        <p14:creationId xmlns:p14="http://schemas.microsoft.com/office/powerpoint/2010/main" val="236384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76EB-B593-4769-9808-43F5ADE42F07}"/>
              </a:ext>
            </a:extLst>
          </p:cNvPr>
          <p:cNvSpPr>
            <a:spLocks noGrp="1"/>
          </p:cNvSpPr>
          <p:nvPr>
            <p:ph type="title"/>
          </p:nvPr>
        </p:nvSpPr>
        <p:spPr>
          <a:xfrm>
            <a:off x="400217" y="-16623"/>
            <a:ext cx="11029616" cy="1188720"/>
          </a:xfrm>
        </p:spPr>
        <p:txBody>
          <a:bodyPr>
            <a:normAutofit/>
          </a:bodyPr>
          <a:lstStyle/>
          <a:p>
            <a:pPr algn="ctr"/>
            <a:r>
              <a:rPr lang="en-US" sz="3200" dirty="0"/>
              <a:t>BASIC Statistics</a:t>
            </a:r>
          </a:p>
        </p:txBody>
      </p:sp>
      <p:pic>
        <p:nvPicPr>
          <p:cNvPr id="5" name="Content Placeholder 4" descr="Table&#10;&#10;Description automatically generated">
            <a:extLst>
              <a:ext uri="{FF2B5EF4-FFF2-40B4-BE49-F238E27FC236}">
                <a16:creationId xmlns:a16="http://schemas.microsoft.com/office/drawing/2014/main" id="{0C53C1E4-90D5-4781-8C2E-C14C897D6893}"/>
              </a:ext>
            </a:extLst>
          </p:cNvPr>
          <p:cNvPicPr>
            <a:picLocks noGrp="1" noChangeAspect="1"/>
          </p:cNvPicPr>
          <p:nvPr>
            <p:ph idx="1"/>
          </p:nvPr>
        </p:nvPicPr>
        <p:blipFill>
          <a:blip r:embed="rId2"/>
          <a:stretch>
            <a:fillRect/>
          </a:stretch>
        </p:blipFill>
        <p:spPr>
          <a:xfrm>
            <a:off x="458237" y="1392274"/>
            <a:ext cx="3247145" cy="4405714"/>
          </a:xfrm>
        </p:spPr>
      </p:pic>
      <p:pic>
        <p:nvPicPr>
          <p:cNvPr id="7" name="Picture 6" descr="Table&#10;&#10;Description automatically generated">
            <a:extLst>
              <a:ext uri="{FF2B5EF4-FFF2-40B4-BE49-F238E27FC236}">
                <a16:creationId xmlns:a16="http://schemas.microsoft.com/office/drawing/2014/main" id="{6FD81DC0-2F49-4B17-B020-F1A44708FDDB}"/>
              </a:ext>
            </a:extLst>
          </p:cNvPr>
          <p:cNvPicPr>
            <a:picLocks noChangeAspect="1"/>
          </p:cNvPicPr>
          <p:nvPr/>
        </p:nvPicPr>
        <p:blipFill>
          <a:blip r:embed="rId3"/>
          <a:stretch>
            <a:fillRect/>
          </a:stretch>
        </p:blipFill>
        <p:spPr>
          <a:xfrm>
            <a:off x="3705382" y="4111812"/>
            <a:ext cx="7778131" cy="2084803"/>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E1EFE2FB-EEC3-42CE-84CB-769A73F6A282}"/>
              </a:ext>
            </a:extLst>
          </p:cNvPr>
          <p:cNvPicPr>
            <a:picLocks noChangeAspect="1"/>
          </p:cNvPicPr>
          <p:nvPr/>
        </p:nvPicPr>
        <p:blipFill>
          <a:blip r:embed="rId4"/>
          <a:stretch>
            <a:fillRect/>
          </a:stretch>
        </p:blipFill>
        <p:spPr>
          <a:xfrm>
            <a:off x="4035231" y="2280942"/>
            <a:ext cx="3988749" cy="722025"/>
          </a:xfrm>
          <a:prstGeom prst="rect">
            <a:avLst/>
          </a:prstGeom>
        </p:spPr>
      </p:pic>
      <p:pic>
        <p:nvPicPr>
          <p:cNvPr id="2050" name="Picture 2" descr="Customer Data | Importance and Benefits of Using Customer Data">
            <a:extLst>
              <a:ext uri="{FF2B5EF4-FFF2-40B4-BE49-F238E27FC236}">
                <a16:creationId xmlns:a16="http://schemas.microsoft.com/office/drawing/2014/main" id="{479F4BBE-C55C-44A4-910B-AA57E1F6FD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3829" y="1392274"/>
            <a:ext cx="33051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73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6784-9E7F-4B18-8535-908744565055}"/>
              </a:ext>
            </a:extLst>
          </p:cNvPr>
          <p:cNvSpPr>
            <a:spLocks noGrp="1"/>
          </p:cNvSpPr>
          <p:nvPr>
            <p:ph type="title"/>
          </p:nvPr>
        </p:nvSpPr>
        <p:spPr>
          <a:xfrm>
            <a:off x="606599" y="-12565"/>
            <a:ext cx="11029616" cy="1188720"/>
          </a:xfrm>
        </p:spPr>
        <p:txBody>
          <a:bodyPr>
            <a:normAutofit/>
          </a:bodyPr>
          <a:lstStyle/>
          <a:p>
            <a:pPr algn="ctr"/>
            <a:r>
              <a:rPr lang="en-US" sz="3200" dirty="0"/>
              <a:t>Data preparation</a:t>
            </a:r>
          </a:p>
        </p:txBody>
      </p:sp>
      <p:pic>
        <p:nvPicPr>
          <p:cNvPr id="5" name="Picture 4">
            <a:extLst>
              <a:ext uri="{FF2B5EF4-FFF2-40B4-BE49-F238E27FC236}">
                <a16:creationId xmlns:a16="http://schemas.microsoft.com/office/drawing/2014/main" id="{722F0BA2-296C-4EA1-A6C7-A335D649DC56}"/>
              </a:ext>
            </a:extLst>
          </p:cNvPr>
          <p:cNvPicPr>
            <a:picLocks noChangeAspect="1"/>
          </p:cNvPicPr>
          <p:nvPr/>
        </p:nvPicPr>
        <p:blipFill>
          <a:blip r:embed="rId2"/>
          <a:stretch>
            <a:fillRect/>
          </a:stretch>
        </p:blipFill>
        <p:spPr>
          <a:xfrm>
            <a:off x="383524" y="2084673"/>
            <a:ext cx="2663407" cy="1885243"/>
          </a:xfrm>
          <a:prstGeom prst="rect">
            <a:avLst/>
          </a:prstGeom>
        </p:spPr>
      </p:pic>
      <p:sp>
        <p:nvSpPr>
          <p:cNvPr id="6" name="TextBox 5">
            <a:extLst>
              <a:ext uri="{FF2B5EF4-FFF2-40B4-BE49-F238E27FC236}">
                <a16:creationId xmlns:a16="http://schemas.microsoft.com/office/drawing/2014/main" id="{F3863372-7CE2-4EC9-8A34-B72698B6B1F9}"/>
              </a:ext>
            </a:extLst>
          </p:cNvPr>
          <p:cNvSpPr txBox="1"/>
          <p:nvPr/>
        </p:nvSpPr>
        <p:spPr>
          <a:xfrm>
            <a:off x="899074" y="1640335"/>
            <a:ext cx="1632306" cy="369332"/>
          </a:xfrm>
          <a:prstGeom prst="rect">
            <a:avLst/>
          </a:prstGeom>
          <a:noFill/>
        </p:spPr>
        <p:txBody>
          <a:bodyPr wrap="none" rtlCol="0">
            <a:spAutoFit/>
          </a:bodyPr>
          <a:lstStyle/>
          <a:p>
            <a:r>
              <a:rPr lang="en-US" dirty="0"/>
              <a:t>Missing Values</a:t>
            </a:r>
          </a:p>
        </p:txBody>
      </p:sp>
      <p:pic>
        <p:nvPicPr>
          <p:cNvPr id="8" name="Picture 7">
            <a:extLst>
              <a:ext uri="{FF2B5EF4-FFF2-40B4-BE49-F238E27FC236}">
                <a16:creationId xmlns:a16="http://schemas.microsoft.com/office/drawing/2014/main" id="{43160D3B-7CE1-4C57-809F-4F87AD4B63E7}"/>
              </a:ext>
            </a:extLst>
          </p:cNvPr>
          <p:cNvPicPr>
            <a:picLocks noChangeAspect="1"/>
          </p:cNvPicPr>
          <p:nvPr/>
        </p:nvPicPr>
        <p:blipFill>
          <a:blip r:embed="rId3"/>
          <a:stretch>
            <a:fillRect/>
          </a:stretch>
        </p:blipFill>
        <p:spPr>
          <a:xfrm>
            <a:off x="3332259" y="2668599"/>
            <a:ext cx="2752725" cy="1454270"/>
          </a:xfrm>
          <a:prstGeom prst="rect">
            <a:avLst/>
          </a:prstGeom>
        </p:spPr>
      </p:pic>
      <p:sp>
        <p:nvSpPr>
          <p:cNvPr id="9" name="TextBox 8">
            <a:extLst>
              <a:ext uri="{FF2B5EF4-FFF2-40B4-BE49-F238E27FC236}">
                <a16:creationId xmlns:a16="http://schemas.microsoft.com/office/drawing/2014/main" id="{960A87F3-DF8B-4A5F-AC3F-F254AB1D744F}"/>
              </a:ext>
            </a:extLst>
          </p:cNvPr>
          <p:cNvSpPr txBox="1"/>
          <p:nvPr/>
        </p:nvSpPr>
        <p:spPr>
          <a:xfrm>
            <a:off x="3368682" y="1862863"/>
            <a:ext cx="2752725" cy="646331"/>
          </a:xfrm>
          <a:prstGeom prst="rect">
            <a:avLst/>
          </a:prstGeom>
          <a:noFill/>
        </p:spPr>
        <p:txBody>
          <a:bodyPr wrap="square" rtlCol="0">
            <a:spAutoFit/>
          </a:bodyPr>
          <a:lstStyle/>
          <a:p>
            <a:pPr algn="ctr"/>
            <a:r>
              <a:rPr lang="en-US" dirty="0"/>
              <a:t>Handling Missing Values &amp; Changing Data Type</a:t>
            </a:r>
          </a:p>
        </p:txBody>
      </p:sp>
      <p:pic>
        <p:nvPicPr>
          <p:cNvPr id="11" name="Picture 10">
            <a:extLst>
              <a:ext uri="{FF2B5EF4-FFF2-40B4-BE49-F238E27FC236}">
                <a16:creationId xmlns:a16="http://schemas.microsoft.com/office/drawing/2014/main" id="{941081B5-8F02-4924-902B-1FF5504F8184}"/>
              </a:ext>
            </a:extLst>
          </p:cNvPr>
          <p:cNvPicPr>
            <a:picLocks noChangeAspect="1"/>
          </p:cNvPicPr>
          <p:nvPr/>
        </p:nvPicPr>
        <p:blipFill>
          <a:blip r:embed="rId4"/>
          <a:stretch>
            <a:fillRect/>
          </a:stretch>
        </p:blipFill>
        <p:spPr>
          <a:xfrm>
            <a:off x="1943011" y="4411121"/>
            <a:ext cx="3989099" cy="355874"/>
          </a:xfrm>
          <a:prstGeom prst="rect">
            <a:avLst/>
          </a:prstGeom>
        </p:spPr>
      </p:pic>
      <p:pic>
        <p:nvPicPr>
          <p:cNvPr id="13" name="Picture 12">
            <a:extLst>
              <a:ext uri="{FF2B5EF4-FFF2-40B4-BE49-F238E27FC236}">
                <a16:creationId xmlns:a16="http://schemas.microsoft.com/office/drawing/2014/main" id="{774BC46F-240F-4E83-83E3-FE6DE5C6CAC6}"/>
              </a:ext>
            </a:extLst>
          </p:cNvPr>
          <p:cNvPicPr>
            <a:picLocks noChangeAspect="1"/>
          </p:cNvPicPr>
          <p:nvPr/>
        </p:nvPicPr>
        <p:blipFill>
          <a:blip r:embed="rId5"/>
          <a:stretch>
            <a:fillRect/>
          </a:stretch>
        </p:blipFill>
        <p:spPr>
          <a:xfrm>
            <a:off x="265614" y="5075701"/>
            <a:ext cx="6330517" cy="1388766"/>
          </a:xfrm>
          <a:prstGeom prst="rect">
            <a:avLst/>
          </a:prstGeom>
        </p:spPr>
      </p:pic>
      <p:sp>
        <p:nvSpPr>
          <p:cNvPr id="14" name="TextBox 13">
            <a:extLst>
              <a:ext uri="{FF2B5EF4-FFF2-40B4-BE49-F238E27FC236}">
                <a16:creationId xmlns:a16="http://schemas.microsoft.com/office/drawing/2014/main" id="{422EEECE-E484-40A6-9AC4-75E35ACA1A81}"/>
              </a:ext>
            </a:extLst>
          </p:cNvPr>
          <p:cNvSpPr txBox="1"/>
          <p:nvPr/>
        </p:nvSpPr>
        <p:spPr>
          <a:xfrm>
            <a:off x="464142" y="3955104"/>
            <a:ext cx="1572281" cy="923330"/>
          </a:xfrm>
          <a:prstGeom prst="rect">
            <a:avLst/>
          </a:prstGeom>
          <a:noFill/>
        </p:spPr>
        <p:txBody>
          <a:bodyPr wrap="square" rtlCol="0">
            <a:spAutoFit/>
          </a:bodyPr>
          <a:lstStyle/>
          <a:p>
            <a:r>
              <a:rPr lang="en-US" dirty="0"/>
              <a:t>Creating New Valuable Variables</a:t>
            </a:r>
          </a:p>
        </p:txBody>
      </p:sp>
      <p:pic>
        <p:nvPicPr>
          <p:cNvPr id="16" name="Picture 15">
            <a:extLst>
              <a:ext uri="{FF2B5EF4-FFF2-40B4-BE49-F238E27FC236}">
                <a16:creationId xmlns:a16="http://schemas.microsoft.com/office/drawing/2014/main" id="{7C7E9B16-1C79-43BC-9C28-F65BACB093F2}"/>
              </a:ext>
            </a:extLst>
          </p:cNvPr>
          <p:cNvPicPr>
            <a:picLocks noChangeAspect="1"/>
          </p:cNvPicPr>
          <p:nvPr/>
        </p:nvPicPr>
        <p:blipFill>
          <a:blip r:embed="rId6"/>
          <a:stretch>
            <a:fillRect/>
          </a:stretch>
        </p:blipFill>
        <p:spPr>
          <a:xfrm>
            <a:off x="6443159" y="1825001"/>
            <a:ext cx="4432775" cy="1454270"/>
          </a:xfrm>
          <a:prstGeom prst="rect">
            <a:avLst/>
          </a:prstGeom>
        </p:spPr>
      </p:pic>
      <p:sp>
        <p:nvSpPr>
          <p:cNvPr id="17" name="TextBox 16">
            <a:extLst>
              <a:ext uri="{FF2B5EF4-FFF2-40B4-BE49-F238E27FC236}">
                <a16:creationId xmlns:a16="http://schemas.microsoft.com/office/drawing/2014/main" id="{A905B04F-59A3-4D4A-A5ED-91B9EA688BB5}"/>
              </a:ext>
            </a:extLst>
          </p:cNvPr>
          <p:cNvSpPr txBox="1"/>
          <p:nvPr/>
        </p:nvSpPr>
        <p:spPr>
          <a:xfrm>
            <a:off x="10503377" y="1906389"/>
            <a:ext cx="1753323" cy="646331"/>
          </a:xfrm>
          <a:prstGeom prst="rect">
            <a:avLst/>
          </a:prstGeom>
          <a:noFill/>
        </p:spPr>
        <p:txBody>
          <a:bodyPr wrap="square" rtlCol="0">
            <a:spAutoFit/>
          </a:bodyPr>
          <a:lstStyle/>
          <a:p>
            <a:pPr algn="ctr"/>
            <a:r>
              <a:rPr lang="en-US" dirty="0"/>
              <a:t>Detecting Outliers</a:t>
            </a:r>
          </a:p>
        </p:txBody>
      </p:sp>
      <p:pic>
        <p:nvPicPr>
          <p:cNvPr id="19" name="Picture 18">
            <a:extLst>
              <a:ext uri="{FF2B5EF4-FFF2-40B4-BE49-F238E27FC236}">
                <a16:creationId xmlns:a16="http://schemas.microsoft.com/office/drawing/2014/main" id="{2AA689BE-3B64-4A30-B5A3-33060F7E9B74}"/>
              </a:ext>
            </a:extLst>
          </p:cNvPr>
          <p:cNvPicPr>
            <a:picLocks noChangeAspect="1"/>
          </p:cNvPicPr>
          <p:nvPr/>
        </p:nvPicPr>
        <p:blipFill>
          <a:blip r:embed="rId7"/>
          <a:stretch>
            <a:fillRect/>
          </a:stretch>
        </p:blipFill>
        <p:spPr>
          <a:xfrm>
            <a:off x="7483379" y="3242781"/>
            <a:ext cx="4348072" cy="1454270"/>
          </a:xfrm>
          <a:prstGeom prst="rect">
            <a:avLst/>
          </a:prstGeom>
        </p:spPr>
      </p:pic>
      <p:pic>
        <p:nvPicPr>
          <p:cNvPr id="21" name="Picture 20">
            <a:extLst>
              <a:ext uri="{FF2B5EF4-FFF2-40B4-BE49-F238E27FC236}">
                <a16:creationId xmlns:a16="http://schemas.microsoft.com/office/drawing/2014/main" id="{EA907B34-6D68-4BB3-B5EE-78A896F2EDEE}"/>
              </a:ext>
            </a:extLst>
          </p:cNvPr>
          <p:cNvPicPr>
            <a:picLocks noChangeAspect="1"/>
          </p:cNvPicPr>
          <p:nvPr/>
        </p:nvPicPr>
        <p:blipFill>
          <a:blip r:embed="rId8"/>
          <a:stretch>
            <a:fillRect/>
          </a:stretch>
        </p:blipFill>
        <p:spPr>
          <a:xfrm>
            <a:off x="6935345" y="5075701"/>
            <a:ext cx="2538877" cy="1186554"/>
          </a:xfrm>
          <a:prstGeom prst="rect">
            <a:avLst/>
          </a:prstGeom>
        </p:spPr>
      </p:pic>
      <p:pic>
        <p:nvPicPr>
          <p:cNvPr id="23" name="Picture 22">
            <a:extLst>
              <a:ext uri="{FF2B5EF4-FFF2-40B4-BE49-F238E27FC236}">
                <a16:creationId xmlns:a16="http://schemas.microsoft.com/office/drawing/2014/main" id="{F3CFF86C-D00B-4F52-8A55-29C321E87273}"/>
              </a:ext>
            </a:extLst>
          </p:cNvPr>
          <p:cNvPicPr>
            <a:picLocks noChangeAspect="1"/>
          </p:cNvPicPr>
          <p:nvPr/>
        </p:nvPicPr>
        <p:blipFill>
          <a:blip r:embed="rId9"/>
          <a:stretch>
            <a:fillRect/>
          </a:stretch>
        </p:blipFill>
        <p:spPr>
          <a:xfrm>
            <a:off x="9735295" y="4849091"/>
            <a:ext cx="2096156" cy="1712000"/>
          </a:xfrm>
          <a:prstGeom prst="rect">
            <a:avLst/>
          </a:prstGeom>
        </p:spPr>
      </p:pic>
      <p:sp>
        <p:nvSpPr>
          <p:cNvPr id="25" name="TextBox 24">
            <a:extLst>
              <a:ext uri="{FF2B5EF4-FFF2-40B4-BE49-F238E27FC236}">
                <a16:creationId xmlns:a16="http://schemas.microsoft.com/office/drawing/2014/main" id="{C1C17A0F-66A0-44B0-BA42-ED915844F7BC}"/>
              </a:ext>
            </a:extLst>
          </p:cNvPr>
          <p:cNvSpPr txBox="1"/>
          <p:nvPr/>
        </p:nvSpPr>
        <p:spPr>
          <a:xfrm>
            <a:off x="6356858" y="4285160"/>
            <a:ext cx="1528058" cy="646331"/>
          </a:xfrm>
          <a:prstGeom prst="rect">
            <a:avLst/>
          </a:prstGeom>
          <a:noFill/>
        </p:spPr>
        <p:txBody>
          <a:bodyPr wrap="square">
            <a:spAutoFit/>
          </a:bodyPr>
          <a:lstStyle/>
          <a:p>
            <a:r>
              <a:rPr lang="en-US" dirty="0"/>
              <a:t>Imputing Outliers</a:t>
            </a:r>
          </a:p>
        </p:txBody>
      </p:sp>
    </p:spTree>
    <p:extLst>
      <p:ext uri="{BB962C8B-B14F-4D97-AF65-F5344CB8AC3E}">
        <p14:creationId xmlns:p14="http://schemas.microsoft.com/office/powerpoint/2010/main" val="159640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CC78-3C34-4956-9590-5CFEABB4281B}"/>
              </a:ext>
            </a:extLst>
          </p:cNvPr>
          <p:cNvSpPr>
            <a:spLocks noGrp="1"/>
          </p:cNvSpPr>
          <p:nvPr>
            <p:ph type="title"/>
          </p:nvPr>
        </p:nvSpPr>
        <p:spPr>
          <a:xfrm>
            <a:off x="693110" y="787880"/>
            <a:ext cx="11029616" cy="406209"/>
          </a:xfrm>
        </p:spPr>
        <p:txBody>
          <a:bodyPr>
            <a:noAutofit/>
          </a:bodyPr>
          <a:lstStyle/>
          <a:p>
            <a:pPr algn="ctr"/>
            <a:r>
              <a:rPr lang="en-US" sz="3200" dirty="0"/>
              <a:t>HISTOGRAMS Of Continuous variables: Part 1</a:t>
            </a:r>
            <a:endParaRPr lang="en-US" sz="3000" dirty="0"/>
          </a:p>
        </p:txBody>
      </p:sp>
      <p:pic>
        <p:nvPicPr>
          <p:cNvPr id="5" name="Picture 4">
            <a:extLst>
              <a:ext uri="{FF2B5EF4-FFF2-40B4-BE49-F238E27FC236}">
                <a16:creationId xmlns:a16="http://schemas.microsoft.com/office/drawing/2014/main" id="{E90AF9A5-EA1D-4ED0-8DCB-15BF3F826FEE}"/>
              </a:ext>
            </a:extLst>
          </p:cNvPr>
          <p:cNvPicPr>
            <a:picLocks noChangeAspect="1"/>
          </p:cNvPicPr>
          <p:nvPr/>
        </p:nvPicPr>
        <p:blipFill>
          <a:blip r:embed="rId2"/>
          <a:stretch>
            <a:fillRect/>
          </a:stretch>
        </p:blipFill>
        <p:spPr>
          <a:xfrm>
            <a:off x="2686050" y="1350017"/>
            <a:ext cx="7043737" cy="5265095"/>
          </a:xfrm>
          <a:prstGeom prst="rect">
            <a:avLst/>
          </a:prstGeom>
        </p:spPr>
      </p:pic>
    </p:spTree>
    <p:extLst>
      <p:ext uri="{BB962C8B-B14F-4D97-AF65-F5344CB8AC3E}">
        <p14:creationId xmlns:p14="http://schemas.microsoft.com/office/powerpoint/2010/main" val="26295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CC78-3C34-4956-9590-5CFEABB4281B}"/>
              </a:ext>
            </a:extLst>
          </p:cNvPr>
          <p:cNvSpPr>
            <a:spLocks noGrp="1"/>
          </p:cNvSpPr>
          <p:nvPr>
            <p:ph type="title"/>
          </p:nvPr>
        </p:nvSpPr>
        <p:spPr>
          <a:xfrm>
            <a:off x="693110" y="787880"/>
            <a:ext cx="11029616" cy="406209"/>
          </a:xfrm>
        </p:spPr>
        <p:txBody>
          <a:bodyPr>
            <a:noAutofit/>
          </a:bodyPr>
          <a:lstStyle/>
          <a:p>
            <a:pPr algn="ctr"/>
            <a:r>
              <a:rPr lang="en-US" sz="3200" dirty="0"/>
              <a:t>HISTOGRAMS Of Continuous variables: Part 2</a:t>
            </a:r>
            <a:endParaRPr lang="en-US" sz="3000" dirty="0"/>
          </a:p>
        </p:txBody>
      </p:sp>
      <p:pic>
        <p:nvPicPr>
          <p:cNvPr id="4" name="Picture 3">
            <a:extLst>
              <a:ext uri="{FF2B5EF4-FFF2-40B4-BE49-F238E27FC236}">
                <a16:creationId xmlns:a16="http://schemas.microsoft.com/office/drawing/2014/main" id="{513EB6C1-1AF1-4948-B6E9-EDD255B02AAF}"/>
              </a:ext>
            </a:extLst>
          </p:cNvPr>
          <p:cNvPicPr>
            <a:picLocks noChangeAspect="1"/>
          </p:cNvPicPr>
          <p:nvPr/>
        </p:nvPicPr>
        <p:blipFill>
          <a:blip r:embed="rId2"/>
          <a:stretch>
            <a:fillRect/>
          </a:stretch>
        </p:blipFill>
        <p:spPr>
          <a:xfrm>
            <a:off x="2276475" y="1319413"/>
            <a:ext cx="7267575" cy="5357611"/>
          </a:xfrm>
          <a:prstGeom prst="rect">
            <a:avLst/>
          </a:prstGeom>
        </p:spPr>
      </p:pic>
    </p:spTree>
    <p:extLst>
      <p:ext uri="{BB962C8B-B14F-4D97-AF65-F5344CB8AC3E}">
        <p14:creationId xmlns:p14="http://schemas.microsoft.com/office/powerpoint/2010/main" val="115520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CC78-3C34-4956-9590-5CFEABB4281B}"/>
              </a:ext>
            </a:extLst>
          </p:cNvPr>
          <p:cNvSpPr>
            <a:spLocks noGrp="1"/>
          </p:cNvSpPr>
          <p:nvPr>
            <p:ph type="title"/>
          </p:nvPr>
        </p:nvSpPr>
        <p:spPr>
          <a:xfrm>
            <a:off x="693110" y="713238"/>
            <a:ext cx="11029616" cy="406209"/>
          </a:xfrm>
        </p:spPr>
        <p:txBody>
          <a:bodyPr>
            <a:noAutofit/>
          </a:bodyPr>
          <a:lstStyle/>
          <a:p>
            <a:pPr algn="ctr"/>
            <a:r>
              <a:rPr lang="en-US" sz="3200" dirty="0"/>
              <a:t>HISTOGRAMS Of Categorical variables: Part 1</a:t>
            </a:r>
            <a:endParaRPr lang="en-US" sz="3000" dirty="0"/>
          </a:p>
        </p:txBody>
      </p:sp>
      <p:pic>
        <p:nvPicPr>
          <p:cNvPr id="5" name="Picture 4">
            <a:extLst>
              <a:ext uri="{FF2B5EF4-FFF2-40B4-BE49-F238E27FC236}">
                <a16:creationId xmlns:a16="http://schemas.microsoft.com/office/drawing/2014/main" id="{D5D375D0-F682-4DD7-A641-71592B0893A1}"/>
              </a:ext>
            </a:extLst>
          </p:cNvPr>
          <p:cNvPicPr>
            <a:picLocks noChangeAspect="1"/>
          </p:cNvPicPr>
          <p:nvPr/>
        </p:nvPicPr>
        <p:blipFill>
          <a:blip r:embed="rId2"/>
          <a:stretch>
            <a:fillRect/>
          </a:stretch>
        </p:blipFill>
        <p:spPr>
          <a:xfrm>
            <a:off x="1764145" y="1119447"/>
            <a:ext cx="8551430" cy="5684867"/>
          </a:xfrm>
          <a:prstGeom prst="rect">
            <a:avLst/>
          </a:prstGeom>
        </p:spPr>
      </p:pic>
    </p:spTree>
    <p:extLst>
      <p:ext uri="{BB962C8B-B14F-4D97-AF65-F5344CB8AC3E}">
        <p14:creationId xmlns:p14="http://schemas.microsoft.com/office/powerpoint/2010/main" val="148910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AB8A38-EFE2-489F-A90B-4EF4B868D901}"/>
              </a:ext>
            </a:extLst>
          </p:cNvPr>
          <p:cNvSpPr>
            <a:spLocks noGrp="1"/>
          </p:cNvSpPr>
          <p:nvPr>
            <p:ph type="title"/>
          </p:nvPr>
        </p:nvSpPr>
        <p:spPr>
          <a:xfrm>
            <a:off x="756683" y="107796"/>
            <a:ext cx="11029616" cy="1188720"/>
          </a:xfrm>
        </p:spPr>
        <p:txBody>
          <a:bodyPr/>
          <a:lstStyle/>
          <a:p>
            <a:pPr algn="ctr"/>
            <a:r>
              <a:rPr lang="en-US" sz="2800"/>
              <a:t>HISTOGRAMS Of Categorical variables: Part 2</a:t>
            </a:r>
            <a:endParaRPr lang="en-US" dirty="0"/>
          </a:p>
        </p:txBody>
      </p:sp>
      <p:pic>
        <p:nvPicPr>
          <p:cNvPr id="6" name="Picture 5">
            <a:extLst>
              <a:ext uri="{FF2B5EF4-FFF2-40B4-BE49-F238E27FC236}">
                <a16:creationId xmlns:a16="http://schemas.microsoft.com/office/drawing/2014/main" id="{ED6BAE95-B4B0-4C68-87A2-6ACE2B1A186C}"/>
              </a:ext>
            </a:extLst>
          </p:cNvPr>
          <p:cNvPicPr>
            <a:picLocks noChangeAspect="1"/>
          </p:cNvPicPr>
          <p:nvPr/>
        </p:nvPicPr>
        <p:blipFill>
          <a:blip r:embed="rId2"/>
          <a:stretch>
            <a:fillRect/>
          </a:stretch>
        </p:blipFill>
        <p:spPr>
          <a:xfrm>
            <a:off x="166354" y="1523380"/>
            <a:ext cx="6265182" cy="3945448"/>
          </a:xfrm>
          <a:prstGeom prst="rect">
            <a:avLst/>
          </a:prstGeom>
        </p:spPr>
      </p:pic>
      <p:pic>
        <p:nvPicPr>
          <p:cNvPr id="8" name="Picture 7">
            <a:extLst>
              <a:ext uri="{FF2B5EF4-FFF2-40B4-BE49-F238E27FC236}">
                <a16:creationId xmlns:a16="http://schemas.microsoft.com/office/drawing/2014/main" id="{77B030EB-4A5F-4079-BEDD-42065593AD34}"/>
              </a:ext>
            </a:extLst>
          </p:cNvPr>
          <p:cNvPicPr>
            <a:picLocks noChangeAspect="1"/>
          </p:cNvPicPr>
          <p:nvPr/>
        </p:nvPicPr>
        <p:blipFill>
          <a:blip r:embed="rId3"/>
          <a:stretch>
            <a:fillRect/>
          </a:stretch>
        </p:blipFill>
        <p:spPr>
          <a:xfrm>
            <a:off x="5843141" y="1612830"/>
            <a:ext cx="6182505" cy="3632339"/>
          </a:xfrm>
          <a:prstGeom prst="rect">
            <a:avLst/>
          </a:prstGeom>
        </p:spPr>
      </p:pic>
      <p:pic>
        <p:nvPicPr>
          <p:cNvPr id="3" name="Picture 2">
            <a:extLst>
              <a:ext uri="{FF2B5EF4-FFF2-40B4-BE49-F238E27FC236}">
                <a16:creationId xmlns:a16="http://schemas.microsoft.com/office/drawing/2014/main" id="{6A23326B-1EC8-4FA4-918E-820C57B5B53A}"/>
              </a:ext>
            </a:extLst>
          </p:cNvPr>
          <p:cNvPicPr>
            <a:picLocks noChangeAspect="1"/>
          </p:cNvPicPr>
          <p:nvPr/>
        </p:nvPicPr>
        <p:blipFill>
          <a:blip r:embed="rId4"/>
          <a:stretch>
            <a:fillRect/>
          </a:stretch>
        </p:blipFill>
        <p:spPr>
          <a:xfrm>
            <a:off x="2486025" y="5695692"/>
            <a:ext cx="7219950" cy="1000125"/>
          </a:xfrm>
          <a:prstGeom prst="rect">
            <a:avLst/>
          </a:prstGeom>
        </p:spPr>
      </p:pic>
    </p:spTree>
    <p:extLst>
      <p:ext uri="{BB962C8B-B14F-4D97-AF65-F5344CB8AC3E}">
        <p14:creationId xmlns:p14="http://schemas.microsoft.com/office/powerpoint/2010/main" val="92253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87F46A30-8137-48B8-B1D9-3890089B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3A852E5D-96B2-47B5-AB0F-426F231FBD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63" name="Rectangle 62">
              <a:extLst>
                <a:ext uri="{FF2B5EF4-FFF2-40B4-BE49-F238E27FC236}">
                  <a16:creationId xmlns:a16="http://schemas.microsoft.com/office/drawing/2014/main" id="{FBEA2C8A-CA20-494E-8DAA-985E842ED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13" name="Rectangle 63">
              <a:extLst>
                <a:ext uri="{FF2B5EF4-FFF2-40B4-BE49-F238E27FC236}">
                  <a16:creationId xmlns:a16="http://schemas.microsoft.com/office/drawing/2014/main" id="{DBAE429C-3A94-4C39-B88C-596F1E4C0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C7F93E4-AF2C-411C-A849-4F768EB43B03}"/>
              </a:ext>
            </a:extLst>
          </p:cNvPr>
          <p:cNvSpPr>
            <a:spLocks noGrp="1"/>
          </p:cNvSpPr>
          <p:nvPr>
            <p:ph type="title"/>
          </p:nvPr>
        </p:nvSpPr>
        <p:spPr>
          <a:xfrm>
            <a:off x="584200" y="3316166"/>
            <a:ext cx="3412067" cy="1797702"/>
          </a:xfrm>
        </p:spPr>
        <p:txBody>
          <a:bodyPr vert="horz" lIns="91440" tIns="45720" rIns="91440" bIns="45720" rtlCol="0" anchor="b">
            <a:normAutofit/>
          </a:bodyPr>
          <a:lstStyle/>
          <a:p>
            <a:r>
              <a:rPr lang="en-US" sz="3600" dirty="0">
                <a:solidFill>
                  <a:srgbClr val="FFFFFF"/>
                </a:solidFill>
              </a:rPr>
              <a:t>Dynamite bar plots: Part 1</a:t>
            </a:r>
          </a:p>
        </p:txBody>
      </p:sp>
      <p:sp>
        <p:nvSpPr>
          <p:cNvPr id="66" name="Rectangle 65">
            <a:extLst>
              <a:ext uri="{FF2B5EF4-FFF2-40B4-BE49-F238E27FC236}">
                <a16:creationId xmlns:a16="http://schemas.microsoft.com/office/drawing/2014/main" id="{61A4188A-F2A5-4375-8AEE-6D4CA64A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5236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Chart, bar chart&#10;&#10;Description automatically generated">
            <a:extLst>
              <a:ext uri="{FF2B5EF4-FFF2-40B4-BE49-F238E27FC236}">
                <a16:creationId xmlns:a16="http://schemas.microsoft.com/office/drawing/2014/main" id="{C64F4475-B8B6-4B27-AAE1-B5009F1A36F7}"/>
              </a:ext>
            </a:extLst>
          </p:cNvPr>
          <p:cNvPicPr>
            <a:picLocks noChangeAspect="1"/>
          </p:cNvPicPr>
          <p:nvPr/>
        </p:nvPicPr>
        <p:blipFill>
          <a:blip r:embed="rId2"/>
          <a:stretch>
            <a:fillRect/>
          </a:stretch>
        </p:blipFill>
        <p:spPr>
          <a:xfrm>
            <a:off x="775692" y="1014611"/>
            <a:ext cx="3027148" cy="1876832"/>
          </a:xfrm>
          <a:prstGeom prst="rect">
            <a:avLst/>
          </a:prstGeom>
        </p:spPr>
      </p:pic>
      <p:pic>
        <p:nvPicPr>
          <p:cNvPr id="7" name="Picture 6" descr="Chart&#10;&#10;Description automatically generated">
            <a:extLst>
              <a:ext uri="{FF2B5EF4-FFF2-40B4-BE49-F238E27FC236}">
                <a16:creationId xmlns:a16="http://schemas.microsoft.com/office/drawing/2014/main" id="{204F5F49-98F2-4EE5-92D9-141A0B3F62BA}"/>
              </a:ext>
            </a:extLst>
          </p:cNvPr>
          <p:cNvPicPr>
            <a:picLocks noChangeAspect="1"/>
          </p:cNvPicPr>
          <p:nvPr/>
        </p:nvPicPr>
        <p:blipFill>
          <a:blip r:embed="rId3"/>
          <a:stretch>
            <a:fillRect/>
          </a:stretch>
        </p:blipFill>
        <p:spPr>
          <a:xfrm>
            <a:off x="4534089" y="1014611"/>
            <a:ext cx="3336590" cy="1876832"/>
          </a:xfrm>
          <a:prstGeom prst="rect">
            <a:avLst/>
          </a:prstGeom>
        </p:spPr>
      </p:pic>
      <p:pic>
        <p:nvPicPr>
          <p:cNvPr id="11" name="Picture 10" descr="Chart, histogram&#10;&#10;Description automatically generated">
            <a:extLst>
              <a:ext uri="{FF2B5EF4-FFF2-40B4-BE49-F238E27FC236}">
                <a16:creationId xmlns:a16="http://schemas.microsoft.com/office/drawing/2014/main" id="{0842901C-9BDB-45D6-AED9-FFD6F1B779E1}"/>
              </a:ext>
            </a:extLst>
          </p:cNvPr>
          <p:cNvPicPr>
            <a:picLocks noChangeAspect="1"/>
          </p:cNvPicPr>
          <p:nvPr/>
        </p:nvPicPr>
        <p:blipFill>
          <a:blip r:embed="rId4"/>
          <a:stretch>
            <a:fillRect/>
          </a:stretch>
        </p:blipFill>
        <p:spPr>
          <a:xfrm>
            <a:off x="8234570" y="1014611"/>
            <a:ext cx="3475615" cy="1876832"/>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8F58B43A-583B-4BDE-B8EE-B56FD34DD4D2}"/>
              </a:ext>
            </a:extLst>
          </p:cNvPr>
          <p:cNvPicPr>
            <a:picLocks noChangeAspect="1"/>
          </p:cNvPicPr>
          <p:nvPr/>
        </p:nvPicPr>
        <p:blipFill>
          <a:blip r:embed="rId5"/>
          <a:stretch>
            <a:fillRect/>
          </a:stretch>
        </p:blipFill>
        <p:spPr>
          <a:xfrm>
            <a:off x="5022034" y="3137619"/>
            <a:ext cx="6157575" cy="3217333"/>
          </a:xfrm>
          <a:prstGeom prst="rect">
            <a:avLst/>
          </a:prstGeom>
        </p:spPr>
      </p:pic>
    </p:spTree>
    <p:extLst>
      <p:ext uri="{BB962C8B-B14F-4D97-AF65-F5344CB8AC3E}">
        <p14:creationId xmlns:p14="http://schemas.microsoft.com/office/powerpoint/2010/main" val="89885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1E079-8FC9-4371-B27F-64A78AE93F35}"/>
              </a:ext>
            </a:extLst>
          </p:cNvPr>
          <p:cNvPicPr>
            <a:picLocks noChangeAspect="1"/>
          </p:cNvPicPr>
          <p:nvPr/>
        </p:nvPicPr>
        <p:blipFill>
          <a:blip r:embed="rId2"/>
          <a:stretch>
            <a:fillRect/>
          </a:stretch>
        </p:blipFill>
        <p:spPr>
          <a:xfrm>
            <a:off x="1337367" y="541065"/>
            <a:ext cx="3684602" cy="3435892"/>
          </a:xfrm>
          <a:prstGeom prst="rect">
            <a:avLst/>
          </a:prstGeom>
        </p:spPr>
      </p:pic>
      <p:pic>
        <p:nvPicPr>
          <p:cNvPr id="5" name="Picture 4">
            <a:extLst>
              <a:ext uri="{FF2B5EF4-FFF2-40B4-BE49-F238E27FC236}">
                <a16:creationId xmlns:a16="http://schemas.microsoft.com/office/drawing/2014/main" id="{2D5C54AC-AC34-4E70-A71B-9200FC09B36B}"/>
              </a:ext>
            </a:extLst>
          </p:cNvPr>
          <p:cNvPicPr>
            <a:picLocks noChangeAspect="1"/>
          </p:cNvPicPr>
          <p:nvPr/>
        </p:nvPicPr>
        <p:blipFill>
          <a:blip r:embed="rId3"/>
          <a:stretch>
            <a:fillRect/>
          </a:stretch>
        </p:blipFill>
        <p:spPr>
          <a:xfrm>
            <a:off x="6961499" y="541064"/>
            <a:ext cx="4066145" cy="3435892"/>
          </a:xfrm>
          <a:prstGeom prst="rect">
            <a:avLst/>
          </a:prstGeom>
        </p:spPr>
      </p:pic>
      <p:sp>
        <p:nvSpPr>
          <p:cNvPr id="30" name="Rectangle 22">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4">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F03471-8982-4589-9BCD-06FB2AAC9AAD}"/>
              </a:ext>
            </a:extLst>
          </p:cNvPr>
          <p:cNvSpPr>
            <a:spLocks noGrp="1"/>
          </p:cNvSpPr>
          <p:nvPr>
            <p:ph type="ctrTitle"/>
          </p:nvPr>
        </p:nvSpPr>
        <p:spPr>
          <a:xfrm>
            <a:off x="609599" y="4572000"/>
            <a:ext cx="10965141" cy="895244"/>
          </a:xfrm>
        </p:spPr>
        <p:txBody>
          <a:bodyPr>
            <a:normAutofit/>
          </a:bodyPr>
          <a:lstStyle/>
          <a:p>
            <a:r>
              <a:rPr lang="en-US" dirty="0">
                <a:solidFill>
                  <a:srgbClr val="FFFFFF"/>
                </a:solidFill>
              </a:rPr>
              <a:t>Dynamite bar plots: Part 2</a:t>
            </a:r>
          </a:p>
        </p:txBody>
      </p:sp>
    </p:spTree>
    <p:extLst>
      <p:ext uri="{BB962C8B-B14F-4D97-AF65-F5344CB8AC3E}">
        <p14:creationId xmlns:p14="http://schemas.microsoft.com/office/powerpoint/2010/main" val="337732950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{0E0F0227-FB12-4572-8205-337E4CE90658}tf11964407_win32</Template>
  <TotalTime>359</TotalTime>
  <Words>633</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Narrow</vt:lpstr>
      <vt:lpstr>Bahnschrift Condensed</vt:lpstr>
      <vt:lpstr>Calibri</vt:lpstr>
      <vt:lpstr>Franklin Gothic Book</vt:lpstr>
      <vt:lpstr>Franklin Gothic Demi</vt:lpstr>
      <vt:lpstr>Times New Roman</vt:lpstr>
      <vt:lpstr>Wingdings</vt:lpstr>
      <vt:lpstr>Wingdings 2</vt:lpstr>
      <vt:lpstr>DividendVTI</vt:lpstr>
      <vt:lpstr>Customer Segmentation Analysis</vt:lpstr>
      <vt:lpstr>BASIC Statistics</vt:lpstr>
      <vt:lpstr>Data preparation</vt:lpstr>
      <vt:lpstr>HISTOGRAMS Of Continuous variables: Part 1</vt:lpstr>
      <vt:lpstr>HISTOGRAMS Of Continuous variables: Part 2</vt:lpstr>
      <vt:lpstr>HISTOGRAMS Of Categorical variables: Part 1</vt:lpstr>
      <vt:lpstr>HISTOGRAMS Of Categorical variables: Part 2</vt:lpstr>
      <vt:lpstr>Dynamite bar plots: Part 1</vt:lpstr>
      <vt:lpstr>Dynamite bar plots: Part 2</vt:lpstr>
      <vt:lpstr>heatmap</vt:lpstr>
      <vt:lpstr>Data Preprocessing</vt:lpstr>
      <vt:lpstr>Dimensionality Reduction Using PCA</vt:lpstr>
      <vt:lpstr>Choosing optimal Number of k</vt:lpstr>
      <vt:lpstr>Modeling: clustering</vt:lpstr>
      <vt:lpstr>Model evaluation</vt:lpstr>
      <vt:lpstr>Group 0 &amp; 3 spend more money on almost all types of products such as wine, sweets, fish and gold Group 1 &amp; 2 on the other hands accepts &amp; responds to more marketing campaign promotions Group 2 has highest number of Postgraduate degrees Group 1 has the highest number of undergraduate degrees Group 2 has highest number of complains Group 0 has the highest number of “no children” status</vt:lpstr>
      <vt:lpstr>Recommendations (Q&amp;A)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Data Science Project</dc:title>
  <dc:creator>Nathaniel Groh</dc:creator>
  <cp:lastModifiedBy>Nathaniel Groh</cp:lastModifiedBy>
  <cp:revision>18</cp:revision>
  <dcterms:created xsi:type="dcterms:W3CDTF">2022-01-17T05:48:19Z</dcterms:created>
  <dcterms:modified xsi:type="dcterms:W3CDTF">2022-03-06T14:36:08Z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