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9" r:id="rId3"/>
    <p:sldId id="281" r:id="rId4"/>
    <p:sldId id="283" r:id="rId5"/>
    <p:sldId id="285" r:id="rId6"/>
    <p:sldId id="278" r:id="rId7"/>
    <p:sldId id="282" r:id="rId8"/>
    <p:sldId id="271" r:id="rId9"/>
    <p:sldId id="272" r:id="rId10"/>
    <p:sldId id="288" r:id="rId11"/>
    <p:sldId id="259" r:id="rId12"/>
    <p:sldId id="260" r:id="rId13"/>
    <p:sldId id="261" r:id="rId14"/>
    <p:sldId id="267" r:id="rId15"/>
    <p:sldId id="269" r:id="rId16"/>
    <p:sldId id="270" r:id="rId17"/>
    <p:sldId id="286" r:id="rId18"/>
    <p:sldId id="273" r:id="rId19"/>
    <p:sldId id="287" r:id="rId20"/>
    <p:sldId id="263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8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10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20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3" y="731522"/>
            <a:ext cx="6439049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8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5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5" y="2209803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9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5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4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3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C4D2D7-73DE-489B-9FCA-57DB88921C3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172203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3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4B829F-89AC-4E12-AC0B-C197DCC4D8D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0841" y="1841949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ru-RU" sz="4400" b="1" dirty="0" smtClean="0">
                <a:solidFill>
                  <a:srgbClr val="C00000"/>
                </a:solidFill>
              </a:rPr>
              <a:t>Условие  ФАНО</a:t>
            </a:r>
            <a:endParaRPr lang="ru-RU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4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6808" y="684571"/>
            <a:ext cx="111531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ru-RU" sz="2400" dirty="0" smtClean="0">
                <a:solidFill>
                  <a:prstClr val="black"/>
                </a:solidFill>
              </a:rPr>
              <a:t>Чем </a:t>
            </a:r>
            <a:r>
              <a:rPr lang="ru-RU" sz="2400" dirty="0">
                <a:solidFill>
                  <a:prstClr val="black"/>
                </a:solidFill>
              </a:rPr>
              <a:t>чаще встречается какой-либо символ, тем короче должен быть его код и тем раньше этот символ надо поместить в дерево;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ru-RU" sz="2400" dirty="0" smtClean="0">
                <a:solidFill>
                  <a:prstClr val="black"/>
                </a:solidFill>
              </a:rPr>
              <a:t>Для </a:t>
            </a:r>
            <a:r>
              <a:rPr lang="ru-RU" sz="2400" dirty="0">
                <a:solidFill>
                  <a:prstClr val="black"/>
                </a:solidFill>
              </a:rPr>
              <a:t>каждого символа код Фано получается последовательной записью всех нулей и единиц по кратчайшему пути от вершины дерева к соответствующему символу.</a:t>
            </a:r>
          </a:p>
        </p:txBody>
      </p:sp>
    </p:spTree>
    <p:extLst>
      <p:ext uri="{BB962C8B-B14F-4D97-AF65-F5344CB8AC3E}">
        <p14:creationId xmlns:p14="http://schemas.microsoft.com/office/powerpoint/2010/main" val="280677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080"/>
            <a:ext cx="6408000" cy="41664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495071" y="106237"/>
            <a:ext cx="4824000" cy="1125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9733" y="893677"/>
            <a:ext cx="502092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Однозначное декодирование </a:t>
            </a:r>
          </a:p>
          <a:p>
            <a:r>
              <a:rPr lang="ru-RU" sz="2400" dirty="0" smtClean="0"/>
              <a:t>обеспечивается тогда, когда все </a:t>
            </a:r>
          </a:p>
          <a:p>
            <a:r>
              <a:rPr lang="ru-RU" sz="2400" dirty="0" smtClean="0"/>
              <a:t>кодовые слова заканчиваются на </a:t>
            </a:r>
          </a:p>
          <a:p>
            <a:r>
              <a:rPr lang="ru-RU" sz="2400" dirty="0" smtClean="0"/>
              <a:t>листьях дерева. </a:t>
            </a:r>
          </a:p>
          <a:p>
            <a:endParaRPr lang="ru-RU" sz="2400" dirty="0" smtClean="0"/>
          </a:p>
          <a:p>
            <a:r>
              <a:rPr lang="ru-RU" sz="3200" b="1" dirty="0" smtClean="0">
                <a:solidFill>
                  <a:srgbClr val="FF0000"/>
                </a:solidFill>
              </a:rPr>
              <a:t>10 </a:t>
            </a:r>
            <a:r>
              <a:rPr lang="ru-RU" sz="3200" b="1" dirty="0" smtClean="0">
                <a:solidFill>
                  <a:srgbClr val="00B050"/>
                </a:solidFill>
              </a:rPr>
              <a:t>01 </a:t>
            </a:r>
            <a:r>
              <a:rPr lang="ru-RU" sz="3200" b="1" dirty="0" smtClean="0"/>
              <a:t>000 </a:t>
            </a:r>
            <a:r>
              <a:rPr lang="ru-RU" sz="3200" b="1" dirty="0" smtClean="0">
                <a:solidFill>
                  <a:srgbClr val="0070C0"/>
                </a:solidFill>
              </a:rPr>
              <a:t>110 </a:t>
            </a:r>
            <a:r>
              <a:rPr lang="ru-RU" sz="3200" b="1" dirty="0" smtClean="0">
                <a:solidFill>
                  <a:srgbClr val="C00000"/>
                </a:solidFill>
              </a:rPr>
              <a:t>001</a:t>
            </a:r>
          </a:p>
          <a:p>
            <a:r>
              <a:rPr lang="ru-RU" sz="3200" b="1" dirty="0"/>
              <a:t> </a:t>
            </a:r>
            <a:r>
              <a:rPr lang="ru-RU" sz="3200" b="1" dirty="0" smtClean="0"/>
              <a:t>Б   В    А      Г     Д</a:t>
            </a:r>
          </a:p>
          <a:p>
            <a:endParaRPr lang="ru-RU" sz="3200" b="1" dirty="0"/>
          </a:p>
          <a:p>
            <a:endParaRPr lang="ru-RU" sz="3200" b="1" dirty="0" smtClean="0"/>
          </a:p>
          <a:p>
            <a:r>
              <a:rPr lang="ru-RU" sz="3600" b="1" dirty="0" smtClean="0"/>
              <a:t>1100000100110 - ?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0782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l="12043" r="4155" b="12191"/>
          <a:stretch/>
        </p:blipFill>
        <p:spPr>
          <a:xfrm>
            <a:off x="440675" y="653413"/>
            <a:ext cx="10065594" cy="5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5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4" y="889965"/>
            <a:ext cx="10008000" cy="486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7" y="383121"/>
            <a:ext cx="11484000" cy="57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1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6664" y="0"/>
            <a:ext cx="11439181" cy="7253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375"/>
              </a:spcAft>
              <a:buFont typeface="+mj-lt"/>
              <a:buAutoNum type="arabicPeriod"/>
            </a:pPr>
            <a:r>
              <a:rPr lang="ru-RU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каналу связи передаются сообщения, содержащие пять букв: </a:t>
            </a: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У, Ш, К, А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Для передачи используется неравномерный двоичный код, допускающий однозначное кодирование. </a:t>
            </a:r>
          </a:p>
          <a:p>
            <a:pPr>
              <a:lnSpc>
                <a:spcPct val="115000"/>
              </a:lnSpc>
              <a:spcAft>
                <a:spcPts val="375"/>
              </a:spcAft>
            </a:pPr>
            <a:r>
              <a:rPr lang="ru-RU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букв </a:t>
            </a:r>
            <a:r>
              <a:rPr lang="ru-RU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У, Ш, К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используются такие кодовые слова: </a:t>
            </a:r>
            <a:r>
              <a:rPr lang="ru-RU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111, </a:t>
            </a: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100, Ш: 101, К: 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ru-RU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Укажите кратчайшее кодовое слово для буквы </a:t>
            </a:r>
            <a:r>
              <a:rPr lang="ru-RU" sz="20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 котором код будет допускать однозначное декодирование. Если таких кодов несколько, укажите код с наименьшим числовым значением.</a:t>
            </a:r>
          </a:p>
          <a:p>
            <a:pPr>
              <a:lnSpc>
                <a:spcPct val="115000"/>
              </a:lnSpc>
              <a:spcAft>
                <a:spcPts val="375"/>
              </a:spcAft>
            </a:pPr>
            <a:endParaRPr lang="ru-RU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375"/>
              </a:spcAft>
              <a:buFont typeface="+mj-lt"/>
              <a:buAutoNum type="arabicPeriod" startAt="2"/>
            </a:pP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каналу связи передаются сообщения содержащие четыре буквы: </a:t>
            </a:r>
            <a:r>
              <a:rPr lang="ru-RU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М, У, К, </a:t>
            </a: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передачи используется неравномерный двоичный код, допускающий однозначное кодирование. </a:t>
            </a:r>
            <a:endParaRPr lang="ru-RU" sz="20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375"/>
              </a:spcAft>
            </a:pP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букв </a:t>
            </a:r>
            <a:r>
              <a:rPr lang="ru-RU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М, У, </a:t>
            </a: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используются такие кодовые слова: </a:t>
            </a: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10, </a:t>
            </a:r>
            <a:r>
              <a:rPr lang="ru-RU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У: </a:t>
            </a: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11, А: 00.</a:t>
            </a:r>
            <a:b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Укажите кратчайшее кодовое слово для буквы </a:t>
            </a: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котором код будет допускать однозначное декодирование. Если таких кодов несколько, укажите код с наименьшим числовым значением</a:t>
            </a: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375"/>
              </a:spcAft>
            </a:pP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ru-RU" sz="2000" dirty="0"/>
              <a:t>По каналу связи передаются сообщения, содержащие только четыре </a:t>
            </a:r>
            <a:r>
              <a:rPr lang="ru-RU" sz="2000" dirty="0" smtClean="0"/>
              <a:t>буквы: </a:t>
            </a:r>
            <a:r>
              <a:rPr lang="ru-RU" sz="2000" b="1" dirty="0" smtClean="0"/>
              <a:t>П, О, С, Т </a:t>
            </a:r>
            <a:r>
              <a:rPr lang="ru-RU" sz="2000" dirty="0" smtClean="0"/>
              <a:t>для </a:t>
            </a:r>
            <a:r>
              <a:rPr lang="ru-RU" sz="2000" dirty="0"/>
              <a:t>передачи используется двоичный код, допускающий однозначное декодирование. </a:t>
            </a:r>
            <a:endParaRPr lang="ru-RU" sz="2000" dirty="0" smtClean="0"/>
          </a:p>
          <a:p>
            <a:r>
              <a:rPr lang="ru-RU" sz="2000" dirty="0" smtClean="0"/>
              <a:t>Для </a:t>
            </a:r>
            <a:r>
              <a:rPr lang="ru-RU" sz="2000" dirty="0"/>
              <a:t>букв </a:t>
            </a:r>
            <a:r>
              <a:rPr lang="ru-RU" sz="2000" b="1" dirty="0"/>
              <a:t>Т, </a:t>
            </a:r>
            <a:r>
              <a:rPr lang="ru-RU" sz="2000" b="1" dirty="0" smtClean="0"/>
              <a:t>Е, П</a:t>
            </a:r>
            <a:r>
              <a:rPr lang="ru-RU" sz="2000" dirty="0" smtClean="0"/>
              <a:t> </a:t>
            </a:r>
            <a:r>
              <a:rPr lang="ru-RU" sz="2000" dirty="0"/>
              <a:t>используются такие кодовые слова: </a:t>
            </a:r>
            <a:r>
              <a:rPr lang="ru-RU" sz="2000" b="1" dirty="0"/>
              <a:t>Т: 111, </a:t>
            </a:r>
            <a:r>
              <a:rPr lang="ru-RU" sz="2000" b="1" dirty="0" smtClean="0"/>
              <a:t>Е: </a:t>
            </a:r>
            <a:r>
              <a:rPr lang="ru-RU" sz="2000" b="1" dirty="0"/>
              <a:t>0, </a:t>
            </a:r>
            <a:r>
              <a:rPr lang="ru-RU" sz="2000" b="1" dirty="0" smtClean="0"/>
              <a:t>П: </a:t>
            </a:r>
            <a:r>
              <a:rPr lang="ru-RU" sz="2000" b="1" dirty="0"/>
              <a:t>100.</a:t>
            </a:r>
            <a:endParaRPr lang="ru-RU" sz="2000" dirty="0"/>
          </a:p>
          <a:p>
            <a:r>
              <a:rPr lang="ru-RU" sz="2000" dirty="0"/>
              <a:t>Укажите кратчайшее кодовое слово для буквы </a:t>
            </a:r>
            <a:r>
              <a:rPr lang="ru-RU" sz="2000" b="1" dirty="0" smtClean="0"/>
              <a:t>С</a:t>
            </a:r>
            <a:r>
              <a:rPr lang="ru-RU" sz="2000" dirty="0" smtClean="0"/>
              <a:t>,</a:t>
            </a:r>
            <a:r>
              <a:rPr lang="ru-RU" sz="2000" dirty="0"/>
              <a:t> при котором код будет допускать однозначное декодирование. Если таких кодов несколько, укажите код с наименьшим числовым значением.</a:t>
            </a:r>
          </a:p>
          <a:p>
            <a:pPr>
              <a:lnSpc>
                <a:spcPct val="115000"/>
              </a:lnSpc>
              <a:spcAft>
                <a:spcPts val="375"/>
              </a:spcAft>
            </a:pP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375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717" y="195806"/>
            <a:ext cx="1170358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000" dirty="0" smtClean="0"/>
              <a:t>Для кодирования некоторой последовательности, состоящей из букв </a:t>
            </a:r>
            <a:r>
              <a:rPr lang="ru-RU" sz="2000" b="1" dirty="0" smtClean="0"/>
              <a:t>А, Б, В, Г</a:t>
            </a:r>
            <a:r>
              <a:rPr lang="ru-RU" sz="2000" dirty="0" smtClean="0"/>
              <a:t>, решили использовать неравномерный двоичный код, удовлетворяющий условию Фано. Для буквы А использовали кодовое слово 1, для буквы Б – кодовое слово 001. Какова наименьшая возможная суммарная длина всех четырёх кодовых слов?</a:t>
            </a:r>
          </a:p>
          <a:p>
            <a:endParaRPr lang="ru-RU" sz="20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ru-RU" sz="2000" dirty="0" smtClean="0"/>
              <a:t>Для кодирования некоторой последовательности, состоящей из букв </a:t>
            </a:r>
            <a:r>
              <a:rPr lang="ru-RU" sz="2000" b="1" dirty="0" smtClean="0"/>
              <a:t>А, Б, В, Г, Д,Е </a:t>
            </a:r>
            <a:r>
              <a:rPr lang="ru-RU" sz="2000" dirty="0" smtClean="0"/>
              <a:t>решили использовать неравномерный двоичный код, удовлетворяющий условию Фано. Для буквы А использовали кодовое слово 0, для буквы Б – кодовое слово 10. Какова наименьшая возможная суммарная длина всех шести кодовых слов?</a:t>
            </a:r>
          </a:p>
          <a:p>
            <a:pPr marL="457200" indent="-457200">
              <a:buFont typeface="+mj-lt"/>
              <a:buAutoNum type="arabicPeriod" startAt="4"/>
            </a:pPr>
            <a:endParaRPr lang="ru-RU" sz="2000" dirty="0"/>
          </a:p>
          <a:p>
            <a:pPr marL="457200" indent="-457200">
              <a:buFont typeface="+mj-lt"/>
              <a:buAutoNum type="arabicPeriod" startAt="6"/>
            </a:pPr>
            <a:r>
              <a:rPr lang="ru-RU" sz="2000" dirty="0"/>
              <a:t>По каналу связи передаются сообщения, содержащие только </a:t>
            </a:r>
            <a:r>
              <a:rPr lang="ru-RU" sz="2000" dirty="0" smtClean="0"/>
              <a:t>семь </a:t>
            </a:r>
            <a:r>
              <a:rPr lang="ru-RU" sz="2000" dirty="0"/>
              <a:t>букв: А, Б, И, К, Л, О, С. Для передачи используется двоичный код, удовлетворяющий условию Фано. </a:t>
            </a:r>
          </a:p>
          <a:p>
            <a:pPr marL="447675"/>
            <a:r>
              <a:rPr lang="ru-RU" sz="2000" dirty="0"/>
              <a:t>Кодовые слова для некоторых букв известны: А — 001, И — 01, С — 10. </a:t>
            </a:r>
          </a:p>
          <a:p>
            <a:pPr marL="447675"/>
            <a:r>
              <a:rPr lang="ru-RU" sz="2000" dirty="0"/>
              <a:t>Какое наименьшее количество двоичных знаков потребуется для кодирования слова КОЛОБОК?</a:t>
            </a:r>
          </a:p>
          <a:p>
            <a:endParaRPr lang="ru-RU" sz="2000" dirty="0"/>
          </a:p>
          <a:p>
            <a:pPr marL="457200" indent="-457200">
              <a:buFont typeface="+mj-lt"/>
              <a:buAutoNum type="arabicPeriod" startAt="7"/>
            </a:pPr>
            <a:r>
              <a:rPr lang="ru-RU" sz="2000" dirty="0"/>
              <a:t>По каналу связи передаются сообщения, содержащие только пять </a:t>
            </a:r>
            <a:r>
              <a:rPr lang="ru-RU" sz="2000" dirty="0" smtClean="0"/>
              <a:t>букв: П</a:t>
            </a:r>
            <a:r>
              <a:rPr lang="ru-RU" sz="2000" dirty="0"/>
              <a:t>, И, Л, О, Т. </a:t>
            </a:r>
            <a:endParaRPr lang="ru-RU" sz="2000" dirty="0" smtClean="0"/>
          </a:p>
          <a:p>
            <a:pPr marL="447675"/>
            <a:r>
              <a:rPr lang="ru-RU" sz="2000" dirty="0" smtClean="0"/>
              <a:t>Для </a:t>
            </a:r>
            <a:r>
              <a:rPr lang="ru-RU" sz="2000" dirty="0"/>
              <a:t>передачи используется двоичный код, удовлетворяющий условию Фано. </a:t>
            </a:r>
            <a:endParaRPr lang="ru-RU" sz="2000" dirty="0" smtClean="0"/>
          </a:p>
          <a:p>
            <a:pPr marL="447675"/>
            <a:r>
              <a:rPr lang="ru-RU" sz="2000" dirty="0" smtClean="0"/>
              <a:t>Для </a:t>
            </a:r>
            <a:r>
              <a:rPr lang="ru-RU" sz="2000" dirty="0"/>
              <a:t>буквы И используется кодовое слово 1; для буквы О используется кодовое слово 01. </a:t>
            </a:r>
          </a:p>
          <a:p>
            <a:pPr marL="447675"/>
            <a:r>
              <a:rPr lang="ru-RU" sz="2000" dirty="0"/>
              <a:t>Какова минимальная общая длина кодовых слов для всех пяти букв?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6966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823" y="329323"/>
            <a:ext cx="117223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По каналу связи передаются сообщения, содержащие только заглавные русские буквы. Для передачи используется двоичный код, удовлетворяющий условию Фано. Кодовые слова для некоторых букв известны: А – 000, Б – 01, В – 1101, Г – 111, Д – 0010, Е – 100. Какое наименьшее количество двоичных знаков потребуется для кодирования слова КОКОС? </a:t>
            </a:r>
            <a:endParaRPr lang="ru-RU" sz="2400" dirty="0" smtClean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 startAt="9"/>
            </a:pP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По каналу связи передаются сообщения, содержащие только заглавные русские буквы. Для передачи используется двоичный код, удовлетворяющий условию Фано. Кодовые слова для некоторых букв известны: В – 01, Г – 1001, Д – 0001, Т – 0010. Для кодирования слова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ИНФИНИТИВ потребовалось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24 двоичных знака. </a:t>
            </a:r>
            <a:endParaRPr lang="ru-RU" sz="2400" dirty="0" smtClean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lvl="0" indent="447675"/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Какое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кодовое слово соответствует букве Н? </a:t>
            </a:r>
            <a:endParaRPr lang="ru-RU" sz="2400" dirty="0" smtClean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lvl="0" indent="447675"/>
            <a:endParaRPr lang="ru-RU" sz="2400" dirty="0" smtClean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сообщении встречается 7 разных букв. При его передаче использован неравномерный двоичный код, удовлетворяющий условию Фано. Известны коды трёх букв: 1, 01, 001. Коды остальных четырёх букв имеют одинаковую длину. Какова минимальная суммарная длина всех 7-ми кодовых слов?</a:t>
            </a:r>
          </a:p>
          <a:p>
            <a:pPr lvl="0" indent="447675"/>
            <a:endParaRPr lang="ru-RU" sz="2400" dirty="0" smtClean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lvl="0" indent="447675"/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0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5244" y="176273"/>
            <a:ext cx="1803699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ОТВЕТЫ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А </a:t>
            </a:r>
            <a:r>
              <a:rPr lang="ru-RU" sz="2400" dirty="0" smtClean="0">
                <a:sym typeface="Symbol" panose="05050102010706020507" pitchFamily="18" charset="2"/>
              </a:rPr>
              <a:t> 110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ym typeface="Symbol" panose="05050102010706020507" pitchFamily="18" charset="2"/>
              </a:rPr>
              <a:t>К   01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ym typeface="Symbol" panose="05050102010706020507" pitchFamily="18" charset="2"/>
              </a:rPr>
              <a:t>С  101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ym typeface="Symbol" panose="05050102010706020507" pitchFamily="18" charset="2"/>
              </a:rPr>
              <a:t>9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ym typeface="Symbol" panose="05050102010706020507" pitchFamily="18" charset="2"/>
              </a:rPr>
              <a:t>19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ym typeface="Symbol" panose="05050102010706020507" pitchFamily="18" charset="2"/>
              </a:rPr>
              <a:t>23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ym typeface="Symbol" panose="05050102010706020507" pitchFamily="18" charset="2"/>
              </a:rPr>
              <a:t>14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ym typeface="Symbol" panose="05050102010706020507" pitchFamily="18" charset="2"/>
              </a:rPr>
              <a:t>19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ym typeface="Symbol" panose="05050102010706020507" pitchFamily="18" charset="2"/>
              </a:rPr>
              <a:t>101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ym typeface="Symbol" panose="05050102010706020507" pitchFamily="18" charset="2"/>
              </a:rPr>
              <a:t> 26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 smtClean="0"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213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05" y="362015"/>
            <a:ext cx="7416000" cy="601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4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841" y="329691"/>
            <a:ext cx="118156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C00000"/>
                </a:solidFill>
              </a:rPr>
              <a:t>Код</a:t>
            </a:r>
            <a:r>
              <a:rPr lang="ru-RU" sz="2400" dirty="0"/>
              <a:t> - это набор символов (условных обозначений) для представления информации.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C00000"/>
                </a:solidFill>
              </a:rPr>
              <a:t>Кодирование</a:t>
            </a:r>
            <a:r>
              <a:rPr lang="ru-RU" sz="2400" dirty="0"/>
              <a:t> – перевод информации с одного языка на другой (запись в другой системе символов, в другом алфавите). </a:t>
            </a:r>
            <a:r>
              <a:rPr lang="ru-RU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solidFill>
                  <a:srgbClr val="C00000"/>
                </a:solidFill>
              </a:rPr>
              <a:t>Декодирование</a:t>
            </a:r>
            <a:r>
              <a:rPr lang="ru-RU" altLang="ru-RU" sz="2400" b="1" dirty="0" smtClean="0">
                <a:solidFill>
                  <a:schemeClr val="accent2"/>
                </a:solidFill>
              </a:rPr>
              <a:t> </a:t>
            </a:r>
            <a:r>
              <a:rPr lang="ru-RU" altLang="ru-RU" sz="2400" dirty="0"/>
              <a:t>– это восстановление сообщения из последовательности кодов.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В </a:t>
            </a:r>
            <a:r>
              <a:rPr lang="ru-RU" sz="2400" dirty="0"/>
              <a:t>качестве кодового алфавита часто используют двоичный алфавит, состоящий из двух символов (битов) 0 и 1.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45701" y="4324393"/>
            <a:ext cx="7053943" cy="195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C00000"/>
                </a:solidFill>
              </a:rPr>
              <a:t>При кодировании используют  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C00000"/>
                </a:solidFill>
              </a:rPr>
              <a:t>равномерные </a:t>
            </a:r>
            <a:r>
              <a:rPr lang="ru-RU" sz="2800" b="1" dirty="0">
                <a:solidFill>
                  <a:srgbClr val="C00000"/>
                </a:solidFill>
              </a:rPr>
              <a:t>и </a:t>
            </a:r>
            <a:r>
              <a:rPr lang="ru-RU" sz="2800" b="1" dirty="0" smtClean="0">
                <a:solidFill>
                  <a:srgbClr val="C00000"/>
                </a:solidFill>
              </a:rPr>
              <a:t>неравномерные  коды.</a:t>
            </a:r>
            <a:r>
              <a:rPr lang="ru-RU" sz="2800" b="1" dirty="0">
                <a:solidFill>
                  <a:srgbClr val="C00000"/>
                </a:solidFill>
              </a:rPr>
              <a:t/>
            </a:r>
            <a:br>
              <a:rPr lang="ru-RU" sz="2800" b="1" dirty="0">
                <a:solidFill>
                  <a:srgbClr val="C00000"/>
                </a:solidFill>
              </a:rPr>
            </a:b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2626" y="523909"/>
            <a:ext cx="1164850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Для передачи чисел по каналу с помехами используется код проверки четности. Каждая его цифра записывается в двоичном представлении, с добавлением ведущих нулей до длины 4, и к получившейся последовательности дописывается сумма её элементов по модулю 2 (например, если передаём 23, то получим последовательность 0010100110). </a:t>
            </a:r>
            <a:endParaRPr lang="en-US" sz="2400" dirty="0" smtClean="0"/>
          </a:p>
          <a:p>
            <a:pPr marL="447675">
              <a:lnSpc>
                <a:spcPct val="150000"/>
              </a:lnSpc>
            </a:pPr>
            <a:r>
              <a:rPr lang="ru-RU" sz="2400" dirty="0" smtClean="0"/>
              <a:t>Определите</a:t>
            </a:r>
            <a:r>
              <a:rPr lang="ru-RU" sz="2400" dirty="0"/>
              <a:t>, какое число передавалось по каналу в виде </a:t>
            </a:r>
            <a:r>
              <a:rPr lang="ru-RU" sz="2800" b="1" dirty="0"/>
              <a:t>01100010100100100110.</a:t>
            </a:r>
          </a:p>
        </p:txBody>
      </p:sp>
    </p:spTree>
    <p:extLst>
      <p:ext uri="{BB962C8B-B14F-4D97-AF65-F5344CB8AC3E}">
        <p14:creationId xmlns:p14="http://schemas.microsoft.com/office/powerpoint/2010/main" val="345009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"/>
            <a:ext cx="1219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1</a:t>
            </a:r>
            <a:r>
              <a:rPr lang="ru-RU" sz="2000" dirty="0" smtClean="0"/>
              <a:t>) используется </a:t>
            </a:r>
            <a:r>
              <a:rPr lang="ru-RU" sz="2000" dirty="0"/>
              <a:t>код равномерной длины; </a:t>
            </a:r>
            <a:r>
              <a:rPr lang="ru-RU" sz="2000" dirty="0" smtClean="0"/>
              <a:t>т.к. 2 </a:t>
            </a:r>
            <a:r>
              <a:rPr lang="ru-RU" sz="2000" dirty="0"/>
              <a:t>знака кодируются 10 двоичными разрядами (битами), на каждую цифру отводится 5 бит, то </a:t>
            </a:r>
            <a:r>
              <a:rPr lang="ru-RU" sz="2000" dirty="0" smtClean="0"/>
              <a:t>есть     2 </a:t>
            </a:r>
            <a:r>
              <a:rPr lang="ru-RU" sz="2000" dirty="0"/>
              <a:t>→ 00101 и 3 → 00110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2) 4  </a:t>
            </a:r>
            <a:r>
              <a:rPr lang="ru-RU" sz="2000" dirty="0"/>
              <a:t>первых бита в каждой последовательности – это двоичный код цифры, а </a:t>
            </a:r>
            <a:r>
              <a:rPr lang="ru-RU" sz="2000" dirty="0" smtClean="0"/>
              <a:t>5-ый </a:t>
            </a:r>
            <a:r>
              <a:rPr lang="ru-RU" sz="2000" dirty="0"/>
              <a:t>бит (бит четности) используется для проверки и рассчитывается как «сумма по модулю два»,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то </a:t>
            </a:r>
            <a:r>
              <a:rPr lang="ru-RU" sz="2000" dirty="0"/>
              <a:t>есть остаток от деления суммы </a:t>
            </a:r>
            <a:r>
              <a:rPr lang="ru-RU" sz="2000" dirty="0" smtClean="0"/>
              <a:t>бит </a:t>
            </a:r>
            <a:r>
              <a:rPr lang="ru-RU" sz="2000" dirty="0"/>
              <a:t>на 2; тогда</a:t>
            </a:r>
          </a:p>
          <a:p>
            <a:pPr indent="1431925">
              <a:lnSpc>
                <a:spcPct val="150000"/>
              </a:lnSpc>
            </a:pPr>
            <a:r>
              <a:rPr lang="ru-RU" sz="2000" dirty="0"/>
              <a:t>2 = 0010</a:t>
            </a:r>
            <a:r>
              <a:rPr lang="ru-RU" sz="2000" b="1" baseline="-25000" dirty="0"/>
              <a:t>2</a:t>
            </a:r>
            <a:r>
              <a:rPr lang="ru-RU" sz="2000" dirty="0"/>
              <a:t>, бит четности (0 + 0 + 1 + 0) mod 2 = 1	    </a:t>
            </a:r>
          </a:p>
          <a:p>
            <a:pPr indent="1431925">
              <a:lnSpc>
                <a:spcPct val="150000"/>
              </a:lnSpc>
            </a:pPr>
            <a:r>
              <a:rPr lang="ru-RU" sz="2000" dirty="0"/>
              <a:t>3 = 0011</a:t>
            </a:r>
            <a:r>
              <a:rPr lang="ru-RU" sz="2000" b="1" baseline="-25000" dirty="0"/>
              <a:t>2</a:t>
            </a:r>
            <a:r>
              <a:rPr lang="ru-RU" sz="2000" dirty="0"/>
              <a:t>, бит четности (0 + 0 + 1 + 1) mod 2 = 0	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3)</a:t>
            </a:r>
            <a:r>
              <a:rPr lang="en-US" sz="2000" dirty="0" smtClean="0"/>
              <a:t> </a:t>
            </a:r>
            <a:r>
              <a:rPr lang="ru-RU" sz="2000" dirty="0" smtClean="0"/>
              <a:t>пятый </a:t>
            </a:r>
            <a:r>
              <a:rPr lang="ru-RU" sz="2000" dirty="0"/>
              <a:t>бит в каждой пятерке можно отбросить!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4) разобьем последовательность </a:t>
            </a:r>
            <a:r>
              <a:rPr lang="ru-RU" sz="2000" dirty="0"/>
              <a:t>на группы по 5 бит в </a:t>
            </a:r>
            <a:r>
              <a:rPr lang="ru-RU" sz="2000" dirty="0" smtClean="0"/>
              <a:t>каждой:   01010</a:t>
            </a:r>
            <a:r>
              <a:rPr lang="ru-RU" sz="2000" dirty="0"/>
              <a:t>, 10010, </a:t>
            </a:r>
            <a:r>
              <a:rPr lang="ru-RU" sz="2000" dirty="0" smtClean="0"/>
              <a:t>01111, 00011</a:t>
            </a:r>
            <a:r>
              <a:rPr lang="ru-RU" sz="20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5)отбросим </a:t>
            </a:r>
            <a:r>
              <a:rPr lang="ru-RU" sz="2000" dirty="0"/>
              <a:t>пятый (последний) бит в каждой </a:t>
            </a:r>
            <a:r>
              <a:rPr lang="ru-RU" sz="2000" dirty="0" smtClean="0"/>
              <a:t>группе: 0101</a:t>
            </a:r>
            <a:r>
              <a:rPr lang="ru-RU" sz="2000" dirty="0"/>
              <a:t>, 1001, 0111, 0001.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   это </a:t>
            </a:r>
            <a:r>
              <a:rPr lang="ru-RU" sz="2000" dirty="0"/>
              <a:t>и есть двоичные коды передаваемых </a:t>
            </a:r>
            <a:r>
              <a:rPr lang="ru-RU" sz="2000" dirty="0" smtClean="0"/>
              <a:t>чисел:  0101</a:t>
            </a:r>
            <a:r>
              <a:rPr lang="ru-RU" sz="2000" b="1" baseline="-25000" dirty="0" smtClean="0"/>
              <a:t>2</a:t>
            </a:r>
            <a:r>
              <a:rPr lang="ru-RU" sz="2000" dirty="0" smtClean="0"/>
              <a:t> </a:t>
            </a:r>
            <a:r>
              <a:rPr lang="ru-RU" sz="2000" dirty="0"/>
              <a:t>= 5, 1001</a:t>
            </a:r>
            <a:r>
              <a:rPr lang="ru-RU" sz="2000" b="1" baseline="-25000" dirty="0"/>
              <a:t>2</a:t>
            </a:r>
            <a:r>
              <a:rPr lang="ru-RU" sz="2000" dirty="0"/>
              <a:t> = 9, 0111</a:t>
            </a:r>
            <a:r>
              <a:rPr lang="ru-RU" sz="2000" b="1" baseline="-25000" dirty="0"/>
              <a:t>2</a:t>
            </a:r>
            <a:r>
              <a:rPr lang="ru-RU" sz="2000" dirty="0"/>
              <a:t> = 7, 0001</a:t>
            </a:r>
            <a:r>
              <a:rPr lang="ru-RU" sz="2000" b="1" baseline="-25000" dirty="0"/>
              <a:t>2</a:t>
            </a:r>
            <a:r>
              <a:rPr lang="ru-RU" sz="2000" dirty="0"/>
              <a:t> = 1.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6)таким </a:t>
            </a:r>
            <a:r>
              <a:rPr lang="ru-RU" sz="2000" dirty="0"/>
              <a:t>образом, были переданы числа 5, 9, 7, 1 или число 5971.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Ответ</a:t>
            </a:r>
            <a:r>
              <a:rPr lang="ru-RU" sz="2000" dirty="0"/>
              <a:t>: </a:t>
            </a:r>
            <a:r>
              <a:rPr lang="ru-RU" sz="2000" dirty="0" smtClean="0"/>
              <a:t>5971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0347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130" y="1264212"/>
            <a:ext cx="116103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ru-RU" altLang="ru-RU" sz="24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Равномерные коды </a:t>
            </a:r>
            <a:r>
              <a:rPr lang="ru-RU" alt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все кодовые слова (коды отдельных букв) </a:t>
            </a:r>
          </a:p>
          <a:p>
            <a:pPr lvl="0" indent="3405188">
              <a:spcBef>
                <a:spcPct val="50000"/>
              </a:spcBef>
            </a:pPr>
            <a:r>
              <a:rPr lang="ru-RU" alt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имеют одинаковую длину.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294" y="279918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spc="300" dirty="0" smtClean="0">
                <a:solidFill>
                  <a:srgbClr val="C00000"/>
                </a:solidFill>
              </a:rPr>
              <a:t>Равномерные коды</a:t>
            </a:r>
            <a:endParaRPr lang="ru-RU" sz="3600" b="1" spc="300" dirty="0">
              <a:solidFill>
                <a:srgbClr val="C0000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42196"/>
              </p:ext>
            </p:extLst>
          </p:nvPr>
        </p:nvGraphicFramePr>
        <p:xfrm>
          <a:off x="3158353" y="2430009"/>
          <a:ext cx="5962650" cy="73183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Ы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пробел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8106" y="3596865"/>
            <a:ext cx="11115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МАМА МЫЛА ЛАМУ: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000 001 000 001 101 000 010 011 001 101 011 001 000 100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314" y="4813337"/>
            <a:ext cx="1198050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Равномерные коды позволяют однозначно </a:t>
            </a:r>
            <a:r>
              <a:rPr lang="ru-RU" sz="2800" dirty="0" smtClean="0">
                <a:solidFill>
                  <a:schemeClr val="tx1"/>
                </a:solidFill>
              </a:rPr>
              <a:t> декодировать сообщения.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8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7477" y="362635"/>
            <a:ext cx="5808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b="1" spc="300" dirty="0">
                <a:solidFill>
                  <a:srgbClr val="C00000"/>
                </a:solidFill>
              </a:rPr>
              <a:t>Неравномерные коды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0587" y="1611518"/>
            <a:ext cx="11451771" cy="402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0" indent="7938">
              <a:lnSpc>
                <a:spcPct val="115000"/>
              </a:lnSpc>
              <a:spcBef>
                <a:spcPts val="600"/>
              </a:spcBef>
            </a:pPr>
            <a:r>
              <a:rPr lang="ru-RU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Чтобы однозначно декодировать текст, закодированный при помощи неравномерных кодов, коды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должны удовлетворять </a:t>
            </a:r>
            <a:r>
              <a:rPr lang="ru-RU" sz="2400" b="1" dirty="0">
                <a:solidFill>
                  <a:srgbClr val="007E00"/>
                </a:solidFill>
                <a:latin typeface="25vkdgjknbrshmi,BoldItalic"/>
              </a:rPr>
              <a:t>условиям Фано.</a:t>
            </a:r>
          </a:p>
          <a:p>
            <a:pPr marL="176213" lvl="0" indent="7938">
              <a:lnSpc>
                <a:spcPct val="115000"/>
              </a:lnSpc>
              <a:spcBef>
                <a:spcPts val="600"/>
              </a:spcBef>
            </a:pPr>
            <a:endParaRPr lang="ru-RU" sz="2400" dirty="0">
              <a:solidFill>
                <a:srgbClr val="00B05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2400" b="1" dirty="0">
                <a:solidFill>
                  <a:srgbClr val="007E00"/>
                </a:solidFill>
                <a:latin typeface="25vkdgjknbrshmi,BoldItalic"/>
              </a:rPr>
              <a:t>Прямое условие Фано. </a:t>
            </a:r>
            <a:r>
              <a:rPr lang="ru-RU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Неравномерный код может быть однозначно декодирован, если никакой из кодов не совпадает с началом какого-либо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другого, более длинного кода. Такой код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называют </a:t>
            </a:r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«префиксным».</a:t>
            </a:r>
          </a:p>
          <a:p>
            <a:pPr lvl="0"/>
            <a:endParaRPr lang="ru-RU" sz="2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2400" b="1" dirty="0">
                <a:solidFill>
                  <a:srgbClr val="007E00"/>
                </a:solidFill>
                <a:latin typeface="25vkdgjknbrshmi,BoldItalic"/>
              </a:rPr>
              <a:t>Обратное условие Фано. </a:t>
            </a:r>
            <a:r>
              <a:rPr lang="ru-RU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Неравномерный код может быть однозначно декодирован, если никакой из кодов не совпадает с окончанием какого-либо другого, более длинного кода.  Такой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код называют </a:t>
            </a:r>
            <a:r>
              <a:rPr lang="ru-RU" sz="2400" b="1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«постфиксным».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24301" y="963482"/>
            <a:ext cx="5354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кодовые слова имеют разную длину</a:t>
            </a:r>
          </a:p>
        </p:txBody>
      </p:sp>
    </p:spTree>
    <p:extLst>
      <p:ext uri="{BB962C8B-B14F-4D97-AF65-F5344CB8AC3E}">
        <p14:creationId xmlns:p14="http://schemas.microsoft.com/office/powerpoint/2010/main" val="75873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559" y="49517"/>
            <a:ext cx="7612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 необходимо соблюдение условия Фано </a:t>
            </a:r>
          </a:p>
          <a:p>
            <a:r>
              <a:rPr lang="ru-RU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 неравномерном кодировании?</a:t>
            </a:r>
            <a:endParaRPr lang="ru-RU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7951" y="889844"/>
            <a:ext cx="119058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Пример.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Исходный алфавит – алфавит русских букв, строчные и прописные буквы не различаются. Размер алфавита – 33 символа.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Применяется </a:t>
            </a:r>
            <a:r>
              <a:rPr lang="ru-RU" sz="2400" dirty="0"/>
              <a:t>побуквенное кодирование по следующему правилу: 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/>
              <a:t>буква </a:t>
            </a:r>
            <a:r>
              <a:rPr lang="ru-RU" sz="2400" dirty="0"/>
              <a:t>кодируется ее номером в алфавите: код буквы А – 1; буквы Я – 33 и т.д.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Тогда код слова АББА – это 1221.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А теперь внимание: 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/>
              <a:t>Последовательность </a:t>
            </a:r>
            <a:r>
              <a:rPr lang="ru-RU" sz="2400" dirty="0"/>
              <a:t>1221 может означать не только АББА, 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/>
              <a:t>но </a:t>
            </a:r>
            <a:r>
              <a:rPr lang="ru-RU" sz="2400" dirty="0"/>
              <a:t>и КУ (К – 12-я буква в алфавите, а У – 21-я буква).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94268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41898" y="240563"/>
            <a:ext cx="5808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spc="300" dirty="0" smtClean="0">
                <a:solidFill>
                  <a:srgbClr val="C00000"/>
                </a:solidFill>
              </a:rPr>
              <a:t>Неравномерные </a:t>
            </a:r>
            <a:r>
              <a:rPr lang="ru-RU" sz="3600" b="1" spc="300" dirty="0">
                <a:solidFill>
                  <a:srgbClr val="C00000"/>
                </a:solidFill>
              </a:rPr>
              <a:t>коды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20939"/>
              </p:ext>
            </p:extLst>
          </p:nvPr>
        </p:nvGraphicFramePr>
        <p:xfrm>
          <a:off x="4288057" y="2827176"/>
          <a:ext cx="5962650" cy="810534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Ы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пробел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2" y="2801694"/>
            <a:ext cx="2524125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90" y="3850238"/>
            <a:ext cx="5800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94473" y="1271683"/>
            <a:ext cx="978502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ru-RU" altLang="ru-RU" sz="2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Префиксный код </a:t>
            </a:r>
            <a:r>
              <a:rPr lang="ru-RU" altLang="ru-RU" sz="2400" dirty="0">
                <a:solidFill>
                  <a:prstClr val="black"/>
                </a:solidFill>
              </a:rPr>
              <a:t>– ни одно кодовое слово не совпадает </a:t>
            </a:r>
            <a:endParaRPr lang="ru-RU" altLang="ru-RU" sz="2400" dirty="0" smtClean="0">
              <a:solidFill>
                <a:prstClr val="black"/>
              </a:solidFill>
            </a:endParaRPr>
          </a:p>
          <a:p>
            <a:pPr lvl="0" indent="3051175">
              <a:spcBef>
                <a:spcPct val="50000"/>
              </a:spcBef>
            </a:pPr>
            <a:r>
              <a:rPr lang="ru-RU" altLang="ru-RU" sz="2400" dirty="0" smtClean="0">
                <a:solidFill>
                  <a:prstClr val="black"/>
                </a:solidFill>
              </a:rPr>
              <a:t>с </a:t>
            </a:r>
            <a:r>
              <a:rPr lang="ru-RU" altLang="ru-RU" sz="2400" dirty="0">
                <a:solidFill>
                  <a:prstClr val="black"/>
                </a:solidFill>
              </a:rPr>
              <a:t>началом другого кодового </a:t>
            </a:r>
            <a:r>
              <a:rPr lang="ru-RU" altLang="ru-RU" sz="2400" dirty="0" smtClean="0">
                <a:solidFill>
                  <a:prstClr val="black"/>
                </a:solidFill>
              </a:rPr>
              <a:t>слова. </a:t>
            </a:r>
            <a:endParaRPr lang="ru-RU" altLang="ru-RU" sz="2400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60815" y="5110659"/>
            <a:ext cx="6804012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Любой префиксный  код позволяет 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однозначно  </a:t>
            </a:r>
            <a:r>
              <a:rPr lang="ru-RU" sz="2800" dirty="0">
                <a:solidFill>
                  <a:schemeClr val="tx1"/>
                </a:solidFill>
              </a:rPr>
              <a:t>декодировать </a:t>
            </a:r>
            <a:r>
              <a:rPr lang="ru-RU" sz="2800" dirty="0" smtClean="0">
                <a:solidFill>
                  <a:schemeClr val="tx1"/>
                </a:solidFill>
              </a:rPr>
              <a:t>сообщения.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9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6098" y="297320"/>
            <a:ext cx="5808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b="1" spc="300" dirty="0">
                <a:solidFill>
                  <a:srgbClr val="C00000"/>
                </a:solidFill>
              </a:rPr>
              <a:t>Неравномерные коды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7477" y="1589811"/>
            <a:ext cx="11657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ru-RU" altLang="ru-RU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Постфиксный код </a:t>
            </a:r>
            <a:r>
              <a:rPr lang="ru-RU" altLang="ru-RU" sz="2400" dirty="0">
                <a:solidFill>
                  <a:prstClr val="black"/>
                </a:solidFill>
              </a:rPr>
              <a:t>– ни одно кодовое слово не совпадает </a:t>
            </a:r>
            <a:endParaRPr lang="ru-RU" altLang="ru-RU" sz="2400" dirty="0" smtClean="0">
              <a:solidFill>
                <a:prstClr val="black"/>
              </a:solidFill>
            </a:endParaRPr>
          </a:p>
          <a:p>
            <a:pPr lvl="0" indent="2957513">
              <a:spcBef>
                <a:spcPct val="50000"/>
              </a:spcBef>
            </a:pPr>
            <a:r>
              <a:rPr lang="ru-RU" altLang="ru-RU" sz="2400" dirty="0" smtClean="0">
                <a:solidFill>
                  <a:prstClr val="black"/>
                </a:solidFill>
              </a:rPr>
              <a:t>с </a:t>
            </a:r>
            <a:r>
              <a:rPr lang="ru-RU" altLang="ru-RU" sz="2400" dirty="0">
                <a:solidFill>
                  <a:prstClr val="black"/>
                </a:solidFill>
              </a:rPr>
              <a:t>концом другого кодового слова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7477" y="975774"/>
            <a:ext cx="854075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ru-RU" altLang="ru-RU" sz="2400" dirty="0">
                <a:solidFill>
                  <a:prstClr val="black"/>
                </a:solidFill>
              </a:rPr>
              <a:t>Постфикс = окончание слова.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56706"/>
              </p:ext>
            </p:extLst>
          </p:nvPr>
        </p:nvGraphicFramePr>
        <p:xfrm>
          <a:off x="2845578" y="2729938"/>
          <a:ext cx="5962650" cy="731719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Ы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пробел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40" marB="4574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726165" y="5017665"/>
            <a:ext cx="895738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2800" b="1" dirty="0">
                <a:solidFill>
                  <a:prstClr val="black"/>
                </a:solidFill>
              </a:rPr>
              <a:t>Любой постфиксный код позволяет </a:t>
            </a:r>
            <a:br>
              <a:rPr lang="ru-RU" sz="2800" b="1" dirty="0">
                <a:solidFill>
                  <a:prstClr val="black"/>
                </a:solidFill>
              </a:rPr>
            </a:br>
            <a:r>
              <a:rPr lang="ru-RU" sz="2800" b="1" dirty="0" smtClean="0">
                <a:solidFill>
                  <a:prstClr val="black"/>
                </a:solidFill>
              </a:rPr>
              <a:t>однозначно </a:t>
            </a:r>
            <a:r>
              <a:rPr lang="ru-RU" sz="2800" b="1" dirty="0">
                <a:solidFill>
                  <a:prstClr val="black"/>
                </a:solidFill>
              </a:rPr>
              <a:t>декодировать сообщения </a:t>
            </a:r>
            <a:r>
              <a:rPr lang="ru-RU" sz="2800" b="1" dirty="0" smtClean="0">
                <a:solidFill>
                  <a:prstClr val="black"/>
                </a:solidFill>
              </a:rPr>
              <a:t> (</a:t>
            </a:r>
            <a:r>
              <a:rPr lang="ru-RU" sz="2800" b="1" dirty="0">
                <a:solidFill>
                  <a:prstClr val="black"/>
                </a:solidFill>
              </a:rPr>
              <a:t>с конца</a:t>
            </a:r>
            <a:r>
              <a:rPr lang="ru-RU" sz="2800" b="1" dirty="0" smtClean="0">
                <a:solidFill>
                  <a:prstClr val="black"/>
                </a:solidFill>
              </a:rPr>
              <a:t>).</a:t>
            </a:r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723" y="3732246"/>
            <a:ext cx="79576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10 00 10 00 11 10 1101 001 00 11 001 00 10 0101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М  А  М  А        М    Ы   Л   А        Л    А   М    У</a:t>
            </a:r>
            <a:endParaRPr lang="ru-RU" sz="2800" dirty="0"/>
          </a:p>
        </p:txBody>
      </p:sp>
      <p:sp>
        <p:nvSpPr>
          <p:cNvPr id="10" name="Freeform 2"/>
          <p:cNvSpPr>
            <a:spLocks/>
          </p:cNvSpPr>
          <p:nvPr/>
        </p:nvSpPr>
        <p:spPr bwMode="auto">
          <a:xfrm>
            <a:off x="3967617" y="4382926"/>
            <a:ext cx="212725" cy="66675"/>
          </a:xfrm>
          <a:custGeom>
            <a:avLst/>
            <a:gdLst>
              <a:gd name="T0" fmla="*/ 0 w 1359"/>
              <a:gd name="T1" fmla="*/ 2147483647 h 375"/>
              <a:gd name="T2" fmla="*/ 0 w 1359"/>
              <a:gd name="T3" fmla="*/ 2147483647 h 375"/>
              <a:gd name="T4" fmla="*/ 2147483647 w 1359"/>
              <a:gd name="T5" fmla="*/ 2147483647 h 375"/>
              <a:gd name="T6" fmla="*/ 2147483647 w 1359"/>
              <a:gd name="T7" fmla="*/ 0 h 375"/>
              <a:gd name="T8" fmla="*/ 0 60000 65536"/>
              <a:gd name="T9" fmla="*/ 0 60000 65536"/>
              <a:gd name="T10" fmla="*/ 0 60000 65536"/>
              <a:gd name="T11" fmla="*/ 0 60000 65536"/>
              <a:gd name="T12" fmla="*/ 0 w 1359"/>
              <a:gd name="T13" fmla="*/ 0 h 375"/>
              <a:gd name="T14" fmla="*/ 1359 w 1359"/>
              <a:gd name="T15" fmla="*/ 375 h 3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9" h="375">
                <a:moveTo>
                  <a:pt x="0" y="20"/>
                </a:moveTo>
                <a:lnTo>
                  <a:pt x="0" y="375"/>
                </a:lnTo>
                <a:lnTo>
                  <a:pt x="1359" y="375"/>
                </a:lnTo>
                <a:lnTo>
                  <a:pt x="1359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Freeform 2"/>
          <p:cNvSpPr>
            <a:spLocks/>
          </p:cNvSpPr>
          <p:nvPr/>
        </p:nvSpPr>
        <p:spPr bwMode="auto">
          <a:xfrm>
            <a:off x="6937862" y="4449601"/>
            <a:ext cx="212725" cy="66675"/>
          </a:xfrm>
          <a:custGeom>
            <a:avLst/>
            <a:gdLst>
              <a:gd name="T0" fmla="*/ 0 w 1359"/>
              <a:gd name="T1" fmla="*/ 2147483647 h 375"/>
              <a:gd name="T2" fmla="*/ 0 w 1359"/>
              <a:gd name="T3" fmla="*/ 2147483647 h 375"/>
              <a:gd name="T4" fmla="*/ 2147483647 w 1359"/>
              <a:gd name="T5" fmla="*/ 2147483647 h 375"/>
              <a:gd name="T6" fmla="*/ 2147483647 w 1359"/>
              <a:gd name="T7" fmla="*/ 0 h 375"/>
              <a:gd name="T8" fmla="*/ 0 60000 65536"/>
              <a:gd name="T9" fmla="*/ 0 60000 65536"/>
              <a:gd name="T10" fmla="*/ 0 60000 65536"/>
              <a:gd name="T11" fmla="*/ 0 60000 65536"/>
              <a:gd name="T12" fmla="*/ 0 w 1359"/>
              <a:gd name="T13" fmla="*/ 0 h 375"/>
              <a:gd name="T14" fmla="*/ 1359 w 1359"/>
              <a:gd name="T15" fmla="*/ 375 h 3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9" h="375">
                <a:moveTo>
                  <a:pt x="0" y="20"/>
                </a:moveTo>
                <a:lnTo>
                  <a:pt x="0" y="375"/>
                </a:lnTo>
                <a:lnTo>
                  <a:pt x="1359" y="375"/>
                </a:lnTo>
                <a:lnTo>
                  <a:pt x="1359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3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8076" y="425912"/>
            <a:ext cx="119239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Для </a:t>
            </a:r>
            <a:r>
              <a:rPr lang="ru-RU" sz="2400" dirty="0" smtClean="0"/>
              <a:t>однозначного декодирования достаточно выполнения </a:t>
            </a:r>
            <a:r>
              <a:rPr lang="ru-RU" sz="2400" b="1" dirty="0">
                <a:solidFill>
                  <a:srgbClr val="00B050"/>
                </a:solidFill>
              </a:rPr>
              <a:t>хотя бы одного </a:t>
            </a:r>
            <a:r>
              <a:rPr lang="ru-RU" sz="2400" dirty="0"/>
              <a:t>из двух </a:t>
            </a:r>
            <a:r>
              <a:rPr lang="ru-RU" sz="2400" dirty="0" smtClean="0"/>
              <a:t>условий </a:t>
            </a:r>
            <a:r>
              <a:rPr lang="ru-RU" sz="2400" dirty="0"/>
              <a:t>Фано</a:t>
            </a:r>
            <a:r>
              <a:rPr lang="ru-RU" sz="2400" dirty="0" smtClean="0"/>
              <a:t>: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– при выполнении прямого </a:t>
            </a:r>
            <a:r>
              <a:rPr lang="ru-RU" sz="2400" dirty="0" smtClean="0"/>
              <a:t>условия Фано </a:t>
            </a:r>
            <a:r>
              <a:rPr lang="ru-RU" sz="2400" dirty="0"/>
              <a:t>последовательность кодов </a:t>
            </a:r>
            <a:r>
              <a:rPr lang="ru-RU" sz="2400" dirty="0" smtClean="0"/>
              <a:t>однозначно декодируется </a:t>
            </a:r>
            <a:r>
              <a:rPr lang="ru-RU" sz="2400" dirty="0"/>
              <a:t>с начала</a:t>
            </a:r>
            <a:r>
              <a:rPr lang="ru-RU" sz="2400" dirty="0" smtClean="0"/>
              <a:t>;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– при выполнении обратного </a:t>
            </a:r>
            <a:r>
              <a:rPr lang="ru-RU" sz="2400" dirty="0" smtClean="0"/>
              <a:t>условия Фано </a:t>
            </a:r>
            <a:r>
              <a:rPr lang="ru-RU" sz="2400" dirty="0"/>
              <a:t>последовательность кодов </a:t>
            </a:r>
            <a:r>
              <a:rPr lang="ru-RU" sz="2400" dirty="0" smtClean="0"/>
              <a:t>однозначно декодируется </a:t>
            </a:r>
            <a:r>
              <a:rPr lang="ru-RU" sz="2400" dirty="0"/>
              <a:t>с конца.</a:t>
            </a:r>
          </a:p>
        </p:txBody>
      </p:sp>
    </p:spTree>
    <p:extLst>
      <p:ext uri="{BB962C8B-B14F-4D97-AF65-F5344CB8AC3E}">
        <p14:creationId xmlns:p14="http://schemas.microsoft.com/office/powerpoint/2010/main" val="203491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632" y="290664"/>
            <a:ext cx="12107537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B050"/>
                </a:solidFill>
              </a:rPr>
              <a:t>ПОСТРОЕНИЕ ДЕРЕВА </a:t>
            </a:r>
            <a:r>
              <a:rPr lang="ru-RU" sz="2800" b="1" dirty="0" smtClean="0">
                <a:solidFill>
                  <a:srgbClr val="00B050"/>
                </a:solidFill>
              </a:rPr>
              <a:t>ФАНО</a:t>
            </a:r>
          </a:p>
          <a:p>
            <a:r>
              <a:rPr lang="ru-RU" sz="2400" i="1" dirty="0" smtClean="0"/>
              <a:t>Дерево </a:t>
            </a:r>
            <a:r>
              <a:rPr lang="ru-RU" sz="2400" i="1" dirty="0"/>
              <a:t>Фано </a:t>
            </a:r>
            <a:r>
              <a:rPr lang="ru-RU" sz="2400" dirty="0"/>
              <a:t>– это удобный и </a:t>
            </a:r>
            <a:r>
              <a:rPr lang="ru-RU" sz="2400" dirty="0" smtClean="0"/>
              <a:t>наглядный способ </a:t>
            </a:r>
            <a:r>
              <a:rPr lang="ru-RU" sz="2400" dirty="0"/>
              <a:t>решения задач, связанных с </a:t>
            </a:r>
            <a:r>
              <a:rPr lang="ru-RU" sz="2400" dirty="0" smtClean="0"/>
              <a:t>подбором </a:t>
            </a:r>
            <a:r>
              <a:rPr lang="ru-RU" sz="2400" dirty="0"/>
              <a:t>неравномерных двоичных кодов. 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b="1" dirty="0" smtClean="0"/>
              <a:t>Основные </a:t>
            </a:r>
            <a:r>
              <a:rPr lang="ru-RU" sz="2400" b="1" dirty="0"/>
              <a:t>принципы построения </a:t>
            </a:r>
            <a:r>
              <a:rPr lang="ru-RU" sz="2400" b="1" dirty="0" smtClean="0"/>
              <a:t>дерева </a:t>
            </a:r>
            <a:r>
              <a:rPr lang="ru-RU" sz="2400" b="1" dirty="0"/>
              <a:t>Фано</a:t>
            </a:r>
            <a:r>
              <a:rPr lang="ru-RU" sz="2400" b="1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 </a:t>
            </a:r>
            <a:r>
              <a:rPr lang="ru-RU" sz="2400" dirty="0"/>
              <a:t>каждый узел дерева Фано </a:t>
            </a:r>
            <a:r>
              <a:rPr lang="ru-RU" sz="2400" dirty="0" smtClean="0"/>
              <a:t>имеет </a:t>
            </a:r>
            <a:r>
              <a:rPr lang="ru-RU" sz="2400" dirty="0"/>
              <a:t>ровно две ветви </a:t>
            </a:r>
            <a:r>
              <a:rPr lang="ru-RU" sz="2400" dirty="0" smtClean="0"/>
              <a:t>(т.е. дерево </a:t>
            </a:r>
            <a:r>
              <a:rPr lang="ru-RU" sz="2400" dirty="0"/>
              <a:t>Фано является двоичным, </a:t>
            </a:r>
            <a:r>
              <a:rPr lang="ru-RU" sz="2400" i="1" dirty="0"/>
              <a:t>бинарным</a:t>
            </a:r>
            <a:r>
              <a:rPr lang="ru-RU" sz="2400" dirty="0"/>
              <a:t>), при этом одной ветви </a:t>
            </a:r>
            <a:r>
              <a:rPr lang="ru-RU" sz="2400" dirty="0" smtClean="0"/>
              <a:t>(например, левой) сопоставляется 0</a:t>
            </a:r>
            <a:r>
              <a:rPr lang="ru-RU" sz="2400" dirty="0"/>
              <a:t>, </a:t>
            </a:r>
            <a:r>
              <a:rPr lang="ru-RU" sz="2400" dirty="0" smtClean="0"/>
              <a:t>а </a:t>
            </a:r>
            <a:r>
              <a:rPr lang="ru-RU" sz="2400" dirty="0"/>
              <a:t>другой </a:t>
            </a:r>
            <a:r>
              <a:rPr lang="ru-RU" sz="2400" dirty="0" smtClean="0"/>
              <a:t>ветви</a:t>
            </a:r>
            <a:r>
              <a:rPr lang="en-US" sz="2400" dirty="0" smtClean="0"/>
              <a:t> (</a:t>
            </a:r>
            <a:r>
              <a:rPr lang="ru-RU" sz="2400" dirty="0" smtClean="0"/>
              <a:t>правой) –1;</a:t>
            </a:r>
            <a:r>
              <a:rPr lang="en-US" sz="24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От каждого направления можно также рисовать </a:t>
            </a:r>
            <a:r>
              <a:rPr lang="ru-RU" sz="2400" b="1" dirty="0"/>
              <a:t>только</a:t>
            </a:r>
            <a:r>
              <a:rPr lang="ru-RU" sz="2400" dirty="0"/>
              <a:t> два направления: 0(ноль) и 1(единицу) и </a:t>
            </a:r>
            <a:r>
              <a:rPr lang="ru-RU" sz="2400" dirty="0" smtClean="0"/>
              <a:t>т.д.  Получается </a:t>
            </a:r>
            <a:r>
              <a:rPr lang="ru-RU" sz="2400" dirty="0"/>
              <a:t>структура похожая на дерево!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В </a:t>
            </a:r>
            <a:r>
              <a:rPr lang="ru-RU" sz="2400" dirty="0"/>
              <a:t>конце каждой ветки </a:t>
            </a:r>
            <a:r>
              <a:rPr lang="ru-RU" sz="2400" dirty="0" smtClean="0"/>
              <a:t>( т.е. на «листьях») располагаются буквы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ru-RU" sz="2400" dirty="0"/>
              <a:t>мы расположили </a:t>
            </a:r>
            <a:r>
              <a:rPr lang="ru-RU" sz="2400" dirty="0" smtClean="0"/>
              <a:t>на «листе» букву</a:t>
            </a:r>
            <a:r>
              <a:rPr lang="ru-RU" sz="2400" dirty="0"/>
              <a:t>, </a:t>
            </a:r>
            <a:r>
              <a:rPr lang="ru-RU" sz="2400" dirty="0" smtClean="0"/>
              <a:t>то от </a:t>
            </a:r>
            <a:r>
              <a:rPr lang="ru-RU" sz="2400" dirty="0"/>
              <a:t>этой </a:t>
            </a:r>
            <a:r>
              <a:rPr lang="ru-RU" sz="2400" dirty="0" smtClean="0"/>
              <a:t>ветки</a:t>
            </a:r>
            <a:r>
              <a:rPr lang="ru-RU" sz="2400" dirty="0"/>
              <a:t> нельзя делать </a:t>
            </a:r>
            <a:r>
              <a:rPr lang="ru-RU" sz="2400" dirty="0" smtClean="0"/>
              <a:t>новые ответвления.</a:t>
            </a:r>
            <a:endParaRPr lang="ru-RU" sz="2400" dirty="0"/>
          </a:p>
          <a:p>
            <a:pPr marL="457200" indent="-457200">
              <a:buFont typeface="+mj-lt"/>
              <a:buAutoNum type="arabicPeriod" startAt="2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802673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306</TotalTime>
  <Words>1138</Words>
  <Application>Microsoft Office PowerPoint</Application>
  <PresentationFormat>Широкоэкранный</PresentationFormat>
  <Paragraphs>153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25vkdgjknbrshmi,BoldItalic</vt:lpstr>
      <vt:lpstr>Arial</vt:lpstr>
      <vt:lpstr>Calibri</vt:lpstr>
      <vt:lpstr>Georgia</vt:lpstr>
      <vt:lpstr>Symbol</vt:lpstr>
      <vt:lpstr>Times New Roman</vt:lpstr>
      <vt:lpstr>Trebuchet MS</vt:lpstr>
      <vt:lpstr>Wingdings</vt:lpstr>
      <vt:lpstr>Воздушный поток</vt:lpstr>
      <vt:lpstr>Условие  ФАНО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FST SPbSPU ISMI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Условие  ФАНО</dc:title>
  <dc:creator>LocalAdmin</dc:creator>
  <cp:lastModifiedBy>Наталья</cp:lastModifiedBy>
  <cp:revision>31</cp:revision>
  <dcterms:created xsi:type="dcterms:W3CDTF">2018-12-06T20:38:30Z</dcterms:created>
  <dcterms:modified xsi:type="dcterms:W3CDTF">2021-11-17T15:42:27Z</dcterms:modified>
</cp:coreProperties>
</file>