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08" r:id="rId2"/>
    <p:sldId id="271" r:id="rId3"/>
    <p:sldId id="283" r:id="rId4"/>
    <p:sldId id="272" r:id="rId5"/>
    <p:sldId id="273" r:id="rId6"/>
    <p:sldId id="274" r:id="rId7"/>
    <p:sldId id="276" r:id="rId8"/>
    <p:sldId id="277" r:id="rId9"/>
    <p:sldId id="278" r:id="rId10"/>
    <p:sldId id="293" r:id="rId11"/>
    <p:sldId id="275" r:id="rId12"/>
    <p:sldId id="280" r:id="rId13"/>
    <p:sldId id="284" r:id="rId14"/>
    <p:sldId id="285" r:id="rId15"/>
    <p:sldId id="281" r:id="rId16"/>
    <p:sldId id="286" r:id="rId17"/>
    <p:sldId id="287" r:id="rId18"/>
    <p:sldId id="288" r:id="rId19"/>
    <p:sldId id="282" r:id="rId20"/>
    <p:sldId id="294" r:id="rId21"/>
    <p:sldId id="302" r:id="rId22"/>
    <p:sldId id="296" r:id="rId23"/>
    <p:sldId id="297" r:id="rId24"/>
    <p:sldId id="298" r:id="rId25"/>
    <p:sldId id="299" r:id="rId26"/>
    <p:sldId id="303" r:id="rId27"/>
    <p:sldId id="311" r:id="rId28"/>
    <p:sldId id="309" r:id="rId29"/>
    <p:sldId id="305" r:id="rId30"/>
    <p:sldId id="310" r:id="rId31"/>
    <p:sldId id="300" r:id="rId32"/>
    <p:sldId id="307" r:id="rId33"/>
  </p:sldIdLst>
  <p:sldSz cx="12192000" cy="6858000"/>
  <p:notesSz cx="6858000" cy="9144000"/>
  <p:custShowLst>
    <p:custShow name="Custom Show 1" id="0">
      <p:sldLst>
        <p:sld r:id="rId18"/>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yathisri chimmana" initials="kc" lastIdx="1" clrIdx="0">
    <p:extLst>
      <p:ext uri="{19B8F6BF-5375-455C-9EA6-DF929625EA0E}">
        <p15:presenceInfo xmlns:p15="http://schemas.microsoft.com/office/powerpoint/2012/main" userId="d6ae8f1093c7ea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7" end="1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C2F5"/>
    <a:srgbClr val="FFFFFF"/>
    <a:srgbClr val="B1E6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8" autoAdjust="0"/>
    <p:restoredTop sz="86661" autoAdjust="0"/>
  </p:normalViewPr>
  <p:slideViewPr>
    <p:cSldViewPr snapToGrid="0">
      <p:cViewPr varScale="1">
        <p:scale>
          <a:sx n="74" d="100"/>
          <a:sy n="74" d="100"/>
        </p:scale>
        <p:origin x="1128" y="6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8/21/2023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1608104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64130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3675177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13007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1369309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2270387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9319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787042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60603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579415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13143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79009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159367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94474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13242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8/21/2023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8/21/2023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8/21/2023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8/21/2023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8/21/2023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8/21/2023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8/21/2023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8/21/2023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8/21/2023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8/21/2023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8/21/2023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6000">
              <a:schemeClr val="accent5">
                <a:lumMod val="5000"/>
                <a:lumOff val="95000"/>
              </a:schemeClr>
            </a:gs>
            <a:gs pos="100000">
              <a:srgbClr val="C2DAEF"/>
            </a:gs>
            <a:gs pos="87000">
              <a:schemeClr val="accent3">
                <a:lumMod val="40000"/>
                <a:lumOff val="60000"/>
              </a:schemeClr>
            </a:gs>
            <a:gs pos="56000">
              <a:schemeClr val="accent5">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8/21/2023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DC4A-E8B3-0FB3-0697-B8E5A8DE04C4}"/>
              </a:ext>
            </a:extLst>
          </p:cNvPr>
          <p:cNvSpPr>
            <a:spLocks noGrp="1"/>
          </p:cNvSpPr>
          <p:nvPr>
            <p:ph type="title"/>
          </p:nvPr>
        </p:nvSpPr>
        <p:spPr>
          <a:xfrm>
            <a:off x="846667" y="688320"/>
            <a:ext cx="10515600" cy="582427"/>
          </a:xfrm>
        </p:spPr>
        <p:txBody>
          <a:bodyPr>
            <a:normAutofit/>
          </a:bodyPr>
          <a:lstStyle/>
          <a:p>
            <a:pPr algn="ctr"/>
            <a:r>
              <a:rPr lang="en-IN" sz="2800" b="1" u="sng" dirty="0">
                <a:latin typeface="+mn-lt"/>
              </a:rPr>
              <a:t>Contents:-</a:t>
            </a:r>
          </a:p>
        </p:txBody>
      </p:sp>
      <p:sp>
        <p:nvSpPr>
          <p:cNvPr id="3" name="Content Placeholder 2">
            <a:extLst>
              <a:ext uri="{FF2B5EF4-FFF2-40B4-BE49-F238E27FC236}">
                <a16:creationId xmlns:a16="http://schemas.microsoft.com/office/drawing/2014/main" id="{CFBE99D0-BE0A-FCE5-F0C4-39AA065886D0}"/>
              </a:ext>
            </a:extLst>
          </p:cNvPr>
          <p:cNvSpPr>
            <a:spLocks noGrp="1"/>
          </p:cNvSpPr>
          <p:nvPr>
            <p:ph idx="1"/>
          </p:nvPr>
        </p:nvSpPr>
        <p:spPr>
          <a:xfrm>
            <a:off x="846667" y="1228495"/>
            <a:ext cx="10447742" cy="4941185"/>
          </a:xfrm>
        </p:spPr>
        <p:txBody>
          <a:bodyPr>
            <a:normAutofit fontScale="77500" lnSpcReduction="20000"/>
          </a:bodyPr>
          <a:lstStyle/>
          <a:p>
            <a:r>
              <a:rPr lang="en-US" sz="2400" dirty="0">
                <a:latin typeface="Cambria" panose="02040503050406030204" pitchFamily="18" charset="0"/>
                <a:ea typeface="Cambria" panose="02040503050406030204" pitchFamily="18" charset="0"/>
                <a:cs typeface="Times New Roman" pitchFamily="18" charset="0"/>
              </a:rPr>
              <a:t>Abstract</a:t>
            </a:r>
          </a:p>
          <a:p>
            <a:r>
              <a:rPr lang="en-US" sz="2400" dirty="0">
                <a:latin typeface="Cambria" panose="02040503050406030204" pitchFamily="18" charset="0"/>
                <a:ea typeface="Cambria" panose="02040503050406030204" pitchFamily="18" charset="0"/>
                <a:cs typeface="Times New Roman" pitchFamily="18" charset="0"/>
              </a:rPr>
              <a:t>Introduction</a:t>
            </a:r>
          </a:p>
          <a:p>
            <a:r>
              <a:rPr lang="en-US" sz="2400" dirty="0">
                <a:latin typeface="Cambria" panose="02040503050406030204" pitchFamily="18" charset="0"/>
                <a:ea typeface="Cambria" panose="02040503050406030204" pitchFamily="18" charset="0"/>
                <a:cs typeface="Times New Roman" pitchFamily="18" charset="0"/>
              </a:rPr>
              <a:t>Literature Survey</a:t>
            </a:r>
          </a:p>
          <a:p>
            <a:r>
              <a:rPr lang="en-US" sz="2400" dirty="0">
                <a:latin typeface="Cambria" panose="02040503050406030204" pitchFamily="18" charset="0"/>
                <a:ea typeface="Cambria" panose="02040503050406030204" pitchFamily="18" charset="0"/>
                <a:cs typeface="Times New Roman" pitchFamily="18" charset="0"/>
              </a:rPr>
              <a:t>Problems in Existing System</a:t>
            </a:r>
          </a:p>
          <a:p>
            <a:r>
              <a:rPr lang="en-US" sz="2400" dirty="0">
                <a:latin typeface="Cambria" panose="02040503050406030204" pitchFamily="18" charset="0"/>
                <a:ea typeface="Cambria" panose="02040503050406030204" pitchFamily="18" charset="0"/>
                <a:cs typeface="Times New Roman" pitchFamily="18" charset="0"/>
              </a:rPr>
              <a:t>Proposed System</a:t>
            </a:r>
          </a:p>
          <a:p>
            <a:r>
              <a:rPr lang="en-US" sz="2400" dirty="0">
                <a:latin typeface="Cambria" panose="02040503050406030204" pitchFamily="18" charset="0"/>
                <a:ea typeface="Cambria" panose="02040503050406030204" pitchFamily="18" charset="0"/>
                <a:cs typeface="Times New Roman" pitchFamily="18" charset="0"/>
              </a:rPr>
              <a:t>Problem Statement</a:t>
            </a:r>
          </a:p>
          <a:p>
            <a:r>
              <a:rPr lang="en-US" sz="2400" dirty="0">
                <a:latin typeface="Cambria" panose="02040503050406030204" pitchFamily="18" charset="0"/>
                <a:ea typeface="Cambria" panose="02040503050406030204" pitchFamily="18" charset="0"/>
                <a:cs typeface="Times New Roman" pitchFamily="18" charset="0"/>
              </a:rPr>
              <a:t>Objectives</a:t>
            </a:r>
          </a:p>
          <a:p>
            <a:r>
              <a:rPr lang="en-US" sz="2400" dirty="0">
                <a:latin typeface="Cambria" panose="02040503050406030204" pitchFamily="18" charset="0"/>
                <a:ea typeface="Cambria" panose="02040503050406030204" pitchFamily="18" charset="0"/>
                <a:cs typeface="Times New Roman" pitchFamily="18" charset="0"/>
              </a:rPr>
              <a:t>Project Domain</a:t>
            </a:r>
          </a:p>
          <a:p>
            <a:r>
              <a:rPr lang="en-US" sz="2400" dirty="0">
                <a:latin typeface="Cambria" panose="02040503050406030204" pitchFamily="18" charset="0"/>
                <a:ea typeface="Cambria" panose="02040503050406030204" pitchFamily="18" charset="0"/>
                <a:cs typeface="Times New Roman" pitchFamily="18" charset="0"/>
              </a:rPr>
              <a:t>Requirement Analysis</a:t>
            </a:r>
          </a:p>
          <a:p>
            <a:pPr>
              <a:buNone/>
            </a:pPr>
            <a:r>
              <a:rPr lang="en-US" sz="2400" dirty="0">
                <a:latin typeface="Cambria" panose="02040503050406030204" pitchFamily="18" charset="0"/>
                <a:ea typeface="Cambria" panose="02040503050406030204" pitchFamily="18" charset="0"/>
                <a:cs typeface="Times New Roman" pitchFamily="18" charset="0"/>
              </a:rPr>
              <a:t>            -Functional and Non Functional Requirements</a:t>
            </a:r>
          </a:p>
          <a:p>
            <a:pPr>
              <a:buFont typeface="Arial" charset="0"/>
              <a:buNone/>
            </a:pPr>
            <a:r>
              <a:rPr lang="en-US" sz="2400" dirty="0">
                <a:latin typeface="Cambria" panose="02040503050406030204" pitchFamily="18" charset="0"/>
                <a:ea typeface="Cambria" panose="02040503050406030204" pitchFamily="18" charset="0"/>
                <a:cs typeface="Times New Roman" pitchFamily="18" charset="0"/>
              </a:rPr>
              <a:t>            -Software and Hardware Requirements</a:t>
            </a:r>
          </a:p>
          <a:p>
            <a:r>
              <a:rPr lang="en-US" sz="2400" dirty="0">
                <a:latin typeface="Cambria" panose="02040503050406030204" pitchFamily="18" charset="0"/>
                <a:ea typeface="Cambria" panose="02040503050406030204" pitchFamily="18" charset="0"/>
                <a:cs typeface="Times New Roman" pitchFamily="18" charset="0"/>
              </a:rPr>
              <a:t>System Architecture</a:t>
            </a:r>
          </a:p>
          <a:p>
            <a:r>
              <a:rPr lang="en-US" sz="2400" dirty="0">
                <a:latin typeface="Cambria" panose="02040503050406030204" pitchFamily="18" charset="0"/>
                <a:ea typeface="Cambria" panose="02040503050406030204" pitchFamily="18" charset="0"/>
                <a:cs typeface="Times New Roman" pitchFamily="18" charset="0"/>
              </a:rPr>
              <a:t>Methodology and Design</a:t>
            </a:r>
          </a:p>
          <a:p>
            <a:r>
              <a:rPr lang="en-US" sz="2400" dirty="0">
                <a:latin typeface="Cambria" panose="02040503050406030204" pitchFamily="18" charset="0"/>
                <a:ea typeface="Cambria" panose="02040503050406030204" pitchFamily="18" charset="0"/>
                <a:cs typeface="Times New Roman" pitchFamily="18" charset="0"/>
              </a:rPr>
              <a:t>Expected Deliverables</a:t>
            </a:r>
          </a:p>
          <a:p>
            <a:r>
              <a:rPr lang="en-US" sz="2400" dirty="0">
                <a:latin typeface="Cambria" panose="02040503050406030204" pitchFamily="18" charset="0"/>
                <a:ea typeface="Cambria" panose="02040503050406030204" pitchFamily="18" charset="0"/>
                <a:cs typeface="Times New Roman" pitchFamily="18" charset="0"/>
              </a:rPr>
              <a:t>Project Plan</a:t>
            </a:r>
          </a:p>
          <a:p>
            <a:endParaRPr lang="en-US" sz="2400" dirty="0">
              <a:latin typeface="Cambria" panose="02040503050406030204" pitchFamily="18" charset="0"/>
              <a:ea typeface="Cambria" panose="02040503050406030204" pitchFamily="18" charset="0"/>
              <a:cs typeface="Times New Roman" pitchFamily="18" charset="0"/>
            </a:endParaRPr>
          </a:p>
          <a:p>
            <a:endParaRPr lang="en-IN" dirty="0"/>
          </a:p>
        </p:txBody>
      </p:sp>
      <p:sp>
        <p:nvSpPr>
          <p:cNvPr id="4" name="Rectangle 3">
            <a:extLst>
              <a:ext uri="{FF2B5EF4-FFF2-40B4-BE49-F238E27FC236}">
                <a16:creationId xmlns:a16="http://schemas.microsoft.com/office/drawing/2014/main" id="{58DA701D-AA58-453E-9959-D5C2AD82B0AC}"/>
              </a:ext>
            </a:extLst>
          </p:cNvPr>
          <p:cNvSpPr/>
          <p:nvPr/>
        </p:nvSpPr>
        <p:spPr>
          <a:xfrm>
            <a:off x="338667" y="533400"/>
            <a:ext cx="11531600" cy="57996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709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2EC9E-E701-40A2-BF3F-C1F0D59F5EB7}"/>
              </a:ext>
            </a:extLst>
          </p:cNvPr>
          <p:cNvSpPr>
            <a:spLocks noGrp="1"/>
          </p:cNvSpPr>
          <p:nvPr>
            <p:ph idx="1"/>
          </p:nvPr>
        </p:nvSpPr>
        <p:spPr>
          <a:xfrm>
            <a:off x="838200" y="1358152"/>
            <a:ext cx="10515600" cy="2319618"/>
          </a:xfrm>
        </p:spPr>
        <p:txBody>
          <a:bodyPr>
            <a:normAutofit/>
          </a:bodyPr>
          <a:lstStyle/>
          <a:p>
            <a:pPr algn="just"/>
            <a:r>
              <a:rPr lang="en-IN" sz="2400" dirty="0">
                <a:latin typeface="Cambria" panose="02040503050406030204" pitchFamily="18" charset="0"/>
                <a:ea typeface="Cambria" panose="02040503050406030204" pitchFamily="18" charset="0"/>
              </a:rPr>
              <a:t>So by considering all the profound research papers we concluded to compare </a:t>
            </a:r>
            <a:r>
              <a:rPr lang="en-IN" sz="2400" b="1" i="1" dirty="0">
                <a:latin typeface="Cambria" panose="02040503050406030204" pitchFamily="18" charset="0"/>
                <a:ea typeface="Cambria" panose="02040503050406030204" pitchFamily="18" charset="0"/>
              </a:rPr>
              <a:t>SVM, KNN, Neural Networks, Random Forest </a:t>
            </a:r>
            <a:r>
              <a:rPr lang="en-IN" sz="2400" dirty="0">
                <a:latin typeface="Cambria" panose="02040503050406030204" pitchFamily="18" charset="0"/>
                <a:ea typeface="Cambria" panose="02040503050406030204" pitchFamily="18" charset="0"/>
              </a:rPr>
              <a:t>various Machine Learning algorithms and check their accuracy like classifying the Breast Cancer.</a:t>
            </a:r>
          </a:p>
          <a:p>
            <a:endParaRPr lang="en-IN" dirty="0"/>
          </a:p>
        </p:txBody>
      </p:sp>
      <p:sp>
        <p:nvSpPr>
          <p:cNvPr id="2" name="Rectangle 1">
            <a:extLst>
              <a:ext uri="{FF2B5EF4-FFF2-40B4-BE49-F238E27FC236}">
                <a16:creationId xmlns:a16="http://schemas.microsoft.com/office/drawing/2014/main" id="{63B2B314-F26F-4ACB-9951-7148AF8ABBC6}"/>
              </a:ext>
            </a:extLst>
          </p:cNvPr>
          <p:cNvSpPr/>
          <p:nvPr/>
        </p:nvSpPr>
        <p:spPr>
          <a:xfrm>
            <a:off x="330200" y="541867"/>
            <a:ext cx="11531600" cy="5748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444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F1E1-57DD-4B98-A382-73794D999796}"/>
              </a:ext>
            </a:extLst>
          </p:cNvPr>
          <p:cNvSpPr>
            <a:spLocks noGrp="1"/>
          </p:cNvSpPr>
          <p:nvPr>
            <p:ph type="title"/>
          </p:nvPr>
        </p:nvSpPr>
        <p:spPr>
          <a:xfrm>
            <a:off x="838200" y="683185"/>
            <a:ext cx="10515600" cy="650128"/>
          </a:xfrm>
        </p:spPr>
        <p:txBody>
          <a:bodyPr>
            <a:normAutofit/>
          </a:bodyPr>
          <a:lstStyle/>
          <a:p>
            <a:pPr algn="ctr"/>
            <a:r>
              <a:rPr lang="en-IN" sz="2800" b="1" u="sng" dirty="0">
                <a:latin typeface="+mn-lt"/>
              </a:rPr>
              <a:t>Existing Systems</a:t>
            </a:r>
          </a:p>
        </p:txBody>
      </p:sp>
      <p:sp>
        <p:nvSpPr>
          <p:cNvPr id="3" name="Content Placeholder 2">
            <a:extLst>
              <a:ext uri="{FF2B5EF4-FFF2-40B4-BE49-F238E27FC236}">
                <a16:creationId xmlns:a16="http://schemas.microsoft.com/office/drawing/2014/main" id="{4D9BC7F9-6447-4BAD-9624-F066BB6299A3}"/>
              </a:ext>
            </a:extLst>
          </p:cNvPr>
          <p:cNvSpPr>
            <a:spLocks noGrp="1"/>
          </p:cNvSpPr>
          <p:nvPr>
            <p:ph idx="1"/>
          </p:nvPr>
        </p:nvSpPr>
        <p:spPr>
          <a:xfrm>
            <a:off x="838200" y="1333313"/>
            <a:ext cx="10515600" cy="4316506"/>
          </a:xfrm>
        </p:spPr>
        <p:txBody>
          <a:bodyPr>
            <a:normAutofit/>
          </a:bodyPr>
          <a:lstStyle/>
          <a:p>
            <a:pPr marL="0" indent="0" algn="just">
              <a:buNone/>
            </a:pPr>
            <a:r>
              <a:rPr lang="en-US"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In early days, cancer detection and treatment happened at late stages which ultimately lead to the increase in death rate of cancer patients. Gradually, study of cancer, </a:t>
            </a:r>
            <a:r>
              <a:rPr lang="en-US" sz="2400" b="1" i="1" dirty="0">
                <a:latin typeface="Cambria" panose="02040503050406030204" pitchFamily="18" charset="0"/>
                <a:ea typeface="Cambria" panose="02040503050406030204" pitchFamily="18" charset="0"/>
              </a:rPr>
              <a:t>Oncology</a:t>
            </a:r>
            <a:r>
              <a:rPr lang="en-US" sz="2400" dirty="0">
                <a:latin typeface="Cambria" panose="02040503050406030204" pitchFamily="18" charset="0"/>
                <a:ea typeface="Cambria" panose="02040503050406030204" pitchFamily="18" charset="0"/>
              </a:rPr>
              <a:t> brought more awareness in doctors for finding the patients who are diagnosed with cancer and to treat them. Even though death rate has not come into control due to lack of accuracy and no early prediction of cancer cells at their early stages, which eventually lead to the traumatic death rows to continue. The </a:t>
            </a:r>
            <a:r>
              <a:rPr lang="en-US" sz="2400" b="1" i="1" dirty="0">
                <a:latin typeface="Cambria" panose="02040503050406030204" pitchFamily="18" charset="0"/>
                <a:ea typeface="Cambria" panose="02040503050406030204" pitchFamily="18" charset="0"/>
              </a:rPr>
              <a:t>rapid evolution of technology </a:t>
            </a:r>
            <a:r>
              <a:rPr lang="en-US" sz="2400" dirty="0">
                <a:latin typeface="Cambria" panose="02040503050406030204" pitchFamily="18" charset="0"/>
                <a:ea typeface="Cambria" panose="02040503050406030204" pitchFamily="18" charset="0"/>
              </a:rPr>
              <a:t>in the world helped medical field to treat their patients in a better way. Machine usage took place rapidly in medical sector to find whether patient is diagnosed with the disease or not.</a:t>
            </a:r>
            <a:endParaRPr lang="en-IN"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34A1A948-2761-4081-B149-C3B9920A9801}"/>
              </a:ext>
            </a:extLst>
          </p:cNvPr>
          <p:cNvSpPr/>
          <p:nvPr/>
        </p:nvSpPr>
        <p:spPr>
          <a:xfrm>
            <a:off x="336176" y="558053"/>
            <a:ext cx="11517406" cy="5762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tx1">
                    <a:lumMod val="85000"/>
                    <a:lumOff val="15000"/>
                  </a:schemeClr>
                </a:solidFill>
              </a:ln>
              <a:noFill/>
            </a:endParaRPr>
          </a:p>
        </p:txBody>
      </p:sp>
    </p:spTree>
    <p:extLst>
      <p:ext uri="{BB962C8B-B14F-4D97-AF65-F5344CB8AC3E}">
        <p14:creationId xmlns:p14="http://schemas.microsoft.com/office/powerpoint/2010/main" val="312506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C1DC-7DF5-43EF-80B8-C7A2E35DF53C}"/>
              </a:ext>
            </a:extLst>
          </p:cNvPr>
          <p:cNvSpPr>
            <a:spLocks noGrp="1"/>
          </p:cNvSpPr>
          <p:nvPr>
            <p:ph type="title"/>
          </p:nvPr>
        </p:nvSpPr>
        <p:spPr/>
        <p:txBody>
          <a:bodyPr>
            <a:normAutofit/>
          </a:bodyPr>
          <a:lstStyle/>
          <a:p>
            <a:pPr algn="ctr"/>
            <a:r>
              <a:rPr lang="en-IN" sz="2800" b="1" u="sng" dirty="0">
                <a:latin typeface="+mn-lt"/>
              </a:rPr>
              <a:t>Drawbacks Of Existing System</a:t>
            </a:r>
          </a:p>
        </p:txBody>
      </p:sp>
      <p:sp>
        <p:nvSpPr>
          <p:cNvPr id="3" name="Content Placeholder 2">
            <a:extLst>
              <a:ext uri="{FF2B5EF4-FFF2-40B4-BE49-F238E27FC236}">
                <a16:creationId xmlns:a16="http://schemas.microsoft.com/office/drawing/2014/main" id="{365C052F-4463-485E-98FE-326948FACE79}"/>
              </a:ext>
            </a:extLst>
          </p:cNvPr>
          <p:cNvSpPr>
            <a:spLocks noGrp="1"/>
          </p:cNvSpPr>
          <p:nvPr>
            <p:ph idx="1"/>
          </p:nvPr>
        </p:nvSpPr>
        <p:spPr>
          <a:xfrm>
            <a:off x="838200" y="1523116"/>
            <a:ext cx="10515600" cy="2375115"/>
          </a:xfrm>
        </p:spPr>
        <p:txBody>
          <a:bodyPr>
            <a:normAutofit/>
          </a:bodyPr>
          <a:lstStyle/>
          <a:p>
            <a:pPr algn="just"/>
            <a:r>
              <a:rPr lang="en-US" sz="2400" dirty="0">
                <a:latin typeface="Cambria" panose="02040503050406030204" pitchFamily="18" charset="0"/>
                <a:ea typeface="Cambria" panose="02040503050406030204" pitchFamily="18" charset="0"/>
                <a:cs typeface="Calibri" panose="020F0502020204030204" pitchFamily="34" charset="0"/>
              </a:rPr>
              <a:t>Accuracy rate is poor.</a:t>
            </a:r>
          </a:p>
          <a:p>
            <a:pPr algn="just"/>
            <a:r>
              <a:rPr lang="en-US" sz="2400" dirty="0">
                <a:latin typeface="Cambria" panose="02040503050406030204" pitchFamily="18" charset="0"/>
                <a:ea typeface="Cambria" panose="02040503050406030204" pitchFamily="18" charset="0"/>
                <a:cs typeface="Calibri" panose="020F0502020204030204" pitchFamily="34" charset="0"/>
              </a:rPr>
              <a:t>No early prediction of cancer cells.</a:t>
            </a:r>
          </a:p>
          <a:p>
            <a:pPr algn="just"/>
            <a:r>
              <a:rPr lang="en-US" sz="2400" dirty="0">
                <a:latin typeface="Cambria" panose="02040503050406030204" pitchFamily="18" charset="0"/>
                <a:ea typeface="Cambria" panose="02040503050406030204" pitchFamily="18" charset="0"/>
                <a:cs typeface="Calibri" panose="020F0502020204030204" pitchFamily="34" charset="0"/>
              </a:rPr>
              <a:t>Less efficient even though using technology to determine the disease.</a:t>
            </a:r>
          </a:p>
        </p:txBody>
      </p:sp>
      <p:sp>
        <p:nvSpPr>
          <p:cNvPr id="4" name="Rectangle 3">
            <a:extLst>
              <a:ext uri="{FF2B5EF4-FFF2-40B4-BE49-F238E27FC236}">
                <a16:creationId xmlns:a16="http://schemas.microsoft.com/office/drawing/2014/main" id="{EB65E67D-269B-4813-BD96-29F1CADD8979}"/>
              </a:ext>
            </a:extLst>
          </p:cNvPr>
          <p:cNvSpPr/>
          <p:nvPr/>
        </p:nvSpPr>
        <p:spPr>
          <a:xfrm>
            <a:off x="355600" y="550333"/>
            <a:ext cx="11506200" cy="5782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1976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EADC-9ABE-BBBE-FE42-8B45B6FDC209}"/>
              </a:ext>
            </a:extLst>
          </p:cNvPr>
          <p:cNvSpPr>
            <a:spLocks noGrp="1"/>
          </p:cNvSpPr>
          <p:nvPr>
            <p:ph type="title"/>
          </p:nvPr>
        </p:nvSpPr>
        <p:spPr/>
        <p:txBody>
          <a:bodyPr>
            <a:normAutofit/>
          </a:bodyPr>
          <a:lstStyle/>
          <a:p>
            <a:pPr algn="ctr"/>
            <a:r>
              <a:rPr lang="en-US" sz="2800" b="1" u="sng" dirty="0">
                <a:latin typeface="+mn-lt"/>
              </a:rPr>
              <a:t>Proposed System</a:t>
            </a:r>
            <a:endParaRPr lang="en-IN" sz="2800" b="1" u="sng" dirty="0">
              <a:latin typeface="+mn-lt"/>
            </a:endParaRPr>
          </a:p>
        </p:txBody>
      </p:sp>
      <p:sp>
        <p:nvSpPr>
          <p:cNvPr id="3" name="Content Placeholder 2">
            <a:extLst>
              <a:ext uri="{FF2B5EF4-FFF2-40B4-BE49-F238E27FC236}">
                <a16:creationId xmlns:a16="http://schemas.microsoft.com/office/drawing/2014/main" id="{EBAE3603-4C71-FC86-E2FC-5EF8E7936E7C}"/>
              </a:ext>
            </a:extLst>
          </p:cNvPr>
          <p:cNvSpPr>
            <a:spLocks noGrp="1"/>
          </p:cNvSpPr>
          <p:nvPr>
            <p:ph idx="1"/>
          </p:nvPr>
        </p:nvSpPr>
        <p:spPr/>
        <p:txBody>
          <a:bodyPr>
            <a:normAutofit/>
          </a:bodyPr>
          <a:lstStyle/>
          <a:p>
            <a:r>
              <a:rPr lang="en-US" sz="2400" dirty="0">
                <a:latin typeface="Cambria" panose="02040503050406030204" pitchFamily="18" charset="0"/>
                <a:ea typeface="Cambria" panose="02040503050406030204" pitchFamily="18" charset="0"/>
              </a:rPr>
              <a:t>Our model classify the tumors </a:t>
            </a:r>
            <a:r>
              <a:rPr lang="en-US" sz="2400" b="1" i="1" dirty="0">
                <a:latin typeface="Cambria" panose="02040503050406030204" pitchFamily="18" charset="0"/>
                <a:ea typeface="Cambria" panose="02040503050406030204" pitchFamily="18" charset="0"/>
              </a:rPr>
              <a:t>Benign, Malignant.</a:t>
            </a:r>
          </a:p>
          <a:p>
            <a:r>
              <a:rPr lang="en-US" sz="2400" dirty="0">
                <a:latin typeface="Cambria" panose="02040503050406030204" pitchFamily="18" charset="0"/>
                <a:ea typeface="Cambria" panose="02040503050406030204" pitchFamily="18" charset="0"/>
              </a:rPr>
              <a:t>For better outcomes, we are comparing different algorithms such as </a:t>
            </a:r>
            <a:r>
              <a:rPr lang="en-US" sz="2400" b="1" i="1" dirty="0">
                <a:latin typeface="Cambria" panose="02040503050406030204" pitchFamily="18" charset="0"/>
                <a:ea typeface="Cambria" panose="02040503050406030204" pitchFamily="18" charset="0"/>
              </a:rPr>
              <a:t>SVM, KNN, Random Forest</a:t>
            </a:r>
            <a:r>
              <a:rPr lang="en-US" sz="2400" dirty="0">
                <a:latin typeface="Cambria" panose="02040503050406030204" pitchFamily="18" charset="0"/>
                <a:ea typeface="Cambria" panose="02040503050406030204" pitchFamily="18" charset="0"/>
              </a:rPr>
              <a:t> and </a:t>
            </a:r>
            <a:r>
              <a:rPr lang="en-US" sz="2400" b="1" i="1" dirty="0">
                <a:latin typeface="Cambria" panose="02040503050406030204" pitchFamily="18" charset="0"/>
                <a:ea typeface="Cambria" panose="02040503050406030204" pitchFamily="18" charset="0"/>
              </a:rPr>
              <a:t>Neural Networks.</a:t>
            </a:r>
            <a:endParaRPr lang="en-IN" sz="2400" b="1" i="1"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D8B14F79-008A-461F-AE8A-1578BA28A7FD}"/>
              </a:ext>
            </a:extLst>
          </p:cNvPr>
          <p:cNvSpPr/>
          <p:nvPr/>
        </p:nvSpPr>
        <p:spPr>
          <a:xfrm>
            <a:off x="338667" y="558800"/>
            <a:ext cx="11531600" cy="57488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2000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07AA-6552-5964-B8BA-D959F83BCF98}"/>
              </a:ext>
            </a:extLst>
          </p:cNvPr>
          <p:cNvSpPr>
            <a:spLocks noGrp="1"/>
          </p:cNvSpPr>
          <p:nvPr>
            <p:ph type="title"/>
          </p:nvPr>
        </p:nvSpPr>
        <p:spPr/>
        <p:txBody>
          <a:bodyPr>
            <a:normAutofit/>
          </a:bodyPr>
          <a:lstStyle/>
          <a:p>
            <a:pPr algn="ctr"/>
            <a:r>
              <a:rPr lang="en-US" sz="2800" b="1" u="sng" dirty="0">
                <a:latin typeface="+mn-lt"/>
              </a:rPr>
              <a:t>Problem Statement</a:t>
            </a:r>
            <a:endParaRPr lang="en-IN" sz="2800" b="1" u="sng" dirty="0">
              <a:latin typeface="+mn-lt"/>
            </a:endParaRPr>
          </a:p>
        </p:txBody>
      </p:sp>
      <p:sp>
        <p:nvSpPr>
          <p:cNvPr id="3" name="Content Placeholder 2">
            <a:extLst>
              <a:ext uri="{FF2B5EF4-FFF2-40B4-BE49-F238E27FC236}">
                <a16:creationId xmlns:a16="http://schemas.microsoft.com/office/drawing/2014/main" id="{896AE885-983D-5811-19B3-25A059AD456F}"/>
              </a:ext>
            </a:extLst>
          </p:cNvPr>
          <p:cNvSpPr>
            <a:spLocks noGrp="1"/>
          </p:cNvSpPr>
          <p:nvPr>
            <p:ph idx="1"/>
          </p:nvPr>
        </p:nvSpPr>
        <p:spPr/>
        <p:txBody>
          <a:bodyPr/>
          <a:lstStyle/>
          <a:p>
            <a:r>
              <a:rPr lang="en-US" sz="2400" dirty="0">
                <a:latin typeface="Cambria" panose="02040503050406030204" pitchFamily="18" charset="0"/>
                <a:ea typeface="Cambria" panose="02040503050406030204" pitchFamily="18" charset="0"/>
              </a:rPr>
              <a:t>To analyze the </a:t>
            </a:r>
            <a:r>
              <a:rPr lang="en-US" sz="2400" b="1" i="1" dirty="0">
                <a:latin typeface="Cambria" panose="02040503050406030204" pitchFamily="18" charset="0"/>
                <a:ea typeface="Cambria" panose="02040503050406030204" pitchFamily="18" charset="0"/>
              </a:rPr>
              <a:t>Breast Cancer.</a:t>
            </a:r>
          </a:p>
          <a:p>
            <a:r>
              <a:rPr lang="en-IN" sz="2400" i="1" dirty="0">
                <a:latin typeface="Cambria" panose="02040503050406030204" pitchFamily="18" charset="0"/>
                <a:ea typeface="Cambria" panose="02040503050406030204" pitchFamily="18" charset="0"/>
              </a:rPr>
              <a:t> </a:t>
            </a:r>
            <a:r>
              <a:rPr lang="en-IN" sz="2400" dirty="0">
                <a:latin typeface="Cambria" panose="02040503050406030204" pitchFamily="18" charset="0"/>
                <a:ea typeface="Cambria" panose="02040503050406030204" pitchFamily="18" charset="0"/>
              </a:rPr>
              <a:t>In order to tackle this we use various </a:t>
            </a:r>
            <a:r>
              <a:rPr lang="en-IN" sz="2400" b="1" i="1" dirty="0">
                <a:latin typeface="Cambria" panose="02040503050406030204" pitchFamily="18" charset="0"/>
                <a:ea typeface="Cambria" panose="02040503050406030204" pitchFamily="18" charset="0"/>
              </a:rPr>
              <a:t>Machine Learning Algorithms.</a:t>
            </a:r>
          </a:p>
          <a:p>
            <a:pPr marL="0" indent="0">
              <a:buNone/>
            </a:pPr>
            <a:endParaRPr lang="en-IN" b="1" i="1" dirty="0"/>
          </a:p>
          <a:p>
            <a:pPr marL="0" indent="0">
              <a:buNone/>
            </a:pPr>
            <a:endParaRPr lang="en-IN" i="1" dirty="0"/>
          </a:p>
        </p:txBody>
      </p:sp>
      <p:sp>
        <p:nvSpPr>
          <p:cNvPr id="4" name="Rectangle 3">
            <a:extLst>
              <a:ext uri="{FF2B5EF4-FFF2-40B4-BE49-F238E27FC236}">
                <a16:creationId xmlns:a16="http://schemas.microsoft.com/office/drawing/2014/main" id="{41EC4455-529A-47AA-A340-9DB764488606}"/>
              </a:ext>
            </a:extLst>
          </p:cNvPr>
          <p:cNvSpPr/>
          <p:nvPr/>
        </p:nvSpPr>
        <p:spPr>
          <a:xfrm>
            <a:off x="338667" y="533400"/>
            <a:ext cx="11523133" cy="57573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88295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4AF3-2AB0-4FDD-BFD7-DD420DD33329}"/>
              </a:ext>
            </a:extLst>
          </p:cNvPr>
          <p:cNvSpPr>
            <a:spLocks noGrp="1"/>
          </p:cNvSpPr>
          <p:nvPr>
            <p:ph type="title"/>
          </p:nvPr>
        </p:nvSpPr>
        <p:spPr/>
        <p:txBody>
          <a:bodyPr>
            <a:normAutofit/>
          </a:bodyPr>
          <a:lstStyle/>
          <a:p>
            <a:pPr algn="ctr"/>
            <a:r>
              <a:rPr lang="en-IN" sz="2800" b="1" u="sng" dirty="0">
                <a:latin typeface="+mn-lt"/>
              </a:rPr>
              <a:t>Scope of The Project</a:t>
            </a:r>
          </a:p>
        </p:txBody>
      </p:sp>
      <p:sp>
        <p:nvSpPr>
          <p:cNvPr id="3" name="Content Placeholder 2">
            <a:extLst>
              <a:ext uri="{FF2B5EF4-FFF2-40B4-BE49-F238E27FC236}">
                <a16:creationId xmlns:a16="http://schemas.microsoft.com/office/drawing/2014/main" id="{D7AAC69A-ED28-4062-BD52-316F9D79BCB5}"/>
              </a:ext>
            </a:extLst>
          </p:cNvPr>
          <p:cNvSpPr>
            <a:spLocks noGrp="1"/>
          </p:cNvSpPr>
          <p:nvPr>
            <p:ph idx="1"/>
          </p:nvPr>
        </p:nvSpPr>
        <p:spPr/>
        <p:txBody>
          <a:bodyPr/>
          <a:lstStyle/>
          <a:p>
            <a:pPr algn="just"/>
            <a:r>
              <a:rPr lang="en-US" sz="2400" dirty="0">
                <a:latin typeface="Cambria" panose="02040503050406030204" pitchFamily="18" charset="0"/>
                <a:ea typeface="Cambria" panose="02040503050406030204" pitchFamily="18" charset="0"/>
                <a:cs typeface="Calibri" panose="020F0502020204030204" pitchFamily="34" charset="0"/>
              </a:rPr>
              <a:t>Advancement has widened the scope of curing and fighting the Breast Cancer. Machine learning provides training &amp; support for intelligent systems for detecting diseases in patients.</a:t>
            </a:r>
          </a:p>
          <a:p>
            <a:pPr algn="just"/>
            <a:r>
              <a:rPr lang="en-US" sz="2400" dirty="0">
                <a:latin typeface="Cambria" panose="02040503050406030204" pitchFamily="18" charset="0"/>
                <a:ea typeface="Cambria" panose="02040503050406030204" pitchFamily="18" charset="0"/>
                <a:cs typeface="Calibri" panose="020F0502020204030204" pitchFamily="34" charset="0"/>
              </a:rPr>
              <a:t>Machine Learning techniques will facilitate doctors to create an correct identification for Breast Cancer and make the proper classification of being benign or malignant tumor.</a:t>
            </a:r>
          </a:p>
          <a:p>
            <a:endParaRPr lang="en-IN" dirty="0"/>
          </a:p>
        </p:txBody>
      </p:sp>
      <p:sp>
        <p:nvSpPr>
          <p:cNvPr id="4" name="Rectangle 3">
            <a:extLst>
              <a:ext uri="{FF2B5EF4-FFF2-40B4-BE49-F238E27FC236}">
                <a16:creationId xmlns:a16="http://schemas.microsoft.com/office/drawing/2014/main" id="{9CAC9A08-647C-4C21-835E-9E667B8DD82E}"/>
              </a:ext>
            </a:extLst>
          </p:cNvPr>
          <p:cNvSpPr/>
          <p:nvPr/>
        </p:nvSpPr>
        <p:spPr>
          <a:xfrm>
            <a:off x="321733" y="550333"/>
            <a:ext cx="11548534" cy="57996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78402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655E-2159-BD7F-2CF9-59F7B398D89C}"/>
              </a:ext>
            </a:extLst>
          </p:cNvPr>
          <p:cNvSpPr>
            <a:spLocks noGrp="1"/>
          </p:cNvSpPr>
          <p:nvPr>
            <p:ph type="title"/>
          </p:nvPr>
        </p:nvSpPr>
        <p:spPr/>
        <p:txBody>
          <a:bodyPr>
            <a:normAutofit/>
          </a:bodyPr>
          <a:lstStyle/>
          <a:p>
            <a:pPr algn="ctr"/>
            <a:r>
              <a:rPr lang="en-US" sz="2800" b="1" u="sng" dirty="0">
                <a:latin typeface="+mn-lt"/>
              </a:rPr>
              <a:t>Objective</a:t>
            </a:r>
            <a:endParaRPr lang="en-IN" sz="2800" b="1" u="sng" dirty="0">
              <a:latin typeface="+mn-lt"/>
            </a:endParaRPr>
          </a:p>
        </p:txBody>
      </p:sp>
      <p:sp>
        <p:nvSpPr>
          <p:cNvPr id="3" name="Content Placeholder 2">
            <a:extLst>
              <a:ext uri="{FF2B5EF4-FFF2-40B4-BE49-F238E27FC236}">
                <a16:creationId xmlns:a16="http://schemas.microsoft.com/office/drawing/2014/main" id="{DB237179-FB96-595E-70A6-1D539C15E32B}"/>
              </a:ext>
            </a:extLst>
          </p:cNvPr>
          <p:cNvSpPr>
            <a:spLocks noGrp="1"/>
          </p:cNvSpPr>
          <p:nvPr>
            <p:ph idx="1"/>
          </p:nvPr>
        </p:nvSpPr>
        <p:spPr/>
        <p:txBody>
          <a:bodyPr/>
          <a:lstStyle/>
          <a:p>
            <a:pPr algn="just"/>
            <a:r>
              <a:rPr lang="en-US" sz="2400" dirty="0">
                <a:latin typeface="Cambria" panose="02040503050406030204" pitchFamily="18" charset="0"/>
                <a:ea typeface="Cambria" panose="02040503050406030204" pitchFamily="18" charset="0"/>
                <a:cs typeface="Times New Roman" panose="02020603050405020304" pitchFamily="18" charset="0"/>
              </a:rPr>
              <a:t>The objective of this project is to identify studies on classification techniques in breast cancer diagnosis and to analyze them from three perspectives: </a:t>
            </a:r>
          </a:p>
          <a:p>
            <a:pPr lvl="1" algn="just"/>
            <a:r>
              <a:rPr lang="en-US" sz="2200" dirty="0">
                <a:latin typeface="Cambria" panose="02040503050406030204" pitchFamily="18" charset="0"/>
                <a:ea typeface="Cambria" panose="02040503050406030204" pitchFamily="18" charset="0"/>
                <a:cs typeface="Times New Roman" panose="02020603050405020304" pitchFamily="18" charset="0"/>
              </a:rPr>
              <a:t>Classification techniques used.</a:t>
            </a:r>
          </a:p>
          <a:p>
            <a:pPr lvl="1" algn="just"/>
            <a:r>
              <a:rPr lang="en-US" sz="2200" dirty="0">
                <a:latin typeface="Cambria" panose="02040503050406030204" pitchFamily="18" charset="0"/>
                <a:ea typeface="Cambria" panose="02040503050406030204" pitchFamily="18" charset="0"/>
                <a:cs typeface="Times New Roman" panose="02020603050405020304" pitchFamily="18" charset="0"/>
              </a:rPr>
              <a:t>Accuracy of the classifiers</a:t>
            </a:r>
          </a:p>
          <a:p>
            <a:pPr lvl="1" algn="just"/>
            <a:r>
              <a:rPr lang="en-US" sz="2200" dirty="0">
                <a:latin typeface="Cambria" panose="02040503050406030204" pitchFamily="18" charset="0"/>
                <a:ea typeface="Cambria" panose="02040503050406030204" pitchFamily="18" charset="0"/>
                <a:cs typeface="Times New Roman" panose="02020603050405020304" pitchFamily="18" charset="0"/>
              </a:rPr>
              <a:t>Comparison of performance.</a:t>
            </a:r>
          </a:p>
          <a:p>
            <a:pPr algn="just"/>
            <a:r>
              <a:rPr lang="en-US" sz="2400" dirty="0">
                <a:latin typeface="Cambria" panose="02040503050406030204" pitchFamily="18" charset="0"/>
                <a:ea typeface="Cambria" panose="02040503050406030204" pitchFamily="18" charset="0"/>
                <a:cs typeface="Times New Roman" panose="02020603050405020304" pitchFamily="18" charset="0"/>
              </a:rPr>
              <a:t>Finally to develop the machine with the best possible accuracy in classifying the cancer cells.</a:t>
            </a:r>
          </a:p>
          <a:p>
            <a:endParaRPr lang="en-IN" dirty="0"/>
          </a:p>
        </p:txBody>
      </p:sp>
      <p:sp>
        <p:nvSpPr>
          <p:cNvPr id="4" name="Rectangle 3">
            <a:extLst>
              <a:ext uri="{FF2B5EF4-FFF2-40B4-BE49-F238E27FC236}">
                <a16:creationId xmlns:a16="http://schemas.microsoft.com/office/drawing/2014/main" id="{F0A44C5A-A293-4ECA-8E31-9D4B960789AC}"/>
              </a:ext>
            </a:extLst>
          </p:cNvPr>
          <p:cNvSpPr/>
          <p:nvPr/>
        </p:nvSpPr>
        <p:spPr>
          <a:xfrm>
            <a:off x="321733" y="558800"/>
            <a:ext cx="11548534" cy="576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83190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831C-E021-382C-4329-01A7FE1B0B0F}"/>
              </a:ext>
            </a:extLst>
          </p:cNvPr>
          <p:cNvSpPr>
            <a:spLocks noGrp="1"/>
          </p:cNvSpPr>
          <p:nvPr>
            <p:ph type="title"/>
          </p:nvPr>
        </p:nvSpPr>
        <p:spPr/>
        <p:txBody>
          <a:bodyPr>
            <a:normAutofit/>
          </a:bodyPr>
          <a:lstStyle/>
          <a:p>
            <a:pPr algn="ctr"/>
            <a:r>
              <a:rPr lang="en-US" sz="2800" b="1" u="sng" dirty="0">
                <a:latin typeface="+mn-lt"/>
              </a:rPr>
              <a:t>Project Domain</a:t>
            </a:r>
            <a:endParaRPr lang="en-IN" sz="2800" b="1" u="sng" dirty="0">
              <a:latin typeface="+mn-lt"/>
            </a:endParaRPr>
          </a:p>
        </p:txBody>
      </p:sp>
      <p:sp>
        <p:nvSpPr>
          <p:cNvPr id="3" name="Content Placeholder 2">
            <a:extLst>
              <a:ext uri="{FF2B5EF4-FFF2-40B4-BE49-F238E27FC236}">
                <a16:creationId xmlns:a16="http://schemas.microsoft.com/office/drawing/2014/main" id="{BFF3F61D-3C3F-5B42-2E81-C288D0603D60}"/>
              </a:ext>
            </a:extLst>
          </p:cNvPr>
          <p:cNvSpPr>
            <a:spLocks noGrp="1"/>
          </p:cNvSpPr>
          <p:nvPr>
            <p:ph idx="1"/>
          </p:nvPr>
        </p:nvSpPr>
        <p:spPr/>
        <p:txBody>
          <a:bodyPr>
            <a:normAutofit/>
          </a:bodyPr>
          <a:lstStyle/>
          <a:p>
            <a:r>
              <a:rPr lang="en-US" sz="2400" dirty="0">
                <a:latin typeface="Cambria" panose="02040503050406030204" pitchFamily="18" charset="0"/>
                <a:ea typeface="Cambria" panose="02040503050406030204" pitchFamily="18" charset="0"/>
              </a:rPr>
              <a:t>Our project comes under </a:t>
            </a:r>
            <a:r>
              <a:rPr lang="en-US" sz="2400" b="1" i="1" dirty="0">
                <a:latin typeface="Cambria" panose="02040503050406030204" pitchFamily="18" charset="0"/>
                <a:ea typeface="Cambria" panose="02040503050406030204" pitchFamily="18" charset="0"/>
              </a:rPr>
              <a:t>Data Science.</a:t>
            </a:r>
            <a:endParaRPr lang="en-IN" sz="2400" b="1" i="1"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CB42E54D-C648-455C-BE64-C7F25B1F62F2}"/>
              </a:ext>
            </a:extLst>
          </p:cNvPr>
          <p:cNvSpPr/>
          <p:nvPr/>
        </p:nvSpPr>
        <p:spPr>
          <a:xfrm>
            <a:off x="338667" y="550333"/>
            <a:ext cx="11531600" cy="57573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345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DA89-0EE8-B704-7335-E1803BC9E6FA}"/>
              </a:ext>
            </a:extLst>
          </p:cNvPr>
          <p:cNvSpPr>
            <a:spLocks noGrp="1"/>
          </p:cNvSpPr>
          <p:nvPr>
            <p:ph type="title"/>
          </p:nvPr>
        </p:nvSpPr>
        <p:spPr>
          <a:xfrm>
            <a:off x="838200" y="320395"/>
            <a:ext cx="10515600" cy="1325563"/>
          </a:xfrm>
        </p:spPr>
        <p:txBody>
          <a:bodyPr>
            <a:normAutofit/>
          </a:bodyPr>
          <a:lstStyle/>
          <a:p>
            <a:pPr algn="ctr"/>
            <a:r>
              <a:rPr lang="en-US" sz="3200" b="1" u="sng" dirty="0">
                <a:latin typeface="+mn-lt"/>
              </a:rPr>
              <a:t>Requirement Analysis</a:t>
            </a:r>
            <a:endParaRPr lang="en-IN" sz="3200" b="1" u="sng" dirty="0">
              <a:latin typeface="+mn-lt"/>
            </a:endParaRPr>
          </a:p>
        </p:txBody>
      </p:sp>
      <p:sp>
        <p:nvSpPr>
          <p:cNvPr id="3" name="Content Placeholder 2">
            <a:extLst>
              <a:ext uri="{FF2B5EF4-FFF2-40B4-BE49-F238E27FC236}">
                <a16:creationId xmlns:a16="http://schemas.microsoft.com/office/drawing/2014/main" id="{D29DE48B-67C9-B0B5-60F1-BF21B721A63D}"/>
              </a:ext>
            </a:extLst>
          </p:cNvPr>
          <p:cNvSpPr>
            <a:spLocks noGrp="1"/>
          </p:cNvSpPr>
          <p:nvPr>
            <p:ph idx="1"/>
          </p:nvPr>
        </p:nvSpPr>
        <p:spPr>
          <a:xfrm>
            <a:off x="838200" y="1639888"/>
            <a:ext cx="10515600" cy="4351338"/>
          </a:xfrm>
        </p:spPr>
        <p:txBody>
          <a:bodyPr>
            <a:normAutofit/>
          </a:bodyPr>
          <a:lstStyle/>
          <a:p>
            <a:pPr marL="0" indent="0">
              <a:buNone/>
            </a:pPr>
            <a:r>
              <a:rPr lang="en-US" b="1" u="sng" dirty="0"/>
              <a:t>Functional Requirements:</a:t>
            </a:r>
          </a:p>
          <a:p>
            <a:pPr marL="0" indent="0">
              <a:buNone/>
            </a:pPr>
            <a:r>
              <a:rPr lang="en-IN" sz="2400" dirty="0">
                <a:latin typeface="Cambria" panose="02040503050406030204" pitchFamily="18" charset="0"/>
                <a:ea typeface="Cambria" panose="02040503050406030204" pitchFamily="18" charset="0"/>
              </a:rPr>
              <a:t>The system shall,</a:t>
            </a:r>
          </a:p>
          <a:p>
            <a:pPr lvl="1"/>
            <a:r>
              <a:rPr lang="en-IN" sz="2200" dirty="0">
                <a:latin typeface="Cambria" panose="02040503050406030204" pitchFamily="18" charset="0"/>
                <a:ea typeface="Cambria" panose="02040503050406030204" pitchFamily="18" charset="0"/>
              </a:rPr>
              <a:t>Collect the dataset related to breast cancer.</a:t>
            </a:r>
          </a:p>
          <a:p>
            <a:pPr lvl="1" algn="just"/>
            <a:r>
              <a:rPr lang="en-IN" sz="2200" dirty="0">
                <a:latin typeface="Cambria" panose="02040503050406030204" pitchFamily="18" charset="0"/>
                <a:ea typeface="Cambria" panose="02040503050406030204" pitchFamily="18" charset="0"/>
              </a:rPr>
              <a:t>Using different machine learning algorithms to classify the Malignant and Benign Tumours and to compare the accuracy given by </a:t>
            </a:r>
            <a:r>
              <a:rPr lang="en-IN" sz="2200" b="1" i="1" dirty="0">
                <a:latin typeface="Cambria" panose="02040503050406030204" pitchFamily="18" charset="0"/>
                <a:ea typeface="Cambria" panose="02040503050406030204" pitchFamily="18" charset="0"/>
              </a:rPr>
              <a:t>SVM, KNN, Random forest, Neural Networks</a:t>
            </a:r>
            <a:r>
              <a:rPr lang="en-IN" b="1" i="1" dirty="0">
                <a:latin typeface="Cambria" panose="02040503050406030204" pitchFamily="18" charset="0"/>
                <a:ea typeface="Cambria" panose="02040503050406030204" pitchFamily="18" charset="0"/>
              </a:rPr>
              <a:t>.</a:t>
            </a:r>
          </a:p>
          <a:p>
            <a:pPr marL="457200" lvl="1" indent="0">
              <a:buNone/>
            </a:pPr>
            <a:r>
              <a:rPr lang="en-IN" b="1" i="1" u="sng" dirty="0">
                <a:latin typeface="Cambria" panose="02040503050406030204" pitchFamily="18" charset="0"/>
                <a:ea typeface="Cambria" panose="02040503050406030204" pitchFamily="18" charset="0"/>
              </a:rPr>
              <a:t>Non functional requirements:-</a:t>
            </a:r>
          </a:p>
          <a:p>
            <a:pPr lvl="1"/>
            <a:r>
              <a:rPr lang="en-IN" dirty="0">
                <a:latin typeface="Cambria" panose="02040503050406030204" pitchFamily="18" charset="0"/>
                <a:ea typeface="Cambria" panose="02040503050406030204" pitchFamily="18" charset="0"/>
              </a:rPr>
              <a:t>Low Maintenance</a:t>
            </a:r>
          </a:p>
          <a:p>
            <a:pPr lvl="1"/>
            <a:r>
              <a:rPr lang="en-IN" dirty="0">
                <a:latin typeface="Cambria" panose="02040503050406030204" pitchFamily="18" charset="0"/>
                <a:ea typeface="Cambria" panose="02040503050406030204" pitchFamily="18" charset="0"/>
              </a:rPr>
              <a:t>Be Scalable</a:t>
            </a:r>
          </a:p>
          <a:p>
            <a:pPr lvl="1"/>
            <a:r>
              <a:rPr lang="en-IN" dirty="0">
                <a:latin typeface="Cambria" panose="02040503050406030204" pitchFamily="18" charset="0"/>
                <a:ea typeface="Cambria" panose="02040503050406030204" pitchFamily="18" charset="0"/>
              </a:rPr>
              <a:t>Reliable</a:t>
            </a:r>
          </a:p>
        </p:txBody>
      </p:sp>
      <p:sp>
        <p:nvSpPr>
          <p:cNvPr id="4" name="Rectangle 3">
            <a:extLst>
              <a:ext uri="{FF2B5EF4-FFF2-40B4-BE49-F238E27FC236}">
                <a16:creationId xmlns:a16="http://schemas.microsoft.com/office/drawing/2014/main" id="{240B7FFC-6F37-40D5-A077-C177BB1AC315}"/>
              </a:ext>
            </a:extLst>
          </p:cNvPr>
          <p:cNvSpPr/>
          <p:nvPr/>
        </p:nvSpPr>
        <p:spPr>
          <a:xfrm>
            <a:off x="347133" y="524933"/>
            <a:ext cx="11540067" cy="57996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56173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11FC-C970-4177-9A73-45D3D57E2028}"/>
              </a:ext>
            </a:extLst>
          </p:cNvPr>
          <p:cNvSpPr>
            <a:spLocks noGrp="1"/>
          </p:cNvSpPr>
          <p:nvPr>
            <p:ph type="title"/>
          </p:nvPr>
        </p:nvSpPr>
        <p:spPr>
          <a:xfrm>
            <a:off x="838200" y="591329"/>
            <a:ext cx="10515600" cy="865281"/>
          </a:xfrm>
        </p:spPr>
        <p:txBody>
          <a:bodyPr>
            <a:normAutofit/>
          </a:bodyPr>
          <a:lstStyle/>
          <a:p>
            <a:r>
              <a:rPr lang="en-IN" sz="2800" b="1" u="sng" dirty="0">
                <a:latin typeface="+mn-lt"/>
              </a:rPr>
              <a:t>Software Requirements:-</a:t>
            </a:r>
          </a:p>
        </p:txBody>
      </p:sp>
      <p:sp>
        <p:nvSpPr>
          <p:cNvPr id="3" name="Content Placeholder 2">
            <a:extLst>
              <a:ext uri="{FF2B5EF4-FFF2-40B4-BE49-F238E27FC236}">
                <a16:creationId xmlns:a16="http://schemas.microsoft.com/office/drawing/2014/main" id="{1B7527D2-332C-4F76-B18F-02C1763408A0}"/>
              </a:ext>
            </a:extLst>
          </p:cNvPr>
          <p:cNvSpPr>
            <a:spLocks noGrp="1"/>
          </p:cNvSpPr>
          <p:nvPr>
            <p:ph idx="1"/>
          </p:nvPr>
        </p:nvSpPr>
        <p:spPr>
          <a:xfrm>
            <a:off x="838200" y="1398495"/>
            <a:ext cx="10181665" cy="4531658"/>
          </a:xfrm>
        </p:spPr>
        <p:txBody>
          <a:bodyPr>
            <a:normAutofit lnSpcReduction="10000"/>
          </a:bodyPr>
          <a:lstStyle/>
          <a:p>
            <a:pPr marL="0" indent="0">
              <a:buNone/>
            </a:pPr>
            <a:r>
              <a:rPr lang="en-US" sz="2800" b="1" dirty="0">
                <a:cs typeface="Times New Roman" panose="02020603050405020304" pitchFamily="18" charset="0"/>
              </a:rPr>
              <a:t>Language used:</a:t>
            </a:r>
          </a:p>
          <a:p>
            <a:pPr marL="845820" lvl="1" indent="-342900"/>
            <a:r>
              <a:rPr lang="en-US" dirty="0">
                <a:latin typeface="Cambria" panose="02040503050406030204" pitchFamily="18" charset="0"/>
                <a:ea typeface="Cambria" panose="02040503050406030204" pitchFamily="18" charset="0"/>
                <a:cs typeface="Times New Roman" panose="02020603050405020304" pitchFamily="18" charset="0"/>
              </a:rPr>
              <a:t>Python 3.3.2</a:t>
            </a:r>
          </a:p>
          <a:p>
            <a:pPr marL="0" indent="0">
              <a:buNone/>
            </a:pPr>
            <a:r>
              <a:rPr lang="en-US" sz="2800" b="1" dirty="0">
                <a:cs typeface="Times New Roman" panose="02020603050405020304" pitchFamily="18" charset="0"/>
              </a:rPr>
              <a:t>Libraries:</a:t>
            </a:r>
            <a:endParaRPr lang="en-US" sz="2800" b="1" dirty="0">
              <a:solidFill>
                <a:srgbClr val="2E08CE"/>
              </a:solidFill>
              <a:cs typeface="Times New Roman" panose="02020603050405020304" pitchFamily="18" charset="0"/>
            </a:endParaRPr>
          </a:p>
          <a:p>
            <a:pPr marL="845820" lvl="1" indent="-342900"/>
            <a:r>
              <a:rPr lang="en-US" dirty="0">
                <a:cs typeface="Times New Roman"/>
              </a:rPr>
              <a:t>	</a:t>
            </a:r>
            <a:r>
              <a:rPr lang="en-US" dirty="0">
                <a:latin typeface="Cambria" panose="02040503050406030204" pitchFamily="18" charset="0"/>
                <a:ea typeface="Cambria" panose="02040503050406030204" pitchFamily="18" charset="0"/>
                <a:cs typeface="Times New Roman"/>
              </a:rPr>
              <a:t>NumPy</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845820" lvl="1" indent="-342900"/>
            <a:r>
              <a:rPr lang="en-US" dirty="0">
                <a:latin typeface="Cambria" panose="02040503050406030204" pitchFamily="18" charset="0"/>
                <a:ea typeface="Cambria" panose="02040503050406030204" pitchFamily="18" charset="0"/>
                <a:cs typeface="Times New Roman"/>
              </a:rPr>
              <a:t>	Scikit Learn</a:t>
            </a:r>
          </a:p>
          <a:p>
            <a:pPr marL="845820" lvl="1" indent="-342900"/>
            <a:r>
              <a:rPr lang="en-US" dirty="0">
                <a:latin typeface="Cambria" panose="02040503050406030204" pitchFamily="18" charset="0"/>
                <a:ea typeface="Cambria" panose="02040503050406030204" pitchFamily="18" charset="0"/>
                <a:cs typeface="Times New Roman"/>
              </a:rPr>
              <a:t>	Pandas</a:t>
            </a:r>
          </a:p>
          <a:p>
            <a:pPr marL="845820" lvl="1" indent="-342900"/>
            <a:r>
              <a:rPr lang="en-US" dirty="0">
                <a:latin typeface="Cambria" panose="02040503050406030204" pitchFamily="18" charset="0"/>
                <a:ea typeface="Cambria" panose="02040503050406030204" pitchFamily="18" charset="0"/>
                <a:cs typeface="Times New Roman"/>
              </a:rPr>
              <a:t>	Seaborn</a:t>
            </a:r>
          </a:p>
          <a:p>
            <a:pPr marL="845820" lvl="1" indent="-342900"/>
            <a:r>
              <a:rPr lang="en-US" dirty="0">
                <a:latin typeface="Cambria" panose="02040503050406030204" pitchFamily="18" charset="0"/>
                <a:ea typeface="Cambria" panose="02040503050406030204" pitchFamily="18" charset="0"/>
                <a:cs typeface="Times New Roman"/>
              </a:rPr>
              <a:t>	Matplotlib</a:t>
            </a:r>
          </a:p>
          <a:p>
            <a:pPr marL="0" indent="0">
              <a:buNone/>
            </a:pPr>
            <a:r>
              <a:rPr lang="en-IN" b="1" u="sng" dirty="0">
                <a:cs typeface="Times New Roman" pitchFamily="18" charset="0"/>
              </a:rPr>
              <a:t>Hardware</a:t>
            </a:r>
            <a:r>
              <a:rPr lang="en-IN" sz="2400" b="1" u="sng" dirty="0">
                <a:cs typeface="Times New Roman" pitchFamily="18" charset="0"/>
              </a:rPr>
              <a:t> </a:t>
            </a:r>
            <a:r>
              <a:rPr lang="en-IN" b="1" u="sng" dirty="0">
                <a:cs typeface="Times New Roman" pitchFamily="18" charset="0"/>
              </a:rPr>
              <a:t>Requirements: -</a:t>
            </a:r>
          </a:p>
          <a:p>
            <a:pPr lvl="1" algn="just"/>
            <a:r>
              <a:rPr lang="en-IN" dirty="0">
                <a:latin typeface="Cambria" panose="02040503050406030204" pitchFamily="18" charset="0"/>
                <a:ea typeface="Cambria" panose="02040503050406030204" pitchFamily="18" charset="0"/>
                <a:cs typeface="Times New Roman" pitchFamily="18" charset="0"/>
              </a:rPr>
              <a:t>Hard Disk: 20 GB. </a:t>
            </a:r>
          </a:p>
          <a:p>
            <a:pPr lvl="1" algn="just"/>
            <a:r>
              <a:rPr lang="en-IN" dirty="0">
                <a:latin typeface="Cambria" panose="02040503050406030204" pitchFamily="18" charset="0"/>
                <a:ea typeface="Cambria" panose="02040503050406030204" pitchFamily="18" charset="0"/>
                <a:cs typeface="Times New Roman" pitchFamily="18" charset="0"/>
              </a:rPr>
              <a:t>Ram: 4 GB</a:t>
            </a:r>
            <a:r>
              <a:rPr lang="en-IN" dirty="0">
                <a:latin typeface="Times New Roman" pitchFamily="18" charset="0"/>
                <a:cs typeface="Times New Roman" pitchFamily="18" charset="0"/>
              </a:rPr>
              <a:t>. </a:t>
            </a:r>
          </a:p>
          <a:p>
            <a:pPr marL="845820" lvl="1" indent="-342900" algn="just"/>
            <a:endParaRPr lang="en-US" dirty="0">
              <a:latin typeface="Cambria" panose="02040503050406030204" pitchFamily="18" charset="0"/>
              <a:ea typeface="Cambria" panose="02040503050406030204" pitchFamily="18" charset="0"/>
              <a:cs typeface="Times New Roman"/>
            </a:endParaRPr>
          </a:p>
          <a:p>
            <a:pPr marL="845820" lvl="1" indent="-342900"/>
            <a:endParaRPr lang="en-US" dirty="0">
              <a:latin typeface="Cambria" panose="02040503050406030204" pitchFamily="18" charset="0"/>
              <a:ea typeface="Cambria" panose="02040503050406030204" pitchFamily="18" charset="0"/>
              <a:cs typeface="Times New Roman"/>
            </a:endParaRPr>
          </a:p>
          <a:p>
            <a:endParaRPr lang="en-IN" dirty="0"/>
          </a:p>
        </p:txBody>
      </p:sp>
      <p:sp>
        <p:nvSpPr>
          <p:cNvPr id="4" name="Rectangle 3">
            <a:extLst>
              <a:ext uri="{FF2B5EF4-FFF2-40B4-BE49-F238E27FC236}">
                <a16:creationId xmlns:a16="http://schemas.microsoft.com/office/drawing/2014/main" id="{AA931C27-F822-4161-B8FD-A4FFAAB9ED9F}"/>
              </a:ext>
            </a:extLst>
          </p:cNvPr>
          <p:cNvSpPr/>
          <p:nvPr/>
        </p:nvSpPr>
        <p:spPr>
          <a:xfrm>
            <a:off x="338667" y="541867"/>
            <a:ext cx="11514666" cy="5774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884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548B3B1-46BF-4FE6-88F5-FC8E87ADD929}"/>
              </a:ext>
            </a:extLst>
          </p:cNvPr>
          <p:cNvGraphicFramePr>
            <a:graphicFrameLocks noGrp="1"/>
          </p:cNvGraphicFramePr>
          <p:nvPr/>
        </p:nvGraphicFramePr>
        <p:xfrm>
          <a:off x="329453" y="558053"/>
          <a:ext cx="11551023" cy="5748618"/>
        </p:xfrm>
        <a:graphic>
          <a:graphicData uri="http://schemas.openxmlformats.org/drawingml/2006/table">
            <a:tbl>
              <a:tblPr/>
              <a:tblGrid>
                <a:gridCol w="11551023">
                  <a:extLst>
                    <a:ext uri="{9D8B030D-6E8A-4147-A177-3AD203B41FA5}">
                      <a16:colId xmlns:a16="http://schemas.microsoft.com/office/drawing/2014/main" val="692490331"/>
                    </a:ext>
                  </a:extLst>
                </a:gridCol>
              </a:tblGrid>
              <a:tr h="5748618">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684031992"/>
                  </a:ext>
                </a:extLst>
              </a:tr>
            </a:tbl>
          </a:graphicData>
        </a:graphic>
      </p:graphicFrame>
      <p:sp>
        <p:nvSpPr>
          <p:cNvPr id="2" name="Title 1">
            <a:extLst>
              <a:ext uri="{FF2B5EF4-FFF2-40B4-BE49-F238E27FC236}">
                <a16:creationId xmlns:a16="http://schemas.microsoft.com/office/drawing/2014/main" id="{317CD0D9-10B4-4EBA-8AE7-1839C8E01178}"/>
              </a:ext>
            </a:extLst>
          </p:cNvPr>
          <p:cNvSpPr>
            <a:spLocks noGrp="1"/>
          </p:cNvSpPr>
          <p:nvPr>
            <p:ph type="title"/>
          </p:nvPr>
        </p:nvSpPr>
        <p:spPr>
          <a:xfrm>
            <a:off x="838200" y="744365"/>
            <a:ext cx="10515600" cy="635985"/>
          </a:xfrm>
        </p:spPr>
        <p:txBody>
          <a:bodyPr>
            <a:noAutofit/>
          </a:bodyPr>
          <a:lstStyle/>
          <a:p>
            <a:pPr algn="ctr"/>
            <a:r>
              <a:rPr lang="en-IN" sz="2800" b="1" u="sng" dirty="0">
                <a:latin typeface="+mn-lt"/>
              </a:rPr>
              <a:t>ABSTRACT</a:t>
            </a:r>
          </a:p>
        </p:txBody>
      </p:sp>
      <p:sp>
        <p:nvSpPr>
          <p:cNvPr id="3" name="Content Placeholder 2">
            <a:extLst>
              <a:ext uri="{FF2B5EF4-FFF2-40B4-BE49-F238E27FC236}">
                <a16:creationId xmlns:a16="http://schemas.microsoft.com/office/drawing/2014/main" id="{50CE2D9E-EE5B-4F6B-A65E-E5E36AAF9F81}"/>
              </a:ext>
            </a:extLst>
          </p:cNvPr>
          <p:cNvSpPr>
            <a:spLocks noGrp="1"/>
          </p:cNvSpPr>
          <p:nvPr>
            <p:ph idx="1"/>
          </p:nvPr>
        </p:nvSpPr>
        <p:spPr>
          <a:xfrm>
            <a:off x="750255" y="1380350"/>
            <a:ext cx="10691489" cy="5259498"/>
          </a:xfrm>
        </p:spPr>
        <p:txBody>
          <a:bodyPr>
            <a:normAutofit/>
          </a:bodyPr>
          <a:lstStyle/>
          <a:p>
            <a:pPr marL="0" indent="0" algn="just">
              <a:buNone/>
            </a:pPr>
            <a:r>
              <a:rPr lang="en-US" dirty="0">
                <a:solidFill>
                  <a:srgbClr val="000000"/>
                </a:solidFill>
                <a:latin typeface="Calibri" panose="020F0502020204030204" pitchFamily="34" charset="0"/>
                <a:ea typeface="Calibri" panose="020F0502020204030204" pitchFamily="34" charset="0"/>
              </a:rPr>
              <a:t>	</a:t>
            </a:r>
            <a:r>
              <a:rPr lang="en-US" sz="2400" dirty="0">
                <a:solidFill>
                  <a:srgbClr val="000000"/>
                </a:solidFill>
                <a:effectLst/>
                <a:latin typeface="Cambria" panose="02040503050406030204" pitchFamily="18" charset="0"/>
                <a:ea typeface="Cambria" panose="02040503050406030204" pitchFamily="18" charset="0"/>
              </a:rPr>
              <a:t>Breast cancer is mostly identified among women and is a major reason for increasing the rate of mortality among women. This cancer can be cured if it is diagnosed at preliminary stage. Using Traditional approach, diagnosis of breast cancer classification is time consuming as well as less accurate. Hence, it is necessary to develop a system that can automatically diagnose breast cancer in its earlier stages. The purpose of this project is to compare machine learning techniques to classify benign and malignant tumors. Due to their higher accuracy, we are going to emphasize the algorithms Random Forest classifier, Support Vector Machine (SVM) classifier, K Nearest Neighbor (KNN) </a:t>
            </a:r>
            <a:r>
              <a:rPr lang="en-US" sz="2400" dirty="0">
                <a:solidFill>
                  <a:srgbClr val="000000"/>
                </a:solidFill>
                <a:latin typeface="Cambria" panose="02040503050406030204" pitchFamily="18" charset="0"/>
                <a:ea typeface="Cambria" panose="02040503050406030204" pitchFamily="18" charset="0"/>
              </a:rPr>
              <a:t>c</a:t>
            </a:r>
            <a:r>
              <a:rPr lang="en-US" sz="2400" dirty="0">
                <a:solidFill>
                  <a:srgbClr val="000000"/>
                </a:solidFill>
                <a:effectLst/>
                <a:latin typeface="Cambria" panose="02040503050406030204" pitchFamily="18" charset="0"/>
                <a:ea typeface="Cambria" panose="02040503050406030204" pitchFamily="18" charset="0"/>
              </a:rPr>
              <a:t>lassifier and </a:t>
            </a:r>
            <a:r>
              <a:rPr lang="en-US" sz="2400" dirty="0">
                <a:solidFill>
                  <a:srgbClr val="000000"/>
                </a:solidFill>
                <a:latin typeface="Cambria" panose="02040503050406030204" pitchFamily="18" charset="0"/>
                <a:ea typeface="Cambria" panose="02040503050406030204" pitchFamily="18" charset="0"/>
              </a:rPr>
              <a:t>Neural Networks.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8622299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26000">
              <a:schemeClr val="accent5">
                <a:lumMod val="5000"/>
                <a:lumOff val="95000"/>
              </a:schemeClr>
            </a:gs>
            <a:gs pos="80000">
              <a:srgbClr val="CFDBE5"/>
            </a:gs>
            <a:gs pos="38000">
              <a:schemeClr val="accent3">
                <a:lumMod val="40000"/>
                <a:lumOff val="60000"/>
              </a:schemeClr>
            </a:gs>
            <a:gs pos="12000">
              <a:schemeClr val="accent5">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F9FD-6346-8710-577D-E0E34FA8A156}"/>
              </a:ext>
            </a:extLst>
          </p:cNvPr>
          <p:cNvSpPr>
            <a:spLocks noGrp="1"/>
          </p:cNvSpPr>
          <p:nvPr>
            <p:ph type="title"/>
          </p:nvPr>
        </p:nvSpPr>
        <p:spPr>
          <a:xfrm>
            <a:off x="838200" y="723395"/>
            <a:ext cx="10515600" cy="681300"/>
          </a:xfrm>
        </p:spPr>
        <p:txBody>
          <a:bodyPr>
            <a:normAutofit/>
          </a:bodyPr>
          <a:lstStyle/>
          <a:p>
            <a:pPr algn="ctr"/>
            <a:r>
              <a:rPr lang="en-IN" sz="2800" b="1" u="sng" dirty="0">
                <a:latin typeface="+mn-lt"/>
              </a:rPr>
              <a:t>Methodology &amp; Design</a:t>
            </a:r>
          </a:p>
        </p:txBody>
      </p:sp>
      <p:sp>
        <p:nvSpPr>
          <p:cNvPr id="7" name="Rectangle 6">
            <a:extLst>
              <a:ext uri="{FF2B5EF4-FFF2-40B4-BE49-F238E27FC236}">
                <a16:creationId xmlns:a16="http://schemas.microsoft.com/office/drawing/2014/main" id="{968ACA85-32B7-492B-6238-73FE0767589B}"/>
              </a:ext>
            </a:extLst>
          </p:cNvPr>
          <p:cNvSpPr/>
          <p:nvPr/>
        </p:nvSpPr>
        <p:spPr>
          <a:xfrm>
            <a:off x="5292573" y="1739491"/>
            <a:ext cx="1666240" cy="433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mbria" panose="02040503050406030204" pitchFamily="18" charset="0"/>
                <a:ea typeface="Cambria" panose="02040503050406030204" pitchFamily="18" charset="0"/>
              </a:rPr>
              <a:t>DATA</a:t>
            </a:r>
          </a:p>
        </p:txBody>
      </p:sp>
      <p:sp>
        <p:nvSpPr>
          <p:cNvPr id="8" name="Rectangle 7">
            <a:extLst>
              <a:ext uri="{FF2B5EF4-FFF2-40B4-BE49-F238E27FC236}">
                <a16:creationId xmlns:a16="http://schemas.microsoft.com/office/drawing/2014/main" id="{1955043A-CF2A-CFD9-044C-C4D5CF4AAE82}"/>
              </a:ext>
            </a:extLst>
          </p:cNvPr>
          <p:cNvSpPr/>
          <p:nvPr/>
        </p:nvSpPr>
        <p:spPr>
          <a:xfrm>
            <a:off x="1093021" y="2408791"/>
            <a:ext cx="1666241" cy="492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mbria" panose="02040503050406030204" pitchFamily="18" charset="0"/>
                <a:ea typeface="Cambria" panose="02040503050406030204" pitchFamily="18" charset="0"/>
              </a:rPr>
              <a:t>SVM</a:t>
            </a:r>
          </a:p>
        </p:txBody>
      </p:sp>
      <p:sp>
        <p:nvSpPr>
          <p:cNvPr id="9" name="Rectangle 8">
            <a:extLst>
              <a:ext uri="{FF2B5EF4-FFF2-40B4-BE49-F238E27FC236}">
                <a16:creationId xmlns:a16="http://schemas.microsoft.com/office/drawing/2014/main" id="{D31BF0F8-CBB2-D1F3-12D6-EE2532087AB4}"/>
              </a:ext>
            </a:extLst>
          </p:cNvPr>
          <p:cNvSpPr/>
          <p:nvPr/>
        </p:nvSpPr>
        <p:spPr>
          <a:xfrm>
            <a:off x="3622040" y="2418745"/>
            <a:ext cx="1666241" cy="492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mbria" panose="02040503050406030204" pitchFamily="18" charset="0"/>
                <a:ea typeface="Cambria" panose="02040503050406030204" pitchFamily="18" charset="0"/>
              </a:rPr>
              <a:t>KNN</a:t>
            </a:r>
          </a:p>
        </p:txBody>
      </p:sp>
      <p:sp>
        <p:nvSpPr>
          <p:cNvPr id="10" name="Rectangle 9">
            <a:extLst>
              <a:ext uri="{FF2B5EF4-FFF2-40B4-BE49-F238E27FC236}">
                <a16:creationId xmlns:a16="http://schemas.microsoft.com/office/drawing/2014/main" id="{B4C6CE49-74F4-8537-3033-3ADF7797E0AF}"/>
              </a:ext>
            </a:extLst>
          </p:cNvPr>
          <p:cNvSpPr/>
          <p:nvPr/>
        </p:nvSpPr>
        <p:spPr>
          <a:xfrm>
            <a:off x="6958813" y="2377928"/>
            <a:ext cx="1666241" cy="492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mbria" panose="02040503050406030204" pitchFamily="18" charset="0"/>
                <a:ea typeface="Cambria" panose="02040503050406030204" pitchFamily="18" charset="0"/>
              </a:rPr>
              <a:t>RANDOM FOREST</a:t>
            </a:r>
          </a:p>
        </p:txBody>
      </p:sp>
      <p:sp>
        <p:nvSpPr>
          <p:cNvPr id="11" name="Rectangle 10">
            <a:extLst>
              <a:ext uri="{FF2B5EF4-FFF2-40B4-BE49-F238E27FC236}">
                <a16:creationId xmlns:a16="http://schemas.microsoft.com/office/drawing/2014/main" id="{E4B669BE-650E-5911-9DED-C6EEEF75F7EC}"/>
              </a:ext>
            </a:extLst>
          </p:cNvPr>
          <p:cNvSpPr/>
          <p:nvPr/>
        </p:nvSpPr>
        <p:spPr>
          <a:xfrm>
            <a:off x="9449549" y="2357196"/>
            <a:ext cx="1666241" cy="47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mbria" panose="02040503050406030204" pitchFamily="18" charset="0"/>
                <a:ea typeface="Cambria" panose="02040503050406030204" pitchFamily="18" charset="0"/>
              </a:rPr>
              <a:t>NEURAL NETWORKS</a:t>
            </a:r>
          </a:p>
        </p:txBody>
      </p:sp>
      <p:cxnSp>
        <p:nvCxnSpPr>
          <p:cNvPr id="13" name="Straight Arrow Connector 12">
            <a:extLst>
              <a:ext uri="{FF2B5EF4-FFF2-40B4-BE49-F238E27FC236}">
                <a16:creationId xmlns:a16="http://schemas.microsoft.com/office/drawing/2014/main" id="{4275DAC9-FE5A-F548-CD45-4D71D6AE739A}"/>
              </a:ext>
            </a:extLst>
          </p:cNvPr>
          <p:cNvCxnSpPr>
            <a:cxnSpLocks/>
            <a:stCxn id="7" idx="1"/>
            <a:endCxn id="8" idx="0"/>
          </p:cNvCxnSpPr>
          <p:nvPr/>
        </p:nvCxnSpPr>
        <p:spPr>
          <a:xfrm flipH="1">
            <a:off x="1926142" y="1956026"/>
            <a:ext cx="3366431" cy="45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794DB36-19A2-64D3-F69E-D9E068533E72}"/>
              </a:ext>
            </a:extLst>
          </p:cNvPr>
          <p:cNvCxnSpPr>
            <a:cxnSpLocks/>
            <a:stCxn id="7" idx="1"/>
            <a:endCxn id="9" idx="0"/>
          </p:cNvCxnSpPr>
          <p:nvPr/>
        </p:nvCxnSpPr>
        <p:spPr>
          <a:xfrm flipH="1">
            <a:off x="4455161" y="1956026"/>
            <a:ext cx="837412" cy="462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A03A643-C83B-545F-E547-E5D42B5C6312}"/>
              </a:ext>
            </a:extLst>
          </p:cNvPr>
          <p:cNvCxnSpPr>
            <a:cxnSpLocks/>
            <a:stCxn id="7" idx="3"/>
            <a:endCxn id="10" idx="0"/>
          </p:cNvCxnSpPr>
          <p:nvPr/>
        </p:nvCxnSpPr>
        <p:spPr>
          <a:xfrm>
            <a:off x="6958813" y="1956026"/>
            <a:ext cx="833121" cy="42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01716E5-BF6D-CD87-11CF-7409EC6B5FF2}"/>
              </a:ext>
            </a:extLst>
          </p:cNvPr>
          <p:cNvCxnSpPr>
            <a:cxnSpLocks/>
            <a:stCxn id="7" idx="3"/>
            <a:endCxn id="11" idx="0"/>
          </p:cNvCxnSpPr>
          <p:nvPr/>
        </p:nvCxnSpPr>
        <p:spPr>
          <a:xfrm>
            <a:off x="6958813" y="1956026"/>
            <a:ext cx="3323857" cy="40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02C76AC-BFCA-C6D7-82E5-3C7201F08C62}"/>
              </a:ext>
            </a:extLst>
          </p:cNvPr>
          <p:cNvSpPr/>
          <p:nvPr/>
        </p:nvSpPr>
        <p:spPr>
          <a:xfrm>
            <a:off x="1093021" y="3205425"/>
            <a:ext cx="1666240" cy="1962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600" dirty="0">
              <a:latin typeface="Cambria" panose="02040503050406030204" pitchFamily="18" charset="0"/>
              <a:ea typeface="Cambria" panose="02040503050406030204" pitchFamily="18" charset="0"/>
            </a:endParaRPr>
          </a:p>
          <a:p>
            <a:pPr algn="ctr"/>
            <a:r>
              <a:rPr lang="en-IN" sz="1600" dirty="0">
                <a:solidFill>
                  <a:schemeClr val="accent4">
                    <a:lumMod val="60000"/>
                    <a:lumOff val="40000"/>
                  </a:schemeClr>
                </a:solidFill>
                <a:latin typeface="Cambria" panose="02040503050406030204" pitchFamily="18" charset="0"/>
                <a:ea typeface="Cambria" panose="02040503050406030204" pitchFamily="18" charset="0"/>
              </a:rPr>
              <a:t>Accuracy</a:t>
            </a:r>
          </a:p>
          <a:p>
            <a:pPr algn="ctr"/>
            <a:r>
              <a:rPr lang="en-IN" sz="1600" dirty="0">
                <a:latin typeface="Cambria" panose="02040503050406030204" pitchFamily="18" charset="0"/>
                <a:ea typeface="Cambria" panose="02040503050406030204" pitchFamily="18" charset="0"/>
              </a:rPr>
              <a:t>Effective in high dimensional spaces.</a:t>
            </a:r>
          </a:p>
        </p:txBody>
      </p:sp>
      <p:sp>
        <p:nvSpPr>
          <p:cNvPr id="21" name="Rectangle 20">
            <a:extLst>
              <a:ext uri="{FF2B5EF4-FFF2-40B4-BE49-F238E27FC236}">
                <a16:creationId xmlns:a16="http://schemas.microsoft.com/office/drawing/2014/main" id="{C76201FB-0116-4303-7A80-57C7AC8087F2}"/>
              </a:ext>
            </a:extLst>
          </p:cNvPr>
          <p:cNvSpPr/>
          <p:nvPr/>
        </p:nvSpPr>
        <p:spPr>
          <a:xfrm>
            <a:off x="3622040" y="3211961"/>
            <a:ext cx="1666240" cy="195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600" dirty="0">
              <a:latin typeface="Cambria" panose="02040503050406030204" pitchFamily="18" charset="0"/>
              <a:ea typeface="Cambria" panose="02040503050406030204" pitchFamily="18" charset="0"/>
            </a:endParaRPr>
          </a:p>
          <a:p>
            <a:pPr algn="ctr"/>
            <a:r>
              <a:rPr lang="en-IN" sz="1600" dirty="0">
                <a:solidFill>
                  <a:schemeClr val="accent4">
                    <a:lumMod val="60000"/>
                    <a:lumOff val="40000"/>
                  </a:schemeClr>
                </a:solidFill>
                <a:latin typeface="Cambria" panose="02040503050406030204" pitchFamily="18" charset="0"/>
                <a:ea typeface="Cambria" panose="02040503050406030204" pitchFamily="18" charset="0"/>
              </a:rPr>
              <a:t>Accuracy</a:t>
            </a:r>
          </a:p>
          <a:p>
            <a:pPr algn="ctr"/>
            <a:r>
              <a:rPr lang="en-IN" sz="1600" dirty="0">
                <a:latin typeface="Cambria" panose="02040503050406030204" pitchFamily="18" charset="0"/>
                <a:ea typeface="Cambria" panose="02040503050406030204" pitchFamily="18" charset="0"/>
              </a:rPr>
              <a:t>It stores the training dataset at the time of real predictions.</a:t>
            </a:r>
          </a:p>
        </p:txBody>
      </p:sp>
      <p:sp>
        <p:nvSpPr>
          <p:cNvPr id="22" name="Rectangle 21">
            <a:extLst>
              <a:ext uri="{FF2B5EF4-FFF2-40B4-BE49-F238E27FC236}">
                <a16:creationId xmlns:a16="http://schemas.microsoft.com/office/drawing/2014/main" id="{126632DF-BCC8-1DF0-CF33-45E980973C69}"/>
              </a:ext>
            </a:extLst>
          </p:cNvPr>
          <p:cNvSpPr/>
          <p:nvPr/>
        </p:nvSpPr>
        <p:spPr>
          <a:xfrm>
            <a:off x="6959170" y="3205425"/>
            <a:ext cx="1666239" cy="1962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600" b="1" i="1" dirty="0">
              <a:solidFill>
                <a:srgbClr val="FFC000"/>
              </a:solidFill>
              <a:latin typeface="Cambria" panose="02040503050406030204" pitchFamily="18" charset="0"/>
              <a:ea typeface="Cambria" panose="02040503050406030204" pitchFamily="18" charset="0"/>
            </a:endParaRPr>
          </a:p>
          <a:p>
            <a:pPr algn="ctr"/>
            <a:r>
              <a:rPr lang="en-IN" sz="1600" dirty="0">
                <a:solidFill>
                  <a:schemeClr val="accent4">
                    <a:lumMod val="60000"/>
                    <a:lumOff val="40000"/>
                  </a:schemeClr>
                </a:solidFill>
                <a:latin typeface="Cambria" panose="02040503050406030204" pitchFamily="18" charset="0"/>
                <a:ea typeface="Cambria" panose="02040503050406030204" pitchFamily="18" charset="0"/>
              </a:rPr>
              <a:t>Accuracy</a:t>
            </a:r>
          </a:p>
          <a:p>
            <a:pPr algn="ctr"/>
            <a:r>
              <a:rPr lang="en-IN" sz="1600" dirty="0">
                <a:latin typeface="Cambria" panose="02040503050406030204" pitchFamily="18" charset="0"/>
                <a:ea typeface="Cambria" panose="02040503050406030204" pitchFamily="18" charset="0"/>
              </a:rPr>
              <a:t>It can perform both regression and classification tasks</a:t>
            </a:r>
            <a:r>
              <a:rPr lang="en-IN" sz="1600" dirty="0"/>
              <a:t>.</a:t>
            </a:r>
          </a:p>
        </p:txBody>
      </p:sp>
      <p:sp>
        <p:nvSpPr>
          <p:cNvPr id="23" name="Rectangle 22">
            <a:extLst>
              <a:ext uri="{FF2B5EF4-FFF2-40B4-BE49-F238E27FC236}">
                <a16:creationId xmlns:a16="http://schemas.microsoft.com/office/drawing/2014/main" id="{AC57B2E4-EB1E-0CC3-D8AD-5B57699BCFF5}"/>
              </a:ext>
            </a:extLst>
          </p:cNvPr>
          <p:cNvSpPr/>
          <p:nvPr/>
        </p:nvSpPr>
        <p:spPr>
          <a:xfrm>
            <a:off x="9468152" y="3211962"/>
            <a:ext cx="1647638" cy="1956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600" dirty="0">
              <a:latin typeface="Cambria" panose="02040503050406030204" pitchFamily="18" charset="0"/>
              <a:ea typeface="Cambria" panose="02040503050406030204" pitchFamily="18" charset="0"/>
            </a:endParaRPr>
          </a:p>
          <a:p>
            <a:pPr algn="ctr"/>
            <a:r>
              <a:rPr lang="en-IN" sz="1600" dirty="0">
                <a:solidFill>
                  <a:schemeClr val="accent4">
                    <a:lumMod val="60000"/>
                    <a:lumOff val="40000"/>
                  </a:schemeClr>
                </a:solidFill>
                <a:latin typeface="Cambria" panose="02040503050406030204" pitchFamily="18" charset="0"/>
                <a:ea typeface="Cambria" panose="02040503050406030204" pitchFamily="18" charset="0"/>
              </a:rPr>
              <a:t>Accuracy</a:t>
            </a:r>
          </a:p>
          <a:p>
            <a:pPr algn="ctr"/>
            <a:r>
              <a:rPr lang="en-IN" sz="1600" dirty="0">
                <a:latin typeface="Cambria" panose="02040503050406030204" pitchFamily="18" charset="0"/>
                <a:ea typeface="Cambria" panose="02040503050406030204" pitchFamily="18" charset="0"/>
              </a:rPr>
              <a:t>It can have large parameters.</a:t>
            </a:r>
          </a:p>
          <a:p>
            <a:pPr algn="ctr"/>
            <a:endParaRPr lang="en-IN" dirty="0"/>
          </a:p>
        </p:txBody>
      </p:sp>
      <p:cxnSp>
        <p:nvCxnSpPr>
          <p:cNvPr id="25" name="Straight Arrow Connector 24">
            <a:extLst>
              <a:ext uri="{FF2B5EF4-FFF2-40B4-BE49-F238E27FC236}">
                <a16:creationId xmlns:a16="http://schemas.microsoft.com/office/drawing/2014/main" id="{DA39141C-AFBA-86EF-1C66-86DF10E5A07A}"/>
              </a:ext>
            </a:extLst>
          </p:cNvPr>
          <p:cNvCxnSpPr>
            <a:cxnSpLocks/>
            <a:stCxn id="8" idx="2"/>
            <a:endCxn id="20" idx="0"/>
          </p:cNvCxnSpPr>
          <p:nvPr/>
        </p:nvCxnSpPr>
        <p:spPr>
          <a:xfrm flipH="1">
            <a:off x="1926141" y="2901493"/>
            <a:ext cx="1" cy="30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56D54DC-FBFE-68CE-9BDE-A511935E372C}"/>
              </a:ext>
            </a:extLst>
          </p:cNvPr>
          <p:cNvCxnSpPr/>
          <p:nvPr/>
        </p:nvCxnSpPr>
        <p:spPr>
          <a:xfrm>
            <a:off x="4912360" y="2665096"/>
            <a:ext cx="5080" cy="1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71732C3-8B4C-E6AD-4993-D2DDE6EC837A}"/>
              </a:ext>
            </a:extLst>
          </p:cNvPr>
          <p:cNvCxnSpPr>
            <a:cxnSpLocks/>
            <a:stCxn id="9" idx="2"/>
            <a:endCxn id="21" idx="0"/>
          </p:cNvCxnSpPr>
          <p:nvPr/>
        </p:nvCxnSpPr>
        <p:spPr>
          <a:xfrm flipH="1">
            <a:off x="4455160" y="2911447"/>
            <a:ext cx="1" cy="300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7B7118-90A4-5288-C665-B5E445C2502E}"/>
              </a:ext>
            </a:extLst>
          </p:cNvPr>
          <p:cNvCxnSpPr>
            <a:cxnSpLocks/>
            <a:stCxn id="10" idx="2"/>
            <a:endCxn id="22" idx="0"/>
          </p:cNvCxnSpPr>
          <p:nvPr/>
        </p:nvCxnSpPr>
        <p:spPr>
          <a:xfrm>
            <a:off x="7791934" y="2870629"/>
            <a:ext cx="356" cy="334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DA7BC8-DD7E-03E9-5415-66516D744DE9}"/>
              </a:ext>
            </a:extLst>
          </p:cNvPr>
          <p:cNvCxnSpPr>
            <a:cxnSpLocks/>
            <a:stCxn id="11" idx="2"/>
            <a:endCxn id="23" idx="0"/>
          </p:cNvCxnSpPr>
          <p:nvPr/>
        </p:nvCxnSpPr>
        <p:spPr>
          <a:xfrm>
            <a:off x="10282670" y="2831729"/>
            <a:ext cx="9301" cy="38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122B618-FD12-434E-8CA6-8E85B4803EEA}"/>
              </a:ext>
            </a:extLst>
          </p:cNvPr>
          <p:cNvSpPr/>
          <p:nvPr/>
        </p:nvSpPr>
        <p:spPr>
          <a:xfrm>
            <a:off x="2073389" y="5502932"/>
            <a:ext cx="820928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mbria" panose="02040503050406030204" pitchFamily="18" charset="0"/>
                <a:ea typeface="Cambria" panose="02040503050406030204" pitchFamily="18" charset="0"/>
              </a:rPr>
              <a:t>Classifying these various machine learning techniques and finding the best accurate result .</a:t>
            </a:r>
          </a:p>
        </p:txBody>
      </p:sp>
      <p:cxnSp>
        <p:nvCxnSpPr>
          <p:cNvPr id="48" name="Straight Arrow Connector 47">
            <a:extLst>
              <a:ext uri="{FF2B5EF4-FFF2-40B4-BE49-F238E27FC236}">
                <a16:creationId xmlns:a16="http://schemas.microsoft.com/office/drawing/2014/main" id="{F5FD035C-3A26-50D6-B52F-0D7E0B342695}"/>
              </a:ext>
            </a:extLst>
          </p:cNvPr>
          <p:cNvCxnSpPr>
            <a:cxnSpLocks/>
            <a:stCxn id="20" idx="2"/>
            <a:endCxn id="46" idx="0"/>
          </p:cNvCxnSpPr>
          <p:nvPr/>
        </p:nvCxnSpPr>
        <p:spPr>
          <a:xfrm>
            <a:off x="1926141" y="5168136"/>
            <a:ext cx="4251888" cy="334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988F0D3-EC8E-001E-F1FD-65DF5F905B16}"/>
              </a:ext>
            </a:extLst>
          </p:cNvPr>
          <p:cNvCxnSpPr>
            <a:cxnSpLocks/>
            <a:stCxn id="21" idx="2"/>
            <a:endCxn id="46" idx="0"/>
          </p:cNvCxnSpPr>
          <p:nvPr/>
        </p:nvCxnSpPr>
        <p:spPr>
          <a:xfrm>
            <a:off x="4455160" y="5168136"/>
            <a:ext cx="1722869" cy="334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6040637-F851-DA0D-2610-FCA34CC20AC4}"/>
              </a:ext>
            </a:extLst>
          </p:cNvPr>
          <p:cNvCxnSpPr>
            <a:cxnSpLocks/>
            <a:stCxn id="22" idx="2"/>
            <a:endCxn id="46" idx="0"/>
          </p:cNvCxnSpPr>
          <p:nvPr/>
        </p:nvCxnSpPr>
        <p:spPr>
          <a:xfrm flipH="1">
            <a:off x="6178029" y="5168136"/>
            <a:ext cx="1614261" cy="334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606C007-C401-7344-73DF-79C7FCACD876}"/>
              </a:ext>
            </a:extLst>
          </p:cNvPr>
          <p:cNvCxnSpPr>
            <a:cxnSpLocks/>
            <a:stCxn id="23" idx="2"/>
            <a:endCxn id="46" idx="0"/>
          </p:cNvCxnSpPr>
          <p:nvPr/>
        </p:nvCxnSpPr>
        <p:spPr>
          <a:xfrm flipH="1">
            <a:off x="6178029" y="5168136"/>
            <a:ext cx="4113942" cy="334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14CC795-EDB8-4042-AD7B-C1F56A596FD1}"/>
              </a:ext>
            </a:extLst>
          </p:cNvPr>
          <p:cNvSpPr/>
          <p:nvPr/>
        </p:nvSpPr>
        <p:spPr>
          <a:xfrm>
            <a:off x="338667" y="550333"/>
            <a:ext cx="11540066" cy="57573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11636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CD5A3-3751-1F2F-A508-BA6E2F65F2BA}"/>
              </a:ext>
            </a:extLst>
          </p:cNvPr>
          <p:cNvSpPr>
            <a:spLocks noGrp="1"/>
          </p:cNvSpPr>
          <p:nvPr>
            <p:ph type="title"/>
          </p:nvPr>
        </p:nvSpPr>
        <p:spPr>
          <a:xfrm>
            <a:off x="979394" y="845390"/>
            <a:ext cx="10515600" cy="1325563"/>
          </a:xfrm>
        </p:spPr>
        <p:txBody>
          <a:bodyPr>
            <a:normAutofit/>
          </a:bodyPr>
          <a:lstStyle/>
          <a:p>
            <a:pPr algn="ctr"/>
            <a:r>
              <a:rPr lang="en-US" sz="2800" b="1" u="sng" dirty="0">
                <a:latin typeface="+mn-lt"/>
              </a:rPr>
              <a:t>System Architecture</a:t>
            </a:r>
            <a:endParaRPr lang="en-IN" sz="2800" b="1" u="sng" dirty="0">
              <a:latin typeface="+mn-lt"/>
            </a:endParaRPr>
          </a:p>
        </p:txBody>
      </p:sp>
      <p:sp>
        <p:nvSpPr>
          <p:cNvPr id="3" name="Rectangle: Rounded Corners 2">
            <a:extLst>
              <a:ext uri="{FF2B5EF4-FFF2-40B4-BE49-F238E27FC236}">
                <a16:creationId xmlns:a16="http://schemas.microsoft.com/office/drawing/2014/main" id="{82E39C55-F77B-4E81-9134-1DF84570E992}"/>
              </a:ext>
            </a:extLst>
          </p:cNvPr>
          <p:cNvSpPr/>
          <p:nvPr/>
        </p:nvSpPr>
        <p:spPr>
          <a:xfrm>
            <a:off x="5271247" y="2359959"/>
            <a:ext cx="1680882" cy="732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mbria" panose="02040503050406030204" pitchFamily="18" charset="0"/>
                <a:ea typeface="Cambria" panose="02040503050406030204" pitchFamily="18" charset="0"/>
              </a:rPr>
              <a:t>Training Data</a:t>
            </a:r>
          </a:p>
        </p:txBody>
      </p:sp>
      <p:sp>
        <p:nvSpPr>
          <p:cNvPr id="5" name="Rectangle: Rounded Corners 4">
            <a:extLst>
              <a:ext uri="{FF2B5EF4-FFF2-40B4-BE49-F238E27FC236}">
                <a16:creationId xmlns:a16="http://schemas.microsoft.com/office/drawing/2014/main" id="{CCF08861-9A02-40A0-89EC-F4A9C67ADBCC}"/>
              </a:ext>
            </a:extLst>
          </p:cNvPr>
          <p:cNvSpPr/>
          <p:nvPr/>
        </p:nvSpPr>
        <p:spPr>
          <a:xfrm>
            <a:off x="5255559" y="3559455"/>
            <a:ext cx="1680882" cy="732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mbria" panose="02040503050406030204" pitchFamily="18" charset="0"/>
                <a:ea typeface="Cambria" panose="02040503050406030204" pitchFamily="18" charset="0"/>
              </a:rPr>
              <a:t>ML Algorithm</a:t>
            </a:r>
          </a:p>
        </p:txBody>
      </p:sp>
      <p:sp>
        <p:nvSpPr>
          <p:cNvPr id="6" name="Rectangle: Rounded Corners 5">
            <a:extLst>
              <a:ext uri="{FF2B5EF4-FFF2-40B4-BE49-F238E27FC236}">
                <a16:creationId xmlns:a16="http://schemas.microsoft.com/office/drawing/2014/main" id="{A4AEB73D-A8F8-43D6-8492-105135FCB08E}"/>
              </a:ext>
            </a:extLst>
          </p:cNvPr>
          <p:cNvSpPr/>
          <p:nvPr/>
        </p:nvSpPr>
        <p:spPr>
          <a:xfrm>
            <a:off x="3164543" y="4810499"/>
            <a:ext cx="1680882" cy="732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mbria" panose="02040503050406030204" pitchFamily="18" charset="0"/>
                <a:ea typeface="Cambria" panose="02040503050406030204" pitchFamily="18" charset="0"/>
              </a:rPr>
              <a:t>New Data to predict</a:t>
            </a:r>
          </a:p>
        </p:txBody>
      </p:sp>
      <p:sp>
        <p:nvSpPr>
          <p:cNvPr id="7" name="Rectangle: Rounded Corners 6">
            <a:extLst>
              <a:ext uri="{FF2B5EF4-FFF2-40B4-BE49-F238E27FC236}">
                <a16:creationId xmlns:a16="http://schemas.microsoft.com/office/drawing/2014/main" id="{00599D55-E755-4C76-9949-9D66AED4D0D8}"/>
              </a:ext>
            </a:extLst>
          </p:cNvPr>
          <p:cNvSpPr/>
          <p:nvPr/>
        </p:nvSpPr>
        <p:spPr>
          <a:xfrm>
            <a:off x="5271247" y="4810499"/>
            <a:ext cx="1680882" cy="732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mbria" panose="02040503050406030204" pitchFamily="18" charset="0"/>
                <a:ea typeface="Cambria" panose="02040503050406030204" pitchFamily="18" charset="0"/>
              </a:rPr>
              <a:t>Model</a:t>
            </a:r>
          </a:p>
        </p:txBody>
      </p:sp>
      <p:sp>
        <p:nvSpPr>
          <p:cNvPr id="8" name="Rectangle: Rounded Corners 7">
            <a:extLst>
              <a:ext uri="{FF2B5EF4-FFF2-40B4-BE49-F238E27FC236}">
                <a16:creationId xmlns:a16="http://schemas.microsoft.com/office/drawing/2014/main" id="{D7763BBA-FECD-43AA-A5B5-A3DE5206CF3B}"/>
              </a:ext>
            </a:extLst>
          </p:cNvPr>
          <p:cNvSpPr/>
          <p:nvPr/>
        </p:nvSpPr>
        <p:spPr>
          <a:xfrm>
            <a:off x="7346576" y="4810500"/>
            <a:ext cx="1680882" cy="732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mbria" panose="02040503050406030204" pitchFamily="18" charset="0"/>
                <a:ea typeface="Cambria" panose="02040503050406030204" pitchFamily="18" charset="0"/>
              </a:rPr>
              <a:t>Prediction Result</a:t>
            </a:r>
          </a:p>
        </p:txBody>
      </p:sp>
      <p:cxnSp>
        <p:nvCxnSpPr>
          <p:cNvPr id="10" name="Straight Arrow Connector 9">
            <a:extLst>
              <a:ext uri="{FF2B5EF4-FFF2-40B4-BE49-F238E27FC236}">
                <a16:creationId xmlns:a16="http://schemas.microsoft.com/office/drawing/2014/main" id="{EA33AD77-979D-49FD-8AB9-43F276B085B9}"/>
              </a:ext>
            </a:extLst>
          </p:cNvPr>
          <p:cNvCxnSpPr>
            <a:stCxn id="3" idx="2"/>
          </p:cNvCxnSpPr>
          <p:nvPr/>
        </p:nvCxnSpPr>
        <p:spPr>
          <a:xfrm>
            <a:off x="6111688" y="3092824"/>
            <a:ext cx="0" cy="466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E923044-E71E-444C-89D8-442AC21A4105}"/>
              </a:ext>
            </a:extLst>
          </p:cNvPr>
          <p:cNvCxnSpPr>
            <a:endCxn id="7" idx="0"/>
          </p:cNvCxnSpPr>
          <p:nvPr/>
        </p:nvCxnSpPr>
        <p:spPr>
          <a:xfrm>
            <a:off x="6111688" y="4292320"/>
            <a:ext cx="0" cy="518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2D11AF9-4273-4C94-B31D-AEC62F8A9A6B}"/>
              </a:ext>
            </a:extLst>
          </p:cNvPr>
          <p:cNvCxnSpPr/>
          <p:nvPr/>
        </p:nvCxnSpPr>
        <p:spPr>
          <a:xfrm>
            <a:off x="4845425" y="5176931"/>
            <a:ext cx="410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9DD41B4-5452-419A-A2A6-4ABBFD67FD6D}"/>
              </a:ext>
            </a:extLst>
          </p:cNvPr>
          <p:cNvCxnSpPr>
            <a:endCxn id="8" idx="1"/>
          </p:cNvCxnSpPr>
          <p:nvPr/>
        </p:nvCxnSpPr>
        <p:spPr>
          <a:xfrm>
            <a:off x="6999194" y="5176931"/>
            <a:ext cx="34738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555CBAB-FCF3-4FA9-816F-6C6FC9D0D24C}"/>
              </a:ext>
            </a:extLst>
          </p:cNvPr>
          <p:cNvSpPr/>
          <p:nvPr/>
        </p:nvSpPr>
        <p:spPr>
          <a:xfrm>
            <a:off x="338667" y="558800"/>
            <a:ext cx="11540066" cy="57827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82392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03A2-DB5C-501F-78CE-34D731C4FBAC}"/>
              </a:ext>
            </a:extLst>
          </p:cNvPr>
          <p:cNvSpPr>
            <a:spLocks noGrp="1"/>
          </p:cNvSpPr>
          <p:nvPr>
            <p:ph type="title"/>
          </p:nvPr>
        </p:nvSpPr>
        <p:spPr>
          <a:xfrm>
            <a:off x="912159" y="815974"/>
            <a:ext cx="10515600" cy="697193"/>
          </a:xfrm>
        </p:spPr>
        <p:txBody>
          <a:bodyPr>
            <a:normAutofit/>
          </a:bodyPr>
          <a:lstStyle/>
          <a:p>
            <a:pPr algn="ctr"/>
            <a:r>
              <a:rPr lang="en-IN" sz="2800" b="1" u="sng" dirty="0">
                <a:latin typeface="+mn-lt"/>
              </a:rPr>
              <a:t>SVM</a:t>
            </a:r>
            <a:r>
              <a:rPr lang="en-IN" sz="2800" b="1" dirty="0">
                <a:latin typeface="+mn-lt"/>
              </a:rPr>
              <a:t>(Support Vector Machine)</a:t>
            </a:r>
          </a:p>
        </p:txBody>
      </p:sp>
      <p:sp>
        <p:nvSpPr>
          <p:cNvPr id="3" name="Content Placeholder 2">
            <a:extLst>
              <a:ext uri="{FF2B5EF4-FFF2-40B4-BE49-F238E27FC236}">
                <a16:creationId xmlns:a16="http://schemas.microsoft.com/office/drawing/2014/main" id="{BA6C736F-0039-DAB6-A7D0-555A04E1D636}"/>
              </a:ext>
            </a:extLst>
          </p:cNvPr>
          <p:cNvSpPr>
            <a:spLocks noGrp="1"/>
          </p:cNvSpPr>
          <p:nvPr>
            <p:ph idx="1"/>
          </p:nvPr>
        </p:nvSpPr>
        <p:spPr>
          <a:xfrm>
            <a:off x="838200" y="1690688"/>
            <a:ext cx="10515600" cy="4351338"/>
          </a:xfrm>
        </p:spPr>
        <p:txBody>
          <a:bodyPr/>
          <a:lstStyle/>
          <a:p>
            <a:pPr marL="0" indent="0" algn="just">
              <a:buNone/>
            </a:pPr>
            <a:r>
              <a:rPr lang="en-US" sz="2400" b="0" i="0" dirty="0">
                <a:effectLst/>
                <a:latin typeface="Cambria" panose="02040503050406030204" pitchFamily="18" charset="0"/>
                <a:ea typeface="Cambria" panose="02040503050406030204" pitchFamily="18" charset="0"/>
              </a:rPr>
              <a:t>Support vector machine </a:t>
            </a:r>
            <a:r>
              <a:rPr lang="en-US" sz="2400" b="1" i="1" dirty="0">
                <a:effectLst/>
                <a:latin typeface="Cambria" panose="02040503050406030204" pitchFamily="18" charset="0"/>
                <a:ea typeface="Cambria" panose="02040503050406030204" pitchFamily="18" charset="0"/>
              </a:rPr>
              <a:t>works comparably well when there is an understandable margin of dissociation between classes</a:t>
            </a:r>
            <a:r>
              <a:rPr lang="en-US" sz="2400" b="0" i="0" dirty="0">
                <a:effectLst/>
                <a:latin typeface="Cambria" panose="02040503050406030204" pitchFamily="18" charset="0"/>
                <a:ea typeface="Cambria" panose="02040503050406030204" pitchFamily="18" charset="0"/>
              </a:rPr>
              <a:t>. It is more productive in high dimensional spaces. It is effective in instances where the number of dimensions is larger than the number of specimens.</a:t>
            </a:r>
          </a:p>
          <a:p>
            <a:pPr marL="0" indent="0">
              <a:buNone/>
            </a:pPr>
            <a:endParaRPr lang="en-US" b="1" u="sng" dirty="0">
              <a:ea typeface="Cambria" panose="02040503050406030204" pitchFamily="18" charset="0"/>
            </a:endParaRPr>
          </a:p>
          <a:p>
            <a:pPr marL="0" indent="0">
              <a:buNone/>
            </a:pPr>
            <a:r>
              <a:rPr lang="en-US" b="1" u="sng" dirty="0">
                <a:ea typeface="Cambria" panose="02040503050406030204" pitchFamily="18" charset="0"/>
              </a:rPr>
              <a:t>Advantages:-</a:t>
            </a:r>
          </a:p>
          <a:p>
            <a:r>
              <a:rPr lang="en-US" sz="2400" b="0" i="0" dirty="0">
                <a:solidFill>
                  <a:srgbClr val="202124"/>
                </a:solidFill>
                <a:effectLst/>
                <a:latin typeface="Cambria" panose="02040503050406030204" pitchFamily="18" charset="0"/>
                <a:ea typeface="Cambria" panose="02040503050406030204" pitchFamily="18" charset="0"/>
              </a:rPr>
              <a:t>It works really well with a clear margin of separation.</a:t>
            </a:r>
          </a:p>
          <a:p>
            <a:r>
              <a:rPr lang="en-US" sz="2400" b="0" i="0" dirty="0">
                <a:solidFill>
                  <a:srgbClr val="202124"/>
                </a:solidFill>
                <a:effectLst/>
                <a:latin typeface="Cambria" panose="02040503050406030204" pitchFamily="18" charset="0"/>
                <a:ea typeface="Cambria" panose="02040503050406030204" pitchFamily="18" charset="0"/>
              </a:rPr>
              <a:t>It is effective in high dimensional spaces.</a:t>
            </a:r>
            <a:endParaRPr lang="en-IN" sz="2400"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92B74A3B-A706-4747-8F1B-04D987690F03}"/>
              </a:ext>
            </a:extLst>
          </p:cNvPr>
          <p:cNvSpPr/>
          <p:nvPr/>
        </p:nvSpPr>
        <p:spPr>
          <a:xfrm>
            <a:off x="355600" y="550333"/>
            <a:ext cx="11506200" cy="576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0441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4073-F998-9D6E-26C5-4E2196A4C41C}"/>
              </a:ext>
            </a:extLst>
          </p:cNvPr>
          <p:cNvSpPr>
            <a:spLocks noGrp="1"/>
          </p:cNvSpPr>
          <p:nvPr>
            <p:ph type="title"/>
          </p:nvPr>
        </p:nvSpPr>
        <p:spPr/>
        <p:txBody>
          <a:bodyPr>
            <a:normAutofit/>
          </a:bodyPr>
          <a:lstStyle/>
          <a:p>
            <a:pPr algn="ctr"/>
            <a:r>
              <a:rPr lang="en-IN" sz="2800" b="1" u="sng" dirty="0">
                <a:latin typeface="+mn-lt"/>
              </a:rPr>
              <a:t>K-Nearest Neighbour</a:t>
            </a:r>
          </a:p>
        </p:txBody>
      </p:sp>
      <p:sp>
        <p:nvSpPr>
          <p:cNvPr id="3" name="Content Placeholder 2">
            <a:extLst>
              <a:ext uri="{FF2B5EF4-FFF2-40B4-BE49-F238E27FC236}">
                <a16:creationId xmlns:a16="http://schemas.microsoft.com/office/drawing/2014/main" id="{68A69B12-80F9-67C1-825D-8422D288E013}"/>
              </a:ext>
            </a:extLst>
          </p:cNvPr>
          <p:cNvSpPr>
            <a:spLocks noGrp="1"/>
          </p:cNvSpPr>
          <p:nvPr>
            <p:ph idx="1"/>
          </p:nvPr>
        </p:nvSpPr>
        <p:spPr>
          <a:xfrm>
            <a:off x="838200" y="1690688"/>
            <a:ext cx="10515600" cy="4351338"/>
          </a:xfrm>
        </p:spPr>
        <p:txBody>
          <a:bodyPr/>
          <a:lstStyle/>
          <a:p>
            <a:pPr marL="0" indent="0" algn="just">
              <a:buNone/>
            </a:pPr>
            <a:r>
              <a:rPr lang="en-US" sz="2400" dirty="0">
                <a:solidFill>
                  <a:srgbClr val="202124"/>
                </a:solidFill>
                <a:latin typeface="Cambria" panose="02040503050406030204" pitchFamily="18" charset="0"/>
                <a:ea typeface="Cambria" panose="02040503050406030204" pitchFamily="18" charset="0"/>
              </a:rPr>
              <a:t>K-Nearest Neighbor </a:t>
            </a:r>
            <a:r>
              <a:rPr lang="en-US" sz="2400" b="1" i="1" dirty="0">
                <a:solidFill>
                  <a:srgbClr val="202124"/>
                </a:solidFill>
                <a:effectLst/>
                <a:latin typeface="Cambria" panose="02040503050406030204" pitchFamily="18" charset="0"/>
                <a:ea typeface="Cambria" panose="02040503050406030204" pitchFamily="18" charset="0"/>
              </a:rPr>
              <a:t>stores the training dataset and learns from it only at the time of making real time predictions</a:t>
            </a:r>
            <a:r>
              <a:rPr lang="en-US" sz="2400" b="0" i="0" dirty="0">
                <a:solidFill>
                  <a:srgbClr val="202124"/>
                </a:solidFill>
                <a:effectLst/>
                <a:latin typeface="Cambria" panose="02040503050406030204" pitchFamily="18" charset="0"/>
                <a:ea typeface="Cambria" panose="02040503050406030204" pitchFamily="18" charset="0"/>
              </a:rPr>
              <a:t>. This makes the KNN algorithm much faster than other algorithms that require training e.g. SVM, Linear Regression etc.</a:t>
            </a:r>
          </a:p>
          <a:p>
            <a:pPr marL="0" indent="0" algn="just">
              <a:buNone/>
            </a:pPr>
            <a:endParaRPr lang="en-US" b="1" u="sng" dirty="0">
              <a:solidFill>
                <a:schemeClr val="tx2">
                  <a:lumMod val="75000"/>
                </a:schemeClr>
              </a:solidFill>
              <a:ea typeface="Cambria" panose="02040503050406030204" pitchFamily="18" charset="0"/>
            </a:endParaRPr>
          </a:p>
          <a:p>
            <a:pPr marL="0" indent="0" algn="just">
              <a:buNone/>
            </a:pPr>
            <a:r>
              <a:rPr lang="en-US" b="1" u="sng" dirty="0">
                <a:ea typeface="Cambria" panose="02040503050406030204" pitchFamily="18" charset="0"/>
              </a:rPr>
              <a:t>Advantages:-</a:t>
            </a:r>
          </a:p>
          <a:p>
            <a:pPr algn="just"/>
            <a:r>
              <a:rPr lang="en-US" sz="2400" b="0" i="0" dirty="0">
                <a:solidFill>
                  <a:srgbClr val="333333"/>
                </a:solidFill>
                <a:effectLst/>
                <a:latin typeface="Cambria" panose="02040503050406030204" pitchFamily="18" charset="0"/>
                <a:ea typeface="Cambria" panose="02040503050406030204" pitchFamily="18" charset="0"/>
              </a:rPr>
              <a:t>KNN is very </a:t>
            </a:r>
            <a:r>
              <a:rPr lang="en-US" sz="2400" i="0" dirty="0">
                <a:solidFill>
                  <a:srgbClr val="333333"/>
                </a:solidFill>
                <a:effectLst/>
                <a:latin typeface="Cambria" panose="02040503050406030204" pitchFamily="18" charset="0"/>
                <a:ea typeface="Cambria" panose="02040503050406030204" pitchFamily="18" charset="0"/>
              </a:rPr>
              <a:t>easy to implement</a:t>
            </a:r>
            <a:r>
              <a:rPr lang="en-US" sz="2400" b="0" i="0" dirty="0">
                <a:solidFill>
                  <a:srgbClr val="333333"/>
                </a:solidFill>
                <a:effectLst/>
                <a:latin typeface="Cambria" panose="02040503050406030204" pitchFamily="18" charset="0"/>
                <a:ea typeface="Cambria" panose="02040503050406030204" pitchFamily="18" charset="0"/>
              </a:rPr>
              <a:t>.</a:t>
            </a:r>
          </a:p>
          <a:p>
            <a:pPr algn="just"/>
            <a:r>
              <a:rPr lang="en-US" sz="2400" b="0" i="0" dirty="0">
                <a:solidFill>
                  <a:srgbClr val="333333"/>
                </a:solidFill>
                <a:effectLst/>
                <a:latin typeface="Cambria" panose="02040503050406030204" pitchFamily="18" charset="0"/>
                <a:ea typeface="Cambria" panose="02040503050406030204" pitchFamily="18" charset="0"/>
              </a:rPr>
              <a:t>There are only two parameters required to implement KNN i.e., the value of K and the distance function.</a:t>
            </a:r>
            <a:endParaRPr lang="en-US" sz="2400" b="0" i="0" dirty="0">
              <a:solidFill>
                <a:schemeClr val="tx2">
                  <a:lumMod val="75000"/>
                </a:schemeClr>
              </a:solidFill>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771E6641-525F-4851-85F5-1D946835F556}"/>
              </a:ext>
            </a:extLst>
          </p:cNvPr>
          <p:cNvSpPr/>
          <p:nvPr/>
        </p:nvSpPr>
        <p:spPr>
          <a:xfrm>
            <a:off x="347133" y="550333"/>
            <a:ext cx="11506200" cy="576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93135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03ED-D2E1-0F69-1FF1-E19AFE998606}"/>
              </a:ext>
            </a:extLst>
          </p:cNvPr>
          <p:cNvSpPr>
            <a:spLocks noGrp="1"/>
          </p:cNvSpPr>
          <p:nvPr>
            <p:ph type="title"/>
          </p:nvPr>
        </p:nvSpPr>
        <p:spPr/>
        <p:txBody>
          <a:bodyPr>
            <a:normAutofit/>
          </a:bodyPr>
          <a:lstStyle/>
          <a:p>
            <a:pPr algn="ctr"/>
            <a:r>
              <a:rPr lang="en-IN" sz="2800" b="1" u="sng" dirty="0">
                <a:latin typeface="+mn-lt"/>
              </a:rPr>
              <a:t>Random Forest</a:t>
            </a:r>
          </a:p>
        </p:txBody>
      </p:sp>
      <p:sp>
        <p:nvSpPr>
          <p:cNvPr id="5" name="Content Placeholder 4">
            <a:extLst>
              <a:ext uri="{FF2B5EF4-FFF2-40B4-BE49-F238E27FC236}">
                <a16:creationId xmlns:a16="http://schemas.microsoft.com/office/drawing/2014/main" id="{0D2CB09C-7D43-29C6-E964-A255F747636E}"/>
              </a:ext>
            </a:extLst>
          </p:cNvPr>
          <p:cNvSpPr>
            <a:spLocks noGrp="1"/>
          </p:cNvSpPr>
          <p:nvPr>
            <p:ph idx="1"/>
          </p:nvPr>
        </p:nvSpPr>
        <p:spPr>
          <a:xfrm>
            <a:off x="838200" y="1566935"/>
            <a:ext cx="10515600" cy="4351338"/>
          </a:xfrm>
        </p:spPr>
        <p:txBody>
          <a:bodyPr>
            <a:normAutofit lnSpcReduction="10000"/>
          </a:bodyPr>
          <a:lstStyle/>
          <a:p>
            <a:pPr marL="0" indent="0" algn="just">
              <a:lnSpc>
                <a:spcPct val="100000"/>
              </a:lnSpc>
              <a:buNone/>
            </a:pPr>
            <a:r>
              <a:rPr lang="en-US" sz="2400" b="0" i="0" dirty="0">
                <a:solidFill>
                  <a:srgbClr val="333333"/>
                </a:solidFill>
                <a:effectLst/>
                <a:latin typeface="Cambria" panose="02040503050406030204" pitchFamily="18" charset="0"/>
                <a:ea typeface="Cambria" panose="02040503050406030204" pitchFamily="18" charset="0"/>
              </a:rPr>
              <a:t>The random forest algorithm can combine the </a:t>
            </a:r>
            <a:r>
              <a:rPr lang="en-US" sz="2400" b="1" i="1" dirty="0">
                <a:solidFill>
                  <a:srgbClr val="333333"/>
                </a:solidFill>
                <a:effectLst/>
                <a:latin typeface="Cambria" panose="02040503050406030204" pitchFamily="18" charset="0"/>
                <a:ea typeface="Cambria" panose="02040503050406030204" pitchFamily="18" charset="0"/>
              </a:rPr>
              <a:t>characteristics of multiple Eigen values</a:t>
            </a:r>
            <a:r>
              <a:rPr lang="en-US" sz="2400" b="0" i="0" dirty="0">
                <a:solidFill>
                  <a:srgbClr val="333333"/>
                </a:solidFill>
                <a:effectLst/>
                <a:latin typeface="Cambria" panose="02040503050406030204" pitchFamily="18" charset="0"/>
                <a:ea typeface="Cambria" panose="02040503050406030204" pitchFamily="18" charset="0"/>
              </a:rPr>
              <a:t>, and the combined results of multiple Neural Networks can be used to </a:t>
            </a:r>
            <a:r>
              <a:rPr lang="en-US" sz="2400" b="1" i="1" dirty="0">
                <a:solidFill>
                  <a:srgbClr val="333333"/>
                </a:solidFill>
                <a:effectLst/>
                <a:latin typeface="Cambria" panose="02040503050406030204" pitchFamily="18" charset="0"/>
                <a:ea typeface="Cambria" panose="02040503050406030204" pitchFamily="18" charset="0"/>
              </a:rPr>
              <a:t>improve the prediction accuracy</a:t>
            </a:r>
            <a:r>
              <a:rPr lang="en-US" sz="2400" b="0" i="0" dirty="0">
                <a:solidFill>
                  <a:srgbClr val="333333"/>
                </a:solidFill>
                <a:effectLst/>
                <a:latin typeface="Cambria" panose="02040503050406030204" pitchFamily="18" charset="0"/>
                <a:ea typeface="Cambria" panose="02040503050406030204" pitchFamily="18" charset="0"/>
              </a:rPr>
              <a:t>. Based on the ensemble learning method of random forests, the results of multiple weak classifiers can be combined to produce accurate classification results. </a:t>
            </a:r>
          </a:p>
          <a:p>
            <a:pPr marL="0" indent="0" algn="just">
              <a:buNone/>
            </a:pPr>
            <a:endParaRPr lang="en-US" b="1" u="sng" dirty="0">
              <a:solidFill>
                <a:schemeClr val="tx2">
                  <a:lumMod val="75000"/>
                </a:schemeClr>
              </a:solidFill>
              <a:ea typeface="Cambria" panose="02040503050406030204" pitchFamily="18" charset="0"/>
            </a:endParaRPr>
          </a:p>
          <a:p>
            <a:pPr marL="0" indent="0" algn="just">
              <a:buNone/>
            </a:pPr>
            <a:r>
              <a:rPr lang="en-US" b="1" u="sng" dirty="0">
                <a:ea typeface="Cambria" panose="02040503050406030204" pitchFamily="18" charset="0"/>
              </a:rPr>
              <a:t>Advantages:-</a:t>
            </a:r>
          </a:p>
          <a:p>
            <a:pPr algn="just">
              <a:lnSpc>
                <a:spcPct val="100000"/>
              </a:lnSpc>
            </a:pPr>
            <a:r>
              <a:rPr lang="en-US" sz="2400" dirty="0">
                <a:solidFill>
                  <a:srgbClr val="202124"/>
                </a:solidFill>
                <a:effectLst/>
                <a:latin typeface="Cambria" panose="02040503050406030204" pitchFamily="18" charset="0"/>
                <a:ea typeface="Cambria" panose="02040503050406030204" pitchFamily="18" charset="0"/>
              </a:rPr>
              <a:t>It can perform both regression and classification tasks</a:t>
            </a:r>
            <a:r>
              <a:rPr lang="en-US" sz="2400" b="0" i="1" dirty="0">
                <a:solidFill>
                  <a:srgbClr val="202124"/>
                </a:solidFill>
                <a:effectLst/>
                <a:latin typeface="Cambria" panose="02040503050406030204" pitchFamily="18" charset="0"/>
                <a:ea typeface="Cambria" panose="02040503050406030204" pitchFamily="18" charset="0"/>
              </a:rPr>
              <a:t>.</a:t>
            </a:r>
            <a:endParaRPr lang="en-US" sz="2400" dirty="0">
              <a:solidFill>
                <a:srgbClr val="202124"/>
              </a:solidFill>
              <a:latin typeface="Cambria" panose="02040503050406030204" pitchFamily="18" charset="0"/>
              <a:ea typeface="Cambria" panose="02040503050406030204" pitchFamily="18" charset="0"/>
            </a:endParaRPr>
          </a:p>
          <a:p>
            <a:pPr algn="just">
              <a:lnSpc>
                <a:spcPct val="100000"/>
              </a:lnSpc>
            </a:pPr>
            <a:r>
              <a:rPr lang="en-US" sz="2400" b="0" i="0" dirty="0">
                <a:solidFill>
                  <a:srgbClr val="202124"/>
                </a:solidFill>
                <a:effectLst/>
                <a:latin typeface="Cambria" panose="02040503050406030204" pitchFamily="18" charset="0"/>
                <a:ea typeface="Cambria" panose="02040503050406030204" pitchFamily="18" charset="0"/>
              </a:rPr>
              <a:t>A random forest produces good predictions that can be understood easily.</a:t>
            </a:r>
          </a:p>
          <a:p>
            <a:pPr algn="just">
              <a:lnSpc>
                <a:spcPct val="100000"/>
              </a:lnSpc>
            </a:pPr>
            <a:r>
              <a:rPr lang="en-US" sz="2400" b="0" i="0" dirty="0">
                <a:solidFill>
                  <a:srgbClr val="202124"/>
                </a:solidFill>
                <a:effectLst/>
                <a:latin typeface="Cambria" panose="02040503050406030204" pitchFamily="18" charset="0"/>
                <a:ea typeface="Cambria" panose="02040503050406030204" pitchFamily="18" charset="0"/>
              </a:rPr>
              <a:t>It can handle large datasets efficiently.</a:t>
            </a:r>
            <a:endParaRPr lang="en-IN" sz="2400" dirty="0">
              <a:solidFill>
                <a:schemeClr val="tx2">
                  <a:lumMod val="75000"/>
                </a:schemeClr>
              </a:solidFill>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C4576600-A861-4177-BEC4-DFE7F16790A2}"/>
              </a:ext>
            </a:extLst>
          </p:cNvPr>
          <p:cNvSpPr/>
          <p:nvPr/>
        </p:nvSpPr>
        <p:spPr>
          <a:xfrm>
            <a:off x="347133" y="558800"/>
            <a:ext cx="11497734" cy="57488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7294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8A30-31EA-0A8D-4A8F-A2FD129AD4F2}"/>
              </a:ext>
            </a:extLst>
          </p:cNvPr>
          <p:cNvSpPr>
            <a:spLocks noGrp="1"/>
          </p:cNvSpPr>
          <p:nvPr>
            <p:ph type="title"/>
          </p:nvPr>
        </p:nvSpPr>
        <p:spPr>
          <a:xfrm>
            <a:off x="838200" y="303249"/>
            <a:ext cx="10515600" cy="1325563"/>
          </a:xfrm>
        </p:spPr>
        <p:txBody>
          <a:bodyPr>
            <a:normAutofit/>
          </a:bodyPr>
          <a:lstStyle/>
          <a:p>
            <a:pPr algn="ctr"/>
            <a:r>
              <a:rPr lang="en-IN" sz="2800" b="1" u="sng" dirty="0">
                <a:latin typeface="+mn-lt"/>
              </a:rPr>
              <a:t>Neural Networks</a:t>
            </a:r>
          </a:p>
        </p:txBody>
      </p:sp>
      <p:sp>
        <p:nvSpPr>
          <p:cNvPr id="3" name="Content Placeholder 2">
            <a:extLst>
              <a:ext uri="{FF2B5EF4-FFF2-40B4-BE49-F238E27FC236}">
                <a16:creationId xmlns:a16="http://schemas.microsoft.com/office/drawing/2014/main" id="{D7E4FA2F-25E6-AF08-97E6-38F10A43F8F8}"/>
              </a:ext>
            </a:extLst>
          </p:cNvPr>
          <p:cNvSpPr>
            <a:spLocks noGrp="1"/>
          </p:cNvSpPr>
          <p:nvPr>
            <p:ph idx="1"/>
          </p:nvPr>
        </p:nvSpPr>
        <p:spPr>
          <a:xfrm>
            <a:off x="838200" y="1309413"/>
            <a:ext cx="10922000" cy="5159120"/>
          </a:xfrm>
        </p:spPr>
        <p:txBody>
          <a:bodyPr>
            <a:normAutofit fontScale="85000" lnSpcReduction="20000"/>
          </a:bodyPr>
          <a:lstStyle/>
          <a:p>
            <a:pPr marL="0" indent="0" algn="just">
              <a:lnSpc>
                <a:spcPct val="120000"/>
              </a:lnSpc>
              <a:buNone/>
            </a:pPr>
            <a:r>
              <a:rPr lang="en-US" b="0" i="0" dirty="0">
                <a:solidFill>
                  <a:srgbClr val="202124"/>
                </a:solidFill>
                <a:effectLst/>
                <a:latin typeface="Cambria" panose="02040503050406030204" pitchFamily="18" charset="0"/>
                <a:ea typeface="Cambria" panose="02040503050406030204" pitchFamily="18" charset="0"/>
              </a:rPr>
              <a:t>Neural networks reflect the behavior of the human brain, </a:t>
            </a:r>
            <a:r>
              <a:rPr lang="en-US" b="1" i="1" dirty="0">
                <a:solidFill>
                  <a:srgbClr val="202124"/>
                </a:solidFill>
                <a:effectLst/>
                <a:latin typeface="Cambria" panose="02040503050406030204" pitchFamily="18" charset="0"/>
                <a:ea typeface="Cambria" panose="02040503050406030204" pitchFamily="18" charset="0"/>
              </a:rPr>
              <a:t>allowing computer programs to recognize patterns and solve common problems in the fields of AI, machine learning, and deep learning</a:t>
            </a:r>
            <a:r>
              <a:rPr lang="en-US" b="0" i="1" dirty="0">
                <a:solidFill>
                  <a:srgbClr val="202124"/>
                </a:solidFill>
                <a:effectLst/>
                <a:latin typeface="Cambria" panose="02040503050406030204" pitchFamily="18" charset="0"/>
                <a:ea typeface="Cambria" panose="02040503050406030204" pitchFamily="18" charset="0"/>
              </a:rPr>
              <a:t>.</a:t>
            </a:r>
          </a:p>
          <a:p>
            <a:pPr marL="0" indent="0" algn="just">
              <a:buNone/>
            </a:pPr>
            <a:endParaRPr lang="en-US" b="0" i="1" dirty="0">
              <a:solidFill>
                <a:srgbClr val="202124"/>
              </a:solidFill>
              <a:effectLst/>
              <a:latin typeface="Cambria" panose="02040503050406030204" pitchFamily="18" charset="0"/>
              <a:ea typeface="Cambria" panose="02040503050406030204" pitchFamily="18" charset="0"/>
            </a:endParaRPr>
          </a:p>
          <a:p>
            <a:pPr marL="0" indent="0" algn="just">
              <a:buNone/>
            </a:pPr>
            <a:r>
              <a:rPr lang="en-US" b="1" u="sng" dirty="0">
                <a:ea typeface="Cambria" panose="02040503050406030204" pitchFamily="18" charset="0"/>
              </a:rPr>
              <a:t>Advantages:-</a:t>
            </a:r>
          </a:p>
          <a:p>
            <a:pPr algn="just"/>
            <a:r>
              <a:rPr lang="en-US" b="0" i="0" dirty="0">
                <a:solidFill>
                  <a:srgbClr val="202124"/>
                </a:solidFill>
                <a:effectLst/>
                <a:latin typeface="Cambria" panose="02040503050406030204" pitchFamily="18" charset="0"/>
                <a:ea typeface="Cambria" panose="02040503050406030204" pitchFamily="18" charset="0"/>
              </a:rPr>
              <a:t>Store information on the entire network.</a:t>
            </a:r>
          </a:p>
          <a:p>
            <a:pPr algn="just"/>
            <a:r>
              <a:rPr lang="en-US" b="0" i="0" dirty="0">
                <a:solidFill>
                  <a:srgbClr val="202124"/>
                </a:solidFill>
                <a:effectLst/>
                <a:latin typeface="Cambria" panose="02040503050406030204" pitchFamily="18" charset="0"/>
                <a:ea typeface="Cambria" panose="02040503050406030204" pitchFamily="18" charset="0"/>
              </a:rPr>
              <a:t>The ability to work with insufficient knowledge</a:t>
            </a:r>
            <a:endParaRPr lang="en-US" dirty="0">
              <a:solidFill>
                <a:srgbClr val="202124"/>
              </a:solidFill>
              <a:latin typeface="Cambria" panose="02040503050406030204" pitchFamily="18" charset="0"/>
              <a:ea typeface="Cambria" panose="02040503050406030204" pitchFamily="18" charset="0"/>
            </a:endParaRPr>
          </a:p>
          <a:p>
            <a:pPr algn="just"/>
            <a:r>
              <a:rPr lang="en-US" b="0" i="0" dirty="0">
                <a:solidFill>
                  <a:srgbClr val="202124"/>
                </a:solidFill>
                <a:effectLst/>
                <a:latin typeface="Cambria" panose="02040503050406030204" pitchFamily="18" charset="0"/>
                <a:ea typeface="Cambria" panose="02040503050406030204" pitchFamily="18" charset="0"/>
              </a:rPr>
              <a:t>The ability to work with insufficient knowledge</a:t>
            </a:r>
            <a:endParaRPr lang="en-US" dirty="0">
              <a:solidFill>
                <a:srgbClr val="202124"/>
              </a:solidFill>
              <a:latin typeface="Cambria" panose="02040503050406030204" pitchFamily="18" charset="0"/>
              <a:ea typeface="Cambria" panose="02040503050406030204" pitchFamily="18" charset="0"/>
            </a:endParaRPr>
          </a:p>
          <a:p>
            <a:pPr algn="just"/>
            <a:r>
              <a:rPr lang="en-US" b="0" i="0" dirty="0">
                <a:solidFill>
                  <a:srgbClr val="202124"/>
                </a:solidFill>
                <a:effectLst/>
                <a:latin typeface="Cambria" panose="02040503050406030204" pitchFamily="18" charset="0"/>
                <a:ea typeface="Cambria" panose="02040503050406030204" pitchFamily="18" charset="0"/>
              </a:rPr>
              <a:t>Good fault tolerance</a:t>
            </a:r>
          </a:p>
          <a:p>
            <a:pPr algn="just"/>
            <a:r>
              <a:rPr lang="en-US" b="0" i="0" dirty="0">
                <a:solidFill>
                  <a:srgbClr val="202124"/>
                </a:solidFill>
                <a:effectLst/>
                <a:latin typeface="Cambria" panose="02040503050406030204" pitchFamily="18" charset="0"/>
                <a:ea typeface="Cambria" panose="02040503050406030204" pitchFamily="18" charset="0"/>
              </a:rPr>
              <a:t>Distributed memory</a:t>
            </a:r>
            <a:endParaRPr lang="en-US" dirty="0">
              <a:solidFill>
                <a:srgbClr val="202124"/>
              </a:solidFill>
              <a:latin typeface="Cambria" panose="02040503050406030204" pitchFamily="18" charset="0"/>
              <a:ea typeface="Cambria" panose="02040503050406030204" pitchFamily="18" charset="0"/>
            </a:endParaRPr>
          </a:p>
          <a:p>
            <a:pPr algn="just"/>
            <a:r>
              <a:rPr lang="en-US" b="0" i="0" dirty="0">
                <a:solidFill>
                  <a:srgbClr val="202124"/>
                </a:solidFill>
                <a:effectLst/>
                <a:latin typeface="Cambria" panose="02040503050406030204" pitchFamily="18" charset="0"/>
                <a:ea typeface="Cambria" panose="02040503050406030204" pitchFamily="18" charset="0"/>
              </a:rPr>
              <a:t>Gradual Corruption</a:t>
            </a:r>
            <a:endParaRPr lang="en-US" dirty="0">
              <a:solidFill>
                <a:srgbClr val="202124"/>
              </a:solidFill>
              <a:latin typeface="Cambria" panose="02040503050406030204" pitchFamily="18" charset="0"/>
              <a:ea typeface="Cambria" panose="02040503050406030204" pitchFamily="18" charset="0"/>
            </a:endParaRPr>
          </a:p>
          <a:p>
            <a:pPr algn="just"/>
            <a:r>
              <a:rPr lang="en-US" b="0" i="0" dirty="0">
                <a:solidFill>
                  <a:srgbClr val="202124"/>
                </a:solidFill>
                <a:effectLst/>
                <a:latin typeface="Cambria" panose="02040503050406030204" pitchFamily="18" charset="0"/>
                <a:ea typeface="Cambria" panose="02040503050406030204" pitchFamily="18" charset="0"/>
              </a:rPr>
              <a:t>Ability to train machine</a:t>
            </a:r>
            <a:endParaRPr lang="en-US" dirty="0">
              <a:solidFill>
                <a:srgbClr val="202124"/>
              </a:solidFill>
              <a:latin typeface="Cambria" panose="02040503050406030204" pitchFamily="18" charset="0"/>
              <a:ea typeface="Cambria" panose="02040503050406030204" pitchFamily="18" charset="0"/>
            </a:endParaRPr>
          </a:p>
          <a:p>
            <a:pPr algn="just"/>
            <a:r>
              <a:rPr lang="en-US" b="0" i="0" dirty="0">
                <a:solidFill>
                  <a:srgbClr val="202124"/>
                </a:solidFill>
                <a:effectLst/>
                <a:latin typeface="Cambria" panose="02040503050406030204" pitchFamily="18" charset="0"/>
                <a:ea typeface="Cambria" panose="02040503050406030204" pitchFamily="18" charset="0"/>
              </a:rPr>
              <a:t> The ability of parallel processing</a:t>
            </a:r>
          </a:p>
          <a:p>
            <a:endParaRPr lang="en-US" b="0" i="0" dirty="0">
              <a:solidFill>
                <a:srgbClr val="202124"/>
              </a:solidFill>
              <a:effectLst/>
            </a:endParaRPr>
          </a:p>
          <a:p>
            <a:pPr marL="0" indent="0">
              <a:buNone/>
            </a:pPr>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endParaRPr lang="en-IN" dirty="0">
              <a:solidFill>
                <a:schemeClr val="tx2">
                  <a:lumMod val="75000"/>
                </a:schemeClr>
              </a:solidFill>
            </a:endParaRPr>
          </a:p>
        </p:txBody>
      </p:sp>
      <p:sp>
        <p:nvSpPr>
          <p:cNvPr id="4" name="Rectangle 3">
            <a:extLst>
              <a:ext uri="{FF2B5EF4-FFF2-40B4-BE49-F238E27FC236}">
                <a16:creationId xmlns:a16="http://schemas.microsoft.com/office/drawing/2014/main" id="{6EA991D6-097C-4214-B4D6-042E8BE71A51}"/>
              </a:ext>
            </a:extLst>
          </p:cNvPr>
          <p:cNvSpPr/>
          <p:nvPr/>
        </p:nvSpPr>
        <p:spPr>
          <a:xfrm>
            <a:off x="364067" y="567267"/>
            <a:ext cx="11514666" cy="5987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26892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490E-8E64-C521-9C35-39A5993A2ABF}"/>
              </a:ext>
            </a:extLst>
          </p:cNvPr>
          <p:cNvSpPr>
            <a:spLocks noGrp="1"/>
          </p:cNvSpPr>
          <p:nvPr>
            <p:ph type="title"/>
          </p:nvPr>
        </p:nvSpPr>
        <p:spPr>
          <a:xfrm>
            <a:off x="838200" y="677237"/>
            <a:ext cx="10515600" cy="840220"/>
          </a:xfrm>
        </p:spPr>
        <p:txBody>
          <a:bodyPr>
            <a:normAutofit/>
          </a:bodyPr>
          <a:lstStyle/>
          <a:p>
            <a:pPr algn="ctr"/>
            <a:r>
              <a:rPr lang="en-US" sz="2800" b="1" u="sng" dirty="0">
                <a:latin typeface="+mn-lt"/>
              </a:rPr>
              <a:t>References:-</a:t>
            </a:r>
            <a:endParaRPr lang="en-IN" sz="2800" b="1" u="sng" dirty="0">
              <a:latin typeface="+mn-lt"/>
            </a:endParaRPr>
          </a:p>
        </p:txBody>
      </p:sp>
      <p:sp>
        <p:nvSpPr>
          <p:cNvPr id="3" name="Content Placeholder 2">
            <a:extLst>
              <a:ext uri="{FF2B5EF4-FFF2-40B4-BE49-F238E27FC236}">
                <a16:creationId xmlns:a16="http://schemas.microsoft.com/office/drawing/2014/main" id="{D1C1289E-1345-7C56-476A-49AF0C4673B8}"/>
              </a:ext>
            </a:extLst>
          </p:cNvPr>
          <p:cNvSpPr>
            <a:spLocks noGrp="1"/>
          </p:cNvSpPr>
          <p:nvPr>
            <p:ph idx="1"/>
          </p:nvPr>
        </p:nvSpPr>
        <p:spPr>
          <a:xfrm>
            <a:off x="1228898" y="1505912"/>
            <a:ext cx="9734204" cy="4518121"/>
          </a:xfrm>
        </p:spPr>
        <p:txBody>
          <a:bodyPr>
            <a:normAutofit/>
          </a:bodyPr>
          <a:lstStyle/>
          <a:p>
            <a:r>
              <a:rPr lang="en-IN" sz="2400" b="1" dirty="0" err="1">
                <a:latin typeface="Cambria" panose="02040503050406030204" pitchFamily="18" charset="0"/>
                <a:ea typeface="Cambria" panose="02040503050406030204" pitchFamily="18" charset="0"/>
              </a:rPr>
              <a:t>Tsehay</a:t>
            </a:r>
            <a:r>
              <a:rPr lang="en-IN" sz="2400" b="1" dirty="0">
                <a:latin typeface="Cambria" panose="02040503050406030204" pitchFamily="18" charset="0"/>
                <a:ea typeface="Cambria" panose="02040503050406030204" pitchFamily="18" charset="0"/>
              </a:rPr>
              <a:t> </a:t>
            </a:r>
            <a:r>
              <a:rPr lang="en-IN" sz="2400" b="1" dirty="0" err="1">
                <a:latin typeface="Cambria" panose="02040503050406030204" pitchFamily="18" charset="0"/>
                <a:ea typeface="Cambria" panose="02040503050406030204" pitchFamily="18" charset="0"/>
              </a:rPr>
              <a:t>Admassu</a:t>
            </a:r>
            <a:r>
              <a:rPr lang="en-IN" sz="2400" b="1" dirty="0">
                <a:latin typeface="Cambria" panose="02040503050406030204" pitchFamily="18" charset="0"/>
                <a:ea typeface="Cambria" panose="02040503050406030204" pitchFamily="18" charset="0"/>
              </a:rPr>
              <a:t> Assegie1 , R. Lakshmi Tulasi2 , N. Komal Kumar3 </a:t>
            </a:r>
            <a:r>
              <a:rPr lang="en-IN" sz="2400" b="1" i="1" dirty="0">
                <a:latin typeface="Cambria" panose="02040503050406030204" pitchFamily="18" charset="0"/>
                <a:ea typeface="Cambria" panose="02040503050406030204" pitchFamily="18" charset="0"/>
              </a:rPr>
              <a:t>,”Breast Cancer Prediction Model With Decision Trees And Adaptation Boosting” </a:t>
            </a:r>
            <a:r>
              <a:rPr lang="en-IN" sz="2400" b="1" dirty="0">
                <a:latin typeface="Cambria" panose="02040503050406030204" pitchFamily="18" charset="0"/>
                <a:ea typeface="Cambria" panose="02040503050406030204" pitchFamily="18" charset="0"/>
              </a:rPr>
              <a:t>IAES International Journal of Artificial Intelligence (IJ-AI), </a:t>
            </a:r>
            <a:r>
              <a:rPr lang="en-US" sz="2400" b="1" dirty="0">
                <a:latin typeface="Cambria" panose="02040503050406030204" pitchFamily="18" charset="0"/>
                <a:ea typeface="Cambria" panose="02040503050406030204" pitchFamily="18" charset="0"/>
              </a:rPr>
              <a:t>Vol. 10, No. 1, March 2021, pp. 184~190</a:t>
            </a:r>
          </a:p>
          <a:p>
            <a:endParaRPr lang="en-IN" sz="2400" b="1" dirty="0">
              <a:latin typeface="Cambria" panose="02040503050406030204" pitchFamily="18" charset="0"/>
              <a:ea typeface="Cambria" panose="02040503050406030204" pitchFamily="18" charset="0"/>
            </a:endParaRPr>
          </a:p>
          <a:p>
            <a:r>
              <a:rPr lang="en-IN" sz="2400" b="1" dirty="0">
                <a:latin typeface="Cambria" panose="02040503050406030204" pitchFamily="18" charset="0"/>
                <a:ea typeface="Cambria" panose="02040503050406030204" pitchFamily="18" charset="0"/>
              </a:rPr>
              <a:t>Rishabh Khosla Breast Cancer Detection Using Random Forest ,KNN,SVM”</a:t>
            </a:r>
            <a:r>
              <a:rPr lang="en-US" sz="2400" b="1" dirty="0">
                <a:latin typeface="Cambria" panose="02040503050406030204" pitchFamily="18" charset="0"/>
                <a:ea typeface="Cambria" panose="02040503050406030204" pitchFamily="18" charset="0"/>
              </a:rPr>
              <a:t> 2020 JETIR February 2020, Volume 7, Issue 2</a:t>
            </a:r>
          </a:p>
          <a:p>
            <a:endParaRPr lang="en-IN" sz="2400" b="1" dirty="0">
              <a:latin typeface="Cambria" panose="02040503050406030204" pitchFamily="18" charset="0"/>
              <a:ea typeface="Cambria" panose="02040503050406030204" pitchFamily="18" charset="0"/>
            </a:endParaRPr>
          </a:p>
          <a:p>
            <a:endParaRPr lang="en-IN" sz="4000" b="1" i="1" dirty="0">
              <a:latin typeface="Cambria" panose="02040503050406030204" pitchFamily="18" charset="0"/>
              <a:ea typeface="Cambria" panose="02040503050406030204" pitchFamily="18" charset="0"/>
            </a:endParaRPr>
          </a:p>
          <a:p>
            <a:endParaRPr lang="en-IN" dirty="0"/>
          </a:p>
        </p:txBody>
      </p:sp>
      <p:sp>
        <p:nvSpPr>
          <p:cNvPr id="4" name="Rectangle 3">
            <a:extLst>
              <a:ext uri="{FF2B5EF4-FFF2-40B4-BE49-F238E27FC236}">
                <a16:creationId xmlns:a16="http://schemas.microsoft.com/office/drawing/2014/main" id="{A3799D2A-08B6-479A-A393-2F128B0D2BB0}"/>
              </a:ext>
            </a:extLst>
          </p:cNvPr>
          <p:cNvSpPr/>
          <p:nvPr/>
        </p:nvSpPr>
        <p:spPr>
          <a:xfrm>
            <a:off x="338667" y="567267"/>
            <a:ext cx="11523133" cy="57573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2724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AE6316-73FD-4ED5-907F-DC3B3FAD5B86}"/>
              </a:ext>
            </a:extLst>
          </p:cNvPr>
          <p:cNvSpPr>
            <a:spLocks noGrp="1"/>
          </p:cNvSpPr>
          <p:nvPr>
            <p:ph idx="1"/>
          </p:nvPr>
        </p:nvSpPr>
        <p:spPr>
          <a:xfrm>
            <a:off x="1303868" y="1236134"/>
            <a:ext cx="9372598" cy="4893734"/>
          </a:xfrm>
        </p:spPr>
        <p:txBody>
          <a:bodyPr/>
          <a:lstStyle/>
          <a:p>
            <a:pPr algn="just"/>
            <a:r>
              <a:rPr lang="en-IN" sz="2400" b="1" dirty="0">
                <a:latin typeface="Cambria" panose="02040503050406030204" pitchFamily="18" charset="0"/>
                <a:ea typeface="Cambria" panose="02040503050406030204" pitchFamily="18" charset="0"/>
              </a:rPr>
              <a:t>Puja </a:t>
            </a:r>
            <a:r>
              <a:rPr lang="en-IN" sz="2400" b="1" dirty="0" err="1">
                <a:latin typeface="Cambria" panose="02040503050406030204" pitchFamily="18" charset="0"/>
                <a:ea typeface="Cambria" panose="02040503050406030204" pitchFamily="18" charset="0"/>
              </a:rPr>
              <a:t>Guptaa</a:t>
            </a:r>
            <a:r>
              <a:rPr lang="en-IN" sz="2400" b="1" dirty="0">
                <a:latin typeface="Cambria" panose="02040503050406030204" pitchFamily="18" charset="0"/>
                <a:ea typeface="Cambria" panose="02040503050406030204" pitchFamily="18" charset="0"/>
              </a:rPr>
              <a:t>, Shruti </a:t>
            </a:r>
            <a:r>
              <a:rPr lang="en-IN" sz="2400" b="1" dirty="0" err="1">
                <a:latin typeface="Cambria" panose="02040503050406030204" pitchFamily="18" charset="0"/>
                <a:ea typeface="Cambria" panose="02040503050406030204" pitchFamily="18" charset="0"/>
              </a:rPr>
              <a:t>Garga</a:t>
            </a:r>
            <a:r>
              <a:rPr lang="en-IN" sz="2400" b="1" dirty="0">
                <a:latin typeface="Cambria" panose="02040503050406030204" pitchFamily="18" charset="0"/>
                <a:ea typeface="Cambria" panose="02040503050406030204" pitchFamily="18" charset="0"/>
              </a:rPr>
              <a:t>, ”</a:t>
            </a:r>
            <a:r>
              <a:rPr lang="en-IN" sz="2400" b="1" i="1" dirty="0">
                <a:latin typeface="Cambria" panose="02040503050406030204" pitchFamily="18" charset="0"/>
                <a:ea typeface="Cambria" panose="02040503050406030204" pitchFamily="18" charset="0"/>
              </a:rPr>
              <a:t>Breast Cancer Prediction Using Varying Parameters Of Machine Learning Models</a:t>
            </a:r>
            <a:r>
              <a:rPr lang="en-IN" sz="2400" b="1" dirty="0">
                <a:latin typeface="Cambria" panose="02040503050406030204" pitchFamily="18" charset="0"/>
                <a:ea typeface="Cambria" panose="02040503050406030204" pitchFamily="18" charset="0"/>
              </a:rPr>
              <a:t> “, </a:t>
            </a:r>
            <a:r>
              <a:rPr lang="en-US" sz="2400" b="1" dirty="0">
                <a:latin typeface="Cambria" panose="02040503050406030204" pitchFamily="18" charset="0"/>
                <a:ea typeface="Cambria" panose="02040503050406030204" pitchFamily="18" charset="0"/>
              </a:rPr>
              <a:t>Third International Conference on Computing and Network Communications (CoCoNet’19).</a:t>
            </a:r>
          </a:p>
          <a:p>
            <a:pPr marL="0" indent="0" algn="just">
              <a:buNone/>
            </a:pPr>
            <a:endParaRPr lang="en-US" sz="2400" b="1" dirty="0">
              <a:latin typeface="Cambria" panose="02040503050406030204" pitchFamily="18" charset="0"/>
              <a:ea typeface="Cambria" panose="02040503050406030204" pitchFamily="18" charset="0"/>
            </a:endParaRPr>
          </a:p>
          <a:p>
            <a:pPr algn="just"/>
            <a:r>
              <a:rPr lang="en-US" sz="2400" b="1" dirty="0" err="1">
                <a:latin typeface="Cambria" panose="02040503050406030204" pitchFamily="18" charset="0"/>
                <a:ea typeface="Cambria" panose="02040503050406030204" pitchFamily="18" charset="0"/>
              </a:rPr>
              <a:t>Haowen</a:t>
            </a:r>
            <a:r>
              <a:rPr lang="en-US" sz="2400" b="1" dirty="0">
                <a:latin typeface="Cambria" panose="02040503050406030204" pitchFamily="18" charset="0"/>
                <a:ea typeface="Cambria" panose="02040503050406030204" pitchFamily="18" charset="0"/>
              </a:rPr>
              <a:t> You1 and George Rumbe2 “</a:t>
            </a:r>
            <a:r>
              <a:rPr lang="en-IN" sz="2400" b="1" i="1" dirty="0">
                <a:latin typeface="Cambria" panose="02040503050406030204" pitchFamily="18" charset="0"/>
                <a:ea typeface="Cambria" panose="02040503050406030204" pitchFamily="18" charset="0"/>
              </a:rPr>
              <a:t>Comparative Study Of Classification Techniques On Breast Cancer FNA Biopsy Data”</a:t>
            </a:r>
            <a:r>
              <a:rPr lang="en-IN" sz="2400" b="1" dirty="0">
                <a:latin typeface="Cambria" panose="02040503050406030204" pitchFamily="18" charset="0"/>
                <a:ea typeface="Cambria" panose="02040503050406030204" pitchFamily="18" charset="0"/>
              </a:rPr>
              <a:t> Vol.43, No.4, 1995, pp. 570-577.</a:t>
            </a:r>
          </a:p>
          <a:p>
            <a:endParaRPr lang="en-IN" sz="2400" b="1" i="1" dirty="0">
              <a:latin typeface="Cambria" panose="02040503050406030204" pitchFamily="18" charset="0"/>
              <a:ea typeface="Cambria" panose="02040503050406030204" pitchFamily="18" charset="0"/>
            </a:endParaRPr>
          </a:p>
          <a:p>
            <a:endParaRPr lang="en-IN" dirty="0"/>
          </a:p>
        </p:txBody>
      </p:sp>
      <p:sp>
        <p:nvSpPr>
          <p:cNvPr id="4" name="Rectangle 3">
            <a:extLst>
              <a:ext uri="{FF2B5EF4-FFF2-40B4-BE49-F238E27FC236}">
                <a16:creationId xmlns:a16="http://schemas.microsoft.com/office/drawing/2014/main" id="{94B7C828-1F32-4CA1-A649-9AED0C768359}"/>
              </a:ext>
            </a:extLst>
          </p:cNvPr>
          <p:cNvSpPr/>
          <p:nvPr/>
        </p:nvSpPr>
        <p:spPr>
          <a:xfrm>
            <a:off x="347133" y="541867"/>
            <a:ext cx="11489267" cy="574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5474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E32039-2622-5ACD-97E5-6726C98A28A6}"/>
              </a:ext>
            </a:extLst>
          </p:cNvPr>
          <p:cNvSpPr>
            <a:spLocks noGrp="1"/>
          </p:cNvSpPr>
          <p:nvPr>
            <p:ph idx="1"/>
          </p:nvPr>
        </p:nvSpPr>
        <p:spPr>
          <a:xfrm>
            <a:off x="1401233" y="1473199"/>
            <a:ext cx="9389533" cy="3877734"/>
          </a:xfrm>
        </p:spPr>
        <p:txBody>
          <a:bodyPr/>
          <a:lstStyle/>
          <a:p>
            <a:r>
              <a:rPr lang="en-IN" sz="2400" b="1" dirty="0" err="1">
                <a:latin typeface="Cambria" panose="02040503050406030204" pitchFamily="18" charset="0"/>
                <a:ea typeface="Cambria" panose="02040503050406030204" pitchFamily="18" charset="0"/>
              </a:rPr>
              <a:t>Sharmin</a:t>
            </a:r>
            <a:r>
              <a:rPr lang="en-IN" sz="2400" b="1" dirty="0">
                <a:latin typeface="Cambria" panose="02040503050406030204" pitchFamily="18" charset="0"/>
                <a:ea typeface="Cambria" panose="02040503050406030204" pitchFamily="18" charset="0"/>
              </a:rPr>
              <a:t> Ara </a:t>
            </a:r>
            <a:r>
              <a:rPr lang="en-IN" sz="2400" b="1" dirty="0" err="1">
                <a:latin typeface="Cambria" panose="02040503050406030204" pitchFamily="18" charset="0"/>
                <a:ea typeface="Cambria" panose="02040503050406030204" pitchFamily="18" charset="0"/>
              </a:rPr>
              <a:t>Annesha</a:t>
            </a:r>
            <a:r>
              <a:rPr lang="en-IN" sz="2400" b="1" dirty="0">
                <a:latin typeface="Cambria" panose="02040503050406030204" pitchFamily="18" charset="0"/>
                <a:ea typeface="Cambria" panose="02040503050406030204" pitchFamily="18" charset="0"/>
              </a:rPr>
              <a:t> Das </a:t>
            </a:r>
            <a:r>
              <a:rPr lang="en-IN" sz="2400" b="1" dirty="0" err="1">
                <a:latin typeface="Cambria" panose="02040503050406030204" pitchFamily="18" charset="0"/>
                <a:ea typeface="Cambria" panose="02040503050406030204" pitchFamily="18" charset="0"/>
              </a:rPr>
              <a:t>Ashim</a:t>
            </a:r>
            <a:r>
              <a:rPr lang="en-IN" sz="2400" b="1" dirty="0">
                <a:latin typeface="Cambria" panose="02040503050406030204" pitchFamily="18" charset="0"/>
                <a:ea typeface="Cambria" panose="02040503050406030204" pitchFamily="18" charset="0"/>
              </a:rPr>
              <a:t> Dey ,”</a:t>
            </a:r>
            <a:r>
              <a:rPr lang="en-IN" sz="2400" b="1" i="1" dirty="0">
                <a:latin typeface="Cambria" panose="02040503050406030204" pitchFamily="18" charset="0"/>
                <a:ea typeface="Cambria" panose="02040503050406030204" pitchFamily="18" charset="0"/>
              </a:rPr>
              <a:t>Malignant And Benign Breast Cancer Classification Using Machine Learning Algorithms</a:t>
            </a:r>
            <a:r>
              <a:rPr lang="en-IN" sz="2400" b="1" dirty="0">
                <a:latin typeface="Cambria" panose="02040503050406030204" pitchFamily="18" charset="0"/>
                <a:ea typeface="Cambria" panose="02040503050406030204" pitchFamily="18" charset="0"/>
              </a:rPr>
              <a:t>”, 2021 International Conference on Artificial Intelligence (ICAI), April 05-07, 2021</a:t>
            </a:r>
          </a:p>
          <a:p>
            <a:endParaRPr lang="en-IN" sz="2400" b="1" dirty="0">
              <a:latin typeface="Cambria" panose="02040503050406030204" pitchFamily="18" charset="0"/>
              <a:ea typeface="Cambria" panose="02040503050406030204" pitchFamily="18" charset="0"/>
            </a:endParaRPr>
          </a:p>
          <a:p>
            <a:r>
              <a:rPr lang="en-IN" sz="2400" b="1" dirty="0">
                <a:latin typeface="Cambria" panose="02040503050406030204" pitchFamily="18" charset="0"/>
                <a:ea typeface="Cambria" panose="02040503050406030204" pitchFamily="18" charset="0"/>
              </a:rPr>
              <a:t>Cheng-Min Chao &amp; </a:t>
            </a:r>
            <a:r>
              <a:rPr lang="en-IN" sz="2400" b="1" dirty="0" err="1">
                <a:latin typeface="Cambria" panose="02040503050406030204" pitchFamily="18" charset="0"/>
                <a:ea typeface="Cambria" panose="02040503050406030204" pitchFamily="18" charset="0"/>
              </a:rPr>
              <a:t>Ya</a:t>
            </a:r>
            <a:r>
              <a:rPr lang="en-IN" sz="2400" b="1" dirty="0">
                <a:latin typeface="Cambria" panose="02040503050406030204" pitchFamily="18" charset="0"/>
                <a:ea typeface="Cambria" panose="02040503050406030204" pitchFamily="18" charset="0"/>
              </a:rPr>
              <a:t>-Wen Yu &amp; </a:t>
            </a:r>
            <a:r>
              <a:rPr lang="en-IN" sz="2400" b="1" dirty="0" err="1">
                <a:latin typeface="Cambria" panose="02040503050406030204" pitchFamily="18" charset="0"/>
                <a:ea typeface="Cambria" panose="02040503050406030204" pitchFamily="18" charset="0"/>
              </a:rPr>
              <a:t>Bor</a:t>
            </a:r>
            <a:r>
              <a:rPr lang="en-IN" sz="2400" b="1" dirty="0">
                <a:latin typeface="Cambria" panose="02040503050406030204" pitchFamily="18" charset="0"/>
                <a:ea typeface="Cambria" panose="02040503050406030204" pitchFamily="18" charset="0"/>
              </a:rPr>
              <a:t>-Wen Cheng &amp; Yao-Lung </a:t>
            </a:r>
            <a:r>
              <a:rPr lang="en-IN" sz="2400" b="1" dirty="0" err="1">
                <a:latin typeface="Cambria" panose="02040503050406030204" pitchFamily="18" charset="0"/>
                <a:ea typeface="Cambria" panose="02040503050406030204" pitchFamily="18" charset="0"/>
              </a:rPr>
              <a:t>Kuo</a:t>
            </a:r>
            <a:r>
              <a:rPr lang="en-IN" sz="2400" b="1" dirty="0">
                <a:latin typeface="Cambria" panose="02040503050406030204" pitchFamily="18" charset="0"/>
                <a:ea typeface="Cambria" panose="02040503050406030204" pitchFamily="18" charset="0"/>
              </a:rPr>
              <a:t> “</a:t>
            </a:r>
            <a:r>
              <a:rPr lang="en-IN" sz="2400" b="1" i="1" dirty="0">
                <a:latin typeface="Cambria" panose="02040503050406030204" pitchFamily="18" charset="0"/>
                <a:ea typeface="Cambria" panose="02040503050406030204" pitchFamily="18" charset="0"/>
              </a:rPr>
              <a:t>Breast Cancer Classification Using Support Vector Machine And Decision Tree”</a:t>
            </a:r>
            <a:r>
              <a:rPr lang="en-IN" sz="2400" b="1"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Springer </a:t>
            </a:r>
            <a:r>
              <a:rPr lang="en-US" sz="2400" b="1" dirty="0" err="1">
                <a:latin typeface="Cambria" panose="02040503050406030204" pitchFamily="18" charset="0"/>
                <a:ea typeface="Cambria" panose="02040503050406030204" pitchFamily="18" charset="0"/>
              </a:rPr>
              <a:t>Science+Business</a:t>
            </a:r>
            <a:r>
              <a:rPr lang="en-US" sz="2400" b="1" dirty="0">
                <a:latin typeface="Cambria" panose="02040503050406030204" pitchFamily="18" charset="0"/>
                <a:ea typeface="Cambria" panose="02040503050406030204" pitchFamily="18" charset="0"/>
              </a:rPr>
              <a:t> Media New York 2014</a:t>
            </a:r>
            <a:endParaRPr lang="en-IN" sz="2400" b="1" dirty="0">
              <a:latin typeface="Cambria" panose="02040503050406030204" pitchFamily="18" charset="0"/>
              <a:ea typeface="Cambria" panose="02040503050406030204" pitchFamily="18" charset="0"/>
            </a:endParaRPr>
          </a:p>
          <a:p>
            <a:endParaRPr lang="en-IN" sz="2400" b="1" i="1" dirty="0">
              <a:latin typeface="Cambria" panose="02040503050406030204" pitchFamily="18" charset="0"/>
              <a:ea typeface="Cambria" panose="02040503050406030204" pitchFamily="18" charset="0"/>
            </a:endParaRPr>
          </a:p>
          <a:p>
            <a:endParaRPr lang="en-IN" dirty="0"/>
          </a:p>
        </p:txBody>
      </p:sp>
      <p:sp>
        <p:nvSpPr>
          <p:cNvPr id="4" name="Rectangle 3">
            <a:extLst>
              <a:ext uri="{FF2B5EF4-FFF2-40B4-BE49-F238E27FC236}">
                <a16:creationId xmlns:a16="http://schemas.microsoft.com/office/drawing/2014/main" id="{D586538E-34E8-4B6B-BEC8-A4A1D4CC8911}"/>
              </a:ext>
            </a:extLst>
          </p:cNvPr>
          <p:cNvSpPr/>
          <p:nvPr/>
        </p:nvSpPr>
        <p:spPr>
          <a:xfrm>
            <a:off x="321733" y="533400"/>
            <a:ext cx="11540067" cy="57573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18575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59639-1349-2D1F-948D-20E1BC7FD264}"/>
              </a:ext>
            </a:extLst>
          </p:cNvPr>
          <p:cNvSpPr>
            <a:spLocks noGrp="1"/>
          </p:cNvSpPr>
          <p:nvPr>
            <p:ph idx="1"/>
          </p:nvPr>
        </p:nvSpPr>
        <p:spPr>
          <a:xfrm>
            <a:off x="1265767" y="1630833"/>
            <a:ext cx="9660466" cy="3596333"/>
          </a:xfrm>
        </p:spPr>
        <p:txBody>
          <a:bodyPr>
            <a:normAutofit/>
          </a:bodyPr>
          <a:lstStyle/>
          <a:p>
            <a:r>
              <a:rPr lang="en-IN" sz="2400" b="1" dirty="0" err="1">
                <a:latin typeface="Cambria" panose="02040503050406030204" pitchFamily="18" charset="0"/>
                <a:ea typeface="Cambria" panose="02040503050406030204" pitchFamily="18" charset="0"/>
              </a:rPr>
              <a:t>Meriem</a:t>
            </a:r>
            <a:r>
              <a:rPr lang="en-IN" sz="2400" b="1" dirty="0">
                <a:latin typeface="Cambria" panose="02040503050406030204" pitchFamily="18" charset="0"/>
                <a:ea typeface="Cambria" panose="02040503050406030204" pitchFamily="18" charset="0"/>
              </a:rPr>
              <a:t> AMRANE1 </a:t>
            </a:r>
            <a:r>
              <a:rPr lang="en-IN" sz="2400" b="1" dirty="0" err="1">
                <a:latin typeface="Cambria" panose="02040503050406030204" pitchFamily="18" charset="0"/>
                <a:ea typeface="Cambria" panose="02040503050406030204" pitchFamily="18" charset="0"/>
              </a:rPr>
              <a:t>Saliha</a:t>
            </a:r>
            <a:r>
              <a:rPr lang="en-IN" sz="2400" b="1" dirty="0">
                <a:latin typeface="Cambria" panose="02040503050406030204" pitchFamily="18" charset="0"/>
                <a:ea typeface="Cambria" panose="02040503050406030204" pitchFamily="18" charset="0"/>
              </a:rPr>
              <a:t> OUKID2 </a:t>
            </a:r>
            <a:r>
              <a:rPr lang="en-IN" sz="2400" b="1" i="1" dirty="0">
                <a:latin typeface="Cambria" panose="02040503050406030204" pitchFamily="18" charset="0"/>
                <a:ea typeface="Cambria" panose="02040503050406030204" pitchFamily="18" charset="0"/>
              </a:rPr>
              <a:t>“Breast Cancer Classification Using Machine Learning”</a:t>
            </a:r>
            <a:r>
              <a:rPr lang="nl-NL" sz="2400" b="1" dirty="0">
                <a:latin typeface="Cambria" panose="02040503050406030204" pitchFamily="18" charset="0"/>
                <a:ea typeface="Cambria" panose="02040503050406030204" pitchFamily="18" charset="0"/>
              </a:rPr>
              <a:t> ,Vol. 337, pp. 1481–1487, 1998.</a:t>
            </a:r>
          </a:p>
          <a:p>
            <a:pPr marL="0" indent="0">
              <a:buNone/>
            </a:pPr>
            <a:r>
              <a:rPr lang="nl-NL" sz="2400" b="1" dirty="0">
                <a:latin typeface="Cambria" panose="02040503050406030204" pitchFamily="18" charset="0"/>
                <a:ea typeface="Cambria" panose="02040503050406030204" pitchFamily="18" charset="0"/>
              </a:rPr>
              <a:t> </a:t>
            </a:r>
          </a:p>
          <a:p>
            <a:r>
              <a:rPr lang="en-IN" sz="2400" b="1" dirty="0">
                <a:latin typeface="Cambria" panose="02040503050406030204" pitchFamily="18" charset="0"/>
                <a:ea typeface="Cambria" panose="02040503050406030204" pitchFamily="18" charset="0"/>
              </a:rPr>
              <a:t>Ebru </a:t>
            </a:r>
            <a:r>
              <a:rPr lang="en-IN" sz="2400" b="1" dirty="0" err="1">
                <a:latin typeface="Cambria" panose="02040503050406030204" pitchFamily="18" charset="0"/>
                <a:ea typeface="Cambria" panose="02040503050406030204" pitchFamily="18" charset="0"/>
              </a:rPr>
              <a:t>Aydındag</a:t>
            </a:r>
            <a:r>
              <a:rPr lang="en-IN" sz="2400" b="1" dirty="0">
                <a:latin typeface="Cambria" panose="02040503050406030204" pitchFamily="18" charset="0"/>
                <a:ea typeface="Cambria" panose="02040503050406030204" pitchFamily="18" charset="0"/>
              </a:rPr>
              <a:t> </a:t>
            </a:r>
            <a:r>
              <a:rPr lang="en-IN" sz="2400" b="1" dirty="0" err="1">
                <a:latin typeface="Cambria" panose="02040503050406030204" pitchFamily="18" charset="0"/>
                <a:ea typeface="Cambria" panose="02040503050406030204" pitchFamily="18" charset="0"/>
              </a:rPr>
              <a:t>Bayrak</a:t>
            </a:r>
            <a:r>
              <a:rPr lang="en-IN" sz="2400" b="1" dirty="0">
                <a:latin typeface="Cambria" panose="02040503050406030204" pitchFamily="18" charset="0"/>
                <a:ea typeface="Cambria" panose="02040503050406030204" pitchFamily="18" charset="0"/>
              </a:rPr>
              <a:t>, </a:t>
            </a:r>
            <a:r>
              <a:rPr lang="en-IN" sz="2400" b="1" dirty="0" err="1">
                <a:latin typeface="Cambria" panose="02040503050406030204" pitchFamily="18" charset="0"/>
                <a:ea typeface="Cambria" panose="02040503050406030204" pitchFamily="18" charset="0"/>
              </a:rPr>
              <a:t>Pınar</a:t>
            </a:r>
            <a:r>
              <a:rPr lang="en-IN" sz="2400" b="1" dirty="0">
                <a:latin typeface="Cambria" panose="02040503050406030204" pitchFamily="18" charset="0"/>
                <a:ea typeface="Cambria" panose="02040503050406030204" pitchFamily="18" charset="0"/>
              </a:rPr>
              <a:t> </a:t>
            </a:r>
            <a:r>
              <a:rPr lang="en-IN" sz="2400" b="1" dirty="0" err="1">
                <a:latin typeface="Cambria" panose="02040503050406030204" pitchFamily="18" charset="0"/>
                <a:ea typeface="Cambria" panose="02040503050406030204" pitchFamily="18" charset="0"/>
              </a:rPr>
              <a:t>Kırcı</a:t>
            </a:r>
            <a:r>
              <a:rPr lang="en-IN" sz="2400" b="1" dirty="0">
                <a:latin typeface="Cambria" panose="02040503050406030204" pitchFamily="18" charset="0"/>
                <a:ea typeface="Cambria" panose="02040503050406030204" pitchFamily="18" charset="0"/>
              </a:rPr>
              <a:t> “</a:t>
            </a:r>
            <a:r>
              <a:rPr lang="en-IN" sz="2400" b="1" i="1" dirty="0">
                <a:latin typeface="Cambria" panose="02040503050406030204" pitchFamily="18" charset="0"/>
                <a:ea typeface="Cambria" panose="02040503050406030204" pitchFamily="18" charset="0"/>
              </a:rPr>
              <a:t>Comparison Of Machine Learning Methods For Breast Cancer Diagnosis”  </a:t>
            </a:r>
            <a:r>
              <a:rPr lang="en-US" sz="2400" b="1" dirty="0">
                <a:latin typeface="Cambria" panose="02040503050406030204" pitchFamily="18" charset="0"/>
                <a:ea typeface="Cambria" panose="02040503050406030204" pitchFamily="18" charset="0"/>
              </a:rPr>
              <a:t>Cancer statistics, Ca-a Cancer Journal for Clinicians, 68 (1), pp. 7-30.</a:t>
            </a:r>
          </a:p>
          <a:p>
            <a:endParaRPr lang="en-IN" sz="2600" b="1" i="1" dirty="0">
              <a:latin typeface="Cambria" panose="02040503050406030204" pitchFamily="18" charset="0"/>
              <a:ea typeface="Cambria" panose="02040503050406030204" pitchFamily="18" charset="0"/>
            </a:endParaRPr>
          </a:p>
          <a:p>
            <a:endParaRPr lang="en-IN" sz="2400" b="1" i="1" dirty="0">
              <a:latin typeface="Cambria" panose="02040503050406030204" pitchFamily="18" charset="0"/>
              <a:ea typeface="Cambria" panose="02040503050406030204" pitchFamily="18" charset="0"/>
            </a:endParaRPr>
          </a:p>
          <a:p>
            <a:endParaRPr lang="en-IN" dirty="0"/>
          </a:p>
        </p:txBody>
      </p:sp>
      <p:sp>
        <p:nvSpPr>
          <p:cNvPr id="4" name="Rectangle 3">
            <a:extLst>
              <a:ext uri="{FF2B5EF4-FFF2-40B4-BE49-F238E27FC236}">
                <a16:creationId xmlns:a16="http://schemas.microsoft.com/office/drawing/2014/main" id="{8002CCC2-02A0-4C5E-A97F-B5C126AC6E1F}"/>
              </a:ext>
            </a:extLst>
          </p:cNvPr>
          <p:cNvSpPr/>
          <p:nvPr/>
        </p:nvSpPr>
        <p:spPr>
          <a:xfrm>
            <a:off x="330200" y="565265"/>
            <a:ext cx="11506200" cy="57274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8962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0F9025-A0C4-4E76-B950-86E8088173FB}"/>
              </a:ext>
            </a:extLst>
          </p:cNvPr>
          <p:cNvGraphicFramePr>
            <a:graphicFrameLocks noGrp="1"/>
          </p:cNvGraphicFramePr>
          <p:nvPr>
            <p:extLst>
              <p:ext uri="{D42A27DB-BD31-4B8C-83A1-F6EECF244321}">
                <p14:modId xmlns:p14="http://schemas.microsoft.com/office/powerpoint/2010/main" val="1056189622"/>
              </p:ext>
            </p:extLst>
          </p:nvPr>
        </p:nvGraphicFramePr>
        <p:xfrm>
          <a:off x="336176" y="564776"/>
          <a:ext cx="11504641" cy="5756511"/>
        </p:xfrm>
        <a:graphic>
          <a:graphicData uri="http://schemas.openxmlformats.org/drawingml/2006/table">
            <a:tbl>
              <a:tblPr/>
              <a:tblGrid>
                <a:gridCol w="11504641">
                  <a:extLst>
                    <a:ext uri="{9D8B030D-6E8A-4147-A177-3AD203B41FA5}">
                      <a16:colId xmlns:a16="http://schemas.microsoft.com/office/drawing/2014/main" val="2111177874"/>
                    </a:ext>
                  </a:extLst>
                </a:gridCol>
              </a:tblGrid>
              <a:tr h="575651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77972312"/>
                  </a:ext>
                </a:extLst>
              </a:tr>
            </a:tbl>
          </a:graphicData>
        </a:graphic>
      </p:graphicFrame>
      <p:sp>
        <p:nvSpPr>
          <p:cNvPr id="2" name="Title 1">
            <a:extLst>
              <a:ext uri="{FF2B5EF4-FFF2-40B4-BE49-F238E27FC236}">
                <a16:creationId xmlns:a16="http://schemas.microsoft.com/office/drawing/2014/main" id="{4F8DA4C6-48D2-1912-7DB4-483A81337DC5}"/>
              </a:ext>
            </a:extLst>
          </p:cNvPr>
          <p:cNvSpPr>
            <a:spLocks noGrp="1"/>
          </p:cNvSpPr>
          <p:nvPr>
            <p:ph type="title"/>
          </p:nvPr>
        </p:nvSpPr>
        <p:spPr>
          <a:xfrm>
            <a:off x="1754841" y="622592"/>
            <a:ext cx="8682318" cy="798046"/>
          </a:xfrm>
        </p:spPr>
        <p:txBody>
          <a:bodyPr/>
          <a:lstStyle/>
          <a:p>
            <a:pPr algn="ctr"/>
            <a:r>
              <a:rPr lang="en-US" sz="2800" b="1" u="sng" dirty="0">
                <a:latin typeface="+mn-lt"/>
              </a:rPr>
              <a:t>INTRODUCTION</a:t>
            </a:r>
            <a:endParaRPr lang="en-IN" dirty="0"/>
          </a:p>
        </p:txBody>
      </p:sp>
      <p:sp>
        <p:nvSpPr>
          <p:cNvPr id="3" name="Content Placeholder 2">
            <a:extLst>
              <a:ext uri="{FF2B5EF4-FFF2-40B4-BE49-F238E27FC236}">
                <a16:creationId xmlns:a16="http://schemas.microsoft.com/office/drawing/2014/main" id="{098F82A6-B79C-B80F-4A61-BA77D27A46E3}"/>
              </a:ext>
            </a:extLst>
          </p:cNvPr>
          <p:cNvSpPr>
            <a:spLocks noGrp="1"/>
          </p:cNvSpPr>
          <p:nvPr>
            <p:ph idx="1"/>
          </p:nvPr>
        </p:nvSpPr>
        <p:spPr>
          <a:xfrm>
            <a:off x="838200" y="1581294"/>
            <a:ext cx="10515600" cy="4351338"/>
          </a:xfrm>
        </p:spPr>
        <p:txBody>
          <a:bodyPr/>
          <a:lstStyle/>
          <a:p>
            <a:pPr algn="just"/>
            <a:r>
              <a:rPr lang="en-US" sz="2400" dirty="0">
                <a:latin typeface="Cambria" panose="02040503050406030204" pitchFamily="18" charset="0"/>
                <a:ea typeface="Cambria" panose="02040503050406030204" pitchFamily="18" charset="0"/>
                <a:cs typeface="Times New Roman" panose="02020603050405020304" pitchFamily="18" charset="0"/>
              </a:rPr>
              <a:t>Cancer is a dreadful disease. </a:t>
            </a:r>
            <a:r>
              <a:rPr lang="en-US" sz="2400" b="1" i="1" dirty="0">
                <a:latin typeface="Cambria" panose="02040503050406030204" pitchFamily="18" charset="0"/>
                <a:ea typeface="Cambria" panose="02040503050406030204" pitchFamily="18" charset="0"/>
                <a:cs typeface="Times New Roman" panose="02020603050405020304" pitchFamily="18" charset="0"/>
              </a:rPr>
              <a:t>80-90%</a:t>
            </a:r>
            <a:r>
              <a:rPr lang="en-US" sz="2400" dirty="0">
                <a:latin typeface="Cambria" panose="02040503050406030204" pitchFamily="18" charset="0"/>
                <a:ea typeface="Cambria" panose="02040503050406030204" pitchFamily="18" charset="0"/>
                <a:cs typeface="Times New Roman" panose="02020603050405020304" pitchFamily="18" charset="0"/>
              </a:rPr>
              <a:t> of all cancers are the result of the things we do to ourselves.</a:t>
            </a:r>
          </a:p>
          <a:p>
            <a:pPr algn="just"/>
            <a:r>
              <a:rPr lang="en-US" sz="2400" dirty="0">
                <a:latin typeface="Cambria" panose="02040503050406030204" pitchFamily="18" charset="0"/>
                <a:ea typeface="Cambria" panose="02040503050406030204" pitchFamily="18" charset="0"/>
                <a:cs typeface="Times New Roman" panose="02020603050405020304" pitchFamily="18" charset="0"/>
              </a:rPr>
              <a:t>Among them </a:t>
            </a:r>
            <a:r>
              <a:rPr lang="en-US" sz="2400" b="1" i="1" dirty="0">
                <a:latin typeface="Cambria" panose="02040503050406030204" pitchFamily="18" charset="0"/>
                <a:ea typeface="Cambria" panose="02040503050406030204" pitchFamily="18" charset="0"/>
                <a:cs typeface="Times New Roman" panose="02020603050405020304" pitchFamily="18" charset="0"/>
              </a:rPr>
              <a:t>Breast Cancer In Woman </a:t>
            </a:r>
            <a:r>
              <a:rPr lang="en-US" sz="2400" dirty="0">
                <a:latin typeface="Cambria" panose="02040503050406030204" pitchFamily="18" charset="0"/>
                <a:ea typeface="Cambria" panose="02040503050406030204" pitchFamily="18" charset="0"/>
                <a:cs typeface="Times New Roman" panose="02020603050405020304" pitchFamily="18" charset="0"/>
              </a:rPr>
              <a:t>is the second most common cancer. Breast cancer is the most common yet dreadful and deadly </a:t>
            </a:r>
            <a:r>
              <a:rPr lang="en-US" sz="2400" b="1" i="1" dirty="0">
                <a:latin typeface="Cambria" panose="02040503050406030204" pitchFamily="18" charset="0"/>
                <a:ea typeface="Cambria" panose="02040503050406030204" pitchFamily="18" charset="0"/>
                <a:cs typeface="Times New Roman" panose="02020603050405020304" pitchFamily="18" charset="0"/>
              </a:rPr>
              <a:t>Malignant</a:t>
            </a:r>
            <a:r>
              <a:rPr lang="en-US" sz="2400" dirty="0">
                <a:latin typeface="Cambria" panose="02040503050406030204" pitchFamily="18" charset="0"/>
                <a:ea typeface="Cambria" panose="02040503050406030204" pitchFamily="18" charset="0"/>
                <a:cs typeface="Times New Roman" panose="02020603050405020304" pitchFamily="18" charset="0"/>
              </a:rPr>
              <a:t> condition of the breast.</a:t>
            </a:r>
          </a:p>
          <a:p>
            <a:pPr algn="just"/>
            <a:r>
              <a:rPr lang="en-US" sz="2400" dirty="0">
                <a:latin typeface="Cambria" panose="02040503050406030204" pitchFamily="18" charset="0"/>
                <a:ea typeface="Cambria" panose="02040503050406030204" pitchFamily="18" charset="0"/>
                <a:cs typeface="Times New Roman" panose="02020603050405020304" pitchFamily="18" charset="0"/>
              </a:rPr>
              <a:t>Breast Cancer can be diagnosed through multiple tests, including a </a:t>
            </a:r>
            <a:r>
              <a:rPr lang="en-US" sz="2400" b="1" i="1" dirty="0">
                <a:latin typeface="Cambria" panose="02040503050406030204" pitchFamily="18" charset="0"/>
                <a:ea typeface="Cambria" panose="02040503050406030204" pitchFamily="18" charset="0"/>
                <a:cs typeface="Times New Roman" panose="02020603050405020304" pitchFamily="18" charset="0"/>
              </a:rPr>
              <a:t>Mammogram, Ultrasound, MRI </a:t>
            </a:r>
            <a:r>
              <a:rPr lang="en-US" sz="2400" dirty="0">
                <a:latin typeface="Cambria" panose="02040503050406030204" pitchFamily="18" charset="0"/>
                <a:ea typeface="Cambria" panose="02040503050406030204" pitchFamily="18" charset="0"/>
                <a:cs typeface="Times New Roman" panose="02020603050405020304" pitchFamily="18" charset="0"/>
              </a:rPr>
              <a:t>and </a:t>
            </a:r>
            <a:r>
              <a:rPr lang="en-US" sz="2400" b="1" i="1" dirty="0">
                <a:latin typeface="Cambria" panose="02040503050406030204" pitchFamily="18" charset="0"/>
                <a:ea typeface="Cambria" panose="02040503050406030204" pitchFamily="18" charset="0"/>
                <a:cs typeface="Times New Roman" panose="02020603050405020304" pitchFamily="18" charset="0"/>
              </a:rPr>
              <a:t>Biopsy.</a:t>
            </a:r>
          </a:p>
          <a:p>
            <a:pPr algn="just"/>
            <a:r>
              <a:rPr lang="en-US" sz="2400" dirty="0">
                <a:latin typeface="Cambria" panose="02040503050406030204" pitchFamily="18" charset="0"/>
                <a:ea typeface="Cambria" panose="02040503050406030204" pitchFamily="18" charset="0"/>
                <a:cs typeface="Times New Roman" panose="02020603050405020304" pitchFamily="18" charset="0"/>
              </a:rPr>
              <a:t>Similarly, we would like to suggest </a:t>
            </a:r>
            <a:r>
              <a:rPr lang="en-US" sz="2400" b="1" i="1" dirty="0">
                <a:latin typeface="Cambria" panose="02040503050406030204" pitchFamily="18" charset="0"/>
                <a:ea typeface="Cambria" panose="02040503050406030204" pitchFamily="18" charset="0"/>
                <a:cs typeface="Times New Roman" panose="02020603050405020304" pitchFamily="18" charset="0"/>
              </a:rPr>
              <a:t>SVM, KNN, Random Forest, and Neural Networks</a:t>
            </a:r>
            <a:r>
              <a:rPr lang="en-US" sz="2400" dirty="0">
                <a:latin typeface="Cambria" panose="02040503050406030204" pitchFamily="18" charset="0"/>
                <a:ea typeface="Cambria" panose="02040503050406030204" pitchFamily="18" charset="0"/>
                <a:cs typeface="Times New Roman" panose="02020603050405020304" pitchFamily="18" charset="0"/>
              </a:rPr>
              <a:t> as a machine learning tool for detecting </a:t>
            </a:r>
            <a:r>
              <a:rPr lang="en-US" sz="2400" b="1" i="1" dirty="0">
                <a:latin typeface="Cambria" panose="02040503050406030204" pitchFamily="18" charset="0"/>
                <a:ea typeface="Cambria" panose="02040503050406030204" pitchFamily="18" charset="0"/>
                <a:cs typeface="Times New Roman" panose="02020603050405020304" pitchFamily="18" charset="0"/>
              </a:rPr>
              <a:t>Breast Cancer Cells</a:t>
            </a:r>
            <a:r>
              <a:rPr lang="en-US" sz="2400" dirty="0">
                <a:latin typeface="Cambria" panose="02040503050406030204" pitchFamily="18" charset="0"/>
                <a:ea typeface="Cambria" panose="020405030504060302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4045062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41524-29AF-487C-9437-054D0CB4E666}"/>
              </a:ext>
            </a:extLst>
          </p:cNvPr>
          <p:cNvSpPr>
            <a:spLocks noGrp="1"/>
          </p:cNvSpPr>
          <p:nvPr>
            <p:ph idx="1"/>
          </p:nvPr>
        </p:nvSpPr>
        <p:spPr>
          <a:xfrm>
            <a:off x="1188874" y="1176252"/>
            <a:ext cx="9597660" cy="4775816"/>
          </a:xfrm>
        </p:spPr>
        <p:txBody>
          <a:bodyPr/>
          <a:lstStyle/>
          <a:p>
            <a:pPr algn="just"/>
            <a:r>
              <a:rPr lang="en-IN" sz="2400" b="1" dirty="0">
                <a:latin typeface="Cambria" panose="02040503050406030204" pitchFamily="18" charset="0"/>
                <a:ea typeface="Cambria" panose="02040503050406030204" pitchFamily="18" charset="0"/>
              </a:rPr>
              <a:t>Hiba </a:t>
            </a:r>
            <a:r>
              <a:rPr lang="en-IN" sz="2400" b="1" dirty="0" err="1">
                <a:latin typeface="Cambria" panose="02040503050406030204" pitchFamily="18" charset="0"/>
                <a:ea typeface="Cambria" panose="02040503050406030204" pitchFamily="18" charset="0"/>
              </a:rPr>
              <a:t>Asria</a:t>
            </a:r>
            <a:r>
              <a:rPr lang="en-IN" sz="2400" b="1" dirty="0">
                <a:latin typeface="Cambria" panose="02040503050406030204" pitchFamily="18" charset="0"/>
                <a:ea typeface="Cambria" panose="02040503050406030204" pitchFamily="18" charset="0"/>
              </a:rPr>
              <a:t>, Hajar </a:t>
            </a:r>
            <a:r>
              <a:rPr lang="en-IN" sz="2400" b="1" dirty="0" err="1">
                <a:latin typeface="Cambria" panose="02040503050406030204" pitchFamily="18" charset="0"/>
                <a:ea typeface="Cambria" panose="02040503050406030204" pitchFamily="18" charset="0"/>
              </a:rPr>
              <a:t>Mousannifb</a:t>
            </a:r>
            <a:r>
              <a:rPr lang="en-IN" sz="2400" b="1" dirty="0">
                <a:latin typeface="Cambria" panose="02040503050406030204" pitchFamily="18" charset="0"/>
                <a:ea typeface="Cambria" panose="02040503050406030204" pitchFamily="18" charset="0"/>
              </a:rPr>
              <a:t>, Hassan Al </a:t>
            </a:r>
            <a:r>
              <a:rPr lang="en-IN" sz="2400" b="1" dirty="0" err="1">
                <a:latin typeface="Cambria" panose="02040503050406030204" pitchFamily="18" charset="0"/>
                <a:ea typeface="Cambria" panose="02040503050406030204" pitchFamily="18" charset="0"/>
              </a:rPr>
              <a:t>Moatassime</a:t>
            </a:r>
            <a:r>
              <a:rPr lang="en-IN" sz="2400" b="1" dirty="0">
                <a:latin typeface="Cambria" panose="02040503050406030204" pitchFamily="18" charset="0"/>
                <a:ea typeface="Cambria" panose="02040503050406030204" pitchFamily="18" charset="0"/>
              </a:rPr>
              <a:t> c, Thomas </a:t>
            </a:r>
            <a:r>
              <a:rPr lang="en-IN" sz="2400" b="1" dirty="0" err="1">
                <a:latin typeface="Cambria" panose="02040503050406030204" pitchFamily="18" charset="0"/>
                <a:ea typeface="Cambria" panose="02040503050406030204" pitchFamily="18" charset="0"/>
              </a:rPr>
              <a:t>Noeld</a:t>
            </a:r>
            <a:r>
              <a:rPr lang="en-IN" sz="2400" b="1" dirty="0">
                <a:latin typeface="Cambria" panose="02040503050406030204" pitchFamily="18" charset="0"/>
                <a:ea typeface="Cambria" panose="02040503050406030204" pitchFamily="18" charset="0"/>
              </a:rPr>
              <a:t> “</a:t>
            </a:r>
            <a:r>
              <a:rPr lang="en-IN" sz="2400" b="1" i="1" dirty="0">
                <a:latin typeface="Cambria" panose="02040503050406030204" pitchFamily="18" charset="0"/>
                <a:ea typeface="Cambria" panose="02040503050406030204" pitchFamily="18" charset="0"/>
              </a:rPr>
              <a:t>Using Machine Learning Algorithms For Breast Cancer Risk Prediction And Diagnosis” </a:t>
            </a:r>
            <a:r>
              <a:rPr lang="it-IT" sz="2400" b="1" dirty="0">
                <a:latin typeface="Cambria" panose="02040503050406030204" pitchFamily="18" charset="0"/>
                <a:ea typeface="Cambria" panose="02040503050406030204" pitchFamily="18" charset="0"/>
              </a:rPr>
              <a:t>Procedia Computer Science 83 ( 2016 ) 1064 – 1069.</a:t>
            </a:r>
          </a:p>
          <a:p>
            <a:pPr marL="0" indent="0" algn="just">
              <a:buNone/>
            </a:pPr>
            <a:endParaRPr lang="en-IN" sz="2400" b="1" dirty="0">
              <a:latin typeface="Cambria" panose="02040503050406030204" pitchFamily="18" charset="0"/>
              <a:ea typeface="Cambria" panose="02040503050406030204" pitchFamily="18" charset="0"/>
            </a:endParaRPr>
          </a:p>
          <a:p>
            <a:pPr algn="just"/>
            <a:r>
              <a:rPr lang="en-IN" sz="2400" b="1" dirty="0">
                <a:latin typeface="Cambria" panose="02040503050406030204" pitchFamily="18" charset="0"/>
                <a:ea typeface="Cambria" panose="02040503050406030204" pitchFamily="18" charset="0"/>
              </a:rPr>
              <a:t>Samiksha Marne “</a:t>
            </a:r>
            <a:r>
              <a:rPr lang="en-IN" sz="2400" b="1" i="1" dirty="0">
                <a:latin typeface="Cambria" panose="02040503050406030204" pitchFamily="18" charset="0"/>
                <a:ea typeface="Cambria" panose="02040503050406030204" pitchFamily="18" charset="0"/>
              </a:rPr>
              <a:t>Predicting Breast Cancer Using Effective Classification With Decision Trees And K –Means Clustering Techniques</a:t>
            </a:r>
            <a:r>
              <a:rPr lang="en-IN" sz="2400" b="1"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2020 International Conference on Emerging Smart Computing and Informatics (ESCI) AISSMS Institute of Information Technology, Pune, India. Mar 12-14, 2020 .</a:t>
            </a:r>
          </a:p>
          <a:p>
            <a:endParaRPr lang="en-IN" dirty="0"/>
          </a:p>
        </p:txBody>
      </p:sp>
      <p:sp>
        <p:nvSpPr>
          <p:cNvPr id="4" name="Rectangle 3">
            <a:extLst>
              <a:ext uri="{FF2B5EF4-FFF2-40B4-BE49-F238E27FC236}">
                <a16:creationId xmlns:a16="http://schemas.microsoft.com/office/drawing/2014/main" id="{88E649EE-2F9C-4D94-9874-213CC687AD10}"/>
              </a:ext>
            </a:extLst>
          </p:cNvPr>
          <p:cNvSpPr/>
          <p:nvPr/>
        </p:nvSpPr>
        <p:spPr>
          <a:xfrm>
            <a:off x="330200" y="533400"/>
            <a:ext cx="11548533" cy="5774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38427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89E4-2883-487A-AEB9-5316E09B4BBE}"/>
              </a:ext>
            </a:extLst>
          </p:cNvPr>
          <p:cNvSpPr>
            <a:spLocks noGrp="1"/>
          </p:cNvSpPr>
          <p:nvPr>
            <p:ph type="title"/>
          </p:nvPr>
        </p:nvSpPr>
        <p:spPr>
          <a:xfrm>
            <a:off x="846667" y="807633"/>
            <a:ext cx="10515600" cy="752226"/>
          </a:xfrm>
        </p:spPr>
        <p:txBody>
          <a:bodyPr>
            <a:normAutofit/>
          </a:bodyPr>
          <a:lstStyle/>
          <a:p>
            <a:pPr algn="ctr"/>
            <a:r>
              <a:rPr lang="en-IN" sz="2800" b="1" u="sng" dirty="0">
                <a:latin typeface="+mn-lt"/>
              </a:rPr>
              <a:t>Project Plan</a:t>
            </a:r>
          </a:p>
        </p:txBody>
      </p:sp>
      <p:graphicFrame>
        <p:nvGraphicFramePr>
          <p:cNvPr id="5" name="Table 5">
            <a:extLst>
              <a:ext uri="{FF2B5EF4-FFF2-40B4-BE49-F238E27FC236}">
                <a16:creationId xmlns:a16="http://schemas.microsoft.com/office/drawing/2014/main" id="{FBC3ECB2-BCFE-4304-96E3-0602B06C6907}"/>
              </a:ext>
            </a:extLst>
          </p:cNvPr>
          <p:cNvGraphicFramePr>
            <a:graphicFrameLocks noGrp="1"/>
          </p:cNvGraphicFramePr>
          <p:nvPr>
            <p:ph idx="1"/>
            <p:extLst>
              <p:ext uri="{D42A27DB-BD31-4B8C-83A1-F6EECF244321}">
                <p14:modId xmlns:p14="http://schemas.microsoft.com/office/powerpoint/2010/main" val="2930873247"/>
              </p:ext>
            </p:extLst>
          </p:nvPr>
        </p:nvGraphicFramePr>
        <p:xfrm>
          <a:off x="838200" y="1825625"/>
          <a:ext cx="10515600" cy="3290980"/>
        </p:xfrm>
        <a:graphic>
          <a:graphicData uri="http://schemas.openxmlformats.org/drawingml/2006/table">
            <a:tbl>
              <a:tblPr firstRow="1" bandRow="1">
                <a:tableStyleId>{8EC20E35-A176-4012-BC5E-935CFFF8708E}</a:tableStyleId>
              </a:tblPr>
              <a:tblGrid>
                <a:gridCol w="5257800">
                  <a:extLst>
                    <a:ext uri="{9D8B030D-6E8A-4147-A177-3AD203B41FA5}">
                      <a16:colId xmlns:a16="http://schemas.microsoft.com/office/drawing/2014/main" val="556576980"/>
                    </a:ext>
                  </a:extLst>
                </a:gridCol>
                <a:gridCol w="5257800">
                  <a:extLst>
                    <a:ext uri="{9D8B030D-6E8A-4147-A177-3AD203B41FA5}">
                      <a16:colId xmlns:a16="http://schemas.microsoft.com/office/drawing/2014/main" val="2974513417"/>
                    </a:ext>
                  </a:extLst>
                </a:gridCol>
              </a:tblGrid>
              <a:tr h="470140">
                <a:tc>
                  <a:txBody>
                    <a:bodyPr/>
                    <a:lstStyle/>
                    <a:p>
                      <a:pPr algn="ctr"/>
                      <a:r>
                        <a:rPr lang="en-IN" sz="2000" dirty="0"/>
                        <a:t>Project Part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9376445"/>
                  </a:ext>
                </a:extLst>
              </a:tr>
              <a:tr h="470140">
                <a:tc>
                  <a:txBody>
                    <a:bodyPr/>
                    <a:lstStyle/>
                    <a:p>
                      <a:pPr algn="ctr"/>
                      <a:r>
                        <a:rPr lang="en-IN" dirty="0"/>
                        <a:t>Problem Statement Identification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 Week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1703552"/>
                  </a:ext>
                </a:extLst>
              </a:tr>
              <a:tr h="470140">
                <a:tc>
                  <a:txBody>
                    <a:bodyPr/>
                    <a:lstStyle/>
                    <a:p>
                      <a:pPr algn="ctr"/>
                      <a:r>
                        <a:rPr lang="en-IN" dirty="0"/>
                        <a:t>Literature Survey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 Weeks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895559"/>
                  </a:ext>
                </a:extLst>
              </a:tr>
              <a:tr h="470140">
                <a:tc>
                  <a:txBody>
                    <a:bodyPr/>
                    <a:lstStyle/>
                    <a:p>
                      <a:pPr algn="ctr"/>
                      <a:r>
                        <a:rPr lang="en-IN" dirty="0"/>
                        <a:t>Design and Methodology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6 Weeks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999126"/>
                  </a:ext>
                </a:extLst>
              </a:tr>
              <a:tr h="470140">
                <a:tc>
                  <a:txBody>
                    <a:bodyPr/>
                    <a:lstStyle/>
                    <a:p>
                      <a:pPr algn="ctr"/>
                      <a:r>
                        <a:rPr lang="en-IN" dirty="0"/>
                        <a:t>Implementation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6 Weeks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9534093"/>
                  </a:ext>
                </a:extLst>
              </a:tr>
              <a:tr h="470140">
                <a:tc>
                  <a:txBody>
                    <a:bodyPr/>
                    <a:lstStyle/>
                    <a:p>
                      <a:pPr algn="ctr"/>
                      <a:r>
                        <a:rPr lang="en-IN" dirty="0"/>
                        <a:t>Result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5 Weeks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1295112"/>
                  </a:ext>
                </a:extLst>
              </a:tr>
              <a:tr h="470140">
                <a:tc>
                  <a:txBody>
                    <a:bodyPr/>
                    <a:lstStyle/>
                    <a:p>
                      <a:pPr algn="ctr"/>
                      <a:r>
                        <a:rPr lang="en-IN" dirty="0"/>
                        <a:t>Documentation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 Weeks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250346"/>
                  </a:ext>
                </a:extLst>
              </a:tr>
            </a:tbl>
          </a:graphicData>
        </a:graphic>
      </p:graphicFrame>
      <p:sp>
        <p:nvSpPr>
          <p:cNvPr id="3" name="Rectangle 2">
            <a:extLst>
              <a:ext uri="{FF2B5EF4-FFF2-40B4-BE49-F238E27FC236}">
                <a16:creationId xmlns:a16="http://schemas.microsoft.com/office/drawing/2014/main" id="{85D04436-9107-4D6B-85B4-C9CB336F608A}"/>
              </a:ext>
            </a:extLst>
          </p:cNvPr>
          <p:cNvSpPr/>
          <p:nvPr/>
        </p:nvSpPr>
        <p:spPr>
          <a:xfrm>
            <a:off x="338667" y="541867"/>
            <a:ext cx="11531600" cy="576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61236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B6C2F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32A3CB-8B2D-4782-9A8C-C7E1CF5D1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02508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D0D9-10B4-4EBA-8AE7-1839C8E01178}"/>
              </a:ext>
            </a:extLst>
          </p:cNvPr>
          <p:cNvSpPr>
            <a:spLocks noGrp="1"/>
          </p:cNvSpPr>
          <p:nvPr>
            <p:ph type="title"/>
          </p:nvPr>
        </p:nvSpPr>
        <p:spPr>
          <a:xfrm>
            <a:off x="838200" y="722635"/>
            <a:ext cx="10515600" cy="635985"/>
          </a:xfrm>
        </p:spPr>
        <p:txBody>
          <a:bodyPr>
            <a:normAutofit/>
          </a:bodyPr>
          <a:lstStyle/>
          <a:p>
            <a:pPr algn="ctr"/>
            <a:r>
              <a:rPr lang="en-IN" sz="2800" b="1" u="sng" dirty="0">
                <a:latin typeface="+mn-lt"/>
              </a:rPr>
              <a:t>Literature Review</a:t>
            </a:r>
          </a:p>
        </p:txBody>
      </p:sp>
      <p:sp>
        <p:nvSpPr>
          <p:cNvPr id="8" name="Rectangle 7">
            <a:extLst>
              <a:ext uri="{FF2B5EF4-FFF2-40B4-BE49-F238E27FC236}">
                <a16:creationId xmlns:a16="http://schemas.microsoft.com/office/drawing/2014/main" id="{1E729F29-D57D-4922-9AE5-F543754BD69B}"/>
              </a:ext>
            </a:extLst>
          </p:cNvPr>
          <p:cNvSpPr/>
          <p:nvPr/>
        </p:nvSpPr>
        <p:spPr>
          <a:xfrm>
            <a:off x="347133" y="541866"/>
            <a:ext cx="11506200" cy="5740401"/>
          </a:xfrm>
          <a:prstGeom prst="rect">
            <a:avLst/>
          </a:prstGeom>
          <a:noFill/>
          <a:ln>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0CE2D9E-EE5B-4F6B-A65E-E5E36AAF9F81}"/>
              </a:ext>
            </a:extLst>
          </p:cNvPr>
          <p:cNvSpPr>
            <a:spLocks noGrp="1"/>
          </p:cNvSpPr>
          <p:nvPr>
            <p:ph idx="1"/>
          </p:nvPr>
        </p:nvSpPr>
        <p:spPr>
          <a:xfrm>
            <a:off x="838200" y="1040627"/>
            <a:ext cx="10515600" cy="5175853"/>
          </a:xfrm>
        </p:spPr>
        <p:txBody>
          <a:bodyPr/>
          <a:lstStyle/>
          <a:p>
            <a:pPr marL="0" indent="0" algn="just">
              <a:buNone/>
            </a:pPr>
            <a:endParaRPr lang="en-IN" dirty="0"/>
          </a:p>
          <a:p>
            <a:pPr algn="just"/>
            <a:r>
              <a:rPr lang="en-IN" sz="2400" dirty="0">
                <a:latin typeface="Cambria" panose="02040503050406030204" pitchFamily="18" charset="0"/>
                <a:ea typeface="Cambria" panose="02040503050406030204" pitchFamily="18" charset="0"/>
              </a:rPr>
              <a:t>In earlier days, cancer detection and treatment happened at late stages which ultimately lead to increase in death. Many research works have been conducted on breast cancer classification. The research works applied different machine learning algorithms for developing predictive model for breast cancer. The main aim or prime goal of the analysis is to detect the algorithm that operates quicker, more reliably and more effectively in breast cancer prediction.</a:t>
            </a:r>
            <a:endParaRPr lang="en-IN" sz="2400" dirty="0"/>
          </a:p>
        </p:txBody>
      </p:sp>
    </p:spTree>
    <p:extLst>
      <p:ext uri="{BB962C8B-B14F-4D97-AF65-F5344CB8AC3E}">
        <p14:creationId xmlns:p14="http://schemas.microsoft.com/office/powerpoint/2010/main" val="49058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Monitor with solid fill">
            <a:extLst>
              <a:ext uri="{FF2B5EF4-FFF2-40B4-BE49-F238E27FC236}">
                <a16:creationId xmlns:a16="http://schemas.microsoft.com/office/drawing/2014/main" id="{082FB58E-2333-4914-81B2-55B1B16848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5641" y="1718641"/>
            <a:ext cx="3420718" cy="3420718"/>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367F1D7B-399A-407C-A786-2D820CAFE047}"/>
              </a:ext>
            </a:extLst>
          </p:cNvPr>
          <p:cNvSpPr>
            <a:spLocks noGrp="1"/>
          </p:cNvSpPr>
          <p:nvPr>
            <p:ph idx="1"/>
          </p:nvPr>
        </p:nvSpPr>
        <p:spPr>
          <a:xfrm>
            <a:off x="797142" y="934570"/>
            <a:ext cx="10597715" cy="5398994"/>
          </a:xfrm>
          <a:ln>
            <a:noFill/>
          </a:ln>
          <a:effectLst/>
        </p:spPr>
        <p:txBody>
          <a:bodyPr>
            <a:normAutofit/>
          </a:bodyPr>
          <a:lstStyle/>
          <a:p>
            <a:pPr marL="0" indent="0" algn="just">
              <a:buNone/>
            </a:pPr>
            <a:r>
              <a:rPr lang="en-IN" sz="2400" b="1" i="1" dirty="0" err="1">
                <a:latin typeface="Cambria" panose="02040503050406030204" pitchFamily="18" charset="0"/>
                <a:ea typeface="Cambria" panose="02040503050406030204" pitchFamily="18" charset="0"/>
              </a:rPr>
              <a:t>Tsehay</a:t>
            </a:r>
            <a:r>
              <a:rPr lang="en-IN" sz="2400" b="1" i="1" dirty="0">
                <a:latin typeface="Cambria" panose="02040503050406030204" pitchFamily="18" charset="0"/>
                <a:ea typeface="Cambria" panose="02040503050406030204" pitchFamily="18" charset="0"/>
              </a:rPr>
              <a:t> </a:t>
            </a:r>
            <a:r>
              <a:rPr lang="en-IN" sz="2400" b="1" i="1" dirty="0" err="1">
                <a:latin typeface="Cambria" panose="02040503050406030204" pitchFamily="18" charset="0"/>
                <a:ea typeface="Cambria" panose="02040503050406030204" pitchFamily="18" charset="0"/>
              </a:rPr>
              <a:t>Admassu</a:t>
            </a:r>
            <a:r>
              <a:rPr lang="en-IN" sz="2400" b="1" i="1" dirty="0">
                <a:latin typeface="Cambria" panose="02040503050406030204" pitchFamily="18" charset="0"/>
                <a:ea typeface="Cambria" panose="02040503050406030204" pitchFamily="18" charset="0"/>
              </a:rPr>
              <a:t> </a:t>
            </a:r>
            <a:r>
              <a:rPr lang="en-IN" sz="2400" b="1" i="1" dirty="0" err="1">
                <a:latin typeface="Cambria" panose="02040503050406030204" pitchFamily="18" charset="0"/>
                <a:ea typeface="Cambria" panose="02040503050406030204" pitchFamily="18" charset="0"/>
              </a:rPr>
              <a:t>Assegie</a:t>
            </a:r>
            <a:r>
              <a:rPr lang="en-IN" sz="2400" b="1" i="1" dirty="0">
                <a:latin typeface="Cambria" panose="02040503050406030204" pitchFamily="18" charset="0"/>
                <a:ea typeface="Cambria" panose="02040503050406030204" pitchFamily="18" charset="0"/>
              </a:rPr>
              <a:t>, R. Lakshmi </a:t>
            </a:r>
            <a:r>
              <a:rPr lang="en-IN" sz="2400" b="1" i="1" dirty="0" err="1">
                <a:latin typeface="Cambria" panose="02040503050406030204" pitchFamily="18" charset="0"/>
                <a:ea typeface="Cambria" panose="02040503050406030204" pitchFamily="18" charset="0"/>
              </a:rPr>
              <a:t>Tulasi</a:t>
            </a:r>
            <a:r>
              <a:rPr lang="en-IN" sz="2400" b="1" i="1" dirty="0">
                <a:latin typeface="Cambria" panose="02040503050406030204" pitchFamily="18" charset="0"/>
                <a:ea typeface="Cambria" panose="02040503050406030204" pitchFamily="18" charset="0"/>
              </a:rPr>
              <a:t>, N. Komal Kumar, “Breast Cancer Prediction Model With Decision Trees And Adaptation Boosting” IAES International Journal of Artificial Intelligence (IJ-AI), </a:t>
            </a:r>
            <a:r>
              <a:rPr lang="en-US" sz="2400" b="1" i="1" dirty="0">
                <a:latin typeface="Cambria" panose="02040503050406030204" pitchFamily="18" charset="0"/>
                <a:ea typeface="Cambria" panose="02040503050406030204" pitchFamily="18" charset="0"/>
              </a:rPr>
              <a:t>Vol. 10, No. 1, March 2021, pp. 184~190.</a:t>
            </a:r>
            <a:endParaRPr lang="en-IN" sz="2400" b="1" i="1"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In this research, the research resulted in solving the problem of biased classification on imbalance observation by non - ensemble algorithm through ensemble classifier namely the adaptive boosting. This research resulted that adaptive boosting algorithm is better classifier than Neural Networks.</a:t>
            </a:r>
          </a:p>
          <a:p>
            <a:pPr marL="0" indent="0" algn="just">
              <a:buNone/>
            </a:pPr>
            <a:r>
              <a:rPr lang="en-IN" sz="2400" b="1" i="1" dirty="0">
                <a:latin typeface="Cambria" panose="02040503050406030204" pitchFamily="18" charset="0"/>
                <a:ea typeface="Cambria" panose="02040503050406030204" pitchFamily="18" charset="0"/>
              </a:rPr>
              <a:t>Rishabh Khosla Breast cancer detection using Random forest, KNN, SVM”, </a:t>
            </a:r>
            <a:r>
              <a:rPr lang="en-US" sz="2400" b="1" i="1" dirty="0">
                <a:latin typeface="Cambria" panose="02040503050406030204" pitchFamily="18" charset="0"/>
                <a:ea typeface="Cambria" panose="02040503050406030204" pitchFamily="18" charset="0"/>
              </a:rPr>
              <a:t> 2020 JETIR February 2020, Volume 7, Issue 2.</a:t>
            </a:r>
            <a:endParaRPr lang="en-IN" sz="2400" b="1" i="1"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In this research Random Forest, KNN, SVM were used and the accuracy for the prediction on the data set namely, Breast Cancer Wisconsin (Diagnostic) data set was found to be 97.6% the highest of the three, using Random Forest. </a:t>
            </a:r>
          </a:p>
        </p:txBody>
      </p:sp>
      <p:sp>
        <p:nvSpPr>
          <p:cNvPr id="4" name="Rectangle 3">
            <a:extLst>
              <a:ext uri="{FF2B5EF4-FFF2-40B4-BE49-F238E27FC236}">
                <a16:creationId xmlns:a16="http://schemas.microsoft.com/office/drawing/2014/main" id="{AD313B77-D7A4-4A67-91B3-4C4918B03D8D}"/>
              </a:ext>
            </a:extLst>
          </p:cNvPr>
          <p:cNvSpPr/>
          <p:nvPr/>
        </p:nvSpPr>
        <p:spPr>
          <a:xfrm>
            <a:off x="330200" y="524436"/>
            <a:ext cx="11540067" cy="580913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6142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0565D9-CC33-4561-945C-C3F6E6C8E2B8}"/>
              </a:ext>
            </a:extLst>
          </p:cNvPr>
          <p:cNvSpPr>
            <a:spLocks noGrp="1"/>
          </p:cNvSpPr>
          <p:nvPr>
            <p:ph idx="1"/>
          </p:nvPr>
        </p:nvSpPr>
        <p:spPr>
          <a:xfrm>
            <a:off x="622487" y="861595"/>
            <a:ext cx="10947026" cy="5134810"/>
          </a:xfrm>
        </p:spPr>
        <p:txBody>
          <a:bodyPr>
            <a:normAutofit/>
          </a:bodyPr>
          <a:lstStyle/>
          <a:p>
            <a:pPr marL="0" indent="0" algn="just">
              <a:buNone/>
            </a:pPr>
            <a:r>
              <a:rPr lang="en-IN" sz="2400" b="1" dirty="0">
                <a:latin typeface="Cambria" panose="02040503050406030204" pitchFamily="18" charset="0"/>
                <a:ea typeface="Cambria" panose="02040503050406030204" pitchFamily="18" charset="0"/>
              </a:rPr>
              <a:t>Puja </a:t>
            </a:r>
            <a:r>
              <a:rPr lang="en-IN" sz="2400" b="1" dirty="0" err="1">
                <a:latin typeface="Cambria" panose="02040503050406030204" pitchFamily="18" charset="0"/>
                <a:ea typeface="Cambria" panose="02040503050406030204" pitchFamily="18" charset="0"/>
              </a:rPr>
              <a:t>Guptaa</a:t>
            </a:r>
            <a:r>
              <a:rPr lang="en-IN" sz="2400" b="1" dirty="0">
                <a:latin typeface="Cambria" panose="02040503050406030204" pitchFamily="18" charset="0"/>
                <a:ea typeface="Cambria" panose="02040503050406030204" pitchFamily="18" charset="0"/>
              </a:rPr>
              <a:t>, Shruti </a:t>
            </a:r>
            <a:r>
              <a:rPr lang="en-IN" sz="2400" b="1" dirty="0" err="1">
                <a:latin typeface="Cambria" panose="02040503050406030204" pitchFamily="18" charset="0"/>
                <a:ea typeface="Cambria" panose="02040503050406030204" pitchFamily="18" charset="0"/>
              </a:rPr>
              <a:t>Garga</a:t>
            </a:r>
            <a:r>
              <a:rPr lang="en-IN" sz="2400" b="1" dirty="0">
                <a:latin typeface="Cambria" panose="02040503050406030204" pitchFamily="18" charset="0"/>
                <a:ea typeface="Cambria" panose="02040503050406030204" pitchFamily="18" charset="0"/>
              </a:rPr>
              <a:t>, “</a:t>
            </a:r>
            <a:r>
              <a:rPr lang="en-IN" sz="2400" b="1" i="1" dirty="0">
                <a:latin typeface="Cambria" panose="02040503050406030204" pitchFamily="18" charset="0"/>
                <a:ea typeface="Cambria" panose="02040503050406030204" pitchFamily="18" charset="0"/>
              </a:rPr>
              <a:t>Breast Cancer Prediction Using Varying Parameters Of Machine Learning Models”, </a:t>
            </a:r>
            <a:r>
              <a:rPr lang="en-US" sz="2400" b="1" dirty="0">
                <a:latin typeface="Cambria" panose="02040503050406030204" pitchFamily="18" charset="0"/>
                <a:ea typeface="Cambria" panose="02040503050406030204" pitchFamily="18" charset="0"/>
              </a:rPr>
              <a:t>Third International Conference on Computing and Network Communications (CoCoNet’19).</a:t>
            </a:r>
            <a:endParaRPr lang="en-IN" sz="2400" b="1" i="1"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This research concludes supervised classification of malignant and benign cells has been done by various machine learning algorithms and achieved highest accuracy for Neural Networks of 98% accuracy.</a:t>
            </a:r>
          </a:p>
          <a:p>
            <a:pPr marL="0" indent="0" algn="just">
              <a:buNone/>
            </a:pPr>
            <a:endParaRPr lang="en-IN" sz="2400" dirty="0">
              <a:latin typeface="Cambria" panose="02040503050406030204" pitchFamily="18" charset="0"/>
              <a:ea typeface="Cambria" panose="02040503050406030204" pitchFamily="18" charset="0"/>
            </a:endParaRPr>
          </a:p>
          <a:p>
            <a:pPr marL="0" indent="0" algn="just">
              <a:buNone/>
            </a:pPr>
            <a:r>
              <a:rPr lang="en-IN" sz="2400" dirty="0">
                <a:latin typeface="Cambria" panose="02040503050406030204" pitchFamily="18" charset="0"/>
                <a:ea typeface="Cambria" panose="02040503050406030204" pitchFamily="18" charset="0"/>
              </a:rPr>
              <a:t> </a:t>
            </a:r>
            <a:r>
              <a:rPr lang="en-US" sz="2400" b="1" i="1" dirty="0" err="1">
                <a:latin typeface="Cambria" panose="02040503050406030204" pitchFamily="18" charset="0"/>
                <a:ea typeface="Cambria" panose="02040503050406030204" pitchFamily="18" charset="0"/>
              </a:rPr>
              <a:t>Haowen</a:t>
            </a:r>
            <a:r>
              <a:rPr lang="en-US" sz="2400" b="1" i="1" dirty="0">
                <a:latin typeface="Cambria" panose="02040503050406030204" pitchFamily="18" charset="0"/>
                <a:ea typeface="Cambria" panose="02040503050406030204" pitchFamily="18" charset="0"/>
              </a:rPr>
              <a:t> You and George </a:t>
            </a:r>
            <a:r>
              <a:rPr lang="en-US" sz="2400" b="1" i="1" dirty="0" err="1">
                <a:latin typeface="Cambria" panose="02040503050406030204" pitchFamily="18" charset="0"/>
                <a:ea typeface="Cambria" panose="02040503050406030204" pitchFamily="18" charset="0"/>
              </a:rPr>
              <a:t>Rumbe</a:t>
            </a:r>
            <a:r>
              <a:rPr lang="en-US" sz="2400" b="1" i="1" dirty="0">
                <a:latin typeface="Cambria" panose="02040503050406030204" pitchFamily="18" charset="0"/>
                <a:ea typeface="Cambria" panose="02040503050406030204" pitchFamily="18" charset="0"/>
              </a:rPr>
              <a:t> “</a:t>
            </a:r>
            <a:r>
              <a:rPr lang="en-IN" sz="2400" b="1" i="1" dirty="0">
                <a:latin typeface="Cambria" panose="02040503050406030204" pitchFamily="18" charset="0"/>
                <a:ea typeface="Cambria" panose="02040503050406030204" pitchFamily="18" charset="0"/>
              </a:rPr>
              <a:t>Comparative Study Of Classification Techniques On Breast Cancer FNA Biopsy Data”, Vol.43, No.4, 1995, pp. 570-577.</a:t>
            </a:r>
          </a:p>
          <a:p>
            <a:pPr algn="just"/>
            <a:r>
              <a:rPr lang="en-IN" sz="2400" dirty="0">
                <a:latin typeface="Cambria" panose="02040503050406030204" pitchFamily="18" charset="0"/>
                <a:ea typeface="Cambria" panose="02040503050406030204" pitchFamily="18" charset="0"/>
              </a:rPr>
              <a:t>This research proved that SVM has been determined to be more superior to Bayesian network since it provides higher prediction accuracy, the KNN is examined to provide 100% accuracy in classification.</a:t>
            </a:r>
          </a:p>
        </p:txBody>
      </p:sp>
      <p:sp>
        <p:nvSpPr>
          <p:cNvPr id="4" name="Rectangle 3">
            <a:extLst>
              <a:ext uri="{FF2B5EF4-FFF2-40B4-BE49-F238E27FC236}">
                <a16:creationId xmlns:a16="http://schemas.microsoft.com/office/drawing/2014/main" id="{3DD997DD-AB40-4200-B9A7-F6DB8C071B8F}"/>
              </a:ext>
            </a:extLst>
          </p:cNvPr>
          <p:cNvSpPr/>
          <p:nvPr/>
        </p:nvSpPr>
        <p:spPr>
          <a:xfrm>
            <a:off x="330201" y="572247"/>
            <a:ext cx="11531600" cy="57015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937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E6C88-4C95-4CE6-BDDA-7809391F4B3B}"/>
              </a:ext>
            </a:extLst>
          </p:cNvPr>
          <p:cNvSpPr>
            <a:spLocks noGrp="1"/>
          </p:cNvSpPr>
          <p:nvPr>
            <p:ph idx="1"/>
          </p:nvPr>
        </p:nvSpPr>
        <p:spPr>
          <a:xfrm>
            <a:off x="602908" y="712694"/>
            <a:ext cx="10986184" cy="5432612"/>
          </a:xfrm>
        </p:spPr>
        <p:txBody>
          <a:bodyPr>
            <a:normAutofit/>
          </a:bodyPr>
          <a:lstStyle/>
          <a:p>
            <a:pPr algn="just"/>
            <a:endParaRPr lang="en-IN" sz="2400" dirty="0">
              <a:latin typeface="Cambria" panose="02040503050406030204" pitchFamily="18" charset="0"/>
              <a:ea typeface="Cambria" panose="02040503050406030204" pitchFamily="18" charset="0"/>
            </a:endParaRPr>
          </a:p>
          <a:p>
            <a:pPr marL="0" indent="0" algn="just">
              <a:buNone/>
            </a:pPr>
            <a:r>
              <a:rPr lang="en-IN" sz="2400" b="1" i="1" dirty="0" err="1">
                <a:latin typeface="Cambria" panose="02040503050406030204" pitchFamily="18" charset="0"/>
                <a:ea typeface="Cambria" panose="02040503050406030204" pitchFamily="18" charset="0"/>
              </a:rPr>
              <a:t>Sharmin</a:t>
            </a:r>
            <a:r>
              <a:rPr lang="en-IN" sz="2400" b="1" i="1" dirty="0">
                <a:latin typeface="Cambria" panose="02040503050406030204" pitchFamily="18" charset="0"/>
                <a:ea typeface="Cambria" panose="02040503050406030204" pitchFamily="18" charset="0"/>
              </a:rPr>
              <a:t> Ara </a:t>
            </a:r>
            <a:r>
              <a:rPr lang="en-IN" sz="2400" b="1" i="1" dirty="0" err="1">
                <a:latin typeface="Cambria" panose="02040503050406030204" pitchFamily="18" charset="0"/>
                <a:ea typeface="Cambria" panose="02040503050406030204" pitchFamily="18" charset="0"/>
              </a:rPr>
              <a:t>Annesha</a:t>
            </a:r>
            <a:r>
              <a:rPr lang="en-IN" sz="2400" b="1" i="1" dirty="0">
                <a:latin typeface="Cambria" panose="02040503050406030204" pitchFamily="18" charset="0"/>
                <a:ea typeface="Cambria" panose="02040503050406030204" pitchFamily="18" charset="0"/>
              </a:rPr>
              <a:t> Das </a:t>
            </a:r>
            <a:r>
              <a:rPr lang="en-IN" sz="2400" b="1" i="1" dirty="0" err="1">
                <a:latin typeface="Cambria" panose="02040503050406030204" pitchFamily="18" charset="0"/>
                <a:ea typeface="Cambria" panose="02040503050406030204" pitchFamily="18" charset="0"/>
              </a:rPr>
              <a:t>Ashim</a:t>
            </a:r>
            <a:r>
              <a:rPr lang="en-IN" sz="2400" b="1" i="1" dirty="0">
                <a:latin typeface="Cambria" panose="02040503050406030204" pitchFamily="18" charset="0"/>
                <a:ea typeface="Cambria" panose="02040503050406030204" pitchFamily="18" charset="0"/>
              </a:rPr>
              <a:t> Dey, “Malignant And Benign Breast Cancer Classification Using Machine Learning Algorithms”, 2021 International Conference on Artificial Intelligence (ICAI),  April 05-07, 2021.</a:t>
            </a:r>
          </a:p>
          <a:p>
            <a:pPr algn="just"/>
            <a:r>
              <a:rPr lang="en-IN" sz="2400" dirty="0">
                <a:latin typeface="Cambria" panose="02040503050406030204" pitchFamily="18" charset="0"/>
                <a:ea typeface="Cambria" panose="02040503050406030204" pitchFamily="18" charset="0"/>
              </a:rPr>
              <a:t>This research concluded that SVM, random forest give the maximum accuracy with of 96.5%.</a:t>
            </a:r>
          </a:p>
          <a:p>
            <a:pPr marL="0" indent="0" algn="just">
              <a:buNone/>
            </a:pPr>
            <a:endParaRPr lang="en-IN" sz="2400" dirty="0">
              <a:latin typeface="Cambria" panose="02040503050406030204" pitchFamily="18" charset="0"/>
              <a:ea typeface="Cambria" panose="02040503050406030204" pitchFamily="18" charset="0"/>
            </a:endParaRPr>
          </a:p>
          <a:p>
            <a:pPr marL="0" indent="0" algn="just">
              <a:buNone/>
            </a:pPr>
            <a:r>
              <a:rPr lang="en-IN" sz="2400" b="1" i="1" dirty="0">
                <a:latin typeface="Cambria" panose="02040503050406030204" pitchFamily="18" charset="0"/>
                <a:ea typeface="Cambria" panose="02040503050406030204" pitchFamily="18" charset="0"/>
              </a:rPr>
              <a:t>Cheng-Min Chao &amp; </a:t>
            </a:r>
            <a:r>
              <a:rPr lang="en-IN" sz="2400" b="1" i="1" dirty="0" err="1">
                <a:latin typeface="Cambria" panose="02040503050406030204" pitchFamily="18" charset="0"/>
                <a:ea typeface="Cambria" panose="02040503050406030204" pitchFamily="18" charset="0"/>
              </a:rPr>
              <a:t>Ya</a:t>
            </a:r>
            <a:r>
              <a:rPr lang="en-IN" sz="2400" b="1" i="1" dirty="0">
                <a:latin typeface="Cambria" panose="02040503050406030204" pitchFamily="18" charset="0"/>
                <a:ea typeface="Cambria" panose="02040503050406030204" pitchFamily="18" charset="0"/>
              </a:rPr>
              <a:t>-Wen Yu &amp; </a:t>
            </a:r>
            <a:r>
              <a:rPr lang="en-IN" sz="2400" b="1" i="1" dirty="0" err="1">
                <a:latin typeface="Cambria" panose="02040503050406030204" pitchFamily="18" charset="0"/>
                <a:ea typeface="Cambria" panose="02040503050406030204" pitchFamily="18" charset="0"/>
              </a:rPr>
              <a:t>Bor</a:t>
            </a:r>
            <a:r>
              <a:rPr lang="en-IN" sz="2400" b="1" i="1" dirty="0">
                <a:latin typeface="Cambria" panose="02040503050406030204" pitchFamily="18" charset="0"/>
                <a:ea typeface="Cambria" panose="02040503050406030204" pitchFamily="18" charset="0"/>
              </a:rPr>
              <a:t>-Wen Cheng &amp; Yao-Lung </a:t>
            </a:r>
            <a:r>
              <a:rPr lang="en-IN" sz="2400" b="1" i="1" dirty="0" err="1">
                <a:latin typeface="Cambria" panose="02040503050406030204" pitchFamily="18" charset="0"/>
                <a:ea typeface="Cambria" panose="02040503050406030204" pitchFamily="18" charset="0"/>
              </a:rPr>
              <a:t>Kuo</a:t>
            </a:r>
            <a:r>
              <a:rPr lang="en-IN" sz="2400" b="1" i="1" dirty="0">
                <a:latin typeface="Cambria" panose="02040503050406030204" pitchFamily="18" charset="0"/>
                <a:ea typeface="Cambria" panose="02040503050406030204" pitchFamily="18" charset="0"/>
              </a:rPr>
              <a:t> “Breast Cancer Classification Using Support Vector Machine And Decision Tree” </a:t>
            </a:r>
            <a:r>
              <a:rPr lang="en-US" sz="2400" b="1" i="1" dirty="0">
                <a:latin typeface="Cambria" panose="02040503050406030204" pitchFamily="18" charset="0"/>
                <a:ea typeface="Cambria" panose="02040503050406030204" pitchFamily="18" charset="0"/>
              </a:rPr>
              <a:t>Springer Science Business Media New York 2014.</a:t>
            </a:r>
            <a:endParaRPr lang="en-IN" sz="2400" b="1" i="1"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This research concluded that classification implemented by neural network technique is more efficient compare to SVM.</a:t>
            </a:r>
          </a:p>
          <a:p>
            <a:endParaRPr lang="en-IN" dirty="0"/>
          </a:p>
        </p:txBody>
      </p:sp>
      <p:sp>
        <p:nvSpPr>
          <p:cNvPr id="2" name="Rectangle 1">
            <a:extLst>
              <a:ext uri="{FF2B5EF4-FFF2-40B4-BE49-F238E27FC236}">
                <a16:creationId xmlns:a16="http://schemas.microsoft.com/office/drawing/2014/main" id="{DDF91A8E-8206-4A28-A9D0-AB28CEBF51B4}"/>
              </a:ext>
            </a:extLst>
          </p:cNvPr>
          <p:cNvSpPr/>
          <p:nvPr/>
        </p:nvSpPr>
        <p:spPr>
          <a:xfrm>
            <a:off x="338667" y="550333"/>
            <a:ext cx="11523133" cy="574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8226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0F4BCA-7A81-4832-8C9C-EF1201F194FA}"/>
              </a:ext>
            </a:extLst>
          </p:cNvPr>
          <p:cNvSpPr>
            <a:spLocks noGrp="1"/>
          </p:cNvSpPr>
          <p:nvPr>
            <p:ph idx="1"/>
          </p:nvPr>
        </p:nvSpPr>
        <p:spPr>
          <a:xfrm>
            <a:off x="618689" y="1077757"/>
            <a:ext cx="10954621" cy="5253567"/>
          </a:xfrm>
        </p:spPr>
        <p:txBody>
          <a:bodyPr>
            <a:normAutofit/>
          </a:bodyPr>
          <a:lstStyle/>
          <a:p>
            <a:pPr marL="0" indent="0" algn="just">
              <a:buNone/>
            </a:pPr>
            <a:r>
              <a:rPr lang="en-IN" sz="2400" b="1" i="1" dirty="0" err="1">
                <a:latin typeface="Cambria" panose="02040503050406030204" pitchFamily="18" charset="0"/>
                <a:ea typeface="Cambria" panose="02040503050406030204" pitchFamily="18" charset="0"/>
              </a:rPr>
              <a:t>Meriem</a:t>
            </a:r>
            <a:r>
              <a:rPr lang="en-IN" sz="2400" b="1" i="1" dirty="0">
                <a:latin typeface="Cambria" panose="02040503050406030204" pitchFamily="18" charset="0"/>
                <a:ea typeface="Cambria" panose="02040503050406030204" pitchFamily="18" charset="0"/>
              </a:rPr>
              <a:t> AMRANE </a:t>
            </a:r>
            <a:r>
              <a:rPr lang="en-IN" sz="2400" b="1" i="1" dirty="0" err="1">
                <a:latin typeface="Cambria" panose="02040503050406030204" pitchFamily="18" charset="0"/>
                <a:ea typeface="Cambria" panose="02040503050406030204" pitchFamily="18" charset="0"/>
              </a:rPr>
              <a:t>Saliha</a:t>
            </a:r>
            <a:r>
              <a:rPr lang="en-IN" sz="2400" b="1" i="1" dirty="0">
                <a:latin typeface="Cambria" panose="02040503050406030204" pitchFamily="18" charset="0"/>
                <a:ea typeface="Cambria" panose="02040503050406030204" pitchFamily="18" charset="0"/>
              </a:rPr>
              <a:t> OUKID “Breast Cancer Classification Using Machine Learning”</a:t>
            </a:r>
            <a:r>
              <a:rPr lang="nl-NL" sz="2400" b="1" i="1" dirty="0">
                <a:latin typeface="Cambria" panose="02040503050406030204" pitchFamily="18" charset="0"/>
                <a:ea typeface="Cambria" panose="02040503050406030204" pitchFamily="18" charset="0"/>
              </a:rPr>
              <a:t>, Vol. 337, pp. 1481–1487, 1998. </a:t>
            </a:r>
            <a:endParaRPr lang="en-IN" sz="2400" b="1" i="1"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According to this study, the KNN achieved a greater efficiency of 97.95 percent accuracy based on Wisconsin Breast Cancer Datasets. They have demonstrated that when data is greater, the KNN's time to run increases.</a:t>
            </a:r>
            <a:endParaRPr lang="en-IN" sz="2400" dirty="0">
              <a:latin typeface="Cambria" panose="02040503050406030204" pitchFamily="18" charset="0"/>
              <a:ea typeface="Cambria" panose="02040503050406030204" pitchFamily="18" charset="0"/>
            </a:endParaRPr>
          </a:p>
          <a:p>
            <a:pPr marL="0" indent="0" algn="just">
              <a:buNone/>
            </a:pPr>
            <a:endParaRPr lang="en-IN" sz="2400" dirty="0">
              <a:latin typeface="Cambria" panose="02040503050406030204" pitchFamily="18" charset="0"/>
              <a:ea typeface="Cambria" panose="02040503050406030204" pitchFamily="18" charset="0"/>
            </a:endParaRPr>
          </a:p>
          <a:p>
            <a:pPr marL="0" indent="0" algn="just">
              <a:buNone/>
            </a:pPr>
            <a:r>
              <a:rPr lang="en-IN" sz="2400" b="1" i="1" dirty="0">
                <a:latin typeface="Cambria" panose="02040503050406030204" pitchFamily="18" charset="0"/>
                <a:ea typeface="Cambria" panose="02040503050406030204" pitchFamily="18" charset="0"/>
              </a:rPr>
              <a:t>“Ebru </a:t>
            </a:r>
            <a:r>
              <a:rPr lang="en-IN" sz="2400" b="1" i="1" dirty="0" err="1">
                <a:latin typeface="Cambria" panose="02040503050406030204" pitchFamily="18" charset="0"/>
                <a:ea typeface="Cambria" panose="02040503050406030204" pitchFamily="18" charset="0"/>
              </a:rPr>
              <a:t>Aydındag</a:t>
            </a:r>
            <a:r>
              <a:rPr lang="en-IN" sz="2400" b="1" i="1" dirty="0">
                <a:latin typeface="Cambria" panose="02040503050406030204" pitchFamily="18" charset="0"/>
                <a:ea typeface="Cambria" panose="02040503050406030204" pitchFamily="18" charset="0"/>
              </a:rPr>
              <a:t> </a:t>
            </a:r>
            <a:r>
              <a:rPr lang="en-IN" sz="2400" b="1" i="1" dirty="0" err="1">
                <a:latin typeface="Cambria" panose="02040503050406030204" pitchFamily="18" charset="0"/>
                <a:ea typeface="Cambria" panose="02040503050406030204" pitchFamily="18" charset="0"/>
              </a:rPr>
              <a:t>Bayrak</a:t>
            </a:r>
            <a:r>
              <a:rPr lang="en-IN" sz="2400" b="1" i="1" dirty="0">
                <a:latin typeface="Cambria" panose="02040503050406030204" pitchFamily="18" charset="0"/>
                <a:ea typeface="Cambria" panose="02040503050406030204" pitchFamily="18" charset="0"/>
              </a:rPr>
              <a:t>, </a:t>
            </a:r>
            <a:r>
              <a:rPr lang="en-IN" sz="2400" b="1" i="1" dirty="0" err="1">
                <a:latin typeface="Cambria" panose="02040503050406030204" pitchFamily="18" charset="0"/>
                <a:ea typeface="Cambria" panose="02040503050406030204" pitchFamily="18" charset="0"/>
              </a:rPr>
              <a:t>Pınar</a:t>
            </a:r>
            <a:r>
              <a:rPr lang="en-IN" sz="2400" b="1" i="1" dirty="0">
                <a:latin typeface="Cambria" panose="02040503050406030204" pitchFamily="18" charset="0"/>
                <a:ea typeface="Cambria" panose="02040503050406030204" pitchFamily="18" charset="0"/>
              </a:rPr>
              <a:t> </a:t>
            </a:r>
            <a:r>
              <a:rPr lang="en-IN" sz="2400" b="1" i="1" dirty="0" err="1">
                <a:latin typeface="Cambria" panose="02040503050406030204" pitchFamily="18" charset="0"/>
                <a:ea typeface="Cambria" panose="02040503050406030204" pitchFamily="18" charset="0"/>
              </a:rPr>
              <a:t>Kırcı</a:t>
            </a:r>
            <a:r>
              <a:rPr lang="en-IN" sz="2400" b="1" i="1" dirty="0">
                <a:latin typeface="Cambria" panose="02040503050406030204" pitchFamily="18" charset="0"/>
                <a:ea typeface="Cambria" panose="02040503050406030204" pitchFamily="18" charset="0"/>
              </a:rPr>
              <a:t> “Comparison Of Machine Learning Methods For Breast Cancer Diagnosis” </a:t>
            </a:r>
            <a:r>
              <a:rPr lang="en-US" sz="2400" b="1" i="1" dirty="0">
                <a:latin typeface="Cambria" panose="02040503050406030204" pitchFamily="18" charset="0"/>
                <a:ea typeface="Cambria" panose="02040503050406030204" pitchFamily="18" charset="0"/>
              </a:rPr>
              <a:t>Cancer statistics, Ca-a Cancer Journal for Clinicians, 68 (1), pp. 7-30.</a:t>
            </a:r>
            <a:endParaRPr lang="en-IN" sz="2400" b="1" i="1"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This research concluded that SVM has showed the best performance in the accuracy 96.9957%.</a:t>
            </a:r>
          </a:p>
        </p:txBody>
      </p:sp>
      <p:sp>
        <p:nvSpPr>
          <p:cNvPr id="2" name="Rectangle 1">
            <a:extLst>
              <a:ext uri="{FF2B5EF4-FFF2-40B4-BE49-F238E27FC236}">
                <a16:creationId xmlns:a16="http://schemas.microsoft.com/office/drawing/2014/main" id="{C4682CA1-E517-4474-844D-6EF152CBC695}"/>
              </a:ext>
            </a:extLst>
          </p:cNvPr>
          <p:cNvSpPr/>
          <p:nvPr/>
        </p:nvSpPr>
        <p:spPr>
          <a:xfrm>
            <a:off x="338667" y="533400"/>
            <a:ext cx="11531600" cy="57996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3074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5864B-2BC4-4257-8AB3-D5EE65023793}"/>
              </a:ext>
            </a:extLst>
          </p:cNvPr>
          <p:cNvSpPr>
            <a:spLocks noGrp="1"/>
          </p:cNvSpPr>
          <p:nvPr>
            <p:ph idx="1"/>
          </p:nvPr>
        </p:nvSpPr>
        <p:spPr>
          <a:xfrm>
            <a:off x="618066" y="999440"/>
            <a:ext cx="10684933" cy="4901453"/>
          </a:xfrm>
        </p:spPr>
        <p:txBody>
          <a:bodyPr>
            <a:normAutofit/>
          </a:bodyPr>
          <a:lstStyle/>
          <a:p>
            <a:pPr marL="0" indent="0" algn="just">
              <a:buNone/>
            </a:pPr>
            <a:r>
              <a:rPr lang="en-IN" sz="2400" b="1" i="1" dirty="0">
                <a:latin typeface="Cambria" panose="02040503050406030204" pitchFamily="18" charset="0"/>
                <a:ea typeface="Cambria" panose="02040503050406030204" pitchFamily="18" charset="0"/>
              </a:rPr>
              <a:t>Hiba </a:t>
            </a:r>
            <a:r>
              <a:rPr lang="en-IN" sz="2400" b="1" i="1" dirty="0" err="1">
                <a:latin typeface="Cambria" panose="02040503050406030204" pitchFamily="18" charset="0"/>
                <a:ea typeface="Cambria" panose="02040503050406030204" pitchFamily="18" charset="0"/>
              </a:rPr>
              <a:t>Asria</a:t>
            </a:r>
            <a:r>
              <a:rPr lang="en-IN" sz="2400" b="1" i="1" dirty="0">
                <a:latin typeface="Cambria" panose="02040503050406030204" pitchFamily="18" charset="0"/>
                <a:ea typeface="Cambria" panose="02040503050406030204" pitchFamily="18" charset="0"/>
              </a:rPr>
              <a:t>, Hajar </a:t>
            </a:r>
            <a:r>
              <a:rPr lang="en-IN" sz="2400" b="1" i="1" dirty="0" err="1">
                <a:latin typeface="Cambria" panose="02040503050406030204" pitchFamily="18" charset="0"/>
                <a:ea typeface="Cambria" panose="02040503050406030204" pitchFamily="18" charset="0"/>
              </a:rPr>
              <a:t>Mousannifb</a:t>
            </a:r>
            <a:r>
              <a:rPr lang="en-IN" sz="2400" b="1" i="1" dirty="0">
                <a:latin typeface="Cambria" panose="02040503050406030204" pitchFamily="18" charset="0"/>
                <a:ea typeface="Cambria" panose="02040503050406030204" pitchFamily="18" charset="0"/>
              </a:rPr>
              <a:t>, Hassan Al </a:t>
            </a:r>
            <a:r>
              <a:rPr lang="en-IN" sz="2400" b="1" i="1" dirty="0" err="1">
                <a:latin typeface="Cambria" panose="02040503050406030204" pitchFamily="18" charset="0"/>
                <a:ea typeface="Cambria" panose="02040503050406030204" pitchFamily="18" charset="0"/>
              </a:rPr>
              <a:t>Moatassime</a:t>
            </a:r>
            <a:r>
              <a:rPr lang="en-IN" sz="2400" b="1" i="1" dirty="0">
                <a:latin typeface="Cambria" panose="02040503050406030204" pitchFamily="18" charset="0"/>
                <a:ea typeface="Cambria" panose="02040503050406030204" pitchFamily="18" charset="0"/>
              </a:rPr>
              <a:t> c, Thomas </a:t>
            </a:r>
            <a:r>
              <a:rPr lang="en-IN" sz="2400" b="1" i="1" dirty="0" err="1">
                <a:latin typeface="Cambria" panose="02040503050406030204" pitchFamily="18" charset="0"/>
                <a:ea typeface="Cambria" panose="02040503050406030204" pitchFamily="18" charset="0"/>
              </a:rPr>
              <a:t>Noeld</a:t>
            </a:r>
            <a:r>
              <a:rPr lang="en-IN" sz="2400" b="1" i="1" dirty="0">
                <a:latin typeface="Cambria" panose="02040503050406030204" pitchFamily="18" charset="0"/>
                <a:ea typeface="Cambria" panose="02040503050406030204" pitchFamily="18" charset="0"/>
              </a:rPr>
              <a:t>,  “Using Machine Learning Algorithms For Breast Cancer Risk Prediction And Diagnosis” </a:t>
            </a:r>
            <a:r>
              <a:rPr lang="it-IT" sz="2400" b="1" i="1" dirty="0">
                <a:latin typeface="Cambria" panose="02040503050406030204" pitchFamily="18" charset="0"/>
                <a:ea typeface="Cambria" panose="02040503050406030204" pitchFamily="18" charset="0"/>
              </a:rPr>
              <a:t>Procedia Computer Science 83 ( 2016 ) 1064 – 1069.</a:t>
            </a:r>
            <a:endParaRPr lang="en-IN" sz="2400" b="1" i="1"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This research has concluded that KNN technique has given the best results.</a:t>
            </a:r>
          </a:p>
          <a:p>
            <a:pPr marL="0" indent="0" algn="just">
              <a:buNone/>
            </a:pPr>
            <a:endParaRPr lang="en-IN" sz="2400" b="1" i="1" dirty="0">
              <a:latin typeface="Cambria" panose="02040503050406030204" pitchFamily="18" charset="0"/>
              <a:ea typeface="Cambria" panose="02040503050406030204" pitchFamily="18" charset="0"/>
            </a:endParaRPr>
          </a:p>
          <a:p>
            <a:pPr marL="0" indent="0" algn="just">
              <a:buNone/>
            </a:pPr>
            <a:r>
              <a:rPr lang="en-IN" sz="2400" b="1" i="1" dirty="0">
                <a:latin typeface="Cambria" panose="02040503050406030204" pitchFamily="18" charset="0"/>
                <a:ea typeface="Cambria" panose="02040503050406030204" pitchFamily="18" charset="0"/>
              </a:rPr>
              <a:t>Samiksha Marne “Predicting Breast Cancer Using Effective Classification With Decision Trees And K  Means Clustering Techniques” </a:t>
            </a:r>
            <a:r>
              <a:rPr lang="en-US" sz="2400" b="1" i="1" dirty="0">
                <a:latin typeface="Cambria" panose="02040503050406030204" pitchFamily="18" charset="0"/>
                <a:ea typeface="Cambria" panose="02040503050406030204" pitchFamily="18" charset="0"/>
              </a:rPr>
              <a:t>2020 International Conference on Emerging Smart Computing and Informatics (ESCI) AISSMS Institute of Information Technology, Pune, India. Mar 12-14, 2020 .</a:t>
            </a:r>
          </a:p>
          <a:p>
            <a:pPr algn="just"/>
            <a:r>
              <a:rPr lang="en-IN" sz="2400" dirty="0">
                <a:latin typeface="Cambria" panose="02040503050406030204" pitchFamily="18" charset="0"/>
                <a:ea typeface="Cambria" panose="02040503050406030204" pitchFamily="18" charset="0"/>
              </a:rPr>
              <a:t>This research tells us that K-NN and Neural Networks are best for classification.</a:t>
            </a:r>
          </a:p>
        </p:txBody>
      </p:sp>
      <p:sp>
        <p:nvSpPr>
          <p:cNvPr id="2" name="Rectangle 1">
            <a:extLst>
              <a:ext uri="{FF2B5EF4-FFF2-40B4-BE49-F238E27FC236}">
                <a16:creationId xmlns:a16="http://schemas.microsoft.com/office/drawing/2014/main" id="{556565C6-8553-4FDA-98DF-4B370D33AF4D}"/>
              </a:ext>
            </a:extLst>
          </p:cNvPr>
          <p:cNvSpPr/>
          <p:nvPr/>
        </p:nvSpPr>
        <p:spPr>
          <a:xfrm>
            <a:off x="330200" y="567267"/>
            <a:ext cx="11514667" cy="576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80638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1308</TotalTime>
  <Words>2174</Words>
  <Application>Microsoft Office PowerPoint</Application>
  <PresentationFormat>Widescreen</PresentationFormat>
  <Paragraphs>207</Paragraphs>
  <Slides>32</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32</vt:i4>
      </vt:variant>
      <vt:variant>
        <vt:lpstr>Custom Shows</vt:lpstr>
      </vt:variant>
      <vt:variant>
        <vt:i4>1</vt:i4>
      </vt:variant>
    </vt:vector>
  </HeadingPairs>
  <TitlesOfParts>
    <vt:vector size="40" baseType="lpstr">
      <vt:lpstr>Arial</vt:lpstr>
      <vt:lpstr>Arial</vt:lpstr>
      <vt:lpstr>Calibri</vt:lpstr>
      <vt:lpstr>Calibri Light</vt:lpstr>
      <vt:lpstr>Cambria</vt:lpstr>
      <vt:lpstr>Times New Roman</vt:lpstr>
      <vt:lpstr>Office Theme</vt:lpstr>
      <vt:lpstr>Contents:-</vt:lpstr>
      <vt:lpstr>ABSTRACT</vt:lpstr>
      <vt:lpstr>INTRODUCTION</vt:lpstr>
      <vt:lpstr>Literature Review</vt:lpstr>
      <vt:lpstr>PowerPoint Presentation</vt:lpstr>
      <vt:lpstr>PowerPoint Presentation</vt:lpstr>
      <vt:lpstr>PowerPoint Presentation</vt:lpstr>
      <vt:lpstr>PowerPoint Presentation</vt:lpstr>
      <vt:lpstr>PowerPoint Presentation</vt:lpstr>
      <vt:lpstr>PowerPoint Presentation</vt:lpstr>
      <vt:lpstr>Existing Systems</vt:lpstr>
      <vt:lpstr>Drawbacks Of Existing System</vt:lpstr>
      <vt:lpstr>Proposed System</vt:lpstr>
      <vt:lpstr>Problem Statement</vt:lpstr>
      <vt:lpstr>Scope of The Project</vt:lpstr>
      <vt:lpstr>Objective</vt:lpstr>
      <vt:lpstr>Project Domain</vt:lpstr>
      <vt:lpstr>Requirement Analysis</vt:lpstr>
      <vt:lpstr>Software Requirements:-</vt:lpstr>
      <vt:lpstr>Methodology &amp; Design</vt:lpstr>
      <vt:lpstr>System Architecture</vt:lpstr>
      <vt:lpstr>SVM(Support Vector Machine)</vt:lpstr>
      <vt:lpstr>K-Nearest Neighbour</vt:lpstr>
      <vt:lpstr>Random Forest</vt:lpstr>
      <vt:lpstr>Neural Networks</vt:lpstr>
      <vt:lpstr>References:-</vt:lpstr>
      <vt:lpstr>PowerPoint Presentation</vt:lpstr>
      <vt:lpstr>PowerPoint Presentation</vt:lpstr>
      <vt:lpstr>PowerPoint Presentation</vt:lpstr>
      <vt:lpstr>PowerPoint Presentation</vt:lpstr>
      <vt:lpstr>Project Plan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Study Of Machine Learning Techniques For Breast Cancer Classification</dc:title>
  <dc:creator>Ajay Tavva</dc:creator>
  <cp:lastModifiedBy>khyathisri chimmana</cp:lastModifiedBy>
  <cp:revision>29</cp:revision>
  <dcterms:created xsi:type="dcterms:W3CDTF">2022-04-26T13:14:38Z</dcterms:created>
  <dcterms:modified xsi:type="dcterms:W3CDTF">2023-08-21T16:13:50Z</dcterms:modified>
</cp:coreProperties>
</file>