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44"/>
  </p:notesMasterIdLst>
  <p:handoutMasterIdLst>
    <p:handoutMasterId r:id="rId45"/>
  </p:handoutMasterIdLst>
  <p:sldIdLst>
    <p:sldId id="1258" r:id="rId5"/>
    <p:sldId id="1279" r:id="rId6"/>
    <p:sldId id="257" r:id="rId7"/>
    <p:sldId id="258" r:id="rId8"/>
    <p:sldId id="292" r:id="rId9"/>
    <p:sldId id="259" r:id="rId10"/>
    <p:sldId id="293" r:id="rId11"/>
    <p:sldId id="271" r:id="rId12"/>
    <p:sldId id="261" r:id="rId13"/>
    <p:sldId id="262" r:id="rId14"/>
    <p:sldId id="263" r:id="rId15"/>
    <p:sldId id="264" r:id="rId16"/>
    <p:sldId id="265" r:id="rId17"/>
    <p:sldId id="266" r:id="rId18"/>
    <p:sldId id="267" r:id="rId19"/>
    <p:sldId id="268" r:id="rId20"/>
    <p:sldId id="270" r:id="rId21"/>
    <p:sldId id="272" r:id="rId22"/>
    <p:sldId id="273" r:id="rId23"/>
    <p:sldId id="274" r:id="rId24"/>
    <p:sldId id="275" r:id="rId25"/>
    <p:sldId id="276" r:id="rId26"/>
    <p:sldId id="277" r:id="rId27"/>
    <p:sldId id="278" r:id="rId28"/>
    <p:sldId id="279" r:id="rId29"/>
    <p:sldId id="281" r:id="rId30"/>
    <p:sldId id="283" r:id="rId31"/>
    <p:sldId id="284" r:id="rId32"/>
    <p:sldId id="285" r:id="rId33"/>
    <p:sldId id="286" r:id="rId34"/>
    <p:sldId id="287" r:id="rId35"/>
    <p:sldId id="288" r:id="rId36"/>
    <p:sldId id="289" r:id="rId37"/>
    <p:sldId id="290" r:id="rId38"/>
    <p:sldId id="291" r:id="rId39"/>
    <p:sldId id="1280" r:id="rId40"/>
    <p:sldId id="1281" r:id="rId41"/>
    <p:sldId id="1282" r:id="rId42"/>
    <p:sldId id="339" r:id="rId43"/>
  </p:sldIdLst>
  <p:sldSz cx="9144000" cy="5143500" type="screen16x9"/>
  <p:notesSz cx="6858000" cy="9144000"/>
  <p:defaultTextStyle>
    <a:defPPr>
      <a:defRPr lang="en-US"/>
    </a:defPPr>
    <a:lvl1pPr marL="0" algn="l" defTabSz="171314" rtl="0" eaLnBrk="1" latinLnBrk="0" hangingPunct="1">
      <a:defRPr sz="674" kern="1200">
        <a:solidFill>
          <a:schemeClr val="tx1"/>
        </a:solidFill>
        <a:latin typeface="+mn-lt"/>
        <a:ea typeface="+mn-ea"/>
        <a:cs typeface="+mn-cs"/>
      </a:defRPr>
    </a:lvl1pPr>
    <a:lvl2pPr marL="171314" algn="l" defTabSz="171314" rtl="0" eaLnBrk="1" latinLnBrk="0" hangingPunct="1">
      <a:defRPr sz="674" kern="1200">
        <a:solidFill>
          <a:schemeClr val="tx1"/>
        </a:solidFill>
        <a:latin typeface="+mn-lt"/>
        <a:ea typeface="+mn-ea"/>
        <a:cs typeface="+mn-cs"/>
      </a:defRPr>
    </a:lvl2pPr>
    <a:lvl3pPr marL="342628" algn="l" defTabSz="171314" rtl="0" eaLnBrk="1" latinLnBrk="0" hangingPunct="1">
      <a:defRPr sz="674" kern="1200">
        <a:solidFill>
          <a:schemeClr val="tx1"/>
        </a:solidFill>
        <a:latin typeface="+mn-lt"/>
        <a:ea typeface="+mn-ea"/>
        <a:cs typeface="+mn-cs"/>
      </a:defRPr>
    </a:lvl3pPr>
    <a:lvl4pPr marL="513946" algn="l" defTabSz="171314" rtl="0" eaLnBrk="1" latinLnBrk="0" hangingPunct="1">
      <a:defRPr sz="674" kern="1200">
        <a:solidFill>
          <a:schemeClr val="tx1"/>
        </a:solidFill>
        <a:latin typeface="+mn-lt"/>
        <a:ea typeface="+mn-ea"/>
        <a:cs typeface="+mn-cs"/>
      </a:defRPr>
    </a:lvl4pPr>
    <a:lvl5pPr marL="685263" algn="l" defTabSz="171314" rtl="0" eaLnBrk="1" latinLnBrk="0" hangingPunct="1">
      <a:defRPr sz="674" kern="1200">
        <a:solidFill>
          <a:schemeClr val="tx1"/>
        </a:solidFill>
        <a:latin typeface="+mn-lt"/>
        <a:ea typeface="+mn-ea"/>
        <a:cs typeface="+mn-cs"/>
      </a:defRPr>
    </a:lvl5pPr>
    <a:lvl6pPr marL="856575" algn="l" defTabSz="171314" rtl="0" eaLnBrk="1" latinLnBrk="0" hangingPunct="1">
      <a:defRPr sz="674" kern="1200">
        <a:solidFill>
          <a:schemeClr val="tx1"/>
        </a:solidFill>
        <a:latin typeface="+mn-lt"/>
        <a:ea typeface="+mn-ea"/>
        <a:cs typeface="+mn-cs"/>
      </a:defRPr>
    </a:lvl6pPr>
    <a:lvl7pPr marL="1027891" algn="l" defTabSz="171314" rtl="0" eaLnBrk="1" latinLnBrk="0" hangingPunct="1">
      <a:defRPr sz="674" kern="1200">
        <a:solidFill>
          <a:schemeClr val="tx1"/>
        </a:solidFill>
        <a:latin typeface="+mn-lt"/>
        <a:ea typeface="+mn-ea"/>
        <a:cs typeface="+mn-cs"/>
      </a:defRPr>
    </a:lvl7pPr>
    <a:lvl8pPr marL="1199209" algn="l" defTabSz="171314" rtl="0" eaLnBrk="1" latinLnBrk="0" hangingPunct="1">
      <a:defRPr sz="674" kern="1200">
        <a:solidFill>
          <a:schemeClr val="tx1"/>
        </a:solidFill>
        <a:latin typeface="+mn-lt"/>
        <a:ea typeface="+mn-ea"/>
        <a:cs typeface="+mn-cs"/>
      </a:defRPr>
    </a:lvl8pPr>
    <a:lvl9pPr marL="1370521" algn="l" defTabSz="171314" rtl="0" eaLnBrk="1" latinLnBrk="0" hangingPunct="1">
      <a:defRPr sz="67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2" userDrawn="1">
          <p15:clr>
            <a:srgbClr val="A4A3A4"/>
          </p15:clr>
        </p15:guide>
        <p15:guide id="2" pos="28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DCED"/>
    <a:srgbClr val="8B35CB"/>
    <a:srgbClr val="FFFFFF"/>
    <a:srgbClr val="535353"/>
    <a:srgbClr val="218BFF"/>
    <a:srgbClr val="787878"/>
    <a:srgbClr val="C02E74"/>
    <a:srgbClr val="6FC8FF"/>
    <a:srgbClr val="4C77D8"/>
    <a:srgbClr val="807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81262" autoAdjust="0"/>
  </p:normalViewPr>
  <p:slideViewPr>
    <p:cSldViewPr snapToGrid="0">
      <p:cViewPr varScale="1">
        <p:scale>
          <a:sx n="78" d="100"/>
          <a:sy n="78" d="100"/>
        </p:scale>
        <p:origin x="1152" y="90"/>
      </p:cViewPr>
      <p:guideLst>
        <p:guide orient="horz" pos="1552"/>
        <p:guide pos="2881"/>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2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C58B9A-6B14-4DE2-8ACF-ACBBECFA86CB}" type="datetime1">
              <a:rPr lang="de-DE" smtClean="0"/>
              <a:t>22.10.2021</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www.zensar.com | © Zensar Technologies 2021</a:t>
            </a:r>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E19FD-0356-4E38-81BF-CC2CC5DB7AD8}" type="slidenum">
              <a:rPr lang="de-DE" smtClean="0"/>
              <a:pPr/>
              <a:t>‹#›</a:t>
            </a:fld>
            <a:endParaRPr lang="de-DE"/>
          </a:p>
        </p:txBody>
      </p:sp>
    </p:spTree>
    <p:extLst>
      <p:ext uri="{BB962C8B-B14F-4D97-AF65-F5344CB8AC3E}">
        <p14:creationId xmlns:p14="http://schemas.microsoft.com/office/powerpoint/2010/main" val="161090939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B7424-185C-4849-BD3B-38C71CB9B14B}" type="datetime1">
              <a:rPr lang="de-DE" smtClean="0"/>
              <a:t>22.10.2021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www.zensar.com | © Zensar Technologies 2021</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1544D-F39A-4F55-BC21-9BE909A9BACC}" type="slidenum">
              <a:rPr lang="de-DE" smtClean="0"/>
              <a:pPr/>
              <a:t>‹#›</a:t>
            </a:fld>
            <a:endParaRPr lang="de-DE"/>
          </a:p>
        </p:txBody>
      </p:sp>
    </p:spTree>
    <p:extLst>
      <p:ext uri="{BB962C8B-B14F-4D97-AF65-F5344CB8AC3E}">
        <p14:creationId xmlns:p14="http://schemas.microsoft.com/office/powerpoint/2010/main" val="839223166"/>
      </p:ext>
    </p:extLst>
  </p:cSld>
  <p:clrMap bg1="lt1" tx1="dk1" bg2="lt2" tx2="dk2" accent1="accent1" accent2="accent2" accent3="accent3" accent4="accent4" accent5="accent5" accent6="accent6" hlink="hlink" folHlink="folHlink"/>
  <p:hf hdr="0"/>
  <p:notesStyle>
    <a:lvl1pPr marL="0" algn="l" defTabSz="684988" rtl="0" eaLnBrk="1" latinLnBrk="0" hangingPunct="1">
      <a:defRPr sz="899" kern="1200">
        <a:solidFill>
          <a:schemeClr val="tx1"/>
        </a:solidFill>
        <a:latin typeface="+mn-lt"/>
        <a:ea typeface="+mn-ea"/>
        <a:cs typeface="+mn-cs"/>
      </a:defRPr>
    </a:lvl1pPr>
    <a:lvl2pPr marL="342495" algn="l" defTabSz="684988" rtl="0" eaLnBrk="1" latinLnBrk="0" hangingPunct="1">
      <a:defRPr sz="899" kern="1200">
        <a:solidFill>
          <a:schemeClr val="tx1"/>
        </a:solidFill>
        <a:latin typeface="+mn-lt"/>
        <a:ea typeface="+mn-ea"/>
        <a:cs typeface="+mn-cs"/>
      </a:defRPr>
    </a:lvl2pPr>
    <a:lvl3pPr marL="684988" algn="l" defTabSz="684988" rtl="0" eaLnBrk="1" latinLnBrk="0" hangingPunct="1">
      <a:defRPr sz="899" kern="1200">
        <a:solidFill>
          <a:schemeClr val="tx1"/>
        </a:solidFill>
        <a:latin typeface="+mn-lt"/>
        <a:ea typeface="+mn-ea"/>
        <a:cs typeface="+mn-cs"/>
      </a:defRPr>
    </a:lvl3pPr>
    <a:lvl4pPr marL="1027481" algn="l" defTabSz="684988" rtl="0" eaLnBrk="1" latinLnBrk="0" hangingPunct="1">
      <a:defRPr sz="899" kern="1200">
        <a:solidFill>
          <a:schemeClr val="tx1"/>
        </a:solidFill>
        <a:latin typeface="+mn-lt"/>
        <a:ea typeface="+mn-ea"/>
        <a:cs typeface="+mn-cs"/>
      </a:defRPr>
    </a:lvl4pPr>
    <a:lvl5pPr marL="1369976" algn="l" defTabSz="684988" rtl="0" eaLnBrk="1" latinLnBrk="0" hangingPunct="1">
      <a:defRPr sz="899" kern="1200">
        <a:solidFill>
          <a:schemeClr val="tx1"/>
        </a:solidFill>
        <a:latin typeface="+mn-lt"/>
        <a:ea typeface="+mn-ea"/>
        <a:cs typeface="+mn-cs"/>
      </a:defRPr>
    </a:lvl5pPr>
    <a:lvl6pPr marL="1712470" algn="l" defTabSz="684988" rtl="0" eaLnBrk="1" latinLnBrk="0" hangingPunct="1">
      <a:defRPr sz="899" kern="1200">
        <a:solidFill>
          <a:schemeClr val="tx1"/>
        </a:solidFill>
        <a:latin typeface="+mn-lt"/>
        <a:ea typeface="+mn-ea"/>
        <a:cs typeface="+mn-cs"/>
      </a:defRPr>
    </a:lvl6pPr>
    <a:lvl7pPr marL="2054961" algn="l" defTabSz="684988" rtl="0" eaLnBrk="1" latinLnBrk="0" hangingPunct="1">
      <a:defRPr sz="899" kern="1200">
        <a:solidFill>
          <a:schemeClr val="tx1"/>
        </a:solidFill>
        <a:latin typeface="+mn-lt"/>
        <a:ea typeface="+mn-ea"/>
        <a:cs typeface="+mn-cs"/>
      </a:defRPr>
    </a:lvl7pPr>
    <a:lvl8pPr marL="2397456" algn="l" defTabSz="684988" rtl="0" eaLnBrk="1" latinLnBrk="0" hangingPunct="1">
      <a:defRPr sz="899" kern="1200">
        <a:solidFill>
          <a:schemeClr val="tx1"/>
        </a:solidFill>
        <a:latin typeface="+mn-lt"/>
        <a:ea typeface="+mn-ea"/>
        <a:cs typeface="+mn-cs"/>
      </a:defRPr>
    </a:lvl8pPr>
    <a:lvl9pPr marL="2739949" algn="l" defTabSz="684988" rtl="0" eaLnBrk="1" latinLnBrk="0" hangingPunct="1">
      <a:defRPr sz="8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7F382BF0-3E0B-4C1C-A4CA-E2F781D20122}" type="datetime1">
              <a:rPr lang="de-DE" smtClean="0"/>
              <a:t>22.10.2021</a:t>
            </a:fld>
            <a:endParaRPr lang="de-DE"/>
          </a:p>
        </p:txBody>
      </p:sp>
      <p:sp>
        <p:nvSpPr>
          <p:cNvPr id="5" name="Footer Placeholder 4"/>
          <p:cNvSpPr>
            <a:spLocks noGrp="1"/>
          </p:cNvSpPr>
          <p:nvPr>
            <p:ph type="ftr" sz="quarter" idx="11"/>
          </p:nvPr>
        </p:nvSpPr>
        <p:spPr/>
        <p:txBody>
          <a:bodyPr/>
          <a:lstStyle/>
          <a:p>
            <a:r>
              <a:rPr lang="de-DE"/>
              <a:t>www.zensar.com | © Zensar Technologies 2021</a:t>
            </a:r>
          </a:p>
        </p:txBody>
      </p:sp>
      <p:sp>
        <p:nvSpPr>
          <p:cNvPr id="6" name="Slide Number Placeholder 5"/>
          <p:cNvSpPr>
            <a:spLocks noGrp="1"/>
          </p:cNvSpPr>
          <p:nvPr>
            <p:ph type="sldNum" sz="quarter" idx="12"/>
          </p:nvPr>
        </p:nvSpPr>
        <p:spPr/>
        <p:txBody>
          <a:bodyPr/>
          <a:lstStyle/>
          <a:p>
            <a:fld id="{A8D1544D-F39A-4F55-BC21-9BE909A9BACC}" type="slidenum">
              <a:rPr lang="de-DE" smtClean="0"/>
              <a:pPr/>
              <a:t>1</a:t>
            </a:fld>
            <a:endParaRPr lang="de-DE"/>
          </a:p>
        </p:txBody>
      </p:sp>
    </p:spTree>
    <p:extLst>
      <p:ext uri="{BB962C8B-B14F-4D97-AF65-F5344CB8AC3E}">
        <p14:creationId xmlns:p14="http://schemas.microsoft.com/office/powerpoint/2010/main" val="318768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6" charset="0"/>
              </a:defRPr>
            </a:lvl1pPr>
            <a:lvl2pPr marL="742862" indent="-285716" eaLnBrk="0" hangingPunct="0">
              <a:defRPr sz="2400">
                <a:solidFill>
                  <a:schemeClr val="tx1"/>
                </a:solidFill>
                <a:latin typeface="Times New Roman" pitchFamily="16" charset="0"/>
              </a:defRPr>
            </a:lvl2pPr>
            <a:lvl3pPr marL="1142865" indent="-228573" eaLnBrk="0" hangingPunct="0">
              <a:defRPr sz="2400">
                <a:solidFill>
                  <a:schemeClr val="tx1"/>
                </a:solidFill>
                <a:latin typeface="Times New Roman" pitchFamily="16" charset="0"/>
              </a:defRPr>
            </a:lvl3pPr>
            <a:lvl4pPr marL="1600011" indent="-228573" eaLnBrk="0" hangingPunct="0">
              <a:defRPr sz="2400">
                <a:solidFill>
                  <a:schemeClr val="tx1"/>
                </a:solidFill>
                <a:latin typeface="Times New Roman" pitchFamily="16" charset="0"/>
              </a:defRPr>
            </a:lvl4pPr>
            <a:lvl5pPr marL="2057156" indent="-228573" eaLnBrk="0" hangingPunct="0">
              <a:defRPr sz="2400">
                <a:solidFill>
                  <a:schemeClr val="tx1"/>
                </a:solidFill>
                <a:latin typeface="Times New Roman" pitchFamily="16" charset="0"/>
              </a:defRPr>
            </a:lvl5pPr>
            <a:lvl6pPr marL="2514303" indent="-228573" eaLnBrk="0" fontAlgn="base" hangingPunct="0">
              <a:spcBef>
                <a:spcPct val="0"/>
              </a:spcBef>
              <a:spcAft>
                <a:spcPct val="0"/>
              </a:spcAft>
              <a:defRPr sz="2400">
                <a:solidFill>
                  <a:schemeClr val="tx1"/>
                </a:solidFill>
                <a:latin typeface="Times New Roman" pitchFamily="16" charset="0"/>
              </a:defRPr>
            </a:lvl6pPr>
            <a:lvl7pPr marL="2971449" indent="-228573" eaLnBrk="0" fontAlgn="base" hangingPunct="0">
              <a:spcBef>
                <a:spcPct val="0"/>
              </a:spcBef>
              <a:spcAft>
                <a:spcPct val="0"/>
              </a:spcAft>
              <a:defRPr sz="2400">
                <a:solidFill>
                  <a:schemeClr val="tx1"/>
                </a:solidFill>
                <a:latin typeface="Times New Roman" pitchFamily="16" charset="0"/>
              </a:defRPr>
            </a:lvl7pPr>
            <a:lvl8pPr marL="3428594" indent="-228573" eaLnBrk="0" fontAlgn="base" hangingPunct="0">
              <a:spcBef>
                <a:spcPct val="0"/>
              </a:spcBef>
              <a:spcAft>
                <a:spcPct val="0"/>
              </a:spcAft>
              <a:defRPr sz="2400">
                <a:solidFill>
                  <a:schemeClr val="tx1"/>
                </a:solidFill>
                <a:latin typeface="Times New Roman" pitchFamily="16" charset="0"/>
              </a:defRPr>
            </a:lvl8pPr>
            <a:lvl9pPr marL="3885741" indent="-228573" eaLnBrk="0" fontAlgn="base" hangingPunct="0">
              <a:spcBef>
                <a:spcPct val="0"/>
              </a:spcBef>
              <a:spcAft>
                <a:spcPct val="0"/>
              </a:spcAft>
              <a:defRPr sz="2400">
                <a:solidFill>
                  <a:schemeClr val="tx1"/>
                </a:solidFill>
                <a:latin typeface="Times New Roman" pitchFamily="16" charset="0"/>
              </a:defRPr>
            </a:lvl9pPr>
          </a:lstStyle>
          <a:p>
            <a:pPr eaLnBrk="1" hangingPunct="1"/>
            <a:fld id="{088D6AF4-4873-48C0-BD7A-D9034E85B28C}" type="slidenum">
              <a:rPr lang="en-GB" sz="1200"/>
              <a:pPr eaLnBrk="1" hangingPunct="1"/>
              <a:t>2</a:t>
            </a:fld>
            <a:endParaRPr lang="en-GB" sz="1200"/>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endParaRPr lang="en-GB" dirty="0">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3.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010" y="414105"/>
            <a:ext cx="9160019" cy="4723743"/>
          </a:xfrm>
          <a:prstGeom prst="rect">
            <a:avLst/>
          </a:prstGeom>
          <a:ln w="12700">
            <a:miter lim="400000"/>
          </a:ln>
        </p:spPr>
      </p:pic>
      <p:sp>
        <p:nvSpPr>
          <p:cNvPr id="9" name="Shape 188"/>
          <p:cNvSpPr/>
          <p:nvPr userDrawn="1"/>
        </p:nvSpPr>
        <p:spPr>
          <a:xfrm>
            <a:off x="5606429" y="101105"/>
            <a:ext cx="2130667" cy="0"/>
          </a:xfrm>
          <a:prstGeom prst="line">
            <a:avLst/>
          </a:prstGeom>
          <a:ln w="38100">
            <a:solidFill>
              <a:srgbClr val="FFFFFF"/>
            </a:solidFill>
            <a:miter lim="400000"/>
          </a:ln>
        </p:spPr>
        <p:txBody>
          <a:bodyPr lIns="17139" tIns="17139" rIns="17139" bIns="17139"/>
          <a:lstStyle/>
          <a:p>
            <a:endParaRPr sz="253" dirty="0">
              <a:latin typeface="Arial Narrow" panose="020B0606020202030204" pitchFamily="34" charset="0"/>
            </a:endParaRPr>
          </a:p>
        </p:txBody>
      </p:sp>
      <p:sp>
        <p:nvSpPr>
          <p:cNvPr id="8" name="Shape 187"/>
          <p:cNvSpPr/>
          <p:nvPr userDrawn="1"/>
        </p:nvSpPr>
        <p:spPr>
          <a:xfrm>
            <a:off x="-6097" y="392921"/>
            <a:ext cx="9156194" cy="4756577"/>
          </a:xfrm>
          <a:prstGeom prst="rect">
            <a:avLst/>
          </a:prstGeom>
          <a:gradFill>
            <a:gsLst>
              <a:gs pos="0">
                <a:srgbClr val="00B5FF">
                  <a:alpha val="60713"/>
                </a:srgbClr>
              </a:gs>
              <a:gs pos="51263">
                <a:srgbClr val="4C62D2">
                  <a:alpha val="60713"/>
                </a:srgbClr>
              </a:gs>
              <a:gs pos="100000">
                <a:srgbClr val="9514A7">
                  <a:alpha val="60713"/>
                </a:srgbClr>
              </a:gs>
            </a:gsLst>
            <a:lin ang="4500000"/>
          </a:gradFill>
          <a:ln w="12700">
            <a:miter lim="400000"/>
          </a:ln>
        </p:spPr>
        <p:txBody>
          <a:bodyPr lIns="19044" tIns="19044" rIns="19044" bIns="19044" anchor="ctr"/>
          <a:lstStyle/>
          <a:p>
            <a:pPr>
              <a:defRPr sz="3200">
                <a:solidFill>
                  <a:srgbClr val="00C6FD"/>
                </a:solidFill>
                <a:latin typeface="Helvetica Light"/>
                <a:ea typeface="Helvetica Light"/>
                <a:cs typeface="Helvetica Light"/>
                <a:sym typeface="Helvetica Light"/>
              </a:defRPr>
            </a:pPr>
            <a:endParaRPr sz="1200"/>
          </a:p>
        </p:txBody>
      </p:sp>
      <p:sp>
        <p:nvSpPr>
          <p:cNvPr id="11" name="Shape 190"/>
          <p:cNvSpPr/>
          <p:nvPr userDrawn="1"/>
        </p:nvSpPr>
        <p:spPr>
          <a:xfrm>
            <a:off x="3225977" y="4465686"/>
            <a:ext cx="38525" cy="182667"/>
          </a:xfrm>
          <a:prstGeom prst="rect">
            <a:avLst/>
          </a:prstGeom>
          <a:ln w="12700">
            <a:miter lim="400000"/>
          </a:ln>
          <a:extLst>
            <a:ext uri="{C572A759-6A51-4108-AA02-DFA0A04FC94B}">
              <ma14:wrappingTextBoxFlag xmlns:ma14="http://schemas.microsoft.com/office/mac/drawingml/2011/main" xmlns="" val="1"/>
            </a:ext>
          </a:extLst>
        </p:spPr>
        <p:txBody>
          <a:bodyPr wrap="none" lIns="19044" tIns="19044" rIns="19044" bIns="19044" anchor="ctr">
            <a:spAutoFit/>
          </a:bodyPr>
          <a:lstStyle>
            <a:lvl1pPr>
              <a:defRPr sz="2500">
                <a:solidFill>
                  <a:srgbClr val="FFFFFF"/>
                </a:solidFill>
                <a:latin typeface="Lato Regular"/>
                <a:ea typeface="Lato Regular"/>
                <a:cs typeface="Lato Regular"/>
                <a:sym typeface="Lato Regular"/>
              </a:defRPr>
            </a:lvl1pPr>
          </a:lstStyle>
          <a:p>
            <a:endParaRPr sz="937" dirty="0">
              <a:latin typeface="Verdana" panose="020B0604030504040204" pitchFamily="34" charset="0"/>
              <a:ea typeface="Verdana" panose="020B0604030504040204" pitchFamily="34" charset="0"/>
              <a:cs typeface="Verdana" panose="020B0604030504040204" pitchFamily="34" charset="0"/>
            </a:endParaRPr>
          </a:p>
        </p:txBody>
      </p:sp>
      <p:sp>
        <p:nvSpPr>
          <p:cNvPr id="12" name="Shape 191"/>
          <p:cNvSpPr/>
          <p:nvPr userDrawn="1"/>
        </p:nvSpPr>
        <p:spPr>
          <a:xfrm>
            <a:off x="2063" y="-6382"/>
            <a:ext cx="9164362" cy="476093"/>
          </a:xfrm>
          <a:prstGeom prst="rect">
            <a:avLst/>
          </a:prstGeom>
          <a:solidFill>
            <a:srgbClr val="FFFFFF"/>
          </a:solidFill>
          <a:ln w="12700">
            <a:miter lim="400000"/>
          </a:ln>
        </p:spPr>
        <p:txBody>
          <a:bodyPr lIns="19044" tIns="19044" rIns="19044" bIns="19044" anchor="ctr"/>
          <a:lstStyle/>
          <a:p>
            <a:pPr>
              <a:defRPr>
                <a:latin typeface="Helvetica Light"/>
                <a:ea typeface="Helvetica Light"/>
                <a:cs typeface="Helvetica Light"/>
                <a:sym typeface="Helvetica Light"/>
              </a:defRPr>
            </a:pPr>
            <a:endParaRPr sz="253"/>
          </a:p>
        </p:txBody>
      </p:sp>
      <p:pic>
        <p:nvPicPr>
          <p:cNvPr id="13" name="image4.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6966" y="141346"/>
            <a:ext cx="992270" cy="180625"/>
          </a:xfrm>
          <a:prstGeom prst="rect">
            <a:avLst/>
          </a:prstGeom>
          <a:ln w="12700">
            <a:miter lim="400000"/>
          </a:ln>
        </p:spPr>
      </p:pic>
      <p:pic>
        <p:nvPicPr>
          <p:cNvPr id="14" name="image5.png"/>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a:off x="8026463" y="2520"/>
            <a:ext cx="1095691" cy="354665"/>
          </a:xfrm>
          <a:prstGeom prst="rect">
            <a:avLst/>
          </a:prstGeom>
          <a:ln w="12700">
            <a:miter lim="400000"/>
          </a:ln>
        </p:spPr>
      </p:pic>
      <p:sp>
        <p:nvSpPr>
          <p:cNvPr id="2" name="Title 1"/>
          <p:cNvSpPr>
            <a:spLocks noGrp="1"/>
          </p:cNvSpPr>
          <p:nvPr>
            <p:ph type="ctrTitle"/>
          </p:nvPr>
        </p:nvSpPr>
        <p:spPr>
          <a:xfrm>
            <a:off x="1143000" y="841772"/>
            <a:ext cx="6858000" cy="1790700"/>
          </a:xfrm>
        </p:spPr>
        <p:txBody>
          <a:bodyPr anchor="b">
            <a:normAutofit/>
          </a:bodyPr>
          <a:lstStyle>
            <a:lvl1pPr marL="0" algn="ctr" defTabSz="171388" rtl="0" eaLnBrk="1" latinLnBrk="0" hangingPunct="1">
              <a:lnSpc>
                <a:spcPct val="80000"/>
              </a:lnSpc>
              <a:defRPr lang="en-US" sz="4200" b="0" kern="200" dirty="0">
                <a:solidFill>
                  <a:srgbClr val="FFFFFF"/>
                </a:solidFill>
                <a:latin typeface="Arial Narrow" panose="020B0606020202030204" pitchFamily="34" charset="0"/>
                <a:ea typeface="Oswald Bold"/>
                <a:cs typeface="Oswald Bold"/>
              </a:defRPr>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defTabSz="171388" rtl="0" eaLnBrk="1" latinLnBrk="0" hangingPunct="1">
              <a:lnSpc>
                <a:spcPct val="100000"/>
              </a:lnSpc>
              <a:buNone/>
              <a:defRPr lang="en-US" sz="3600" b="0" kern="200" dirty="0">
                <a:solidFill>
                  <a:srgbClr val="FFFFFF"/>
                </a:solidFill>
                <a:latin typeface="Arial Narrow" panose="020B060602020203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p:txBody>
      </p:sp>
      <p:sp>
        <p:nvSpPr>
          <p:cNvPr id="16" name="Shape 188"/>
          <p:cNvSpPr/>
          <p:nvPr userDrawn="1"/>
        </p:nvSpPr>
        <p:spPr>
          <a:xfrm>
            <a:off x="3506668" y="3363408"/>
            <a:ext cx="2130667" cy="0"/>
          </a:xfrm>
          <a:prstGeom prst="line">
            <a:avLst/>
          </a:prstGeom>
          <a:ln w="38100">
            <a:solidFill>
              <a:srgbClr val="FFFFFF"/>
            </a:solidFill>
            <a:miter lim="400000"/>
          </a:ln>
        </p:spPr>
        <p:txBody>
          <a:bodyPr lIns="17139" tIns="17139" rIns="17139" bIns="17139"/>
          <a:lstStyle/>
          <a:p>
            <a:endParaRPr sz="253" dirty="0">
              <a:latin typeface="Arial Narrow" panose="020B0606020202030204" pitchFamily="34" charset="0"/>
            </a:endParaRPr>
          </a:p>
        </p:txBody>
      </p:sp>
      <p:sp>
        <p:nvSpPr>
          <p:cNvPr id="5" name="Footer Placeholder 4"/>
          <p:cNvSpPr>
            <a:spLocks noGrp="1"/>
          </p:cNvSpPr>
          <p:nvPr>
            <p:ph type="ftr" sz="quarter" idx="11"/>
          </p:nvPr>
        </p:nvSpPr>
        <p:spPr/>
        <p:txBody>
          <a:bodyPr/>
          <a:lstStyle>
            <a:lvl1pPr>
              <a:defRPr sz="900">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Date Placeholder 3"/>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6B645CAF-A28D-4B0C-895B-A8EB1D3B5A34}" type="datetime1">
              <a:rPr lang="en-US" smtClean="0"/>
              <a:t>10/22/2021</a:t>
            </a:fld>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2965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6E9AD0-DA5A-4052-ACDD-E8EE6F62FCAF}" type="datetime1">
              <a:rPr lang="en-US" smtClean="0"/>
              <a:t>10/22/2021</a:t>
            </a:fld>
            <a:endParaRPr lang="en-US"/>
          </a:p>
        </p:txBody>
      </p:sp>
      <p:sp>
        <p:nvSpPr>
          <p:cNvPr id="5" name="Footer Placeholder 4"/>
          <p:cNvSpPr>
            <a:spLocks noGrp="1"/>
          </p:cNvSpPr>
          <p:nvPr>
            <p:ph type="ftr" sz="quarter" idx="11"/>
          </p:nvPr>
        </p:nvSpPr>
        <p:spPr/>
        <p:txBody>
          <a:bodyPr/>
          <a:lstStyle/>
          <a:p>
            <a:r>
              <a:rPr lang="en-US"/>
              <a:t>www.zensar.com | © Zensar Technologies 2021 </a:t>
            </a:r>
          </a:p>
        </p:txBody>
      </p:sp>
      <p:sp>
        <p:nvSpPr>
          <p:cNvPr id="6" name="Slide Number Placeholder 5"/>
          <p:cNvSpPr>
            <a:spLocks noGrp="1"/>
          </p:cNvSpPr>
          <p:nvPr>
            <p:ph type="sldNum" sz="quarter" idx="12"/>
          </p:nvPr>
        </p:nvSpPr>
        <p:spPr/>
        <p:txBody>
          <a:bodyPr/>
          <a:lstStyle/>
          <a:p>
            <a:fld id="{210A2684-4689-452D-A296-215728BA27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760"/>
            <a:ext cx="7886700" cy="519158"/>
          </a:xfrm>
        </p:spPr>
        <p:txBody>
          <a:bodyPr>
            <a:noAutofit/>
          </a:bodyPr>
          <a:lstStyle>
            <a:lvl1pPr algn="ctr">
              <a:defRPr sz="3200">
                <a:solidFill>
                  <a:srgbClr val="53DCED"/>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5F2F287C-F896-4878-95CE-9533AAA4A502}" type="datetime1">
              <a:rPr lang="en-US" smtClean="0"/>
              <a:t>10/22/2021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rgbClr val="53DCED"/>
            </a:solidFill>
            <a:miter lim="400000"/>
          </a:ln>
        </p:spPr>
        <p:txBody>
          <a:bodyPr lIns="17139" tIns="17139" rIns="17139" bIns="17139"/>
          <a:lstStyle/>
          <a:p>
            <a:endParaRPr sz="253"/>
          </a:p>
        </p:txBody>
      </p:sp>
      <p:sp>
        <p:nvSpPr>
          <p:cNvPr id="11" name="Subtitle 2"/>
          <p:cNvSpPr>
            <a:spLocks noGrp="1"/>
          </p:cNvSpPr>
          <p:nvPr>
            <p:ph type="subTitle" idx="13"/>
          </p:nvPr>
        </p:nvSpPr>
        <p:spPr>
          <a:xfrm>
            <a:off x="1143000" y="1069185"/>
            <a:ext cx="6858000" cy="302415"/>
          </a:xfrm>
        </p:spPr>
        <p:txBody>
          <a:bodyPr>
            <a:normAutofit/>
          </a:bodyPr>
          <a:lstStyle>
            <a:lvl1pPr marL="0" indent="0" algn="ctr" defTabSz="171388" rtl="0" eaLnBrk="1" latinLnBrk="0" hangingPunct="1">
              <a:lnSpc>
                <a:spcPct val="100000"/>
              </a:lnSpc>
              <a:buNone/>
              <a:defRPr lang="en-US" sz="1400" b="0" kern="200" dirty="0">
                <a:solidFill>
                  <a:srgbClr val="535353"/>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p:txBody>
      </p:sp>
    </p:spTree>
    <p:extLst>
      <p:ext uri="{BB962C8B-B14F-4D97-AF65-F5344CB8AC3E}">
        <p14:creationId xmlns:p14="http://schemas.microsoft.com/office/powerpoint/2010/main" val="16359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760"/>
            <a:ext cx="7886700" cy="519158"/>
          </a:xfrm>
        </p:spPr>
        <p:txBody>
          <a:bodyPr>
            <a:noAutofit/>
          </a:bodyPr>
          <a:lstStyle>
            <a:lvl1pPr algn="ctr">
              <a:defRPr sz="3200">
                <a:solidFill>
                  <a:srgbClr val="53DCED"/>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A7DE3166-8853-49C6-B052-072F59E1F9AD}" type="datetime1">
              <a:rPr lang="en-US" smtClean="0"/>
              <a:t>10/22/2021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rgbClr val="53DCED"/>
            </a:solidFill>
            <a:miter lim="400000"/>
          </a:ln>
        </p:spPr>
        <p:txBody>
          <a:bodyPr lIns="17139" tIns="17139" rIns="17139" bIns="17139"/>
          <a:lstStyle/>
          <a:p>
            <a:endParaRPr sz="253"/>
          </a:p>
        </p:txBody>
      </p:sp>
    </p:spTree>
    <p:extLst>
      <p:ext uri="{BB962C8B-B14F-4D97-AF65-F5344CB8AC3E}">
        <p14:creationId xmlns:p14="http://schemas.microsoft.com/office/powerpoint/2010/main" val="414736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70DE3884-765B-44F6-977A-3BC7C3392E1F}" type="datetime1">
              <a:rPr lang="en-US" smtClean="0"/>
              <a:t>10/22/2021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US" dirty="0"/>
          </a:p>
        </p:txBody>
      </p:sp>
      <p:sp>
        <p:nvSpPr>
          <p:cNvPr id="6" name="Slide Number Placeholder 5"/>
          <p:cNvSpPr>
            <a:spLocks noGrp="1"/>
          </p:cNvSpPr>
          <p:nvPr>
            <p:ph type="sldNum" sz="quarter" idx="12"/>
          </p:nvPr>
        </p:nvSpPr>
        <p:spPr/>
        <p:txBody>
          <a:bodyPr/>
          <a:lstStyle>
            <a:lvl1pPr>
              <a:defRPr>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1819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image7.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6050" y="-27515"/>
            <a:ext cx="9154821" cy="5172815"/>
          </a:xfrm>
          <a:prstGeom prst="rect">
            <a:avLst/>
          </a:prstGeom>
          <a:ln w="12700">
            <a:miter lim="400000"/>
          </a:ln>
        </p:spPr>
      </p:pic>
      <p:sp>
        <p:nvSpPr>
          <p:cNvPr id="8" name="Shape 204"/>
          <p:cNvSpPr/>
          <p:nvPr userDrawn="1"/>
        </p:nvSpPr>
        <p:spPr>
          <a:xfrm>
            <a:off x="-16252" y="-38175"/>
            <a:ext cx="9171575" cy="5180829"/>
          </a:xfrm>
          <a:prstGeom prst="rect">
            <a:avLst/>
          </a:prstGeom>
          <a:gradFill>
            <a:gsLst>
              <a:gs pos="0">
                <a:srgbClr val="17BAFD">
                  <a:alpha val="76611"/>
                </a:srgbClr>
              </a:gs>
              <a:gs pos="100000">
                <a:srgbClr val="AE0091">
                  <a:alpha val="76611"/>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1400" dirty="0"/>
          </a:p>
        </p:txBody>
      </p:sp>
      <p:sp>
        <p:nvSpPr>
          <p:cNvPr id="2" name="Title 1"/>
          <p:cNvSpPr>
            <a:spLocks noGrp="1"/>
          </p:cNvSpPr>
          <p:nvPr>
            <p:ph type="title"/>
          </p:nvPr>
        </p:nvSpPr>
        <p:spPr>
          <a:xfrm>
            <a:off x="628650" y="365760"/>
            <a:ext cx="7886700" cy="519158"/>
          </a:xfrm>
        </p:spPr>
        <p:txBody>
          <a:bodyPr>
            <a:noAutofit/>
          </a:bodyPr>
          <a:lstStyle>
            <a:lvl1pPr algn="ctr">
              <a:defRPr sz="3200" baseline="0">
                <a:solidFill>
                  <a:schemeClr val="bg1"/>
                </a:solidFill>
                <a:latin typeface="Arial Narrow" panose="020B0606020202030204" pitchFamily="34" charset="0"/>
              </a:defRPr>
            </a:lvl1pPr>
          </a:lstStyle>
          <a:p>
            <a:endParaRPr lang="en-US" dirty="0"/>
          </a:p>
        </p:txBody>
      </p:sp>
      <p:sp>
        <p:nvSpPr>
          <p:cNvPr id="4" name="Date Placeholder 3"/>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C12529FB-B00F-4E56-BE8B-83BEC73E0A33}" type="datetime1">
              <a:rPr lang="en-US" smtClean="0"/>
              <a:t>10/22/2021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9" name="Shape 242"/>
          <p:cNvSpPr/>
          <p:nvPr userDrawn="1"/>
        </p:nvSpPr>
        <p:spPr>
          <a:xfrm>
            <a:off x="4333963" y="884918"/>
            <a:ext cx="476093" cy="0"/>
          </a:xfrm>
          <a:prstGeom prst="line">
            <a:avLst/>
          </a:prstGeom>
          <a:ln w="38100">
            <a:solidFill>
              <a:schemeClr val="bg1"/>
            </a:solidFill>
            <a:miter lim="400000"/>
          </a:ln>
        </p:spPr>
        <p:txBody>
          <a:bodyPr lIns="17139" tIns="17139" rIns="17139" bIns="17139"/>
          <a:lstStyle/>
          <a:p>
            <a:endParaRPr sz="253"/>
          </a:p>
        </p:txBody>
      </p:sp>
      <p:sp>
        <p:nvSpPr>
          <p:cNvPr id="11" name="Subtitle 2"/>
          <p:cNvSpPr>
            <a:spLocks noGrp="1"/>
          </p:cNvSpPr>
          <p:nvPr>
            <p:ph type="subTitle" idx="13"/>
          </p:nvPr>
        </p:nvSpPr>
        <p:spPr>
          <a:xfrm>
            <a:off x="647631" y="1278193"/>
            <a:ext cx="3600519" cy="3263504"/>
          </a:xfrm>
        </p:spPr>
        <p:txBody>
          <a:bodyPr>
            <a:normAutofit/>
          </a:bodyPr>
          <a:lstStyle>
            <a:lvl1pPr marL="0" marR="0" indent="0" algn="l" defTabSz="171388" rtl="0" eaLnBrk="1" fontAlgn="auto" latinLnBrk="0" hangingPunct="1">
              <a:lnSpc>
                <a:spcPct val="100000"/>
              </a:lnSpc>
              <a:spcBef>
                <a:spcPts val="750"/>
              </a:spcBef>
              <a:spcAft>
                <a:spcPts val="0"/>
              </a:spcAft>
              <a:buClrTx/>
              <a:buSzTx/>
              <a:buFont typeface="Arial" panose="020B0604020202020204" pitchFamily="34" charset="0"/>
              <a:buNone/>
              <a:tabLst/>
              <a:defRPr lang="en-US" sz="1800" b="0" kern="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a:t>
            </a:r>
          </a:p>
          <a:p>
            <a:endParaRPr lang="en-US" dirty="0"/>
          </a:p>
        </p:txBody>
      </p:sp>
      <p:sp>
        <p:nvSpPr>
          <p:cNvPr id="14" name="Content Placeholder 3"/>
          <p:cNvSpPr>
            <a:spLocks noGrp="1"/>
          </p:cNvSpPr>
          <p:nvPr>
            <p:ph sz="half" idx="2"/>
          </p:nvPr>
        </p:nvSpPr>
        <p:spPr>
          <a:xfrm>
            <a:off x="4629150" y="1278193"/>
            <a:ext cx="3886200" cy="3263504"/>
          </a:xfrm>
        </p:spPr>
        <p:txBody>
          <a:bodyPr/>
          <a:lstStyle>
            <a:lvl1pPr>
              <a:defRPr sz="14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186325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pic>
        <p:nvPicPr>
          <p:cNvPr id="81" name="image8.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6268" y="-22386"/>
            <a:ext cx="9136230" cy="5163472"/>
          </a:xfrm>
          <a:prstGeom prst="rect">
            <a:avLst/>
          </a:prstGeom>
          <a:ln w="12700">
            <a:miter lim="400000"/>
          </a:ln>
        </p:spPr>
      </p:pic>
      <p:sp>
        <p:nvSpPr>
          <p:cNvPr id="82" name="Shape 217"/>
          <p:cNvSpPr/>
          <p:nvPr userDrawn="1"/>
        </p:nvSpPr>
        <p:spPr>
          <a:xfrm>
            <a:off x="1014" y="-22386"/>
            <a:ext cx="9140977" cy="5163472"/>
          </a:xfrm>
          <a:prstGeom prst="rect">
            <a:avLst/>
          </a:prstGeom>
          <a:gradFill>
            <a:gsLst>
              <a:gs pos="0">
                <a:srgbClr val="8D15C9">
                  <a:alpha val="47192"/>
                </a:srgbClr>
              </a:gs>
              <a:gs pos="100000">
                <a:srgbClr val="00FBEC">
                  <a:alpha val="47192"/>
                </a:srgbClr>
              </a:gs>
            </a:gsLst>
            <a:lin ang="16200000"/>
          </a:gradFill>
          <a:ln w="63500">
            <a:solidFill>
              <a:srgbClr val="EA3323">
                <a:alpha val="0"/>
              </a:srgbClr>
            </a:solidFill>
            <a:miter lim="400000"/>
          </a:ln>
          <a:effectLst>
            <a:outerShdw blurRad="38100" dist="25400" dir="5400000" rotWithShape="0">
              <a:srgbClr val="000000">
                <a:alpha val="50000"/>
              </a:srgbClr>
            </a:outerShdw>
          </a:effectLst>
        </p:spPr>
        <p:txBody>
          <a:bodyPr lIns="50783" tIns="50783" rIns="50783" bIns="50783" anchor="ctr"/>
          <a:lstStyle/>
          <a:p>
            <a:pPr>
              <a:defRPr>
                <a:solidFill>
                  <a:srgbClr val="FFFFFF"/>
                </a:solidFill>
                <a:latin typeface="Helvetica Light"/>
                <a:ea typeface="Helvetica Light"/>
                <a:cs typeface="Helvetica Light"/>
                <a:sym typeface="Helvetica Light"/>
              </a:defRPr>
            </a:pPr>
            <a:endParaRPr sz="354"/>
          </a:p>
        </p:txBody>
      </p:sp>
      <p:sp>
        <p:nvSpPr>
          <p:cNvPr id="5" name="Date Placeholder 4"/>
          <p:cNvSpPr>
            <a:spLocks noGrp="1"/>
          </p:cNvSpPr>
          <p:nvPr>
            <p:ph type="dt" sz="half" idx="10"/>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F3B7DC67-57F5-4128-9520-50D173B4DDDA}" type="datetime1">
              <a:rPr lang="en-US" smtClean="0"/>
              <a:t>10/22/2021</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IN">
                <a:latin typeface="Verdana" panose="020B0604030504040204" pitchFamily="34" charset="0"/>
                <a:ea typeface="Verdana" panose="020B0604030504040204" pitchFamily="34" charset="0"/>
                <a:cs typeface="Verdana" panose="020B0604030504040204" pitchFamily="34" charset="0"/>
              </a:rPr>
              <a:t>www.zensar.com | © Zensar Technologies 2021 </a:t>
            </a:r>
            <a:endParaRPr lang="en-US" dirty="0"/>
          </a:p>
        </p:txBody>
      </p:sp>
      <p:sp>
        <p:nvSpPr>
          <p:cNvPr id="7" name="Slide Number Placeholder 6"/>
          <p:cNvSpPr>
            <a:spLocks noGrp="1"/>
          </p:cNvSpPr>
          <p:nvPr>
            <p:ph type="sldNum" sz="quarter" idx="12"/>
          </p:nvPr>
        </p:nvSpPr>
        <p:spPr/>
        <p:txBody>
          <a:bodyPr/>
          <a:lstStyle>
            <a:lvl1pPr>
              <a:defRPr>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48F63A3B-78C7-47BE-AE5E-E10140E04643}" type="slidenum">
              <a:rPr lang="en-US" smtClean="0"/>
              <a:pPr/>
              <a:t>‹#›</a:t>
            </a:fld>
            <a:endParaRPr lang="en-US" dirty="0"/>
          </a:p>
        </p:txBody>
      </p:sp>
      <p:sp>
        <p:nvSpPr>
          <p:cNvPr id="73" name="Shape 205"/>
          <p:cNvSpPr/>
          <p:nvPr userDrawn="1"/>
        </p:nvSpPr>
        <p:spPr>
          <a:xfrm>
            <a:off x="577971" y="863182"/>
            <a:ext cx="2580295" cy="717791"/>
          </a:xfrm>
          <a:prstGeom prst="rect">
            <a:avLst/>
          </a:prstGeom>
          <a:ln w="12700">
            <a:miter lim="400000"/>
          </a:ln>
          <a:extLst>
            <a:ext uri="{C572A759-6A51-4108-AA02-DFA0A04FC94B}">
              <ma14:wrappingTextBoxFlag xmlns:ma14="http://schemas.microsoft.com/office/mac/drawingml/2011/main" xmlns="" val="1"/>
            </a:ext>
          </a:extLst>
        </p:spPr>
        <p:txBody>
          <a:bodyPr wrap="square" lIns="50783" tIns="50783" rIns="50783" bIns="50783" anchor="ctr">
            <a:spAutoFit/>
          </a:bodyPr>
          <a:lstStyle>
            <a:lvl1pPr>
              <a:defRPr sz="10000">
                <a:solidFill>
                  <a:srgbClr val="FFFFFF"/>
                </a:solidFill>
                <a:latin typeface="Oswald Regular"/>
                <a:ea typeface="Oswald Regular"/>
                <a:cs typeface="Oswald Regular"/>
                <a:sym typeface="Oswald Regular"/>
              </a:defRPr>
            </a:lvl1pPr>
          </a:lstStyle>
          <a:p>
            <a:endParaRPr sz="3998" dirty="0">
              <a:latin typeface="Arial Narrow" panose="020B0606020202030204" pitchFamily="34" charset="0"/>
            </a:endParaRPr>
          </a:p>
        </p:txBody>
      </p:sp>
      <p:sp>
        <p:nvSpPr>
          <p:cNvPr id="85" name="Shape 242"/>
          <p:cNvSpPr/>
          <p:nvPr userDrawn="1"/>
        </p:nvSpPr>
        <p:spPr>
          <a:xfrm>
            <a:off x="4333963" y="884918"/>
            <a:ext cx="476093" cy="0"/>
          </a:xfrm>
          <a:prstGeom prst="line">
            <a:avLst/>
          </a:prstGeom>
          <a:ln w="38100">
            <a:solidFill>
              <a:schemeClr val="bg1"/>
            </a:solidFill>
            <a:miter lim="400000"/>
          </a:ln>
        </p:spPr>
        <p:txBody>
          <a:bodyPr lIns="17139" tIns="17139" rIns="17139" bIns="17139"/>
          <a:lstStyle/>
          <a:p>
            <a:endParaRPr sz="253">
              <a:solidFill>
                <a:schemeClr val="bg1"/>
              </a:solidFill>
            </a:endParaRPr>
          </a:p>
        </p:txBody>
      </p:sp>
      <p:grpSp>
        <p:nvGrpSpPr>
          <p:cNvPr id="86" name="Group 85"/>
          <p:cNvGrpSpPr/>
          <p:nvPr userDrawn="1"/>
        </p:nvGrpSpPr>
        <p:grpSpPr>
          <a:xfrm>
            <a:off x="744014" y="2286097"/>
            <a:ext cx="6621894" cy="680329"/>
            <a:chOff x="546525" y="2285999"/>
            <a:chExt cx="6624085" cy="680555"/>
          </a:xfrm>
        </p:grpSpPr>
        <p:sp>
          <p:nvSpPr>
            <p:cNvPr id="100" name="Shape 230"/>
            <p:cNvSpPr/>
            <p:nvPr/>
          </p:nvSpPr>
          <p:spPr>
            <a:xfrm flipV="1">
              <a:off x="546525" y="2285999"/>
              <a:ext cx="0" cy="680555"/>
            </a:xfrm>
            <a:prstGeom prst="line">
              <a:avLst/>
            </a:prstGeom>
            <a:ln w="9525">
              <a:solidFill>
                <a:srgbClr val="FFFFFF"/>
              </a:solidFill>
              <a:miter lim="400000"/>
              <a:tailEnd type="triangle"/>
            </a:ln>
          </p:spPr>
          <p:txBody>
            <a:bodyPr lIns="45703" tIns="45703" rIns="45703" bIns="45703"/>
            <a:lstStyle/>
            <a:p>
              <a:endParaRPr sz="2798" u="sng"/>
            </a:p>
          </p:txBody>
        </p:sp>
        <p:sp>
          <p:nvSpPr>
            <p:cNvPr id="96" name="Shape 230"/>
            <p:cNvSpPr/>
            <p:nvPr/>
          </p:nvSpPr>
          <p:spPr>
            <a:xfrm flipV="1">
              <a:off x="3858567" y="2285999"/>
              <a:ext cx="0" cy="680555"/>
            </a:xfrm>
            <a:prstGeom prst="line">
              <a:avLst/>
            </a:prstGeom>
            <a:ln w="9525">
              <a:solidFill>
                <a:srgbClr val="FFFFFF"/>
              </a:solidFill>
              <a:miter lim="400000"/>
              <a:tailEnd type="triangle"/>
            </a:ln>
          </p:spPr>
          <p:txBody>
            <a:bodyPr lIns="45703" tIns="45703" rIns="45703" bIns="45703"/>
            <a:lstStyle/>
            <a:p>
              <a:endParaRPr sz="2798" u="sng"/>
            </a:p>
          </p:txBody>
        </p:sp>
        <p:sp>
          <p:nvSpPr>
            <p:cNvPr id="92" name="Shape 230"/>
            <p:cNvSpPr/>
            <p:nvPr/>
          </p:nvSpPr>
          <p:spPr>
            <a:xfrm flipV="1">
              <a:off x="7170610" y="2285999"/>
              <a:ext cx="0" cy="680555"/>
            </a:xfrm>
            <a:prstGeom prst="line">
              <a:avLst/>
            </a:prstGeom>
            <a:ln w="9525">
              <a:solidFill>
                <a:srgbClr val="FFFFFF"/>
              </a:solidFill>
              <a:miter lim="400000"/>
              <a:tailEnd type="triangle"/>
            </a:ln>
          </p:spPr>
          <p:txBody>
            <a:bodyPr lIns="45703" tIns="45703" rIns="45703" bIns="45703"/>
            <a:lstStyle/>
            <a:p>
              <a:endParaRPr sz="2798" u="sng"/>
            </a:p>
          </p:txBody>
        </p:sp>
      </p:grpSp>
      <p:sp>
        <p:nvSpPr>
          <p:cNvPr id="104" name="Title 1"/>
          <p:cNvSpPr>
            <a:spLocks noGrp="1"/>
          </p:cNvSpPr>
          <p:nvPr>
            <p:ph type="title"/>
          </p:nvPr>
        </p:nvSpPr>
        <p:spPr>
          <a:xfrm>
            <a:off x="628650" y="365760"/>
            <a:ext cx="7886700" cy="519158"/>
          </a:xfrm>
        </p:spPr>
        <p:txBody>
          <a:bodyPr>
            <a:noAutofit/>
          </a:bodyPr>
          <a:lstStyle>
            <a:lvl1pPr algn="ctr">
              <a:defRPr sz="3200" baseline="0">
                <a:solidFill>
                  <a:schemeClr val="bg1"/>
                </a:solidFill>
                <a:latin typeface="Arial Narrow" panose="020B0606020202030204" pitchFamily="34" charset="0"/>
              </a:defRPr>
            </a:lvl1pPr>
          </a:lstStyle>
          <a:p>
            <a:endParaRPr lang="en-US" dirty="0"/>
          </a:p>
        </p:txBody>
      </p:sp>
      <p:sp>
        <p:nvSpPr>
          <p:cNvPr id="124" name="Text Placeholder 3"/>
          <p:cNvSpPr>
            <a:spLocks noGrp="1"/>
          </p:cNvSpPr>
          <p:nvPr>
            <p:ph type="body" sz="half" idx="2" hasCustomPrompt="1"/>
          </p:nvPr>
        </p:nvSpPr>
        <p:spPr>
          <a:xfrm>
            <a:off x="752719" y="3277189"/>
            <a:ext cx="3390656" cy="1256711"/>
          </a:xfrm>
        </p:spPr>
        <p:txBody>
          <a:bodyPr>
            <a:normAutofit/>
          </a:bodyPr>
          <a:lstStyle>
            <a:lvl1pPr marL="0" indent="0">
              <a:buNone/>
              <a:defRPr sz="14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add text</a:t>
            </a:r>
          </a:p>
        </p:txBody>
      </p:sp>
      <p:sp>
        <p:nvSpPr>
          <p:cNvPr id="125" name="Text Placeholder 3"/>
          <p:cNvSpPr>
            <a:spLocks noGrp="1"/>
          </p:cNvSpPr>
          <p:nvPr>
            <p:ph type="body" sz="half" idx="16"/>
          </p:nvPr>
        </p:nvSpPr>
        <p:spPr>
          <a:xfrm>
            <a:off x="743507" y="2324398"/>
            <a:ext cx="194254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7" name="Text Placeholder 3"/>
          <p:cNvSpPr>
            <a:spLocks noGrp="1"/>
          </p:cNvSpPr>
          <p:nvPr>
            <p:ph type="body" sz="half" idx="17" hasCustomPrompt="1"/>
          </p:nvPr>
        </p:nvSpPr>
        <p:spPr>
          <a:xfrm>
            <a:off x="4054454" y="1958022"/>
            <a:ext cx="2133732"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28" name="Text Placeholder 3"/>
          <p:cNvSpPr>
            <a:spLocks noGrp="1"/>
          </p:cNvSpPr>
          <p:nvPr>
            <p:ph type="body" sz="half" idx="18"/>
          </p:nvPr>
        </p:nvSpPr>
        <p:spPr>
          <a:xfrm>
            <a:off x="4045242" y="2338731"/>
            <a:ext cx="194598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29" name="Text Placeholder 3"/>
          <p:cNvSpPr>
            <a:spLocks noGrp="1"/>
          </p:cNvSpPr>
          <p:nvPr>
            <p:ph type="body" sz="half" idx="19" hasCustomPrompt="1"/>
          </p:nvPr>
        </p:nvSpPr>
        <p:spPr>
          <a:xfrm>
            <a:off x="7365401" y="1972360"/>
            <a:ext cx="1776590"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30" name="Text Placeholder 3"/>
          <p:cNvSpPr>
            <a:spLocks noGrp="1"/>
          </p:cNvSpPr>
          <p:nvPr>
            <p:ph type="body" sz="half" idx="20"/>
          </p:nvPr>
        </p:nvSpPr>
        <p:spPr>
          <a:xfrm>
            <a:off x="7346977" y="2353064"/>
            <a:ext cx="1804733" cy="526750"/>
          </a:xfrm>
        </p:spPr>
        <p:txBody>
          <a:bodyPr>
            <a:normAutofit/>
          </a:bodyPr>
          <a:lstStyle>
            <a:lvl1pPr marL="0" indent="0">
              <a:buNone/>
              <a:defRPr sz="16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132" name="Text Placeholder 3"/>
          <p:cNvSpPr>
            <a:spLocks noGrp="1"/>
          </p:cNvSpPr>
          <p:nvPr>
            <p:ph type="body" sz="half" idx="22" hasCustomPrompt="1"/>
          </p:nvPr>
        </p:nvSpPr>
        <p:spPr>
          <a:xfrm>
            <a:off x="752719" y="1938876"/>
            <a:ext cx="2133732" cy="366371"/>
          </a:xfrm>
        </p:spPr>
        <p:txBody>
          <a:bodyPr>
            <a:normAutofit/>
          </a:bodyPr>
          <a:lstStyle>
            <a:lvl1pPr marL="0" indent="0">
              <a:buNone/>
              <a:defRPr sz="1800" u="sng">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a:t>
            </a:r>
          </a:p>
        </p:txBody>
      </p:sp>
      <p:sp>
        <p:nvSpPr>
          <p:cNvPr id="133" name="Text Placeholder 3"/>
          <p:cNvSpPr>
            <a:spLocks noGrp="1"/>
          </p:cNvSpPr>
          <p:nvPr>
            <p:ph type="body" sz="half" idx="23" hasCustomPrompt="1"/>
          </p:nvPr>
        </p:nvSpPr>
        <p:spPr>
          <a:xfrm>
            <a:off x="5121320" y="3238489"/>
            <a:ext cx="3390656" cy="1256711"/>
          </a:xfrm>
        </p:spPr>
        <p:txBody>
          <a:bodyPr>
            <a:normAutofit/>
          </a:bodyPr>
          <a:lstStyle>
            <a:lvl1pPr marL="0" indent="0">
              <a:buNone/>
              <a:defRPr sz="140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add text</a:t>
            </a:r>
          </a:p>
        </p:txBody>
      </p:sp>
    </p:spTree>
    <p:extLst>
      <p:ext uri="{BB962C8B-B14F-4D97-AF65-F5344CB8AC3E}">
        <p14:creationId xmlns:p14="http://schemas.microsoft.com/office/powerpoint/2010/main" val="413175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on side">
    <p:spTree>
      <p:nvGrpSpPr>
        <p:cNvPr id="1" name=""/>
        <p:cNvGrpSpPr/>
        <p:nvPr/>
      </p:nvGrpSpPr>
      <p:grpSpPr>
        <a:xfrm>
          <a:off x="0" y="0"/>
          <a:ext cx="0" cy="0"/>
          <a:chOff x="0" y="0"/>
          <a:chExt cx="0" cy="0"/>
        </a:xfrm>
      </p:grpSpPr>
      <p:pic>
        <p:nvPicPr>
          <p:cNvPr id="10" name="first-filtered.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84311" y="-38175"/>
            <a:ext cx="9222036" cy="5180829"/>
          </a:xfrm>
          <a:prstGeom prst="rect">
            <a:avLst/>
          </a:prstGeom>
          <a:ln w="12700">
            <a:miter lim="400000"/>
          </a:ln>
        </p:spPr>
      </p:pic>
      <p:sp>
        <p:nvSpPr>
          <p:cNvPr id="11" name="Shape 196"/>
          <p:cNvSpPr/>
          <p:nvPr userDrawn="1"/>
        </p:nvSpPr>
        <p:spPr>
          <a:xfrm>
            <a:off x="-78102" y="-38175"/>
            <a:ext cx="3729747" cy="5180829"/>
          </a:xfrm>
          <a:prstGeom prst="rect">
            <a:avLst/>
          </a:prstGeom>
          <a:gradFill>
            <a:gsLst>
              <a:gs pos="0">
                <a:srgbClr val="00C7EA">
                  <a:alpha val="98541"/>
                </a:srgbClr>
              </a:gs>
              <a:gs pos="100000">
                <a:srgbClr val="252093">
                  <a:alpha val="99471"/>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3198"/>
          </a:p>
        </p:txBody>
      </p:sp>
      <p:sp>
        <p:nvSpPr>
          <p:cNvPr id="12" name="Shape 200"/>
          <p:cNvSpPr/>
          <p:nvPr userDrawn="1"/>
        </p:nvSpPr>
        <p:spPr>
          <a:xfrm>
            <a:off x="215167" y="4778657"/>
            <a:ext cx="3069717" cy="247085"/>
          </a:xfrm>
          <a:prstGeom prst="rect">
            <a:avLst/>
          </a:prstGeom>
          <a:ln w="12700">
            <a:miter lim="400000"/>
          </a:ln>
          <a:extLst>
            <a:ext uri="{C572A759-6A51-4108-AA02-DFA0A04FC94B}">
              <ma14:wrappingTextBoxFlag xmlns:ma14="http://schemas.microsoft.com/office/mac/drawingml/2011/main" xmlns=""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39" dirty="0">
                <a:latin typeface="Verdana" panose="020B0604030504040204" pitchFamily="34" charset="0"/>
                <a:ea typeface="Verdana" panose="020B0604030504040204" pitchFamily="34" charset="0"/>
                <a:cs typeface="Verdana" panose="020B0604030504040204" pitchFamily="34" charset="0"/>
              </a:rPr>
              <a:t>www.zensar.com | © </a:t>
            </a:r>
            <a:r>
              <a:rPr sz="939" dirty="0" err="1">
                <a:latin typeface="Verdana" panose="020B0604030504040204" pitchFamily="34" charset="0"/>
                <a:ea typeface="Verdana" panose="020B0604030504040204" pitchFamily="34" charset="0"/>
                <a:cs typeface="Verdana" panose="020B0604030504040204" pitchFamily="34" charset="0"/>
              </a:rPr>
              <a:t>Zensar</a:t>
            </a:r>
            <a:r>
              <a:rPr sz="939"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3" name="Shape 197"/>
          <p:cNvSpPr/>
          <p:nvPr userDrawn="1"/>
        </p:nvSpPr>
        <p:spPr>
          <a:xfrm>
            <a:off x="5416006" y="1891594"/>
            <a:ext cx="2532118" cy="871679"/>
          </a:xfrm>
          <a:prstGeom prst="rect">
            <a:avLst/>
          </a:prstGeom>
          <a:ln w="12700">
            <a:miter lim="400000"/>
          </a:ln>
          <a:extLst>
            <a:ext uri="{C572A759-6A51-4108-AA02-DFA0A04FC94B}">
              <ma14:wrappingTextBoxFlag xmlns:ma14="http://schemas.microsoft.com/office/mac/drawingml/2011/main" xmlns="" val="1"/>
            </a:ext>
          </a:extLst>
        </p:spPr>
        <p:txBody>
          <a:bodyPr wrap="square" lIns="50783" tIns="50783" rIns="50783" bIns="50783" anchor="ctr">
            <a:spAutoFit/>
          </a:bodyPr>
          <a:lstStyle>
            <a:lvl1pPr algn="l">
              <a:defRPr sz="7500">
                <a:solidFill>
                  <a:srgbClr val="FFFFFF"/>
                </a:solidFill>
                <a:latin typeface="Oswald Regular"/>
                <a:ea typeface="Oswald Regular"/>
                <a:cs typeface="Oswald Regular"/>
                <a:sym typeface="Oswald Regular"/>
              </a:defRPr>
            </a:lvl1pPr>
          </a:lstStyle>
          <a:p>
            <a:r>
              <a:rPr lang="en-IN" sz="4998" dirty="0">
                <a:solidFill>
                  <a:srgbClr val="FF0000"/>
                </a:solidFill>
                <a:latin typeface="Arial Narrow" panose="020B0606020202030204" pitchFamily="34" charset="0"/>
                <a:ea typeface="Verdana" panose="020B0604030504040204" pitchFamily="34" charset="0"/>
                <a:cs typeface="Verdana" panose="020B0604030504040204" pitchFamily="34" charset="0"/>
              </a:rPr>
              <a:t>image</a:t>
            </a:r>
            <a:endParaRPr sz="4998" dirty="0">
              <a:solidFill>
                <a:srgbClr val="FF0000"/>
              </a:solidFill>
              <a:latin typeface="Arial Narrow" panose="020B0606020202030204" pitchFamily="34" charset="0"/>
              <a:ea typeface="Verdana" panose="020B0604030504040204" pitchFamily="34" charset="0"/>
              <a:cs typeface="Verdana" panose="020B0604030504040204" pitchFamily="34" charset="0"/>
            </a:endParaRPr>
          </a:p>
        </p:txBody>
      </p:sp>
      <p:sp>
        <p:nvSpPr>
          <p:cNvPr id="16" name="Shape 206"/>
          <p:cNvSpPr/>
          <p:nvPr userDrawn="1"/>
        </p:nvSpPr>
        <p:spPr>
          <a:xfrm>
            <a:off x="445603" y="2082874"/>
            <a:ext cx="616444" cy="4"/>
          </a:xfrm>
          <a:prstGeom prst="line">
            <a:avLst/>
          </a:prstGeom>
          <a:ln w="38100">
            <a:solidFill>
              <a:srgbClr val="FFFFFF"/>
            </a:solidFill>
            <a:miter lim="400000"/>
          </a:ln>
        </p:spPr>
        <p:txBody>
          <a:bodyPr lIns="45703" tIns="45703" rIns="45703" bIns="45703"/>
          <a:lstStyle/>
          <a:p>
            <a:endParaRPr sz="354" dirty="0">
              <a:latin typeface="Arial Narrow" panose="020B0606020202030204" pitchFamily="34" charset="0"/>
            </a:endParaRPr>
          </a:p>
        </p:txBody>
      </p:sp>
      <p:sp>
        <p:nvSpPr>
          <p:cNvPr id="17" name="Title 16"/>
          <p:cNvSpPr>
            <a:spLocks noGrp="1"/>
          </p:cNvSpPr>
          <p:nvPr>
            <p:ph type="title" hasCustomPrompt="1"/>
          </p:nvPr>
        </p:nvSpPr>
        <p:spPr>
          <a:xfrm>
            <a:off x="258404" y="1226838"/>
            <a:ext cx="1607286" cy="994172"/>
          </a:xfrm>
        </p:spPr>
        <p:txBody>
          <a:bodyPr>
            <a:normAutofit/>
          </a:bodyPr>
          <a:lstStyle>
            <a:lvl1pPr>
              <a:defRPr sz="4000" u="none">
                <a:solidFill>
                  <a:schemeClr val="bg1"/>
                </a:solidFill>
                <a:latin typeface="Arial Narrow" panose="020B0606020202030204" pitchFamily="34" charset="0"/>
              </a:defRPr>
            </a:lvl1pPr>
          </a:lstStyle>
          <a:p>
            <a:r>
              <a:rPr lang="en-IN" dirty="0"/>
              <a:t>Text</a:t>
            </a:r>
          </a:p>
        </p:txBody>
      </p:sp>
      <p:sp>
        <p:nvSpPr>
          <p:cNvPr id="18" name="Subtitle 2"/>
          <p:cNvSpPr>
            <a:spLocks noGrp="1"/>
          </p:cNvSpPr>
          <p:nvPr>
            <p:ph type="subTitle" idx="13" hasCustomPrompt="1"/>
          </p:nvPr>
        </p:nvSpPr>
        <p:spPr>
          <a:xfrm>
            <a:off x="258405" y="2327433"/>
            <a:ext cx="3026480" cy="2158842"/>
          </a:xfrm>
        </p:spPr>
        <p:txBody>
          <a:bodyPr>
            <a:normAutofit/>
          </a:bodyPr>
          <a:lstStyle>
            <a:lvl1pPr marL="0" marR="0" indent="0" algn="l" defTabSz="171388" rtl="0" eaLnBrk="1" fontAlgn="auto" latinLnBrk="0" hangingPunct="1">
              <a:lnSpc>
                <a:spcPct val="100000"/>
              </a:lnSpc>
              <a:spcBef>
                <a:spcPts val="750"/>
              </a:spcBef>
              <a:spcAft>
                <a:spcPts val="0"/>
              </a:spcAft>
              <a:buClrTx/>
              <a:buSzTx/>
              <a:buFont typeface="Arial" panose="020B0604020202020204" pitchFamily="34" charset="0"/>
              <a:buNone/>
              <a:tabLst/>
              <a:defRPr lang="en-US" sz="1600" b="0" kern="200" baseline="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Add text here</a:t>
            </a:r>
          </a:p>
          <a:p>
            <a:endParaRPr lang="en-US" dirty="0"/>
          </a:p>
        </p:txBody>
      </p:sp>
    </p:spTree>
    <p:extLst>
      <p:ext uri="{BB962C8B-B14F-4D97-AF65-F5344CB8AC3E}">
        <p14:creationId xmlns:p14="http://schemas.microsoft.com/office/powerpoint/2010/main" val="148165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_DSC1514-Edit v002 copy.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76235" y="860"/>
            <a:ext cx="9056768" cy="5141800"/>
          </a:xfrm>
          <a:prstGeom prst="rect">
            <a:avLst/>
          </a:prstGeom>
          <a:ln w="12700">
            <a:miter lim="400000"/>
          </a:ln>
        </p:spPr>
      </p:pic>
      <p:sp>
        <p:nvSpPr>
          <p:cNvPr id="7" name="Shape 196"/>
          <p:cNvSpPr/>
          <p:nvPr userDrawn="1"/>
        </p:nvSpPr>
        <p:spPr>
          <a:xfrm>
            <a:off x="5392011" y="859"/>
            <a:ext cx="3757110" cy="5180829"/>
          </a:xfrm>
          <a:prstGeom prst="rect">
            <a:avLst/>
          </a:prstGeom>
          <a:gradFill>
            <a:gsLst>
              <a:gs pos="0">
                <a:srgbClr val="FDB68B"/>
              </a:gs>
              <a:gs pos="100000">
                <a:srgbClr val="E93F79"/>
              </a:gs>
            </a:gsLst>
            <a:lin ang="4500000" scaled="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r>
              <a:rPr lang="en-IN" sz="3198" dirty="0"/>
              <a:t> </a:t>
            </a:r>
            <a:endParaRPr sz="3198" dirty="0"/>
          </a:p>
        </p:txBody>
      </p:sp>
      <p:pic>
        <p:nvPicPr>
          <p:cNvPr id="10" name="image6.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7828213" y="136590"/>
            <a:ext cx="1167208" cy="424872"/>
          </a:xfrm>
          <a:prstGeom prst="rect">
            <a:avLst/>
          </a:prstGeom>
          <a:ln w="12700">
            <a:miter lim="400000"/>
          </a:ln>
        </p:spPr>
      </p:pic>
      <p:sp>
        <p:nvSpPr>
          <p:cNvPr id="2" name="Title 1"/>
          <p:cNvSpPr>
            <a:spLocks noGrp="1"/>
          </p:cNvSpPr>
          <p:nvPr>
            <p:ph type="title" hasCustomPrompt="1"/>
          </p:nvPr>
        </p:nvSpPr>
        <p:spPr>
          <a:xfrm>
            <a:off x="5601336" y="1751111"/>
            <a:ext cx="3275042" cy="994172"/>
          </a:xfrm>
        </p:spPr>
        <p:txBody>
          <a:bodyPr>
            <a:normAutofit/>
          </a:bodyPr>
          <a:lstStyle>
            <a:lvl1pPr>
              <a:defRPr sz="3600">
                <a:solidFill>
                  <a:schemeClr val="bg1"/>
                </a:solidFill>
                <a:latin typeface="Arial Narrow" panose="020B0606020202030204" pitchFamily="34" charset="0"/>
              </a:defRPr>
            </a:lvl1pPr>
          </a:lstStyle>
          <a:p>
            <a:r>
              <a:rPr lang="en-US" dirty="0"/>
              <a:t>Click to edit</a:t>
            </a:r>
            <a:br>
              <a:rPr lang="en-US" dirty="0"/>
            </a:br>
            <a:r>
              <a:rPr lang="en-US" dirty="0"/>
              <a:t>Master title style</a:t>
            </a:r>
          </a:p>
        </p:txBody>
      </p:sp>
      <p:sp>
        <p:nvSpPr>
          <p:cNvPr id="9" name="Shape 200"/>
          <p:cNvSpPr/>
          <p:nvPr userDrawn="1"/>
        </p:nvSpPr>
        <p:spPr>
          <a:xfrm>
            <a:off x="5806661" y="4778657"/>
            <a:ext cx="3069717" cy="247085"/>
          </a:xfrm>
          <a:prstGeom prst="rect">
            <a:avLst/>
          </a:prstGeom>
          <a:ln w="12700">
            <a:miter lim="400000"/>
          </a:ln>
          <a:extLst>
            <a:ext uri="{C572A759-6A51-4108-AA02-DFA0A04FC94B}">
              <ma14:wrappingTextBoxFlag xmlns:ma14="http://schemas.microsoft.com/office/mac/drawingml/2011/main" xmlns=""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00" dirty="0">
                <a:latin typeface="Verdana" panose="020B0604030504040204" pitchFamily="34" charset="0"/>
                <a:ea typeface="Verdana" panose="020B0604030504040204" pitchFamily="34" charset="0"/>
                <a:cs typeface="Verdana" panose="020B0604030504040204" pitchFamily="34" charset="0"/>
              </a:rPr>
              <a:t>www.zensar.com | © </a:t>
            </a:r>
            <a:r>
              <a:rPr sz="900" dirty="0" err="1">
                <a:latin typeface="Verdana" panose="020B0604030504040204" pitchFamily="34" charset="0"/>
                <a:ea typeface="Verdana" panose="020B0604030504040204" pitchFamily="34" charset="0"/>
                <a:cs typeface="Verdana" panose="020B0604030504040204" pitchFamily="34" charset="0"/>
              </a:rPr>
              <a:t>Zensar</a:t>
            </a:r>
            <a:r>
              <a:rPr sz="900"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1" name="Shape 460"/>
          <p:cNvSpPr/>
          <p:nvPr userDrawn="1"/>
        </p:nvSpPr>
        <p:spPr>
          <a:xfrm>
            <a:off x="5712914" y="2862201"/>
            <a:ext cx="397516" cy="0"/>
          </a:xfrm>
          <a:prstGeom prst="line">
            <a:avLst/>
          </a:prstGeom>
          <a:ln w="38100">
            <a:solidFill>
              <a:srgbClr val="FFFFFF"/>
            </a:solidFill>
            <a:miter lim="400000"/>
          </a:ln>
        </p:spPr>
        <p:txBody>
          <a:bodyPr lIns="45703" tIns="45703" rIns="45703" bIns="45703"/>
          <a:lstStyle/>
          <a:p>
            <a:endParaRPr sz="899" dirty="0"/>
          </a:p>
        </p:txBody>
      </p:sp>
    </p:spTree>
    <p:extLst>
      <p:ext uri="{BB962C8B-B14F-4D97-AF65-F5344CB8AC3E}">
        <p14:creationId xmlns:p14="http://schemas.microsoft.com/office/powerpoint/2010/main" val="80469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38C87-E2BA-4307-BBA3-78179BFAD865}" type="datetime1">
              <a:rPr lang="en-US" smtClean="0"/>
              <a:t>10/22/2021</a:t>
            </a:fld>
            <a:endParaRPr lang="en-US" dirty="0"/>
          </a:p>
        </p:txBody>
      </p:sp>
      <p:sp>
        <p:nvSpPr>
          <p:cNvPr id="3" name="Footer Placeholder 2"/>
          <p:cNvSpPr>
            <a:spLocks noGrp="1"/>
          </p:cNvSpPr>
          <p:nvPr>
            <p:ph type="ftr" sz="quarter" idx="11"/>
          </p:nvPr>
        </p:nvSpPr>
        <p:spPr/>
        <p:txBody>
          <a:bodyPr/>
          <a:lstStyle/>
          <a:p>
            <a:r>
              <a:rPr lang="en-US"/>
              <a:t>www.zensar.com | © Zensar Technologies 2021 </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pic>
        <p:nvPicPr>
          <p:cNvPr id="10" name="image62.jpe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38227" y="-1759"/>
            <a:ext cx="9114598" cy="5144413"/>
          </a:xfrm>
          <a:prstGeom prst="rect">
            <a:avLst/>
          </a:prstGeom>
          <a:ln w="12700">
            <a:miter lim="400000"/>
          </a:ln>
        </p:spPr>
      </p:pic>
      <p:sp>
        <p:nvSpPr>
          <p:cNvPr id="11" name="Shape 509"/>
          <p:cNvSpPr/>
          <p:nvPr userDrawn="1"/>
        </p:nvSpPr>
        <p:spPr>
          <a:xfrm>
            <a:off x="1521" y="0"/>
            <a:ext cx="9151304" cy="5142656"/>
          </a:xfrm>
          <a:prstGeom prst="rect">
            <a:avLst/>
          </a:prstGeom>
          <a:gradFill>
            <a:gsLst>
              <a:gs pos="0">
                <a:srgbClr val="FDB68B">
                  <a:alpha val="81835"/>
                </a:srgbClr>
              </a:gs>
              <a:gs pos="100000">
                <a:srgbClr val="E93F79">
                  <a:alpha val="81835"/>
                </a:srgbClr>
              </a:gs>
            </a:gsLst>
            <a:lin ang="4500000"/>
          </a:gradFill>
          <a:ln w="12700">
            <a:miter lim="400000"/>
          </a:ln>
        </p:spPr>
        <p:txBody>
          <a:bodyPr lIns="50783" tIns="50783" rIns="50783" bIns="50783" anchor="ctr"/>
          <a:lstStyle/>
          <a:p>
            <a:pPr>
              <a:defRPr sz="3200">
                <a:solidFill>
                  <a:srgbClr val="00C6FD"/>
                </a:solidFill>
                <a:latin typeface="Helvetica Light"/>
                <a:ea typeface="Helvetica Light"/>
                <a:cs typeface="Helvetica Light"/>
                <a:sym typeface="Helvetica Light"/>
              </a:defRPr>
            </a:pPr>
            <a:endParaRPr sz="3198"/>
          </a:p>
        </p:txBody>
      </p:sp>
      <p:sp>
        <p:nvSpPr>
          <p:cNvPr id="13" name="Shape 200"/>
          <p:cNvSpPr/>
          <p:nvPr userDrawn="1"/>
        </p:nvSpPr>
        <p:spPr>
          <a:xfrm>
            <a:off x="3216316" y="4778657"/>
            <a:ext cx="3069717" cy="247085"/>
          </a:xfrm>
          <a:prstGeom prst="rect">
            <a:avLst/>
          </a:prstGeom>
          <a:ln w="12700">
            <a:miter lim="400000"/>
          </a:ln>
          <a:extLst>
            <a:ext uri="{C572A759-6A51-4108-AA02-DFA0A04FC94B}">
              <ma14:wrappingTextBoxFlag xmlns:ma14="http://schemas.microsoft.com/office/mac/drawingml/2011/main" xmlns="" val="1"/>
            </a:ext>
          </a:extLst>
        </p:spPr>
        <p:txBody>
          <a:bodyPr wrap="none" lIns="50783" tIns="50783" rIns="50783" bIns="50783" anchor="ctr">
            <a:spAutoFit/>
          </a:bodyPr>
          <a:lstStyle>
            <a:lvl1pPr>
              <a:defRPr sz="2500">
                <a:solidFill>
                  <a:srgbClr val="FFFFFF"/>
                </a:solidFill>
                <a:latin typeface="Avenir Book"/>
                <a:ea typeface="Avenir Book"/>
                <a:cs typeface="Avenir Book"/>
                <a:sym typeface="Avenir Book"/>
              </a:defRPr>
            </a:lvl1pPr>
          </a:lstStyle>
          <a:p>
            <a:r>
              <a:rPr sz="900" dirty="0">
                <a:latin typeface="Verdana" panose="020B0604030504040204" pitchFamily="34" charset="0"/>
                <a:ea typeface="Verdana" panose="020B0604030504040204" pitchFamily="34" charset="0"/>
                <a:cs typeface="Verdana" panose="020B0604030504040204" pitchFamily="34" charset="0"/>
              </a:rPr>
              <a:t>www.zensar.com | © </a:t>
            </a:r>
            <a:r>
              <a:rPr sz="900" dirty="0" err="1">
                <a:latin typeface="Verdana" panose="020B0604030504040204" pitchFamily="34" charset="0"/>
                <a:ea typeface="Verdana" panose="020B0604030504040204" pitchFamily="34" charset="0"/>
                <a:cs typeface="Verdana" panose="020B0604030504040204" pitchFamily="34" charset="0"/>
              </a:rPr>
              <a:t>Zensar</a:t>
            </a:r>
            <a:r>
              <a:rPr sz="900" dirty="0">
                <a:latin typeface="Verdana" panose="020B0604030504040204" pitchFamily="34" charset="0"/>
                <a:ea typeface="Verdana" panose="020B0604030504040204" pitchFamily="34" charset="0"/>
                <a:cs typeface="Verdana" panose="020B0604030504040204" pitchFamily="34" charset="0"/>
              </a:rPr>
              <a:t> Technologies 2017 </a:t>
            </a:r>
          </a:p>
        </p:txBody>
      </p:sp>
      <p:sp>
        <p:nvSpPr>
          <p:cNvPr id="14" name="Shape 206"/>
          <p:cNvSpPr/>
          <p:nvPr userDrawn="1"/>
        </p:nvSpPr>
        <p:spPr>
          <a:xfrm>
            <a:off x="4287311" y="2896337"/>
            <a:ext cx="616444" cy="4"/>
          </a:xfrm>
          <a:prstGeom prst="line">
            <a:avLst/>
          </a:prstGeom>
          <a:ln w="38100">
            <a:solidFill>
              <a:srgbClr val="FFFFFF"/>
            </a:solidFill>
            <a:miter lim="400000"/>
          </a:ln>
        </p:spPr>
        <p:txBody>
          <a:bodyPr lIns="45703" tIns="45703" rIns="45703" bIns="45703"/>
          <a:lstStyle/>
          <a:p>
            <a:endParaRPr sz="354"/>
          </a:p>
        </p:txBody>
      </p:sp>
      <p:sp>
        <p:nvSpPr>
          <p:cNvPr id="16" name="Title 1"/>
          <p:cNvSpPr>
            <a:spLocks noGrp="1"/>
          </p:cNvSpPr>
          <p:nvPr>
            <p:ph type="title" hasCustomPrompt="1"/>
          </p:nvPr>
        </p:nvSpPr>
        <p:spPr>
          <a:xfrm>
            <a:off x="628650" y="2310868"/>
            <a:ext cx="7886700" cy="519158"/>
          </a:xfrm>
        </p:spPr>
        <p:txBody>
          <a:bodyPr>
            <a:noAutofit/>
          </a:bodyPr>
          <a:lstStyle>
            <a:lvl1pPr algn="ctr">
              <a:defRPr sz="4800" baseline="0">
                <a:solidFill>
                  <a:schemeClr val="bg1"/>
                </a:solidFill>
                <a:latin typeface="Arial Narrow" panose="020B0606020202030204" pitchFamily="34" charset="0"/>
              </a:defRPr>
            </a:lvl1pPr>
          </a:lstStyle>
          <a:p>
            <a:r>
              <a:rPr lang="en-US" dirty="0"/>
              <a:t>Section Heading</a:t>
            </a:r>
          </a:p>
        </p:txBody>
      </p:sp>
    </p:spTree>
    <p:extLst>
      <p:ext uri="{BB962C8B-B14F-4D97-AF65-F5344CB8AC3E}">
        <p14:creationId xmlns:p14="http://schemas.microsoft.com/office/powerpoint/2010/main" val="238933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8E10C3D-8F49-4081-87AA-B9F4AF4389CA}" type="datetime1">
              <a:rPr lang="en-US" smtClean="0"/>
              <a:t>10/22/2021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www.zensar.com | © Zensar Technologies 2021 </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5568251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0" r:id="rId3"/>
    <p:sldLayoutId id="2147483721" r:id="rId4"/>
    <p:sldLayoutId id="2147483719" r:id="rId5"/>
    <p:sldLayoutId id="2147483709" r:id="rId6"/>
    <p:sldLayoutId id="2147483710" r:id="rId7"/>
    <p:sldLayoutId id="2147483711" r:id="rId8"/>
    <p:sldLayoutId id="2147483712" r:id="rId9"/>
    <p:sldLayoutId id="2147483722" r:id="rId10"/>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a:xfrm>
            <a:off x="1143000" y="1546622"/>
            <a:ext cx="6858000" cy="1790700"/>
          </a:xfrm>
        </p:spPr>
        <p:txBody>
          <a:bodyPr>
            <a:normAutofit fontScale="90000"/>
          </a:bodyPr>
          <a:lstStyle/>
          <a:p>
            <a:pPr>
              <a:lnSpc>
                <a:spcPct val="150000"/>
              </a:lnSpc>
            </a:pPr>
            <a:r>
              <a:rPr lang="en-IN" dirty="0"/>
              <a:t>Spring Core 5.x</a:t>
            </a:r>
            <a:br>
              <a:rPr lang="en-IN" dirty="0"/>
            </a:br>
            <a:r>
              <a:rPr lang="en-IN" sz="2000" i="1" dirty="0"/>
              <a:t>by</a:t>
            </a:r>
            <a:br>
              <a:rPr lang="en-IN" sz="2000" i="1" dirty="0"/>
            </a:br>
            <a:r>
              <a:rPr lang="en-IN" sz="2000" i="1" dirty="0"/>
              <a:t>Anand Kulkarni</a:t>
            </a:r>
          </a:p>
        </p:txBody>
      </p:sp>
      <p:sp>
        <p:nvSpPr>
          <p:cNvPr id="25" name="Subtitle 24"/>
          <p:cNvSpPr>
            <a:spLocks noGrp="1"/>
          </p:cNvSpPr>
          <p:nvPr>
            <p:ph type="subTitle" idx="1"/>
          </p:nvPr>
        </p:nvSpPr>
        <p:spPr/>
        <p:txBody>
          <a:bodyPr>
            <a:normAutofit/>
          </a:bodyPr>
          <a:lstStyle/>
          <a:p>
            <a:endParaRPr lang="en-IN" dirty="0"/>
          </a:p>
          <a:p>
            <a:r>
              <a:rPr lang="en-IN" sz="1800" dirty="0"/>
              <a:t>anand.kulkarni1@zensar.com</a:t>
            </a:r>
          </a:p>
        </p:txBody>
      </p:sp>
      <p:sp>
        <p:nvSpPr>
          <p:cNvPr id="27" name="Footer Placeholder 26"/>
          <p:cNvSpPr>
            <a:spLocks noGrp="1"/>
          </p:cNvSpPr>
          <p:nvPr>
            <p:ph type="ftr" sz="quarter" idx="11"/>
          </p:nvPr>
        </p:nvSpPr>
        <p:spPr/>
        <p:txBody>
          <a:bodyPr/>
          <a:lstStyle/>
          <a:p>
            <a:r>
              <a:rPr lang="en-IN" dirty="0">
                <a:latin typeface="Verdana" panose="020B0604030504040204" pitchFamily="34" charset="0"/>
                <a:ea typeface="Verdana" panose="020B0604030504040204" pitchFamily="34" charset="0"/>
                <a:cs typeface="Verdana" panose="020B0604030504040204" pitchFamily="34" charset="0"/>
              </a:rPr>
              <a:t>www.zensar.com | © </a:t>
            </a:r>
            <a:r>
              <a:rPr lang="en-IN" dirty="0" err="1">
                <a:latin typeface="Verdana" panose="020B0604030504040204" pitchFamily="34" charset="0"/>
                <a:ea typeface="Verdana" panose="020B0604030504040204" pitchFamily="34" charset="0"/>
                <a:cs typeface="Verdana" panose="020B0604030504040204" pitchFamily="34" charset="0"/>
              </a:rPr>
              <a:t>Zensar</a:t>
            </a:r>
            <a:r>
              <a:rPr lang="en-IN" dirty="0">
                <a:latin typeface="Verdana" panose="020B0604030504040204" pitchFamily="34" charset="0"/>
                <a:ea typeface="Verdana" panose="020B0604030504040204" pitchFamily="34" charset="0"/>
                <a:cs typeface="Verdana" panose="020B0604030504040204" pitchFamily="34" charset="0"/>
              </a:rPr>
              <a:t> Technologies 2021 </a:t>
            </a:r>
          </a:p>
        </p:txBody>
      </p:sp>
      <p:sp>
        <p:nvSpPr>
          <p:cNvPr id="2" name="Slide Number Placeholder 1">
            <a:extLst>
              <a:ext uri="{FF2B5EF4-FFF2-40B4-BE49-F238E27FC236}">
                <a16:creationId xmlns:a16="http://schemas.microsoft.com/office/drawing/2014/main" id="{E5A26B34-DC59-4306-A6FA-34B87C285DC6}"/>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91083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Core:</a:t>
            </a:r>
          </a:p>
          <a:p>
            <a:pPr marL="0" indent="0" algn="just">
              <a:buNone/>
            </a:pPr>
            <a:r>
              <a:rPr lang="en-US" dirty="0"/>
              <a:t>	Spring’s core module provides the fundamental functionality of the Spring framework. In this module you’ll find Spring’s </a:t>
            </a:r>
            <a:r>
              <a:rPr lang="en-US" dirty="0" err="1"/>
              <a:t>BeanFactory</a:t>
            </a:r>
            <a:r>
              <a:rPr lang="en-US" dirty="0"/>
              <a:t>, the heart of any Spring-based application. A </a:t>
            </a:r>
            <a:r>
              <a:rPr lang="en-US" dirty="0" err="1"/>
              <a:t>BeanFactory</a:t>
            </a:r>
            <a:r>
              <a:rPr lang="en-US" dirty="0"/>
              <a:t> is  an implementation of the factory pattern that applies </a:t>
            </a:r>
            <a:r>
              <a:rPr lang="en-US" dirty="0" err="1"/>
              <a:t>IoC</a:t>
            </a:r>
            <a:r>
              <a:rPr lang="en-US" dirty="0"/>
              <a:t> to separate your application’s configuration and dependency specifications from the actual application code.</a:t>
            </a:r>
          </a:p>
        </p:txBody>
      </p:sp>
    </p:spTree>
    <p:extLst>
      <p:ext uri="{BB962C8B-B14F-4D97-AF65-F5344CB8AC3E}">
        <p14:creationId xmlns:p14="http://schemas.microsoft.com/office/powerpoint/2010/main" val="27258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Context Module:</a:t>
            </a:r>
          </a:p>
          <a:p>
            <a:pPr marL="0" indent="0" algn="just">
              <a:buNone/>
            </a:pPr>
            <a:r>
              <a:rPr lang="en-US" dirty="0"/>
              <a:t>	Spring context module extends the concept of </a:t>
            </a:r>
            <a:r>
              <a:rPr lang="en-US" dirty="0" err="1"/>
              <a:t>BeanFactory</a:t>
            </a:r>
            <a:r>
              <a:rPr lang="en-US" dirty="0"/>
              <a:t>, adding support for internationalization (I18N) messages, application lifecycle events, and validation.</a:t>
            </a:r>
          </a:p>
          <a:p>
            <a:pPr marL="0" indent="0" algn="just">
              <a:buNone/>
            </a:pPr>
            <a:r>
              <a:rPr lang="en-US" dirty="0"/>
              <a:t>In addition, this module supplies many enterprise services such as e-mail, JNDI access, EJB integration, </a:t>
            </a:r>
            <a:r>
              <a:rPr lang="en-US" dirty="0" err="1"/>
              <a:t>remoting</a:t>
            </a:r>
            <a:r>
              <a:rPr lang="en-US" dirty="0"/>
              <a:t>, and scheduling. Also included is support for integration with </a:t>
            </a:r>
            <a:r>
              <a:rPr lang="en-US" dirty="0" err="1"/>
              <a:t>templating</a:t>
            </a:r>
            <a:r>
              <a:rPr lang="en-US" dirty="0"/>
              <a:t> frameworks such as Velocity and </a:t>
            </a:r>
            <a:r>
              <a:rPr lang="en-US" dirty="0" err="1"/>
              <a:t>FreeMarker</a:t>
            </a:r>
            <a:r>
              <a:rPr lang="en-US" dirty="0"/>
              <a:t>.</a:t>
            </a:r>
          </a:p>
        </p:txBody>
      </p:sp>
    </p:spTree>
    <p:extLst>
      <p:ext uri="{BB962C8B-B14F-4D97-AF65-F5344CB8AC3E}">
        <p14:creationId xmlns:p14="http://schemas.microsoft.com/office/powerpoint/2010/main" val="150028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AOP Module:</a:t>
            </a:r>
          </a:p>
          <a:p>
            <a:pPr marL="0" indent="0" algn="just">
              <a:buNone/>
            </a:pPr>
            <a:r>
              <a:rPr lang="en-US" dirty="0"/>
              <a:t>	Spring provides rich support for aspect-oriented programming in its AOP module. This module serves as the basis for developing your own aspects for your Spring-enabled application. The Spring AOP module also introduces metadata programming to Spring. Using Spring’s metadata support, you are able to add annotations to your source code that instruct Spring on where and how to apply aspects.</a:t>
            </a:r>
          </a:p>
        </p:txBody>
      </p:sp>
    </p:spTree>
    <p:extLst>
      <p:ext uri="{BB962C8B-B14F-4D97-AF65-F5344CB8AC3E}">
        <p14:creationId xmlns:p14="http://schemas.microsoft.com/office/powerpoint/2010/main" val="24769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DAO Module:</a:t>
            </a:r>
          </a:p>
          <a:p>
            <a:pPr marL="0" indent="0" algn="just">
              <a:buNone/>
            </a:pPr>
            <a:r>
              <a:rPr lang="en-US" dirty="0"/>
              <a:t>	Spring’s Data Access Objects (DAO) module keeps your database code clean and simple, and prevents problems that result from a failure to close database resources. This module also builds a layer of meaningful exceptions on top of the error messages given by several database servers.</a:t>
            </a:r>
          </a:p>
          <a:p>
            <a:pPr marL="0" indent="0" algn="just">
              <a:buNone/>
            </a:pPr>
            <a:r>
              <a:rPr lang="en-US" dirty="0"/>
              <a:t>In addition, this module uses Spring’s AOP module to provide transaction management services for objects in a Spring application.</a:t>
            </a:r>
          </a:p>
        </p:txBody>
      </p:sp>
    </p:spTree>
    <p:extLst>
      <p:ext uri="{BB962C8B-B14F-4D97-AF65-F5344CB8AC3E}">
        <p14:creationId xmlns:p14="http://schemas.microsoft.com/office/powerpoint/2010/main" val="264039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ORM Module:</a:t>
            </a:r>
          </a:p>
          <a:p>
            <a:pPr marL="0" indent="0" algn="just">
              <a:buNone/>
            </a:pPr>
            <a:r>
              <a:rPr lang="en-US" dirty="0"/>
              <a:t>	If you are using an object/relational mapping (ORM) tool over straight JDBC, Spring provides the ORM module. Spring doesn’t attempt to implement its own ORM solution, but does provide hooks into several popular ORM frameworks, including Hibernate, JDO, and </a:t>
            </a:r>
            <a:r>
              <a:rPr lang="en-US" dirty="0" err="1"/>
              <a:t>iBATIS</a:t>
            </a:r>
            <a:r>
              <a:rPr lang="en-US" dirty="0"/>
              <a:t> SQL Maps. Spring’s transaction management supports each of these ORM frameworks as well as JDBC.</a:t>
            </a:r>
          </a:p>
        </p:txBody>
      </p:sp>
    </p:spTree>
    <p:extLst>
      <p:ext uri="{BB962C8B-B14F-4D97-AF65-F5344CB8AC3E}">
        <p14:creationId xmlns:p14="http://schemas.microsoft.com/office/powerpoint/2010/main" val="277579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Web Module:</a:t>
            </a:r>
          </a:p>
          <a:p>
            <a:pPr marL="0" indent="0" algn="just">
              <a:buNone/>
            </a:pPr>
            <a:r>
              <a:rPr lang="en-US" dirty="0"/>
              <a:t>	Spring's web context module builds on the application context module, providing a context that is appropriate for web-based applications. In addition, this module contains support for several web-oriented tasks such as transparently handling multipart requests for file uploads and programmatic binding of request parameters to your business objects. It also contains integration support with Jakarta Struts.</a:t>
            </a:r>
          </a:p>
        </p:txBody>
      </p:sp>
    </p:spTree>
    <p:extLst>
      <p:ext uri="{BB962C8B-B14F-4D97-AF65-F5344CB8AC3E}">
        <p14:creationId xmlns:p14="http://schemas.microsoft.com/office/powerpoint/2010/main" val="5967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Modules</a:t>
            </a:r>
          </a:p>
        </p:txBody>
      </p:sp>
      <p:sp>
        <p:nvSpPr>
          <p:cNvPr id="3" name="Content Placeholder 2"/>
          <p:cNvSpPr>
            <a:spLocks noGrp="1"/>
          </p:cNvSpPr>
          <p:nvPr>
            <p:ph idx="1"/>
          </p:nvPr>
        </p:nvSpPr>
        <p:spPr/>
        <p:txBody>
          <a:bodyPr>
            <a:normAutofit/>
          </a:bodyPr>
          <a:lstStyle/>
          <a:p>
            <a:r>
              <a:rPr lang="en-US" dirty="0"/>
              <a:t>Spring MVC Module:</a:t>
            </a:r>
          </a:p>
          <a:p>
            <a:pPr marL="0" indent="0" algn="just">
              <a:buNone/>
            </a:pPr>
            <a:r>
              <a:rPr lang="en-US" dirty="0"/>
              <a:t>	Spring provides a full-featured Model/View/Controller (MVC) framework for building web applications. Although Spring can easily be integrated with other MVC frameworks, such as Struts, Spring’s MVC framework uses </a:t>
            </a:r>
            <a:r>
              <a:rPr lang="en-US" dirty="0" err="1"/>
              <a:t>IoC</a:t>
            </a:r>
            <a:r>
              <a:rPr lang="en-US" dirty="0"/>
              <a:t> to provide for a clean separation of controller logic from business objects. It also allows you to declaratively bind request parameters to your business objects.</a:t>
            </a:r>
          </a:p>
        </p:txBody>
      </p:sp>
    </p:spTree>
    <p:extLst>
      <p:ext uri="{BB962C8B-B14F-4D97-AF65-F5344CB8AC3E}">
        <p14:creationId xmlns:p14="http://schemas.microsoft.com/office/powerpoint/2010/main" val="4433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with Spring</a:t>
            </a:r>
          </a:p>
        </p:txBody>
      </p:sp>
      <p:sp>
        <p:nvSpPr>
          <p:cNvPr id="3" name="Content Placeholder 2"/>
          <p:cNvSpPr>
            <a:spLocks noGrp="1"/>
          </p:cNvSpPr>
          <p:nvPr>
            <p:ph idx="1"/>
          </p:nvPr>
        </p:nvSpPr>
        <p:spPr/>
        <p:txBody>
          <a:bodyPr>
            <a:normAutofit/>
          </a:bodyPr>
          <a:lstStyle/>
          <a:p>
            <a:pPr marL="0" indent="0">
              <a:buNone/>
            </a:pPr>
            <a:r>
              <a:rPr lang="en-US" dirty="0"/>
              <a:t>1) Create a Maven project</a:t>
            </a:r>
          </a:p>
          <a:p>
            <a:pPr marL="0" indent="0">
              <a:buNone/>
            </a:pPr>
            <a:r>
              <a:rPr lang="en-US" dirty="0"/>
              <a:t>2) Add dependency for spring-context into pom.xml</a:t>
            </a:r>
          </a:p>
          <a:p>
            <a:pPr marL="0" indent="0">
              <a:buNone/>
            </a:pPr>
            <a:r>
              <a:rPr lang="en-US" dirty="0"/>
              <a:t>3) Write Source Files</a:t>
            </a:r>
          </a:p>
          <a:p>
            <a:pPr marL="0" indent="0">
              <a:buNone/>
            </a:pPr>
            <a:r>
              <a:rPr lang="en-US" dirty="0"/>
              <a:t>4) Write Bean Configuration File</a:t>
            </a:r>
          </a:p>
          <a:p>
            <a:pPr marL="0" indent="0">
              <a:buNone/>
            </a:pPr>
            <a:r>
              <a:rPr lang="en-US" dirty="0"/>
              <a:t>5) Run the Program</a:t>
            </a:r>
          </a:p>
        </p:txBody>
      </p:sp>
    </p:spTree>
    <p:extLst>
      <p:ext uri="{BB962C8B-B14F-4D97-AF65-F5344CB8AC3E}">
        <p14:creationId xmlns:p14="http://schemas.microsoft.com/office/powerpoint/2010/main" val="202051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77220"/>
          </a:xfrm>
        </p:spPr>
        <p:txBody>
          <a:bodyPr/>
          <a:lstStyle/>
          <a:p>
            <a:r>
              <a:rPr lang="en-US" dirty="0"/>
              <a:t>Spring </a:t>
            </a:r>
            <a:r>
              <a:rPr lang="en-US" dirty="0" err="1"/>
              <a:t>IoC</a:t>
            </a:r>
            <a:r>
              <a:rPr lang="en-US" dirty="0"/>
              <a:t> containers</a:t>
            </a:r>
          </a:p>
        </p:txBody>
      </p:sp>
      <p:sp>
        <p:nvSpPr>
          <p:cNvPr id="3" name="Content Placeholder 2"/>
          <p:cNvSpPr>
            <a:spLocks noGrp="1"/>
          </p:cNvSpPr>
          <p:nvPr>
            <p:ph idx="1"/>
          </p:nvPr>
        </p:nvSpPr>
        <p:spPr>
          <a:xfrm>
            <a:off x="628650" y="1051064"/>
            <a:ext cx="7886699" cy="3613702"/>
          </a:xfrm>
        </p:spPr>
        <p:txBody>
          <a:bodyPr>
            <a:noAutofit/>
          </a:bodyPr>
          <a:lstStyle/>
          <a:p>
            <a:pPr marL="0" indent="0" algn="just">
              <a:buNone/>
            </a:pPr>
            <a:r>
              <a:rPr lang="en-US" dirty="0"/>
              <a:t>1) </a:t>
            </a:r>
            <a:r>
              <a:rPr lang="en-US" dirty="0" err="1"/>
              <a:t>BeanFactory</a:t>
            </a:r>
            <a:r>
              <a:rPr lang="en-US" dirty="0"/>
              <a:t> container</a:t>
            </a:r>
          </a:p>
          <a:p>
            <a:pPr marL="0" indent="0" algn="just">
              <a:buNone/>
            </a:pPr>
            <a:r>
              <a:rPr lang="en-US" sz="1800" dirty="0"/>
              <a:t>This is the simplest container providing basic support for DI and defined by the </a:t>
            </a:r>
            <a:r>
              <a:rPr lang="en-US" sz="1800" dirty="0" err="1"/>
              <a:t>org.springframework.beans.factory.BeanFactory</a:t>
            </a:r>
            <a:r>
              <a:rPr lang="en-US" sz="1800" dirty="0"/>
              <a:t> interface.</a:t>
            </a:r>
          </a:p>
          <a:p>
            <a:pPr marL="0" indent="0" algn="just">
              <a:buNone/>
            </a:pPr>
            <a:endParaRPr lang="en-US" dirty="0"/>
          </a:p>
          <a:p>
            <a:pPr marL="0" indent="0" algn="just">
              <a:buNone/>
            </a:pPr>
            <a:r>
              <a:rPr lang="en-US" dirty="0"/>
              <a:t>2) </a:t>
            </a:r>
            <a:r>
              <a:rPr lang="en-US" dirty="0" err="1"/>
              <a:t>ApplicationContext</a:t>
            </a:r>
            <a:r>
              <a:rPr lang="en-US" dirty="0"/>
              <a:t> container</a:t>
            </a:r>
          </a:p>
          <a:p>
            <a:pPr marL="0" indent="0" algn="just">
              <a:buNone/>
            </a:pPr>
            <a:r>
              <a:rPr lang="en-US" sz="1800" dirty="0"/>
              <a:t>This container adds more enterprise-specific functionality such as the ability to resolve textual messages from a properties file and the ability to publish application events to interested event listeners. This container is defined by the </a:t>
            </a:r>
            <a:r>
              <a:rPr lang="en-US" sz="1800" dirty="0" err="1"/>
              <a:t>org.springframework.context.ApplicationContext</a:t>
            </a:r>
            <a:r>
              <a:rPr lang="en-US" sz="1800" dirty="0"/>
              <a:t> interface. The </a:t>
            </a:r>
            <a:r>
              <a:rPr lang="en-US" sz="1800" dirty="0" err="1"/>
              <a:t>ApplicationContext</a:t>
            </a:r>
            <a:r>
              <a:rPr lang="en-US" sz="1800" dirty="0"/>
              <a:t> container includes all functionality of the </a:t>
            </a:r>
            <a:r>
              <a:rPr lang="en-US" sz="1800" dirty="0" err="1"/>
              <a:t>BeanFactory</a:t>
            </a:r>
            <a:r>
              <a:rPr lang="en-US" sz="1800" dirty="0"/>
              <a:t> container.</a:t>
            </a:r>
          </a:p>
        </p:txBody>
      </p:sp>
    </p:spTree>
    <p:extLst>
      <p:ext uri="{BB962C8B-B14F-4D97-AF65-F5344CB8AC3E}">
        <p14:creationId xmlns:p14="http://schemas.microsoft.com/office/powerpoint/2010/main" val="375597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BeanFactory</a:t>
            </a:r>
            <a:r>
              <a:rPr lang="en-US" dirty="0"/>
              <a:t> </a:t>
            </a:r>
            <a:r>
              <a:rPr lang="en-US" dirty="0" err="1"/>
              <a:t>IoC</a:t>
            </a:r>
            <a:r>
              <a:rPr lang="en-US" dirty="0"/>
              <a:t> container</a:t>
            </a:r>
          </a:p>
        </p:txBody>
      </p:sp>
      <p:sp>
        <p:nvSpPr>
          <p:cNvPr id="3" name="Content Placeholder 2"/>
          <p:cNvSpPr>
            <a:spLocks noGrp="1"/>
          </p:cNvSpPr>
          <p:nvPr>
            <p:ph idx="1"/>
          </p:nvPr>
        </p:nvSpPr>
        <p:spPr>
          <a:xfrm>
            <a:off x="728870" y="971551"/>
            <a:ext cx="7786480" cy="3394472"/>
          </a:xfrm>
        </p:spPr>
        <p:txBody>
          <a:bodyPr>
            <a:noAutofit/>
          </a:bodyPr>
          <a:lstStyle/>
          <a:p>
            <a:pPr marL="0" indent="0">
              <a:buNone/>
            </a:pPr>
            <a:endParaRPr lang="en-US" dirty="0"/>
          </a:p>
          <a:p>
            <a:pPr marL="0" indent="0">
              <a:buNone/>
            </a:pPr>
            <a:r>
              <a:rPr lang="en-US" dirty="0" err="1"/>
              <a:t>XmlBeanFactory</a:t>
            </a:r>
            <a:r>
              <a:rPr lang="en-US" dirty="0"/>
              <a:t> factory = new </a:t>
            </a:r>
            <a:r>
              <a:rPr lang="en-US" dirty="0" err="1"/>
              <a:t>XmlBeanFactory</a:t>
            </a:r>
            <a:r>
              <a:rPr lang="en-US" dirty="0"/>
              <a:t> (new 	</a:t>
            </a:r>
            <a:r>
              <a:rPr lang="en-US" dirty="0" err="1"/>
              <a:t>ClassPathResource</a:t>
            </a:r>
            <a:r>
              <a:rPr lang="en-US" dirty="0"/>
              <a:t>("Beans.xml"));</a:t>
            </a:r>
          </a:p>
          <a:p>
            <a:pPr marL="0" indent="0">
              <a:buNone/>
            </a:pPr>
            <a:r>
              <a:rPr lang="en-US" dirty="0" err="1"/>
              <a:t>HelloWorld</a:t>
            </a:r>
            <a:r>
              <a:rPr lang="en-US" dirty="0"/>
              <a:t> </a:t>
            </a:r>
            <a:r>
              <a:rPr lang="en-US" dirty="0" err="1"/>
              <a:t>obj</a:t>
            </a:r>
            <a:r>
              <a:rPr lang="en-US" dirty="0"/>
              <a:t> = </a:t>
            </a:r>
          </a:p>
          <a:p>
            <a:pPr marL="0" indent="0">
              <a:buNone/>
            </a:pPr>
            <a:r>
              <a:rPr lang="en-US" dirty="0"/>
              <a:t>(</a:t>
            </a:r>
            <a:r>
              <a:rPr lang="en-US" dirty="0" err="1"/>
              <a:t>HelloWorld</a:t>
            </a:r>
            <a:r>
              <a:rPr lang="en-US" dirty="0"/>
              <a:t>) </a:t>
            </a:r>
            <a:r>
              <a:rPr lang="en-US" dirty="0" err="1"/>
              <a:t>factory.getBean</a:t>
            </a:r>
            <a:r>
              <a:rPr lang="en-US" dirty="0"/>
              <a:t>("</a:t>
            </a:r>
            <a:r>
              <a:rPr lang="en-US" dirty="0" err="1"/>
              <a:t>helloWorld</a:t>
            </a:r>
            <a:r>
              <a:rPr lang="en-US" dirty="0"/>
              <a:t>");</a:t>
            </a:r>
          </a:p>
          <a:p>
            <a:pPr marL="0" indent="0">
              <a:buNone/>
            </a:pPr>
            <a:r>
              <a:rPr lang="en-US" dirty="0" err="1"/>
              <a:t>obj.getMessage</a:t>
            </a:r>
            <a:r>
              <a:rPr lang="en-US" dirty="0"/>
              <a:t>();</a:t>
            </a:r>
            <a:endParaRPr lang="en-US" sz="1800" dirty="0"/>
          </a:p>
        </p:txBody>
      </p:sp>
    </p:spTree>
    <p:extLst>
      <p:ext uri="{BB962C8B-B14F-4D97-AF65-F5344CB8AC3E}">
        <p14:creationId xmlns:p14="http://schemas.microsoft.com/office/powerpoint/2010/main" val="202845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273844"/>
            <a:ext cx="7886700" cy="694985"/>
          </a:xfrm>
        </p:spPr>
        <p:txBody>
          <a:bodyPr>
            <a:normAutofit/>
          </a:bodyPr>
          <a:lstStyle/>
          <a:p>
            <a:pPr algn="ctr" eaLnBrk="1" hangingPunct="1"/>
            <a:r>
              <a:rPr lang="en-US" sz="3200" dirty="0">
                <a:solidFill>
                  <a:schemeClr val="tx1"/>
                </a:solidFill>
                <a:latin typeface="+mn-lt"/>
              </a:rPr>
              <a:t>Table of Content</a:t>
            </a:r>
            <a:endParaRPr lang="lv-LV" sz="3200" dirty="0">
              <a:solidFill>
                <a:schemeClr val="tx1"/>
              </a:solidFill>
              <a:latin typeface="+mn-lt"/>
            </a:endParaRPr>
          </a:p>
        </p:txBody>
      </p:sp>
      <p:graphicFrame>
        <p:nvGraphicFramePr>
          <p:cNvPr id="6" name="Content Placeholder 5"/>
          <p:cNvGraphicFramePr>
            <a:graphicFrameLocks/>
          </p:cNvGraphicFramePr>
          <p:nvPr>
            <p:extLst>
              <p:ext uri="{D42A27DB-BD31-4B8C-83A1-F6EECF244321}">
                <p14:modId xmlns:p14="http://schemas.microsoft.com/office/powerpoint/2010/main" val="696089506"/>
              </p:ext>
            </p:extLst>
          </p:nvPr>
        </p:nvGraphicFramePr>
        <p:xfrm>
          <a:off x="435429" y="1110343"/>
          <a:ext cx="8229600" cy="2595880"/>
        </p:xfrm>
        <a:graphic>
          <a:graphicData uri="http://schemas.openxmlformats.org/drawingml/2006/table">
            <a:tbl>
              <a:tblPr firstRow="1" bandRow="1">
                <a:tableStyleId>{C083E6E3-FA7D-4D7B-A595-EF9225AFEA82}</a:tableStyleId>
              </a:tblPr>
              <a:tblGrid>
                <a:gridCol w="1589809">
                  <a:extLst>
                    <a:ext uri="{9D8B030D-6E8A-4147-A177-3AD203B41FA5}">
                      <a16:colId xmlns:a16="http://schemas.microsoft.com/office/drawing/2014/main" val="20000"/>
                    </a:ext>
                  </a:extLst>
                </a:gridCol>
                <a:gridCol w="6639791">
                  <a:extLst>
                    <a:ext uri="{9D8B030D-6E8A-4147-A177-3AD203B41FA5}">
                      <a16:colId xmlns:a16="http://schemas.microsoft.com/office/drawing/2014/main" val="20001"/>
                    </a:ext>
                  </a:extLst>
                </a:gridCol>
              </a:tblGrid>
              <a:tr h="370840">
                <a:tc>
                  <a:txBody>
                    <a:bodyPr/>
                    <a:lstStyle/>
                    <a:p>
                      <a:r>
                        <a:rPr lang="en-US" sz="1800" kern="1200" dirty="0">
                          <a:solidFill>
                            <a:schemeClr val="tx1"/>
                          </a:solidFill>
                          <a:latin typeface="Arial Narrow" panose="020B0606020202030204" pitchFamily="34" charset="0"/>
                          <a:ea typeface="+mj-ea"/>
                          <a:cs typeface="+mj-cs"/>
                        </a:rPr>
                        <a:t>Module</a:t>
                      </a:r>
                    </a:p>
                  </a:txBody>
                  <a:tcPr/>
                </a:tc>
                <a:tc>
                  <a:txBody>
                    <a:bodyPr/>
                    <a:lstStyle/>
                    <a:p>
                      <a:r>
                        <a:rPr lang="en-US" sz="1800" kern="1200" dirty="0">
                          <a:solidFill>
                            <a:schemeClr val="tx1"/>
                          </a:solidFill>
                          <a:latin typeface="Arial Narrow" panose="020B0606020202030204" pitchFamily="34" charset="0"/>
                          <a:ea typeface="+mj-ea"/>
                          <a:cs typeface="+mj-cs"/>
                        </a:rPr>
                        <a:t>Topic</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Module</a:t>
                      </a:r>
                      <a:r>
                        <a:rPr lang="en-US" sz="1800" baseline="0" dirty="0"/>
                        <a:t> 1:</a:t>
                      </a:r>
                      <a:endParaRPr lang="en-US" sz="1800" dirty="0"/>
                    </a:p>
                  </a:txBody>
                  <a:tcPr marT="45714" marB="45714"/>
                </a:tc>
                <a:tc>
                  <a:txBody>
                    <a:bodyPr/>
                    <a:lstStyle/>
                    <a:p>
                      <a:r>
                        <a:rPr kumimoji="0" lang="en-US" sz="1800" kern="1200" dirty="0">
                          <a:solidFill>
                            <a:schemeClr val="tx1"/>
                          </a:solidFill>
                          <a:effectLst/>
                          <a:latin typeface="+mn-lt"/>
                          <a:ea typeface="+mn-ea"/>
                          <a:cs typeface="+mn-cs"/>
                        </a:rPr>
                        <a:t>Introduction to Spring framework</a:t>
                      </a:r>
                    </a:p>
                  </a:txBody>
                  <a:tcPr/>
                </a:tc>
                <a:extLst>
                  <a:ext uri="{0D108BD9-81ED-4DB2-BD59-A6C34878D82A}">
                    <a16:rowId xmlns:a16="http://schemas.microsoft.com/office/drawing/2014/main" val="10002"/>
                  </a:ext>
                </a:extLst>
              </a:tr>
              <a:tr h="370840">
                <a:tc>
                  <a:txBody>
                    <a:bodyPr/>
                    <a:lstStyle/>
                    <a:p>
                      <a:r>
                        <a:rPr lang="en-US" sz="1800" dirty="0"/>
                        <a:t>Module</a:t>
                      </a:r>
                      <a:r>
                        <a:rPr lang="en-US" sz="1800" baseline="0" dirty="0"/>
                        <a:t> 2:</a:t>
                      </a:r>
                      <a:endParaRPr lang="en-US" sz="1800" dirty="0"/>
                    </a:p>
                  </a:txBody>
                  <a:tcPr marT="45714" marB="45714"/>
                </a:tc>
                <a:tc>
                  <a:txBody>
                    <a:bodyPr/>
                    <a:lstStyle/>
                    <a:p>
                      <a:r>
                        <a:rPr kumimoji="0" lang="en-US" sz="1800" kern="1200" dirty="0">
                          <a:solidFill>
                            <a:schemeClr val="tx1"/>
                          </a:solidFill>
                          <a:effectLst/>
                          <a:latin typeface="+mn-lt"/>
                          <a:ea typeface="+mn-ea"/>
                          <a:cs typeface="+mn-cs"/>
                        </a:rPr>
                        <a:t>Spring Architecture</a:t>
                      </a:r>
                    </a:p>
                  </a:txBody>
                  <a:tcPr/>
                </a:tc>
                <a:extLst>
                  <a:ext uri="{0D108BD9-81ED-4DB2-BD59-A6C34878D82A}">
                    <a16:rowId xmlns:a16="http://schemas.microsoft.com/office/drawing/2014/main" val="10003"/>
                  </a:ext>
                </a:extLst>
              </a:tr>
              <a:tr h="370840">
                <a:tc>
                  <a:txBody>
                    <a:bodyPr/>
                    <a:lstStyle/>
                    <a:p>
                      <a:r>
                        <a:rPr lang="en-US" sz="1800" dirty="0"/>
                        <a:t>Module</a:t>
                      </a:r>
                      <a:r>
                        <a:rPr lang="en-US" sz="1800" baseline="0" dirty="0"/>
                        <a:t> 3:</a:t>
                      </a:r>
                      <a:endParaRPr lang="en-US" sz="1800" dirty="0"/>
                    </a:p>
                  </a:txBody>
                  <a:tcPr marT="45714" marB="45714"/>
                </a:tc>
                <a:tc>
                  <a:txBody>
                    <a:bodyPr/>
                    <a:lstStyle/>
                    <a:p>
                      <a:r>
                        <a:rPr kumimoji="0" lang="en-US" sz="1800" kern="1200" dirty="0">
                          <a:solidFill>
                            <a:schemeClr val="tx1"/>
                          </a:solidFill>
                          <a:effectLst/>
                          <a:latin typeface="+mn-lt"/>
                          <a:ea typeface="+mn-ea"/>
                          <a:cs typeface="+mn-cs"/>
                        </a:rPr>
                        <a:t>Writing first spring application</a:t>
                      </a:r>
                    </a:p>
                  </a:txBody>
                  <a:tcPr/>
                </a:tc>
                <a:extLst>
                  <a:ext uri="{0D108BD9-81ED-4DB2-BD59-A6C34878D82A}">
                    <a16:rowId xmlns:a16="http://schemas.microsoft.com/office/drawing/2014/main" val="10004"/>
                  </a:ext>
                </a:extLst>
              </a:tr>
              <a:tr h="370840">
                <a:tc>
                  <a:txBody>
                    <a:bodyPr/>
                    <a:lstStyle/>
                    <a:p>
                      <a:r>
                        <a:rPr lang="en-US" sz="1800" dirty="0"/>
                        <a:t>Module</a:t>
                      </a:r>
                      <a:r>
                        <a:rPr lang="en-US" sz="1800" baseline="0" dirty="0"/>
                        <a:t> 4:</a:t>
                      </a:r>
                      <a:endParaRPr lang="en-US" sz="1800" dirty="0"/>
                    </a:p>
                  </a:txBody>
                  <a:tcPr marT="45714" marB="45714"/>
                </a:tc>
                <a:tc>
                  <a:txBody>
                    <a:bodyPr/>
                    <a:lstStyle/>
                    <a:p>
                      <a:r>
                        <a:rPr kumimoji="0" lang="en-US" sz="1800" kern="1200" dirty="0">
                          <a:solidFill>
                            <a:schemeClr val="tx1"/>
                          </a:solidFill>
                          <a:effectLst/>
                          <a:latin typeface="+mn-lt"/>
                          <a:ea typeface="+mn-ea"/>
                          <a:cs typeface="+mn-cs"/>
                        </a:rPr>
                        <a:t>Bean life cycle</a:t>
                      </a:r>
                    </a:p>
                  </a:txBody>
                  <a:tcPr/>
                </a:tc>
                <a:extLst>
                  <a:ext uri="{0D108BD9-81ED-4DB2-BD59-A6C34878D82A}">
                    <a16:rowId xmlns:a16="http://schemas.microsoft.com/office/drawing/2014/main" val="1000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Module</a:t>
                      </a:r>
                      <a:r>
                        <a:rPr lang="en-US" sz="1800" baseline="0" dirty="0"/>
                        <a:t> 5:</a:t>
                      </a:r>
                      <a:endParaRPr lang="en-US" sz="1800" dirty="0"/>
                    </a:p>
                  </a:txBody>
                  <a:tcPr marT="45714" marB="45714"/>
                </a:tc>
                <a:tc>
                  <a:txBody>
                    <a:bodyPr/>
                    <a:lstStyle/>
                    <a:p>
                      <a:r>
                        <a:rPr kumimoji="0" lang="en-US" sz="1800" kern="1200" dirty="0">
                          <a:solidFill>
                            <a:schemeClr val="tx1"/>
                          </a:solidFill>
                          <a:effectLst/>
                          <a:latin typeface="+mn-lt"/>
                          <a:ea typeface="+mn-ea"/>
                          <a:cs typeface="+mn-cs"/>
                        </a:rPr>
                        <a:t>Writing beans.xml</a:t>
                      </a:r>
                    </a:p>
                  </a:txBody>
                  <a:tcPr/>
                </a:tc>
                <a:extLst>
                  <a:ext uri="{0D108BD9-81ED-4DB2-BD59-A6C34878D82A}">
                    <a16:rowId xmlns:a16="http://schemas.microsoft.com/office/drawing/2014/main" val="952682823"/>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Module</a:t>
                      </a:r>
                      <a:r>
                        <a:rPr lang="en-US" sz="1800" baseline="0" dirty="0"/>
                        <a:t> 6:</a:t>
                      </a:r>
                      <a:endParaRPr lang="en-US" sz="1800" dirty="0"/>
                    </a:p>
                  </a:txBody>
                  <a:tcPr marT="45714" marB="45714"/>
                </a:tc>
                <a:tc>
                  <a:txBody>
                    <a:bodyPr/>
                    <a:lstStyle/>
                    <a:p>
                      <a:r>
                        <a:rPr kumimoji="0" lang="en-US" sz="1800" kern="1200" dirty="0" err="1">
                          <a:solidFill>
                            <a:schemeClr val="tx1"/>
                          </a:solidFill>
                          <a:effectLst/>
                          <a:latin typeface="+mn-lt"/>
                          <a:ea typeface="+mn-ea"/>
                          <a:cs typeface="+mn-cs"/>
                        </a:rPr>
                        <a:t>Autowiring</a:t>
                      </a:r>
                      <a:endParaRPr kumimoji="0" lang="en-US" sz="1800" kern="1200" dirty="0">
                        <a:solidFill>
                          <a:schemeClr val="tx1"/>
                        </a:solidFill>
                        <a:effectLst/>
                        <a:latin typeface="+mn-lt"/>
                        <a:ea typeface="+mn-ea"/>
                        <a:cs typeface="+mn-cs"/>
                      </a:endParaRPr>
                    </a:p>
                  </a:txBody>
                  <a:tcPr/>
                </a:tc>
                <a:extLst>
                  <a:ext uri="{0D108BD9-81ED-4DB2-BD59-A6C34878D82A}">
                    <a16:rowId xmlns:a16="http://schemas.microsoft.com/office/drawing/2014/main" val="2475020195"/>
                  </a:ext>
                </a:extLst>
              </a:tr>
            </a:tbl>
          </a:graphicData>
        </a:graphic>
      </p:graphicFrame>
      <p:sp>
        <p:nvSpPr>
          <p:cNvPr id="7" name="Footer Placeholder 6"/>
          <p:cNvSpPr>
            <a:spLocks noGrp="1"/>
          </p:cNvSpPr>
          <p:nvPr>
            <p:ph type="ftr" sz="quarter" idx="11"/>
          </p:nvPr>
        </p:nvSpPr>
        <p:spPr>
          <a:xfrm>
            <a:off x="3028950" y="4732734"/>
            <a:ext cx="3086100" cy="273844"/>
          </a:xfrm>
        </p:spPr>
        <p:txBody>
          <a:bodyPr/>
          <a:lstStyle/>
          <a:p>
            <a:r>
              <a:rPr lang="en-US" dirty="0"/>
              <a:t>www.zensar.com | © Zensar Technologies 2021 </a:t>
            </a:r>
          </a:p>
        </p:txBody>
      </p:sp>
      <p:sp>
        <p:nvSpPr>
          <p:cNvPr id="2" name="Slide Number Placeholder 1">
            <a:extLst>
              <a:ext uri="{FF2B5EF4-FFF2-40B4-BE49-F238E27FC236}">
                <a16:creationId xmlns:a16="http://schemas.microsoft.com/office/drawing/2014/main" id="{B9B80906-4543-45B8-91C6-7A74882563E0}"/>
              </a:ext>
            </a:extLst>
          </p:cNvPr>
          <p:cNvSpPr>
            <a:spLocks noGrp="1"/>
          </p:cNvSpPr>
          <p:nvPr>
            <p:ph type="sldNum" sz="quarter" idx="12"/>
          </p:nvPr>
        </p:nvSpPr>
        <p:spPr/>
        <p:txBody>
          <a:bodyPr/>
          <a:lstStyle/>
          <a:p>
            <a:fld id="{210A2684-4689-452D-A296-215728BA279B}" type="slidenum">
              <a:rPr lang="en-US" smtClean="0"/>
              <a:pPr/>
              <a:t>2</a:t>
            </a:fld>
            <a:endParaRPr lang="en-US"/>
          </a:p>
        </p:txBody>
      </p:sp>
    </p:spTree>
    <p:extLst>
      <p:ext uri="{BB962C8B-B14F-4D97-AF65-F5344CB8AC3E}">
        <p14:creationId xmlns:p14="http://schemas.microsoft.com/office/powerpoint/2010/main" val="51181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46573"/>
          </a:xfrm>
        </p:spPr>
        <p:txBody>
          <a:bodyPr/>
          <a:lstStyle/>
          <a:p>
            <a:r>
              <a:rPr lang="en-US" dirty="0" err="1"/>
              <a:t>ApplicationContext</a:t>
            </a:r>
            <a:r>
              <a:rPr lang="en-US" dirty="0"/>
              <a:t> </a:t>
            </a:r>
            <a:r>
              <a:rPr lang="en-US" dirty="0" err="1"/>
              <a:t>IoC</a:t>
            </a:r>
            <a:r>
              <a:rPr lang="en-US" dirty="0"/>
              <a:t> container</a:t>
            </a:r>
          </a:p>
        </p:txBody>
      </p:sp>
      <p:sp>
        <p:nvSpPr>
          <p:cNvPr id="3" name="Content Placeholder 2"/>
          <p:cNvSpPr>
            <a:spLocks noGrp="1"/>
          </p:cNvSpPr>
          <p:nvPr>
            <p:ph idx="1"/>
          </p:nvPr>
        </p:nvSpPr>
        <p:spPr>
          <a:xfrm>
            <a:off x="628650" y="1020417"/>
            <a:ext cx="7886700" cy="3394472"/>
          </a:xfrm>
        </p:spPr>
        <p:txBody>
          <a:bodyPr>
            <a:noAutofit/>
          </a:bodyPr>
          <a:lstStyle/>
          <a:p>
            <a:pPr marL="0" indent="0" algn="just">
              <a:lnSpc>
                <a:spcPct val="150000"/>
              </a:lnSpc>
              <a:buNone/>
            </a:pPr>
            <a:r>
              <a:rPr lang="en-US" dirty="0"/>
              <a:t>The Application Context is spring's more advanced container. The </a:t>
            </a:r>
            <a:r>
              <a:rPr lang="en-US" dirty="0" err="1"/>
              <a:t>ApplicationContext</a:t>
            </a:r>
            <a:r>
              <a:rPr lang="en-US" dirty="0"/>
              <a:t> includes all functionality of the </a:t>
            </a:r>
            <a:r>
              <a:rPr lang="en-US" dirty="0" err="1"/>
              <a:t>BeanFactory</a:t>
            </a:r>
            <a:r>
              <a:rPr lang="en-US" dirty="0"/>
              <a:t>, it is generally recommended over the </a:t>
            </a:r>
            <a:r>
              <a:rPr lang="en-US" dirty="0" err="1"/>
              <a:t>BeanFactory</a:t>
            </a:r>
            <a:r>
              <a:rPr lang="en-US" dirty="0"/>
              <a:t>. The most commonly used </a:t>
            </a:r>
            <a:r>
              <a:rPr lang="en-US" dirty="0" err="1"/>
              <a:t>ApplicationContext</a:t>
            </a:r>
            <a:r>
              <a:rPr lang="en-US" dirty="0"/>
              <a:t> implementations are:</a:t>
            </a:r>
          </a:p>
          <a:p>
            <a:pPr marL="385763" indent="-385763">
              <a:lnSpc>
                <a:spcPct val="150000"/>
              </a:lnSpc>
              <a:buFont typeface="+mj-lt"/>
              <a:buAutoNum type="arabicParenR"/>
            </a:pPr>
            <a:r>
              <a:rPr lang="en-US" dirty="0" err="1"/>
              <a:t>FileSystemXmlApplicationContext</a:t>
            </a:r>
            <a:endParaRPr lang="en-US" dirty="0"/>
          </a:p>
          <a:p>
            <a:pPr marL="385763" indent="-385763">
              <a:lnSpc>
                <a:spcPct val="150000"/>
              </a:lnSpc>
              <a:buFont typeface="+mj-lt"/>
              <a:buAutoNum type="arabicParenR"/>
            </a:pPr>
            <a:r>
              <a:rPr lang="en-US" dirty="0" err="1"/>
              <a:t>ClassPathXmlApplicationContext</a:t>
            </a:r>
            <a:r>
              <a:rPr lang="en-US" dirty="0"/>
              <a:t> &amp;</a:t>
            </a:r>
          </a:p>
          <a:p>
            <a:pPr marL="385763" indent="-385763">
              <a:lnSpc>
                <a:spcPct val="150000"/>
              </a:lnSpc>
              <a:buFont typeface="+mj-lt"/>
              <a:buAutoNum type="arabicParenR"/>
            </a:pPr>
            <a:r>
              <a:rPr lang="en-US" dirty="0" err="1"/>
              <a:t>WebXmlApplicationContext</a:t>
            </a:r>
            <a:endParaRPr lang="en-US" dirty="0"/>
          </a:p>
          <a:p>
            <a:pPr marL="0" indent="0">
              <a:lnSpc>
                <a:spcPct val="150000"/>
              </a:lnSpc>
              <a:buNone/>
            </a:pPr>
            <a:endParaRPr lang="en-US" sz="1800" dirty="0"/>
          </a:p>
        </p:txBody>
      </p:sp>
    </p:spTree>
    <p:extLst>
      <p:ext uri="{BB962C8B-B14F-4D97-AF65-F5344CB8AC3E}">
        <p14:creationId xmlns:p14="http://schemas.microsoft.com/office/powerpoint/2010/main" val="139615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503633"/>
          </a:xfrm>
        </p:spPr>
        <p:txBody>
          <a:bodyPr>
            <a:normAutofit fontScale="90000"/>
          </a:bodyPr>
          <a:lstStyle/>
          <a:p>
            <a:r>
              <a:rPr lang="en-US" dirty="0" err="1"/>
              <a:t>ApplicationContext</a:t>
            </a:r>
            <a:r>
              <a:rPr lang="en-US" dirty="0"/>
              <a:t> Implementations</a:t>
            </a:r>
          </a:p>
        </p:txBody>
      </p:sp>
      <p:sp>
        <p:nvSpPr>
          <p:cNvPr id="3" name="Content Placeholder 2"/>
          <p:cNvSpPr>
            <a:spLocks noGrp="1"/>
          </p:cNvSpPr>
          <p:nvPr>
            <p:ph idx="1"/>
          </p:nvPr>
        </p:nvSpPr>
        <p:spPr>
          <a:xfrm>
            <a:off x="628649" y="971551"/>
            <a:ext cx="7985263" cy="3706466"/>
          </a:xfrm>
        </p:spPr>
        <p:txBody>
          <a:bodyPr>
            <a:noAutofit/>
          </a:bodyPr>
          <a:lstStyle/>
          <a:p>
            <a:pPr marL="0" indent="0">
              <a:buNone/>
            </a:pPr>
            <a:r>
              <a:rPr lang="en-US" sz="1800" dirty="0"/>
              <a:t>1)   </a:t>
            </a:r>
            <a:r>
              <a:rPr lang="en-US" sz="1800" dirty="0" err="1"/>
              <a:t>FileSystemXmlApplicationContext</a:t>
            </a:r>
            <a:r>
              <a:rPr lang="en-US" sz="1800" dirty="0"/>
              <a:t>: This container    loads the definitions of the beans from an XML file.</a:t>
            </a:r>
          </a:p>
          <a:p>
            <a:pPr marL="0" indent="0">
              <a:buNone/>
            </a:pPr>
            <a:r>
              <a:rPr lang="en-US" sz="1800" dirty="0" err="1"/>
              <a:t>ApplicationContext</a:t>
            </a:r>
            <a:r>
              <a:rPr lang="en-US" sz="1800" dirty="0"/>
              <a:t> context = new </a:t>
            </a:r>
            <a:r>
              <a:rPr lang="en-US" sz="1800" dirty="0" err="1"/>
              <a:t>FileSystemXmlApplicationContext</a:t>
            </a:r>
            <a:r>
              <a:rPr lang="en-US" sz="1800" dirty="0"/>
              <a:t> (“c:/Beans.xml");</a:t>
            </a:r>
          </a:p>
          <a:p>
            <a:pPr marL="0" indent="0">
              <a:buNone/>
            </a:pPr>
            <a:r>
              <a:rPr lang="en-US" sz="1800" dirty="0"/>
              <a:t>2)   </a:t>
            </a:r>
            <a:r>
              <a:rPr lang="en-US" sz="1800" dirty="0" err="1"/>
              <a:t>ClassPathXmlApplicationContext</a:t>
            </a:r>
            <a:r>
              <a:rPr lang="en-US" sz="1800" dirty="0"/>
              <a:t>: This container loads the definitions of the beans from an XML file using CLASSPATH.</a:t>
            </a:r>
          </a:p>
          <a:p>
            <a:pPr marL="0" indent="0">
              <a:buNone/>
            </a:pPr>
            <a:r>
              <a:rPr lang="en-US" sz="1800" dirty="0" err="1"/>
              <a:t>ApplicationContext</a:t>
            </a:r>
            <a:r>
              <a:rPr lang="en-US" sz="1800" dirty="0"/>
              <a:t> context = new </a:t>
            </a:r>
            <a:r>
              <a:rPr lang="en-US" sz="1800" dirty="0" err="1"/>
              <a:t>ClassPathXmlApplicationContext</a:t>
            </a:r>
            <a:r>
              <a:rPr lang="en-US" sz="1800" dirty="0"/>
              <a:t>("Beans.xml");</a:t>
            </a:r>
          </a:p>
          <a:p>
            <a:pPr marL="342900" indent="-342900">
              <a:buAutoNum type="arabicParenR" startAt="3"/>
            </a:pPr>
            <a:r>
              <a:rPr lang="en-US" sz="1800" dirty="0" err="1"/>
              <a:t>XmlWebApplicationContext</a:t>
            </a:r>
            <a:r>
              <a:rPr lang="en-US" sz="1800" dirty="0"/>
              <a:t>: This container loads the XML file with definitions of all beans from within a web application.</a:t>
            </a:r>
          </a:p>
          <a:p>
            <a:pPr marL="0" indent="0">
              <a:buNone/>
            </a:pPr>
            <a:r>
              <a:rPr lang="en-US" sz="1800" dirty="0" err="1"/>
              <a:t>WebApplicationContext</a:t>
            </a:r>
            <a:r>
              <a:rPr lang="en-US" sz="1800" dirty="0"/>
              <a:t> </a:t>
            </a:r>
            <a:r>
              <a:rPr lang="en-US" sz="1800" dirty="0" err="1"/>
              <a:t>ctx</a:t>
            </a:r>
            <a:r>
              <a:rPr lang="en-US" sz="1800" dirty="0"/>
              <a:t> = </a:t>
            </a:r>
            <a:r>
              <a:rPr lang="en-US" sz="1800" dirty="0" err="1"/>
              <a:t>WebApplicationContextUtils.getWebApplicationContext</a:t>
            </a:r>
            <a:r>
              <a:rPr lang="en-US" sz="1800" dirty="0"/>
              <a:t>(</a:t>
            </a:r>
            <a:r>
              <a:rPr lang="en-US" sz="1800" u="sng" dirty="0" err="1"/>
              <a:t>servletContext</a:t>
            </a:r>
            <a:r>
              <a:rPr lang="en-US" sz="1800" u="sng" dirty="0"/>
              <a:t>);</a:t>
            </a:r>
            <a:endParaRPr lang="en-US" sz="1800" dirty="0"/>
          </a:p>
          <a:p>
            <a:pPr marL="0" indent="0">
              <a:buNone/>
            </a:pPr>
            <a:endParaRPr lang="en-US" sz="1800" dirty="0"/>
          </a:p>
        </p:txBody>
      </p:sp>
    </p:spTree>
    <p:extLst>
      <p:ext uri="{BB962C8B-B14F-4D97-AF65-F5344CB8AC3E}">
        <p14:creationId xmlns:p14="http://schemas.microsoft.com/office/powerpoint/2010/main" val="26180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65" y="205978"/>
            <a:ext cx="7792278" cy="536972"/>
          </a:xfrm>
        </p:spPr>
        <p:txBody>
          <a:bodyPr>
            <a:normAutofit fontScale="90000"/>
          </a:bodyPr>
          <a:lstStyle/>
          <a:p>
            <a:pPr algn="l"/>
            <a:r>
              <a:rPr lang="en-US" dirty="0"/>
              <a:t>Spring Bean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2235781"/>
              </p:ext>
            </p:extLst>
          </p:nvPr>
        </p:nvGraphicFramePr>
        <p:xfrm>
          <a:off x="821635" y="742950"/>
          <a:ext cx="7792278" cy="4012329"/>
        </p:xfrm>
        <a:graphic>
          <a:graphicData uri="http://schemas.openxmlformats.org/drawingml/2006/table">
            <a:tbl>
              <a:tblPr firstRow="1" bandRow="1">
                <a:tableStyleId>{5C22544A-7EE6-4342-B048-85BDC9FD1C3A}</a:tableStyleId>
              </a:tblPr>
              <a:tblGrid>
                <a:gridCol w="721507">
                  <a:extLst>
                    <a:ext uri="{9D8B030D-6E8A-4147-A177-3AD203B41FA5}">
                      <a16:colId xmlns:a16="http://schemas.microsoft.com/office/drawing/2014/main" val="20000"/>
                    </a:ext>
                  </a:extLst>
                </a:gridCol>
                <a:gridCol w="1659467">
                  <a:extLst>
                    <a:ext uri="{9D8B030D-6E8A-4147-A177-3AD203B41FA5}">
                      <a16:colId xmlns:a16="http://schemas.microsoft.com/office/drawing/2014/main" val="20001"/>
                    </a:ext>
                  </a:extLst>
                </a:gridCol>
                <a:gridCol w="5411304">
                  <a:extLst>
                    <a:ext uri="{9D8B030D-6E8A-4147-A177-3AD203B41FA5}">
                      <a16:colId xmlns:a16="http://schemas.microsoft.com/office/drawing/2014/main" val="20002"/>
                    </a:ext>
                  </a:extLst>
                </a:gridCol>
              </a:tblGrid>
              <a:tr h="318583">
                <a:tc>
                  <a:txBody>
                    <a:bodyPr/>
                    <a:lstStyle/>
                    <a:p>
                      <a:r>
                        <a:rPr lang="en-US" sz="1600" dirty="0" err="1"/>
                        <a:t>Sr.No</a:t>
                      </a:r>
                      <a:r>
                        <a:rPr lang="en-US" sz="1600" dirty="0"/>
                        <a:t>.</a:t>
                      </a:r>
                    </a:p>
                  </a:txBody>
                  <a:tcPr marL="68580" marR="68580" marT="34290" marB="34290"/>
                </a:tc>
                <a:tc>
                  <a:txBody>
                    <a:bodyPr/>
                    <a:lstStyle/>
                    <a:p>
                      <a:r>
                        <a:rPr lang="en-US" sz="1600" dirty="0"/>
                        <a:t>Bean Property</a:t>
                      </a:r>
                    </a:p>
                  </a:txBody>
                  <a:tcPr marL="68580" marR="68580" marT="34290" marB="34290"/>
                </a:tc>
                <a:tc>
                  <a:txBody>
                    <a:bodyPr/>
                    <a:lstStyle/>
                    <a:p>
                      <a:r>
                        <a:rPr lang="en-US" sz="1600" dirty="0"/>
                        <a:t>Description</a:t>
                      </a:r>
                    </a:p>
                  </a:txBody>
                  <a:tcPr marL="68580" marR="68580" marT="34290" marB="34290"/>
                </a:tc>
                <a:extLst>
                  <a:ext uri="{0D108BD9-81ED-4DB2-BD59-A6C34878D82A}">
                    <a16:rowId xmlns:a16="http://schemas.microsoft.com/office/drawing/2014/main" val="10000"/>
                  </a:ext>
                </a:extLst>
              </a:tr>
              <a:tr h="432051">
                <a:tc>
                  <a:txBody>
                    <a:bodyPr/>
                    <a:lstStyle/>
                    <a:p>
                      <a:pPr algn="ctr"/>
                      <a:r>
                        <a:rPr lang="en-US" sz="1600" dirty="0"/>
                        <a:t>1.</a:t>
                      </a:r>
                    </a:p>
                  </a:txBody>
                  <a:tcPr marL="68580" marR="68580" marT="34290" marB="34290"/>
                </a:tc>
                <a:tc>
                  <a:txBody>
                    <a:bodyPr/>
                    <a:lstStyle/>
                    <a:p>
                      <a:r>
                        <a:rPr lang="en-US" sz="1600" dirty="0"/>
                        <a:t>class</a:t>
                      </a:r>
                    </a:p>
                  </a:txBody>
                  <a:tcPr marL="68580" marR="68580" marT="34290" marB="34290"/>
                </a:tc>
                <a:tc>
                  <a:txBody>
                    <a:bodyPr/>
                    <a:lstStyle/>
                    <a:p>
                      <a:r>
                        <a:rPr lang="en-US" sz="1600" dirty="0"/>
                        <a:t>This attribute is mandatory and specify the bean class to be used to create the bean.</a:t>
                      </a:r>
                    </a:p>
                  </a:txBody>
                  <a:tcPr marL="68580" marR="68580" marT="34290" marB="34290"/>
                </a:tc>
                <a:extLst>
                  <a:ext uri="{0D108BD9-81ED-4DB2-BD59-A6C34878D82A}">
                    <a16:rowId xmlns:a16="http://schemas.microsoft.com/office/drawing/2014/main" val="10001"/>
                  </a:ext>
                </a:extLst>
              </a:tr>
              <a:tr h="318583">
                <a:tc>
                  <a:txBody>
                    <a:bodyPr/>
                    <a:lstStyle/>
                    <a:p>
                      <a:pPr algn="ctr"/>
                      <a:r>
                        <a:rPr lang="en-US" sz="1600" dirty="0"/>
                        <a:t>2.</a:t>
                      </a:r>
                    </a:p>
                  </a:txBody>
                  <a:tcPr marL="68580" marR="68580" marT="34290" marB="34290"/>
                </a:tc>
                <a:tc>
                  <a:txBody>
                    <a:bodyPr/>
                    <a:lstStyle/>
                    <a:p>
                      <a:r>
                        <a:rPr lang="en-US" sz="1600" dirty="0"/>
                        <a:t>id</a:t>
                      </a:r>
                    </a:p>
                  </a:txBody>
                  <a:tcPr marL="68580" marR="68580" marT="34290" marB="34290"/>
                </a:tc>
                <a:tc>
                  <a:txBody>
                    <a:bodyPr/>
                    <a:lstStyle/>
                    <a:p>
                      <a:r>
                        <a:rPr lang="en-US" sz="1600" dirty="0"/>
                        <a:t>This attribute specifies the bean identifier uniquely. </a:t>
                      </a:r>
                    </a:p>
                  </a:txBody>
                  <a:tcPr marL="68580" marR="68580" marT="34290" marB="34290"/>
                </a:tc>
                <a:extLst>
                  <a:ext uri="{0D108BD9-81ED-4DB2-BD59-A6C34878D82A}">
                    <a16:rowId xmlns:a16="http://schemas.microsoft.com/office/drawing/2014/main" val="10002"/>
                  </a:ext>
                </a:extLst>
              </a:tr>
              <a:tr h="432051">
                <a:tc>
                  <a:txBody>
                    <a:bodyPr/>
                    <a:lstStyle/>
                    <a:p>
                      <a:pPr algn="ctr"/>
                      <a:r>
                        <a:rPr lang="en-US" sz="1600" dirty="0"/>
                        <a:t>3.</a:t>
                      </a:r>
                    </a:p>
                  </a:txBody>
                  <a:tcPr marL="68580" marR="68580" marT="34290" marB="34290"/>
                </a:tc>
                <a:tc>
                  <a:txBody>
                    <a:bodyPr/>
                    <a:lstStyle/>
                    <a:p>
                      <a:r>
                        <a:rPr lang="en-US" sz="1600" dirty="0"/>
                        <a:t>scope</a:t>
                      </a:r>
                    </a:p>
                  </a:txBody>
                  <a:tcPr marL="68580" marR="68580" marT="34290" marB="34290"/>
                </a:tc>
                <a:tc>
                  <a:txBody>
                    <a:bodyPr/>
                    <a:lstStyle/>
                    <a:p>
                      <a:r>
                        <a:rPr lang="en-US" sz="1600" dirty="0"/>
                        <a:t>Specifies the scope of the objects created.</a:t>
                      </a:r>
                    </a:p>
                  </a:txBody>
                  <a:tcPr marL="68580" marR="68580" marT="34290" marB="34290"/>
                </a:tc>
                <a:extLst>
                  <a:ext uri="{0D108BD9-81ED-4DB2-BD59-A6C34878D82A}">
                    <a16:rowId xmlns:a16="http://schemas.microsoft.com/office/drawing/2014/main" val="10003"/>
                  </a:ext>
                </a:extLst>
              </a:tr>
              <a:tr h="318583">
                <a:tc>
                  <a:txBody>
                    <a:bodyPr/>
                    <a:lstStyle/>
                    <a:p>
                      <a:pPr algn="ctr"/>
                      <a:r>
                        <a:rPr lang="en-US" sz="1600" dirty="0"/>
                        <a:t>4.</a:t>
                      </a:r>
                    </a:p>
                  </a:txBody>
                  <a:tcPr marL="68580" marR="68580" marT="34290" marB="34290"/>
                </a:tc>
                <a:tc>
                  <a:txBody>
                    <a:bodyPr/>
                    <a:lstStyle/>
                    <a:p>
                      <a:r>
                        <a:rPr lang="en-US" sz="1600" dirty="0"/>
                        <a:t>constructor-</a:t>
                      </a:r>
                      <a:r>
                        <a:rPr lang="en-US" sz="1600" dirty="0" err="1"/>
                        <a:t>arg</a:t>
                      </a:r>
                      <a:endParaRPr lang="en-US" sz="1600" dirty="0"/>
                    </a:p>
                  </a:txBody>
                  <a:tcPr marL="68580" marR="68580" marT="34290" marB="34290"/>
                </a:tc>
                <a:tc>
                  <a:txBody>
                    <a:bodyPr/>
                    <a:lstStyle/>
                    <a:p>
                      <a:r>
                        <a:rPr lang="en-US" sz="1600" dirty="0"/>
                        <a:t>This is used to inject constructor level dependencies.</a:t>
                      </a:r>
                    </a:p>
                  </a:txBody>
                  <a:tcPr marL="68580" marR="68580" marT="34290" marB="34290"/>
                </a:tc>
                <a:extLst>
                  <a:ext uri="{0D108BD9-81ED-4DB2-BD59-A6C34878D82A}">
                    <a16:rowId xmlns:a16="http://schemas.microsoft.com/office/drawing/2014/main" val="10004"/>
                  </a:ext>
                </a:extLst>
              </a:tr>
              <a:tr h="318583">
                <a:tc>
                  <a:txBody>
                    <a:bodyPr/>
                    <a:lstStyle/>
                    <a:p>
                      <a:pPr algn="ctr"/>
                      <a:r>
                        <a:rPr lang="en-US" sz="1600" dirty="0"/>
                        <a:t>5.</a:t>
                      </a:r>
                    </a:p>
                  </a:txBody>
                  <a:tcPr marL="68580" marR="68580" marT="34290" marB="34290"/>
                </a:tc>
                <a:tc>
                  <a:txBody>
                    <a:bodyPr/>
                    <a:lstStyle/>
                    <a:p>
                      <a:r>
                        <a:rPr lang="en-US" sz="1600" dirty="0"/>
                        <a:t>properties</a:t>
                      </a:r>
                    </a:p>
                  </a:txBody>
                  <a:tcPr marL="68580" marR="68580" marT="34290" marB="34290"/>
                </a:tc>
                <a:tc>
                  <a:txBody>
                    <a:bodyPr/>
                    <a:lstStyle/>
                    <a:p>
                      <a:r>
                        <a:rPr lang="en-US" sz="1600" dirty="0"/>
                        <a:t>This is used to inject the dependencies at bean property level.</a:t>
                      </a:r>
                    </a:p>
                  </a:txBody>
                  <a:tcPr marL="68580" marR="68580" marT="34290" marB="34290"/>
                </a:tc>
                <a:extLst>
                  <a:ext uri="{0D108BD9-81ED-4DB2-BD59-A6C34878D82A}">
                    <a16:rowId xmlns:a16="http://schemas.microsoft.com/office/drawing/2014/main" val="10005"/>
                  </a:ext>
                </a:extLst>
              </a:tr>
              <a:tr h="318583">
                <a:tc>
                  <a:txBody>
                    <a:bodyPr/>
                    <a:lstStyle/>
                    <a:p>
                      <a:pPr algn="ctr"/>
                      <a:r>
                        <a:rPr lang="en-US" sz="1600" dirty="0"/>
                        <a:t>6.</a:t>
                      </a:r>
                    </a:p>
                  </a:txBody>
                  <a:tcPr marL="68580" marR="68580" marT="34290" marB="34290"/>
                </a:tc>
                <a:tc>
                  <a:txBody>
                    <a:bodyPr/>
                    <a:lstStyle/>
                    <a:p>
                      <a:r>
                        <a:rPr lang="en-US" sz="1600" dirty="0" err="1"/>
                        <a:t>autowiring</a:t>
                      </a:r>
                      <a:endParaRPr lang="en-US" sz="1600" dirty="0"/>
                    </a:p>
                  </a:txBody>
                  <a:tcPr marL="68580" marR="68580" marT="34290" marB="34290"/>
                </a:tc>
                <a:tc>
                  <a:txBody>
                    <a:bodyPr/>
                    <a:lstStyle/>
                    <a:p>
                      <a:r>
                        <a:rPr lang="en-US" sz="1600" dirty="0"/>
                        <a:t>This is used to inject the dependencies using</a:t>
                      </a:r>
                      <a:r>
                        <a:rPr lang="en-US" sz="1600" baseline="0" dirty="0"/>
                        <a:t> bean </a:t>
                      </a:r>
                      <a:r>
                        <a:rPr lang="en-US" sz="1600" baseline="0" dirty="0" err="1"/>
                        <a:t>autowiring</a:t>
                      </a:r>
                      <a:r>
                        <a:rPr lang="en-US" sz="1600" baseline="0" dirty="0"/>
                        <a:t>.</a:t>
                      </a:r>
                      <a:endParaRPr lang="en-US" sz="1600" dirty="0"/>
                    </a:p>
                  </a:txBody>
                  <a:tcPr marL="68580" marR="68580" marT="34290" marB="34290"/>
                </a:tc>
                <a:extLst>
                  <a:ext uri="{0D108BD9-81ED-4DB2-BD59-A6C34878D82A}">
                    <a16:rowId xmlns:a16="http://schemas.microsoft.com/office/drawing/2014/main" val="10006"/>
                  </a:ext>
                </a:extLst>
              </a:tr>
              <a:tr h="318583">
                <a:tc>
                  <a:txBody>
                    <a:bodyPr/>
                    <a:lstStyle/>
                    <a:p>
                      <a:pPr algn="ctr"/>
                      <a:r>
                        <a:rPr lang="en-US" sz="1600" dirty="0"/>
                        <a:t>7.</a:t>
                      </a:r>
                    </a:p>
                  </a:txBody>
                  <a:tcPr marL="68580" marR="68580" marT="34290" marB="34290"/>
                </a:tc>
                <a:tc>
                  <a:txBody>
                    <a:bodyPr/>
                    <a:lstStyle/>
                    <a:p>
                      <a:r>
                        <a:rPr lang="en-US" sz="1600" dirty="0"/>
                        <a:t>lazy-initialization</a:t>
                      </a:r>
                    </a:p>
                  </a:txBody>
                  <a:tcPr marL="68580" marR="68580" marT="34290" marB="34290"/>
                </a:tc>
                <a:tc>
                  <a:txBody>
                    <a:bodyPr/>
                    <a:lstStyle/>
                    <a:p>
                      <a:r>
                        <a:rPr lang="en-US" sz="1600" dirty="0"/>
                        <a:t>Creates a bean instance when it is first requested.</a:t>
                      </a:r>
                    </a:p>
                  </a:txBody>
                  <a:tcPr marL="68580" marR="68580" marT="34290" marB="34290"/>
                </a:tc>
                <a:extLst>
                  <a:ext uri="{0D108BD9-81ED-4DB2-BD59-A6C34878D82A}">
                    <a16:rowId xmlns:a16="http://schemas.microsoft.com/office/drawing/2014/main" val="10007"/>
                  </a:ext>
                </a:extLst>
              </a:tr>
              <a:tr h="432051">
                <a:tc>
                  <a:txBody>
                    <a:bodyPr/>
                    <a:lstStyle/>
                    <a:p>
                      <a:pPr algn="ctr"/>
                      <a:r>
                        <a:rPr lang="en-US" sz="1600" dirty="0"/>
                        <a:t>8.</a:t>
                      </a:r>
                    </a:p>
                  </a:txBody>
                  <a:tcPr marL="68580" marR="68580" marT="34290" marB="34290"/>
                </a:tc>
                <a:tc>
                  <a:txBody>
                    <a:bodyPr/>
                    <a:lstStyle/>
                    <a:p>
                      <a:r>
                        <a:rPr lang="en-US" sz="1600" dirty="0"/>
                        <a:t>initialization method</a:t>
                      </a:r>
                    </a:p>
                  </a:txBody>
                  <a:tcPr marL="68580" marR="68580" marT="34290" marB="34290"/>
                </a:tc>
                <a:tc>
                  <a:txBody>
                    <a:bodyPr/>
                    <a:lstStyle/>
                    <a:p>
                      <a:r>
                        <a:rPr lang="en-US" sz="1600" dirty="0"/>
                        <a:t>A callback to be called just after all necessary properties on the bean have been set by the container.</a:t>
                      </a:r>
                    </a:p>
                  </a:txBody>
                  <a:tcPr marL="68580" marR="68580" marT="34290" marB="34290"/>
                </a:tc>
                <a:extLst>
                  <a:ext uri="{0D108BD9-81ED-4DB2-BD59-A6C34878D82A}">
                    <a16:rowId xmlns:a16="http://schemas.microsoft.com/office/drawing/2014/main" val="10008"/>
                  </a:ext>
                </a:extLst>
              </a:tr>
              <a:tr h="318583">
                <a:tc>
                  <a:txBody>
                    <a:bodyPr/>
                    <a:lstStyle/>
                    <a:p>
                      <a:pPr algn="ctr"/>
                      <a:r>
                        <a:rPr lang="en-US" sz="1600" dirty="0"/>
                        <a:t>9.</a:t>
                      </a:r>
                    </a:p>
                  </a:txBody>
                  <a:tcPr marL="68580" marR="68580" marT="34290" marB="34290"/>
                </a:tc>
                <a:tc>
                  <a:txBody>
                    <a:bodyPr/>
                    <a:lstStyle/>
                    <a:p>
                      <a:r>
                        <a:rPr lang="en-US" sz="1600" dirty="0"/>
                        <a:t>destruction method</a:t>
                      </a:r>
                    </a:p>
                  </a:txBody>
                  <a:tcPr marL="68580" marR="68580" marT="34290" marB="34290"/>
                </a:tc>
                <a:tc>
                  <a:txBody>
                    <a:bodyPr/>
                    <a:lstStyle/>
                    <a:p>
                      <a:r>
                        <a:rPr lang="en-US" sz="1600" dirty="0"/>
                        <a:t>A callback to be used when the container containing the bean is destroyed.</a:t>
                      </a:r>
                    </a:p>
                  </a:txBody>
                  <a:tcPr marL="68580" marR="68580"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8337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5978"/>
            <a:ext cx="7029450" cy="708422"/>
          </a:xfrm>
        </p:spPr>
        <p:txBody>
          <a:bodyPr/>
          <a:lstStyle/>
          <a:p>
            <a:pPr algn="l"/>
            <a:r>
              <a:rPr lang="en-US" dirty="0"/>
              <a:t>Spring bean configuration</a:t>
            </a:r>
          </a:p>
        </p:txBody>
      </p:sp>
      <p:sp>
        <p:nvSpPr>
          <p:cNvPr id="3" name="Content Placeholder 2"/>
          <p:cNvSpPr>
            <a:spLocks noGrp="1"/>
          </p:cNvSpPr>
          <p:nvPr>
            <p:ph idx="1"/>
          </p:nvPr>
        </p:nvSpPr>
        <p:spPr/>
        <p:txBody>
          <a:bodyPr/>
          <a:lstStyle/>
          <a:p>
            <a:pPr marL="0" indent="0">
              <a:buNone/>
            </a:pPr>
            <a:r>
              <a:rPr lang="en-US" dirty="0"/>
              <a:t>We can configure beans in two different ways:</a:t>
            </a:r>
          </a:p>
          <a:p>
            <a:pPr marL="0" indent="0">
              <a:buNone/>
            </a:pPr>
            <a:endParaRPr lang="en-US" dirty="0"/>
          </a:p>
          <a:p>
            <a:pPr marL="385763" indent="-385763">
              <a:buFont typeface="+mj-lt"/>
              <a:buAutoNum type="arabicPeriod"/>
            </a:pPr>
            <a:r>
              <a:rPr lang="en-US" dirty="0"/>
              <a:t>XML based configuration file.</a:t>
            </a:r>
          </a:p>
          <a:p>
            <a:pPr marL="385763" indent="-385763">
              <a:buFont typeface="+mj-lt"/>
              <a:buAutoNum type="arabicPeriod"/>
            </a:pPr>
            <a:r>
              <a:rPr lang="en-US" dirty="0"/>
              <a:t>Java Annotation based configuration.</a:t>
            </a:r>
          </a:p>
        </p:txBody>
      </p:sp>
    </p:spTree>
    <p:extLst>
      <p:ext uri="{BB962C8B-B14F-4D97-AF65-F5344CB8AC3E}">
        <p14:creationId xmlns:p14="http://schemas.microsoft.com/office/powerpoint/2010/main" val="408758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1752"/>
            <a:ext cx="7759976" cy="708422"/>
          </a:xfrm>
        </p:spPr>
        <p:txBody>
          <a:bodyPr>
            <a:normAutofit/>
          </a:bodyPr>
          <a:lstStyle/>
          <a:p>
            <a:pPr algn="l"/>
            <a:r>
              <a:rPr lang="en-US" dirty="0"/>
              <a:t>XML based configuration</a:t>
            </a:r>
          </a:p>
        </p:txBody>
      </p:sp>
      <p:sp>
        <p:nvSpPr>
          <p:cNvPr id="3" name="Content Placeholder 2"/>
          <p:cNvSpPr>
            <a:spLocks noGrp="1"/>
          </p:cNvSpPr>
          <p:nvPr>
            <p:ph idx="1"/>
          </p:nvPr>
        </p:nvSpPr>
        <p:spPr/>
        <p:txBody>
          <a:bodyPr>
            <a:normAutofit lnSpcReduction="10000"/>
          </a:bodyPr>
          <a:lstStyle/>
          <a:p>
            <a:pPr marL="0" indent="0">
              <a:buNone/>
            </a:pPr>
            <a:r>
              <a:rPr lang="en-US" b="1" dirty="0"/>
              <a:t>//beans.xml</a:t>
            </a:r>
          </a:p>
          <a:p>
            <a:pPr marL="0" indent="0">
              <a:buNone/>
            </a:pPr>
            <a:r>
              <a:rPr lang="en-US" dirty="0"/>
              <a:t>&lt;beans</a:t>
            </a:r>
            <a:r>
              <a:rPr lang="en-US" i="1" dirty="0"/>
              <a:t>&gt;</a:t>
            </a:r>
          </a:p>
          <a:p>
            <a:pPr marL="0" indent="0">
              <a:buNone/>
            </a:pPr>
            <a:endParaRPr lang="en-US" dirty="0"/>
          </a:p>
          <a:p>
            <a:pPr marL="0" indent="0">
              <a:buNone/>
            </a:pPr>
            <a:r>
              <a:rPr lang="en-US" dirty="0"/>
              <a:t>&lt;bean id=</a:t>
            </a:r>
            <a:r>
              <a:rPr lang="en-US" i="1" dirty="0"/>
              <a:t>"</a:t>
            </a:r>
            <a:r>
              <a:rPr lang="en-US" i="1" dirty="0" err="1"/>
              <a:t>messagePrinter</a:t>
            </a:r>
            <a:r>
              <a:rPr lang="en-US" i="1" dirty="0"/>
              <a:t>" class="</a:t>
            </a:r>
            <a:r>
              <a:rPr lang="en-US" i="1" dirty="0" err="1"/>
              <a:t>com.spring.test.MessagePrinter</a:t>
            </a:r>
            <a:r>
              <a:rPr lang="en-US" i="1" dirty="0"/>
              <a:t>"&gt;</a:t>
            </a:r>
          </a:p>
          <a:p>
            <a:pPr marL="0" indent="0">
              <a:buNone/>
            </a:pPr>
            <a:r>
              <a:rPr lang="en-US" dirty="0"/>
              <a:t>&lt;property name=</a:t>
            </a:r>
            <a:r>
              <a:rPr lang="en-US" i="1" dirty="0"/>
              <a:t>"message" value="Welcome to the world of Spring!"/&gt;</a:t>
            </a:r>
          </a:p>
          <a:p>
            <a:pPr marL="0" indent="0">
              <a:buNone/>
            </a:pPr>
            <a:r>
              <a:rPr lang="en-US" dirty="0"/>
              <a:t>&lt;/bean&gt;</a:t>
            </a:r>
          </a:p>
          <a:p>
            <a:pPr marL="0" indent="0">
              <a:buNone/>
            </a:pPr>
            <a:endParaRPr lang="en-US" dirty="0"/>
          </a:p>
          <a:p>
            <a:pPr marL="0" indent="0">
              <a:buNone/>
            </a:pPr>
            <a:r>
              <a:rPr lang="en-US" dirty="0"/>
              <a:t>&lt;/beans&gt;</a:t>
            </a:r>
          </a:p>
        </p:txBody>
      </p:sp>
    </p:spTree>
    <p:extLst>
      <p:ext uri="{BB962C8B-B14F-4D97-AF65-F5344CB8AC3E}">
        <p14:creationId xmlns:p14="http://schemas.microsoft.com/office/powerpoint/2010/main" val="255426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70" y="205977"/>
            <a:ext cx="7686260" cy="761431"/>
          </a:xfrm>
        </p:spPr>
        <p:txBody>
          <a:bodyPr>
            <a:normAutofit/>
          </a:bodyPr>
          <a:lstStyle/>
          <a:p>
            <a:pPr algn="l"/>
            <a:r>
              <a:rPr lang="en-US" dirty="0"/>
              <a:t>Java Annotation based configuration</a:t>
            </a:r>
          </a:p>
        </p:txBody>
      </p:sp>
      <p:sp>
        <p:nvSpPr>
          <p:cNvPr id="3" name="Content Placeholder 2"/>
          <p:cNvSpPr>
            <a:spLocks noGrp="1"/>
          </p:cNvSpPr>
          <p:nvPr>
            <p:ph idx="1"/>
          </p:nvPr>
        </p:nvSpPr>
        <p:spPr>
          <a:xfrm>
            <a:off x="728870" y="1200151"/>
            <a:ext cx="7100680" cy="3394472"/>
          </a:xfrm>
        </p:spPr>
        <p:txBody>
          <a:bodyPr>
            <a:noAutofit/>
          </a:bodyPr>
          <a:lstStyle/>
          <a:p>
            <a:pPr marL="0" indent="0">
              <a:buNone/>
            </a:pPr>
            <a:r>
              <a:rPr lang="en-US" b="1" dirty="0">
                <a:solidFill>
                  <a:srgbClr val="FF0000"/>
                </a:solidFill>
              </a:rPr>
              <a:t>@Configuration</a:t>
            </a:r>
          </a:p>
          <a:p>
            <a:pPr marL="0" indent="0">
              <a:buNone/>
            </a:pPr>
            <a:r>
              <a:rPr lang="en-US" dirty="0"/>
              <a:t>public class </a:t>
            </a:r>
            <a:r>
              <a:rPr lang="en-US" dirty="0" err="1"/>
              <a:t>AppConfig</a:t>
            </a:r>
            <a:r>
              <a:rPr lang="en-US" dirty="0"/>
              <a:t> {</a:t>
            </a:r>
          </a:p>
          <a:p>
            <a:pPr marL="0" indent="0">
              <a:buNone/>
            </a:pPr>
            <a:endParaRPr lang="en-US" dirty="0"/>
          </a:p>
          <a:p>
            <a:pPr marL="300038" lvl="1" indent="0">
              <a:buNone/>
            </a:pPr>
            <a:r>
              <a:rPr lang="en-US" b="1" dirty="0">
                <a:solidFill>
                  <a:srgbClr val="FF0000"/>
                </a:solidFill>
              </a:rPr>
              <a:t>@Bean(name="</a:t>
            </a:r>
            <a:r>
              <a:rPr lang="en-US" b="1" dirty="0" err="1">
                <a:solidFill>
                  <a:srgbClr val="FF0000"/>
                </a:solidFill>
              </a:rPr>
              <a:t>messagePrinter</a:t>
            </a:r>
            <a:r>
              <a:rPr lang="en-US" b="1" dirty="0">
                <a:solidFill>
                  <a:srgbClr val="FF0000"/>
                </a:solidFill>
              </a:rPr>
              <a:t>")</a:t>
            </a:r>
          </a:p>
          <a:p>
            <a:pPr marL="300038" lvl="1" indent="0">
              <a:buNone/>
            </a:pPr>
            <a:r>
              <a:rPr lang="en-US" dirty="0"/>
              <a:t>public </a:t>
            </a:r>
            <a:r>
              <a:rPr lang="en-US" dirty="0" err="1"/>
              <a:t>MessagePrinterBean</a:t>
            </a:r>
            <a:r>
              <a:rPr lang="en-US" dirty="0"/>
              <a:t> </a:t>
            </a:r>
            <a:r>
              <a:rPr lang="en-US" dirty="0" err="1"/>
              <a:t>getMessagePrinterBean</a:t>
            </a:r>
            <a:r>
              <a:rPr lang="en-US" dirty="0"/>
              <a:t>() {</a:t>
            </a:r>
          </a:p>
          <a:p>
            <a:pPr marL="300038" lvl="1" indent="0">
              <a:buNone/>
            </a:pPr>
            <a:r>
              <a:rPr lang="en-US" dirty="0"/>
              <a:t>	return new </a:t>
            </a:r>
            <a:r>
              <a:rPr lang="en-US" dirty="0" err="1"/>
              <a:t>MessagePrinterBean</a:t>
            </a:r>
            <a:r>
              <a:rPr lang="en-US" dirty="0"/>
              <a:t>();</a:t>
            </a:r>
          </a:p>
          <a:p>
            <a:pPr marL="300038" lvl="1" indent="0">
              <a:buNone/>
            </a:pPr>
            <a:r>
              <a:rPr lang="en-US" dirty="0"/>
              <a:t>}</a:t>
            </a:r>
          </a:p>
          <a:p>
            <a:pPr marL="0" indent="0">
              <a:buNone/>
            </a:pPr>
            <a:r>
              <a:rPr lang="en-US" dirty="0"/>
              <a:t>}</a:t>
            </a:r>
          </a:p>
        </p:txBody>
      </p:sp>
    </p:spTree>
    <p:extLst>
      <p:ext uri="{BB962C8B-B14F-4D97-AF65-F5344CB8AC3E}">
        <p14:creationId xmlns:p14="http://schemas.microsoft.com/office/powerpoint/2010/main" val="320926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83" y="205978"/>
            <a:ext cx="7527234" cy="651272"/>
          </a:xfrm>
        </p:spPr>
        <p:txBody>
          <a:bodyPr/>
          <a:lstStyle/>
          <a:p>
            <a:pPr algn="l"/>
            <a:r>
              <a:rPr lang="en-US" dirty="0"/>
              <a:t>Bean scopes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352789"/>
              </p:ext>
            </p:extLst>
          </p:nvPr>
        </p:nvGraphicFramePr>
        <p:xfrm>
          <a:off x="901149" y="1024890"/>
          <a:ext cx="7248938" cy="3242310"/>
        </p:xfrm>
        <a:graphic>
          <a:graphicData uri="http://schemas.openxmlformats.org/drawingml/2006/table">
            <a:tbl>
              <a:tblPr firstRow="1" bandRow="1">
                <a:tableStyleId>{5C22544A-7EE6-4342-B048-85BDC9FD1C3A}</a:tableStyleId>
              </a:tblPr>
              <a:tblGrid>
                <a:gridCol w="671198">
                  <a:extLst>
                    <a:ext uri="{9D8B030D-6E8A-4147-A177-3AD203B41FA5}">
                      <a16:colId xmlns:a16="http://schemas.microsoft.com/office/drawing/2014/main" val="20000"/>
                    </a:ext>
                  </a:extLst>
                </a:gridCol>
                <a:gridCol w="1371685">
                  <a:extLst>
                    <a:ext uri="{9D8B030D-6E8A-4147-A177-3AD203B41FA5}">
                      <a16:colId xmlns:a16="http://schemas.microsoft.com/office/drawing/2014/main" val="20001"/>
                    </a:ext>
                  </a:extLst>
                </a:gridCol>
                <a:gridCol w="5206055">
                  <a:extLst>
                    <a:ext uri="{9D8B030D-6E8A-4147-A177-3AD203B41FA5}">
                      <a16:colId xmlns:a16="http://schemas.microsoft.com/office/drawing/2014/main" val="20002"/>
                    </a:ext>
                  </a:extLst>
                </a:gridCol>
              </a:tblGrid>
              <a:tr h="582977">
                <a:tc>
                  <a:txBody>
                    <a:bodyPr/>
                    <a:lstStyle/>
                    <a:p>
                      <a:r>
                        <a:rPr lang="en-US" sz="1600" dirty="0" err="1"/>
                        <a:t>Sr.No</a:t>
                      </a:r>
                      <a:r>
                        <a:rPr lang="en-US" sz="1600" dirty="0"/>
                        <a:t>.</a:t>
                      </a:r>
                    </a:p>
                  </a:txBody>
                  <a:tcPr marL="68580" marR="68580" marT="34290" marB="34290"/>
                </a:tc>
                <a:tc>
                  <a:txBody>
                    <a:bodyPr/>
                    <a:lstStyle/>
                    <a:p>
                      <a:r>
                        <a:rPr lang="en-US" sz="1600" dirty="0"/>
                        <a:t>Bean Scope</a:t>
                      </a:r>
                    </a:p>
                  </a:txBody>
                  <a:tcPr marL="68580" marR="68580" marT="34290" marB="34290"/>
                </a:tc>
                <a:tc>
                  <a:txBody>
                    <a:bodyPr/>
                    <a:lstStyle/>
                    <a:p>
                      <a:r>
                        <a:rPr lang="en-US" sz="1600" dirty="0"/>
                        <a:t>Description</a:t>
                      </a:r>
                    </a:p>
                  </a:txBody>
                  <a:tcPr marL="68580" marR="68580" marT="34290" marB="34290"/>
                </a:tc>
                <a:extLst>
                  <a:ext uri="{0D108BD9-81ED-4DB2-BD59-A6C34878D82A}">
                    <a16:rowId xmlns:a16="http://schemas.microsoft.com/office/drawing/2014/main" val="10000"/>
                  </a:ext>
                </a:extLst>
              </a:tr>
              <a:tr h="582977">
                <a:tc>
                  <a:txBody>
                    <a:bodyPr/>
                    <a:lstStyle/>
                    <a:p>
                      <a:pPr algn="ctr"/>
                      <a:r>
                        <a:rPr lang="en-US" sz="1600" dirty="0"/>
                        <a:t>1.</a:t>
                      </a:r>
                    </a:p>
                  </a:txBody>
                  <a:tcPr marL="68580" marR="68580" marT="34290" marB="34290"/>
                </a:tc>
                <a:tc>
                  <a:txBody>
                    <a:bodyPr/>
                    <a:lstStyle/>
                    <a:p>
                      <a:r>
                        <a:rPr lang="en-US" sz="1600" dirty="0"/>
                        <a:t>singleton</a:t>
                      </a:r>
                    </a:p>
                  </a:txBody>
                  <a:tcPr marL="68580" marR="68580" marT="34290" marB="34290"/>
                </a:tc>
                <a:tc>
                  <a:txBody>
                    <a:bodyPr/>
                    <a:lstStyle/>
                    <a:p>
                      <a:r>
                        <a:rPr lang="en-US" sz="1600" dirty="0"/>
                        <a:t>Creates single instance of bean within</a:t>
                      </a:r>
                      <a:r>
                        <a:rPr lang="en-US" sz="1600" baseline="0" dirty="0"/>
                        <a:t> IOC container. (default)</a:t>
                      </a:r>
                      <a:endParaRPr lang="en-US" sz="1600" dirty="0"/>
                    </a:p>
                  </a:txBody>
                  <a:tcPr marL="68580" marR="68580" marT="34290" marB="34290"/>
                </a:tc>
                <a:extLst>
                  <a:ext uri="{0D108BD9-81ED-4DB2-BD59-A6C34878D82A}">
                    <a16:rowId xmlns:a16="http://schemas.microsoft.com/office/drawing/2014/main" val="10001"/>
                  </a:ext>
                </a:extLst>
              </a:tr>
              <a:tr h="582977">
                <a:tc>
                  <a:txBody>
                    <a:bodyPr/>
                    <a:lstStyle/>
                    <a:p>
                      <a:pPr algn="ctr"/>
                      <a:r>
                        <a:rPr lang="en-US" sz="1600" dirty="0"/>
                        <a:t>2.</a:t>
                      </a:r>
                    </a:p>
                  </a:txBody>
                  <a:tcPr marL="68580" marR="68580" marT="34290" marB="34290"/>
                </a:tc>
                <a:tc>
                  <a:txBody>
                    <a:bodyPr/>
                    <a:lstStyle/>
                    <a:p>
                      <a:r>
                        <a:rPr lang="en-US" sz="1600" dirty="0"/>
                        <a:t>prototype</a:t>
                      </a:r>
                    </a:p>
                  </a:txBody>
                  <a:tcPr marL="68580" marR="68580" marT="34290" marB="34290"/>
                </a:tc>
                <a:tc>
                  <a:txBody>
                    <a:bodyPr/>
                    <a:lstStyle/>
                    <a:p>
                      <a:r>
                        <a:rPr lang="en-US" sz="1600" dirty="0"/>
                        <a:t>Creates new bean whenever request to the bean is made.</a:t>
                      </a:r>
                    </a:p>
                  </a:txBody>
                  <a:tcPr marL="68580" marR="68580" marT="34290" marB="34290"/>
                </a:tc>
                <a:extLst>
                  <a:ext uri="{0D108BD9-81ED-4DB2-BD59-A6C34878D82A}">
                    <a16:rowId xmlns:a16="http://schemas.microsoft.com/office/drawing/2014/main" val="10002"/>
                  </a:ext>
                </a:extLst>
              </a:tr>
              <a:tr h="327425">
                <a:tc>
                  <a:txBody>
                    <a:bodyPr/>
                    <a:lstStyle/>
                    <a:p>
                      <a:pPr algn="ctr"/>
                      <a:r>
                        <a:rPr lang="en-US" sz="1600" dirty="0"/>
                        <a:t>3.</a:t>
                      </a:r>
                    </a:p>
                  </a:txBody>
                  <a:tcPr marL="68580" marR="68580" marT="34290" marB="34290"/>
                </a:tc>
                <a:tc>
                  <a:txBody>
                    <a:bodyPr/>
                    <a:lstStyle/>
                    <a:p>
                      <a:r>
                        <a:rPr lang="en-US" sz="1600" dirty="0"/>
                        <a:t>request</a:t>
                      </a:r>
                    </a:p>
                  </a:txBody>
                  <a:tcPr marL="68580" marR="68580" marT="34290" marB="34290"/>
                </a:tc>
                <a:tc>
                  <a:txBody>
                    <a:bodyPr/>
                    <a:lstStyle/>
                    <a:p>
                      <a:r>
                        <a:rPr lang="en-US" sz="1600" dirty="0"/>
                        <a:t>Bean instance is valid until request is going on.</a:t>
                      </a:r>
                    </a:p>
                  </a:txBody>
                  <a:tcPr marL="68580" marR="68580" marT="34290" marB="34290"/>
                </a:tc>
                <a:extLst>
                  <a:ext uri="{0D108BD9-81ED-4DB2-BD59-A6C34878D82A}">
                    <a16:rowId xmlns:a16="http://schemas.microsoft.com/office/drawing/2014/main" val="10003"/>
                  </a:ext>
                </a:extLst>
              </a:tr>
              <a:tr h="582977">
                <a:tc>
                  <a:txBody>
                    <a:bodyPr/>
                    <a:lstStyle/>
                    <a:p>
                      <a:pPr algn="ctr"/>
                      <a:r>
                        <a:rPr lang="en-US" sz="1600" dirty="0"/>
                        <a:t>4.</a:t>
                      </a:r>
                    </a:p>
                  </a:txBody>
                  <a:tcPr marL="68580" marR="68580" marT="34290" marB="34290"/>
                </a:tc>
                <a:tc>
                  <a:txBody>
                    <a:bodyPr/>
                    <a:lstStyle/>
                    <a:p>
                      <a:r>
                        <a:rPr lang="en-US" sz="1600" dirty="0"/>
                        <a:t>session</a:t>
                      </a:r>
                    </a:p>
                  </a:txBody>
                  <a:tcPr marL="68580" marR="68580" marT="34290" marB="34290"/>
                </a:tc>
                <a:tc>
                  <a:txBody>
                    <a:bodyPr/>
                    <a:lstStyle/>
                    <a:p>
                      <a:r>
                        <a:rPr lang="en-US" sz="1600" dirty="0"/>
                        <a:t>Bean instance is valid until client’s session is going on.</a:t>
                      </a:r>
                    </a:p>
                  </a:txBody>
                  <a:tcPr marL="68580" marR="68580" marT="34290" marB="34290"/>
                </a:tc>
                <a:extLst>
                  <a:ext uri="{0D108BD9-81ED-4DB2-BD59-A6C34878D82A}">
                    <a16:rowId xmlns:a16="http://schemas.microsoft.com/office/drawing/2014/main" val="10004"/>
                  </a:ext>
                </a:extLst>
              </a:tr>
              <a:tr h="582977">
                <a:tc>
                  <a:txBody>
                    <a:bodyPr/>
                    <a:lstStyle/>
                    <a:p>
                      <a:pPr algn="ctr"/>
                      <a:r>
                        <a:rPr lang="en-US" sz="1600" dirty="0"/>
                        <a:t>5.</a:t>
                      </a:r>
                    </a:p>
                  </a:txBody>
                  <a:tcPr marL="68580" marR="68580" marT="34290" marB="34290"/>
                </a:tc>
                <a:tc>
                  <a:txBody>
                    <a:bodyPr/>
                    <a:lstStyle/>
                    <a:p>
                      <a:r>
                        <a:rPr lang="en-US" sz="1600" dirty="0"/>
                        <a:t>global-session</a:t>
                      </a:r>
                    </a:p>
                  </a:txBody>
                  <a:tcPr marL="68580" marR="68580" marT="34290" marB="34290"/>
                </a:tc>
                <a:tc>
                  <a:txBody>
                    <a:bodyPr/>
                    <a:lstStyle/>
                    <a:p>
                      <a:r>
                        <a:rPr lang="en-US" sz="1600" dirty="0"/>
                        <a:t>Bean scope will be assigned to HTTP session &amp; applicable for portlets.</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629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33321"/>
          </a:xfrm>
        </p:spPr>
        <p:txBody>
          <a:bodyPr/>
          <a:lstStyle/>
          <a:p>
            <a:pPr algn="l"/>
            <a:r>
              <a:rPr lang="en-US" dirty="0"/>
              <a:t>Aware interfaces</a:t>
            </a:r>
          </a:p>
        </p:txBody>
      </p:sp>
      <p:sp>
        <p:nvSpPr>
          <p:cNvPr id="3" name="Content Placeholder 2"/>
          <p:cNvSpPr>
            <a:spLocks noGrp="1"/>
          </p:cNvSpPr>
          <p:nvPr>
            <p:ph idx="1"/>
          </p:nvPr>
        </p:nvSpPr>
        <p:spPr>
          <a:xfrm>
            <a:off x="628650" y="1007165"/>
            <a:ext cx="7886700" cy="3625558"/>
          </a:xfrm>
        </p:spPr>
        <p:txBody>
          <a:bodyPr>
            <a:normAutofit/>
          </a:bodyPr>
          <a:lstStyle/>
          <a:p>
            <a:r>
              <a:rPr lang="en-US" dirty="0"/>
              <a:t>Spring offers a range of Aware interfaces that allow beans to indicate to the container that they require a certain infrastructure dependency.</a:t>
            </a:r>
          </a:p>
          <a:p>
            <a:r>
              <a:rPr lang="en-US" dirty="0"/>
              <a:t>Each interface will require you to implement a method to inject the dependency in bean. </a:t>
            </a:r>
          </a:p>
          <a:p>
            <a:r>
              <a:rPr lang="en-US" dirty="0"/>
              <a:t>For example:</a:t>
            </a:r>
          </a:p>
          <a:p>
            <a:pPr marL="300038" lvl="1" indent="0">
              <a:buNone/>
            </a:pPr>
            <a:r>
              <a:rPr lang="en-US" sz="1650" dirty="0"/>
              <a:t>public class </a:t>
            </a:r>
            <a:r>
              <a:rPr lang="en-US" sz="1650" dirty="0" err="1"/>
              <a:t>MessagePrinterBean</a:t>
            </a:r>
            <a:r>
              <a:rPr lang="en-US" sz="1650" dirty="0"/>
              <a:t> implements </a:t>
            </a:r>
            <a:r>
              <a:rPr lang="en-US" sz="1650" b="1" dirty="0" err="1">
                <a:solidFill>
                  <a:srgbClr val="FF0000"/>
                </a:solidFill>
              </a:rPr>
              <a:t>BeanNameAware</a:t>
            </a:r>
            <a:r>
              <a:rPr lang="en-US" sz="1650" dirty="0">
                <a:solidFill>
                  <a:srgbClr val="FF0000"/>
                </a:solidFill>
              </a:rPr>
              <a:t> </a:t>
            </a:r>
            <a:r>
              <a:rPr lang="en-US" sz="1650" dirty="0"/>
              <a:t>{</a:t>
            </a:r>
          </a:p>
          <a:p>
            <a:pPr marL="300038" lvl="1" indent="0">
              <a:buNone/>
            </a:pPr>
            <a:r>
              <a:rPr lang="en-US" sz="1650" dirty="0"/>
              <a:t>	public void </a:t>
            </a:r>
            <a:r>
              <a:rPr lang="en-US" sz="1650" dirty="0" err="1"/>
              <a:t>setBeanName</a:t>
            </a:r>
            <a:r>
              <a:rPr lang="en-US" sz="1650" dirty="0"/>
              <a:t>(String </a:t>
            </a:r>
            <a:r>
              <a:rPr lang="en-US" sz="1650" dirty="0" err="1"/>
              <a:t>beanName</a:t>
            </a:r>
            <a:r>
              <a:rPr lang="en-US" sz="1650" dirty="0"/>
              <a:t>) {</a:t>
            </a:r>
          </a:p>
          <a:p>
            <a:pPr marL="300038" lvl="1" indent="0">
              <a:buNone/>
            </a:pPr>
            <a:r>
              <a:rPr lang="en-US" sz="1650" dirty="0"/>
              <a:t>		</a:t>
            </a:r>
            <a:r>
              <a:rPr lang="en-US" sz="1650" dirty="0" err="1"/>
              <a:t>System.</a:t>
            </a:r>
            <a:r>
              <a:rPr lang="en-US" sz="1650" i="1" dirty="0" err="1"/>
              <a:t>out.println</a:t>
            </a:r>
            <a:r>
              <a:rPr lang="en-US" sz="1650" i="1" dirty="0"/>
              <a:t>("Bean Name: " + </a:t>
            </a:r>
            <a:r>
              <a:rPr lang="en-US" sz="1650" i="1" dirty="0" err="1"/>
              <a:t>beanName</a:t>
            </a:r>
            <a:r>
              <a:rPr lang="en-US" sz="1650" i="1" dirty="0"/>
              <a:t>);</a:t>
            </a:r>
          </a:p>
          <a:p>
            <a:pPr marL="300038" lvl="1" indent="0">
              <a:buNone/>
            </a:pPr>
            <a:r>
              <a:rPr lang="en-US" sz="1650" dirty="0"/>
              <a:t>	}</a:t>
            </a:r>
          </a:p>
          <a:p>
            <a:pPr marL="300038" lvl="1" indent="0">
              <a:buNone/>
            </a:pPr>
            <a:r>
              <a:rPr lang="en-US" sz="1650" dirty="0"/>
              <a:t>}</a:t>
            </a:r>
          </a:p>
        </p:txBody>
      </p:sp>
    </p:spTree>
    <p:extLst>
      <p:ext uri="{BB962C8B-B14F-4D97-AF65-F5344CB8AC3E}">
        <p14:creationId xmlns:p14="http://schemas.microsoft.com/office/powerpoint/2010/main" val="33183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163334"/>
            <a:ext cx="7886700" cy="561043"/>
          </a:xfrm>
        </p:spPr>
        <p:txBody>
          <a:bodyPr/>
          <a:lstStyle/>
          <a:p>
            <a:pPr algn="l"/>
            <a:r>
              <a:rPr lang="en-US" dirty="0"/>
              <a:t>List of aware interfaces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1623041"/>
              </p:ext>
            </p:extLst>
          </p:nvPr>
        </p:nvGraphicFramePr>
        <p:xfrm>
          <a:off x="628651" y="724377"/>
          <a:ext cx="7886700" cy="4145279"/>
        </p:xfrm>
        <a:graphic>
          <a:graphicData uri="http://schemas.openxmlformats.org/drawingml/2006/table">
            <a:tbl>
              <a:tblPr firstRow="1" bandRow="1">
                <a:tableStyleId>{5C22544A-7EE6-4342-B048-85BDC9FD1C3A}</a:tableStyleId>
              </a:tblPr>
              <a:tblGrid>
                <a:gridCol w="684592">
                  <a:extLst>
                    <a:ext uri="{9D8B030D-6E8A-4147-A177-3AD203B41FA5}">
                      <a16:colId xmlns:a16="http://schemas.microsoft.com/office/drawing/2014/main" val="20000"/>
                    </a:ext>
                  </a:extLst>
                </a:gridCol>
                <a:gridCol w="2304600">
                  <a:extLst>
                    <a:ext uri="{9D8B030D-6E8A-4147-A177-3AD203B41FA5}">
                      <a16:colId xmlns:a16="http://schemas.microsoft.com/office/drawing/2014/main" val="20001"/>
                    </a:ext>
                  </a:extLst>
                </a:gridCol>
                <a:gridCol w="4897508">
                  <a:extLst>
                    <a:ext uri="{9D8B030D-6E8A-4147-A177-3AD203B41FA5}">
                      <a16:colId xmlns:a16="http://schemas.microsoft.com/office/drawing/2014/main" val="20002"/>
                    </a:ext>
                  </a:extLst>
                </a:gridCol>
              </a:tblGrid>
              <a:tr h="342899">
                <a:tc>
                  <a:txBody>
                    <a:bodyPr/>
                    <a:lstStyle/>
                    <a:p>
                      <a:r>
                        <a:rPr lang="en-US" sz="1600" dirty="0" err="1"/>
                        <a:t>Sr.No</a:t>
                      </a:r>
                      <a:r>
                        <a:rPr lang="en-US" sz="1600" dirty="0"/>
                        <a:t>.</a:t>
                      </a:r>
                    </a:p>
                  </a:txBody>
                  <a:tcPr marL="68580" marR="68580" marT="34290" marB="34290"/>
                </a:tc>
                <a:tc>
                  <a:txBody>
                    <a:bodyPr/>
                    <a:lstStyle/>
                    <a:p>
                      <a:r>
                        <a:rPr lang="en-US" sz="1600" dirty="0"/>
                        <a:t>Aware Interface</a:t>
                      </a:r>
                    </a:p>
                  </a:txBody>
                  <a:tcPr marL="68580" marR="68580" marT="34290" marB="34290"/>
                </a:tc>
                <a:tc>
                  <a:txBody>
                    <a:bodyPr/>
                    <a:lstStyle/>
                    <a:p>
                      <a:r>
                        <a:rPr lang="en-US" sz="1600" dirty="0"/>
                        <a:t>Purpose</a:t>
                      </a:r>
                    </a:p>
                  </a:txBody>
                  <a:tcPr marL="68580" marR="68580" marT="34290" marB="34290"/>
                </a:tc>
                <a:extLst>
                  <a:ext uri="{0D108BD9-81ED-4DB2-BD59-A6C34878D82A}">
                    <a16:rowId xmlns:a16="http://schemas.microsoft.com/office/drawing/2014/main" val="10000"/>
                  </a:ext>
                </a:extLst>
              </a:tr>
              <a:tr h="480060">
                <a:tc>
                  <a:txBody>
                    <a:bodyPr/>
                    <a:lstStyle/>
                    <a:p>
                      <a:r>
                        <a:rPr lang="en-US" sz="1600" dirty="0"/>
                        <a:t>1.</a:t>
                      </a:r>
                    </a:p>
                  </a:txBody>
                  <a:tcPr marL="68580" marR="68580" marT="34290" marB="34290"/>
                </a:tc>
                <a:tc>
                  <a:txBody>
                    <a:bodyPr/>
                    <a:lstStyle/>
                    <a:p>
                      <a:r>
                        <a:rPr lang="en-US" sz="1600" b="0" i="0" kern="1200" dirty="0" err="1">
                          <a:solidFill>
                            <a:schemeClr val="dk1"/>
                          </a:solidFill>
                          <a:effectLst/>
                          <a:latin typeface="+mn-lt"/>
                          <a:ea typeface="+mn-ea"/>
                          <a:cs typeface="+mn-cs"/>
                        </a:rPr>
                        <a:t>ApplicationContextAware</a:t>
                      </a:r>
                      <a:endParaRPr lang="en-US" sz="1600" dirty="0"/>
                    </a:p>
                  </a:txBody>
                  <a:tcPr marL="68580" marR="68580" marT="34290" marB="34290"/>
                </a:tc>
                <a:tc>
                  <a:txBody>
                    <a:bodyPr/>
                    <a:lstStyle/>
                    <a:p>
                      <a:r>
                        <a:rPr lang="en-US" sz="1600" dirty="0"/>
                        <a:t>Bean that </a:t>
                      </a:r>
                      <a:r>
                        <a:rPr lang="en-US" sz="1600" b="0" i="0" kern="1200" dirty="0">
                          <a:solidFill>
                            <a:schemeClr val="dk1"/>
                          </a:solidFill>
                          <a:effectLst/>
                          <a:latin typeface="+mn-lt"/>
                          <a:ea typeface="+mn-ea"/>
                          <a:cs typeface="+mn-cs"/>
                        </a:rPr>
                        <a:t>wishes to be notified of the </a:t>
                      </a:r>
                      <a:r>
                        <a:rPr lang="en-US" sz="1600" b="0" i="0" kern="1200" dirty="0" err="1">
                          <a:solidFill>
                            <a:schemeClr val="dk1"/>
                          </a:solidFill>
                          <a:effectLst/>
                          <a:latin typeface="+mn-lt"/>
                          <a:ea typeface="+mn-ea"/>
                          <a:cs typeface="+mn-cs"/>
                        </a:rPr>
                        <a:t>ApplicationContext</a:t>
                      </a:r>
                      <a:r>
                        <a:rPr lang="en-US" sz="1600" b="0" i="0" kern="1200" dirty="0">
                          <a:solidFill>
                            <a:schemeClr val="dk1"/>
                          </a:solidFill>
                          <a:effectLst/>
                          <a:latin typeface="+mn-lt"/>
                          <a:ea typeface="+mn-ea"/>
                          <a:cs typeface="+mn-cs"/>
                        </a:rPr>
                        <a:t> that it runs in.</a:t>
                      </a:r>
                      <a:endParaRPr lang="en-US" sz="1600" dirty="0"/>
                    </a:p>
                  </a:txBody>
                  <a:tcPr marL="68580" marR="68580" marT="34290" marB="34290"/>
                </a:tc>
                <a:extLst>
                  <a:ext uri="{0D108BD9-81ED-4DB2-BD59-A6C34878D82A}">
                    <a16:rowId xmlns:a16="http://schemas.microsoft.com/office/drawing/2014/main" val="10001"/>
                  </a:ext>
                </a:extLst>
              </a:tr>
              <a:tr h="480060">
                <a:tc>
                  <a:txBody>
                    <a:bodyPr/>
                    <a:lstStyle/>
                    <a:p>
                      <a:r>
                        <a:rPr lang="en-US" sz="1600" dirty="0"/>
                        <a:t>2.</a:t>
                      </a:r>
                    </a:p>
                  </a:txBody>
                  <a:tcPr marL="68580" marR="68580" marT="34290" marB="34290"/>
                </a:tc>
                <a:tc>
                  <a:txBody>
                    <a:bodyPr/>
                    <a:lstStyle/>
                    <a:p>
                      <a:r>
                        <a:rPr lang="en-US" sz="1600" b="0" i="0" kern="1200" dirty="0" err="1">
                          <a:solidFill>
                            <a:schemeClr val="dk1"/>
                          </a:solidFill>
                          <a:effectLst/>
                          <a:latin typeface="+mn-lt"/>
                          <a:ea typeface="+mn-ea"/>
                          <a:cs typeface="+mn-cs"/>
                        </a:rPr>
                        <a:t>ApplicationEventPublisherAware</a:t>
                      </a:r>
                      <a:endParaRPr lang="en-US" sz="1600" dirty="0"/>
                    </a:p>
                  </a:txBody>
                  <a:tcPr marL="68580" marR="68580" marT="34290" marB="34290"/>
                </a:tc>
                <a:tc>
                  <a:txBody>
                    <a:bodyPr/>
                    <a:lstStyle/>
                    <a:p>
                      <a:r>
                        <a:rPr lang="en-US" sz="1600" b="0" i="0" kern="1200" dirty="0">
                          <a:solidFill>
                            <a:schemeClr val="dk1"/>
                          </a:solidFill>
                          <a:effectLst/>
                          <a:latin typeface="+mn-lt"/>
                          <a:ea typeface="+mn-ea"/>
                          <a:cs typeface="+mn-cs"/>
                        </a:rPr>
                        <a:t>Set the </a:t>
                      </a:r>
                      <a:r>
                        <a:rPr lang="en-US" sz="1600" b="0" i="0" kern="1200" dirty="0" err="1">
                          <a:solidFill>
                            <a:schemeClr val="dk1"/>
                          </a:solidFill>
                          <a:effectLst/>
                          <a:latin typeface="+mn-lt"/>
                          <a:ea typeface="+mn-ea"/>
                          <a:cs typeface="+mn-cs"/>
                        </a:rPr>
                        <a:t>ApplicationEventPublisher</a:t>
                      </a:r>
                      <a:r>
                        <a:rPr lang="en-US" sz="1600" b="0" i="0" kern="1200" dirty="0">
                          <a:solidFill>
                            <a:schemeClr val="dk1"/>
                          </a:solidFill>
                          <a:effectLst/>
                          <a:latin typeface="+mn-lt"/>
                          <a:ea typeface="+mn-ea"/>
                          <a:cs typeface="+mn-cs"/>
                        </a:rPr>
                        <a:t> that this object runs in.</a:t>
                      </a:r>
                      <a:endParaRPr lang="en-US" sz="1600" dirty="0"/>
                    </a:p>
                  </a:txBody>
                  <a:tcPr marL="68580" marR="68580" marT="34290" marB="34290"/>
                </a:tc>
                <a:extLst>
                  <a:ext uri="{0D108BD9-81ED-4DB2-BD59-A6C34878D82A}">
                    <a16:rowId xmlns:a16="http://schemas.microsoft.com/office/drawing/2014/main" val="10002"/>
                  </a:ext>
                </a:extLst>
              </a:tr>
              <a:tr h="480060">
                <a:tc>
                  <a:txBody>
                    <a:bodyPr/>
                    <a:lstStyle/>
                    <a:p>
                      <a:r>
                        <a:rPr lang="en-US" sz="1600" dirty="0"/>
                        <a:t>3.</a:t>
                      </a:r>
                    </a:p>
                  </a:txBody>
                  <a:tcPr marL="68580" marR="68580" marT="34290" marB="34290"/>
                </a:tc>
                <a:tc>
                  <a:txBody>
                    <a:bodyPr/>
                    <a:lstStyle/>
                    <a:p>
                      <a:r>
                        <a:rPr lang="en-US" sz="1600" b="0" i="0" kern="1200" dirty="0" err="1">
                          <a:solidFill>
                            <a:schemeClr val="dk1"/>
                          </a:solidFill>
                          <a:effectLst/>
                          <a:latin typeface="+mn-lt"/>
                          <a:ea typeface="+mn-ea"/>
                          <a:cs typeface="+mn-cs"/>
                        </a:rPr>
                        <a:t>BeanClassLoaderAware</a:t>
                      </a:r>
                      <a:endParaRPr lang="en-US" sz="1600" dirty="0"/>
                    </a:p>
                  </a:txBody>
                  <a:tcPr marL="68580" marR="68580" marT="34290" marB="34290"/>
                </a:tc>
                <a:tc>
                  <a:txBody>
                    <a:bodyPr/>
                    <a:lstStyle/>
                    <a:p>
                      <a:r>
                        <a:rPr lang="en-US" sz="1600" b="0" i="0" kern="1200" dirty="0">
                          <a:solidFill>
                            <a:schemeClr val="dk1"/>
                          </a:solidFill>
                          <a:effectLst/>
                          <a:latin typeface="+mn-lt"/>
                          <a:ea typeface="+mn-ea"/>
                          <a:cs typeface="+mn-cs"/>
                        </a:rPr>
                        <a:t>Supplies the bean class loader to a bean instance.</a:t>
                      </a:r>
                      <a:endParaRPr lang="en-US" sz="1600" dirty="0"/>
                    </a:p>
                  </a:txBody>
                  <a:tcPr marL="68580" marR="68580" marT="34290" marB="34290"/>
                </a:tc>
                <a:extLst>
                  <a:ext uri="{0D108BD9-81ED-4DB2-BD59-A6C34878D82A}">
                    <a16:rowId xmlns:a16="http://schemas.microsoft.com/office/drawing/2014/main" val="10003"/>
                  </a:ext>
                </a:extLst>
              </a:tr>
              <a:tr h="278130">
                <a:tc>
                  <a:txBody>
                    <a:bodyPr/>
                    <a:lstStyle/>
                    <a:p>
                      <a:r>
                        <a:rPr lang="en-US" sz="1600" dirty="0"/>
                        <a:t>4.</a:t>
                      </a:r>
                    </a:p>
                  </a:txBody>
                  <a:tcPr marL="68580" marR="68580" marT="34290" marB="34290"/>
                </a:tc>
                <a:tc>
                  <a:txBody>
                    <a:bodyPr/>
                    <a:lstStyle/>
                    <a:p>
                      <a:r>
                        <a:rPr lang="en-US" sz="1600" b="0" i="0" kern="1200" dirty="0" err="1">
                          <a:solidFill>
                            <a:schemeClr val="dk1"/>
                          </a:solidFill>
                          <a:effectLst/>
                          <a:latin typeface="+mn-lt"/>
                          <a:ea typeface="+mn-ea"/>
                          <a:cs typeface="+mn-cs"/>
                        </a:rPr>
                        <a:t>BeanFactoryAware</a:t>
                      </a:r>
                      <a:endParaRPr lang="en-US" sz="1600" dirty="0"/>
                    </a:p>
                  </a:txBody>
                  <a:tcPr marL="68580" marR="68580" marT="34290" marB="34290"/>
                </a:tc>
                <a:tc>
                  <a:txBody>
                    <a:bodyPr/>
                    <a:lstStyle/>
                    <a:p>
                      <a:r>
                        <a:rPr lang="en-US" sz="1600" b="0" i="0" kern="1200" dirty="0">
                          <a:solidFill>
                            <a:schemeClr val="dk1"/>
                          </a:solidFill>
                          <a:effectLst/>
                          <a:latin typeface="+mn-lt"/>
                          <a:ea typeface="+mn-ea"/>
                          <a:cs typeface="+mn-cs"/>
                        </a:rPr>
                        <a:t>Supplies the owning factory to a bean instance.</a:t>
                      </a:r>
                      <a:endParaRPr lang="en-US" sz="1600" dirty="0"/>
                    </a:p>
                  </a:txBody>
                  <a:tcPr marL="68580" marR="68580" marT="34290" marB="34290"/>
                </a:tc>
                <a:extLst>
                  <a:ext uri="{0D108BD9-81ED-4DB2-BD59-A6C34878D82A}">
                    <a16:rowId xmlns:a16="http://schemas.microsoft.com/office/drawing/2014/main" val="10004"/>
                  </a:ext>
                </a:extLst>
              </a:tr>
              <a:tr h="278130">
                <a:tc>
                  <a:txBody>
                    <a:bodyPr/>
                    <a:lstStyle/>
                    <a:p>
                      <a:r>
                        <a:rPr lang="en-US" sz="1600" dirty="0"/>
                        <a:t>5.</a:t>
                      </a:r>
                    </a:p>
                  </a:txBody>
                  <a:tcPr marL="68580" marR="68580" marT="34290" marB="34290"/>
                </a:tc>
                <a:tc>
                  <a:txBody>
                    <a:bodyPr/>
                    <a:lstStyle/>
                    <a:p>
                      <a:r>
                        <a:rPr lang="en-US" sz="1600" b="0" i="0" kern="1200" dirty="0" err="1">
                          <a:solidFill>
                            <a:schemeClr val="dk1"/>
                          </a:solidFill>
                          <a:effectLst/>
                          <a:latin typeface="+mn-lt"/>
                          <a:ea typeface="+mn-ea"/>
                          <a:cs typeface="+mn-cs"/>
                        </a:rPr>
                        <a:t>BeanNameAware</a:t>
                      </a:r>
                      <a:endParaRPr lang="en-US" sz="1600" dirty="0"/>
                    </a:p>
                  </a:txBody>
                  <a:tcPr marL="68580" marR="68580" marT="34290" marB="34290"/>
                </a:tc>
                <a:tc>
                  <a:txBody>
                    <a:bodyPr/>
                    <a:lstStyle/>
                    <a:p>
                      <a:r>
                        <a:rPr lang="en-US" sz="1600" dirty="0"/>
                        <a:t>Supplies the bean name to</a:t>
                      </a:r>
                      <a:r>
                        <a:rPr lang="en-US" sz="1600" baseline="0" dirty="0"/>
                        <a:t> a bean instance.</a:t>
                      </a:r>
                      <a:endParaRPr lang="en-US" sz="1600" dirty="0"/>
                    </a:p>
                  </a:txBody>
                  <a:tcPr marL="68580" marR="68580" marT="34290" marB="34290"/>
                </a:tc>
                <a:extLst>
                  <a:ext uri="{0D108BD9-81ED-4DB2-BD59-A6C34878D82A}">
                    <a16:rowId xmlns:a16="http://schemas.microsoft.com/office/drawing/2014/main" val="10005"/>
                  </a:ext>
                </a:extLst>
              </a:tr>
              <a:tr h="480060">
                <a:tc>
                  <a:txBody>
                    <a:bodyPr/>
                    <a:lstStyle/>
                    <a:p>
                      <a:r>
                        <a:rPr lang="en-US" sz="1600" dirty="0"/>
                        <a:t>6.</a:t>
                      </a:r>
                    </a:p>
                  </a:txBody>
                  <a:tcPr marL="68580" marR="68580" marT="34290" marB="34290"/>
                </a:tc>
                <a:tc>
                  <a:txBody>
                    <a:bodyPr/>
                    <a:lstStyle/>
                    <a:p>
                      <a:r>
                        <a:rPr lang="en-US" sz="1600" b="0" i="0" kern="1200" dirty="0" err="1">
                          <a:solidFill>
                            <a:schemeClr val="dk1"/>
                          </a:solidFill>
                          <a:effectLst/>
                          <a:latin typeface="+mn-lt"/>
                          <a:ea typeface="+mn-ea"/>
                          <a:cs typeface="+mn-cs"/>
                        </a:rPr>
                        <a:t>BootstrapContextAware</a:t>
                      </a:r>
                      <a:endParaRPr lang="en-US" sz="1600" dirty="0"/>
                    </a:p>
                  </a:txBody>
                  <a:tcPr marL="68580" marR="68580" marT="34290" marB="34290"/>
                </a:tc>
                <a:tc>
                  <a:txBody>
                    <a:bodyPr/>
                    <a:lstStyle/>
                    <a:p>
                      <a:r>
                        <a:rPr lang="en-US" sz="1600" b="0" i="0" kern="1200" dirty="0">
                          <a:solidFill>
                            <a:schemeClr val="dk1"/>
                          </a:solidFill>
                          <a:effectLst/>
                          <a:latin typeface="+mn-lt"/>
                          <a:ea typeface="+mn-ea"/>
                          <a:cs typeface="+mn-cs"/>
                        </a:rPr>
                        <a:t>Supplies the </a:t>
                      </a:r>
                      <a:r>
                        <a:rPr lang="en-US" sz="1600" b="0" i="0" kern="1200" dirty="0" err="1">
                          <a:solidFill>
                            <a:schemeClr val="dk1"/>
                          </a:solidFill>
                          <a:effectLst/>
                          <a:latin typeface="+mn-lt"/>
                          <a:ea typeface="+mn-ea"/>
                          <a:cs typeface="+mn-cs"/>
                        </a:rPr>
                        <a:t>BootstrapContext</a:t>
                      </a:r>
                      <a:r>
                        <a:rPr lang="en-US" sz="1600" b="0" i="0" kern="1200" dirty="0">
                          <a:solidFill>
                            <a:schemeClr val="dk1"/>
                          </a:solidFill>
                          <a:effectLst/>
                          <a:latin typeface="+mn-lt"/>
                          <a:ea typeface="+mn-ea"/>
                          <a:cs typeface="+mn-cs"/>
                        </a:rPr>
                        <a:t> to a bean instance.</a:t>
                      </a:r>
                      <a:endParaRPr lang="en-US" sz="1600" dirty="0"/>
                    </a:p>
                  </a:txBody>
                  <a:tcPr marL="68580" marR="68580" marT="34290" marB="34290"/>
                </a:tc>
                <a:extLst>
                  <a:ext uri="{0D108BD9-81ED-4DB2-BD59-A6C34878D82A}">
                    <a16:rowId xmlns:a16="http://schemas.microsoft.com/office/drawing/2014/main" val="10006"/>
                  </a:ext>
                </a:extLst>
              </a:tr>
              <a:tr h="480060">
                <a:tc>
                  <a:txBody>
                    <a:bodyPr/>
                    <a:lstStyle/>
                    <a:p>
                      <a:r>
                        <a:rPr lang="en-US" sz="1600" dirty="0"/>
                        <a:t>7.</a:t>
                      </a:r>
                    </a:p>
                  </a:txBody>
                  <a:tcPr marL="68580" marR="68580" marT="34290" marB="34290"/>
                </a:tc>
                <a:tc>
                  <a:txBody>
                    <a:bodyPr/>
                    <a:lstStyle/>
                    <a:p>
                      <a:r>
                        <a:rPr lang="en-US" sz="1600" b="0" i="0" kern="1200" dirty="0" err="1">
                          <a:solidFill>
                            <a:schemeClr val="dk1"/>
                          </a:solidFill>
                          <a:effectLst/>
                          <a:latin typeface="+mn-lt"/>
                          <a:ea typeface="+mn-ea"/>
                          <a:cs typeface="+mn-cs"/>
                        </a:rPr>
                        <a:t>MessageSourceAware</a:t>
                      </a:r>
                      <a:endParaRPr lang="en-US" sz="1600" dirty="0"/>
                    </a:p>
                  </a:txBody>
                  <a:tcPr marL="68580" marR="68580" marT="34290" marB="34290"/>
                </a:tc>
                <a:tc>
                  <a:txBody>
                    <a:bodyPr/>
                    <a:lstStyle/>
                    <a:p>
                      <a:r>
                        <a:rPr lang="en-US" sz="1600" b="0" i="0" kern="1200" dirty="0">
                          <a:solidFill>
                            <a:schemeClr val="dk1"/>
                          </a:solidFill>
                          <a:effectLst/>
                          <a:latin typeface="+mn-lt"/>
                          <a:ea typeface="+mn-ea"/>
                          <a:cs typeface="+mn-cs"/>
                        </a:rPr>
                        <a:t>Supplies the </a:t>
                      </a:r>
                      <a:r>
                        <a:rPr lang="en-US" sz="1600" b="0" i="0" kern="1200" dirty="0" err="1">
                          <a:solidFill>
                            <a:schemeClr val="dk1"/>
                          </a:solidFill>
                          <a:effectLst/>
                          <a:latin typeface="+mn-lt"/>
                          <a:ea typeface="+mn-ea"/>
                          <a:cs typeface="+mn-cs"/>
                        </a:rPr>
                        <a:t>MessageSource</a:t>
                      </a:r>
                      <a:r>
                        <a:rPr lang="en-US" sz="1600" b="0" i="0" kern="1200" dirty="0">
                          <a:solidFill>
                            <a:schemeClr val="dk1"/>
                          </a:solidFill>
                          <a:effectLst/>
                          <a:latin typeface="+mn-lt"/>
                          <a:ea typeface="+mn-ea"/>
                          <a:cs typeface="+mn-cs"/>
                        </a:rPr>
                        <a:t> to a bean instance.</a:t>
                      </a:r>
                      <a:endParaRPr lang="en-US" sz="1600" dirty="0"/>
                    </a:p>
                  </a:txBody>
                  <a:tcPr marL="68580" marR="68580" marT="34290" marB="34290"/>
                </a:tc>
                <a:extLst>
                  <a:ext uri="{0D108BD9-81ED-4DB2-BD59-A6C34878D82A}">
                    <a16:rowId xmlns:a16="http://schemas.microsoft.com/office/drawing/2014/main" val="10007"/>
                  </a:ext>
                </a:extLst>
              </a:tr>
              <a:tr h="278130">
                <a:tc>
                  <a:txBody>
                    <a:bodyPr/>
                    <a:lstStyle/>
                    <a:p>
                      <a:r>
                        <a:rPr lang="en-US" sz="1600" dirty="0"/>
                        <a:t>8.</a:t>
                      </a:r>
                    </a:p>
                  </a:txBody>
                  <a:tcPr marL="68580" marR="68580" marT="34290" marB="34290"/>
                </a:tc>
                <a:tc>
                  <a:txBody>
                    <a:bodyPr/>
                    <a:lstStyle/>
                    <a:p>
                      <a:r>
                        <a:rPr lang="en-US" sz="1600" b="0" i="0" kern="1200" dirty="0" err="1">
                          <a:solidFill>
                            <a:schemeClr val="dk1"/>
                          </a:solidFill>
                          <a:effectLst/>
                          <a:latin typeface="+mn-lt"/>
                          <a:ea typeface="+mn-ea"/>
                          <a:cs typeface="+mn-cs"/>
                        </a:rPr>
                        <a:t>ServletConfigAware</a:t>
                      </a:r>
                      <a:endParaRPr lang="en-US" sz="1600" dirty="0"/>
                    </a:p>
                  </a:txBody>
                  <a:tcPr marL="68580" marR="68580" marT="34290" marB="34290"/>
                </a:tc>
                <a:tc>
                  <a:txBody>
                    <a:bodyPr/>
                    <a:lstStyle/>
                    <a:p>
                      <a:r>
                        <a:rPr lang="en-US" sz="1600" dirty="0"/>
                        <a:t>Supplies servlet </a:t>
                      </a:r>
                      <a:r>
                        <a:rPr lang="en-US" sz="1600" dirty="0" err="1"/>
                        <a:t>config</a:t>
                      </a:r>
                      <a:r>
                        <a:rPr lang="en-US" sz="1600" dirty="0"/>
                        <a:t> to a bean instance.</a:t>
                      </a:r>
                    </a:p>
                  </a:txBody>
                  <a:tcPr marL="68580" marR="68580" marT="34290" marB="34290"/>
                </a:tc>
                <a:extLst>
                  <a:ext uri="{0D108BD9-81ED-4DB2-BD59-A6C34878D82A}">
                    <a16:rowId xmlns:a16="http://schemas.microsoft.com/office/drawing/2014/main" val="10008"/>
                  </a:ext>
                </a:extLst>
              </a:tr>
              <a:tr h="278130">
                <a:tc>
                  <a:txBody>
                    <a:bodyPr/>
                    <a:lstStyle/>
                    <a:p>
                      <a:r>
                        <a:rPr lang="en-US" sz="1600" dirty="0"/>
                        <a:t>9.</a:t>
                      </a:r>
                    </a:p>
                  </a:txBody>
                  <a:tcPr marL="68580" marR="68580" marT="34290" marB="34290"/>
                </a:tc>
                <a:tc>
                  <a:txBody>
                    <a:bodyPr/>
                    <a:lstStyle/>
                    <a:p>
                      <a:r>
                        <a:rPr lang="en-US" sz="1600" b="0" i="0" kern="1200" dirty="0" err="1">
                          <a:solidFill>
                            <a:schemeClr val="dk1"/>
                          </a:solidFill>
                          <a:effectLst/>
                          <a:latin typeface="+mn-lt"/>
                          <a:ea typeface="+mn-ea"/>
                          <a:cs typeface="+mn-cs"/>
                        </a:rPr>
                        <a:t>ServletContextAware</a:t>
                      </a:r>
                      <a:endParaRPr lang="en-US" sz="1600" dirty="0"/>
                    </a:p>
                  </a:txBody>
                  <a:tcPr marL="68580" marR="68580" marT="34290" marB="34290"/>
                </a:tc>
                <a:tc>
                  <a:txBody>
                    <a:bodyPr/>
                    <a:lstStyle/>
                    <a:p>
                      <a:r>
                        <a:rPr lang="en-US" sz="1600" dirty="0"/>
                        <a:t>Supplies servlet</a:t>
                      </a:r>
                      <a:r>
                        <a:rPr lang="en-US" sz="1600" baseline="0" dirty="0"/>
                        <a:t> context to a bean instance.</a:t>
                      </a:r>
                      <a:endParaRPr lang="en-US" sz="1600" dirty="0"/>
                    </a:p>
                  </a:txBody>
                  <a:tcPr marL="68580" marR="68580" marT="34290" marB="3429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7405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852" y="205978"/>
            <a:ext cx="7885044" cy="651272"/>
          </a:xfrm>
        </p:spPr>
        <p:txBody>
          <a:bodyPr>
            <a:normAutofit/>
          </a:bodyPr>
          <a:lstStyle/>
          <a:p>
            <a:pPr algn="l"/>
            <a:r>
              <a:rPr lang="en-US" dirty="0"/>
              <a:t>Bean life cycle</a:t>
            </a:r>
          </a:p>
        </p:txBody>
      </p:sp>
      <p:sp>
        <p:nvSpPr>
          <p:cNvPr id="3" name="Content Placeholder 2"/>
          <p:cNvSpPr>
            <a:spLocks noGrp="1"/>
          </p:cNvSpPr>
          <p:nvPr>
            <p:ph idx="1"/>
          </p:nvPr>
        </p:nvSpPr>
        <p:spPr>
          <a:xfrm>
            <a:off x="728869" y="857250"/>
            <a:ext cx="8322365" cy="4000500"/>
          </a:xfrm>
        </p:spPr>
        <p:txBody>
          <a:bodyPr>
            <a:noAutofit/>
          </a:bodyPr>
          <a:lstStyle/>
          <a:p>
            <a:pPr marL="385763" indent="-385763">
              <a:buFont typeface="+mj-lt"/>
              <a:buAutoNum type="arabicPeriod"/>
            </a:pPr>
            <a:r>
              <a:rPr lang="en-US" sz="1600" dirty="0"/>
              <a:t>Reads bean configuration from xml file.</a:t>
            </a:r>
          </a:p>
          <a:p>
            <a:pPr marL="385763" indent="-385763">
              <a:buFont typeface="+mj-lt"/>
              <a:buAutoNum type="arabicPeriod"/>
            </a:pPr>
            <a:r>
              <a:rPr lang="en-US" sz="1600" dirty="0"/>
              <a:t>Creates instance of bean class.</a:t>
            </a:r>
          </a:p>
          <a:p>
            <a:pPr marL="385763" indent="-385763">
              <a:buFont typeface="+mj-lt"/>
              <a:buAutoNum type="arabicPeriod"/>
            </a:pPr>
            <a:r>
              <a:rPr lang="en-US" sz="1600" dirty="0"/>
              <a:t>Calls setter methods on bean to set the specified properties.</a:t>
            </a:r>
          </a:p>
          <a:p>
            <a:pPr marL="385763" indent="-385763">
              <a:buFont typeface="+mj-lt"/>
              <a:buAutoNum type="arabicPeriod"/>
            </a:pPr>
            <a:r>
              <a:rPr lang="en-US" sz="1600" dirty="0"/>
              <a:t>Calls aware interface methods on bean if it implements any.</a:t>
            </a:r>
          </a:p>
          <a:p>
            <a:pPr marL="385763" indent="-385763">
              <a:buFont typeface="+mj-lt"/>
              <a:buAutoNum type="arabicPeriod"/>
            </a:pPr>
            <a:r>
              <a:rPr lang="en-US" sz="1600" dirty="0"/>
              <a:t>If </a:t>
            </a:r>
            <a:r>
              <a:rPr lang="en-US" sz="1600" dirty="0" err="1"/>
              <a:t>BeanPostProcessor</a:t>
            </a:r>
            <a:r>
              <a:rPr lang="en-US" sz="1600" dirty="0"/>
              <a:t> is associated then calls </a:t>
            </a:r>
            <a:r>
              <a:rPr lang="en-US" sz="1600" dirty="0" err="1"/>
              <a:t>postProcessBeforeInitialization</a:t>
            </a:r>
            <a:r>
              <a:rPr lang="en-US" sz="1600" dirty="0"/>
              <a:t>() method on implementing class.</a:t>
            </a:r>
          </a:p>
          <a:p>
            <a:pPr marL="385763" indent="-385763">
              <a:buFont typeface="+mj-lt"/>
              <a:buAutoNum type="arabicPeriod"/>
            </a:pPr>
            <a:r>
              <a:rPr lang="en-US" sz="1600" dirty="0"/>
              <a:t>If bean implements </a:t>
            </a:r>
            <a:r>
              <a:rPr lang="en-US" sz="1600" dirty="0" err="1"/>
              <a:t>InitializingBean</a:t>
            </a:r>
            <a:r>
              <a:rPr lang="en-US" sz="1600" dirty="0"/>
              <a:t> interface then calls </a:t>
            </a:r>
            <a:r>
              <a:rPr lang="en-US" sz="1600" dirty="0" err="1"/>
              <a:t>afterPropertiesSet</a:t>
            </a:r>
            <a:r>
              <a:rPr lang="en-US" sz="1600" dirty="0"/>
              <a:t>() method on bean.</a:t>
            </a:r>
          </a:p>
          <a:p>
            <a:pPr marL="385763" indent="-385763">
              <a:buFont typeface="+mj-lt"/>
              <a:buAutoNum type="arabicPeriod"/>
            </a:pPr>
            <a:r>
              <a:rPr lang="en-US" sz="1600" dirty="0"/>
              <a:t>If bean configuration has "</a:t>
            </a:r>
            <a:r>
              <a:rPr lang="en-US" sz="1600" dirty="0" err="1"/>
              <a:t>init</a:t>
            </a:r>
            <a:r>
              <a:rPr lang="en-US" sz="1600" dirty="0"/>
              <a:t>-method" or @</a:t>
            </a:r>
            <a:r>
              <a:rPr lang="en-US" sz="1600" dirty="0" err="1"/>
              <a:t>PostConstruct</a:t>
            </a:r>
            <a:r>
              <a:rPr lang="en-US" sz="1600" dirty="0"/>
              <a:t> specified then it calls the defined </a:t>
            </a:r>
            <a:r>
              <a:rPr lang="en-US" sz="1600" dirty="0" err="1"/>
              <a:t>init</a:t>
            </a:r>
            <a:r>
              <a:rPr lang="en-US" sz="1600" dirty="0"/>
              <a:t> method on bean.</a:t>
            </a:r>
          </a:p>
          <a:p>
            <a:pPr marL="385763" indent="-385763">
              <a:buFont typeface="+mj-lt"/>
              <a:buAutoNum type="arabicPeriod"/>
            </a:pPr>
            <a:r>
              <a:rPr lang="en-US" sz="1600" dirty="0"/>
              <a:t>If </a:t>
            </a:r>
            <a:r>
              <a:rPr lang="en-US" sz="1600" dirty="0" err="1"/>
              <a:t>BeanPostProcessor</a:t>
            </a:r>
            <a:r>
              <a:rPr lang="en-US" sz="1600" dirty="0"/>
              <a:t> is associated then calls </a:t>
            </a:r>
            <a:r>
              <a:rPr lang="en-US" sz="1600" dirty="0" err="1"/>
              <a:t>postProcessAfterInitialization</a:t>
            </a:r>
            <a:r>
              <a:rPr lang="en-US" sz="1600" dirty="0"/>
              <a:t>() method on implementing class.</a:t>
            </a:r>
          </a:p>
          <a:p>
            <a:pPr marL="385763" indent="-385763">
              <a:buFont typeface="+mj-lt"/>
              <a:buAutoNum type="arabicPeriod"/>
            </a:pPr>
            <a:r>
              <a:rPr lang="en-US" sz="1600" dirty="0"/>
              <a:t>If bean implements </a:t>
            </a:r>
            <a:r>
              <a:rPr lang="en-US" sz="1600" dirty="0" err="1"/>
              <a:t>DisposableBean</a:t>
            </a:r>
            <a:r>
              <a:rPr lang="en-US" sz="1600" dirty="0"/>
              <a:t> interface then it calls destroy() method on bean.</a:t>
            </a:r>
          </a:p>
          <a:p>
            <a:pPr marL="385763" indent="-385763">
              <a:buFont typeface="+mj-lt"/>
              <a:buAutoNum type="arabicPeriod"/>
            </a:pPr>
            <a:r>
              <a:rPr lang="en-US" sz="1600" dirty="0"/>
              <a:t>If bean configuration has "destroy-method" or @</a:t>
            </a:r>
            <a:r>
              <a:rPr lang="en-US" sz="1600" dirty="0" err="1"/>
              <a:t>PreDestroy</a:t>
            </a:r>
            <a:r>
              <a:rPr lang="en-US" sz="1600" dirty="0"/>
              <a:t> specified then it calls the defined destroy method on bean.</a:t>
            </a:r>
          </a:p>
        </p:txBody>
      </p:sp>
    </p:spTree>
    <p:extLst>
      <p:ext uri="{BB962C8B-B14F-4D97-AF65-F5344CB8AC3E}">
        <p14:creationId xmlns:p14="http://schemas.microsoft.com/office/powerpoint/2010/main" val="246223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812834"/>
          </a:xfrm>
        </p:spPr>
        <p:txBody>
          <a:bodyPr/>
          <a:lstStyle/>
          <a:p>
            <a:r>
              <a:rPr lang="en-US" dirty="0"/>
              <a:t>History</a:t>
            </a:r>
          </a:p>
        </p:txBody>
      </p:sp>
      <p:sp>
        <p:nvSpPr>
          <p:cNvPr id="3" name="Content Placeholder 2"/>
          <p:cNvSpPr>
            <a:spLocks noGrp="1"/>
          </p:cNvSpPr>
          <p:nvPr>
            <p:ph idx="1"/>
          </p:nvPr>
        </p:nvSpPr>
        <p:spPr>
          <a:xfrm>
            <a:off x="3429001" y="1206121"/>
            <a:ext cx="4345781" cy="3200400"/>
          </a:xfrm>
        </p:spPr>
        <p:txBody>
          <a:bodyPr>
            <a:normAutofit/>
          </a:bodyPr>
          <a:lstStyle/>
          <a:p>
            <a:r>
              <a:rPr lang="en-US" dirty="0"/>
              <a:t>Spring framework is an open source Java platform and it was initially written by Rod Johnson and was first released under the Apache 2.0 license in June 2003.</a:t>
            </a:r>
          </a:p>
        </p:txBody>
      </p:sp>
      <p:sp>
        <p:nvSpPr>
          <p:cNvPr id="4" name="AutoShape 2" descr="Image result for spring rod johnson"/>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506"/>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257300"/>
            <a:ext cx="13144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33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down)">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Bean inheritance</a:t>
            </a:r>
          </a:p>
        </p:txBody>
      </p:sp>
      <p:sp>
        <p:nvSpPr>
          <p:cNvPr id="3" name="Content Placeholder 2"/>
          <p:cNvSpPr>
            <a:spLocks noGrp="1"/>
          </p:cNvSpPr>
          <p:nvPr>
            <p:ph idx="1"/>
          </p:nvPr>
        </p:nvSpPr>
        <p:spPr/>
        <p:txBody>
          <a:bodyPr>
            <a:normAutofit/>
          </a:bodyPr>
          <a:lstStyle/>
          <a:p>
            <a:pPr marL="0" indent="0">
              <a:buNone/>
            </a:pPr>
            <a:r>
              <a:rPr lang="en-US" sz="1800" dirty="0"/>
              <a:t>&lt;bean id=“</a:t>
            </a:r>
            <a:r>
              <a:rPr lang="en-US" sz="1800" dirty="0" err="1"/>
              <a:t>shapeBean</a:t>
            </a:r>
            <a:r>
              <a:rPr lang="en-US" sz="1800" dirty="0"/>
              <a:t>" class="</a:t>
            </a:r>
            <a:r>
              <a:rPr lang="en-US" sz="1800" dirty="0" err="1"/>
              <a:t>com.spring.ShapeBean</a:t>
            </a:r>
            <a:r>
              <a:rPr lang="en-US" sz="1800" dirty="0"/>
              <a:t>“      	</a:t>
            </a:r>
            <a:r>
              <a:rPr lang="en-US" sz="1800" b="1" dirty="0">
                <a:solidFill>
                  <a:srgbClr val="FF0000"/>
                </a:solidFill>
              </a:rPr>
              <a:t>abstract</a:t>
            </a:r>
            <a:r>
              <a:rPr lang="en-US" sz="1800" dirty="0"/>
              <a:t>=“true”&gt;</a:t>
            </a:r>
          </a:p>
          <a:p>
            <a:pPr marL="0" indent="0">
              <a:buNone/>
            </a:pPr>
            <a:r>
              <a:rPr lang="en-US" sz="1800" dirty="0"/>
              <a:t>&lt;/bean&gt;</a:t>
            </a:r>
          </a:p>
          <a:p>
            <a:pPr marL="0" indent="0">
              <a:buNone/>
            </a:pPr>
            <a:endParaRPr lang="en-US" sz="1800" dirty="0"/>
          </a:p>
          <a:p>
            <a:pPr marL="0" indent="0">
              <a:buNone/>
            </a:pPr>
            <a:r>
              <a:rPr lang="en-US" sz="1800" dirty="0"/>
              <a:t>&lt;bean id=“</a:t>
            </a:r>
            <a:r>
              <a:rPr lang="en-US" sz="1800" dirty="0" err="1"/>
              <a:t>circleBean</a:t>
            </a:r>
            <a:r>
              <a:rPr lang="en-US" sz="1800" dirty="0"/>
              <a:t>" class="</a:t>
            </a:r>
            <a:r>
              <a:rPr lang="en-US" sz="1800" dirty="0" err="1"/>
              <a:t>com.spring.CircleBean</a:t>
            </a:r>
            <a:r>
              <a:rPr lang="en-US" sz="1800" dirty="0"/>
              <a:t>" 	</a:t>
            </a:r>
            <a:r>
              <a:rPr lang="en-US" sz="1800" b="1" dirty="0">
                <a:solidFill>
                  <a:srgbClr val="FF0000"/>
                </a:solidFill>
              </a:rPr>
              <a:t>parent</a:t>
            </a:r>
            <a:r>
              <a:rPr lang="en-US" sz="1800" dirty="0"/>
              <a:t>=“</a:t>
            </a:r>
            <a:r>
              <a:rPr lang="en-US" sz="1800" dirty="0" err="1"/>
              <a:t>shapeBean</a:t>
            </a:r>
            <a:r>
              <a:rPr lang="en-US" sz="1800" dirty="0"/>
              <a:t>"&gt;</a:t>
            </a:r>
          </a:p>
          <a:p>
            <a:pPr marL="0" indent="0">
              <a:buNone/>
            </a:pPr>
            <a:r>
              <a:rPr lang="en-US" sz="1800" dirty="0"/>
              <a:t> 	&lt;property name=“radius" value=“12"/&gt;</a:t>
            </a:r>
          </a:p>
          <a:p>
            <a:pPr marL="0" indent="0">
              <a:buNone/>
            </a:pPr>
            <a:r>
              <a:rPr lang="en-US" sz="1800" dirty="0"/>
              <a:t>&lt;/bean&gt;</a:t>
            </a:r>
          </a:p>
        </p:txBody>
      </p:sp>
    </p:spTree>
    <p:extLst>
      <p:ext uri="{BB962C8B-B14F-4D97-AF65-F5344CB8AC3E}">
        <p14:creationId xmlns:p14="http://schemas.microsoft.com/office/powerpoint/2010/main" val="348026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Inner Beans</a:t>
            </a:r>
          </a:p>
        </p:txBody>
      </p:sp>
      <p:sp>
        <p:nvSpPr>
          <p:cNvPr id="3" name="Content Placeholder 2"/>
          <p:cNvSpPr>
            <a:spLocks noGrp="1"/>
          </p:cNvSpPr>
          <p:nvPr>
            <p:ph idx="1"/>
          </p:nvPr>
        </p:nvSpPr>
        <p:spPr>
          <a:xfrm>
            <a:off x="628649" y="1200151"/>
            <a:ext cx="7985263" cy="3394472"/>
          </a:xfrm>
        </p:spPr>
        <p:txBody>
          <a:bodyPr>
            <a:normAutofit fontScale="92500" lnSpcReduction="20000"/>
          </a:bodyPr>
          <a:lstStyle/>
          <a:p>
            <a:pPr marL="0" indent="0">
              <a:buNone/>
            </a:pPr>
            <a:r>
              <a:rPr lang="en-US" sz="1800" dirty="0"/>
              <a:t>&lt;bean id="</a:t>
            </a:r>
            <a:r>
              <a:rPr lang="en-US" sz="1800" dirty="0" err="1"/>
              <a:t>empBean</a:t>
            </a:r>
            <a:r>
              <a:rPr lang="en-US" sz="1800" dirty="0"/>
              <a:t>" class="</a:t>
            </a:r>
            <a:r>
              <a:rPr lang="en-US" sz="1800" dirty="0" err="1"/>
              <a:t>com.spring.EmployeeBean</a:t>
            </a:r>
            <a:r>
              <a:rPr lang="en-US" sz="1800" dirty="0"/>
              <a:t>"&gt;</a:t>
            </a:r>
          </a:p>
          <a:p>
            <a:pPr marL="0" indent="0">
              <a:buNone/>
            </a:pPr>
            <a:r>
              <a:rPr lang="en-US" sz="1800" dirty="0"/>
              <a:t>   &lt;property name="project"&gt;</a:t>
            </a:r>
          </a:p>
          <a:p>
            <a:pPr marL="0" indent="0">
              <a:buNone/>
            </a:pPr>
            <a:r>
              <a:rPr lang="en-US" sz="1800" dirty="0"/>
              <a:t>    	&lt;bean id="</a:t>
            </a:r>
            <a:r>
              <a:rPr lang="en-US" sz="1800" dirty="0" err="1"/>
              <a:t>projectBean</a:t>
            </a:r>
            <a:r>
              <a:rPr lang="en-US" sz="1800" dirty="0"/>
              <a:t>" class="</a:t>
            </a:r>
            <a:r>
              <a:rPr lang="en-US" sz="1800" dirty="0" err="1"/>
              <a:t>com.spring.ProjectBean</a:t>
            </a:r>
            <a:r>
              <a:rPr lang="en-US" sz="1800" dirty="0"/>
              <a:t>"/&gt;</a:t>
            </a:r>
          </a:p>
          <a:p>
            <a:pPr marL="0" indent="0">
              <a:buNone/>
            </a:pPr>
            <a:r>
              <a:rPr lang="en-US" sz="1800" dirty="0"/>
              <a:t>   &lt;/property&gt;</a:t>
            </a:r>
          </a:p>
          <a:p>
            <a:pPr marL="0" indent="0">
              <a:buNone/>
            </a:pPr>
            <a:r>
              <a:rPr lang="en-US" sz="1800" dirty="0"/>
              <a:t>&lt;/bean&gt;</a:t>
            </a:r>
          </a:p>
          <a:p>
            <a:pPr marL="0" indent="0">
              <a:buNone/>
            </a:pPr>
            <a:r>
              <a:rPr lang="en-US" sz="1800" b="1" dirty="0">
                <a:solidFill>
                  <a:srgbClr val="FF0000"/>
                </a:solidFill>
              </a:rPr>
              <a:t>OR</a:t>
            </a:r>
          </a:p>
          <a:p>
            <a:pPr marL="0" indent="0">
              <a:buNone/>
            </a:pPr>
            <a:r>
              <a:rPr lang="en-US" sz="1800" dirty="0"/>
              <a:t>&lt;bean id="</a:t>
            </a:r>
            <a:r>
              <a:rPr lang="en-US" sz="1800" dirty="0" err="1"/>
              <a:t>projectBean</a:t>
            </a:r>
            <a:r>
              <a:rPr lang="en-US" sz="1800" dirty="0"/>
              <a:t>" class="</a:t>
            </a:r>
            <a:r>
              <a:rPr lang="en-US" sz="1800" dirty="0" err="1"/>
              <a:t>com.spring.ProjectBean</a:t>
            </a:r>
            <a:r>
              <a:rPr lang="en-US" sz="1800" dirty="0"/>
              <a:t>"/&gt;</a:t>
            </a:r>
          </a:p>
          <a:p>
            <a:pPr marL="0" indent="0">
              <a:buNone/>
            </a:pPr>
            <a:r>
              <a:rPr lang="en-US" sz="1800" dirty="0"/>
              <a:t>&lt;bean id="</a:t>
            </a:r>
            <a:r>
              <a:rPr lang="en-US" sz="1800" dirty="0" err="1"/>
              <a:t>empBean</a:t>
            </a:r>
            <a:r>
              <a:rPr lang="en-US" sz="1800" dirty="0"/>
              <a:t>" class="</a:t>
            </a:r>
            <a:r>
              <a:rPr lang="en-US" sz="1800" dirty="0" err="1"/>
              <a:t>com.spring.EmployeeBean</a:t>
            </a:r>
            <a:r>
              <a:rPr lang="en-US" sz="1800" dirty="0"/>
              <a:t>"&gt;</a:t>
            </a:r>
          </a:p>
          <a:p>
            <a:pPr marL="0" indent="0">
              <a:buNone/>
            </a:pPr>
            <a:r>
              <a:rPr lang="en-US" sz="1800" dirty="0"/>
              <a:t>   &lt;property name="project"&gt;</a:t>
            </a:r>
          </a:p>
          <a:p>
            <a:pPr marL="0" indent="0">
              <a:buNone/>
            </a:pPr>
            <a:r>
              <a:rPr lang="en-US" sz="1800" dirty="0"/>
              <a:t>	</a:t>
            </a:r>
            <a:r>
              <a:rPr lang="en-US" sz="1800" b="1" dirty="0">
                <a:solidFill>
                  <a:srgbClr val="FF0000"/>
                </a:solidFill>
              </a:rPr>
              <a:t>&lt;ref </a:t>
            </a:r>
            <a:r>
              <a:rPr lang="en-US" sz="1800" dirty="0"/>
              <a:t>bean=“</a:t>
            </a:r>
            <a:r>
              <a:rPr lang="en-US" sz="1800" dirty="0" err="1"/>
              <a:t>projectBean</a:t>
            </a:r>
            <a:r>
              <a:rPr lang="en-US" sz="1800" dirty="0"/>
              <a:t>” /&gt;</a:t>
            </a:r>
          </a:p>
          <a:p>
            <a:pPr marL="0" indent="0">
              <a:buNone/>
            </a:pPr>
            <a:r>
              <a:rPr lang="en-US" sz="1800" dirty="0"/>
              <a:t>&lt;/property&gt;</a:t>
            </a:r>
          </a:p>
          <a:p>
            <a:pPr marL="0" indent="0">
              <a:buNone/>
            </a:pPr>
            <a:r>
              <a:rPr lang="en-US" sz="1800" dirty="0"/>
              <a:t>&lt;/bean&gt;</a:t>
            </a:r>
          </a:p>
          <a:p>
            <a:pPr marL="0" indent="0">
              <a:buNone/>
            </a:pPr>
            <a:endParaRPr lang="en-US" sz="1800" dirty="0"/>
          </a:p>
        </p:txBody>
      </p:sp>
    </p:spTree>
    <p:extLst>
      <p:ext uri="{BB962C8B-B14F-4D97-AF65-F5344CB8AC3E}">
        <p14:creationId xmlns:p14="http://schemas.microsoft.com/office/powerpoint/2010/main" val="38010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wipe(down)">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Using collections</a:t>
            </a:r>
          </a:p>
        </p:txBody>
      </p:sp>
      <p:sp>
        <p:nvSpPr>
          <p:cNvPr id="3" name="Content Placeholder 2"/>
          <p:cNvSpPr>
            <a:spLocks noGrp="1"/>
          </p:cNvSpPr>
          <p:nvPr>
            <p:ph idx="1"/>
          </p:nvPr>
        </p:nvSpPr>
        <p:spPr>
          <a:xfrm>
            <a:off x="628650" y="1200151"/>
            <a:ext cx="7886700" cy="3394472"/>
          </a:xfrm>
        </p:spPr>
        <p:txBody>
          <a:bodyPr>
            <a:normAutofit/>
          </a:bodyPr>
          <a:lstStyle/>
          <a:p>
            <a:pPr marL="0" indent="0">
              <a:lnSpc>
                <a:spcPct val="150000"/>
              </a:lnSpc>
              <a:buNone/>
            </a:pPr>
            <a:r>
              <a:rPr lang="en-US" sz="1950" dirty="0"/>
              <a:t>Spring allows us to configure the following collections inside xml:</a:t>
            </a:r>
          </a:p>
          <a:p>
            <a:pPr marL="385763" indent="-385763">
              <a:lnSpc>
                <a:spcPct val="150000"/>
              </a:lnSpc>
              <a:buFont typeface="+mj-lt"/>
              <a:buAutoNum type="arabicPeriod"/>
            </a:pPr>
            <a:r>
              <a:rPr lang="en-US" sz="1950" dirty="0"/>
              <a:t>&lt;list&gt; : Ordered collection with duplicates.</a:t>
            </a:r>
          </a:p>
          <a:p>
            <a:pPr marL="385763" indent="-385763">
              <a:lnSpc>
                <a:spcPct val="150000"/>
              </a:lnSpc>
              <a:buFont typeface="+mj-lt"/>
              <a:buAutoNum type="arabicPeriod"/>
            </a:pPr>
            <a:r>
              <a:rPr lang="en-US" sz="1950" dirty="0"/>
              <a:t>&lt;set&gt; : Collection without any duplicate.</a:t>
            </a:r>
          </a:p>
          <a:p>
            <a:pPr marL="385763" indent="-385763">
              <a:lnSpc>
                <a:spcPct val="150000"/>
              </a:lnSpc>
              <a:buFont typeface="+mj-lt"/>
              <a:buAutoNum type="arabicPeriod"/>
            </a:pPr>
            <a:r>
              <a:rPr lang="en-US" sz="1950" dirty="0"/>
              <a:t>&lt;map&gt; : Key-value based where key &amp; value can be of any type.</a:t>
            </a:r>
          </a:p>
          <a:p>
            <a:pPr marL="385763" indent="-385763">
              <a:lnSpc>
                <a:spcPct val="150000"/>
              </a:lnSpc>
              <a:buFont typeface="+mj-lt"/>
              <a:buAutoNum type="arabicPeriod"/>
            </a:pPr>
            <a:r>
              <a:rPr lang="en-US" sz="1950" dirty="0"/>
              <a:t>&lt;props&gt; : Key-value based but key &amp; value both are strings.</a:t>
            </a:r>
          </a:p>
        </p:txBody>
      </p:sp>
    </p:spTree>
    <p:extLst>
      <p:ext uri="{BB962C8B-B14F-4D97-AF65-F5344CB8AC3E}">
        <p14:creationId xmlns:p14="http://schemas.microsoft.com/office/powerpoint/2010/main" val="425156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104" y="205978"/>
            <a:ext cx="7765774" cy="651272"/>
          </a:xfrm>
        </p:spPr>
        <p:txBody>
          <a:bodyPr/>
          <a:lstStyle/>
          <a:p>
            <a:pPr algn="l"/>
            <a:r>
              <a:rPr lang="en-US" dirty="0"/>
              <a:t>Configure list &amp; set inside xml</a:t>
            </a:r>
          </a:p>
        </p:txBody>
      </p:sp>
      <p:sp>
        <p:nvSpPr>
          <p:cNvPr id="3" name="Content Placeholder 2"/>
          <p:cNvSpPr>
            <a:spLocks noGrp="1"/>
          </p:cNvSpPr>
          <p:nvPr>
            <p:ph idx="1"/>
          </p:nvPr>
        </p:nvSpPr>
        <p:spPr>
          <a:xfrm>
            <a:off x="636104" y="857250"/>
            <a:ext cx="7765774" cy="4057650"/>
          </a:xfrm>
        </p:spPr>
        <p:txBody>
          <a:bodyPr>
            <a:noAutofit/>
          </a:bodyPr>
          <a:lstStyle/>
          <a:p>
            <a:pPr marL="0" indent="0">
              <a:buNone/>
            </a:pPr>
            <a:r>
              <a:rPr lang="en-US" sz="1200" dirty="0"/>
              <a:t>	&lt;bean id="</a:t>
            </a:r>
            <a:r>
              <a:rPr lang="en-US" sz="1200" dirty="0" err="1"/>
              <a:t>collectionBean</a:t>
            </a:r>
            <a:r>
              <a:rPr lang="en-US" sz="1200" dirty="0"/>
              <a:t>" class="</a:t>
            </a:r>
            <a:r>
              <a:rPr lang="en-US" sz="1200" dirty="0" err="1"/>
              <a:t>com.spring.beans.CollectionBean</a:t>
            </a:r>
            <a:r>
              <a:rPr lang="en-US" sz="1200" dirty="0"/>
              <a:t>"&gt;</a:t>
            </a:r>
          </a:p>
          <a:p>
            <a:pPr marL="0" indent="0">
              <a:buNone/>
            </a:pPr>
            <a:r>
              <a:rPr lang="en-US" sz="1200" dirty="0"/>
              <a:t>	    &lt;property name="</a:t>
            </a:r>
            <a:r>
              <a:rPr lang="en-US" sz="1200" dirty="0" err="1"/>
              <a:t>cityList</a:t>
            </a:r>
            <a:r>
              <a:rPr lang="en-US" sz="1200" dirty="0"/>
              <a:t>"&gt;</a:t>
            </a:r>
          </a:p>
          <a:p>
            <a:pPr marL="0" indent="0">
              <a:buNone/>
            </a:pPr>
            <a:r>
              <a:rPr lang="en-US" sz="1200" dirty="0"/>
              <a:t>	        </a:t>
            </a:r>
            <a:r>
              <a:rPr lang="en-US" sz="1200" b="1" dirty="0">
                <a:solidFill>
                  <a:srgbClr val="FF0000"/>
                </a:solidFill>
              </a:rPr>
              <a:t>&lt;list&gt;</a:t>
            </a:r>
          </a:p>
          <a:p>
            <a:pPr marL="0" indent="0">
              <a:buNone/>
            </a:pPr>
            <a:r>
              <a:rPr lang="en-US" sz="1200" dirty="0"/>
              <a:t>	            &lt;value&gt;Pune&lt;/value&gt;</a:t>
            </a:r>
          </a:p>
          <a:p>
            <a:pPr marL="0" indent="0">
              <a:buNone/>
            </a:pPr>
            <a:r>
              <a:rPr lang="en-US" sz="1200" dirty="0"/>
              <a:t>	            &lt;value&gt;Mumbai&lt;/value&gt;</a:t>
            </a:r>
          </a:p>
          <a:p>
            <a:pPr marL="0" indent="0">
              <a:buNone/>
            </a:pPr>
            <a:r>
              <a:rPr lang="en-US" sz="1200" dirty="0"/>
              <a:t>	            &lt;value&gt;</a:t>
            </a:r>
            <a:r>
              <a:rPr lang="en-US" sz="1200" dirty="0" err="1"/>
              <a:t>Kolkatta</a:t>
            </a:r>
            <a:r>
              <a:rPr lang="en-US" sz="1200" dirty="0"/>
              <a:t>&lt;/value&gt;</a:t>
            </a:r>
          </a:p>
          <a:p>
            <a:pPr marL="0" indent="0">
              <a:buNone/>
            </a:pPr>
            <a:r>
              <a:rPr lang="en-US" sz="1200" dirty="0"/>
              <a:t>	            &lt;value&gt;Mumbai&lt;/value&gt;</a:t>
            </a:r>
          </a:p>
          <a:p>
            <a:pPr marL="0" indent="0">
              <a:buNone/>
            </a:pPr>
            <a:r>
              <a:rPr lang="en-US" sz="1200" dirty="0"/>
              <a:t>	        </a:t>
            </a:r>
            <a:r>
              <a:rPr lang="en-US" sz="1200" b="1" dirty="0">
                <a:solidFill>
                  <a:srgbClr val="FF0000"/>
                </a:solidFill>
              </a:rPr>
              <a:t>&lt;/list&gt;</a:t>
            </a:r>
          </a:p>
          <a:p>
            <a:pPr marL="0" indent="0">
              <a:buNone/>
            </a:pPr>
            <a:r>
              <a:rPr lang="en-US" sz="1200" dirty="0"/>
              <a:t>	    &lt;/property&gt;</a:t>
            </a:r>
          </a:p>
          <a:p>
            <a:pPr marL="0" indent="0">
              <a:buNone/>
            </a:pPr>
            <a:r>
              <a:rPr lang="en-US" sz="1200" dirty="0"/>
              <a:t>	    &lt;property name="</a:t>
            </a:r>
            <a:r>
              <a:rPr lang="en-US" sz="1200" dirty="0" err="1"/>
              <a:t>countrySet</a:t>
            </a:r>
            <a:r>
              <a:rPr lang="en-US" sz="1200" dirty="0"/>
              <a:t>"&gt;</a:t>
            </a:r>
          </a:p>
          <a:p>
            <a:pPr marL="0" indent="0">
              <a:buNone/>
            </a:pPr>
            <a:r>
              <a:rPr lang="en-US" sz="1200" dirty="0"/>
              <a:t>	        </a:t>
            </a:r>
            <a:r>
              <a:rPr lang="en-US" sz="1200" b="1" dirty="0">
                <a:solidFill>
                  <a:srgbClr val="FF0000"/>
                </a:solidFill>
              </a:rPr>
              <a:t>&lt;set&gt;</a:t>
            </a:r>
          </a:p>
          <a:p>
            <a:pPr marL="0" indent="0">
              <a:buNone/>
            </a:pPr>
            <a:r>
              <a:rPr lang="en-US" sz="1200" dirty="0"/>
              <a:t>	            &lt;value&gt;India&lt;/value&gt;</a:t>
            </a:r>
          </a:p>
          <a:p>
            <a:pPr marL="0" indent="0">
              <a:buNone/>
            </a:pPr>
            <a:r>
              <a:rPr lang="en-US" sz="1200" dirty="0"/>
              <a:t>	            &lt;value&gt;USA&lt;/value&gt;</a:t>
            </a:r>
          </a:p>
          <a:p>
            <a:pPr marL="0" indent="0">
              <a:buNone/>
            </a:pPr>
            <a:r>
              <a:rPr lang="en-US" sz="1200" dirty="0"/>
              <a:t>	            &lt;value&gt;Austria&lt;/value&gt;</a:t>
            </a:r>
          </a:p>
          <a:p>
            <a:pPr marL="0" indent="0">
              <a:buNone/>
            </a:pPr>
            <a:r>
              <a:rPr lang="en-US" sz="1200" dirty="0"/>
              <a:t>	            &lt;value&gt;India&lt;/value&gt;</a:t>
            </a:r>
          </a:p>
          <a:p>
            <a:pPr marL="0" indent="0">
              <a:buNone/>
            </a:pPr>
            <a:r>
              <a:rPr lang="en-US" sz="1200" dirty="0"/>
              <a:t>	        </a:t>
            </a:r>
            <a:r>
              <a:rPr lang="en-US" sz="1200" b="1" dirty="0">
                <a:solidFill>
                  <a:srgbClr val="FF0000"/>
                </a:solidFill>
              </a:rPr>
              <a:t>&lt;/set&gt;</a:t>
            </a:r>
          </a:p>
          <a:p>
            <a:pPr marL="0" indent="0">
              <a:buNone/>
            </a:pPr>
            <a:r>
              <a:rPr lang="en-US" sz="1200" dirty="0"/>
              <a:t>	    &lt;/property&gt;</a:t>
            </a:r>
          </a:p>
          <a:p>
            <a:pPr marL="0" indent="0">
              <a:buNone/>
            </a:pPr>
            <a:r>
              <a:rPr lang="en-US" sz="1200" dirty="0"/>
              <a:t>	&lt;/bean&gt;</a:t>
            </a:r>
          </a:p>
          <a:p>
            <a:pPr marL="0" indent="0">
              <a:buNone/>
            </a:pPr>
            <a:endParaRPr lang="en-US" sz="1200" dirty="0"/>
          </a:p>
        </p:txBody>
      </p:sp>
    </p:spTree>
    <p:extLst>
      <p:ext uri="{BB962C8B-B14F-4D97-AF65-F5344CB8AC3E}">
        <p14:creationId xmlns:p14="http://schemas.microsoft.com/office/powerpoint/2010/main" val="321198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wipe(down)">
                                      <p:cBhvr>
                                        <p:cTn id="60"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852" y="205978"/>
            <a:ext cx="7792278" cy="651272"/>
          </a:xfrm>
        </p:spPr>
        <p:txBody>
          <a:bodyPr/>
          <a:lstStyle/>
          <a:p>
            <a:pPr algn="l"/>
            <a:r>
              <a:rPr lang="en-US" dirty="0"/>
              <a:t>Configure map &amp; props inside xml</a:t>
            </a:r>
          </a:p>
        </p:txBody>
      </p:sp>
      <p:sp>
        <p:nvSpPr>
          <p:cNvPr id="3" name="Content Placeholder 2"/>
          <p:cNvSpPr>
            <a:spLocks noGrp="1"/>
          </p:cNvSpPr>
          <p:nvPr>
            <p:ph idx="1"/>
          </p:nvPr>
        </p:nvSpPr>
        <p:spPr>
          <a:xfrm>
            <a:off x="622851" y="857250"/>
            <a:ext cx="7792277" cy="4057650"/>
          </a:xfrm>
        </p:spPr>
        <p:txBody>
          <a:bodyPr>
            <a:noAutofit/>
          </a:bodyPr>
          <a:lstStyle/>
          <a:p>
            <a:pPr marL="0" indent="0">
              <a:buNone/>
            </a:pPr>
            <a:r>
              <a:rPr lang="en-US" sz="1200" dirty="0"/>
              <a:t>	&lt;bean id="</a:t>
            </a:r>
            <a:r>
              <a:rPr lang="en-US" sz="1200" dirty="0" err="1"/>
              <a:t>collectionBean</a:t>
            </a:r>
            <a:r>
              <a:rPr lang="en-US" sz="1200" dirty="0"/>
              <a:t>" class="</a:t>
            </a:r>
            <a:r>
              <a:rPr lang="en-US" sz="1200" dirty="0" err="1"/>
              <a:t>com.spring.beans.CollectionBean</a:t>
            </a:r>
            <a:r>
              <a:rPr lang="en-US" sz="1200" dirty="0"/>
              <a:t>"&gt;</a:t>
            </a:r>
          </a:p>
          <a:p>
            <a:pPr marL="0" indent="0">
              <a:buNone/>
            </a:pPr>
            <a:r>
              <a:rPr lang="en-US" sz="1200" dirty="0"/>
              <a:t>	    &lt;property name="</a:t>
            </a:r>
            <a:r>
              <a:rPr lang="en-US" sz="1200" dirty="0" err="1"/>
              <a:t>zipCityMap</a:t>
            </a:r>
            <a:r>
              <a:rPr lang="en-US" sz="1200" dirty="0"/>
              <a:t>"&gt;</a:t>
            </a:r>
          </a:p>
          <a:p>
            <a:pPr marL="0" indent="0">
              <a:buNone/>
            </a:pPr>
            <a:r>
              <a:rPr lang="en-US" sz="1200" dirty="0"/>
              <a:t>	        </a:t>
            </a:r>
            <a:r>
              <a:rPr lang="en-US" sz="1200" b="1" dirty="0">
                <a:solidFill>
                  <a:srgbClr val="FF0000"/>
                </a:solidFill>
              </a:rPr>
              <a:t>&lt;map&gt;</a:t>
            </a:r>
          </a:p>
          <a:p>
            <a:pPr marL="0" indent="0">
              <a:buNone/>
            </a:pPr>
            <a:r>
              <a:rPr lang="en-US" sz="1200" dirty="0"/>
              <a:t>	            &lt;entry key="411001" value="Pune" /&gt;</a:t>
            </a:r>
          </a:p>
          <a:p>
            <a:pPr marL="0" indent="0">
              <a:buNone/>
            </a:pPr>
            <a:r>
              <a:rPr lang="en-US" sz="1200" dirty="0"/>
              <a:t>	            &lt;entry key="411002" value="Mumbai" /&gt;</a:t>
            </a:r>
          </a:p>
          <a:p>
            <a:pPr marL="0" indent="0">
              <a:buNone/>
            </a:pPr>
            <a:r>
              <a:rPr lang="en-US" sz="1200" dirty="0"/>
              <a:t>	            &lt;entry key="411003" value="</a:t>
            </a:r>
            <a:r>
              <a:rPr lang="en-US" sz="1200" dirty="0" err="1"/>
              <a:t>Kolkatta</a:t>
            </a:r>
            <a:r>
              <a:rPr lang="en-US" sz="1200" dirty="0"/>
              <a:t>" /&gt;</a:t>
            </a:r>
          </a:p>
          <a:p>
            <a:pPr marL="0" indent="0">
              <a:buNone/>
            </a:pPr>
            <a:r>
              <a:rPr lang="en-US" sz="1200" dirty="0"/>
              <a:t>	            &lt;entry key="411004" value="Chennai" /&gt;</a:t>
            </a:r>
          </a:p>
          <a:p>
            <a:pPr marL="0" indent="0">
              <a:buNone/>
            </a:pPr>
            <a:r>
              <a:rPr lang="en-US" sz="1200" dirty="0"/>
              <a:t>	</a:t>
            </a:r>
            <a:r>
              <a:rPr lang="en-US" sz="1200" b="1" dirty="0">
                <a:solidFill>
                  <a:srgbClr val="FF0000"/>
                </a:solidFill>
              </a:rPr>
              <a:t>        &lt;/map&gt;</a:t>
            </a:r>
          </a:p>
          <a:p>
            <a:pPr marL="0" indent="0">
              <a:buNone/>
            </a:pPr>
            <a:r>
              <a:rPr lang="en-US" sz="1200" dirty="0"/>
              <a:t>	    &lt;/property&gt;</a:t>
            </a:r>
          </a:p>
          <a:p>
            <a:pPr marL="0" indent="0">
              <a:buNone/>
            </a:pPr>
            <a:r>
              <a:rPr lang="en-US" sz="1200" dirty="0"/>
              <a:t>	    &lt;property name="</a:t>
            </a:r>
            <a:r>
              <a:rPr lang="en-US" sz="1200" dirty="0" err="1"/>
              <a:t>cityCountryProps</a:t>
            </a:r>
            <a:r>
              <a:rPr lang="en-US" sz="1200" dirty="0"/>
              <a:t>"&gt;</a:t>
            </a:r>
          </a:p>
          <a:p>
            <a:pPr marL="0" indent="0">
              <a:buNone/>
            </a:pPr>
            <a:r>
              <a:rPr lang="en-US" sz="1200" dirty="0"/>
              <a:t>	        </a:t>
            </a:r>
            <a:r>
              <a:rPr lang="en-US" sz="1200" b="1" dirty="0">
                <a:solidFill>
                  <a:srgbClr val="FF0000"/>
                </a:solidFill>
              </a:rPr>
              <a:t>&lt;props&gt;</a:t>
            </a:r>
          </a:p>
          <a:p>
            <a:pPr marL="0" indent="0">
              <a:buNone/>
            </a:pPr>
            <a:r>
              <a:rPr lang="en-US" sz="1200" dirty="0"/>
              <a:t>	            &lt;prop key="Pune"&gt;INDIA&lt;/prop&gt;</a:t>
            </a:r>
          </a:p>
          <a:p>
            <a:pPr marL="0" indent="0">
              <a:buNone/>
            </a:pPr>
            <a:r>
              <a:rPr lang="en-US" sz="1200" dirty="0"/>
              <a:t>	            &lt;prop key="Washington"&gt;USA&lt;/prop&gt;</a:t>
            </a:r>
          </a:p>
          <a:p>
            <a:pPr marL="0" indent="0">
              <a:buNone/>
            </a:pPr>
            <a:r>
              <a:rPr lang="en-US" sz="1200" dirty="0"/>
              <a:t>	            &lt;prop key="Stockholm"&gt;SWEDEN&lt;/prop&gt;</a:t>
            </a:r>
          </a:p>
          <a:p>
            <a:pPr marL="0" indent="0">
              <a:buNone/>
            </a:pPr>
            <a:r>
              <a:rPr lang="en-US" sz="1200" dirty="0"/>
              <a:t>	        </a:t>
            </a:r>
            <a:r>
              <a:rPr lang="en-US" sz="1200" b="1" dirty="0">
                <a:solidFill>
                  <a:srgbClr val="FF0000"/>
                </a:solidFill>
              </a:rPr>
              <a:t>&lt;/props&gt;</a:t>
            </a:r>
          </a:p>
          <a:p>
            <a:pPr marL="0" indent="0">
              <a:buNone/>
            </a:pPr>
            <a:r>
              <a:rPr lang="en-US" sz="1200" dirty="0"/>
              <a:t>	    &lt;/property&gt;</a:t>
            </a:r>
          </a:p>
          <a:p>
            <a:pPr marL="0" indent="0">
              <a:buNone/>
            </a:pPr>
            <a:r>
              <a:rPr lang="en-US" sz="1200" dirty="0"/>
              <a:t>	&lt;/bean&gt;</a:t>
            </a:r>
          </a:p>
          <a:p>
            <a:pPr marL="0" indent="0">
              <a:buNone/>
            </a:pPr>
            <a:endParaRPr lang="en-US" sz="1200" dirty="0"/>
          </a:p>
        </p:txBody>
      </p:sp>
    </p:spTree>
    <p:extLst>
      <p:ext uri="{BB962C8B-B14F-4D97-AF65-F5344CB8AC3E}">
        <p14:creationId xmlns:p14="http://schemas.microsoft.com/office/powerpoint/2010/main" val="20792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205978"/>
            <a:ext cx="7726017" cy="651272"/>
          </a:xfrm>
        </p:spPr>
        <p:txBody>
          <a:bodyPr/>
          <a:lstStyle/>
          <a:p>
            <a:pPr algn="l"/>
            <a:r>
              <a:rPr lang="en-US" dirty="0" err="1"/>
              <a:t>Autowiring</a:t>
            </a:r>
            <a:endParaRPr lang="en-US" dirty="0"/>
          </a:p>
        </p:txBody>
      </p:sp>
      <p:sp>
        <p:nvSpPr>
          <p:cNvPr id="3" name="Content Placeholder 2"/>
          <p:cNvSpPr>
            <a:spLocks noGrp="1"/>
          </p:cNvSpPr>
          <p:nvPr>
            <p:ph idx="1"/>
          </p:nvPr>
        </p:nvSpPr>
        <p:spPr>
          <a:xfrm>
            <a:off x="689113" y="914401"/>
            <a:ext cx="8189844" cy="3680222"/>
          </a:xfrm>
        </p:spPr>
        <p:txBody>
          <a:bodyPr>
            <a:normAutofit fontScale="85000" lnSpcReduction="20000"/>
          </a:bodyPr>
          <a:lstStyle/>
          <a:p>
            <a:pPr marL="0" indent="0">
              <a:lnSpc>
                <a:spcPct val="150000"/>
              </a:lnSpc>
              <a:buNone/>
            </a:pPr>
            <a:r>
              <a:rPr lang="en-US" dirty="0"/>
              <a:t>Spring framework provides facility to inject a bean into another bean implicitly which is known as ‘</a:t>
            </a:r>
            <a:r>
              <a:rPr lang="en-US" dirty="0" err="1"/>
              <a:t>Autowiring</a:t>
            </a:r>
            <a:r>
              <a:rPr lang="en-US" dirty="0"/>
              <a:t>’. Thus, </a:t>
            </a:r>
            <a:r>
              <a:rPr lang="en-US" dirty="0" err="1"/>
              <a:t>Autowiring</a:t>
            </a:r>
            <a:r>
              <a:rPr lang="en-US" dirty="0"/>
              <a:t> allows Spring to resolve and inject collaborating beans into our bean.</a:t>
            </a:r>
          </a:p>
          <a:p>
            <a:pPr marL="0" indent="0">
              <a:lnSpc>
                <a:spcPct val="150000"/>
              </a:lnSpc>
              <a:buNone/>
            </a:pPr>
            <a:r>
              <a:rPr lang="en-US" dirty="0"/>
              <a:t>Suppose, </a:t>
            </a:r>
            <a:r>
              <a:rPr lang="en-US" dirty="0" err="1"/>
              <a:t>UserController</a:t>
            </a:r>
            <a:r>
              <a:rPr lang="en-US" dirty="0"/>
              <a:t> bean has dependency on </a:t>
            </a:r>
            <a:r>
              <a:rPr lang="en-US" dirty="0" err="1"/>
              <a:t>UserService</a:t>
            </a:r>
            <a:r>
              <a:rPr lang="en-US" dirty="0"/>
              <a:t> bean then </a:t>
            </a:r>
            <a:r>
              <a:rPr lang="en-US" dirty="0" err="1"/>
              <a:t>autowiring</a:t>
            </a:r>
            <a:r>
              <a:rPr lang="en-US" dirty="0"/>
              <a:t> is done as below:</a:t>
            </a:r>
          </a:p>
          <a:p>
            <a:pPr marL="0" indent="0">
              <a:lnSpc>
                <a:spcPct val="120000"/>
              </a:lnSpc>
              <a:buNone/>
            </a:pPr>
            <a:r>
              <a:rPr lang="en-US" i="1" dirty="0"/>
              <a:t>public class </a:t>
            </a:r>
            <a:r>
              <a:rPr lang="en-US" i="1" dirty="0" err="1"/>
              <a:t>UserController</a:t>
            </a:r>
            <a:r>
              <a:rPr lang="en-US" i="1" dirty="0"/>
              <a:t> {</a:t>
            </a:r>
          </a:p>
          <a:p>
            <a:pPr marL="0" indent="0">
              <a:lnSpc>
                <a:spcPct val="120000"/>
              </a:lnSpc>
              <a:buNone/>
            </a:pPr>
            <a:r>
              <a:rPr lang="en-US" i="1" dirty="0"/>
              <a:t>	</a:t>
            </a:r>
            <a:r>
              <a:rPr lang="en-US" i="1" dirty="0">
                <a:solidFill>
                  <a:srgbClr val="FF0000"/>
                </a:solidFill>
              </a:rPr>
              <a:t>@</a:t>
            </a:r>
            <a:r>
              <a:rPr lang="en-US" i="1" dirty="0" err="1">
                <a:solidFill>
                  <a:srgbClr val="FF0000"/>
                </a:solidFill>
              </a:rPr>
              <a:t>Autowired</a:t>
            </a:r>
            <a:endParaRPr lang="en-US" i="1" dirty="0">
              <a:solidFill>
                <a:srgbClr val="FF0000"/>
              </a:solidFill>
            </a:endParaRPr>
          </a:p>
          <a:p>
            <a:pPr marL="0" indent="0">
              <a:lnSpc>
                <a:spcPct val="120000"/>
              </a:lnSpc>
              <a:buNone/>
            </a:pPr>
            <a:r>
              <a:rPr lang="en-US" i="1" dirty="0"/>
              <a:t>	</a:t>
            </a:r>
            <a:r>
              <a:rPr lang="en-US" i="1" dirty="0" err="1"/>
              <a:t>UserService</a:t>
            </a:r>
            <a:r>
              <a:rPr lang="en-US" i="1" dirty="0"/>
              <a:t> </a:t>
            </a:r>
            <a:r>
              <a:rPr lang="en-US" i="1" dirty="0" err="1"/>
              <a:t>userService</a:t>
            </a:r>
            <a:r>
              <a:rPr lang="en-US" i="1" dirty="0"/>
              <a:t>;</a:t>
            </a:r>
          </a:p>
          <a:p>
            <a:pPr marL="0" indent="0">
              <a:lnSpc>
                <a:spcPct val="120000"/>
              </a:lnSpc>
              <a:buNone/>
            </a:pPr>
            <a:r>
              <a:rPr lang="en-US" i="1" dirty="0"/>
              <a:t>}</a:t>
            </a:r>
          </a:p>
        </p:txBody>
      </p:sp>
    </p:spTree>
    <p:extLst>
      <p:ext uri="{BB962C8B-B14F-4D97-AF65-F5344CB8AC3E}">
        <p14:creationId xmlns:p14="http://schemas.microsoft.com/office/powerpoint/2010/main" val="39998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205978"/>
            <a:ext cx="7726017" cy="651272"/>
          </a:xfrm>
        </p:spPr>
        <p:txBody>
          <a:bodyPr/>
          <a:lstStyle/>
          <a:p>
            <a:pPr algn="l"/>
            <a:r>
              <a:rPr lang="en-US" dirty="0"/>
              <a:t>Types of </a:t>
            </a:r>
            <a:r>
              <a:rPr lang="en-US" dirty="0" err="1"/>
              <a:t>Autowiring</a:t>
            </a:r>
            <a:endParaRPr lang="en-US" dirty="0"/>
          </a:p>
        </p:txBody>
      </p:sp>
      <p:sp>
        <p:nvSpPr>
          <p:cNvPr id="3" name="Content Placeholder 2"/>
          <p:cNvSpPr>
            <a:spLocks noGrp="1"/>
          </p:cNvSpPr>
          <p:nvPr>
            <p:ph idx="1"/>
          </p:nvPr>
        </p:nvSpPr>
        <p:spPr>
          <a:xfrm>
            <a:off x="689113" y="914401"/>
            <a:ext cx="7845287" cy="3680222"/>
          </a:xfrm>
        </p:spPr>
        <p:txBody>
          <a:bodyPr>
            <a:normAutofit/>
          </a:bodyPr>
          <a:lstStyle/>
          <a:p>
            <a:pPr marL="0" indent="0">
              <a:buNone/>
            </a:pPr>
            <a:r>
              <a:rPr lang="en-US" dirty="0" err="1"/>
              <a:t>Autowiring</a:t>
            </a:r>
            <a:r>
              <a:rPr lang="en-US" dirty="0"/>
              <a:t> is divided into following types:</a:t>
            </a:r>
          </a:p>
          <a:p>
            <a:pPr marL="385763" indent="-385763">
              <a:buFont typeface="+mj-lt"/>
              <a:buAutoNum type="arabicPeriod"/>
            </a:pPr>
            <a:r>
              <a:rPr lang="en-US" dirty="0" err="1"/>
              <a:t>autowire</a:t>
            </a:r>
            <a:r>
              <a:rPr lang="en-US" dirty="0"/>
              <a:t> </a:t>
            </a:r>
            <a:r>
              <a:rPr lang="en-US" dirty="0" err="1"/>
              <a:t>byName</a:t>
            </a:r>
            <a:endParaRPr lang="en-US" dirty="0"/>
          </a:p>
          <a:p>
            <a:pPr marL="385763" indent="-385763">
              <a:buFont typeface="+mj-lt"/>
              <a:buAutoNum type="arabicPeriod"/>
            </a:pPr>
            <a:r>
              <a:rPr lang="en-US" dirty="0" err="1"/>
              <a:t>autowire</a:t>
            </a:r>
            <a:r>
              <a:rPr lang="en-US" dirty="0"/>
              <a:t> </a:t>
            </a:r>
            <a:r>
              <a:rPr lang="en-US" dirty="0" err="1"/>
              <a:t>byType</a:t>
            </a:r>
            <a:endParaRPr lang="en-US" dirty="0"/>
          </a:p>
          <a:p>
            <a:pPr marL="385763" indent="-385763">
              <a:buFont typeface="+mj-lt"/>
              <a:buAutoNum type="arabicPeriod"/>
            </a:pPr>
            <a:r>
              <a:rPr lang="en-US" dirty="0" err="1"/>
              <a:t>autowire</a:t>
            </a:r>
            <a:r>
              <a:rPr lang="en-US" dirty="0"/>
              <a:t> by constructor</a:t>
            </a:r>
          </a:p>
          <a:p>
            <a:pPr marL="385763" indent="-385763">
              <a:buFont typeface="+mj-lt"/>
              <a:buAutoNum type="arabicPeriod"/>
            </a:pPr>
            <a:r>
              <a:rPr lang="en-US" dirty="0"/>
              <a:t>@</a:t>
            </a:r>
            <a:r>
              <a:rPr lang="en-US" dirty="0" err="1"/>
              <a:t>Autowired</a:t>
            </a:r>
            <a:r>
              <a:rPr lang="en-US" dirty="0"/>
              <a:t> annotation</a:t>
            </a:r>
          </a:p>
          <a:p>
            <a:pPr marL="385763" indent="-385763">
              <a:buFont typeface="+mj-lt"/>
              <a:buAutoNum type="arabicPeriod"/>
            </a:pPr>
            <a:r>
              <a:rPr lang="en-US" dirty="0"/>
              <a:t>@Qualifier annotation</a:t>
            </a:r>
          </a:p>
        </p:txBody>
      </p:sp>
    </p:spTree>
    <p:extLst>
      <p:ext uri="{BB962C8B-B14F-4D97-AF65-F5344CB8AC3E}">
        <p14:creationId xmlns:p14="http://schemas.microsoft.com/office/powerpoint/2010/main" val="400327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205978"/>
            <a:ext cx="7726017" cy="651272"/>
          </a:xfrm>
        </p:spPr>
        <p:txBody>
          <a:bodyPr/>
          <a:lstStyle/>
          <a:p>
            <a:pPr algn="l"/>
            <a:r>
              <a:rPr lang="en-US" dirty="0"/>
              <a:t>Types of </a:t>
            </a:r>
            <a:r>
              <a:rPr lang="en-US" dirty="0" err="1"/>
              <a:t>Autowiring</a:t>
            </a:r>
            <a:endParaRPr lang="en-US" dirty="0"/>
          </a:p>
        </p:txBody>
      </p:sp>
      <p:sp>
        <p:nvSpPr>
          <p:cNvPr id="3" name="Content Placeholder 2"/>
          <p:cNvSpPr>
            <a:spLocks noGrp="1"/>
          </p:cNvSpPr>
          <p:nvPr>
            <p:ph idx="1"/>
          </p:nvPr>
        </p:nvSpPr>
        <p:spPr>
          <a:xfrm>
            <a:off x="689113" y="914401"/>
            <a:ext cx="8203096" cy="3882886"/>
          </a:xfrm>
        </p:spPr>
        <p:txBody>
          <a:bodyPr>
            <a:normAutofit fontScale="92500"/>
          </a:bodyPr>
          <a:lstStyle/>
          <a:p>
            <a:pPr marL="0" indent="0">
              <a:lnSpc>
                <a:spcPct val="150000"/>
              </a:lnSpc>
              <a:buNone/>
            </a:pPr>
            <a:r>
              <a:rPr lang="en-US" dirty="0" err="1"/>
              <a:t>Autowiring</a:t>
            </a:r>
            <a:r>
              <a:rPr lang="en-US" dirty="0"/>
              <a:t> </a:t>
            </a:r>
            <a:r>
              <a:rPr lang="en-US" dirty="0" err="1"/>
              <a:t>byName</a:t>
            </a:r>
            <a:r>
              <a:rPr lang="en-US" dirty="0"/>
              <a:t>, </a:t>
            </a:r>
            <a:r>
              <a:rPr lang="en-US" dirty="0" err="1"/>
              <a:t>byType</a:t>
            </a:r>
            <a:r>
              <a:rPr lang="en-US" dirty="0"/>
              <a:t> &amp; by constructor can be specified inside beans.xml as shown below:</a:t>
            </a:r>
          </a:p>
          <a:p>
            <a:pPr marL="0" indent="0">
              <a:lnSpc>
                <a:spcPct val="150000"/>
              </a:lnSpc>
              <a:buNone/>
            </a:pPr>
            <a:r>
              <a:rPr lang="en-US" dirty="0"/>
              <a:t>&lt;bean id="employee" class="</a:t>
            </a:r>
            <a:r>
              <a:rPr lang="en-US" dirty="0" err="1"/>
              <a:t>com.spring.EmployeeBean</a:t>
            </a:r>
            <a:r>
              <a:rPr lang="en-US" dirty="0"/>
              <a:t>" </a:t>
            </a:r>
            <a:r>
              <a:rPr lang="en-US" i="1" dirty="0" err="1">
                <a:solidFill>
                  <a:srgbClr val="FF0000"/>
                </a:solidFill>
              </a:rPr>
              <a:t>autowire</a:t>
            </a:r>
            <a:r>
              <a:rPr lang="en-US" i="1" dirty="0">
                <a:solidFill>
                  <a:srgbClr val="FF0000"/>
                </a:solidFill>
              </a:rPr>
              <a:t>="constructor” </a:t>
            </a:r>
            <a:r>
              <a:rPr lang="en-US" dirty="0"/>
              <a:t>/&gt;</a:t>
            </a:r>
          </a:p>
          <a:p>
            <a:pPr marL="0" indent="0">
              <a:lnSpc>
                <a:spcPct val="150000"/>
              </a:lnSpc>
              <a:buNone/>
            </a:pPr>
            <a:r>
              <a:rPr lang="en-US" dirty="0"/>
              <a:t>&lt;bean id="employee" class="</a:t>
            </a:r>
            <a:r>
              <a:rPr lang="en-US" dirty="0" err="1"/>
              <a:t>com.spring.EmployeeBean</a:t>
            </a:r>
            <a:r>
              <a:rPr lang="en-US" dirty="0"/>
              <a:t>" </a:t>
            </a:r>
            <a:r>
              <a:rPr lang="en-US" i="1" dirty="0" err="1">
                <a:solidFill>
                  <a:srgbClr val="FF0000"/>
                </a:solidFill>
              </a:rPr>
              <a:t>autowire</a:t>
            </a:r>
            <a:r>
              <a:rPr lang="en-US" i="1" dirty="0">
                <a:solidFill>
                  <a:srgbClr val="FF0000"/>
                </a:solidFill>
              </a:rPr>
              <a:t>="</a:t>
            </a:r>
            <a:r>
              <a:rPr lang="en-US" i="1" dirty="0" err="1">
                <a:solidFill>
                  <a:srgbClr val="FF0000"/>
                </a:solidFill>
              </a:rPr>
              <a:t>byType</a:t>
            </a:r>
            <a:r>
              <a:rPr lang="en-US" i="1" dirty="0">
                <a:solidFill>
                  <a:srgbClr val="FF0000"/>
                </a:solidFill>
              </a:rPr>
              <a:t>” </a:t>
            </a:r>
            <a:r>
              <a:rPr lang="en-US" dirty="0"/>
              <a:t>/&gt;</a:t>
            </a:r>
          </a:p>
          <a:p>
            <a:pPr marL="0" indent="0">
              <a:lnSpc>
                <a:spcPct val="150000"/>
              </a:lnSpc>
              <a:buNone/>
            </a:pPr>
            <a:r>
              <a:rPr lang="en-US" dirty="0"/>
              <a:t>&lt;bean id="employee" class="</a:t>
            </a:r>
            <a:r>
              <a:rPr lang="en-US" dirty="0" err="1"/>
              <a:t>com.spring.EmployeeBean</a:t>
            </a:r>
            <a:r>
              <a:rPr lang="en-US" dirty="0"/>
              <a:t>" </a:t>
            </a:r>
            <a:r>
              <a:rPr lang="en-US" i="1" dirty="0" err="1">
                <a:solidFill>
                  <a:srgbClr val="FF0000"/>
                </a:solidFill>
              </a:rPr>
              <a:t>autowire</a:t>
            </a:r>
            <a:r>
              <a:rPr lang="en-US" i="1" dirty="0">
                <a:solidFill>
                  <a:srgbClr val="FF0000"/>
                </a:solidFill>
              </a:rPr>
              <a:t>="</a:t>
            </a:r>
            <a:r>
              <a:rPr lang="en-US" i="1" dirty="0" err="1">
                <a:solidFill>
                  <a:srgbClr val="FF0000"/>
                </a:solidFill>
              </a:rPr>
              <a:t>byName</a:t>
            </a:r>
            <a:r>
              <a:rPr lang="en-US" i="1" dirty="0">
                <a:solidFill>
                  <a:srgbClr val="FF0000"/>
                </a:solidFill>
              </a:rPr>
              <a:t>” </a:t>
            </a:r>
            <a:r>
              <a:rPr lang="en-US" dirty="0"/>
              <a:t>/&gt;</a:t>
            </a:r>
          </a:p>
        </p:txBody>
      </p:sp>
    </p:spTree>
    <p:extLst>
      <p:ext uri="{BB962C8B-B14F-4D97-AF65-F5344CB8AC3E}">
        <p14:creationId xmlns:p14="http://schemas.microsoft.com/office/powerpoint/2010/main" val="380878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113" y="205978"/>
            <a:ext cx="7726017" cy="651272"/>
          </a:xfrm>
        </p:spPr>
        <p:txBody>
          <a:bodyPr/>
          <a:lstStyle/>
          <a:p>
            <a:pPr algn="l"/>
            <a:r>
              <a:rPr lang="en-US" dirty="0"/>
              <a:t>Types of </a:t>
            </a:r>
            <a:r>
              <a:rPr lang="en-US" dirty="0" err="1"/>
              <a:t>Autowiring</a:t>
            </a:r>
            <a:endParaRPr lang="en-US" dirty="0"/>
          </a:p>
        </p:txBody>
      </p:sp>
      <p:graphicFrame>
        <p:nvGraphicFramePr>
          <p:cNvPr id="4" name="Table 4">
            <a:extLst>
              <a:ext uri="{FF2B5EF4-FFF2-40B4-BE49-F238E27FC236}">
                <a16:creationId xmlns:a16="http://schemas.microsoft.com/office/drawing/2014/main" id="{F05A330C-6073-4EBA-ADA4-F51C9623D811}"/>
              </a:ext>
            </a:extLst>
          </p:cNvPr>
          <p:cNvGraphicFramePr>
            <a:graphicFrameLocks noGrp="1"/>
          </p:cNvGraphicFramePr>
          <p:nvPr>
            <p:ph idx="1"/>
            <p:extLst>
              <p:ext uri="{D42A27DB-BD31-4B8C-83A1-F6EECF244321}">
                <p14:modId xmlns:p14="http://schemas.microsoft.com/office/powerpoint/2010/main" val="1229699519"/>
              </p:ext>
            </p:extLst>
          </p:nvPr>
        </p:nvGraphicFramePr>
        <p:xfrm>
          <a:off x="543340" y="950016"/>
          <a:ext cx="8309113" cy="3581400"/>
        </p:xfrm>
        <a:graphic>
          <a:graphicData uri="http://schemas.openxmlformats.org/drawingml/2006/table">
            <a:tbl>
              <a:tblPr firstRow="1" bandRow="1">
                <a:tableStyleId>{5C22544A-7EE6-4342-B048-85BDC9FD1C3A}</a:tableStyleId>
              </a:tblPr>
              <a:tblGrid>
                <a:gridCol w="873495">
                  <a:extLst>
                    <a:ext uri="{9D8B030D-6E8A-4147-A177-3AD203B41FA5}">
                      <a16:colId xmlns:a16="http://schemas.microsoft.com/office/drawing/2014/main" val="1382363958"/>
                    </a:ext>
                  </a:extLst>
                </a:gridCol>
                <a:gridCol w="1485391">
                  <a:extLst>
                    <a:ext uri="{9D8B030D-6E8A-4147-A177-3AD203B41FA5}">
                      <a16:colId xmlns:a16="http://schemas.microsoft.com/office/drawing/2014/main" val="2256196011"/>
                    </a:ext>
                  </a:extLst>
                </a:gridCol>
                <a:gridCol w="5950227">
                  <a:extLst>
                    <a:ext uri="{9D8B030D-6E8A-4147-A177-3AD203B41FA5}">
                      <a16:colId xmlns:a16="http://schemas.microsoft.com/office/drawing/2014/main" val="2948687879"/>
                    </a:ext>
                  </a:extLst>
                </a:gridCol>
              </a:tblGrid>
              <a:tr h="370840">
                <a:tc>
                  <a:txBody>
                    <a:bodyPr/>
                    <a:lstStyle/>
                    <a:p>
                      <a:pPr algn="ctr"/>
                      <a:r>
                        <a:rPr lang="en-US" sz="1600" dirty="0"/>
                        <a:t>Sr. No.</a:t>
                      </a:r>
                    </a:p>
                  </a:txBody>
                  <a:tcPr/>
                </a:tc>
                <a:tc>
                  <a:txBody>
                    <a:bodyPr/>
                    <a:lstStyle/>
                    <a:p>
                      <a:pPr algn="ctr"/>
                      <a:r>
                        <a:rPr lang="en-US" sz="1600" dirty="0" err="1"/>
                        <a:t>Autowire</a:t>
                      </a:r>
                      <a:r>
                        <a:rPr lang="en-US" sz="1600" dirty="0"/>
                        <a:t> type</a:t>
                      </a:r>
                    </a:p>
                  </a:txBody>
                  <a:tcPr/>
                </a:tc>
                <a:tc>
                  <a:txBody>
                    <a:bodyPr/>
                    <a:lstStyle/>
                    <a:p>
                      <a:pPr algn="ctr"/>
                      <a:r>
                        <a:rPr lang="en-US" sz="1600" dirty="0"/>
                        <a:t>Description</a:t>
                      </a:r>
                    </a:p>
                  </a:txBody>
                  <a:tcPr/>
                </a:tc>
                <a:extLst>
                  <a:ext uri="{0D108BD9-81ED-4DB2-BD59-A6C34878D82A}">
                    <a16:rowId xmlns:a16="http://schemas.microsoft.com/office/drawing/2014/main" val="2257066082"/>
                  </a:ext>
                </a:extLst>
              </a:tr>
              <a:tr h="370840">
                <a:tc>
                  <a:txBody>
                    <a:bodyPr/>
                    <a:lstStyle/>
                    <a:p>
                      <a:pPr algn="ctr"/>
                      <a:r>
                        <a:rPr lang="en-US" sz="1600" dirty="0"/>
                        <a:t>1</a:t>
                      </a:r>
                    </a:p>
                  </a:txBody>
                  <a:tcPr/>
                </a:tc>
                <a:tc>
                  <a:txBody>
                    <a:bodyPr/>
                    <a:lstStyle/>
                    <a:p>
                      <a:r>
                        <a:rPr lang="en-US" sz="1600" dirty="0" err="1"/>
                        <a:t>byName</a:t>
                      </a:r>
                      <a:endParaRPr lang="en-US" sz="1600" dirty="0"/>
                    </a:p>
                  </a:txBody>
                  <a:tcPr/>
                </a:tc>
                <a:tc>
                  <a:txBody>
                    <a:bodyPr/>
                    <a:lstStyle/>
                    <a:p>
                      <a:r>
                        <a:rPr lang="en-US" sz="1600" dirty="0"/>
                        <a:t>This option enables the dependency injection based on bean names.</a:t>
                      </a:r>
                    </a:p>
                  </a:txBody>
                  <a:tcPr/>
                </a:tc>
                <a:extLst>
                  <a:ext uri="{0D108BD9-81ED-4DB2-BD59-A6C34878D82A}">
                    <a16:rowId xmlns:a16="http://schemas.microsoft.com/office/drawing/2014/main" val="1879885186"/>
                  </a:ext>
                </a:extLst>
              </a:tr>
              <a:tr h="370840">
                <a:tc>
                  <a:txBody>
                    <a:bodyPr/>
                    <a:lstStyle/>
                    <a:p>
                      <a:pPr algn="ctr"/>
                      <a:r>
                        <a:rPr lang="en-US" sz="1600" dirty="0"/>
                        <a:t>2</a:t>
                      </a:r>
                    </a:p>
                  </a:txBody>
                  <a:tcPr/>
                </a:tc>
                <a:tc>
                  <a:txBody>
                    <a:bodyPr/>
                    <a:lstStyle/>
                    <a:p>
                      <a:r>
                        <a:rPr lang="en-US" sz="1600" dirty="0" err="1"/>
                        <a:t>byType</a:t>
                      </a:r>
                      <a:endParaRPr lang="en-US" sz="1600" dirty="0"/>
                    </a:p>
                  </a:txBody>
                  <a:tcPr/>
                </a:tc>
                <a:tc>
                  <a:txBody>
                    <a:bodyPr/>
                    <a:lstStyle/>
                    <a:p>
                      <a:r>
                        <a:rPr lang="en-US" sz="1600" dirty="0"/>
                        <a:t>This option enables the dependency injection based on bean types.</a:t>
                      </a:r>
                    </a:p>
                  </a:txBody>
                  <a:tcPr/>
                </a:tc>
                <a:extLst>
                  <a:ext uri="{0D108BD9-81ED-4DB2-BD59-A6C34878D82A}">
                    <a16:rowId xmlns:a16="http://schemas.microsoft.com/office/drawing/2014/main" val="1925996695"/>
                  </a:ext>
                </a:extLst>
              </a:tr>
              <a:tr h="370840">
                <a:tc>
                  <a:txBody>
                    <a:bodyPr/>
                    <a:lstStyle/>
                    <a:p>
                      <a:pPr algn="ctr"/>
                      <a:r>
                        <a:rPr lang="en-US" sz="1600" dirty="0"/>
                        <a:t>3</a:t>
                      </a:r>
                    </a:p>
                  </a:txBody>
                  <a:tcPr/>
                </a:tc>
                <a:tc>
                  <a:txBody>
                    <a:bodyPr/>
                    <a:lstStyle/>
                    <a:p>
                      <a:r>
                        <a:rPr lang="en-US" sz="1600" dirty="0"/>
                        <a:t>Constructor</a:t>
                      </a:r>
                    </a:p>
                  </a:txBody>
                  <a:tcPr/>
                </a:tc>
                <a:tc>
                  <a:txBody>
                    <a:bodyPr/>
                    <a:lstStyle/>
                    <a:p>
                      <a:r>
                        <a:rPr lang="en-US" sz="1600" dirty="0" err="1"/>
                        <a:t>Autowiring</a:t>
                      </a:r>
                      <a:r>
                        <a:rPr lang="en-US" sz="1600" dirty="0"/>
                        <a:t> by constructor is similar to </a:t>
                      </a:r>
                      <a:r>
                        <a:rPr lang="en-US" sz="1600" dirty="0" err="1"/>
                        <a:t>byType</a:t>
                      </a:r>
                      <a:r>
                        <a:rPr lang="en-US" sz="1600" dirty="0"/>
                        <a:t>, but applies to constructor arguments.</a:t>
                      </a:r>
                    </a:p>
                  </a:txBody>
                  <a:tcPr/>
                </a:tc>
                <a:extLst>
                  <a:ext uri="{0D108BD9-81ED-4DB2-BD59-A6C34878D82A}">
                    <a16:rowId xmlns:a16="http://schemas.microsoft.com/office/drawing/2014/main" val="66884057"/>
                  </a:ext>
                </a:extLst>
              </a:tr>
              <a:tr h="370840">
                <a:tc>
                  <a:txBody>
                    <a:bodyPr/>
                    <a:lstStyle/>
                    <a:p>
                      <a:pPr algn="ctr"/>
                      <a:r>
                        <a:rPr lang="en-US" sz="1600" dirty="0"/>
                        <a:t>4</a:t>
                      </a:r>
                    </a:p>
                  </a:txBody>
                  <a:tcPr/>
                </a:tc>
                <a:tc>
                  <a:txBody>
                    <a:bodyPr/>
                    <a:lstStyle/>
                    <a:p>
                      <a:r>
                        <a:rPr lang="en-US" sz="1600" dirty="0"/>
                        <a:t>@</a:t>
                      </a:r>
                      <a:r>
                        <a:rPr lang="en-US" sz="1600" dirty="0" err="1"/>
                        <a:t>Autowired</a:t>
                      </a:r>
                      <a:endParaRPr lang="en-US" sz="1600" dirty="0"/>
                    </a:p>
                  </a:txBody>
                  <a:tcPr/>
                </a:tc>
                <a:tc>
                  <a:txBody>
                    <a:bodyPr/>
                    <a:lstStyle/>
                    <a:p>
                      <a:r>
                        <a:rPr lang="en-US" sz="1600" dirty="0" err="1"/>
                        <a:t>autowiring</a:t>
                      </a:r>
                      <a:r>
                        <a:rPr lang="en-US" sz="1600" dirty="0"/>
                        <a:t> can be specified in bean classes also using @</a:t>
                      </a:r>
                      <a:r>
                        <a:rPr lang="en-US" sz="1600" dirty="0" err="1"/>
                        <a:t>Autowired</a:t>
                      </a:r>
                      <a:r>
                        <a:rPr lang="en-US" sz="1600" dirty="0"/>
                        <a:t> annotation. To use @</a:t>
                      </a:r>
                      <a:r>
                        <a:rPr lang="en-US" sz="1600" dirty="0" err="1"/>
                        <a:t>Autowired</a:t>
                      </a:r>
                      <a:r>
                        <a:rPr lang="en-US" sz="1600" dirty="0"/>
                        <a:t> annotation in bean classes, you must first enable the annotation in beans.xml using &lt;</a:t>
                      </a:r>
                      <a:r>
                        <a:rPr lang="en-US" sz="1600" dirty="0" err="1"/>
                        <a:t>context:annotation-config</a:t>
                      </a:r>
                      <a:r>
                        <a:rPr lang="en-US" sz="1600" dirty="0"/>
                        <a:t> /&gt;</a:t>
                      </a:r>
                    </a:p>
                  </a:txBody>
                  <a:tcPr/>
                </a:tc>
                <a:extLst>
                  <a:ext uri="{0D108BD9-81ED-4DB2-BD59-A6C34878D82A}">
                    <a16:rowId xmlns:a16="http://schemas.microsoft.com/office/drawing/2014/main" val="1835477407"/>
                  </a:ext>
                </a:extLst>
              </a:tr>
              <a:tr h="370840">
                <a:tc>
                  <a:txBody>
                    <a:bodyPr/>
                    <a:lstStyle/>
                    <a:p>
                      <a:pPr algn="ctr"/>
                      <a:r>
                        <a:rPr lang="en-US" sz="1600" dirty="0"/>
                        <a:t>5</a:t>
                      </a:r>
                    </a:p>
                  </a:txBody>
                  <a:tcPr/>
                </a:tc>
                <a:tc>
                  <a:txBody>
                    <a:bodyPr/>
                    <a:lstStyle/>
                    <a:p>
                      <a:r>
                        <a:rPr lang="en-US" sz="1600" dirty="0"/>
                        <a:t>@Qualifier</a:t>
                      </a:r>
                    </a:p>
                  </a:txBody>
                  <a:tcPr/>
                </a:tc>
                <a:tc>
                  <a:txBody>
                    <a:bodyPr/>
                    <a:lstStyle/>
                    <a:p>
                      <a:r>
                        <a:rPr lang="en-US" sz="1600" dirty="0"/>
                        <a:t>During '</a:t>
                      </a:r>
                      <a:r>
                        <a:rPr lang="en-US" sz="1600" dirty="0" err="1"/>
                        <a:t>byType</a:t>
                      </a:r>
                      <a:r>
                        <a:rPr lang="en-US" sz="1600" dirty="0"/>
                        <a:t>' </a:t>
                      </a:r>
                      <a:r>
                        <a:rPr lang="en-US" sz="1600" dirty="0" err="1"/>
                        <a:t>autowiring</a:t>
                      </a:r>
                      <a:r>
                        <a:rPr lang="en-US" sz="1600" dirty="0"/>
                        <a:t>, </a:t>
                      </a:r>
                      <a:r>
                        <a:rPr lang="en-US" sz="1600" dirty="0" err="1"/>
                        <a:t>IoC</a:t>
                      </a:r>
                      <a:r>
                        <a:rPr lang="en-US" sz="1600" dirty="0"/>
                        <a:t> container may find more than one bean which leads to an exception. In order to specify which bean you wish to inject, we use @Qualifier(value=“</a:t>
                      </a:r>
                      <a:r>
                        <a:rPr lang="en-US" sz="1600" dirty="0" err="1"/>
                        <a:t>beanName</a:t>
                      </a:r>
                      <a:r>
                        <a:rPr lang="en-US" sz="1600" dirty="0"/>
                        <a:t>”) annotation.</a:t>
                      </a:r>
                    </a:p>
                  </a:txBody>
                  <a:tcPr/>
                </a:tc>
                <a:extLst>
                  <a:ext uri="{0D108BD9-81ED-4DB2-BD59-A6C34878D82A}">
                    <a16:rowId xmlns:a16="http://schemas.microsoft.com/office/drawing/2014/main" val="1014845078"/>
                  </a:ext>
                </a:extLst>
              </a:tr>
            </a:tbl>
          </a:graphicData>
        </a:graphic>
      </p:graphicFrame>
    </p:spTree>
    <p:extLst>
      <p:ext uri="{BB962C8B-B14F-4D97-AF65-F5344CB8AC3E}">
        <p14:creationId xmlns:p14="http://schemas.microsoft.com/office/powerpoint/2010/main" val="397152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00200" y="1771650"/>
            <a:ext cx="6172200" cy="685800"/>
          </a:xfrm>
        </p:spPr>
        <p:txBody>
          <a:bodyPr>
            <a:normAutofit/>
          </a:bodyPr>
          <a:lstStyle/>
          <a:p>
            <a:pPr algn="ctr"/>
            <a:r>
              <a:rPr lang="en-US" sz="4050" b="1" i="1" dirty="0">
                <a:solidFill>
                  <a:srgbClr val="FF0000"/>
                </a:solidFill>
              </a:rPr>
              <a:t>Thank you!!</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F81FDA-905F-4130-978C-513F9F13E786}" type="slidenum">
              <a:rPr lang="en-US" smtClean="0"/>
              <a:pPr/>
              <a:t>39</a:t>
            </a:fld>
            <a:endParaRPr lang="en-US"/>
          </a:p>
        </p:txBody>
      </p:sp>
    </p:spTree>
    <p:extLst>
      <p:ext uri="{BB962C8B-B14F-4D97-AF65-F5344CB8AC3E}">
        <p14:creationId xmlns:p14="http://schemas.microsoft.com/office/powerpoint/2010/main" val="8109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Using Spring Framework</a:t>
            </a:r>
          </a:p>
        </p:txBody>
      </p:sp>
      <p:sp>
        <p:nvSpPr>
          <p:cNvPr id="3" name="Content Placeholder 2"/>
          <p:cNvSpPr>
            <a:spLocks noGrp="1"/>
          </p:cNvSpPr>
          <p:nvPr>
            <p:ph idx="1"/>
          </p:nvPr>
        </p:nvSpPr>
        <p:spPr>
          <a:xfrm>
            <a:off x="628650" y="971550"/>
            <a:ext cx="7746724" cy="3886200"/>
          </a:xfrm>
        </p:spPr>
        <p:txBody>
          <a:bodyPr>
            <a:normAutofit fontScale="85000" lnSpcReduction="20000"/>
          </a:bodyPr>
          <a:lstStyle/>
          <a:p>
            <a:pPr marL="385763" indent="-385763">
              <a:buFont typeface="+mj-lt"/>
              <a:buAutoNum type="arabicParenR"/>
            </a:pPr>
            <a:r>
              <a:rPr lang="en-US" dirty="0"/>
              <a:t>Spring enables developers to develop enterprise-class applications using POJOs. No need of EJB container.</a:t>
            </a:r>
          </a:p>
          <a:p>
            <a:pPr marL="385763" indent="-385763">
              <a:buFont typeface="+mj-lt"/>
              <a:buAutoNum type="arabicParenR"/>
            </a:pPr>
            <a:r>
              <a:rPr lang="en-US" dirty="0"/>
              <a:t>It truly makes use of some of the existing technologies like several ORM frameworks, logging frameworks, JEE, Quartz and JDK timers, other view technologies.</a:t>
            </a:r>
          </a:p>
          <a:p>
            <a:pPr marL="385763" indent="-385763">
              <a:buFont typeface="+mj-lt"/>
              <a:buAutoNum type="arabicParenR"/>
            </a:pPr>
            <a:r>
              <a:rPr lang="en-US" dirty="0"/>
              <a:t>Spring's web framework is a well-designed web MVC framework.</a:t>
            </a:r>
          </a:p>
          <a:p>
            <a:pPr marL="385763" indent="-385763">
              <a:buFont typeface="+mj-lt"/>
              <a:buAutoNum type="arabicParenR"/>
            </a:pPr>
            <a:r>
              <a:rPr lang="en-US" dirty="0"/>
              <a:t>Spring provides a convenient API to translate technology-specific exceptions (thrown by JDBC, Hibernate, or JDO, for example) into consistent, unchecked exceptions.</a:t>
            </a:r>
          </a:p>
          <a:p>
            <a:pPr marL="385763" indent="-385763">
              <a:buFont typeface="+mj-lt"/>
              <a:buAutoNum type="arabicParenR"/>
            </a:pPr>
            <a:r>
              <a:rPr lang="en-US" dirty="0"/>
              <a:t>Lightweight </a:t>
            </a:r>
            <a:r>
              <a:rPr lang="en-US" dirty="0" err="1"/>
              <a:t>IoC</a:t>
            </a:r>
            <a:r>
              <a:rPr lang="en-US" dirty="0"/>
              <a:t> containers tend to be lightweight, especially when compared to EJB containers, for example. This is beneficial for developing and deploying applications on computers with limited memory and CPU resources.</a:t>
            </a:r>
          </a:p>
          <a:p>
            <a:pPr marL="385763" indent="-385763">
              <a:buFont typeface="+mj-lt"/>
              <a:buAutoNum type="arabicParenR"/>
            </a:pPr>
            <a:r>
              <a:rPr lang="en-US"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244999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594122"/>
          </a:xfrm>
        </p:spPr>
        <p:txBody>
          <a:bodyPr>
            <a:normAutofit/>
          </a:bodyPr>
          <a:lstStyle/>
          <a:p>
            <a:r>
              <a:rPr lang="en-US" dirty="0"/>
              <a:t>Inversion of Control (</a:t>
            </a:r>
            <a:r>
              <a:rPr lang="en-US" dirty="0" err="1"/>
              <a:t>IoC</a:t>
            </a:r>
            <a:r>
              <a:rPr lang="en-US" dirty="0"/>
              <a:t>)</a:t>
            </a:r>
          </a:p>
        </p:txBody>
      </p:sp>
      <p:pic>
        <p:nvPicPr>
          <p:cNvPr id="1026" name="Picture 2" descr="readerman1.files.wordpress.com/2011/07/inversio..."/>
          <p:cNvPicPr>
            <a:picLocks noChangeAspect="1" noChangeArrowheads="1"/>
          </p:cNvPicPr>
          <p:nvPr/>
        </p:nvPicPr>
        <p:blipFill>
          <a:blip r:embed="rId2"/>
          <a:srcRect/>
          <a:stretch>
            <a:fillRect/>
          </a:stretch>
        </p:blipFill>
        <p:spPr bwMode="auto">
          <a:xfrm>
            <a:off x="2686050" y="857250"/>
            <a:ext cx="4000500" cy="4000500"/>
          </a:xfrm>
          <a:prstGeom prst="rect">
            <a:avLst/>
          </a:prstGeom>
          <a:noFill/>
        </p:spPr>
      </p:pic>
    </p:spTree>
    <p:extLst>
      <p:ext uri="{BB962C8B-B14F-4D97-AF65-F5344CB8AC3E}">
        <p14:creationId xmlns:p14="http://schemas.microsoft.com/office/powerpoint/2010/main" val="22607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Inversion of Control (</a:t>
            </a:r>
            <a:r>
              <a:rPr lang="en-US" dirty="0" err="1"/>
              <a:t>IoC</a:t>
            </a:r>
            <a:r>
              <a:rPr lang="en-US" dirty="0"/>
              <a:t>)</a:t>
            </a:r>
          </a:p>
        </p:txBody>
      </p:sp>
      <p:sp>
        <p:nvSpPr>
          <p:cNvPr id="3" name="Content Placeholder 2"/>
          <p:cNvSpPr>
            <a:spLocks noGrp="1"/>
          </p:cNvSpPr>
          <p:nvPr>
            <p:ph idx="1"/>
          </p:nvPr>
        </p:nvSpPr>
        <p:spPr/>
        <p:txBody>
          <a:bodyPr>
            <a:normAutofit/>
          </a:bodyPr>
          <a:lstStyle/>
          <a:p>
            <a:pPr marL="0" indent="0" algn="just">
              <a:buNone/>
            </a:pPr>
            <a:r>
              <a:rPr lang="en-US" dirty="0"/>
              <a:t>	Inversion of control (</a:t>
            </a:r>
            <a:r>
              <a:rPr lang="en-US" dirty="0" err="1"/>
              <a:t>IoC</a:t>
            </a:r>
            <a:r>
              <a:rPr lang="en-US" dirty="0"/>
              <a:t>) is a design in which custom-written portions of a program receive the flow of control from a generic, reusable library.</a:t>
            </a:r>
          </a:p>
          <a:p>
            <a:pPr marL="0" indent="0" algn="just">
              <a:buNone/>
            </a:pPr>
            <a:r>
              <a:rPr lang="en-US" dirty="0"/>
              <a:t>	In traditional programming, the custom code that expresses the purpose of the program calls into reusable libraries to take care of generic tasks, but with inversion of control, it is the reusable code that calls into the custom, or task-specific, code.</a:t>
            </a:r>
          </a:p>
        </p:txBody>
      </p:sp>
    </p:spTree>
    <p:extLst>
      <p:ext uri="{BB962C8B-B14F-4D97-AF65-F5344CB8AC3E}">
        <p14:creationId xmlns:p14="http://schemas.microsoft.com/office/powerpoint/2010/main" val="7048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708422"/>
          </a:xfrm>
        </p:spPr>
        <p:txBody>
          <a:bodyPr/>
          <a:lstStyle/>
          <a:p>
            <a:r>
              <a:rPr lang="en-US" dirty="0"/>
              <a:t>Dependency Injection (DI)</a:t>
            </a:r>
          </a:p>
        </p:txBody>
      </p:sp>
      <p:pic>
        <p:nvPicPr>
          <p:cNvPr id="48130" name="Picture 2" descr="Dependency Injection in ASP.NET Core - TekTutorialsHub"/>
          <p:cNvPicPr>
            <a:picLocks noChangeAspect="1" noChangeArrowheads="1"/>
          </p:cNvPicPr>
          <p:nvPr/>
        </p:nvPicPr>
        <p:blipFill>
          <a:blip r:embed="rId2"/>
          <a:srcRect/>
          <a:stretch>
            <a:fillRect/>
          </a:stretch>
        </p:blipFill>
        <p:spPr bwMode="auto">
          <a:xfrm>
            <a:off x="1543050" y="971550"/>
            <a:ext cx="6070415" cy="3600450"/>
          </a:xfrm>
          <a:prstGeom prst="rect">
            <a:avLst/>
          </a:prstGeom>
          <a:noFill/>
        </p:spPr>
      </p:pic>
    </p:spTree>
    <p:extLst>
      <p:ext uri="{BB962C8B-B14F-4D97-AF65-F5344CB8AC3E}">
        <p14:creationId xmlns:p14="http://schemas.microsoft.com/office/powerpoint/2010/main" val="703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wipe(down)">
                                      <p:cBhvr>
                                        <p:cTn id="12"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Dependency Injection (DI)</a:t>
            </a:r>
          </a:p>
        </p:txBody>
      </p:sp>
      <p:sp>
        <p:nvSpPr>
          <p:cNvPr id="3" name="Content Placeholder 2"/>
          <p:cNvSpPr>
            <a:spLocks noGrp="1"/>
          </p:cNvSpPr>
          <p:nvPr>
            <p:ph idx="1"/>
          </p:nvPr>
        </p:nvSpPr>
        <p:spPr/>
        <p:txBody>
          <a:bodyPr>
            <a:normAutofit/>
          </a:bodyPr>
          <a:lstStyle/>
          <a:p>
            <a:pPr marL="0" indent="0" algn="just">
              <a:buNone/>
            </a:pPr>
            <a:r>
              <a:rPr lang="en-US" dirty="0"/>
              <a:t>	Dependency Injection (DI) is a design pattern that removes the dependency from the programming code so that it can be easy to manage and test the application. Dependency Injection makes our programming code loosely coupled.</a:t>
            </a:r>
          </a:p>
        </p:txBody>
      </p:sp>
    </p:spTree>
    <p:extLst>
      <p:ext uri="{BB962C8B-B14F-4D97-AF65-F5344CB8AC3E}">
        <p14:creationId xmlns:p14="http://schemas.microsoft.com/office/powerpoint/2010/main" val="20619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200151"/>
            <a:ext cx="6172200" cy="3074918"/>
          </a:xfrm>
        </p:spPr>
      </p:pic>
    </p:spTree>
    <p:extLst>
      <p:ext uri="{BB962C8B-B14F-4D97-AF65-F5344CB8AC3E}">
        <p14:creationId xmlns:p14="http://schemas.microsoft.com/office/powerpoint/2010/main" val="243815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519A44BF6D4E4A876B95977B7F021B" ma:contentTypeVersion="7" ma:contentTypeDescription="Create a new document." ma:contentTypeScope="" ma:versionID="60e57e3723d16dd63df8edb8a52d7604">
  <xsd:schema xmlns:xsd="http://www.w3.org/2001/XMLSchema" xmlns:xs="http://www.w3.org/2001/XMLSchema" xmlns:p="http://schemas.microsoft.com/office/2006/metadata/properties" xmlns:ns2="e29aea94-c127-4511-bef5-359c4963436e" targetNamespace="http://schemas.microsoft.com/office/2006/metadata/properties" ma:root="true" ma:fieldsID="c60273834322400581b73ef915f637aa" ns2:_="">
    <xsd:import namespace="e29aea94-c127-4511-bef5-359c4963436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9aea94-c127-4511-bef5-359c49634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D70B09-91F8-44D9-868E-E88AEAC0A5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5BDC36-D4E2-40D8-A6A6-BE1F4A80BB27}">
  <ds:schemaRefs>
    <ds:schemaRef ds:uri="http://schemas.microsoft.com/sharepoint/v3/contenttype/forms"/>
  </ds:schemaRefs>
</ds:datastoreItem>
</file>

<file path=customXml/itemProps3.xml><?xml version="1.0" encoding="utf-8"?>
<ds:datastoreItem xmlns:ds="http://schemas.openxmlformats.org/officeDocument/2006/customXml" ds:itemID="{FAFAF4A2-3644-4ADC-872D-6EB9276F49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9aea94-c127-4511-bef5-359c496343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12561</TotalTime>
  <Words>2540</Words>
  <Application>Microsoft Office PowerPoint</Application>
  <PresentationFormat>On-screen Show (16:9)</PresentationFormat>
  <Paragraphs>323</Paragraphs>
  <Slides>39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Arial Narrow</vt:lpstr>
      <vt:lpstr>Avenir Book</vt:lpstr>
      <vt:lpstr>Calibri</vt:lpstr>
      <vt:lpstr>Calibri Light</vt:lpstr>
      <vt:lpstr>Helvetica Light</vt:lpstr>
      <vt:lpstr>Lato Regular</vt:lpstr>
      <vt:lpstr>Oswald Bold</vt:lpstr>
      <vt:lpstr>Oswald Regular</vt:lpstr>
      <vt:lpstr>Times New Roman</vt:lpstr>
      <vt:lpstr>Verdana</vt:lpstr>
      <vt:lpstr>Office</vt:lpstr>
      <vt:lpstr>Spring Core 5.x by Anand Kulkarni</vt:lpstr>
      <vt:lpstr>Table of Content</vt:lpstr>
      <vt:lpstr>History</vt:lpstr>
      <vt:lpstr>Benefits of Using Spring Framework</vt:lpstr>
      <vt:lpstr>Inversion of Control (IoC)</vt:lpstr>
      <vt:lpstr>Inversion of Control (IoC)</vt:lpstr>
      <vt:lpstr>Dependency Injection (DI)</vt:lpstr>
      <vt:lpstr>Dependency Injection (DI)</vt:lpstr>
      <vt:lpstr>Spring Architecture</vt:lpstr>
      <vt:lpstr>Spring Modules</vt:lpstr>
      <vt:lpstr>Spring Modules</vt:lpstr>
      <vt:lpstr>Spring Modules</vt:lpstr>
      <vt:lpstr>Spring Modules</vt:lpstr>
      <vt:lpstr>Spring Modules</vt:lpstr>
      <vt:lpstr>Spring Modules</vt:lpstr>
      <vt:lpstr>Spring Modules</vt:lpstr>
      <vt:lpstr>Hello World with Spring</vt:lpstr>
      <vt:lpstr>Spring IoC containers</vt:lpstr>
      <vt:lpstr>BeanFactory IoC container</vt:lpstr>
      <vt:lpstr>ApplicationContext IoC container</vt:lpstr>
      <vt:lpstr>ApplicationContext Implementations</vt:lpstr>
      <vt:lpstr>Spring Bean Attributes</vt:lpstr>
      <vt:lpstr>Spring bean configuration</vt:lpstr>
      <vt:lpstr>XML based configuration</vt:lpstr>
      <vt:lpstr>Java Annotation based configuration</vt:lpstr>
      <vt:lpstr>Bean scopes</vt:lpstr>
      <vt:lpstr>Aware interfaces</vt:lpstr>
      <vt:lpstr>List of aware interfaces</vt:lpstr>
      <vt:lpstr>Bean life cycle</vt:lpstr>
      <vt:lpstr>Bean inheritance</vt:lpstr>
      <vt:lpstr>Inner Beans</vt:lpstr>
      <vt:lpstr>Using collections</vt:lpstr>
      <vt:lpstr>Configure list &amp; set inside xml</vt:lpstr>
      <vt:lpstr>Configure map &amp; props inside xml</vt:lpstr>
      <vt:lpstr>Autowiring</vt:lpstr>
      <vt:lpstr>Types of Autowiring</vt:lpstr>
      <vt:lpstr>Types of Autowiring</vt:lpstr>
      <vt:lpstr>Types of Autowiring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Anand</dc:creator>
  <cp:lastModifiedBy>Sharad Rajore</cp:lastModifiedBy>
  <cp:revision>86</cp:revision>
  <dcterms:created xsi:type="dcterms:W3CDTF">2021-04-07T03:55:44Z</dcterms:created>
  <dcterms:modified xsi:type="dcterms:W3CDTF">2021-10-22T14:18:27Z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0x01010037519A44BF6D4E4A876B95977B7F021B</vt:lpwstr>
  </property>
</Properties>
</file>