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14" r:id="rId28"/>
    <p:sldId id="315" r:id="rId29"/>
    <p:sldId id="316" r:id="rId30"/>
    <p:sldId id="317" r:id="rId31"/>
    <p:sldId id="318" r:id="rId32"/>
    <p:sldId id="319" r:id="rId33"/>
    <p:sldId id="320" r:id="rId34"/>
    <p:sldId id="321" r:id="rId35"/>
    <p:sldId id="32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08" r:id="rId51"/>
    <p:sldId id="310" r:id="rId52"/>
    <p:sldId id="311" r:id="rId53"/>
    <p:sldId id="312" r:id="rId54"/>
    <p:sldId id="313" r:id="rId55"/>
    <p:sldId id="309" r:id="rId56"/>
    <p:sldId id="297" r:id="rId57"/>
    <p:sldId id="298" r:id="rId58"/>
    <p:sldId id="299" r:id="rId59"/>
    <p:sldId id="300" r:id="rId60"/>
    <p:sldId id="301" r:id="rId61"/>
    <p:sldId id="302" r:id="rId62"/>
    <p:sldId id="303" r:id="rId63"/>
    <p:sldId id="304" r:id="rId64"/>
    <p:sldId id="305" r:id="rId65"/>
    <p:sldId id="306" r:id="rId66"/>
    <p:sldId id="307"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37456001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139513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2219229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327652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104806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1342339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410926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xmlns="" val="165348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24005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29878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175224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333142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243420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190345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39389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363416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AFD19-A0C6-41E7-BA06-63CB5161EEB9}"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127350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AAFD19-A0C6-41E7-BA06-63CB5161EEB9}" type="datetimeFigureOut">
              <a:rPr lang="en-IN" smtClean="0"/>
              <a:pPr/>
              <a:t>28-04-2022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7635F9-9D68-47BB-81B4-535CCA255743}" type="slidenum">
              <a:rPr lang="en-IN" smtClean="0"/>
              <a:pPr/>
              <a:t>‹#›</a:t>
            </a:fld>
            <a:endParaRPr lang="en-IN"/>
          </a:p>
        </p:txBody>
      </p:sp>
    </p:spTree>
    <p:extLst>
      <p:ext uri="{BB962C8B-B14F-4D97-AF65-F5344CB8AC3E}">
        <p14:creationId xmlns:p14="http://schemas.microsoft.com/office/powerpoint/2010/main" xmlns="" val="311043145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2CE4C-84FB-4EA3-A549-D0228D3F8D56}"/>
              </a:ext>
            </a:extLst>
          </p:cNvPr>
          <p:cNvSpPr>
            <a:spLocks noGrp="1"/>
          </p:cNvSpPr>
          <p:nvPr>
            <p:ph type="ctrTitle"/>
          </p:nvPr>
        </p:nvSpPr>
        <p:spPr/>
        <p:txBody>
          <a:bodyPr/>
          <a:lstStyle/>
          <a:p>
            <a:r>
              <a:rPr lang="en-US" dirty="0"/>
              <a:t>Core java day11</a:t>
            </a:r>
            <a:endParaRPr lang="en-IN" dirty="0"/>
          </a:p>
        </p:txBody>
      </p:sp>
      <p:sp>
        <p:nvSpPr>
          <p:cNvPr id="3" name="Subtitle 2">
            <a:extLst>
              <a:ext uri="{FF2B5EF4-FFF2-40B4-BE49-F238E27FC236}">
                <a16:creationId xmlns:a16="http://schemas.microsoft.com/office/drawing/2014/main" xmlns="" id="{60E58704-40C2-4671-A2A3-3FA059DA09A7}"/>
              </a:ext>
            </a:extLst>
          </p:cNvPr>
          <p:cNvSpPr>
            <a:spLocks noGrp="1"/>
          </p:cNvSpPr>
          <p:nvPr>
            <p:ph type="subTitle" idx="1"/>
          </p:nvPr>
        </p:nvSpPr>
        <p:spPr/>
        <p:txBody>
          <a:bodyPr>
            <a:normAutofit/>
          </a:bodyPr>
          <a:lstStyle/>
          <a:p>
            <a:r>
              <a:rPr lang="en-US" sz="3600" dirty="0">
                <a:solidFill>
                  <a:srgbClr val="FF0000"/>
                </a:solidFill>
              </a:rPr>
              <a:t>NEEHARIKA</a:t>
            </a:r>
            <a:endParaRPr lang="en-IN" sz="3600" dirty="0">
              <a:solidFill>
                <a:srgbClr val="FF0000"/>
              </a:solidFill>
            </a:endParaRPr>
          </a:p>
        </p:txBody>
      </p:sp>
    </p:spTree>
    <p:extLst>
      <p:ext uri="{BB962C8B-B14F-4D97-AF65-F5344CB8AC3E}">
        <p14:creationId xmlns:p14="http://schemas.microsoft.com/office/powerpoint/2010/main" xmlns="" val="87557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73F04-DFC0-48A2-A902-9F58EA415460}"/>
              </a:ext>
            </a:extLst>
          </p:cNvPr>
          <p:cNvSpPr>
            <a:spLocks noGrp="1"/>
          </p:cNvSpPr>
          <p:nvPr>
            <p:ph type="title"/>
          </p:nvPr>
        </p:nvSpPr>
        <p:spPr/>
        <p:txBody>
          <a:bodyPr>
            <a:normAutofit fontScale="90000"/>
          </a:bodyPr>
          <a:lstStyle/>
          <a:p>
            <a:r>
              <a:rPr lang="en-US" b="0" i="0" dirty="0">
                <a:solidFill>
                  <a:schemeClr val="tx1">
                    <a:lumMod val="95000"/>
                  </a:schemeClr>
                </a:solidFill>
                <a:effectLst/>
                <a:latin typeface="erdana"/>
              </a:rPr>
              <a:t>Setter &amp; Getter Method of Thread Priority</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6060102E-0DD6-48CB-B955-B8882C38C189}"/>
              </a:ext>
            </a:extLst>
          </p:cNvPr>
          <p:cNvSpPr>
            <a:spLocks noGrp="1"/>
          </p:cNvSpPr>
          <p:nvPr>
            <p:ph idx="1"/>
          </p:nvPr>
        </p:nvSpPr>
        <p:spPr/>
        <p:txBody>
          <a:bodyPr>
            <a:normAutofit/>
          </a:bodyPr>
          <a:lstStyle/>
          <a:p>
            <a:r>
              <a:rPr lang="en-IN" sz="2800" b="1" i="0" dirty="0">
                <a:solidFill>
                  <a:schemeClr val="tx1">
                    <a:lumMod val="95000"/>
                  </a:schemeClr>
                </a:solidFill>
                <a:effectLst/>
                <a:latin typeface="inter-bold"/>
              </a:rPr>
              <a:t>public final int </a:t>
            </a:r>
            <a:r>
              <a:rPr lang="en-IN" sz="2800" b="1" i="0" dirty="0" err="1">
                <a:solidFill>
                  <a:schemeClr val="tx1">
                    <a:lumMod val="95000"/>
                  </a:schemeClr>
                </a:solidFill>
                <a:effectLst/>
                <a:latin typeface="inter-bold"/>
              </a:rPr>
              <a:t>getPriority</a:t>
            </a:r>
            <a:r>
              <a:rPr lang="en-IN" sz="2800" b="1" i="0" dirty="0">
                <a:solidFill>
                  <a:schemeClr val="tx1">
                    <a:lumMod val="95000"/>
                  </a:schemeClr>
                </a:solidFill>
                <a:effectLst/>
                <a:latin typeface="inter-bold"/>
              </a:rPr>
              <a:t>()</a:t>
            </a:r>
          </a:p>
          <a:p>
            <a:endParaRPr lang="en-IN" sz="2800" b="1" dirty="0">
              <a:solidFill>
                <a:schemeClr val="tx1">
                  <a:lumMod val="95000"/>
                </a:schemeClr>
              </a:solidFill>
              <a:latin typeface="inter-bold"/>
            </a:endParaRPr>
          </a:p>
          <a:p>
            <a:endParaRPr lang="en-IN" sz="2800" b="1" dirty="0">
              <a:solidFill>
                <a:schemeClr val="tx1">
                  <a:lumMod val="95000"/>
                </a:schemeClr>
              </a:solidFill>
              <a:latin typeface="inter-bold"/>
            </a:endParaRPr>
          </a:p>
          <a:p>
            <a:r>
              <a:rPr lang="en-US" sz="2800" b="1" i="0" dirty="0">
                <a:solidFill>
                  <a:schemeClr val="tx1">
                    <a:lumMod val="95000"/>
                  </a:schemeClr>
                </a:solidFill>
                <a:effectLst/>
                <a:latin typeface="inter-bold"/>
              </a:rPr>
              <a:t>public final void </a:t>
            </a:r>
            <a:r>
              <a:rPr lang="en-US" sz="2800" b="1" i="0" dirty="0" err="1">
                <a:solidFill>
                  <a:schemeClr val="tx1">
                    <a:lumMod val="95000"/>
                  </a:schemeClr>
                </a:solidFill>
                <a:effectLst/>
                <a:latin typeface="inter-bold"/>
              </a:rPr>
              <a:t>setPriority</a:t>
            </a:r>
            <a:r>
              <a:rPr lang="en-US" sz="2800" b="1" i="0" dirty="0">
                <a:solidFill>
                  <a:schemeClr val="tx1">
                    <a:lumMod val="95000"/>
                  </a:schemeClr>
                </a:solidFill>
                <a:effectLst/>
                <a:latin typeface="inter-bold"/>
              </a:rPr>
              <a:t>(int </a:t>
            </a:r>
            <a:r>
              <a:rPr lang="en-US" sz="2800" b="1" i="0" dirty="0" err="1">
                <a:solidFill>
                  <a:schemeClr val="tx1">
                    <a:lumMod val="95000"/>
                  </a:schemeClr>
                </a:solidFill>
                <a:effectLst/>
                <a:latin typeface="inter-bold"/>
              </a:rPr>
              <a:t>newPriority</a:t>
            </a:r>
            <a:r>
              <a:rPr lang="en-US" sz="2800" b="1" i="0" dirty="0">
                <a:solidFill>
                  <a:schemeClr val="tx1">
                    <a:lumMod val="95000"/>
                  </a:schemeClr>
                </a:solidFill>
                <a:effectLst/>
                <a:latin typeface="inter-bold"/>
              </a:rPr>
              <a:t>)</a:t>
            </a:r>
            <a:endParaRPr lang="en-IN" sz="2800" b="1" dirty="0">
              <a:solidFill>
                <a:schemeClr val="tx1">
                  <a:lumMod val="95000"/>
                </a:schemeClr>
              </a:solidFill>
              <a:latin typeface="inter-bold"/>
            </a:endParaRPr>
          </a:p>
          <a:p>
            <a:endParaRPr lang="en-IN" sz="2800" b="1" dirty="0">
              <a:solidFill>
                <a:schemeClr val="tx1">
                  <a:lumMod val="95000"/>
                </a:schemeClr>
              </a:solidFill>
              <a:latin typeface="inter-bold"/>
            </a:endParaRPr>
          </a:p>
          <a:p>
            <a:endParaRPr lang="en-IN" sz="2800" dirty="0">
              <a:solidFill>
                <a:schemeClr val="tx1">
                  <a:lumMod val="95000"/>
                </a:schemeClr>
              </a:solidFill>
            </a:endParaRPr>
          </a:p>
        </p:txBody>
      </p:sp>
    </p:spTree>
    <p:extLst>
      <p:ext uri="{BB962C8B-B14F-4D97-AF65-F5344CB8AC3E}">
        <p14:creationId xmlns:p14="http://schemas.microsoft.com/office/powerpoint/2010/main" xmlns="" val="140116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FB5725A-1D77-4909-AB3B-C52C2B466749}"/>
              </a:ext>
            </a:extLst>
          </p:cNvPr>
          <p:cNvPicPr>
            <a:picLocks noChangeAspect="1"/>
          </p:cNvPicPr>
          <p:nvPr/>
        </p:nvPicPr>
        <p:blipFill>
          <a:blip r:embed="rId2"/>
          <a:stretch>
            <a:fillRect/>
          </a:stretch>
        </p:blipFill>
        <p:spPr>
          <a:xfrm>
            <a:off x="1894114" y="298580"/>
            <a:ext cx="7352522" cy="5710334"/>
          </a:xfrm>
          <a:prstGeom prst="rect">
            <a:avLst/>
          </a:prstGeom>
        </p:spPr>
      </p:pic>
    </p:spTree>
    <p:extLst>
      <p:ext uri="{BB962C8B-B14F-4D97-AF65-F5344CB8AC3E}">
        <p14:creationId xmlns:p14="http://schemas.microsoft.com/office/powerpoint/2010/main" xmlns="" val="233455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923CE-80D0-4213-845F-00093A4D77DD}"/>
              </a:ext>
            </a:extLst>
          </p:cNvPr>
          <p:cNvSpPr>
            <a:spLocks noGrp="1"/>
          </p:cNvSpPr>
          <p:nvPr>
            <p:ph type="title"/>
          </p:nvPr>
        </p:nvSpPr>
        <p:spPr/>
        <p:txBody>
          <a:bodyPr/>
          <a:lstStyle/>
          <a:p>
            <a:pPr algn="ctr"/>
            <a:r>
              <a:rPr lang="en-IN" b="0" i="0" dirty="0">
                <a:solidFill>
                  <a:schemeClr val="tx1">
                    <a:lumMod val="95000"/>
                  </a:schemeClr>
                </a:solidFill>
                <a:effectLst/>
                <a:latin typeface="Copperplate Gothic Light" panose="020E0507020206020404" pitchFamily="34" charset="0"/>
              </a:rPr>
              <a:t>Synchronization in Java</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916BEAB-BEA7-452D-88B4-56A02BCAD410}"/>
              </a:ext>
            </a:extLst>
          </p:cNvPr>
          <p:cNvSpPr>
            <a:spLocks noGrp="1"/>
          </p:cNvSpPr>
          <p:nvPr>
            <p:ph idx="1"/>
          </p:nvPr>
        </p:nvSpPr>
        <p:spPr/>
        <p:txBody>
          <a:bodyPr>
            <a:normAutofit/>
          </a:bodyPr>
          <a:lstStyle/>
          <a:p>
            <a:r>
              <a:rPr lang="en-US" sz="3200" b="0" i="0" dirty="0">
                <a:solidFill>
                  <a:schemeClr val="tx1">
                    <a:lumMod val="95000"/>
                  </a:schemeClr>
                </a:solidFill>
                <a:effectLst/>
                <a:latin typeface="HP Simplified" panose="020B0604020204020204" pitchFamily="34" charset="0"/>
              </a:rPr>
              <a:t>Synchronization in Java is the capability to control the access of multiple threads to any shared resource.</a:t>
            </a:r>
            <a:endParaRPr lang="en-IN" sz="3200" dirty="0">
              <a:solidFill>
                <a:schemeClr val="tx1">
                  <a:lumMod val="95000"/>
                </a:schemeClr>
              </a:solidFill>
              <a:latin typeface="HP Simplified" panose="020B0604020204020204" pitchFamily="34" charset="0"/>
            </a:endParaRPr>
          </a:p>
        </p:txBody>
      </p:sp>
    </p:spTree>
    <p:extLst>
      <p:ext uri="{BB962C8B-B14F-4D97-AF65-F5344CB8AC3E}">
        <p14:creationId xmlns:p14="http://schemas.microsoft.com/office/powerpoint/2010/main" xmlns="" val="421858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5290F-F718-4C1A-A873-FE4617BD2605}"/>
              </a:ext>
            </a:extLst>
          </p:cNvPr>
          <p:cNvSpPr>
            <a:spLocks noGrp="1"/>
          </p:cNvSpPr>
          <p:nvPr>
            <p:ph type="title"/>
          </p:nvPr>
        </p:nvSpPr>
        <p:spPr/>
        <p:txBody>
          <a:bodyPr/>
          <a:lstStyle/>
          <a:p>
            <a:r>
              <a:rPr lang="en-IN" b="0" i="0" dirty="0">
                <a:effectLst/>
                <a:latin typeface="Copperplate Gothic Light" panose="020E0507020206020404" pitchFamily="34" charset="0"/>
              </a:rPr>
              <a:t>Types of Synchronization</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2F0557F-763B-4D70-B509-B10AE7F4A23A}"/>
              </a:ext>
            </a:extLst>
          </p:cNvPr>
          <p:cNvSpPr>
            <a:spLocks noGrp="1"/>
          </p:cNvSpPr>
          <p:nvPr>
            <p:ph idx="1"/>
          </p:nvPr>
        </p:nvSpPr>
        <p:spPr/>
        <p:txBody>
          <a:bodyPr/>
          <a:lstStyle/>
          <a:p>
            <a:pPr algn="just">
              <a:buFont typeface="+mj-lt"/>
              <a:buAutoNum type="arabicPeriod"/>
            </a:pPr>
            <a:r>
              <a:rPr lang="en-IN" sz="3200" b="0" i="0" dirty="0">
                <a:effectLst/>
                <a:latin typeface="inter-regular"/>
              </a:rPr>
              <a:t>Process Synchronization</a:t>
            </a:r>
          </a:p>
          <a:p>
            <a:pPr algn="just">
              <a:buFont typeface="+mj-lt"/>
              <a:buAutoNum type="arabicPeriod"/>
            </a:pPr>
            <a:r>
              <a:rPr lang="en-IN" sz="3200" b="0" i="0" dirty="0">
                <a:effectLst/>
                <a:latin typeface="inter-regular"/>
              </a:rPr>
              <a:t>Thread Synchronization</a:t>
            </a:r>
          </a:p>
          <a:p>
            <a:endParaRPr lang="en-IN" dirty="0"/>
          </a:p>
        </p:txBody>
      </p:sp>
    </p:spTree>
    <p:extLst>
      <p:ext uri="{BB962C8B-B14F-4D97-AF65-F5344CB8AC3E}">
        <p14:creationId xmlns:p14="http://schemas.microsoft.com/office/powerpoint/2010/main" xmlns="" val="336254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BBD7B-06CC-4E89-84A8-AB321FB50DFF}"/>
              </a:ext>
            </a:extLst>
          </p:cNvPr>
          <p:cNvSpPr>
            <a:spLocks noGrp="1"/>
          </p:cNvSpPr>
          <p:nvPr>
            <p:ph type="title"/>
          </p:nvPr>
        </p:nvSpPr>
        <p:spPr/>
        <p:txBody>
          <a:bodyPr/>
          <a:lstStyle/>
          <a:p>
            <a:r>
              <a:rPr lang="en-IN" b="0" i="0" dirty="0">
                <a:effectLst/>
                <a:latin typeface="Copperplate Gothic Light" panose="020E0507020206020404" pitchFamily="34" charset="0"/>
              </a:rPr>
              <a:t>Thread Synchronization</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C5FD74D9-00FD-4BFF-9AE5-3AEEA383695A}"/>
              </a:ext>
            </a:extLst>
          </p:cNvPr>
          <p:cNvSpPr>
            <a:spLocks noGrp="1"/>
          </p:cNvSpPr>
          <p:nvPr>
            <p:ph idx="1"/>
          </p:nvPr>
        </p:nvSpPr>
        <p:spPr/>
        <p:txBody>
          <a:bodyPr/>
          <a:lstStyle/>
          <a:p>
            <a:pPr algn="just">
              <a:buFont typeface="+mj-lt"/>
              <a:buAutoNum type="arabicPeriod"/>
            </a:pPr>
            <a:r>
              <a:rPr lang="en-US" sz="2800" b="0" i="0" dirty="0">
                <a:effectLst/>
                <a:latin typeface="inter-regular"/>
              </a:rPr>
              <a:t>Mutual Exclusive</a:t>
            </a:r>
          </a:p>
          <a:p>
            <a:pPr marL="742950" lvl="1" indent="-285750" algn="just">
              <a:buFont typeface="+mj-lt"/>
              <a:buAutoNum type="arabicPeriod"/>
            </a:pPr>
            <a:r>
              <a:rPr lang="en-US" sz="2800" b="0" i="0" dirty="0">
                <a:effectLst/>
                <a:latin typeface="inter-regular"/>
              </a:rPr>
              <a:t>Synchronized method.</a:t>
            </a:r>
          </a:p>
          <a:p>
            <a:pPr marL="742950" lvl="1" indent="-285750" algn="just">
              <a:buFont typeface="+mj-lt"/>
              <a:buAutoNum type="arabicPeriod"/>
            </a:pPr>
            <a:r>
              <a:rPr lang="en-US" sz="2800" b="0" i="0" dirty="0">
                <a:effectLst/>
                <a:latin typeface="inter-regular"/>
              </a:rPr>
              <a:t>Synchronized block.</a:t>
            </a:r>
          </a:p>
          <a:p>
            <a:pPr marL="742950" lvl="1" indent="-285750" algn="just">
              <a:buFont typeface="+mj-lt"/>
              <a:buAutoNum type="arabicPeriod"/>
            </a:pPr>
            <a:r>
              <a:rPr lang="en-US" sz="2800" b="0" i="0" dirty="0">
                <a:effectLst/>
                <a:latin typeface="inter-regular"/>
              </a:rPr>
              <a:t>Static synchronization.</a:t>
            </a:r>
          </a:p>
          <a:p>
            <a:pPr algn="just">
              <a:buFont typeface="+mj-lt"/>
              <a:buAutoNum type="arabicPeriod"/>
            </a:pPr>
            <a:r>
              <a:rPr lang="en-US" sz="2800" b="0" i="0" dirty="0">
                <a:effectLst/>
                <a:latin typeface="inter-regular"/>
              </a:rPr>
              <a:t>Cooperation (Inter-thread communication in java)</a:t>
            </a:r>
          </a:p>
          <a:p>
            <a:endParaRPr lang="en-IN" dirty="0"/>
          </a:p>
        </p:txBody>
      </p:sp>
    </p:spTree>
    <p:extLst>
      <p:ext uri="{BB962C8B-B14F-4D97-AF65-F5344CB8AC3E}">
        <p14:creationId xmlns:p14="http://schemas.microsoft.com/office/powerpoint/2010/main" xmlns="" val="138445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F6102-598B-44E5-91A6-B5FE219E5741}"/>
              </a:ext>
            </a:extLst>
          </p:cNvPr>
          <p:cNvSpPr>
            <a:spLocks noGrp="1"/>
          </p:cNvSpPr>
          <p:nvPr>
            <p:ph type="title"/>
          </p:nvPr>
        </p:nvSpPr>
        <p:spPr/>
        <p:txBody>
          <a:bodyPr/>
          <a:lstStyle/>
          <a:p>
            <a:pPr algn="ctr"/>
            <a:r>
              <a:rPr lang="en-IN" b="0" i="0" dirty="0">
                <a:effectLst/>
                <a:latin typeface="Copperplate Gothic Light" panose="020E0507020206020404" pitchFamily="34" charset="0"/>
              </a:rPr>
              <a:t>Mutual Exclusive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11D1964-D557-43FE-9373-C06DB6DEFA90}"/>
              </a:ext>
            </a:extLst>
          </p:cNvPr>
          <p:cNvSpPr>
            <a:spLocks noGrp="1"/>
          </p:cNvSpPr>
          <p:nvPr>
            <p:ph idx="1"/>
          </p:nvPr>
        </p:nvSpPr>
        <p:spPr/>
        <p:txBody>
          <a:bodyPr/>
          <a:lstStyle/>
          <a:p>
            <a:pPr algn="just">
              <a:buFont typeface="+mj-lt"/>
              <a:buAutoNum type="arabicPeriod"/>
            </a:pPr>
            <a:r>
              <a:rPr lang="en-US" sz="2800" b="0" i="0" dirty="0">
                <a:effectLst/>
                <a:latin typeface="inter-regular"/>
              </a:rPr>
              <a:t>By Using Synchronized Method</a:t>
            </a:r>
          </a:p>
          <a:p>
            <a:pPr algn="just">
              <a:buFont typeface="+mj-lt"/>
              <a:buAutoNum type="arabicPeriod"/>
            </a:pPr>
            <a:r>
              <a:rPr lang="en-US" sz="2800" b="0" i="0" dirty="0">
                <a:effectLst/>
                <a:latin typeface="inter-regular"/>
              </a:rPr>
              <a:t>By Using Synchronized Block</a:t>
            </a:r>
          </a:p>
          <a:p>
            <a:pPr algn="just">
              <a:buFont typeface="+mj-lt"/>
              <a:buAutoNum type="arabicPeriod"/>
            </a:pPr>
            <a:r>
              <a:rPr lang="en-US" sz="2800" b="0" i="0" dirty="0">
                <a:effectLst/>
                <a:latin typeface="inter-regular"/>
              </a:rPr>
              <a:t>By Using Static Synchronization</a:t>
            </a:r>
          </a:p>
          <a:p>
            <a:endParaRPr lang="en-IN" dirty="0"/>
          </a:p>
        </p:txBody>
      </p:sp>
    </p:spTree>
    <p:extLst>
      <p:ext uri="{BB962C8B-B14F-4D97-AF65-F5344CB8AC3E}">
        <p14:creationId xmlns:p14="http://schemas.microsoft.com/office/powerpoint/2010/main" xmlns="" val="340742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5A151-0D14-4CF4-ADFF-BAC7E5E73857}"/>
              </a:ext>
            </a:extLst>
          </p:cNvPr>
          <p:cNvSpPr>
            <a:spLocks noGrp="1"/>
          </p:cNvSpPr>
          <p:nvPr>
            <p:ph type="title"/>
          </p:nvPr>
        </p:nvSpPr>
        <p:spPr>
          <a:xfrm>
            <a:off x="685801" y="609600"/>
            <a:ext cx="10131425" cy="4718180"/>
          </a:xfrm>
        </p:spPr>
        <p:txBody>
          <a:bodyPr/>
          <a:lstStyle/>
          <a:p>
            <a:r>
              <a:rPr lang="en-US" b="0" i="0" dirty="0">
                <a:effectLst/>
                <a:latin typeface="Copperplate Gothic Light" panose="020E0507020206020404" pitchFamily="34" charset="0"/>
              </a:rPr>
              <a:t>Concept of Lock in Java</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Tree>
    <p:extLst>
      <p:ext uri="{BB962C8B-B14F-4D97-AF65-F5344CB8AC3E}">
        <p14:creationId xmlns:p14="http://schemas.microsoft.com/office/powerpoint/2010/main" xmlns="" val="205069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AD531-20F2-491B-BBC9-432ECE753FD1}"/>
              </a:ext>
            </a:extLst>
          </p:cNvPr>
          <p:cNvSpPr>
            <a:spLocks noGrp="1"/>
          </p:cNvSpPr>
          <p:nvPr>
            <p:ph type="title"/>
          </p:nvPr>
        </p:nvSpPr>
        <p:spPr/>
        <p:txBody>
          <a:bodyPr>
            <a:normAutofit fontScale="90000"/>
          </a:bodyPr>
          <a:lstStyle/>
          <a:p>
            <a:r>
              <a:rPr lang="en-IN" b="0" i="0" dirty="0">
                <a:effectLst/>
                <a:latin typeface="Copperplate Gothic Light" panose="020E0507020206020404" pitchFamily="34" charset="0"/>
              </a:rPr>
              <a:t>Inter-thread Communication in Java</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D5812FDA-7224-4F10-A859-74D6AD16F037}"/>
              </a:ext>
            </a:extLst>
          </p:cNvPr>
          <p:cNvSpPr>
            <a:spLocks noGrp="1"/>
          </p:cNvSpPr>
          <p:nvPr>
            <p:ph idx="1"/>
          </p:nvPr>
        </p:nvSpPr>
        <p:spPr/>
        <p:txBody>
          <a:bodyPr/>
          <a:lstStyle/>
          <a:p>
            <a:pPr algn="just">
              <a:buFont typeface="Arial" panose="020B0604020202020204" pitchFamily="34" charset="0"/>
              <a:buChar char="•"/>
            </a:pPr>
            <a:r>
              <a:rPr lang="en-IN" sz="2800" b="0" i="0" dirty="0">
                <a:effectLst/>
                <a:latin typeface="inter-regular"/>
              </a:rPr>
              <a:t>wait()</a:t>
            </a:r>
          </a:p>
          <a:p>
            <a:pPr algn="just">
              <a:buFont typeface="Arial" panose="020B0604020202020204" pitchFamily="34" charset="0"/>
              <a:buChar char="•"/>
            </a:pPr>
            <a:r>
              <a:rPr lang="en-IN" sz="2800" b="0" i="0" dirty="0">
                <a:effectLst/>
                <a:latin typeface="inter-regular"/>
              </a:rPr>
              <a:t>notify()</a:t>
            </a:r>
          </a:p>
          <a:p>
            <a:pPr algn="just">
              <a:buFont typeface="Arial" panose="020B0604020202020204" pitchFamily="34" charset="0"/>
              <a:buChar char="•"/>
            </a:pPr>
            <a:r>
              <a:rPr lang="en-IN" sz="2800" b="0" i="0" dirty="0" err="1">
                <a:effectLst/>
                <a:latin typeface="inter-regular"/>
              </a:rPr>
              <a:t>notifyAll</a:t>
            </a:r>
            <a:r>
              <a:rPr lang="en-IN" sz="2800" b="0" i="0" dirty="0">
                <a:effectLst/>
                <a:latin typeface="inter-regular"/>
              </a:rPr>
              <a:t>()</a:t>
            </a:r>
          </a:p>
          <a:p>
            <a:endParaRPr lang="en-IN" dirty="0"/>
          </a:p>
        </p:txBody>
      </p:sp>
    </p:spTree>
    <p:extLst>
      <p:ext uri="{BB962C8B-B14F-4D97-AF65-F5344CB8AC3E}">
        <p14:creationId xmlns:p14="http://schemas.microsoft.com/office/powerpoint/2010/main" xmlns="" val="22384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F27C8-386C-4DDE-804F-2AF0C261CABB}"/>
              </a:ext>
            </a:extLst>
          </p:cNvPr>
          <p:cNvSpPr>
            <a:spLocks noGrp="1"/>
          </p:cNvSpPr>
          <p:nvPr>
            <p:ph type="title"/>
          </p:nvPr>
        </p:nvSpPr>
        <p:spPr/>
        <p:txBody>
          <a:bodyPr/>
          <a:lstStyle/>
          <a:p>
            <a:pPr algn="ctr"/>
            <a:r>
              <a:rPr lang="en-IN" b="0" i="0" dirty="0">
                <a:effectLst/>
                <a:latin typeface="erdana"/>
              </a:rPr>
              <a:t>wait() method</a:t>
            </a:r>
            <a:r>
              <a:rPr lang="en-IN" b="0" i="0" dirty="0">
                <a:solidFill>
                  <a:srgbClr val="610B4B"/>
                </a:solidFill>
                <a:effectLst/>
                <a:latin typeface="erdana"/>
              </a:rPr>
              <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AE9B9C60-4DA8-4E0F-AD75-FCC32386AFE1}"/>
              </a:ext>
            </a:extLst>
          </p:cNvPr>
          <p:cNvPicPr>
            <a:picLocks noGrp="1" noChangeAspect="1"/>
          </p:cNvPicPr>
          <p:nvPr>
            <p:ph idx="1"/>
          </p:nvPr>
        </p:nvPicPr>
        <p:blipFill>
          <a:blip r:embed="rId2"/>
          <a:stretch>
            <a:fillRect/>
          </a:stretch>
        </p:blipFill>
        <p:spPr>
          <a:xfrm>
            <a:off x="685801" y="2174034"/>
            <a:ext cx="9839130" cy="3853542"/>
          </a:xfrm>
        </p:spPr>
      </p:pic>
    </p:spTree>
    <p:extLst>
      <p:ext uri="{BB962C8B-B14F-4D97-AF65-F5344CB8AC3E}">
        <p14:creationId xmlns:p14="http://schemas.microsoft.com/office/powerpoint/2010/main" xmlns="" val="4402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E139B-09F7-41CF-8348-4FD6C209D0D8}"/>
              </a:ext>
            </a:extLst>
          </p:cNvPr>
          <p:cNvSpPr>
            <a:spLocks noGrp="1"/>
          </p:cNvSpPr>
          <p:nvPr>
            <p:ph type="title"/>
          </p:nvPr>
        </p:nvSpPr>
        <p:spPr/>
        <p:txBody>
          <a:bodyPr/>
          <a:lstStyle/>
          <a:p>
            <a:r>
              <a:rPr lang="en-IN" b="0" i="0" dirty="0">
                <a:effectLst/>
                <a:latin typeface="Copperplate Gothic Light" panose="020E0507020206020404" pitchFamily="34" charset="0"/>
              </a:rPr>
              <a:t> notify() method</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1B7E691E-EB3C-4F35-A6A2-A917A425D7DE}"/>
              </a:ext>
            </a:extLst>
          </p:cNvPr>
          <p:cNvPicPr>
            <a:picLocks noGrp="1" noChangeAspect="1"/>
          </p:cNvPicPr>
          <p:nvPr>
            <p:ph idx="1"/>
          </p:nvPr>
        </p:nvPicPr>
        <p:blipFill>
          <a:blip r:embed="rId2"/>
          <a:stretch>
            <a:fillRect/>
          </a:stretch>
        </p:blipFill>
        <p:spPr>
          <a:xfrm>
            <a:off x="961052" y="2668556"/>
            <a:ext cx="8826759" cy="3051110"/>
          </a:xfrm>
        </p:spPr>
      </p:pic>
    </p:spTree>
    <p:extLst>
      <p:ext uri="{BB962C8B-B14F-4D97-AF65-F5344CB8AC3E}">
        <p14:creationId xmlns:p14="http://schemas.microsoft.com/office/powerpoint/2010/main" xmlns="" val="418227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D0B10-49ED-4A8F-8062-5EBB43B13114}"/>
              </a:ext>
            </a:extLst>
          </p:cNvPr>
          <p:cNvSpPr>
            <a:spLocks noGrp="1"/>
          </p:cNvSpPr>
          <p:nvPr>
            <p:ph type="title"/>
          </p:nvPr>
        </p:nvSpPr>
        <p:spPr/>
        <p:txBody>
          <a:bodyPr/>
          <a:lstStyle/>
          <a:p>
            <a:r>
              <a:rPr lang="en-US" b="0" i="0" dirty="0">
                <a:solidFill>
                  <a:srgbClr val="C00000"/>
                </a:solidFill>
                <a:effectLst/>
                <a:latin typeface="Copperplate Gothic Bold" panose="020E0705020206020404" pitchFamily="34" charset="0"/>
              </a:rPr>
              <a:t>Life cycle of a Thread</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99197D35-62F2-48A2-9C2D-3DEDFD2952C2}"/>
              </a:ext>
            </a:extLst>
          </p:cNvPr>
          <p:cNvSpPr>
            <a:spLocks noGrp="1"/>
          </p:cNvSpPr>
          <p:nvPr>
            <p:ph idx="1"/>
          </p:nvPr>
        </p:nvSpPr>
        <p:spPr/>
        <p:txBody>
          <a:bodyPr/>
          <a:lstStyle/>
          <a:p>
            <a:pPr algn="just"/>
            <a:r>
              <a:rPr lang="en-US" sz="2000" b="0" i="0" dirty="0">
                <a:solidFill>
                  <a:schemeClr val="bg2">
                    <a:lumMod val="20000"/>
                    <a:lumOff val="80000"/>
                  </a:schemeClr>
                </a:solidFill>
                <a:effectLst/>
                <a:latin typeface="inter-regular"/>
              </a:rPr>
              <a:t>In Java, a thread always exists in any one of the following states. These states are:</a:t>
            </a:r>
          </a:p>
          <a:p>
            <a:pPr algn="just">
              <a:buFont typeface="+mj-lt"/>
              <a:buAutoNum type="arabicPeriod"/>
            </a:pPr>
            <a:r>
              <a:rPr lang="en-US" sz="2000" b="0" i="0" dirty="0">
                <a:solidFill>
                  <a:schemeClr val="bg2">
                    <a:lumMod val="20000"/>
                    <a:lumOff val="80000"/>
                  </a:schemeClr>
                </a:solidFill>
                <a:effectLst/>
                <a:latin typeface="inter-regular"/>
              </a:rPr>
              <a:t>New</a:t>
            </a:r>
          </a:p>
          <a:p>
            <a:pPr algn="just">
              <a:buFont typeface="+mj-lt"/>
              <a:buAutoNum type="arabicPeriod"/>
            </a:pPr>
            <a:r>
              <a:rPr lang="en-US" sz="2000" b="0" i="0" dirty="0">
                <a:solidFill>
                  <a:schemeClr val="bg2">
                    <a:lumMod val="20000"/>
                    <a:lumOff val="80000"/>
                  </a:schemeClr>
                </a:solidFill>
                <a:effectLst/>
                <a:latin typeface="inter-regular"/>
              </a:rPr>
              <a:t>Active</a:t>
            </a:r>
          </a:p>
          <a:p>
            <a:pPr algn="just">
              <a:buFont typeface="+mj-lt"/>
              <a:buAutoNum type="arabicPeriod"/>
            </a:pPr>
            <a:r>
              <a:rPr lang="en-US" sz="2000" b="0" i="0" dirty="0">
                <a:solidFill>
                  <a:schemeClr val="bg2">
                    <a:lumMod val="20000"/>
                    <a:lumOff val="80000"/>
                  </a:schemeClr>
                </a:solidFill>
                <a:effectLst/>
                <a:latin typeface="inter-regular"/>
              </a:rPr>
              <a:t>Blocked / Waiting</a:t>
            </a:r>
          </a:p>
          <a:p>
            <a:pPr algn="just">
              <a:buFont typeface="+mj-lt"/>
              <a:buAutoNum type="arabicPeriod"/>
            </a:pPr>
            <a:r>
              <a:rPr lang="en-US" sz="2000" b="0" i="0" dirty="0">
                <a:solidFill>
                  <a:schemeClr val="bg2">
                    <a:lumMod val="20000"/>
                    <a:lumOff val="80000"/>
                  </a:schemeClr>
                </a:solidFill>
                <a:effectLst/>
                <a:latin typeface="inter-regular"/>
              </a:rPr>
              <a:t>Timed Waiting</a:t>
            </a:r>
          </a:p>
          <a:p>
            <a:pPr algn="just">
              <a:buFont typeface="+mj-lt"/>
              <a:buAutoNum type="arabicPeriod"/>
            </a:pPr>
            <a:r>
              <a:rPr lang="en-US" sz="2000" b="0" i="0" dirty="0">
                <a:solidFill>
                  <a:schemeClr val="bg2">
                    <a:lumMod val="20000"/>
                    <a:lumOff val="80000"/>
                  </a:schemeClr>
                </a:solidFill>
                <a:effectLst/>
                <a:latin typeface="inter-regular"/>
              </a:rPr>
              <a:t>Terminated</a:t>
            </a:r>
          </a:p>
          <a:p>
            <a:endParaRPr lang="en-IN" dirty="0"/>
          </a:p>
        </p:txBody>
      </p:sp>
    </p:spTree>
    <p:extLst>
      <p:ext uri="{BB962C8B-B14F-4D97-AF65-F5344CB8AC3E}">
        <p14:creationId xmlns:p14="http://schemas.microsoft.com/office/powerpoint/2010/main" xmlns="" val="2763384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8C4C5-CCB8-47BF-B361-361E1E4B09A9}"/>
              </a:ext>
            </a:extLst>
          </p:cNvPr>
          <p:cNvSpPr>
            <a:spLocks noGrp="1"/>
          </p:cNvSpPr>
          <p:nvPr>
            <p:ph type="title"/>
          </p:nvPr>
        </p:nvSpPr>
        <p:spPr/>
        <p:txBody>
          <a:bodyPr/>
          <a:lstStyle/>
          <a:p>
            <a:r>
              <a:rPr lang="en-IN" b="0" i="0" dirty="0">
                <a:solidFill>
                  <a:srgbClr val="610B4B"/>
                </a:solidFill>
                <a:effectLst/>
                <a:latin typeface="erdana"/>
              </a:rPr>
              <a:t> </a:t>
            </a:r>
            <a:r>
              <a:rPr lang="en-IN" b="0" i="0" dirty="0" err="1">
                <a:effectLst/>
                <a:latin typeface="Copperplate Gothic Light" panose="020E0507020206020404" pitchFamily="34" charset="0"/>
              </a:rPr>
              <a:t>notifyAll</a:t>
            </a:r>
            <a:r>
              <a:rPr lang="en-IN" b="0" i="0" dirty="0">
                <a:effectLst/>
                <a:latin typeface="Copperplate Gothic Light" panose="020E0507020206020404" pitchFamily="34" charset="0"/>
              </a:rPr>
              <a:t>() method</a:t>
            </a:r>
            <a:r>
              <a:rPr lang="en-IN" b="0" i="0" dirty="0">
                <a:solidFill>
                  <a:srgbClr val="610B4B"/>
                </a:solidFill>
                <a:effectLst/>
                <a:latin typeface="erdana"/>
              </a:rPr>
              <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11A06E68-0399-4E09-8D00-8C410607B9BB}"/>
              </a:ext>
            </a:extLst>
          </p:cNvPr>
          <p:cNvPicPr>
            <a:picLocks noGrp="1" noChangeAspect="1"/>
          </p:cNvPicPr>
          <p:nvPr>
            <p:ph idx="1"/>
          </p:nvPr>
        </p:nvPicPr>
        <p:blipFill>
          <a:blip r:embed="rId2"/>
          <a:stretch>
            <a:fillRect/>
          </a:stretch>
        </p:blipFill>
        <p:spPr>
          <a:xfrm>
            <a:off x="559837" y="2360645"/>
            <a:ext cx="8294914" cy="3629608"/>
          </a:xfrm>
        </p:spPr>
      </p:pic>
    </p:spTree>
    <p:extLst>
      <p:ext uri="{BB962C8B-B14F-4D97-AF65-F5344CB8AC3E}">
        <p14:creationId xmlns:p14="http://schemas.microsoft.com/office/powerpoint/2010/main" xmlns="" val="179802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B35B3-03B2-4B74-9437-FCBAACBD6650}"/>
              </a:ext>
            </a:extLst>
          </p:cNvPr>
          <p:cNvPicPr>
            <a:picLocks noChangeAspect="1"/>
          </p:cNvPicPr>
          <p:nvPr/>
        </p:nvPicPr>
        <p:blipFill>
          <a:blip r:embed="rId2"/>
          <a:stretch>
            <a:fillRect/>
          </a:stretch>
        </p:blipFill>
        <p:spPr>
          <a:xfrm>
            <a:off x="1306286" y="895739"/>
            <a:ext cx="8677469" cy="5626359"/>
          </a:xfrm>
          <a:prstGeom prst="rect">
            <a:avLst/>
          </a:prstGeom>
        </p:spPr>
      </p:pic>
    </p:spTree>
    <p:extLst>
      <p:ext uri="{BB962C8B-B14F-4D97-AF65-F5344CB8AC3E}">
        <p14:creationId xmlns:p14="http://schemas.microsoft.com/office/powerpoint/2010/main" xmlns="" val="3059305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E28D2-5593-41CA-83B9-9DF5FA4E9D9A}"/>
              </a:ext>
            </a:extLst>
          </p:cNvPr>
          <p:cNvSpPr>
            <a:spLocks noGrp="1"/>
          </p:cNvSpPr>
          <p:nvPr>
            <p:ph type="title"/>
          </p:nvPr>
        </p:nvSpPr>
        <p:spPr/>
        <p:txBody>
          <a:bodyPr>
            <a:normAutofit fontScale="90000"/>
          </a:bodyPr>
          <a:lstStyle/>
          <a:p>
            <a:r>
              <a:rPr lang="en-US" b="0" i="0" dirty="0">
                <a:effectLst/>
                <a:latin typeface="Copperplate Gothic Light" panose="020E0507020206020404" pitchFamily="34" charset="0"/>
              </a:rPr>
              <a:t>Difference between wait and s</a:t>
            </a:r>
            <a:r>
              <a:rPr lang="en-US" b="0" i="0" dirty="0">
                <a:solidFill>
                  <a:srgbClr val="610B4B"/>
                </a:solidFill>
                <a:effectLst/>
                <a:latin typeface="erdana"/>
              </a:rPr>
              <a:t>leep?</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F4C66349-9355-4E7B-8F24-5FACBF3380BA}"/>
              </a:ext>
            </a:extLst>
          </p:cNvPr>
          <p:cNvPicPr>
            <a:picLocks noGrp="1" noChangeAspect="1"/>
          </p:cNvPicPr>
          <p:nvPr>
            <p:ph idx="1"/>
          </p:nvPr>
        </p:nvPicPr>
        <p:blipFill>
          <a:blip r:embed="rId2"/>
          <a:stretch>
            <a:fillRect/>
          </a:stretch>
        </p:blipFill>
        <p:spPr>
          <a:xfrm>
            <a:off x="481849" y="2239348"/>
            <a:ext cx="10131425" cy="4009052"/>
          </a:xfrm>
        </p:spPr>
      </p:pic>
    </p:spTree>
    <p:extLst>
      <p:ext uri="{BB962C8B-B14F-4D97-AF65-F5344CB8AC3E}">
        <p14:creationId xmlns:p14="http://schemas.microsoft.com/office/powerpoint/2010/main" xmlns="" val="367062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935AE-4518-43B6-B35F-FF9A8B8435D6}"/>
              </a:ext>
            </a:extLst>
          </p:cNvPr>
          <p:cNvSpPr>
            <a:spLocks noGrp="1"/>
          </p:cNvSpPr>
          <p:nvPr>
            <p:ph type="title"/>
          </p:nvPr>
        </p:nvSpPr>
        <p:spPr/>
        <p:txBody>
          <a:bodyPr/>
          <a:lstStyle/>
          <a:p>
            <a:r>
              <a:rPr lang="en-IN" b="0" i="0" dirty="0">
                <a:effectLst/>
                <a:latin typeface="Copperplate Gothic Light" panose="020E0507020206020404" pitchFamily="34" charset="0"/>
              </a:rPr>
              <a:t>Collections in Java</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B867746D-99C3-4683-8C92-2AE7C61BB881}"/>
              </a:ext>
            </a:extLst>
          </p:cNvPr>
          <p:cNvSpPr>
            <a:spLocks noGrp="1"/>
          </p:cNvSpPr>
          <p:nvPr>
            <p:ph idx="1"/>
          </p:nvPr>
        </p:nvSpPr>
        <p:spPr/>
        <p:txBody>
          <a:bodyPr>
            <a:normAutofit/>
          </a:bodyPr>
          <a:lstStyle/>
          <a:p>
            <a:r>
              <a:rPr lang="en-US" sz="2800" b="0" i="0" dirty="0">
                <a:effectLst/>
                <a:latin typeface="inter-regular"/>
              </a:rPr>
              <a:t>The </a:t>
            </a:r>
            <a:r>
              <a:rPr lang="en-US" sz="2800" b="1" i="0" dirty="0">
                <a:effectLst/>
                <a:latin typeface="inter-bold"/>
              </a:rPr>
              <a:t>Collection in Java</a:t>
            </a:r>
            <a:r>
              <a:rPr lang="en-US" sz="2800" b="0" i="0" dirty="0">
                <a:effectLst/>
                <a:latin typeface="inter-regular"/>
              </a:rPr>
              <a:t> is a framework that provides an architecture to store and manipulate the group of objects.</a:t>
            </a:r>
            <a:endParaRPr lang="en-IN" sz="2800" dirty="0"/>
          </a:p>
        </p:txBody>
      </p:sp>
    </p:spTree>
    <p:extLst>
      <p:ext uri="{BB962C8B-B14F-4D97-AF65-F5344CB8AC3E}">
        <p14:creationId xmlns:p14="http://schemas.microsoft.com/office/powerpoint/2010/main" xmlns="" val="98160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7C6C3-689A-4EC6-ADA3-208F1AEFCAE5}"/>
              </a:ext>
            </a:extLst>
          </p:cNvPr>
          <p:cNvSpPr>
            <a:spLocks noGrp="1"/>
          </p:cNvSpPr>
          <p:nvPr>
            <p:ph type="title"/>
          </p:nvPr>
        </p:nvSpPr>
        <p:spPr>
          <a:xfrm>
            <a:off x="751115" y="191589"/>
            <a:ext cx="10131425" cy="1456267"/>
          </a:xfrm>
        </p:spPr>
        <p:txBody>
          <a:bodyPr/>
          <a:lstStyle/>
          <a:p>
            <a:r>
              <a:rPr lang="en-US" b="0" i="0" dirty="0">
                <a:effectLst/>
                <a:latin typeface="Copperplate Gothic Light" panose="020E0507020206020404" pitchFamily="34" charset="0"/>
              </a:rPr>
              <a:t>What is Collection in Java</a:t>
            </a:r>
            <a:r>
              <a:rPr lang="en-US" b="0" i="0" dirty="0">
                <a:solidFill>
                  <a:srgbClr val="610B4B"/>
                </a:solidFill>
                <a:effectLst/>
                <a:latin typeface="erdana"/>
              </a:rPr>
              <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D8B1F788-DE60-4382-966C-ACF1309CF6D1}"/>
              </a:ext>
            </a:extLst>
          </p:cNvPr>
          <p:cNvSpPr>
            <a:spLocks noGrp="1"/>
          </p:cNvSpPr>
          <p:nvPr>
            <p:ph idx="1"/>
          </p:nvPr>
        </p:nvSpPr>
        <p:spPr>
          <a:xfrm>
            <a:off x="8834718" y="2991010"/>
            <a:ext cx="3160056" cy="2145766"/>
          </a:xfrm>
        </p:spPr>
        <p:txBody>
          <a:bodyPr>
            <a:normAutofit lnSpcReduction="10000"/>
          </a:bodyPr>
          <a:lstStyle/>
          <a:p>
            <a:r>
              <a:rPr lang="en-US" sz="2800" b="0" i="0" dirty="0">
                <a:effectLst/>
                <a:latin typeface="inter-regular"/>
              </a:rPr>
              <a:t>A Collection represents a single unit of objects, i.e., a group</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127887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4E4C3-CE3D-4982-A452-5B31CB92C35F}"/>
              </a:ext>
            </a:extLst>
          </p:cNvPr>
          <p:cNvSpPr>
            <a:spLocks noGrp="1"/>
          </p:cNvSpPr>
          <p:nvPr>
            <p:ph type="title"/>
          </p:nvPr>
        </p:nvSpPr>
        <p:spPr/>
        <p:txBody>
          <a:bodyPr/>
          <a:lstStyle/>
          <a:p>
            <a:r>
              <a:rPr lang="en-US" b="0" i="0" dirty="0">
                <a:effectLst/>
                <a:latin typeface="erdana"/>
              </a:rPr>
              <a:t>What is a framework in Java</a:t>
            </a:r>
            <a:r>
              <a:rPr lang="en-US" b="0" i="0" dirty="0">
                <a:solidFill>
                  <a:srgbClr val="610B4B"/>
                </a:solidFill>
                <a:effectLst/>
                <a:latin typeface="erdana"/>
              </a:rPr>
              <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FDC39676-3215-4328-A93E-F837005E3FEC}"/>
              </a:ext>
            </a:extLst>
          </p:cNvPr>
          <p:cNvSpPr>
            <a:spLocks noGrp="1"/>
          </p:cNvSpPr>
          <p:nvPr>
            <p:ph idx="1"/>
          </p:nvPr>
        </p:nvSpPr>
        <p:spPr/>
        <p:txBody>
          <a:bodyPr/>
          <a:lstStyle/>
          <a:p>
            <a:pPr algn="just">
              <a:buFont typeface="Arial" panose="020B0604020202020204" pitchFamily="34" charset="0"/>
              <a:buChar char="•"/>
            </a:pPr>
            <a:r>
              <a:rPr lang="en-US" sz="2800" b="0" i="0" dirty="0">
                <a:effectLst/>
                <a:latin typeface="inter-regular"/>
              </a:rPr>
              <a:t>It provides readymade architecture.</a:t>
            </a:r>
          </a:p>
          <a:p>
            <a:pPr algn="just">
              <a:buFont typeface="Arial" panose="020B0604020202020204" pitchFamily="34" charset="0"/>
              <a:buChar char="•"/>
            </a:pPr>
            <a:r>
              <a:rPr lang="en-US" sz="2800" b="0" i="0" dirty="0">
                <a:effectLst/>
                <a:latin typeface="inter-regular"/>
              </a:rPr>
              <a:t>It represents a set of classes and interfaces.</a:t>
            </a:r>
          </a:p>
          <a:p>
            <a:pPr algn="just">
              <a:buFont typeface="Arial" panose="020B0604020202020204" pitchFamily="34" charset="0"/>
              <a:buChar char="•"/>
            </a:pPr>
            <a:r>
              <a:rPr lang="en-US" sz="2800" b="0" i="0" dirty="0">
                <a:effectLst/>
                <a:latin typeface="inter-regular"/>
              </a:rPr>
              <a:t>It is optional.</a:t>
            </a:r>
          </a:p>
          <a:p>
            <a:endParaRPr lang="en-IN" dirty="0"/>
          </a:p>
        </p:txBody>
      </p:sp>
    </p:spTree>
    <p:extLst>
      <p:ext uri="{BB962C8B-B14F-4D97-AF65-F5344CB8AC3E}">
        <p14:creationId xmlns:p14="http://schemas.microsoft.com/office/powerpoint/2010/main" xmlns="" val="164273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89002-8A41-4D50-B071-35A80EF5B021}"/>
              </a:ext>
            </a:extLst>
          </p:cNvPr>
          <p:cNvSpPr>
            <a:spLocks noGrp="1"/>
          </p:cNvSpPr>
          <p:nvPr>
            <p:ph type="title"/>
          </p:nvPr>
        </p:nvSpPr>
        <p:spPr/>
        <p:txBody>
          <a:bodyPr/>
          <a:lstStyle/>
          <a:p>
            <a:r>
              <a:rPr lang="en-IN" b="0" i="0" dirty="0">
                <a:effectLst/>
                <a:latin typeface="Copperplate Gothic Light" panose="020E0507020206020404" pitchFamily="34" charset="0"/>
              </a:rPr>
              <a:t>What is Collection framework</a:t>
            </a:r>
            <a:r>
              <a:rPr lang="en-IN" b="0" i="0" dirty="0">
                <a:solidFill>
                  <a:srgbClr val="610B4B"/>
                </a:solidFill>
                <a:effectLst/>
                <a:latin typeface="erdana"/>
              </a:rPr>
              <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05403178-4337-4FC0-9283-0A36393DE6F5}"/>
              </a:ext>
            </a:extLst>
          </p:cNvPr>
          <p:cNvSpPr>
            <a:spLocks noGrp="1"/>
          </p:cNvSpPr>
          <p:nvPr>
            <p:ph idx="1"/>
          </p:nvPr>
        </p:nvSpPr>
        <p:spPr>
          <a:xfrm>
            <a:off x="685801" y="2155130"/>
            <a:ext cx="10131425" cy="3649133"/>
          </a:xfrm>
        </p:spPr>
        <p:txBody>
          <a:bodyPr/>
          <a:lstStyle/>
          <a:p>
            <a:pPr algn="just">
              <a:buFont typeface="+mj-lt"/>
              <a:buAutoNum type="arabicPeriod"/>
            </a:pPr>
            <a:r>
              <a:rPr lang="en-IN" sz="2800" b="0" i="0" dirty="0">
                <a:effectLst/>
                <a:latin typeface="inter-regular"/>
              </a:rPr>
              <a:t>Interfaces and its implementations, i.e., classes</a:t>
            </a:r>
          </a:p>
          <a:p>
            <a:pPr algn="just">
              <a:buFont typeface="+mj-lt"/>
              <a:buAutoNum type="arabicPeriod"/>
            </a:pPr>
            <a:r>
              <a:rPr lang="en-IN" sz="2800" b="0" i="0" dirty="0">
                <a:effectLst/>
                <a:latin typeface="inter-regular"/>
              </a:rPr>
              <a:t>Algorithm</a:t>
            </a:r>
          </a:p>
          <a:p>
            <a:endParaRPr lang="en-IN" dirty="0"/>
          </a:p>
        </p:txBody>
      </p:sp>
    </p:spTree>
    <p:extLst>
      <p:ext uri="{BB962C8B-B14F-4D97-AF65-F5344CB8AC3E}">
        <p14:creationId xmlns:p14="http://schemas.microsoft.com/office/powerpoint/2010/main" xmlns="" val="1264686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4BB28-0650-4C72-9709-73846B915E6A}"/>
              </a:ext>
            </a:extLst>
          </p:cNvPr>
          <p:cNvSpPr>
            <a:spLocks noGrp="1"/>
          </p:cNvSpPr>
          <p:nvPr>
            <p:ph type="title"/>
          </p:nvPr>
        </p:nvSpPr>
        <p:spPr/>
        <p:txBody>
          <a:bodyPr/>
          <a:lstStyle/>
          <a:p>
            <a:r>
              <a:rPr lang="en-IN" b="0" i="0" dirty="0">
                <a:effectLst/>
                <a:latin typeface="Copperplate Gothic Light" panose="020E0507020206020404" pitchFamily="34" charset="0"/>
              </a:rPr>
              <a:t>Java Collection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748001C7-CE68-4718-863A-6D9133F5CB90}"/>
              </a:ext>
            </a:extLst>
          </p:cNvPr>
          <p:cNvSpPr>
            <a:spLocks noGrp="1"/>
          </p:cNvSpPr>
          <p:nvPr>
            <p:ph idx="1"/>
          </p:nvPr>
        </p:nvSpPr>
        <p:spPr>
          <a:xfrm>
            <a:off x="685801" y="2155130"/>
            <a:ext cx="10131425" cy="3649133"/>
          </a:xfrm>
        </p:spPr>
        <p:txBody>
          <a:bodyPr>
            <a:normAutofit/>
          </a:bodyPr>
          <a:lstStyle/>
          <a:p>
            <a:r>
              <a:rPr lang="en-US" sz="2800" b="0" i="0" dirty="0">
                <a:effectLst/>
                <a:latin typeface="inter-regular"/>
              </a:rPr>
              <a:t>Collection is a group of objects, which are known as elements. It is the root interface in the collection hierarchy. This interface is basically used to pass around the collections and manipulate them where the maximum generality is desired.</a:t>
            </a:r>
            <a:endParaRPr lang="en-IN" sz="2800" dirty="0"/>
          </a:p>
        </p:txBody>
      </p:sp>
    </p:spTree>
    <p:extLst>
      <p:ext uri="{BB962C8B-B14F-4D97-AF65-F5344CB8AC3E}">
        <p14:creationId xmlns:p14="http://schemas.microsoft.com/office/powerpoint/2010/main" xmlns="" val="3303699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6F9772-BB21-4A92-9A71-A96986DB1737}"/>
              </a:ext>
            </a:extLst>
          </p:cNvPr>
          <p:cNvPicPr>
            <a:picLocks noChangeAspect="1"/>
          </p:cNvPicPr>
          <p:nvPr/>
        </p:nvPicPr>
        <p:blipFill>
          <a:blip r:embed="rId2"/>
          <a:stretch>
            <a:fillRect/>
          </a:stretch>
        </p:blipFill>
        <p:spPr>
          <a:xfrm>
            <a:off x="429208" y="167952"/>
            <a:ext cx="10842172" cy="6447452"/>
          </a:xfrm>
          <a:prstGeom prst="rect">
            <a:avLst/>
          </a:prstGeom>
        </p:spPr>
      </p:pic>
    </p:spTree>
    <p:extLst>
      <p:ext uri="{BB962C8B-B14F-4D97-AF65-F5344CB8AC3E}">
        <p14:creationId xmlns:p14="http://schemas.microsoft.com/office/powerpoint/2010/main" xmlns="" val="311354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271A7-B290-4814-8869-194F5CA125CA}"/>
              </a:ext>
            </a:extLst>
          </p:cNvPr>
          <p:cNvSpPr>
            <a:spLocks noGrp="1"/>
          </p:cNvSpPr>
          <p:nvPr>
            <p:ph type="title"/>
          </p:nvPr>
        </p:nvSpPr>
        <p:spPr/>
        <p:txBody>
          <a:bodyPr/>
          <a:lstStyle/>
          <a:p>
            <a:r>
              <a:rPr lang="en-IN" b="0" i="0" dirty="0">
                <a:effectLst/>
                <a:latin typeface="Copperplate Gothic Light" panose="020E0507020206020404" pitchFamily="34" charset="0"/>
              </a:rPr>
              <a:t>Iterator in Java</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21CD4A7-C4C7-42EB-891F-905D101694A2}"/>
              </a:ext>
            </a:extLst>
          </p:cNvPr>
          <p:cNvSpPr>
            <a:spLocks noGrp="1"/>
          </p:cNvSpPr>
          <p:nvPr>
            <p:ph idx="1"/>
          </p:nvPr>
        </p:nvSpPr>
        <p:spPr/>
        <p:txBody>
          <a:bodyPr>
            <a:normAutofit/>
          </a:bodyPr>
          <a:lstStyle/>
          <a:p>
            <a:r>
              <a:rPr lang="en-US" sz="2800" b="0" i="0" dirty="0">
                <a:effectLst/>
                <a:latin typeface="inter-regular"/>
              </a:rPr>
              <a:t>The Java Iterator is also known as the </a:t>
            </a:r>
            <a:r>
              <a:rPr lang="en-US" sz="2800" b="1" i="0" dirty="0">
                <a:effectLst/>
                <a:latin typeface="inter-bold"/>
              </a:rPr>
              <a:t>universal cursor</a:t>
            </a:r>
            <a:r>
              <a:rPr lang="en-US" sz="2800" b="0" i="0" dirty="0">
                <a:effectLst/>
                <a:latin typeface="inter-regular"/>
              </a:rPr>
              <a:t> of Java as it is appropriate for all the classes of the Collection framework. The Java Iterator also helps in the operations like READ and REMOVE. When we compare the Java Iterator interface with the enumeration iterator interface, we can say that the names of the methods available in Java Iterator are more precise and straightforward to use.</a:t>
            </a:r>
            <a:endParaRPr lang="en-IN" sz="2800" dirty="0"/>
          </a:p>
        </p:txBody>
      </p:sp>
    </p:spTree>
    <p:extLst>
      <p:ext uri="{BB962C8B-B14F-4D97-AF65-F5344CB8AC3E}">
        <p14:creationId xmlns:p14="http://schemas.microsoft.com/office/powerpoint/2010/main" xmlns="" val="364824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FFF05E-776F-4810-919D-3021BC8230C1}"/>
              </a:ext>
            </a:extLst>
          </p:cNvPr>
          <p:cNvPicPr>
            <a:picLocks noChangeAspect="1"/>
          </p:cNvPicPr>
          <p:nvPr/>
        </p:nvPicPr>
        <p:blipFill>
          <a:blip r:embed="rId2"/>
          <a:stretch>
            <a:fillRect/>
          </a:stretch>
        </p:blipFill>
        <p:spPr>
          <a:xfrm>
            <a:off x="718457" y="419878"/>
            <a:ext cx="10786188" cy="6008914"/>
          </a:xfrm>
          <a:prstGeom prst="rect">
            <a:avLst/>
          </a:prstGeom>
        </p:spPr>
      </p:pic>
    </p:spTree>
    <p:extLst>
      <p:ext uri="{BB962C8B-B14F-4D97-AF65-F5344CB8AC3E}">
        <p14:creationId xmlns:p14="http://schemas.microsoft.com/office/powerpoint/2010/main" xmlns="" val="1191576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F84F1-669A-4236-8F5C-9059ED97BE24}"/>
              </a:ext>
            </a:extLst>
          </p:cNvPr>
          <p:cNvSpPr>
            <a:spLocks noGrp="1"/>
          </p:cNvSpPr>
          <p:nvPr>
            <p:ph type="title"/>
          </p:nvPr>
        </p:nvSpPr>
        <p:spPr/>
        <p:txBody>
          <a:bodyPr/>
          <a:lstStyle/>
          <a:p>
            <a:r>
              <a:rPr lang="en-IN" b="0" i="0" dirty="0">
                <a:effectLst/>
                <a:latin typeface="Copperplate Gothic Light" panose="020E0507020206020404" pitchFamily="34" charset="0"/>
              </a:rPr>
              <a:t>Advantages of Java Iterator</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5E022050-5B57-4F85-8886-4A6DCE692B2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sz="2400" b="0" i="0" dirty="0">
                <a:solidFill>
                  <a:srgbClr val="000000"/>
                </a:solidFill>
                <a:effectLst/>
                <a:latin typeface="inter-regular"/>
              </a:rPr>
              <a:t>The user can apply these iterators to any of the classes of the Collection framework.</a:t>
            </a:r>
          </a:p>
          <a:p>
            <a:pPr algn="just">
              <a:buFont typeface="Arial" panose="020B0604020202020204" pitchFamily="34" charset="0"/>
              <a:buChar char="•"/>
            </a:pPr>
            <a:r>
              <a:rPr lang="en-US" sz="2400" b="0" i="0" dirty="0">
                <a:solidFill>
                  <a:srgbClr val="000000"/>
                </a:solidFill>
                <a:effectLst/>
                <a:latin typeface="inter-regular"/>
              </a:rPr>
              <a:t>In Java Iterator, we can use both of the read and remove operations.</a:t>
            </a:r>
          </a:p>
          <a:p>
            <a:pPr algn="just">
              <a:buFont typeface="Arial" panose="020B0604020202020204" pitchFamily="34" charset="0"/>
              <a:buChar char="•"/>
            </a:pPr>
            <a:r>
              <a:rPr lang="en-US" sz="2400" b="0" i="0" dirty="0">
                <a:solidFill>
                  <a:srgbClr val="000000"/>
                </a:solidFill>
                <a:effectLst/>
                <a:latin typeface="inter-regular"/>
              </a:rPr>
              <a:t>If a user is working with a for loop, they cannot modernize(add/remove) the Collection, whereas, if they use the Java Iterator, they can simply update the Collection.</a:t>
            </a:r>
          </a:p>
          <a:p>
            <a:pPr algn="just">
              <a:buFont typeface="Arial" panose="020B0604020202020204" pitchFamily="34" charset="0"/>
              <a:buChar char="•"/>
            </a:pPr>
            <a:r>
              <a:rPr lang="en-US" sz="2400" b="0" i="0" dirty="0">
                <a:solidFill>
                  <a:srgbClr val="000000"/>
                </a:solidFill>
                <a:effectLst/>
                <a:latin typeface="inter-regular"/>
              </a:rPr>
              <a:t>The Java Iterator is considered the Universal Cursor for the Collection API.</a:t>
            </a:r>
          </a:p>
          <a:p>
            <a:pPr algn="just">
              <a:buFont typeface="Arial" panose="020B0604020202020204" pitchFamily="34" charset="0"/>
              <a:buChar char="•"/>
            </a:pPr>
            <a:r>
              <a:rPr lang="en-US" sz="2400" b="0" i="0" dirty="0">
                <a:solidFill>
                  <a:srgbClr val="000000"/>
                </a:solidFill>
                <a:effectLst/>
                <a:latin typeface="inter-regular"/>
              </a:rPr>
              <a:t>The method names in the Java Iterator are very easy and are very simple to use.</a:t>
            </a:r>
          </a:p>
          <a:p>
            <a:endParaRPr lang="en-IN" dirty="0"/>
          </a:p>
        </p:txBody>
      </p:sp>
    </p:spTree>
    <p:extLst>
      <p:ext uri="{BB962C8B-B14F-4D97-AF65-F5344CB8AC3E}">
        <p14:creationId xmlns:p14="http://schemas.microsoft.com/office/powerpoint/2010/main" xmlns="" val="3468348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169F1-B861-4443-BC20-428801A9F68A}"/>
              </a:ext>
            </a:extLst>
          </p:cNvPr>
          <p:cNvSpPr>
            <a:spLocks noGrp="1"/>
          </p:cNvSpPr>
          <p:nvPr>
            <p:ph type="title"/>
          </p:nvPr>
        </p:nvSpPr>
        <p:spPr/>
        <p:txBody>
          <a:bodyPr/>
          <a:lstStyle/>
          <a:p>
            <a:r>
              <a:rPr lang="en-IN" b="0" i="0" dirty="0">
                <a:effectLst/>
                <a:latin typeface="erdana"/>
              </a:rPr>
              <a:t>Disadvantages of Java Iterator</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D8622D14-88C5-470D-BC38-056EB919D395}"/>
              </a:ext>
            </a:extLst>
          </p:cNvPr>
          <p:cNvSpPr>
            <a:spLocks noGrp="1"/>
          </p:cNvSpPr>
          <p:nvPr>
            <p:ph idx="1"/>
          </p:nvPr>
        </p:nvSpPr>
        <p:spPr>
          <a:xfrm>
            <a:off x="685801" y="1856792"/>
            <a:ext cx="10131425" cy="5001207"/>
          </a:xfrm>
        </p:spPr>
        <p:txBody>
          <a:bodyPr/>
          <a:lstStyle/>
          <a:p>
            <a:pPr algn="just">
              <a:buFont typeface="Arial" panose="020B0604020202020204" pitchFamily="34" charset="0"/>
              <a:buChar char="•"/>
            </a:pPr>
            <a:r>
              <a:rPr lang="en-US" sz="2400" b="0" i="0" dirty="0">
                <a:solidFill>
                  <a:srgbClr val="000000"/>
                </a:solidFill>
                <a:effectLst/>
                <a:latin typeface="inter-regular"/>
              </a:rPr>
              <a:t>The Java Iterator only preserves the iteration in the forward direction. In simple words, the Java Iterator is a </a:t>
            </a:r>
            <a:r>
              <a:rPr lang="en-US" sz="2400" b="0" i="0" dirty="0" err="1">
                <a:solidFill>
                  <a:srgbClr val="000000"/>
                </a:solidFill>
                <a:effectLst/>
                <a:latin typeface="inter-regular"/>
              </a:rPr>
              <a:t>uni</a:t>
            </a:r>
            <a:r>
              <a:rPr lang="en-US" sz="2400" b="0" i="0" dirty="0">
                <a:solidFill>
                  <a:srgbClr val="000000"/>
                </a:solidFill>
                <a:effectLst/>
                <a:latin typeface="inter-regular"/>
              </a:rPr>
              <a:t>-directional Iterator.</a:t>
            </a:r>
          </a:p>
          <a:p>
            <a:pPr algn="just">
              <a:buFont typeface="Arial" panose="020B0604020202020204" pitchFamily="34" charset="0"/>
              <a:buChar char="•"/>
            </a:pPr>
            <a:r>
              <a:rPr lang="en-US" sz="2400" b="0" i="0" dirty="0">
                <a:solidFill>
                  <a:srgbClr val="000000"/>
                </a:solidFill>
                <a:effectLst/>
                <a:latin typeface="inter-regular"/>
              </a:rPr>
              <a:t>The replacement and extension of a new component are not approved by the Java Iterator.</a:t>
            </a:r>
          </a:p>
          <a:p>
            <a:pPr algn="just">
              <a:buFont typeface="Arial" panose="020B0604020202020204" pitchFamily="34" charset="0"/>
              <a:buChar char="•"/>
            </a:pPr>
            <a:r>
              <a:rPr lang="en-US" sz="2400" b="0" i="0" dirty="0">
                <a:solidFill>
                  <a:srgbClr val="000000"/>
                </a:solidFill>
                <a:effectLst/>
                <a:latin typeface="inter-regular"/>
              </a:rPr>
              <a:t>In CRUD Operations, the Java Iterator does not hold the various operations like CREATE and UPDATE.</a:t>
            </a:r>
          </a:p>
          <a:p>
            <a:pPr algn="just">
              <a:buFont typeface="Arial" panose="020B0604020202020204" pitchFamily="34" charset="0"/>
              <a:buChar char="•"/>
            </a:pPr>
            <a:r>
              <a:rPr lang="en-US" sz="2400" b="0" i="0" dirty="0">
                <a:solidFill>
                  <a:srgbClr val="000000"/>
                </a:solidFill>
                <a:effectLst/>
                <a:latin typeface="inter-regular"/>
              </a:rPr>
              <a:t>In comparison with the </a:t>
            </a:r>
            <a:r>
              <a:rPr lang="en-US" sz="2400" b="0" i="0" dirty="0" err="1">
                <a:solidFill>
                  <a:srgbClr val="000000"/>
                </a:solidFill>
                <a:effectLst/>
                <a:latin typeface="inter-regular"/>
              </a:rPr>
              <a:t>Spliterator</a:t>
            </a:r>
            <a:r>
              <a:rPr lang="en-US" sz="2400" b="0" i="0" dirty="0">
                <a:solidFill>
                  <a:srgbClr val="000000"/>
                </a:solidFill>
                <a:effectLst/>
                <a:latin typeface="inter-regular"/>
              </a:rPr>
              <a:t>, Java Iterator does not support traversing elements in the parallel pattern which implies that Java Iterator supports only Sequential iteration.</a:t>
            </a:r>
          </a:p>
          <a:p>
            <a:pPr algn="just">
              <a:buFont typeface="Arial" panose="020B0604020202020204" pitchFamily="34" charset="0"/>
              <a:buChar char="•"/>
            </a:pPr>
            <a:r>
              <a:rPr lang="en-US" sz="2400" b="0" i="0" dirty="0">
                <a:solidFill>
                  <a:srgbClr val="000000"/>
                </a:solidFill>
                <a:effectLst/>
                <a:latin typeface="inter-regular"/>
              </a:rPr>
              <a:t>In comparison with the </a:t>
            </a:r>
            <a:r>
              <a:rPr lang="en-US" sz="2400" b="0" i="0" dirty="0" err="1">
                <a:solidFill>
                  <a:srgbClr val="000000"/>
                </a:solidFill>
                <a:effectLst/>
                <a:latin typeface="inter-regular"/>
              </a:rPr>
              <a:t>Spliterator</a:t>
            </a:r>
            <a:r>
              <a:rPr lang="en-US" sz="2400" b="0" i="0" dirty="0">
                <a:solidFill>
                  <a:srgbClr val="000000"/>
                </a:solidFill>
                <a:effectLst/>
                <a:latin typeface="inter-regular"/>
              </a:rPr>
              <a:t>, Java Iterator does not support more reliable execution to traverse the bulk volume of data.</a:t>
            </a:r>
          </a:p>
          <a:p>
            <a:endParaRPr lang="en-IN" dirty="0"/>
          </a:p>
        </p:txBody>
      </p:sp>
    </p:spTree>
    <p:extLst>
      <p:ext uri="{BB962C8B-B14F-4D97-AF65-F5344CB8AC3E}">
        <p14:creationId xmlns:p14="http://schemas.microsoft.com/office/powerpoint/2010/main" xmlns="" val="73896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B4696-C3D9-479F-99B1-284506EB51D3}"/>
              </a:ext>
            </a:extLst>
          </p:cNvPr>
          <p:cNvSpPr>
            <a:spLocks noGrp="1"/>
          </p:cNvSpPr>
          <p:nvPr>
            <p:ph type="title"/>
          </p:nvPr>
        </p:nvSpPr>
        <p:spPr/>
        <p:txBody>
          <a:bodyPr/>
          <a:lstStyle/>
          <a:p>
            <a:r>
              <a:rPr lang="en-IN" b="0" i="0" dirty="0">
                <a:effectLst/>
                <a:latin typeface="Copperplate Gothic Light" panose="020E0507020206020404" pitchFamily="34" charset="0"/>
              </a:rPr>
              <a:t>Java Iterator Methods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900AC7AE-1FDB-4FFE-9CB2-B286E4F6C4D3}"/>
              </a:ext>
            </a:extLst>
          </p:cNvPr>
          <p:cNvSpPr>
            <a:spLocks noGrp="1"/>
          </p:cNvSpPr>
          <p:nvPr>
            <p:ph idx="1"/>
          </p:nvPr>
        </p:nvSpPr>
        <p:spPr/>
        <p:txBody>
          <a:bodyPr/>
          <a:lstStyle/>
          <a:p>
            <a:pPr algn="just">
              <a:buFont typeface="Arial" panose="020B0604020202020204" pitchFamily="34" charset="0"/>
              <a:buChar char="•"/>
            </a:pPr>
            <a:r>
              <a:rPr lang="en-IN" sz="2400" b="0" i="0" dirty="0">
                <a:effectLst/>
                <a:latin typeface="inter-regular"/>
              </a:rPr>
              <a:t>hasNext()</a:t>
            </a:r>
          </a:p>
          <a:p>
            <a:pPr algn="just">
              <a:buFont typeface="Arial" panose="020B0604020202020204" pitchFamily="34" charset="0"/>
              <a:buChar char="•"/>
            </a:pPr>
            <a:r>
              <a:rPr lang="en-IN" sz="2400" b="0" i="0" dirty="0">
                <a:effectLst/>
                <a:latin typeface="inter-regular"/>
              </a:rPr>
              <a:t>next()</a:t>
            </a:r>
          </a:p>
          <a:p>
            <a:pPr algn="just">
              <a:buFont typeface="Arial" panose="020B0604020202020204" pitchFamily="34" charset="0"/>
              <a:buChar char="•"/>
            </a:pPr>
            <a:r>
              <a:rPr lang="en-IN" sz="2400" b="0" i="0" dirty="0">
                <a:effectLst/>
                <a:latin typeface="inter-regular"/>
              </a:rPr>
              <a:t>remove()</a:t>
            </a:r>
          </a:p>
          <a:p>
            <a:pPr algn="just">
              <a:buFont typeface="Arial" panose="020B0604020202020204" pitchFamily="34" charset="0"/>
              <a:buChar char="•"/>
            </a:pPr>
            <a:r>
              <a:rPr lang="en-IN" sz="2400" b="0" i="0" dirty="0">
                <a:effectLst/>
                <a:latin typeface="inter-regular"/>
              </a:rPr>
              <a:t>forEachRemaining()</a:t>
            </a:r>
          </a:p>
          <a:p>
            <a:endParaRPr lang="en-IN" dirty="0"/>
          </a:p>
        </p:txBody>
      </p:sp>
    </p:spTree>
    <p:extLst>
      <p:ext uri="{BB962C8B-B14F-4D97-AF65-F5344CB8AC3E}">
        <p14:creationId xmlns:p14="http://schemas.microsoft.com/office/powerpoint/2010/main" xmlns="" val="2572861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6FCD6-BC79-4838-8116-909EDBD399B8}"/>
              </a:ext>
            </a:extLst>
          </p:cNvPr>
          <p:cNvSpPr>
            <a:spLocks noGrp="1"/>
          </p:cNvSpPr>
          <p:nvPr>
            <p:ph type="title"/>
          </p:nvPr>
        </p:nvSpPr>
        <p:spPr/>
        <p:txBody>
          <a:bodyPr/>
          <a:lstStyle/>
          <a:p>
            <a:r>
              <a:rPr lang="en-IN" b="0" i="0" dirty="0">
                <a:effectLst/>
                <a:latin typeface="Copperplate Gothic Light" panose="020E0507020206020404" pitchFamily="34" charset="0"/>
              </a:rPr>
              <a:t>Load Factor in HashMap</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2B92FB5B-C9A1-409E-A574-59E151F4E00E}"/>
              </a:ext>
            </a:extLst>
          </p:cNvPr>
          <p:cNvSpPr>
            <a:spLocks noGrp="1"/>
          </p:cNvSpPr>
          <p:nvPr>
            <p:ph idx="1"/>
          </p:nvPr>
        </p:nvSpPr>
        <p:spPr/>
        <p:txBody>
          <a:bodyPr/>
          <a:lstStyle/>
          <a:p>
            <a:pPr algn="just">
              <a:buFont typeface="Arial" panose="020B0604020202020204" pitchFamily="34" charset="0"/>
              <a:buChar char="•"/>
            </a:pPr>
            <a:r>
              <a:rPr lang="en-IN" sz="2800" b="1" i="0" dirty="0">
                <a:effectLst/>
                <a:latin typeface="inter-bold"/>
              </a:rPr>
              <a:t>Initial Capacity</a:t>
            </a:r>
            <a:endParaRPr lang="en-IN" sz="2800" b="0" i="0" dirty="0">
              <a:effectLst/>
              <a:latin typeface="inter-regular"/>
            </a:endParaRPr>
          </a:p>
          <a:p>
            <a:pPr algn="just">
              <a:buFont typeface="Arial" panose="020B0604020202020204" pitchFamily="34" charset="0"/>
              <a:buChar char="•"/>
            </a:pPr>
            <a:r>
              <a:rPr lang="en-IN" sz="2800" b="1" i="0" dirty="0">
                <a:effectLst/>
                <a:latin typeface="inter-bold"/>
              </a:rPr>
              <a:t>Load Factor</a:t>
            </a:r>
            <a:endParaRPr lang="en-IN" sz="2800" b="0" i="0" dirty="0">
              <a:effectLst/>
              <a:latin typeface="inter-regular"/>
            </a:endParaRPr>
          </a:p>
          <a:p>
            <a:endParaRPr lang="en-IN" dirty="0"/>
          </a:p>
        </p:txBody>
      </p:sp>
    </p:spTree>
    <p:extLst>
      <p:ext uri="{BB962C8B-B14F-4D97-AF65-F5344CB8AC3E}">
        <p14:creationId xmlns:p14="http://schemas.microsoft.com/office/powerpoint/2010/main" xmlns="" val="147339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FAC51B3-E748-4EEA-B2E9-189D479ECED4}"/>
              </a:ext>
            </a:extLst>
          </p:cNvPr>
          <p:cNvPicPr>
            <a:picLocks noChangeAspect="1"/>
          </p:cNvPicPr>
          <p:nvPr/>
        </p:nvPicPr>
        <p:blipFill>
          <a:blip r:embed="rId2"/>
          <a:stretch>
            <a:fillRect/>
          </a:stretch>
        </p:blipFill>
        <p:spPr>
          <a:xfrm>
            <a:off x="587829" y="1866122"/>
            <a:ext cx="9414587" cy="1562878"/>
          </a:xfrm>
          <a:prstGeom prst="rect">
            <a:avLst/>
          </a:prstGeom>
        </p:spPr>
      </p:pic>
    </p:spTree>
    <p:extLst>
      <p:ext uri="{BB962C8B-B14F-4D97-AF65-F5344CB8AC3E}">
        <p14:creationId xmlns:p14="http://schemas.microsoft.com/office/powerpoint/2010/main" xmlns="" val="112013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951AD-CF86-4595-8F4A-284A20BE324E}"/>
              </a:ext>
            </a:extLst>
          </p:cNvPr>
          <p:cNvSpPr>
            <a:spLocks noGrp="1"/>
          </p:cNvSpPr>
          <p:nvPr>
            <p:ph type="title"/>
          </p:nvPr>
        </p:nvSpPr>
        <p:spPr/>
        <p:txBody>
          <a:bodyPr/>
          <a:lstStyle/>
          <a:p>
            <a:r>
              <a:rPr lang="en-IN" b="0" i="0" dirty="0">
                <a:effectLst/>
                <a:latin typeface="erdana"/>
              </a:rPr>
              <a:t>Load Factor</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C83152E-5E28-47BB-8BCC-7AF80EC338E1}"/>
              </a:ext>
            </a:extLst>
          </p:cNvPr>
          <p:cNvSpPr>
            <a:spLocks noGrp="1"/>
          </p:cNvSpPr>
          <p:nvPr>
            <p:ph idx="1"/>
          </p:nvPr>
        </p:nvSpPr>
        <p:spPr/>
        <p:txBody>
          <a:bodyPr>
            <a:normAutofit/>
          </a:bodyPr>
          <a:lstStyle/>
          <a:p>
            <a:r>
              <a:rPr lang="en-US" sz="2800" b="0" i="0" dirty="0">
                <a:effectLst/>
                <a:latin typeface="inter-regular"/>
              </a:rPr>
              <a:t>The Load factor is a measure that decides when to </a:t>
            </a:r>
            <a:r>
              <a:rPr lang="en-US" sz="2800" b="1" i="0" dirty="0">
                <a:effectLst/>
                <a:latin typeface="inter-bold"/>
              </a:rPr>
              <a:t>increase</a:t>
            </a:r>
            <a:r>
              <a:rPr lang="en-US" sz="2800" b="0" i="0" dirty="0">
                <a:effectLst/>
                <a:latin typeface="inter-regular"/>
              </a:rPr>
              <a:t> the HashMap capacity to maintain the get() and put() operation complexity of </a:t>
            </a:r>
            <a:r>
              <a:rPr lang="en-US" sz="2800" b="1" i="0" dirty="0">
                <a:effectLst/>
                <a:latin typeface="inter-bold"/>
              </a:rPr>
              <a:t>O(1)</a:t>
            </a:r>
            <a:r>
              <a:rPr lang="en-US" sz="2800" b="0" i="0" dirty="0">
                <a:effectLst/>
                <a:latin typeface="inter-regular"/>
              </a:rPr>
              <a:t>. The default load factor of HashMap is </a:t>
            </a:r>
            <a:r>
              <a:rPr lang="en-US" sz="2800" b="1" i="0" dirty="0">
                <a:effectLst/>
                <a:latin typeface="inter-bold"/>
              </a:rPr>
              <a:t>0.75f</a:t>
            </a:r>
            <a:r>
              <a:rPr lang="en-US" sz="2800" b="0" i="0" dirty="0">
                <a:effectLst/>
                <a:latin typeface="inter-regular"/>
              </a:rPr>
              <a:t> (75% of the map size).</a:t>
            </a:r>
            <a:endParaRPr lang="en-IN" sz="2800" dirty="0"/>
          </a:p>
        </p:txBody>
      </p:sp>
    </p:spTree>
    <p:extLst>
      <p:ext uri="{BB962C8B-B14F-4D97-AF65-F5344CB8AC3E}">
        <p14:creationId xmlns:p14="http://schemas.microsoft.com/office/powerpoint/2010/main" xmlns="" val="2253343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BEE9F-931D-4575-8851-AB1FE69B3D3D}"/>
              </a:ext>
            </a:extLst>
          </p:cNvPr>
          <p:cNvSpPr>
            <a:spLocks noGrp="1"/>
          </p:cNvSpPr>
          <p:nvPr>
            <p:ph type="title"/>
          </p:nvPr>
        </p:nvSpPr>
        <p:spPr>
          <a:xfrm>
            <a:off x="685801" y="609600"/>
            <a:ext cx="10131425" cy="5138057"/>
          </a:xfrm>
        </p:spPr>
        <p:txBody>
          <a:bodyPr>
            <a:normAutofit/>
          </a:bodyPr>
          <a:lstStyle/>
          <a:p>
            <a:r>
              <a:rPr lang="en-IN" b="0" i="0" dirty="0">
                <a:effectLst/>
                <a:latin typeface="Copperplate Gothic Light" panose="020E0507020206020404" pitchFamily="34" charset="0"/>
              </a:rPr>
              <a:t>Hierarchy of Collection Framework</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xmlns="" val="2452451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DA736AA-87E7-4477-9116-9E816ED3A15F}"/>
              </a:ext>
            </a:extLst>
          </p:cNvPr>
          <p:cNvPicPr>
            <a:picLocks noChangeAspect="1"/>
          </p:cNvPicPr>
          <p:nvPr/>
        </p:nvPicPr>
        <p:blipFill>
          <a:blip r:embed="rId2"/>
          <a:stretch>
            <a:fillRect/>
          </a:stretch>
        </p:blipFill>
        <p:spPr>
          <a:xfrm>
            <a:off x="727788" y="184230"/>
            <a:ext cx="11122090" cy="6515665"/>
          </a:xfrm>
          <a:prstGeom prst="rect">
            <a:avLst/>
          </a:prstGeom>
        </p:spPr>
      </p:pic>
    </p:spTree>
    <p:extLst>
      <p:ext uri="{BB962C8B-B14F-4D97-AF65-F5344CB8AC3E}">
        <p14:creationId xmlns:p14="http://schemas.microsoft.com/office/powerpoint/2010/main" xmlns="" val="331310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D8C2A-FAFA-430C-8C84-5DA7FC3977C0}"/>
              </a:ext>
            </a:extLst>
          </p:cNvPr>
          <p:cNvSpPr>
            <a:spLocks noGrp="1"/>
          </p:cNvSpPr>
          <p:nvPr>
            <p:ph type="title"/>
          </p:nvPr>
        </p:nvSpPr>
        <p:spPr>
          <a:xfrm>
            <a:off x="293916" y="180393"/>
            <a:ext cx="10131425" cy="1456267"/>
          </a:xfrm>
        </p:spPr>
        <p:txBody>
          <a:bodyPr/>
          <a:lstStyle/>
          <a:p>
            <a:pPr algn="ctr"/>
            <a:r>
              <a:rPr lang="en-IN" b="0" i="0" dirty="0" err="1">
                <a:effectLst/>
                <a:latin typeface="Copperplate Gothic Light" panose="020E0507020206020404" pitchFamily="34" charset="0"/>
              </a:rPr>
              <a:t>Iterable</a:t>
            </a:r>
            <a:r>
              <a:rPr lang="en-IN" b="0" i="0" dirty="0">
                <a:effectLst/>
                <a:latin typeface="Copperplate Gothic Light" panose="020E0507020206020404" pitchFamily="34" charset="0"/>
              </a:rPr>
              <a:t>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4FE58E92-2D28-4833-8F6D-491363A2118B}"/>
              </a:ext>
            </a:extLst>
          </p:cNvPr>
          <p:cNvPicPr>
            <a:picLocks noGrp="1" noChangeAspect="1"/>
          </p:cNvPicPr>
          <p:nvPr>
            <p:ph idx="1"/>
          </p:nvPr>
        </p:nvPicPr>
        <p:blipFill>
          <a:blip r:embed="rId2"/>
          <a:stretch>
            <a:fillRect/>
          </a:stretch>
        </p:blipFill>
        <p:spPr>
          <a:xfrm>
            <a:off x="1511559" y="1800808"/>
            <a:ext cx="6428792" cy="4264090"/>
          </a:xfrm>
        </p:spPr>
      </p:pic>
    </p:spTree>
    <p:extLst>
      <p:ext uri="{BB962C8B-B14F-4D97-AF65-F5344CB8AC3E}">
        <p14:creationId xmlns:p14="http://schemas.microsoft.com/office/powerpoint/2010/main" xmlns="" val="1289302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80430-48A2-423B-9786-FA8804E28714}"/>
              </a:ext>
            </a:extLst>
          </p:cNvPr>
          <p:cNvSpPr>
            <a:spLocks noGrp="1"/>
          </p:cNvSpPr>
          <p:nvPr>
            <p:ph type="title"/>
          </p:nvPr>
        </p:nvSpPr>
        <p:spPr/>
        <p:txBody>
          <a:bodyPr/>
          <a:lstStyle/>
          <a:p>
            <a:r>
              <a:rPr lang="en-IN" b="0" i="0" dirty="0">
                <a:effectLst/>
                <a:latin typeface="Copperplate Gothic Light" panose="020E0507020206020404" pitchFamily="34" charset="0"/>
              </a:rPr>
              <a:t>Collection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F5CA4F9-F0F0-4367-98FD-0ADA64AAE0E9}"/>
              </a:ext>
            </a:extLst>
          </p:cNvPr>
          <p:cNvSpPr>
            <a:spLocks noGrp="1"/>
          </p:cNvSpPr>
          <p:nvPr>
            <p:ph idx="1"/>
          </p:nvPr>
        </p:nvSpPr>
        <p:spPr/>
        <p:txBody>
          <a:bodyPr/>
          <a:lstStyle/>
          <a:p>
            <a:r>
              <a:rPr lang="en-US" sz="2800" b="0" i="0" dirty="0">
                <a:effectLst/>
                <a:latin typeface="inter-regular"/>
              </a:rPr>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r>
              <a:rPr lang="en-US" b="0" i="0" dirty="0">
                <a:solidFill>
                  <a:srgbClr val="333333"/>
                </a:solidFill>
                <a:effectLst/>
                <a:latin typeface="inter-regular"/>
              </a:rPr>
              <a:t>.</a:t>
            </a:r>
            <a:br>
              <a:rPr lang="en-US" b="0" i="0" dirty="0">
                <a:solidFill>
                  <a:srgbClr val="333333"/>
                </a:solidFill>
                <a:effectLst/>
                <a:latin typeface="inter-regular"/>
              </a:rPr>
            </a:br>
            <a:endParaRPr lang="en-IN" dirty="0"/>
          </a:p>
        </p:txBody>
      </p:sp>
    </p:spTree>
    <p:extLst>
      <p:ext uri="{BB962C8B-B14F-4D97-AF65-F5344CB8AC3E}">
        <p14:creationId xmlns:p14="http://schemas.microsoft.com/office/powerpoint/2010/main" xmlns="" val="137906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CBB1-4349-4246-A8D6-057B161FEB64}"/>
              </a:ext>
            </a:extLst>
          </p:cNvPr>
          <p:cNvSpPr>
            <a:spLocks noGrp="1"/>
          </p:cNvSpPr>
          <p:nvPr>
            <p:ph type="title"/>
          </p:nvPr>
        </p:nvSpPr>
        <p:spPr>
          <a:xfrm>
            <a:off x="359229" y="516293"/>
            <a:ext cx="10131425" cy="1456267"/>
          </a:xfrm>
        </p:spPr>
        <p:txBody>
          <a:bodyPr/>
          <a:lstStyle/>
          <a:p>
            <a:r>
              <a:rPr lang="en-IN" b="0" i="0" dirty="0">
                <a:solidFill>
                  <a:srgbClr val="FFC000"/>
                </a:solidFill>
                <a:effectLst/>
                <a:latin typeface="erdana"/>
              </a:rPr>
              <a:t>Implementation of Thread States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3E57FE31-B8F9-4F91-904F-5868A01E6D78}"/>
              </a:ext>
            </a:extLst>
          </p:cNvPr>
          <p:cNvSpPr>
            <a:spLocks noGrp="1"/>
          </p:cNvSpPr>
          <p:nvPr>
            <p:ph idx="1"/>
          </p:nvPr>
        </p:nvSpPr>
        <p:spPr/>
        <p:txBody>
          <a:bodyPr/>
          <a:lstStyle/>
          <a:p>
            <a:r>
              <a:rPr lang="en-US" dirty="0"/>
              <a:t>public static final Thread.State NEW  </a:t>
            </a:r>
          </a:p>
          <a:p>
            <a:r>
              <a:rPr lang="en-US" dirty="0"/>
              <a:t>public static final Thread.State RUNNABLE  </a:t>
            </a:r>
          </a:p>
          <a:p>
            <a:r>
              <a:rPr lang="en-US" dirty="0"/>
              <a:t>public static final Thread.State BLOCKED  </a:t>
            </a:r>
          </a:p>
          <a:p>
            <a:r>
              <a:rPr lang="en-US" dirty="0"/>
              <a:t>public static final Thread.State WAITING  </a:t>
            </a:r>
          </a:p>
          <a:p>
            <a:r>
              <a:rPr lang="en-US" dirty="0"/>
              <a:t>public static final Thread.State TIMED_WAITING  </a:t>
            </a:r>
          </a:p>
          <a:p>
            <a:r>
              <a:rPr lang="en-US" dirty="0"/>
              <a:t>public static final Thread.State TERMINATED </a:t>
            </a:r>
            <a:endParaRPr lang="en-IN" dirty="0"/>
          </a:p>
        </p:txBody>
      </p:sp>
    </p:spTree>
    <p:extLst>
      <p:ext uri="{BB962C8B-B14F-4D97-AF65-F5344CB8AC3E}">
        <p14:creationId xmlns:p14="http://schemas.microsoft.com/office/powerpoint/2010/main" xmlns="" val="2661686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FB4FD-76FF-46E4-A2AD-2281D76EF71D}"/>
              </a:ext>
            </a:extLst>
          </p:cNvPr>
          <p:cNvSpPr>
            <a:spLocks noGrp="1"/>
          </p:cNvSpPr>
          <p:nvPr>
            <p:ph type="title"/>
          </p:nvPr>
        </p:nvSpPr>
        <p:spPr/>
        <p:txBody>
          <a:bodyPr/>
          <a:lstStyle/>
          <a:p>
            <a:r>
              <a:rPr lang="en-IN" b="0" i="0" dirty="0">
                <a:effectLst/>
                <a:latin typeface="Copperplate Gothic Light" panose="020E0507020206020404" pitchFamily="34" charset="0"/>
              </a:rPr>
              <a:t>List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853D1FA6-99FC-49DB-9D24-A1C3413A8654}"/>
              </a:ext>
            </a:extLst>
          </p:cNvPr>
          <p:cNvPicPr>
            <a:picLocks noGrp="1" noChangeAspect="1"/>
          </p:cNvPicPr>
          <p:nvPr>
            <p:ph idx="1"/>
          </p:nvPr>
        </p:nvPicPr>
        <p:blipFill>
          <a:blip r:embed="rId2"/>
          <a:stretch>
            <a:fillRect/>
          </a:stretch>
        </p:blipFill>
        <p:spPr>
          <a:xfrm>
            <a:off x="821094" y="2715209"/>
            <a:ext cx="7229758" cy="3377681"/>
          </a:xfrm>
        </p:spPr>
      </p:pic>
    </p:spTree>
    <p:extLst>
      <p:ext uri="{BB962C8B-B14F-4D97-AF65-F5344CB8AC3E}">
        <p14:creationId xmlns:p14="http://schemas.microsoft.com/office/powerpoint/2010/main" xmlns="" val="3258527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A118C-DD33-445F-B9F5-60C81A298B37}"/>
              </a:ext>
            </a:extLst>
          </p:cNvPr>
          <p:cNvSpPr>
            <a:spLocks noGrp="1"/>
          </p:cNvSpPr>
          <p:nvPr>
            <p:ph type="title"/>
          </p:nvPr>
        </p:nvSpPr>
        <p:spPr/>
        <p:txBody>
          <a:bodyPr/>
          <a:lstStyle/>
          <a:p>
            <a:r>
              <a:rPr lang="en-IN" b="0" i="0" dirty="0" err="1">
                <a:effectLst/>
                <a:latin typeface="erdana"/>
              </a:rPr>
              <a:t>ArrayList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A7C9DAB3-AE2A-414F-AA6B-6B4AF9BD0E09}"/>
              </a:ext>
            </a:extLst>
          </p:cNvPr>
          <p:cNvSpPr>
            <a:spLocks noGrp="1"/>
          </p:cNvSpPr>
          <p:nvPr>
            <p:ph idx="1"/>
          </p:nvPr>
        </p:nvSpPr>
        <p:spPr/>
        <p:txBody>
          <a:bodyPr/>
          <a:lstStyle/>
          <a:p>
            <a:r>
              <a:rPr lang="en-US" sz="2800" b="0" i="0" dirty="0">
                <a:effectLst/>
                <a:latin typeface="inter-regular"/>
              </a:rPr>
              <a:t>The </a:t>
            </a:r>
            <a:r>
              <a:rPr lang="en-US" sz="2800" b="0" i="0" dirty="0" err="1">
                <a:effectLst/>
                <a:latin typeface="inter-regular"/>
              </a:rPr>
              <a:t>ArrayList</a:t>
            </a:r>
            <a:r>
              <a:rPr lang="en-US" sz="2800" b="0" i="0" dirty="0">
                <a:effectLst/>
                <a:latin typeface="inter-regular"/>
              </a:rPr>
              <a:t> class implements the List interface. It uses a dynamic array to store the duplicate element of different data types. The </a:t>
            </a:r>
            <a:r>
              <a:rPr lang="en-US" sz="2800" b="0" i="0" dirty="0" err="1">
                <a:effectLst/>
                <a:latin typeface="inter-regular"/>
              </a:rPr>
              <a:t>ArrayList</a:t>
            </a:r>
            <a:r>
              <a:rPr lang="en-US" sz="2800" b="0" i="0" dirty="0">
                <a:effectLst/>
                <a:latin typeface="inter-regular"/>
              </a:rPr>
              <a:t> class maintains the insertion order and is non-synchronized</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822693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FF299-5C4C-4ADA-973E-CBCC8374F2D5}"/>
              </a:ext>
            </a:extLst>
          </p:cNvPr>
          <p:cNvSpPr>
            <a:spLocks noGrp="1"/>
          </p:cNvSpPr>
          <p:nvPr>
            <p:ph type="title"/>
          </p:nvPr>
        </p:nvSpPr>
        <p:spPr/>
        <p:txBody>
          <a:bodyPr/>
          <a:lstStyle/>
          <a:p>
            <a:r>
              <a:rPr lang="en-IN" b="0" i="0" dirty="0">
                <a:effectLst/>
                <a:latin typeface="Copperplate Gothic Light" panose="020E0507020206020404" pitchFamily="34" charset="0"/>
              </a:rPr>
              <a:t>LinkedList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B863651-6C6F-416C-B313-A778F1392613}"/>
              </a:ext>
            </a:extLst>
          </p:cNvPr>
          <p:cNvSpPr>
            <a:spLocks noGrp="1"/>
          </p:cNvSpPr>
          <p:nvPr>
            <p:ph idx="1"/>
          </p:nvPr>
        </p:nvSpPr>
        <p:spPr/>
        <p:txBody>
          <a:bodyPr>
            <a:normAutofit/>
          </a:bodyPr>
          <a:lstStyle/>
          <a:p>
            <a:r>
              <a:rPr lang="en-US" sz="2800" b="0" i="0" dirty="0">
                <a:effectLst/>
                <a:latin typeface="inter-regular"/>
              </a:rPr>
              <a:t>LinkedList implements the Collection interface. It uses a doubly linked list internally to store the elements. It can store the duplicate elements. It maintains the insertion order and is not synchronized</a:t>
            </a:r>
            <a:endParaRPr lang="en-IN" sz="2800" dirty="0"/>
          </a:p>
        </p:txBody>
      </p:sp>
    </p:spTree>
    <p:extLst>
      <p:ext uri="{BB962C8B-B14F-4D97-AF65-F5344CB8AC3E}">
        <p14:creationId xmlns:p14="http://schemas.microsoft.com/office/powerpoint/2010/main" xmlns="" val="192702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B5EF4-5B2E-48DB-8474-EC7B863A35F8}"/>
              </a:ext>
            </a:extLst>
          </p:cNvPr>
          <p:cNvSpPr>
            <a:spLocks noGrp="1"/>
          </p:cNvSpPr>
          <p:nvPr>
            <p:ph type="title"/>
          </p:nvPr>
        </p:nvSpPr>
        <p:spPr/>
        <p:txBody>
          <a:bodyPr/>
          <a:lstStyle/>
          <a:p>
            <a:r>
              <a:rPr lang="en-IN" b="0" i="0" dirty="0">
                <a:effectLst/>
                <a:latin typeface="Copperplate Gothic Light" panose="020E0507020206020404" pitchFamily="34" charset="0"/>
              </a:rPr>
              <a:t>Vector</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561AEFFC-A772-4D27-A079-1E0C5D2B09DF}"/>
              </a:ext>
            </a:extLst>
          </p:cNvPr>
          <p:cNvSpPr>
            <a:spLocks noGrp="1"/>
          </p:cNvSpPr>
          <p:nvPr>
            <p:ph idx="1"/>
          </p:nvPr>
        </p:nvSpPr>
        <p:spPr/>
        <p:txBody>
          <a:bodyPr>
            <a:normAutofit/>
          </a:bodyPr>
          <a:lstStyle/>
          <a:p>
            <a:r>
              <a:rPr lang="en-US" sz="2800" b="0" i="0" dirty="0">
                <a:effectLst/>
                <a:latin typeface="inter-regular"/>
              </a:rPr>
              <a:t>Vector uses a dynamic array to store the data elements. It is similar to </a:t>
            </a:r>
            <a:r>
              <a:rPr lang="en-US" sz="2800" b="0" i="0" dirty="0" err="1">
                <a:effectLst/>
                <a:latin typeface="inter-regular"/>
              </a:rPr>
              <a:t>ArrayList</a:t>
            </a:r>
            <a:r>
              <a:rPr lang="en-US" sz="2800" b="0" i="0" dirty="0">
                <a:effectLst/>
                <a:latin typeface="inter-regular"/>
              </a:rPr>
              <a:t>. However, It is synchronized and contains many methods that are not the part of Collection framework.</a:t>
            </a:r>
            <a:endParaRPr lang="en-IN" sz="2800" dirty="0"/>
          </a:p>
        </p:txBody>
      </p:sp>
    </p:spTree>
    <p:extLst>
      <p:ext uri="{BB962C8B-B14F-4D97-AF65-F5344CB8AC3E}">
        <p14:creationId xmlns:p14="http://schemas.microsoft.com/office/powerpoint/2010/main" xmlns="" val="3208801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DE711-3AE0-4663-B8C5-41393EE404B2}"/>
              </a:ext>
            </a:extLst>
          </p:cNvPr>
          <p:cNvSpPr>
            <a:spLocks noGrp="1"/>
          </p:cNvSpPr>
          <p:nvPr>
            <p:ph type="title"/>
          </p:nvPr>
        </p:nvSpPr>
        <p:spPr/>
        <p:txBody>
          <a:bodyPr/>
          <a:lstStyle/>
          <a:p>
            <a:r>
              <a:rPr lang="en-IN" b="0" i="0" dirty="0">
                <a:effectLst/>
                <a:latin typeface="Copperplate Gothic Light" panose="020E0507020206020404" pitchFamily="34" charset="0"/>
              </a:rPr>
              <a:t>Stack</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346C460D-BE8A-43DE-975A-62DE37E55D66}"/>
              </a:ext>
            </a:extLst>
          </p:cNvPr>
          <p:cNvSpPr>
            <a:spLocks noGrp="1"/>
          </p:cNvSpPr>
          <p:nvPr>
            <p:ph idx="1"/>
          </p:nvPr>
        </p:nvSpPr>
        <p:spPr/>
        <p:txBody>
          <a:bodyPr>
            <a:normAutofit/>
          </a:bodyPr>
          <a:lstStyle/>
          <a:p>
            <a:r>
              <a:rPr lang="en-US" sz="2800" b="0" i="0" dirty="0">
                <a:effectLst/>
                <a:latin typeface="inter-regular"/>
              </a:rPr>
              <a:t>The stack is the subclass of Vector. It implements the last-in-first-out data structure, i.e., Stack. The stack contains all of the methods of Vector class and also provides its methods like boolean push(), boolean peek(), boolean push(object o), which defines its properties.</a:t>
            </a:r>
            <a:endParaRPr lang="en-IN" sz="2800" dirty="0"/>
          </a:p>
        </p:txBody>
      </p:sp>
    </p:spTree>
    <p:extLst>
      <p:ext uri="{BB962C8B-B14F-4D97-AF65-F5344CB8AC3E}">
        <p14:creationId xmlns:p14="http://schemas.microsoft.com/office/powerpoint/2010/main" xmlns="" val="3515014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98A6E-1E34-41BB-AEC4-602FEE356BCE}"/>
              </a:ext>
            </a:extLst>
          </p:cNvPr>
          <p:cNvSpPr>
            <a:spLocks noGrp="1"/>
          </p:cNvSpPr>
          <p:nvPr>
            <p:ph type="title"/>
          </p:nvPr>
        </p:nvSpPr>
        <p:spPr/>
        <p:txBody>
          <a:bodyPr/>
          <a:lstStyle/>
          <a:p>
            <a:r>
              <a:rPr lang="en-IN" b="0" i="0" dirty="0">
                <a:effectLst/>
                <a:latin typeface="Copperplate Gothic Light" panose="020E0507020206020404" pitchFamily="34" charset="0"/>
              </a:rPr>
              <a:t>Queue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781DF9C5-F087-4086-AAE8-F81179C40E1D}"/>
              </a:ext>
            </a:extLst>
          </p:cNvPr>
          <p:cNvPicPr>
            <a:picLocks noGrp="1" noChangeAspect="1"/>
          </p:cNvPicPr>
          <p:nvPr>
            <p:ph idx="1"/>
          </p:nvPr>
        </p:nvPicPr>
        <p:blipFill>
          <a:blip r:embed="rId2"/>
          <a:stretch>
            <a:fillRect/>
          </a:stretch>
        </p:blipFill>
        <p:spPr>
          <a:xfrm>
            <a:off x="1110342" y="3428999"/>
            <a:ext cx="7893699" cy="3046445"/>
          </a:xfrm>
        </p:spPr>
      </p:pic>
    </p:spTree>
    <p:extLst>
      <p:ext uri="{BB962C8B-B14F-4D97-AF65-F5344CB8AC3E}">
        <p14:creationId xmlns:p14="http://schemas.microsoft.com/office/powerpoint/2010/main" xmlns="" val="120338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46B5E-9A2E-4B99-A2AC-51E5DF1BBCF4}"/>
              </a:ext>
            </a:extLst>
          </p:cNvPr>
          <p:cNvSpPr>
            <a:spLocks noGrp="1"/>
          </p:cNvSpPr>
          <p:nvPr>
            <p:ph type="title"/>
          </p:nvPr>
        </p:nvSpPr>
        <p:spPr/>
        <p:txBody>
          <a:bodyPr/>
          <a:lstStyle/>
          <a:p>
            <a:r>
              <a:rPr lang="en-IN" b="0" i="0" dirty="0">
                <a:effectLst/>
                <a:latin typeface="Copperplate Gothic Light" panose="020E0507020206020404" pitchFamily="34" charset="0"/>
              </a:rPr>
              <a:t>Priority Queue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908AC4B6-5E63-4CB0-A390-D8A15411E50E}"/>
              </a:ext>
            </a:extLst>
          </p:cNvPr>
          <p:cNvSpPr>
            <a:spLocks noGrp="1"/>
          </p:cNvSpPr>
          <p:nvPr>
            <p:ph idx="1"/>
          </p:nvPr>
        </p:nvSpPr>
        <p:spPr/>
        <p:txBody>
          <a:bodyPr>
            <a:normAutofit/>
          </a:bodyPr>
          <a:lstStyle/>
          <a:p>
            <a:r>
              <a:rPr lang="en-US" sz="2800" b="0" i="0" dirty="0">
                <a:effectLst/>
                <a:latin typeface="inter-regular"/>
              </a:rPr>
              <a:t>The </a:t>
            </a:r>
            <a:r>
              <a:rPr lang="en-US" sz="2800" b="0" i="0" dirty="0" err="1">
                <a:effectLst/>
                <a:latin typeface="inter-regular"/>
              </a:rPr>
              <a:t>PriorityQueue</a:t>
            </a:r>
            <a:r>
              <a:rPr lang="en-US" sz="2800" b="0" i="0" dirty="0">
                <a:effectLst/>
                <a:latin typeface="inter-regular"/>
              </a:rPr>
              <a:t> class implements the Queue interface. It holds the elements or objects which are to be processed by their priorities. </a:t>
            </a:r>
            <a:r>
              <a:rPr lang="en-US" sz="2800" b="0" i="0" dirty="0" err="1">
                <a:effectLst/>
                <a:latin typeface="inter-regular"/>
              </a:rPr>
              <a:t>PriorityQueue</a:t>
            </a:r>
            <a:r>
              <a:rPr lang="en-US" sz="2800" b="0" i="0" dirty="0">
                <a:effectLst/>
                <a:latin typeface="inter-regular"/>
              </a:rPr>
              <a:t> doesn't allow null values to be stored in the queue.</a:t>
            </a:r>
            <a:endParaRPr lang="en-IN" sz="2800" dirty="0"/>
          </a:p>
        </p:txBody>
      </p:sp>
    </p:spTree>
    <p:extLst>
      <p:ext uri="{BB962C8B-B14F-4D97-AF65-F5344CB8AC3E}">
        <p14:creationId xmlns:p14="http://schemas.microsoft.com/office/powerpoint/2010/main" xmlns="" val="803994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DB057-ECE6-44A1-AA9F-61A410EA3C36}"/>
              </a:ext>
            </a:extLst>
          </p:cNvPr>
          <p:cNvSpPr>
            <a:spLocks noGrp="1"/>
          </p:cNvSpPr>
          <p:nvPr>
            <p:ph type="title"/>
          </p:nvPr>
        </p:nvSpPr>
        <p:spPr/>
        <p:txBody>
          <a:bodyPr/>
          <a:lstStyle/>
          <a:p>
            <a:r>
              <a:rPr lang="en-IN" b="0" i="0" dirty="0">
                <a:effectLst/>
                <a:latin typeface="Copperplate Gothic Light" panose="020E0507020206020404" pitchFamily="34" charset="0"/>
              </a:rPr>
              <a:t>Deque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B49C84BE-BCF5-401F-96D8-CCB630CD9BF3}"/>
              </a:ext>
            </a:extLst>
          </p:cNvPr>
          <p:cNvPicPr>
            <a:picLocks noGrp="1" noChangeAspect="1"/>
          </p:cNvPicPr>
          <p:nvPr>
            <p:ph idx="1"/>
          </p:nvPr>
        </p:nvPicPr>
        <p:blipFill>
          <a:blip r:embed="rId2"/>
          <a:stretch>
            <a:fillRect/>
          </a:stretch>
        </p:blipFill>
        <p:spPr>
          <a:xfrm>
            <a:off x="1007706" y="2369976"/>
            <a:ext cx="6267938" cy="3125755"/>
          </a:xfrm>
        </p:spPr>
      </p:pic>
    </p:spTree>
    <p:extLst>
      <p:ext uri="{BB962C8B-B14F-4D97-AF65-F5344CB8AC3E}">
        <p14:creationId xmlns:p14="http://schemas.microsoft.com/office/powerpoint/2010/main" xmlns="" val="3251119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F19CE-B3FE-46C8-B0AA-8D06172B1CA5}"/>
              </a:ext>
            </a:extLst>
          </p:cNvPr>
          <p:cNvSpPr>
            <a:spLocks noGrp="1"/>
          </p:cNvSpPr>
          <p:nvPr>
            <p:ph type="title"/>
          </p:nvPr>
        </p:nvSpPr>
        <p:spPr/>
        <p:txBody>
          <a:bodyPr/>
          <a:lstStyle/>
          <a:p>
            <a:r>
              <a:rPr lang="en-IN" b="0" i="0" dirty="0">
                <a:effectLst/>
                <a:latin typeface="erdana"/>
              </a:rPr>
              <a:t>Array Deque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3098D61D-B833-4918-B709-2CE6C21FD457}"/>
              </a:ext>
            </a:extLst>
          </p:cNvPr>
          <p:cNvSpPr>
            <a:spLocks noGrp="1"/>
          </p:cNvSpPr>
          <p:nvPr>
            <p:ph idx="1"/>
          </p:nvPr>
        </p:nvSpPr>
        <p:spPr/>
        <p:txBody>
          <a:bodyPr/>
          <a:lstStyle/>
          <a:p>
            <a:pPr algn="just"/>
            <a:r>
              <a:rPr lang="en-US" sz="2800" b="0" i="0" dirty="0" err="1">
                <a:effectLst/>
                <a:latin typeface="inter-regular"/>
              </a:rPr>
              <a:t>ArrayDeque</a:t>
            </a:r>
            <a:r>
              <a:rPr lang="en-US" sz="2800" b="0" i="0" dirty="0">
                <a:effectLst/>
                <a:latin typeface="inter-regular"/>
              </a:rPr>
              <a:t> class implements the Deque interface. It facilitates us to use the Deque. Unlike queue, we can add or delete the elements from both the ends.</a:t>
            </a:r>
          </a:p>
          <a:p>
            <a:pPr algn="just"/>
            <a:r>
              <a:rPr lang="en-US" sz="2800" b="0" i="0" dirty="0" err="1">
                <a:effectLst/>
                <a:latin typeface="inter-regular"/>
              </a:rPr>
              <a:t>ArrayDeque</a:t>
            </a:r>
            <a:r>
              <a:rPr lang="en-US" sz="2800" b="0" i="0" dirty="0">
                <a:effectLst/>
                <a:latin typeface="inter-regular"/>
              </a:rPr>
              <a:t> is faster than </a:t>
            </a:r>
            <a:r>
              <a:rPr lang="en-US" sz="2800" b="0" i="0" dirty="0" err="1">
                <a:effectLst/>
                <a:latin typeface="inter-regular"/>
              </a:rPr>
              <a:t>ArrayList</a:t>
            </a:r>
            <a:r>
              <a:rPr lang="en-US" sz="2800" b="0" i="0" dirty="0">
                <a:effectLst/>
                <a:latin typeface="inter-regular"/>
              </a:rPr>
              <a:t> and Stack and has no capacity restrictions.</a:t>
            </a:r>
          </a:p>
          <a:p>
            <a:endParaRPr lang="en-IN" dirty="0"/>
          </a:p>
        </p:txBody>
      </p:sp>
    </p:spTree>
    <p:extLst>
      <p:ext uri="{BB962C8B-B14F-4D97-AF65-F5344CB8AC3E}">
        <p14:creationId xmlns:p14="http://schemas.microsoft.com/office/powerpoint/2010/main" xmlns="" val="1160684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3AF6D-33A7-483F-BAD8-E786A38EFB6C}"/>
              </a:ext>
            </a:extLst>
          </p:cNvPr>
          <p:cNvSpPr>
            <a:spLocks noGrp="1"/>
          </p:cNvSpPr>
          <p:nvPr>
            <p:ph type="title"/>
          </p:nvPr>
        </p:nvSpPr>
        <p:spPr/>
        <p:txBody>
          <a:bodyPr/>
          <a:lstStyle/>
          <a:p>
            <a:r>
              <a:rPr lang="en-IN" b="0" i="0" dirty="0">
                <a:effectLst/>
                <a:latin typeface="Copperplate Gothic Light" panose="020E0507020206020404" pitchFamily="34" charset="0"/>
              </a:rPr>
              <a:t>Set Interface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D4754E40-5D25-4E71-9ECA-6874083DB2C5}"/>
              </a:ext>
            </a:extLst>
          </p:cNvPr>
          <p:cNvPicPr>
            <a:picLocks noGrp="1" noChangeAspect="1"/>
          </p:cNvPicPr>
          <p:nvPr>
            <p:ph idx="1"/>
          </p:nvPr>
        </p:nvPicPr>
        <p:blipFill>
          <a:blip r:embed="rId2"/>
          <a:stretch>
            <a:fillRect/>
          </a:stretch>
        </p:blipFill>
        <p:spPr>
          <a:xfrm>
            <a:off x="685802" y="1922106"/>
            <a:ext cx="8299578" cy="4441372"/>
          </a:xfrm>
        </p:spPr>
      </p:pic>
    </p:spTree>
    <p:extLst>
      <p:ext uri="{BB962C8B-B14F-4D97-AF65-F5344CB8AC3E}">
        <p14:creationId xmlns:p14="http://schemas.microsoft.com/office/powerpoint/2010/main" xmlns="" val="85363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2EE4E-139F-4A20-86BB-AAE3086801DB}"/>
              </a:ext>
            </a:extLst>
          </p:cNvPr>
          <p:cNvSpPr>
            <a:spLocks noGrp="1"/>
          </p:cNvSpPr>
          <p:nvPr>
            <p:ph type="title"/>
          </p:nvPr>
        </p:nvSpPr>
        <p:spPr/>
        <p:txBody>
          <a:bodyPr/>
          <a:lstStyle/>
          <a:p>
            <a:r>
              <a:rPr lang="en-IN" b="0" i="0" dirty="0">
                <a:solidFill>
                  <a:schemeClr val="tx2">
                    <a:lumMod val="90000"/>
                  </a:schemeClr>
                </a:solidFill>
                <a:effectLst/>
                <a:latin typeface="Copperplate Gothic Bold" panose="020E0705020206020404" pitchFamily="34" charset="0"/>
              </a:rPr>
              <a:t>Daemon Thread in Java</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E7D1CBA-6E5A-4285-8CCA-B1CDC83529ED}"/>
              </a:ext>
            </a:extLst>
          </p:cNvPr>
          <p:cNvSpPr>
            <a:spLocks noGrp="1"/>
          </p:cNvSpPr>
          <p:nvPr>
            <p:ph idx="1"/>
          </p:nvPr>
        </p:nvSpPr>
        <p:spPr/>
        <p:txBody>
          <a:bodyPr/>
          <a:lstStyle/>
          <a:p>
            <a:r>
              <a:rPr lang="en-US" sz="2400" b="1" i="0" dirty="0">
                <a:solidFill>
                  <a:schemeClr val="tx2"/>
                </a:solidFill>
                <a:effectLst/>
                <a:latin typeface="Arial" panose="020B0604020202020204" pitchFamily="34" charset="0"/>
                <a:cs typeface="Arial" panose="020B0604020202020204" pitchFamily="34" charset="0"/>
              </a:rPr>
              <a:t>Daemon thread in Java</a:t>
            </a:r>
            <a:r>
              <a:rPr lang="en-US" sz="2400" b="0" i="0" dirty="0">
                <a:solidFill>
                  <a:schemeClr val="tx2"/>
                </a:solidFill>
                <a:effectLst/>
                <a:latin typeface="Arial" panose="020B0604020202020204" pitchFamily="34" charset="0"/>
                <a:cs typeface="Arial" panose="020B0604020202020204" pitchFamily="34" charset="0"/>
              </a:rPr>
              <a:t> is a service provider thread that provides services to the user thread. Its life depend on the mercy of user threads i.e. when all the user threads dies, JVM terminates this thread automatically</a:t>
            </a:r>
            <a:r>
              <a:rPr lang="en-US" b="0" i="0" dirty="0">
                <a:solidFill>
                  <a:schemeClr val="tx2"/>
                </a:solidFill>
                <a:effectLst/>
                <a:latin typeface="inter-regular"/>
              </a:rPr>
              <a:t>.</a:t>
            </a:r>
            <a:endParaRPr lang="en-IN" dirty="0">
              <a:solidFill>
                <a:schemeClr val="tx2"/>
              </a:solidFill>
            </a:endParaRPr>
          </a:p>
        </p:txBody>
      </p:sp>
    </p:spTree>
    <p:extLst>
      <p:ext uri="{BB962C8B-B14F-4D97-AF65-F5344CB8AC3E}">
        <p14:creationId xmlns:p14="http://schemas.microsoft.com/office/powerpoint/2010/main" xmlns="" val="1150047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5B505-0063-44B7-8F94-91679C6625B2}"/>
              </a:ext>
            </a:extLst>
          </p:cNvPr>
          <p:cNvSpPr>
            <a:spLocks noGrp="1"/>
          </p:cNvSpPr>
          <p:nvPr>
            <p:ph type="title"/>
          </p:nvPr>
        </p:nvSpPr>
        <p:spPr/>
        <p:txBody>
          <a:bodyPr/>
          <a:lstStyle/>
          <a:p>
            <a:r>
              <a:rPr lang="en-IN" b="0" i="0" dirty="0">
                <a:effectLst/>
                <a:latin typeface="Copperplate Gothic Light" panose="020E0507020206020404" pitchFamily="34" charset="0"/>
              </a:rPr>
              <a:t>Hashing Techniques in Java</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BCB4C5D0-8D66-48BF-9FB1-87B7D860D3B9}"/>
              </a:ext>
            </a:extLst>
          </p:cNvPr>
          <p:cNvPicPr>
            <a:picLocks noGrp="1" noChangeAspect="1"/>
          </p:cNvPicPr>
          <p:nvPr>
            <p:ph idx="1"/>
          </p:nvPr>
        </p:nvPicPr>
        <p:blipFill>
          <a:blip r:embed="rId2"/>
          <a:stretch>
            <a:fillRect/>
          </a:stretch>
        </p:blipFill>
        <p:spPr>
          <a:xfrm>
            <a:off x="1427584" y="3051110"/>
            <a:ext cx="6309110" cy="1741024"/>
          </a:xfrm>
        </p:spPr>
      </p:pic>
    </p:spTree>
    <p:extLst>
      <p:ext uri="{BB962C8B-B14F-4D97-AF65-F5344CB8AC3E}">
        <p14:creationId xmlns:p14="http://schemas.microsoft.com/office/powerpoint/2010/main" xmlns="" val="1087947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5CDD8-3307-4842-8AB6-4D7D66089CBE}"/>
              </a:ext>
            </a:extLst>
          </p:cNvPr>
          <p:cNvSpPr>
            <a:spLocks noGrp="1"/>
          </p:cNvSpPr>
          <p:nvPr>
            <p:ph type="title"/>
          </p:nvPr>
        </p:nvSpPr>
        <p:spPr/>
        <p:txBody>
          <a:bodyPr/>
          <a:lstStyle/>
          <a:p>
            <a:r>
              <a:rPr lang="en-IN" b="0" i="0" dirty="0">
                <a:effectLst/>
                <a:latin typeface="Copperplate Gothic Light" panose="020E0507020206020404" pitchFamily="34" charset="0"/>
              </a:rPr>
              <a:t>What is Hashing</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DF2066A6-2821-4CE7-B2B7-1CBB637FE6EC}"/>
              </a:ext>
            </a:extLst>
          </p:cNvPr>
          <p:cNvSpPr>
            <a:spLocks noGrp="1"/>
          </p:cNvSpPr>
          <p:nvPr>
            <p:ph idx="1"/>
          </p:nvPr>
        </p:nvSpPr>
        <p:spPr/>
        <p:txBody>
          <a:bodyPr>
            <a:normAutofit/>
          </a:bodyPr>
          <a:lstStyle/>
          <a:p>
            <a:r>
              <a:rPr lang="en-US" sz="3200" b="0" i="0" dirty="0">
                <a:effectLst/>
                <a:latin typeface="inter-regular"/>
              </a:rPr>
              <a:t>It is the process of converting an object into an integer value. The integer value helps in indexing and faster searches.</a:t>
            </a:r>
            <a:endParaRPr lang="en-IN" sz="3200" dirty="0"/>
          </a:p>
        </p:txBody>
      </p:sp>
    </p:spTree>
    <p:extLst>
      <p:ext uri="{BB962C8B-B14F-4D97-AF65-F5344CB8AC3E}">
        <p14:creationId xmlns:p14="http://schemas.microsoft.com/office/powerpoint/2010/main" xmlns="" val="620146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B903B9-9AB8-42D7-AFF8-5731F8237B74}"/>
              </a:ext>
            </a:extLst>
          </p:cNvPr>
          <p:cNvPicPr>
            <a:picLocks noChangeAspect="1"/>
          </p:cNvPicPr>
          <p:nvPr/>
        </p:nvPicPr>
        <p:blipFill>
          <a:blip r:embed="rId2"/>
          <a:stretch>
            <a:fillRect/>
          </a:stretch>
        </p:blipFill>
        <p:spPr>
          <a:xfrm>
            <a:off x="1240971" y="849086"/>
            <a:ext cx="7865707" cy="5458408"/>
          </a:xfrm>
          <a:prstGeom prst="rect">
            <a:avLst/>
          </a:prstGeom>
        </p:spPr>
      </p:pic>
    </p:spTree>
    <p:extLst>
      <p:ext uri="{BB962C8B-B14F-4D97-AF65-F5344CB8AC3E}">
        <p14:creationId xmlns:p14="http://schemas.microsoft.com/office/powerpoint/2010/main" xmlns="" val="1995495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01555-565A-4B8F-A98E-7A99FF073C88}"/>
              </a:ext>
            </a:extLst>
          </p:cNvPr>
          <p:cNvSpPr>
            <a:spLocks noGrp="1"/>
          </p:cNvSpPr>
          <p:nvPr>
            <p:ph type="title"/>
          </p:nvPr>
        </p:nvSpPr>
        <p:spPr/>
        <p:txBody>
          <a:bodyPr/>
          <a:lstStyle/>
          <a:p>
            <a:r>
              <a:rPr lang="en-IN" b="0" i="0" dirty="0">
                <a:effectLst/>
                <a:latin typeface="erdana"/>
              </a:rPr>
              <a:t>Hash Collision</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90118487-6142-4F7B-AE36-AD8E2240ACF4}"/>
              </a:ext>
            </a:extLst>
          </p:cNvPr>
          <p:cNvPicPr>
            <a:picLocks noGrp="1" noChangeAspect="1"/>
          </p:cNvPicPr>
          <p:nvPr>
            <p:ph idx="1"/>
          </p:nvPr>
        </p:nvPicPr>
        <p:blipFill>
          <a:blip r:embed="rId2"/>
          <a:stretch>
            <a:fillRect/>
          </a:stretch>
        </p:blipFill>
        <p:spPr>
          <a:xfrm>
            <a:off x="905069" y="2715208"/>
            <a:ext cx="7221894" cy="2761861"/>
          </a:xfrm>
        </p:spPr>
      </p:pic>
    </p:spTree>
    <p:extLst>
      <p:ext uri="{BB962C8B-B14F-4D97-AF65-F5344CB8AC3E}">
        <p14:creationId xmlns:p14="http://schemas.microsoft.com/office/powerpoint/2010/main" xmlns="" val="1569192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10D1D11-749E-4E09-96A8-7A819D21FBAE}"/>
              </a:ext>
            </a:extLst>
          </p:cNvPr>
          <p:cNvPicPr>
            <a:picLocks noChangeAspect="1"/>
          </p:cNvPicPr>
          <p:nvPr/>
        </p:nvPicPr>
        <p:blipFill>
          <a:blip r:embed="rId2"/>
          <a:stretch>
            <a:fillRect/>
          </a:stretch>
        </p:blipFill>
        <p:spPr>
          <a:xfrm>
            <a:off x="1045030" y="1259632"/>
            <a:ext cx="7931580" cy="4898571"/>
          </a:xfrm>
          <a:prstGeom prst="rect">
            <a:avLst/>
          </a:prstGeom>
        </p:spPr>
      </p:pic>
    </p:spTree>
    <p:extLst>
      <p:ext uri="{BB962C8B-B14F-4D97-AF65-F5344CB8AC3E}">
        <p14:creationId xmlns:p14="http://schemas.microsoft.com/office/powerpoint/2010/main" xmlns="" val="1021055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E518A-375E-4DD0-A201-52155C9181BE}"/>
              </a:ext>
            </a:extLst>
          </p:cNvPr>
          <p:cNvSpPr>
            <a:spLocks noGrp="1"/>
          </p:cNvSpPr>
          <p:nvPr>
            <p:ph type="title"/>
          </p:nvPr>
        </p:nvSpPr>
        <p:spPr>
          <a:xfrm>
            <a:off x="685801" y="236375"/>
            <a:ext cx="10131425" cy="1456267"/>
          </a:xfrm>
        </p:spPr>
        <p:txBody>
          <a:bodyPr>
            <a:normAutofit fontScale="90000"/>
          </a:bodyPr>
          <a:lstStyle/>
          <a:p>
            <a:r>
              <a:rPr lang="en-US" b="0" i="0" dirty="0">
                <a:effectLst/>
                <a:latin typeface="Copperplate Gothic Light" panose="020E0507020206020404" pitchFamily="34" charset="0"/>
              </a:rPr>
              <a:t>Methods for Implementing hashing in Java</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B62B076A-4EA6-452C-BC19-D9B2E8853F5F}"/>
              </a:ext>
            </a:extLst>
          </p:cNvPr>
          <p:cNvSpPr>
            <a:spLocks noGrp="1"/>
          </p:cNvSpPr>
          <p:nvPr>
            <p:ph idx="1"/>
          </p:nvPr>
        </p:nvSpPr>
        <p:spPr>
          <a:xfrm>
            <a:off x="685801" y="1996751"/>
            <a:ext cx="10131425" cy="5859625"/>
          </a:xfrm>
        </p:spPr>
        <p:txBody>
          <a:bodyPr>
            <a:normAutofit/>
          </a:bodyPr>
          <a:lstStyle/>
          <a:p>
            <a:pPr marL="457200" indent="-457200">
              <a:buAutoNum type="arabicPeriod"/>
            </a:pPr>
            <a:r>
              <a:rPr lang="en-US" sz="2400" b="0" i="0" dirty="0" err="1">
                <a:effectLst/>
                <a:latin typeface="erdana"/>
              </a:rPr>
              <a:t>HashTable</a:t>
            </a:r>
            <a:r>
              <a:rPr lang="en-US" sz="2400" b="0" i="0" dirty="0">
                <a:effectLst/>
                <a:latin typeface="erdana"/>
              </a:rPr>
              <a:t>-based Method(A </a:t>
            </a:r>
            <a:r>
              <a:rPr lang="en-US" sz="2400" b="0" i="0" dirty="0" err="1">
                <a:effectLst/>
                <a:latin typeface="erdana"/>
              </a:rPr>
              <a:t>synchronised</a:t>
            </a:r>
            <a:r>
              <a:rPr lang="en-US" sz="2400" b="0" i="0" dirty="0">
                <a:effectLst/>
                <a:latin typeface="erdana"/>
              </a:rPr>
              <a:t> implementation of hashing)</a:t>
            </a:r>
          </a:p>
          <a:p>
            <a:pPr marL="457200" indent="-457200">
              <a:buAutoNum type="arabicPeriod"/>
            </a:pPr>
            <a:endParaRPr lang="en-US" sz="2400" dirty="0">
              <a:latin typeface="erdana"/>
            </a:endParaRPr>
          </a:p>
          <a:p>
            <a:pPr marL="457200" indent="-457200">
              <a:buFont typeface="Arial"/>
              <a:buAutoNum type="arabicPeriod"/>
            </a:pPr>
            <a:r>
              <a:rPr lang="en-US" sz="2400" b="0" i="0" dirty="0">
                <a:effectLst/>
                <a:latin typeface="erdana"/>
              </a:rPr>
              <a:t>2. HashMap-based Method (A non-synchronized faster implementation of hashing)</a:t>
            </a:r>
          </a:p>
          <a:p>
            <a:pPr marL="457200" indent="-457200">
              <a:buFont typeface="Arial"/>
              <a:buAutoNum type="arabicPeriod"/>
            </a:pPr>
            <a:r>
              <a:rPr lang="en-US" sz="2400" b="0" i="0" dirty="0">
                <a:effectLst/>
                <a:latin typeface="erdana"/>
              </a:rPr>
              <a:t>3. </a:t>
            </a:r>
            <a:r>
              <a:rPr lang="en-US" sz="2400" b="0" i="0" dirty="0" err="1">
                <a:effectLst/>
                <a:latin typeface="erdana"/>
              </a:rPr>
              <a:t>LinkedHashMap</a:t>
            </a:r>
            <a:r>
              <a:rPr lang="en-US" sz="2400" b="0" i="0" dirty="0">
                <a:effectLst/>
                <a:latin typeface="erdana"/>
              </a:rPr>
              <a:t>-based method(Similar to HashMap, but keeps order of elements)</a:t>
            </a:r>
          </a:p>
          <a:p>
            <a:pPr marL="457200" indent="-457200">
              <a:buFont typeface="Arial"/>
              <a:buAutoNum type="arabicPeriod"/>
            </a:pPr>
            <a:r>
              <a:rPr lang="en-US" sz="2400" b="0" i="0" dirty="0">
                <a:effectLst/>
                <a:latin typeface="erdana"/>
              </a:rPr>
              <a:t>4. </a:t>
            </a:r>
            <a:r>
              <a:rPr lang="en-US" sz="2400" b="0" i="0" dirty="0" err="1">
                <a:effectLst/>
                <a:latin typeface="erdana"/>
              </a:rPr>
              <a:t>ConcurretHashMap</a:t>
            </a:r>
            <a:r>
              <a:rPr lang="en-US" sz="2400" b="0" i="0" dirty="0">
                <a:effectLst/>
                <a:latin typeface="erdana"/>
              </a:rPr>
              <a:t>-based Method (Similar to </a:t>
            </a:r>
            <a:r>
              <a:rPr lang="en-US" sz="2400" b="0" i="0" dirty="0" err="1">
                <a:effectLst/>
                <a:latin typeface="erdana"/>
              </a:rPr>
              <a:t>HashTable</a:t>
            </a:r>
            <a:r>
              <a:rPr lang="en-US" sz="2400" b="0" i="0" dirty="0">
                <a:effectLst/>
                <a:latin typeface="erdana"/>
              </a:rPr>
              <a:t>, Synchronized, but faster as multiple locks are used</a:t>
            </a:r>
            <a:r>
              <a:rPr lang="en-US" sz="2400" b="0" i="0" dirty="0">
                <a:solidFill>
                  <a:srgbClr val="610B4B"/>
                </a:solidFill>
                <a:effectLst/>
                <a:latin typeface="erdana"/>
              </a:rPr>
              <a:t>)</a:t>
            </a:r>
          </a:p>
          <a:p>
            <a:pPr marL="0" indent="0">
              <a:buNone/>
            </a:pPr>
            <a:endParaRPr lang="en-US" sz="2400" b="0" i="0" dirty="0">
              <a:effectLst/>
              <a:latin typeface="erdana"/>
            </a:endParaRPr>
          </a:p>
          <a:p>
            <a:pPr marL="457200" indent="-457200">
              <a:buAutoNum type="arabicPeriod"/>
            </a:pPr>
            <a:endParaRPr lang="en-US" sz="2400" dirty="0">
              <a:latin typeface="erdana"/>
            </a:endParaRPr>
          </a:p>
          <a:p>
            <a:pPr marL="457200" indent="-457200">
              <a:buAutoNum type="arabicPeriod"/>
            </a:pPr>
            <a:endParaRPr lang="en-US" sz="2400" b="0" i="0" dirty="0">
              <a:effectLst/>
              <a:latin typeface="erdana"/>
            </a:endParaRPr>
          </a:p>
        </p:txBody>
      </p:sp>
    </p:spTree>
    <p:extLst>
      <p:ext uri="{BB962C8B-B14F-4D97-AF65-F5344CB8AC3E}">
        <p14:creationId xmlns:p14="http://schemas.microsoft.com/office/powerpoint/2010/main" xmlns="" val="2787689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51205-BD26-4BFB-A137-E79DF63D692A}"/>
              </a:ext>
            </a:extLst>
          </p:cNvPr>
          <p:cNvSpPr>
            <a:spLocks noGrp="1"/>
          </p:cNvSpPr>
          <p:nvPr>
            <p:ph type="title"/>
          </p:nvPr>
        </p:nvSpPr>
        <p:spPr/>
        <p:txBody>
          <a:bodyPr/>
          <a:lstStyle/>
          <a:p>
            <a:r>
              <a:rPr lang="en-IN" b="0" i="0" dirty="0">
                <a:effectLst/>
                <a:latin typeface="Copperplate Gothic Light" panose="020E0507020206020404" pitchFamily="34" charset="0"/>
              </a:rPr>
              <a:t>Hash Set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99BE91A9-D03A-426E-B5F1-1B6590DF4C79}"/>
              </a:ext>
            </a:extLst>
          </p:cNvPr>
          <p:cNvSpPr>
            <a:spLocks noGrp="1"/>
          </p:cNvSpPr>
          <p:nvPr>
            <p:ph idx="1"/>
          </p:nvPr>
        </p:nvSpPr>
        <p:spPr/>
        <p:txBody>
          <a:bodyPr>
            <a:normAutofit/>
          </a:bodyPr>
          <a:lstStyle/>
          <a:p>
            <a:r>
              <a:rPr lang="en-US" sz="2800" b="0" i="0" dirty="0">
                <a:effectLst/>
                <a:latin typeface="inter-regular"/>
              </a:rPr>
              <a:t>HashSet class implements Set Interface. It represents the collection that uses a hash table for storage. Hashing is used to store the elements in the HashSet. It contains unique items.</a:t>
            </a:r>
            <a:endParaRPr lang="en-IN" sz="2800" dirty="0"/>
          </a:p>
        </p:txBody>
      </p:sp>
    </p:spTree>
    <p:extLst>
      <p:ext uri="{BB962C8B-B14F-4D97-AF65-F5344CB8AC3E}">
        <p14:creationId xmlns:p14="http://schemas.microsoft.com/office/powerpoint/2010/main" xmlns="" val="3865961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94C37-5FD7-4538-99D3-124161C31B38}"/>
              </a:ext>
            </a:extLst>
          </p:cNvPr>
          <p:cNvSpPr>
            <a:spLocks noGrp="1"/>
          </p:cNvSpPr>
          <p:nvPr>
            <p:ph type="title"/>
          </p:nvPr>
        </p:nvSpPr>
        <p:spPr/>
        <p:txBody>
          <a:bodyPr/>
          <a:lstStyle/>
          <a:p>
            <a:r>
              <a:rPr lang="en-IN" b="0" i="0" dirty="0">
                <a:effectLst/>
                <a:latin typeface="Copperplate Gothic Light" panose="020E0507020206020404" pitchFamily="34" charset="0"/>
              </a:rPr>
              <a:t>Linked Hash Set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1758D594-FDD7-44E3-B6F0-3FCBD69FE406}"/>
              </a:ext>
            </a:extLst>
          </p:cNvPr>
          <p:cNvSpPr>
            <a:spLocks noGrp="1"/>
          </p:cNvSpPr>
          <p:nvPr>
            <p:ph idx="1"/>
          </p:nvPr>
        </p:nvSpPr>
        <p:spPr/>
        <p:txBody>
          <a:bodyPr>
            <a:normAutofit/>
          </a:bodyPr>
          <a:lstStyle/>
          <a:p>
            <a:r>
              <a:rPr lang="en-US" sz="2800" b="0" i="0" dirty="0" err="1">
                <a:effectLst/>
                <a:latin typeface="inter-regular"/>
              </a:rPr>
              <a:t>LinkedHashSet</a:t>
            </a:r>
            <a:r>
              <a:rPr lang="en-US" sz="2800" b="0" i="0" dirty="0">
                <a:effectLst/>
                <a:latin typeface="inter-regular"/>
              </a:rPr>
              <a:t> class represents the LinkedList implementation of Set Interface. It extends the HashSet class and implements Set interface. Like HashSet, It also contains unique elements. It maintains the insertion order and permits null elements.</a:t>
            </a:r>
            <a:endParaRPr lang="en-IN" sz="2800" dirty="0"/>
          </a:p>
        </p:txBody>
      </p:sp>
    </p:spTree>
    <p:extLst>
      <p:ext uri="{BB962C8B-B14F-4D97-AF65-F5344CB8AC3E}">
        <p14:creationId xmlns:p14="http://schemas.microsoft.com/office/powerpoint/2010/main" xmlns="" val="127906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34758-584F-4815-95F4-20A2EBC0C093}"/>
              </a:ext>
            </a:extLst>
          </p:cNvPr>
          <p:cNvSpPr>
            <a:spLocks noGrp="1"/>
          </p:cNvSpPr>
          <p:nvPr>
            <p:ph type="title"/>
          </p:nvPr>
        </p:nvSpPr>
        <p:spPr/>
        <p:txBody>
          <a:bodyPr/>
          <a:lstStyle/>
          <a:p>
            <a:r>
              <a:rPr lang="en-IN" b="0" i="0" dirty="0">
                <a:effectLst/>
                <a:latin typeface="Copperplate Gothic Light" panose="020E0507020206020404" pitchFamily="34" charset="0"/>
              </a:rPr>
              <a:t>Tree Set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988BBF0E-D224-478E-9720-AE46F60D7F90}"/>
              </a:ext>
            </a:extLst>
          </p:cNvPr>
          <p:cNvSpPr>
            <a:spLocks noGrp="1"/>
          </p:cNvSpPr>
          <p:nvPr>
            <p:ph idx="1"/>
          </p:nvPr>
        </p:nvSpPr>
        <p:spPr/>
        <p:txBody>
          <a:bodyPr>
            <a:normAutofit/>
          </a:bodyPr>
          <a:lstStyle/>
          <a:p>
            <a:r>
              <a:rPr lang="en-US" sz="2800" b="0" i="0" dirty="0">
                <a:effectLst/>
                <a:latin typeface="inter-regular"/>
              </a:rPr>
              <a:t>Java </a:t>
            </a:r>
            <a:r>
              <a:rPr lang="en-US" sz="2800" b="0" i="0" dirty="0" err="1">
                <a:effectLst/>
                <a:latin typeface="inter-regular"/>
              </a:rPr>
              <a:t>TreeSet</a:t>
            </a:r>
            <a:r>
              <a:rPr lang="en-US" sz="2800" b="0" i="0" dirty="0">
                <a:effectLst/>
                <a:latin typeface="inter-regular"/>
              </a:rPr>
              <a:t> class implements the Set interface that uses a tree for storage. Like HashSet, </a:t>
            </a:r>
            <a:r>
              <a:rPr lang="en-US" sz="2800" b="0" i="0" dirty="0" err="1">
                <a:effectLst/>
                <a:latin typeface="inter-regular"/>
              </a:rPr>
              <a:t>TreeSet</a:t>
            </a:r>
            <a:r>
              <a:rPr lang="en-US" sz="2800" b="0" i="0" dirty="0">
                <a:effectLst/>
                <a:latin typeface="inter-regular"/>
              </a:rPr>
              <a:t> also contains unique elements. However, the access and retrieval time of </a:t>
            </a:r>
            <a:r>
              <a:rPr lang="en-US" sz="2800" b="0" i="0" dirty="0" err="1">
                <a:effectLst/>
                <a:latin typeface="inter-regular"/>
              </a:rPr>
              <a:t>TreeSet</a:t>
            </a:r>
            <a:r>
              <a:rPr lang="en-US" sz="2800" b="0" i="0" dirty="0">
                <a:effectLst/>
                <a:latin typeface="inter-regular"/>
              </a:rPr>
              <a:t> is quite fast. The elements in </a:t>
            </a:r>
            <a:r>
              <a:rPr lang="en-US" sz="2800" b="0" i="0" dirty="0" err="1">
                <a:effectLst/>
                <a:latin typeface="inter-regular"/>
              </a:rPr>
              <a:t>TreeSet</a:t>
            </a:r>
            <a:r>
              <a:rPr lang="en-US" sz="2800" b="0" i="0" dirty="0">
                <a:effectLst/>
                <a:latin typeface="inter-regular"/>
              </a:rPr>
              <a:t> stored in ascending order.</a:t>
            </a:r>
            <a:endParaRPr lang="en-IN" sz="2800" dirty="0"/>
          </a:p>
        </p:txBody>
      </p:sp>
    </p:spTree>
    <p:extLst>
      <p:ext uri="{BB962C8B-B14F-4D97-AF65-F5344CB8AC3E}">
        <p14:creationId xmlns:p14="http://schemas.microsoft.com/office/powerpoint/2010/main" xmlns="" val="846581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FD7ED-DCED-4B06-AAEA-0B6C684B4F41}"/>
              </a:ext>
            </a:extLst>
          </p:cNvPr>
          <p:cNvSpPr>
            <a:spLocks noGrp="1"/>
          </p:cNvSpPr>
          <p:nvPr>
            <p:ph type="title"/>
          </p:nvPr>
        </p:nvSpPr>
        <p:spPr/>
        <p:txBody>
          <a:bodyPr/>
          <a:lstStyle/>
          <a:p>
            <a:r>
              <a:rPr lang="en-IN" b="0" i="0" dirty="0">
                <a:effectLst/>
                <a:latin typeface="Copperplate Gothic Light" panose="020E0507020206020404" pitchFamily="34" charset="0"/>
              </a:rPr>
              <a:t>Java HashMap</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611F6CB9-DFE7-46B4-8339-78250BA65021}"/>
              </a:ext>
            </a:extLst>
          </p:cNvPr>
          <p:cNvPicPr>
            <a:picLocks noGrp="1" noChangeAspect="1"/>
          </p:cNvPicPr>
          <p:nvPr>
            <p:ph idx="1"/>
          </p:nvPr>
        </p:nvPicPr>
        <p:blipFill>
          <a:blip r:embed="rId2"/>
          <a:stretch>
            <a:fillRect/>
          </a:stretch>
        </p:blipFill>
        <p:spPr>
          <a:xfrm>
            <a:off x="793101" y="2575249"/>
            <a:ext cx="5141167" cy="3750906"/>
          </a:xfrm>
        </p:spPr>
      </p:pic>
    </p:spTree>
    <p:extLst>
      <p:ext uri="{BB962C8B-B14F-4D97-AF65-F5344CB8AC3E}">
        <p14:creationId xmlns:p14="http://schemas.microsoft.com/office/powerpoint/2010/main" xmlns="" val="214425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49D4B-8056-42AA-A01E-87246AE96F91}"/>
              </a:ext>
            </a:extLst>
          </p:cNvPr>
          <p:cNvSpPr>
            <a:spLocks noGrp="1"/>
          </p:cNvSpPr>
          <p:nvPr>
            <p:ph type="title"/>
          </p:nvPr>
        </p:nvSpPr>
        <p:spPr/>
        <p:txBody>
          <a:bodyPr>
            <a:normAutofit fontScale="90000"/>
          </a:bodyPr>
          <a:lstStyle/>
          <a:p>
            <a:r>
              <a:rPr lang="en-US" b="0" i="0" dirty="0">
                <a:solidFill>
                  <a:srgbClr val="610B4B"/>
                </a:solidFill>
                <a:effectLst/>
                <a:latin typeface="erdana"/>
              </a:rPr>
              <a:t>Methods for Java Daemon thread by Thread class</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E2C5F97D-C16B-405A-9E59-3C1CF74A1A3C}"/>
              </a:ext>
            </a:extLst>
          </p:cNvPr>
          <p:cNvPicPr>
            <a:picLocks noGrp="1" noChangeAspect="1"/>
          </p:cNvPicPr>
          <p:nvPr>
            <p:ph idx="1"/>
          </p:nvPr>
        </p:nvPicPr>
        <p:blipFill>
          <a:blip r:embed="rId2"/>
          <a:stretch>
            <a:fillRect/>
          </a:stretch>
        </p:blipFill>
        <p:spPr>
          <a:xfrm>
            <a:off x="821094" y="2668555"/>
            <a:ext cx="9140469" cy="3368351"/>
          </a:xfrm>
        </p:spPr>
      </p:pic>
    </p:spTree>
    <p:extLst>
      <p:ext uri="{BB962C8B-B14F-4D97-AF65-F5344CB8AC3E}">
        <p14:creationId xmlns:p14="http://schemas.microsoft.com/office/powerpoint/2010/main" xmlns="" val="1769357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417C4-8258-4FBA-963E-10D2A2E617F9}"/>
              </a:ext>
            </a:extLst>
          </p:cNvPr>
          <p:cNvSpPr>
            <a:spLocks noGrp="1"/>
          </p:cNvSpPr>
          <p:nvPr>
            <p:ph type="title"/>
          </p:nvPr>
        </p:nvSpPr>
        <p:spPr/>
        <p:txBody>
          <a:bodyPr/>
          <a:lstStyle/>
          <a:p>
            <a:r>
              <a:rPr lang="en-IN" b="0" i="0" dirty="0">
                <a:effectLst/>
                <a:latin typeface="Copperplate Gothic Light" panose="020E0507020206020404" pitchFamily="34" charset="0"/>
              </a:rPr>
              <a:t>HashMap class declaration</a:t>
            </a:r>
            <a:r>
              <a:rPr lang="en-IN" b="0" i="0" dirty="0">
                <a:solidFill>
                  <a:srgbClr val="610B4B"/>
                </a:solidFill>
                <a:effectLst/>
                <a:latin typeface="erdana"/>
              </a:rPr>
              <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5BDC0351-6E1A-4322-87C5-CD46039EE88D}"/>
              </a:ext>
            </a:extLst>
          </p:cNvPr>
          <p:cNvSpPr>
            <a:spLocks noGrp="1"/>
          </p:cNvSpPr>
          <p:nvPr>
            <p:ph idx="1"/>
          </p:nvPr>
        </p:nvSpPr>
        <p:spPr/>
        <p:txBody>
          <a:bodyPr/>
          <a:lstStyle/>
          <a:p>
            <a:r>
              <a:rPr lang="en-US" sz="2800" b="1" i="0" dirty="0">
                <a:effectLst/>
                <a:latin typeface="inter-regular"/>
              </a:rPr>
              <a:t>public</a:t>
            </a:r>
            <a:r>
              <a:rPr lang="en-US" sz="2800" b="0" i="0" dirty="0">
                <a:effectLst/>
                <a:latin typeface="inter-regular"/>
              </a:rPr>
              <a:t> </a:t>
            </a:r>
            <a:r>
              <a:rPr lang="en-US" sz="2800" b="1" i="0" dirty="0">
                <a:effectLst/>
                <a:latin typeface="inter-regular"/>
              </a:rPr>
              <a:t>class</a:t>
            </a:r>
            <a:r>
              <a:rPr lang="en-US" sz="2800" b="0" i="0" dirty="0">
                <a:effectLst/>
                <a:latin typeface="inter-regular"/>
              </a:rPr>
              <a:t> HashMap&lt;K,V&gt; </a:t>
            </a:r>
            <a:r>
              <a:rPr lang="en-US" sz="2800" b="1" i="0" dirty="0">
                <a:effectLst/>
                <a:latin typeface="inter-regular"/>
              </a:rPr>
              <a:t>extends</a:t>
            </a:r>
            <a:r>
              <a:rPr lang="en-US" sz="2800" b="0" i="0" dirty="0">
                <a:effectLst/>
                <a:latin typeface="inter-regular"/>
              </a:rPr>
              <a:t> </a:t>
            </a:r>
            <a:r>
              <a:rPr lang="en-US" sz="2800" b="0" i="0" dirty="0" err="1">
                <a:effectLst/>
                <a:latin typeface="inter-regular"/>
              </a:rPr>
              <a:t>AbstractMap</a:t>
            </a:r>
            <a:r>
              <a:rPr lang="en-US" sz="2800" b="0" i="0" dirty="0">
                <a:effectLst/>
                <a:latin typeface="inter-regular"/>
              </a:rPr>
              <a:t>&lt;K,V&gt; </a:t>
            </a:r>
            <a:r>
              <a:rPr lang="en-US" sz="2800" b="1" i="0" dirty="0">
                <a:effectLst/>
                <a:latin typeface="inter-regular"/>
              </a:rPr>
              <a:t>implements</a:t>
            </a:r>
            <a:r>
              <a:rPr lang="en-US" sz="2800" b="0" i="0" dirty="0">
                <a:effectLst/>
                <a:latin typeface="inter-regular"/>
              </a:rPr>
              <a:t> Map&lt;K,V&gt;, Cloneable, Serializable  </a:t>
            </a:r>
          </a:p>
          <a:p>
            <a:endParaRPr lang="en-IN" dirty="0"/>
          </a:p>
        </p:txBody>
      </p:sp>
    </p:spTree>
    <p:extLst>
      <p:ext uri="{BB962C8B-B14F-4D97-AF65-F5344CB8AC3E}">
        <p14:creationId xmlns:p14="http://schemas.microsoft.com/office/powerpoint/2010/main" xmlns="" val="2936246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F3FDB-F4A5-459B-B40A-3EC2579F4322}"/>
              </a:ext>
            </a:extLst>
          </p:cNvPr>
          <p:cNvSpPr>
            <a:spLocks noGrp="1"/>
          </p:cNvSpPr>
          <p:nvPr>
            <p:ph type="title"/>
          </p:nvPr>
        </p:nvSpPr>
        <p:spPr/>
        <p:txBody>
          <a:bodyPr/>
          <a:lstStyle/>
          <a:p>
            <a:r>
              <a:rPr lang="en-IN" b="0" i="0" dirty="0">
                <a:effectLst/>
                <a:latin typeface="Copperplate Gothic Light" panose="020E0507020206020404" pitchFamily="34" charset="0"/>
              </a:rPr>
              <a:t>Java </a:t>
            </a:r>
            <a:r>
              <a:rPr lang="en-IN" b="0" i="0" dirty="0" err="1">
                <a:effectLst/>
                <a:latin typeface="Copperplate Gothic Light" panose="020E0507020206020404" pitchFamily="34" charset="0"/>
              </a:rPr>
              <a:t>TreeMap</a:t>
            </a:r>
            <a:r>
              <a:rPr lang="en-IN" b="0" i="0" dirty="0">
                <a:effectLst/>
                <a:latin typeface="Copperplate Gothic Light" panose="020E0507020206020404" pitchFamily="34" charset="0"/>
              </a:rPr>
              <a:t> class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0430549F-2E09-4B4A-83FC-420FC777AA4F}"/>
              </a:ext>
            </a:extLst>
          </p:cNvPr>
          <p:cNvPicPr>
            <a:picLocks noGrp="1" noChangeAspect="1"/>
          </p:cNvPicPr>
          <p:nvPr>
            <p:ph idx="1"/>
          </p:nvPr>
        </p:nvPicPr>
        <p:blipFill>
          <a:blip r:embed="rId2"/>
          <a:stretch>
            <a:fillRect/>
          </a:stretch>
        </p:blipFill>
        <p:spPr>
          <a:xfrm>
            <a:off x="989045" y="1792972"/>
            <a:ext cx="4450702" cy="4455428"/>
          </a:xfrm>
        </p:spPr>
      </p:pic>
    </p:spTree>
    <p:extLst>
      <p:ext uri="{BB962C8B-B14F-4D97-AF65-F5344CB8AC3E}">
        <p14:creationId xmlns:p14="http://schemas.microsoft.com/office/powerpoint/2010/main" xmlns="" val="746846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C053A-A5BC-4CAC-9C40-BD59712BE62E}"/>
              </a:ext>
            </a:extLst>
          </p:cNvPr>
          <p:cNvSpPr>
            <a:spLocks noGrp="1"/>
          </p:cNvSpPr>
          <p:nvPr>
            <p:ph type="title"/>
          </p:nvPr>
        </p:nvSpPr>
        <p:spPr/>
        <p:txBody>
          <a:bodyPr/>
          <a:lstStyle/>
          <a:p>
            <a:r>
              <a:rPr lang="en-IN" b="0" i="0" dirty="0" err="1">
                <a:effectLst/>
                <a:latin typeface="Copperplate Gothic Light" panose="020E0507020206020404" pitchFamily="34" charset="0"/>
              </a:rPr>
              <a:t>TreeMap</a:t>
            </a:r>
            <a:r>
              <a:rPr lang="en-IN" b="0" i="0" dirty="0">
                <a:effectLst/>
                <a:latin typeface="Copperplate Gothic Light" panose="020E0507020206020404" pitchFamily="34" charset="0"/>
              </a:rPr>
              <a:t> class declaration</a:t>
            </a:r>
            <a:r>
              <a:rPr lang="en-IN" b="0" i="0" dirty="0">
                <a:solidFill>
                  <a:srgbClr val="610B4B"/>
                </a:solidFill>
                <a:effectLst/>
                <a:latin typeface="erdana"/>
              </a:rPr>
              <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B60EF3B8-85DE-43ED-9311-CC467BEE9386}"/>
              </a:ext>
            </a:extLst>
          </p:cNvPr>
          <p:cNvSpPr>
            <a:spLocks noGrp="1"/>
          </p:cNvSpPr>
          <p:nvPr>
            <p:ph idx="1"/>
          </p:nvPr>
        </p:nvSpPr>
        <p:spPr/>
        <p:txBody>
          <a:bodyPr/>
          <a:lstStyle/>
          <a:p>
            <a:r>
              <a:rPr lang="en-IN" sz="3200" b="1" i="0" dirty="0">
                <a:effectLst/>
                <a:latin typeface="inter-regular"/>
              </a:rPr>
              <a:t>public</a:t>
            </a:r>
            <a:r>
              <a:rPr lang="en-IN" sz="3200" b="0" i="0" dirty="0">
                <a:effectLst/>
                <a:latin typeface="inter-regular"/>
              </a:rPr>
              <a:t> </a:t>
            </a:r>
            <a:r>
              <a:rPr lang="en-IN" sz="3200" b="1" i="0" dirty="0">
                <a:effectLst/>
                <a:latin typeface="inter-regular"/>
              </a:rPr>
              <a:t>class</a:t>
            </a:r>
            <a:r>
              <a:rPr lang="en-IN" sz="3200" b="0" i="0" dirty="0">
                <a:effectLst/>
                <a:latin typeface="inter-regular"/>
              </a:rPr>
              <a:t> </a:t>
            </a:r>
            <a:r>
              <a:rPr lang="en-IN" sz="3200" b="0" i="0" dirty="0" err="1">
                <a:effectLst/>
                <a:latin typeface="inter-regular"/>
              </a:rPr>
              <a:t>TreeMap</a:t>
            </a:r>
            <a:r>
              <a:rPr lang="en-IN" sz="3200" b="0" i="0" dirty="0">
                <a:effectLst/>
                <a:latin typeface="inter-regular"/>
              </a:rPr>
              <a:t>&lt;K,V&gt; </a:t>
            </a:r>
            <a:r>
              <a:rPr lang="en-IN" sz="3200" b="1" i="0" dirty="0">
                <a:effectLst/>
                <a:latin typeface="inter-regular"/>
              </a:rPr>
              <a:t>extends</a:t>
            </a:r>
            <a:r>
              <a:rPr lang="en-IN" sz="3200" b="0" i="0" dirty="0">
                <a:effectLst/>
                <a:latin typeface="inter-regular"/>
              </a:rPr>
              <a:t> </a:t>
            </a:r>
            <a:r>
              <a:rPr lang="en-IN" sz="3200" b="0" i="0" dirty="0" err="1">
                <a:effectLst/>
                <a:latin typeface="inter-regular"/>
              </a:rPr>
              <a:t>AbstractMap</a:t>
            </a:r>
            <a:r>
              <a:rPr lang="en-IN" sz="3200" b="0" i="0" dirty="0">
                <a:effectLst/>
                <a:latin typeface="inter-regular"/>
              </a:rPr>
              <a:t>&lt;K,V&gt; </a:t>
            </a:r>
            <a:r>
              <a:rPr lang="en-IN" sz="3200" b="1" i="0" dirty="0">
                <a:effectLst/>
                <a:latin typeface="inter-regular"/>
              </a:rPr>
              <a:t>implements</a:t>
            </a:r>
            <a:r>
              <a:rPr lang="en-IN" sz="3200" b="0" i="0" dirty="0">
                <a:effectLst/>
                <a:latin typeface="inter-regular"/>
              </a:rPr>
              <a:t> </a:t>
            </a:r>
            <a:r>
              <a:rPr lang="en-IN" sz="3200" b="0" i="0" dirty="0" err="1">
                <a:effectLst/>
                <a:latin typeface="inter-regular"/>
              </a:rPr>
              <a:t>NavigableMap</a:t>
            </a:r>
            <a:r>
              <a:rPr lang="en-IN" sz="3200" b="0" i="0" dirty="0">
                <a:effectLst/>
                <a:latin typeface="inter-regular"/>
              </a:rPr>
              <a:t>&lt;K,V&gt;, Cloneable, Serializable  </a:t>
            </a:r>
          </a:p>
          <a:p>
            <a:endParaRPr lang="en-IN" dirty="0"/>
          </a:p>
        </p:txBody>
      </p:sp>
    </p:spTree>
    <p:extLst>
      <p:ext uri="{BB962C8B-B14F-4D97-AF65-F5344CB8AC3E}">
        <p14:creationId xmlns:p14="http://schemas.microsoft.com/office/powerpoint/2010/main" xmlns="" val="3835343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6A1DB-D829-4CFC-A946-135833BF82ED}"/>
              </a:ext>
            </a:extLst>
          </p:cNvPr>
          <p:cNvSpPr>
            <a:spLocks noGrp="1"/>
          </p:cNvSpPr>
          <p:nvPr>
            <p:ph type="title"/>
          </p:nvPr>
        </p:nvSpPr>
        <p:spPr/>
        <p:txBody>
          <a:bodyPr/>
          <a:lstStyle/>
          <a:p>
            <a:r>
              <a:rPr lang="en-IN" b="0" i="0" dirty="0">
                <a:effectLst/>
                <a:latin typeface="Copperplate Gothic Light" panose="020E0507020206020404" pitchFamily="34" charset="0"/>
              </a:rPr>
              <a:t>Java HashSet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F1D59CA4-352A-45B5-AC16-725E18937E69}"/>
              </a:ext>
            </a:extLst>
          </p:cNvPr>
          <p:cNvPicPr>
            <a:picLocks noGrp="1" noChangeAspect="1"/>
          </p:cNvPicPr>
          <p:nvPr>
            <p:ph idx="1"/>
          </p:nvPr>
        </p:nvPicPr>
        <p:blipFill>
          <a:blip r:embed="rId2"/>
          <a:stretch>
            <a:fillRect/>
          </a:stretch>
        </p:blipFill>
        <p:spPr>
          <a:xfrm>
            <a:off x="2136711" y="2065867"/>
            <a:ext cx="4556890" cy="4378476"/>
          </a:xfrm>
        </p:spPr>
      </p:pic>
    </p:spTree>
    <p:extLst>
      <p:ext uri="{BB962C8B-B14F-4D97-AF65-F5344CB8AC3E}">
        <p14:creationId xmlns:p14="http://schemas.microsoft.com/office/powerpoint/2010/main" xmlns="" val="1755392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1B6A9-5373-47D6-870D-74BFBDC96D28}"/>
              </a:ext>
            </a:extLst>
          </p:cNvPr>
          <p:cNvSpPr>
            <a:spLocks noGrp="1"/>
          </p:cNvSpPr>
          <p:nvPr>
            <p:ph type="title"/>
          </p:nvPr>
        </p:nvSpPr>
        <p:spPr/>
        <p:txBody>
          <a:bodyPr/>
          <a:lstStyle/>
          <a:p>
            <a:r>
              <a:rPr lang="en-IN" b="0" i="0" dirty="0">
                <a:effectLst/>
                <a:latin typeface="Copperplate Gothic Light" panose="020E0507020206020404" pitchFamily="34" charset="0"/>
              </a:rPr>
              <a:t>HashSet class declaration</a:t>
            </a:r>
            <a:r>
              <a:rPr lang="en-IN" b="0" i="0" dirty="0">
                <a:solidFill>
                  <a:srgbClr val="610B4B"/>
                </a:solidFill>
                <a:effectLst/>
                <a:latin typeface="erdana"/>
              </a:rPr>
              <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A72B1966-7A03-46F0-A98D-0F13FF2C3D15}"/>
              </a:ext>
            </a:extLst>
          </p:cNvPr>
          <p:cNvSpPr>
            <a:spLocks noGrp="1"/>
          </p:cNvSpPr>
          <p:nvPr>
            <p:ph idx="1"/>
          </p:nvPr>
        </p:nvSpPr>
        <p:spPr/>
        <p:txBody>
          <a:bodyPr/>
          <a:lstStyle/>
          <a:p>
            <a:r>
              <a:rPr lang="en-US" sz="2800" b="1" i="0" dirty="0">
                <a:effectLst/>
                <a:latin typeface="inter-regular"/>
              </a:rPr>
              <a:t>public</a:t>
            </a:r>
            <a:r>
              <a:rPr lang="en-US" sz="2800" b="0" i="0" dirty="0">
                <a:effectLst/>
                <a:latin typeface="inter-regular"/>
              </a:rPr>
              <a:t> </a:t>
            </a:r>
            <a:r>
              <a:rPr lang="en-US" sz="2800" b="1" i="0" dirty="0">
                <a:effectLst/>
                <a:latin typeface="inter-regular"/>
              </a:rPr>
              <a:t>class</a:t>
            </a:r>
            <a:r>
              <a:rPr lang="en-US" sz="2800" b="0" i="0" dirty="0">
                <a:effectLst/>
                <a:latin typeface="inter-regular"/>
              </a:rPr>
              <a:t> HashSet&lt;E&gt; </a:t>
            </a:r>
            <a:r>
              <a:rPr lang="en-US" sz="2800" b="1" i="0" dirty="0">
                <a:effectLst/>
                <a:latin typeface="inter-regular"/>
              </a:rPr>
              <a:t>extends</a:t>
            </a:r>
            <a:r>
              <a:rPr lang="en-US" sz="2800" b="0" i="0" dirty="0">
                <a:effectLst/>
                <a:latin typeface="inter-regular"/>
              </a:rPr>
              <a:t> </a:t>
            </a:r>
            <a:r>
              <a:rPr lang="en-US" sz="2800" b="0" i="0" dirty="0" err="1">
                <a:effectLst/>
                <a:latin typeface="inter-regular"/>
              </a:rPr>
              <a:t>AbstractSet</a:t>
            </a:r>
            <a:r>
              <a:rPr lang="en-US" sz="2800" b="0" i="0" dirty="0">
                <a:effectLst/>
                <a:latin typeface="inter-regular"/>
              </a:rPr>
              <a:t>&lt;E&gt; </a:t>
            </a:r>
            <a:r>
              <a:rPr lang="en-US" sz="2800" b="1" i="0" dirty="0">
                <a:effectLst/>
                <a:latin typeface="inter-regular"/>
              </a:rPr>
              <a:t>implements</a:t>
            </a:r>
            <a:r>
              <a:rPr lang="en-US" sz="2800" b="0" i="0" dirty="0">
                <a:effectLst/>
                <a:latin typeface="inter-regular"/>
              </a:rPr>
              <a:t> Set&lt;E&gt;, Cloneable, Serializable  </a:t>
            </a:r>
          </a:p>
          <a:p>
            <a:endParaRPr lang="en-IN" dirty="0"/>
          </a:p>
        </p:txBody>
      </p:sp>
    </p:spTree>
    <p:extLst>
      <p:ext uri="{BB962C8B-B14F-4D97-AF65-F5344CB8AC3E}">
        <p14:creationId xmlns:p14="http://schemas.microsoft.com/office/powerpoint/2010/main" xmlns="" val="462133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703191-9C44-4AA9-AF81-9CE58FE90FFB}"/>
              </a:ext>
            </a:extLst>
          </p:cNvPr>
          <p:cNvSpPr>
            <a:spLocks noGrp="1"/>
          </p:cNvSpPr>
          <p:nvPr>
            <p:ph type="title"/>
          </p:nvPr>
        </p:nvSpPr>
        <p:spPr/>
        <p:txBody>
          <a:bodyPr/>
          <a:lstStyle/>
          <a:p>
            <a:r>
              <a:rPr lang="en-IN" b="0" i="0" dirty="0">
                <a:effectLst/>
                <a:latin typeface="Copperplate Gothic Light" panose="020E0507020206020404" pitchFamily="34" charset="0"/>
              </a:rPr>
              <a:t>Java TreeSet class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AB7601BC-BEA9-4E67-BC2E-E93F84906724}"/>
              </a:ext>
            </a:extLst>
          </p:cNvPr>
          <p:cNvPicPr>
            <a:picLocks noGrp="1" noChangeAspect="1"/>
          </p:cNvPicPr>
          <p:nvPr>
            <p:ph idx="1"/>
          </p:nvPr>
        </p:nvPicPr>
        <p:blipFill>
          <a:blip r:embed="rId2"/>
          <a:stretch>
            <a:fillRect/>
          </a:stretch>
        </p:blipFill>
        <p:spPr>
          <a:xfrm>
            <a:off x="1455576" y="2167664"/>
            <a:ext cx="4254759" cy="4473866"/>
          </a:xfrm>
        </p:spPr>
      </p:pic>
    </p:spTree>
    <p:extLst>
      <p:ext uri="{BB962C8B-B14F-4D97-AF65-F5344CB8AC3E}">
        <p14:creationId xmlns:p14="http://schemas.microsoft.com/office/powerpoint/2010/main" xmlns="" val="1146675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9E515-7B2D-40E3-98B3-EE9EBAC55859}"/>
              </a:ext>
            </a:extLst>
          </p:cNvPr>
          <p:cNvSpPr>
            <a:spLocks noGrp="1"/>
          </p:cNvSpPr>
          <p:nvPr>
            <p:ph type="title"/>
          </p:nvPr>
        </p:nvSpPr>
        <p:spPr/>
        <p:txBody>
          <a:bodyPr/>
          <a:lstStyle/>
          <a:p>
            <a:r>
              <a:rPr lang="en-IN" b="0" i="0" dirty="0">
                <a:effectLst/>
                <a:latin typeface="Copperplate Gothic Light" panose="020E0507020206020404" pitchFamily="34" charset="0"/>
              </a:rPr>
              <a:t>TreeSet class declaration</a:t>
            </a:r>
            <a:br>
              <a:rPr lang="en-IN" b="0" i="0" dirty="0">
                <a:effectLst/>
                <a:latin typeface="Copperplate Gothic Light" panose="020E0507020206020404" pitchFamily="34" charset="0"/>
              </a:rPr>
            </a:br>
            <a:endParaRPr lang="en-IN" dirty="0">
              <a:latin typeface="Copperplate Gothic Light" panose="020E0507020206020404" pitchFamily="34" charset="0"/>
            </a:endParaRPr>
          </a:p>
        </p:txBody>
      </p:sp>
      <p:sp>
        <p:nvSpPr>
          <p:cNvPr id="3" name="Content Placeholder 2">
            <a:extLst>
              <a:ext uri="{FF2B5EF4-FFF2-40B4-BE49-F238E27FC236}">
                <a16:creationId xmlns:a16="http://schemas.microsoft.com/office/drawing/2014/main" xmlns="" id="{870C90E8-8B43-4813-B9E4-535F7F328BAA}"/>
              </a:ext>
            </a:extLst>
          </p:cNvPr>
          <p:cNvSpPr>
            <a:spLocks noGrp="1"/>
          </p:cNvSpPr>
          <p:nvPr>
            <p:ph idx="1"/>
          </p:nvPr>
        </p:nvSpPr>
        <p:spPr/>
        <p:txBody>
          <a:bodyPr/>
          <a:lstStyle/>
          <a:p>
            <a:r>
              <a:rPr lang="en-IN" sz="2800" b="1" i="0" dirty="0">
                <a:effectLst/>
                <a:latin typeface="inter-regular"/>
              </a:rPr>
              <a:t>public</a:t>
            </a:r>
            <a:r>
              <a:rPr lang="en-IN" sz="2800" b="0" i="0" dirty="0">
                <a:effectLst/>
                <a:latin typeface="inter-regular"/>
              </a:rPr>
              <a:t> </a:t>
            </a:r>
            <a:r>
              <a:rPr lang="en-IN" sz="2800" b="1" i="0" dirty="0">
                <a:effectLst/>
                <a:latin typeface="inter-regular"/>
              </a:rPr>
              <a:t>class</a:t>
            </a:r>
            <a:r>
              <a:rPr lang="en-IN" sz="2800" b="0" i="0" dirty="0">
                <a:effectLst/>
                <a:latin typeface="inter-regular"/>
              </a:rPr>
              <a:t> TreeSet&lt;E&gt; </a:t>
            </a:r>
            <a:r>
              <a:rPr lang="en-IN" sz="2800" b="1" i="0" dirty="0">
                <a:effectLst/>
                <a:latin typeface="inter-regular"/>
              </a:rPr>
              <a:t>extends</a:t>
            </a:r>
            <a:r>
              <a:rPr lang="en-IN" sz="2800" b="0" i="0" dirty="0">
                <a:effectLst/>
                <a:latin typeface="inter-regular"/>
              </a:rPr>
              <a:t> AbstractSet&lt;E&gt; </a:t>
            </a:r>
            <a:r>
              <a:rPr lang="en-IN" sz="2800" b="1" i="0" dirty="0">
                <a:effectLst/>
                <a:latin typeface="inter-regular"/>
              </a:rPr>
              <a:t>implements</a:t>
            </a:r>
            <a:r>
              <a:rPr lang="en-IN" sz="2800" b="0" i="0" dirty="0">
                <a:effectLst/>
                <a:latin typeface="inter-regular"/>
              </a:rPr>
              <a:t> NavigableSet&lt;E&gt;, Cloneable, Serializable  </a:t>
            </a:r>
          </a:p>
          <a:p>
            <a:endParaRPr lang="en-IN" dirty="0"/>
          </a:p>
        </p:txBody>
      </p:sp>
    </p:spTree>
    <p:extLst>
      <p:ext uri="{BB962C8B-B14F-4D97-AF65-F5344CB8AC3E}">
        <p14:creationId xmlns:p14="http://schemas.microsoft.com/office/powerpoint/2010/main" xmlns="" val="2820794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B0036-9949-4194-83F9-4930518B5849}"/>
              </a:ext>
            </a:extLst>
          </p:cNvPr>
          <p:cNvSpPr>
            <a:spLocks noGrp="1"/>
          </p:cNvSpPr>
          <p:nvPr>
            <p:ph type="title"/>
          </p:nvPr>
        </p:nvSpPr>
        <p:spPr>
          <a:xfrm>
            <a:off x="685801" y="609600"/>
            <a:ext cx="10131425" cy="4270310"/>
          </a:xfrm>
        </p:spPr>
        <p:txBody>
          <a:bodyPr/>
          <a:lstStyle/>
          <a:p>
            <a:pPr algn="ctr"/>
            <a:r>
              <a:rPr lang="en-US" dirty="0"/>
              <a:t>Thank you</a:t>
            </a:r>
            <a:endParaRPr lang="en-IN" dirty="0"/>
          </a:p>
        </p:txBody>
      </p:sp>
    </p:spTree>
    <p:extLst>
      <p:ext uri="{BB962C8B-B14F-4D97-AF65-F5344CB8AC3E}">
        <p14:creationId xmlns:p14="http://schemas.microsoft.com/office/powerpoint/2010/main" xmlns="" val="109302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DD48D-EE6A-4F0B-9D9A-B4DDFCA04FDA}"/>
              </a:ext>
            </a:extLst>
          </p:cNvPr>
          <p:cNvSpPr>
            <a:spLocks noGrp="1"/>
          </p:cNvSpPr>
          <p:nvPr>
            <p:ph type="title"/>
          </p:nvPr>
        </p:nvSpPr>
        <p:spPr>
          <a:xfrm>
            <a:off x="2231136" y="964692"/>
            <a:ext cx="7729728" cy="3999194"/>
          </a:xfrm>
        </p:spPr>
        <p:txBody>
          <a:bodyPr>
            <a:normAutofit/>
          </a:bodyPr>
          <a:lstStyle/>
          <a:p>
            <a:r>
              <a:rPr lang="en-US" b="0" dirty="0">
                <a:solidFill>
                  <a:schemeClr val="tx1">
                    <a:lumMod val="95000"/>
                  </a:schemeClr>
                </a:solidFill>
                <a:effectLst/>
                <a:latin typeface="tahoma" panose="020B0604030504040204" pitchFamily="34" charset="0"/>
              </a:rPr>
              <a:t>Simple example of Daemon thread in java</a:t>
            </a:r>
            <a:r>
              <a:rPr lang="en-US" b="0" dirty="0">
                <a:solidFill>
                  <a:srgbClr val="610B4B"/>
                </a:solidFill>
                <a:effectLst/>
                <a:latin typeface="tahoma" panose="020B0604030504040204" pitchFamily="34" charset="0"/>
              </a:rPr>
              <a:t/>
            </a:r>
            <a:br>
              <a:rPr lang="en-US" b="0" dirty="0">
                <a:solidFill>
                  <a:srgbClr val="610B4B"/>
                </a:solidFill>
                <a:effectLst/>
                <a:latin typeface="tahoma" panose="020B0604030504040204" pitchFamily="34" charset="0"/>
              </a:rPr>
            </a:br>
            <a:endParaRPr lang="en-IN" dirty="0"/>
          </a:p>
        </p:txBody>
      </p:sp>
    </p:spTree>
    <p:extLst>
      <p:ext uri="{BB962C8B-B14F-4D97-AF65-F5344CB8AC3E}">
        <p14:creationId xmlns:p14="http://schemas.microsoft.com/office/powerpoint/2010/main" xmlns="" val="159719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9875242-41E5-4482-BC57-60EA3080F34F}"/>
              </a:ext>
            </a:extLst>
          </p:cNvPr>
          <p:cNvPicPr>
            <a:picLocks noChangeAspect="1"/>
          </p:cNvPicPr>
          <p:nvPr/>
        </p:nvPicPr>
        <p:blipFill>
          <a:blip r:embed="rId2"/>
          <a:stretch>
            <a:fillRect/>
          </a:stretch>
        </p:blipFill>
        <p:spPr>
          <a:xfrm>
            <a:off x="93306" y="0"/>
            <a:ext cx="10702212" cy="6858000"/>
          </a:xfrm>
          <a:prstGeom prst="rect">
            <a:avLst/>
          </a:prstGeom>
        </p:spPr>
      </p:pic>
    </p:spTree>
    <p:extLst>
      <p:ext uri="{BB962C8B-B14F-4D97-AF65-F5344CB8AC3E}">
        <p14:creationId xmlns:p14="http://schemas.microsoft.com/office/powerpoint/2010/main" xmlns="" val="88584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43CA7-9F83-4805-8433-08C07F369878}"/>
              </a:ext>
            </a:extLst>
          </p:cNvPr>
          <p:cNvSpPr>
            <a:spLocks noGrp="1"/>
          </p:cNvSpPr>
          <p:nvPr>
            <p:ph type="title"/>
          </p:nvPr>
        </p:nvSpPr>
        <p:spPr/>
        <p:txBody>
          <a:bodyPr/>
          <a:lstStyle/>
          <a:p>
            <a:r>
              <a:rPr lang="en-US" b="0" i="0" dirty="0">
                <a:solidFill>
                  <a:schemeClr val="tx1">
                    <a:lumMod val="95000"/>
                  </a:schemeClr>
                </a:solidFill>
                <a:effectLst/>
                <a:latin typeface="erdana"/>
              </a:rPr>
              <a:t>Priority of a Thread (Thread Priority)</a:t>
            </a:r>
            <a:br>
              <a:rPr lang="en-US" b="0" i="0" dirty="0">
                <a:solidFill>
                  <a:schemeClr val="tx1">
                    <a:lumMod val="95000"/>
                  </a:schemeClr>
                </a:solidFill>
                <a:effectLst/>
                <a:latin typeface="erdana"/>
              </a:rPr>
            </a:b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xmlns="" id="{8F5495F2-7D61-4034-B38A-CDC27E53F139}"/>
              </a:ext>
            </a:extLst>
          </p:cNvPr>
          <p:cNvSpPr>
            <a:spLocks noGrp="1"/>
          </p:cNvSpPr>
          <p:nvPr>
            <p:ph idx="1"/>
          </p:nvPr>
        </p:nvSpPr>
        <p:spPr/>
        <p:txBody>
          <a:bodyPr/>
          <a:lstStyle/>
          <a:p>
            <a:r>
              <a:rPr lang="en-US" sz="2800" b="0" i="0" dirty="0">
                <a:solidFill>
                  <a:schemeClr val="tx1">
                    <a:lumMod val="95000"/>
                  </a:schemeClr>
                </a:solidFill>
                <a:effectLst/>
                <a:latin typeface="inter-regular"/>
              </a:rPr>
              <a:t>Each thread has a priority. Priorities are represented by a number between 1 and 10. In most cases, the thread scheduler schedules the threads according to their priority (known as preemptive scheduling</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3528978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1110</TotalTime>
  <Words>1145</Words>
  <Application>Microsoft Office PowerPoint</Application>
  <PresentationFormat>Custom</PresentationFormat>
  <Paragraphs>139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Celestial</vt:lpstr>
      <vt:lpstr>Core java day11</vt:lpstr>
      <vt:lpstr>Life cycle of a Thread </vt:lpstr>
      <vt:lpstr>Slide 3</vt:lpstr>
      <vt:lpstr>Implementation of Thread States </vt:lpstr>
      <vt:lpstr>Daemon Thread in Java </vt:lpstr>
      <vt:lpstr>Methods for Java Daemon thread by Thread class </vt:lpstr>
      <vt:lpstr>Simple example of Daemon thread in java </vt:lpstr>
      <vt:lpstr>Slide 8</vt:lpstr>
      <vt:lpstr>Priority of a Thread (Thread Priority) </vt:lpstr>
      <vt:lpstr>Setter &amp; Getter Method of Thread Priority </vt:lpstr>
      <vt:lpstr>Slide 11</vt:lpstr>
      <vt:lpstr>Synchronization in Java </vt:lpstr>
      <vt:lpstr>Types of Synchronization </vt:lpstr>
      <vt:lpstr>Thread Synchronization </vt:lpstr>
      <vt:lpstr>Mutual Exclusive </vt:lpstr>
      <vt:lpstr>Concept of Lock in Java </vt:lpstr>
      <vt:lpstr>Inter-thread Communication in Java </vt:lpstr>
      <vt:lpstr>wait() method </vt:lpstr>
      <vt:lpstr> notify() method </vt:lpstr>
      <vt:lpstr> notifyAll() method </vt:lpstr>
      <vt:lpstr>Slide 21</vt:lpstr>
      <vt:lpstr>Difference between wait and sleep? </vt:lpstr>
      <vt:lpstr>Collections in Java </vt:lpstr>
      <vt:lpstr>What is Collection in Java </vt:lpstr>
      <vt:lpstr>What is a framework in Java </vt:lpstr>
      <vt:lpstr>What is Collection framework </vt:lpstr>
      <vt:lpstr>Java Collection Interface </vt:lpstr>
      <vt:lpstr>Slide 28</vt:lpstr>
      <vt:lpstr>Iterator in Java </vt:lpstr>
      <vt:lpstr>Advantages of Java Iterator </vt:lpstr>
      <vt:lpstr>Disadvantages of Java Iterator </vt:lpstr>
      <vt:lpstr>Java Iterator Methods </vt:lpstr>
      <vt:lpstr>Load Factor in HashMap </vt:lpstr>
      <vt:lpstr>Slide 34</vt:lpstr>
      <vt:lpstr>Load Factor </vt:lpstr>
      <vt:lpstr>Hierarchy of Collection Framework </vt:lpstr>
      <vt:lpstr>Slide 37</vt:lpstr>
      <vt:lpstr>Iterable Interface </vt:lpstr>
      <vt:lpstr>Collection Interface </vt:lpstr>
      <vt:lpstr>List Interface </vt:lpstr>
      <vt:lpstr>ArrayList </vt:lpstr>
      <vt:lpstr>LinkedList </vt:lpstr>
      <vt:lpstr>Vector </vt:lpstr>
      <vt:lpstr>Stack </vt:lpstr>
      <vt:lpstr>Queue Interface </vt:lpstr>
      <vt:lpstr>Priority Queue </vt:lpstr>
      <vt:lpstr>Deque  Interface </vt:lpstr>
      <vt:lpstr>Array Deque </vt:lpstr>
      <vt:lpstr>Set Interface </vt:lpstr>
      <vt:lpstr>Hashing Techniques in Java </vt:lpstr>
      <vt:lpstr>What is Hashing </vt:lpstr>
      <vt:lpstr>Slide 52</vt:lpstr>
      <vt:lpstr>Hash Collision </vt:lpstr>
      <vt:lpstr>Slide 54</vt:lpstr>
      <vt:lpstr>Methods for Implementing hashing in Java </vt:lpstr>
      <vt:lpstr>Hash Set </vt:lpstr>
      <vt:lpstr>Linked Hash Set </vt:lpstr>
      <vt:lpstr>Tree Set </vt:lpstr>
      <vt:lpstr>Java HashMap </vt:lpstr>
      <vt:lpstr>HashMap class declaration </vt:lpstr>
      <vt:lpstr>Java TreeMap class </vt:lpstr>
      <vt:lpstr>TreeMap class declaration </vt:lpstr>
      <vt:lpstr>Java HashSet </vt:lpstr>
      <vt:lpstr>HashSet class declaration </vt:lpstr>
      <vt:lpstr>Java TreeSet class </vt:lpstr>
      <vt:lpstr>TreeSet class declaration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day11</dc:title>
  <dc:creator>sushmitha praveen</dc:creator>
  <cp:lastModifiedBy>Windows User</cp:lastModifiedBy>
  <cp:revision>6</cp:revision>
  <dcterms:created xsi:type="dcterms:W3CDTF">2022-04-27T06:00:13Z</dcterms:created>
  <dcterms:modified xsi:type="dcterms:W3CDTF">2022-04-28T14:54:54Z</dcterms:modified>
</cp:coreProperties>
</file>