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87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7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0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14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88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93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51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08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1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6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33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0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01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2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9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93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4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5D33-BD78-482F-86B0-F50342B834F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F9ED-411B-4684-AF52-7B468BEE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665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interface-in-java" TargetMode="External"/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array-in-jav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array-in-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pipedreader-class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creating-threa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pipedwriter-class" TargetMode="External"/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creating-threa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bject-class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8-stre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C38D-B512-4CDA-84BC-AC46B4517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day10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948D2-C33A-415C-BE10-AD07E5E96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NEEHARIKA</a:t>
            </a:r>
            <a:endParaRPr lang="en-IN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2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2B26-1DB5-42A1-9D48-FE934C9D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erdana"/>
              </a:rPr>
              <a:t>Java SequenceInputStream Class declaration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8813-B9FE-4E40-B4A8-F71357C2A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i="0" dirty="0">
                <a:solidFill>
                  <a:srgbClr val="FF0000"/>
                </a:solidFill>
                <a:effectLst/>
                <a:latin typeface="inter-regular"/>
              </a:rPr>
              <a:t>public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inter-regular"/>
              </a:rPr>
              <a:t> 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inter-regular"/>
              </a:rPr>
              <a:t>class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inter-regular"/>
              </a:rPr>
              <a:t> </a:t>
            </a:r>
            <a:r>
              <a:rPr lang="en-US" sz="3200" b="0" i="0" dirty="0">
                <a:effectLst/>
                <a:latin typeface="inter-regular"/>
              </a:rPr>
              <a:t>SequenceInputStream 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inter-regular"/>
              </a:rPr>
              <a:t>extends</a:t>
            </a:r>
            <a:r>
              <a:rPr lang="en-US" sz="3200" b="0" i="0" dirty="0">
                <a:effectLst/>
                <a:latin typeface="inter-regular"/>
              </a:rPr>
              <a:t> InputStream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77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C0B8-3BBE-4373-8A33-B589F7B2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erdana"/>
              </a:rPr>
              <a:t>Constructors of Sequence InputStream class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E3626-AA11-4A9B-B68A-5C859A475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071396"/>
            <a:ext cx="10254948" cy="4177004"/>
          </a:xfrm>
        </p:spPr>
      </p:pic>
    </p:spTree>
    <p:extLst>
      <p:ext uri="{BB962C8B-B14F-4D97-AF65-F5344CB8AC3E}">
        <p14:creationId xmlns:p14="http://schemas.microsoft.com/office/powerpoint/2010/main" val="342425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B1AB-7FD3-4337-A3A9-D3BE533C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erdana"/>
              </a:rPr>
              <a:t>Methods of Sequence InputStream class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B6D6A-BE4F-426E-9E7F-B9FA8D260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20" y="2043404"/>
            <a:ext cx="10468947" cy="4114799"/>
          </a:xfrm>
        </p:spPr>
      </p:pic>
    </p:spTree>
    <p:extLst>
      <p:ext uri="{BB962C8B-B14F-4D97-AF65-F5344CB8AC3E}">
        <p14:creationId xmlns:p14="http://schemas.microsoft.com/office/powerpoint/2010/main" val="144018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0636-4726-4264-9764-FB446C8E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Copperplate Gothic Bold" panose="020E0705020206020404" pitchFamily="34" charset="0"/>
              </a:rPr>
              <a:t>Data Types in Java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EAD-9922-4776-B024-394E6FCA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Data types specify the different sizes and values that can be stored in the variable. There are two types of data types in Java: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FFC000"/>
                </a:solidFill>
                <a:effectLst/>
                <a:latin typeface="Bahnschrift" panose="020B0502040204020203" pitchFamily="34" charset="0"/>
              </a:rPr>
              <a:t>Primitive data types</a:t>
            </a: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: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 The primitive data types include boolean, char, byte, short, int, long, float and double.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FFC000"/>
                </a:solidFill>
                <a:effectLst/>
                <a:latin typeface="Bahnschrift" panose="020B0502040204020203" pitchFamily="34" charset="0"/>
              </a:rPr>
              <a:t>Non-primitive data types</a:t>
            </a: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: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 The non-primitive data types include </a:t>
            </a:r>
            <a:r>
              <a:rPr lang="en-US" sz="24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 </a:t>
            </a:r>
            <a:r>
              <a:rPr lang="en-US" sz="24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Interfaces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and </a:t>
            </a:r>
            <a:r>
              <a:rPr lang="en-US" sz="24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Arrays</a:t>
            </a:r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92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F236-8911-40AD-9E17-83B6E31D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0" i="0" dirty="0">
                <a:solidFill>
                  <a:srgbClr val="FFC000"/>
                </a:solidFill>
                <a:effectLst/>
                <a:latin typeface="Copperplate Gothic Light" panose="020E0507020206020404" pitchFamily="34" charset="0"/>
              </a:rPr>
              <a:t>Java Primitive Data Types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54AF-350D-4783-9C07-0E30CDE7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1519"/>
            <a:ext cx="10353762" cy="4702628"/>
          </a:xfrm>
        </p:spPr>
        <p:txBody>
          <a:bodyPr>
            <a:normAutofit fontScale="77500" lnSpcReduction="20000"/>
          </a:bodyPr>
          <a:lstStyle/>
          <a:p>
            <a:r>
              <a:rPr lang="en-US" sz="2600" b="0" i="0" dirty="0">
                <a:effectLst/>
                <a:latin typeface="Imprint MT Shadow" panose="04020605060303030202" pitchFamily="82" charset="0"/>
              </a:rPr>
              <a:t>There are 8 types of primitive data types: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Imprint MT Shadow" panose="04020605060303030202" pitchFamily="82" charset="0"/>
              </a:rPr>
              <a:t>boolean data type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Imprint MT Shadow" panose="04020605060303030202" pitchFamily="82" charset="0"/>
              </a:rPr>
              <a:t>byte data type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Imprint MT Shadow" panose="04020605060303030202" pitchFamily="82" charset="0"/>
              </a:rPr>
              <a:t>char data type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Imprint MT Shadow" panose="04020605060303030202" pitchFamily="82" charset="0"/>
              </a:rPr>
              <a:t>short data type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Imprint MT Shadow" panose="04020605060303030202" pitchFamily="82" charset="0"/>
              </a:rPr>
              <a:t>int data type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Imprint MT Shadow" panose="04020605060303030202" pitchFamily="82" charset="0"/>
              </a:rPr>
              <a:t>long data type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Imprint MT Shadow" panose="04020605060303030202" pitchFamily="82" charset="0"/>
              </a:rPr>
              <a:t>float data type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Imprint MT Shadow" panose="04020605060303030202" pitchFamily="82" charset="0"/>
              </a:rPr>
              <a:t>double data type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CE7F3-CC04-4571-8B33-8FE7721E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49" y="615821"/>
            <a:ext cx="9293289" cy="56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7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1D26-AF44-4BFD-8F5D-392A45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Copperplate Gothic Light" panose="020E0507020206020404" pitchFamily="34" charset="0"/>
              </a:rPr>
              <a:t>Java – Random Access File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6B5B-3B2B-4AFE-ABD5-5CD3DD3A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High Tower Text" panose="02040502050506030303" pitchFamily="18" charset="0"/>
              </a:rPr>
              <a:t> A random access file behaves like a large </a:t>
            </a:r>
            <a:r>
              <a:rPr lang="en-US" sz="2800" b="0" i="0" u="none" strike="noStrike" dirty="0">
                <a:effectLst/>
                <a:latin typeface="High Tower Text" panose="0204050205050603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sz="2800" b="0" i="0" dirty="0">
                <a:effectLst/>
                <a:latin typeface="High Tower Text" panose="02040502050506030303" pitchFamily="18" charset="0"/>
              </a:rPr>
              <a:t> of bytes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40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B418-FE65-45EF-8B90-AD69DAEC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erdana"/>
              </a:rPr>
              <a:t>Constructor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2EA82-EF01-4F4C-923B-3AE7D9D00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020" y="1744824"/>
            <a:ext cx="9937101" cy="4142792"/>
          </a:xfrm>
        </p:spPr>
      </p:pic>
    </p:spTree>
    <p:extLst>
      <p:ext uri="{BB962C8B-B14F-4D97-AF65-F5344CB8AC3E}">
        <p14:creationId xmlns:p14="http://schemas.microsoft.com/office/powerpoint/2010/main" val="391134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12A9-1E47-4A62-9EA4-31DDEC32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erdana"/>
              </a:rPr>
              <a:t>Method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BF10B-5A6F-4AFD-A948-969A5F308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518" y="1464906"/>
            <a:ext cx="9004041" cy="4783494"/>
          </a:xfrm>
        </p:spPr>
      </p:pic>
    </p:spTree>
    <p:extLst>
      <p:ext uri="{BB962C8B-B14F-4D97-AF65-F5344CB8AC3E}">
        <p14:creationId xmlns:p14="http://schemas.microsoft.com/office/powerpoint/2010/main" val="244524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8CC0-A9E3-4F0B-9F1E-EDC33906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dirty="0">
                <a:effectLst/>
                <a:latin typeface="Copperplate Gothic Light" panose="020E0507020206020404" pitchFamily="34" charset="0"/>
              </a:rPr>
              <a:t>Serialization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855D-149E-4D63-9624-A3F207D2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FFC000"/>
                </a:solidFill>
                <a:effectLst/>
                <a:latin typeface="Bahnschrift" panose="020B0502040204020203" pitchFamily="34" charset="0"/>
              </a:rPr>
              <a:t>Serialization in Java</a:t>
            </a:r>
            <a:r>
              <a:rPr lang="en-US" sz="2800" b="0" i="0" dirty="0">
                <a:solidFill>
                  <a:srgbClr val="FFC000"/>
                </a:solidFill>
                <a:effectLst/>
                <a:latin typeface="Bahnschrift" panose="020B0502040204020203" pitchFamily="34" charset="0"/>
              </a:rPr>
              <a:t> </a:t>
            </a:r>
            <a:r>
              <a:rPr lang="en-US" sz="2800" b="0" i="0" dirty="0">
                <a:effectLst/>
                <a:latin typeface="Bahnschrift" panose="020B0502040204020203" pitchFamily="34" charset="0"/>
              </a:rPr>
              <a:t>is a mechanism of </a:t>
            </a:r>
            <a:r>
              <a:rPr lang="en-US" sz="2800" b="0" i="1" dirty="0">
                <a:effectLst/>
                <a:latin typeface="Bahnschrift" panose="020B0502040204020203" pitchFamily="34" charset="0"/>
              </a:rPr>
              <a:t>writing the state of an object into a byte-stream</a:t>
            </a:r>
            <a:r>
              <a:rPr lang="en-US" sz="2800" b="0" i="0" dirty="0">
                <a:effectLst/>
                <a:latin typeface="Bahnschrift" panose="020B0502040204020203" pitchFamily="34" charset="0"/>
              </a:rPr>
              <a:t>. It is mainly used in Hibernate, RMI, JPA, EJB and JMS technologies.</a:t>
            </a:r>
          </a:p>
          <a:p>
            <a:endParaRPr lang="en-US" sz="2800" dirty="0">
              <a:effectLst/>
              <a:latin typeface="Bahnschrift" panose="020B0502040204020203" pitchFamily="34" charset="0"/>
            </a:endParaRPr>
          </a:p>
          <a:p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High Tower Text" panose="02040502050506030303" pitchFamily="18" charset="0"/>
              </a:rPr>
              <a:t>For serializing the object, we call the </a:t>
            </a:r>
            <a:r>
              <a:rPr lang="en-US" sz="2800" b="1" i="0" dirty="0">
                <a:solidFill>
                  <a:schemeClr val="tx1">
                    <a:lumMod val="95000"/>
                  </a:schemeClr>
                </a:solidFill>
                <a:effectLst/>
                <a:latin typeface="High Tower Text" panose="02040502050506030303" pitchFamily="18" charset="0"/>
              </a:rPr>
              <a:t>writeObject()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High Tower Text" panose="02040502050506030303" pitchFamily="18" charset="0"/>
              </a:rPr>
              <a:t> method of </a:t>
            </a:r>
            <a:r>
              <a:rPr lang="en-US" sz="2800" b="0" i="1" dirty="0">
                <a:solidFill>
                  <a:schemeClr val="tx1">
                    <a:lumMod val="95000"/>
                  </a:schemeClr>
                </a:solidFill>
                <a:effectLst/>
                <a:latin typeface="High Tower Text" panose="02040502050506030303" pitchFamily="18" charset="0"/>
              </a:rPr>
              <a:t>ObjectOutputStream 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High Tower Text" panose="02040502050506030303" pitchFamily="18" charset="0"/>
              </a:rPr>
              <a:t>class</a:t>
            </a:r>
            <a:endParaRPr lang="en-IN" sz="2800" dirty="0">
              <a:solidFill>
                <a:schemeClr val="tx1">
                  <a:lumMod val="9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5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308E-2434-40EE-BB3A-45732B80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Piped streams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15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6D82-BAAE-4660-9CEF-C49A4A81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Copperplate Gothic Light" panose="020E0507020206020404" pitchFamily="34" charset="0"/>
              </a:rPr>
              <a:t>Advantages of Java Serialization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0728C-82C7-4E92-A101-0FC8DDC2D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587" y="1726163"/>
            <a:ext cx="7091265" cy="4292082"/>
          </a:xfrm>
        </p:spPr>
      </p:pic>
    </p:spTree>
    <p:extLst>
      <p:ext uri="{BB962C8B-B14F-4D97-AF65-F5344CB8AC3E}">
        <p14:creationId xmlns:p14="http://schemas.microsoft.com/office/powerpoint/2010/main" val="19264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A09F-7229-4543-BB7D-0D3B173A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C000"/>
                </a:solidFill>
                <a:effectLst/>
                <a:latin typeface="Copperplate Gothic Light" panose="020E0507020206020404" pitchFamily="34" charset="0"/>
              </a:rPr>
              <a:t>Object OutputStream class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F3C5-0EA9-4FA9-BE34-F746D813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lumMod val="65000"/>
                  </a:schemeClr>
                </a:solidFill>
                <a:effectLst/>
                <a:latin typeface="inter-regular"/>
              </a:rPr>
              <a:t>The ObjectOutputStream class is used to write primitive data types, and Java objects to an OutputStream. Only objects that support the java.io.Serializable interface can be written to streams.</a:t>
            </a:r>
            <a:endParaRPr lang="en-IN" sz="2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2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88FF-CFBC-4B2A-A353-351C9C81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inter-bold"/>
              </a:rPr>
              <a:t>Constructor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35DEC-6BEE-4B24-96B0-044D0B9C3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45" y="2351314"/>
            <a:ext cx="10263673" cy="2957803"/>
          </a:xfrm>
        </p:spPr>
      </p:pic>
    </p:spTree>
    <p:extLst>
      <p:ext uri="{BB962C8B-B14F-4D97-AF65-F5344CB8AC3E}">
        <p14:creationId xmlns:p14="http://schemas.microsoft.com/office/powerpoint/2010/main" val="686841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73F0-928C-40B6-A72E-0C463B44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C000"/>
                </a:solidFill>
                <a:effectLst/>
                <a:latin typeface="High Tower Text" panose="02040502050506030303" pitchFamily="18" charset="0"/>
              </a:rPr>
              <a:t>Important Methods</a:t>
            </a:r>
            <a:endParaRPr lang="en-IN" dirty="0">
              <a:solidFill>
                <a:srgbClr val="FFC000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51E1A-759D-44B0-B237-5C1D09DF4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319" y="1935921"/>
            <a:ext cx="9918440" cy="4231614"/>
          </a:xfrm>
        </p:spPr>
      </p:pic>
    </p:spTree>
    <p:extLst>
      <p:ext uri="{BB962C8B-B14F-4D97-AF65-F5344CB8AC3E}">
        <p14:creationId xmlns:p14="http://schemas.microsoft.com/office/powerpoint/2010/main" val="29732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629E-DD7B-4A38-96EB-152A17CE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C000"/>
                </a:solidFill>
                <a:effectLst/>
                <a:latin typeface="Copperplate Gothic Light" panose="020E0507020206020404" pitchFamily="34" charset="0"/>
              </a:rPr>
              <a:t>Object InputStream class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3CC31-53FE-4E7E-B516-C6B4B4CC3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118" y="2192694"/>
            <a:ext cx="10273003" cy="3610947"/>
          </a:xfrm>
        </p:spPr>
      </p:pic>
    </p:spTree>
    <p:extLst>
      <p:ext uri="{BB962C8B-B14F-4D97-AF65-F5344CB8AC3E}">
        <p14:creationId xmlns:p14="http://schemas.microsoft.com/office/powerpoint/2010/main" val="299416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033D6-09E8-49E4-AAF8-C6BED65C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" y="1101012"/>
            <a:ext cx="11262049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55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4D34B0-2628-4AAB-8B91-AB2888D10CA7}"/>
              </a:ext>
            </a:extLst>
          </p:cNvPr>
          <p:cNvSpPr txBox="1"/>
          <p:nvPr/>
        </p:nvSpPr>
        <p:spPr>
          <a:xfrm>
            <a:off x="177282" y="270588"/>
            <a:ext cx="89690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Java Serialization with Inheritance (IS-A Relationship)</a:t>
            </a:r>
          </a:p>
          <a:p>
            <a:r>
              <a:rPr lang="en-IN" sz="2800" dirty="0"/>
              <a:t>Java Serialization with Aggregation (HAS-A Relationship)</a:t>
            </a:r>
          </a:p>
          <a:p>
            <a:r>
              <a:rPr lang="en-IN" sz="2800" dirty="0"/>
              <a:t>Java Serialization with the static data member</a:t>
            </a:r>
          </a:p>
          <a:p>
            <a:r>
              <a:rPr lang="en-IN" sz="2800" dirty="0"/>
              <a:t>Java Serialization with array or collection</a:t>
            </a:r>
          </a:p>
        </p:txBody>
      </p:sp>
    </p:spTree>
    <p:extLst>
      <p:ext uri="{BB962C8B-B14F-4D97-AF65-F5344CB8AC3E}">
        <p14:creationId xmlns:p14="http://schemas.microsoft.com/office/powerpoint/2010/main" val="1704968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83BF-5964-4E59-A5D8-E8FFAA7E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dirty="0">
                <a:solidFill>
                  <a:srgbClr val="FFC000"/>
                </a:solidFill>
                <a:effectLst/>
                <a:latin typeface="Copperplate Gothic Light" panose="020E0507020206020404" pitchFamily="34" charset="0"/>
              </a:rPr>
              <a:t>Multi tasking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211F-67CC-461A-A4A8-3EBB5594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lumMod val="75000"/>
                  </a:schemeClr>
                </a:solidFill>
                <a:effectLst/>
                <a:latin typeface="inter-regular"/>
              </a:rPr>
              <a:t>Multitasking term used in a modern computer system. It is a logical extension of a multiprogramming system that enables the execution of </a:t>
            </a:r>
            <a:r>
              <a:rPr lang="en-US" sz="2400" b="1" i="0" dirty="0">
                <a:solidFill>
                  <a:schemeClr val="tx1">
                    <a:lumMod val="75000"/>
                  </a:schemeClr>
                </a:solidFill>
                <a:effectLst/>
                <a:latin typeface="inter-bold"/>
              </a:rPr>
              <a:t>multiple</a:t>
            </a:r>
            <a:r>
              <a:rPr lang="en-US" sz="2400" b="0" i="0" dirty="0">
                <a:solidFill>
                  <a:schemeClr val="tx1">
                    <a:lumMod val="75000"/>
                  </a:schemeClr>
                </a:solidFill>
                <a:effectLst/>
                <a:latin typeface="inter-regular"/>
              </a:rPr>
              <a:t> programs simultaneously. In an operating system, multitasking allows a user to perform more than one computer task simultaneously. Multiple tasks are also known as processes that share similar processing resources like a </a:t>
            </a:r>
            <a:r>
              <a:rPr lang="en-US" sz="2400" b="1" i="0" dirty="0">
                <a:solidFill>
                  <a:schemeClr val="tx1">
                    <a:lumMod val="75000"/>
                  </a:schemeClr>
                </a:solidFill>
                <a:effectLst/>
                <a:latin typeface="inter-bold"/>
              </a:rPr>
              <a:t>CPU</a:t>
            </a:r>
            <a:r>
              <a:rPr lang="en-US" sz="2400" b="0" i="0" dirty="0">
                <a:solidFill>
                  <a:schemeClr val="tx1">
                    <a:lumMod val="75000"/>
                  </a:schemeClr>
                </a:solidFill>
                <a:effectLst/>
                <a:latin typeface="inter-regular"/>
              </a:rPr>
              <a:t>. The operating system keeps track of where you are in each of these jobs and allows you to transition between them without losing data.</a:t>
            </a:r>
            <a:endParaRPr lang="en-IN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94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5265D-8E58-43B3-9F16-DC3A0891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76" y="643812"/>
            <a:ext cx="8425542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55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BEC21-96A2-4ACF-9600-1659D0BF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0" y="1212980"/>
            <a:ext cx="8434874" cy="44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2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61F-230B-409F-9E2A-84E6F9DC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dirty="0">
                <a:effectLst/>
                <a:latin typeface="Cooper Black" panose="0208090404030B020404" pitchFamily="18" charset="0"/>
              </a:rPr>
              <a:t>Java – Piped Writer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1763-6FED-4F69-82FC-AEB65A60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inter-regular"/>
              </a:rPr>
              <a:t>The PipedWriter class is used to write </a:t>
            </a:r>
            <a:r>
              <a:rPr lang="en-US" sz="2800" b="0" i="0" u="none" strike="noStrike" dirty="0">
                <a:effectLst/>
                <a:latin typeface="inter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-US" sz="2800" b="0" i="0" dirty="0">
                <a:effectLst/>
                <a:latin typeface="inter-regular"/>
              </a:rPr>
              <a:t> pipe as a stream of characters. This class is used generally for writing text. Generally PipedWriter is connected to a </a:t>
            </a:r>
            <a:r>
              <a:rPr lang="en-US" sz="2800" b="0" i="0" u="none" strike="noStrike" dirty="0">
                <a:effectLst/>
                <a:latin typeface="inter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PipedReader</a:t>
            </a:r>
            <a:r>
              <a:rPr lang="en-US" sz="2800" b="0" i="0" dirty="0">
                <a:effectLst/>
                <a:latin typeface="inter-regular"/>
              </a:rPr>
              <a:t> and used by different </a:t>
            </a:r>
            <a:r>
              <a:rPr lang="en-US" sz="2800" b="0" i="0" u="none" strike="noStrike" dirty="0">
                <a:effectLst/>
                <a:latin typeface="inter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threads</a:t>
            </a:r>
            <a:r>
              <a:rPr lang="en-US" sz="2800" b="0" i="0" dirty="0">
                <a:effectLst/>
                <a:latin typeface="inter-regular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697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B7E2-7A60-4D65-BCFA-FD297DC3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chemeClr val="tx1">
                    <a:lumMod val="85000"/>
                  </a:schemeClr>
                </a:solidFill>
                <a:effectLst/>
                <a:latin typeface="Copperplate Gothic Light" panose="020E0507020206020404" pitchFamily="34" charset="0"/>
              </a:rPr>
              <a:t>Advantages  of Multitasking</a:t>
            </a:r>
            <a:b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erdana"/>
              </a:rPr>
            </a:b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19A8-10E8-4F61-A666-0B013688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Several Users</a:t>
            </a:r>
          </a:p>
          <a:p>
            <a:r>
              <a:rPr lang="en-US" dirty="0"/>
              <a:t>Virtual Memory</a:t>
            </a:r>
          </a:p>
          <a:p>
            <a:r>
              <a:rPr lang="en-US" dirty="0"/>
              <a:t>Good Reliability</a:t>
            </a:r>
          </a:p>
          <a:p>
            <a:r>
              <a:rPr lang="en-US" dirty="0"/>
              <a:t>Secured Memory</a:t>
            </a:r>
          </a:p>
          <a:p>
            <a:r>
              <a:rPr lang="en-US" dirty="0"/>
              <a:t>Time Shareable</a:t>
            </a:r>
          </a:p>
          <a:p>
            <a:r>
              <a:rPr lang="en-US" dirty="0"/>
              <a:t>Background Processing</a:t>
            </a:r>
          </a:p>
          <a:p>
            <a:r>
              <a:rPr lang="en-US" dirty="0"/>
              <a:t>Optimize the computer resources</a:t>
            </a:r>
          </a:p>
          <a:p>
            <a:r>
              <a:rPr lang="en-US" dirty="0"/>
              <a:t>Use Several Programs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540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9023-B7A1-4F29-8C70-2A3EE483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dirty="0">
                <a:effectLst/>
                <a:latin typeface="Copperplate Gothic Bold" panose="020E0705020206020404" pitchFamily="34" charset="0"/>
              </a:rPr>
              <a:t>Thread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7171-9772-4D8A-A866-D64BF931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FFFF00"/>
                </a:solidFill>
                <a:effectLst/>
                <a:latin typeface="Copperplate Gothic Light" panose="020E0507020206020404" pitchFamily="34" charset="0"/>
              </a:rPr>
              <a:t>A 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Copperplate Gothic Light" panose="020E0507020206020404" pitchFamily="34" charset="0"/>
              </a:rPr>
              <a:t>Thread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pperplate Gothic Light" panose="020E0507020206020404" pitchFamily="34" charset="0"/>
              </a:rPr>
              <a:t> is a very light-weighted process, or we can say the smallest part of the process that allows a program to operate more efficiently by running multiple tasks simultaneously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65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A3689-E14A-4269-9745-AA3FD8065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5" y="326570"/>
            <a:ext cx="8556171" cy="61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36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5BBFC-035E-4601-B3DA-69C49D9F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0" y="475861"/>
            <a:ext cx="8808098" cy="58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19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3BDA-6AFB-4EAA-9749-4DE5B822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Copperplate Gothic Bold" panose="020E0705020206020404" pitchFamily="34" charset="0"/>
              </a:rPr>
              <a:t>Thread Class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998D-3D7B-442C-B010-0A6E8E49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A0174-77B7-45C2-B67A-9EBD1ACE81A1}"/>
              </a:ext>
            </a:extLst>
          </p:cNvPr>
          <p:cNvSpPr txBox="1"/>
          <p:nvPr/>
        </p:nvSpPr>
        <p:spPr>
          <a:xfrm>
            <a:off x="1007706" y="2096064"/>
            <a:ext cx="77374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Thread()</a:t>
            </a:r>
            <a:endParaRPr lang="en-US" b="0" i="0" dirty="0"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Thread(Runnable, String name)</a:t>
            </a:r>
            <a:endParaRPr lang="en-US" b="0" i="0" dirty="0"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Thread(Runnable target)</a:t>
            </a:r>
            <a:endParaRPr lang="en-US" b="0" i="0" dirty="0"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Thread(ThreadGroup group, Runnable target, String name)</a:t>
            </a:r>
            <a:endParaRPr lang="en-US" b="0" i="0" dirty="0"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Thread(ThreadGroup group, Runnable target)</a:t>
            </a:r>
            <a:endParaRPr lang="en-US" b="0" i="0" dirty="0"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Thread(ThreadGroup group, String name)</a:t>
            </a:r>
            <a:endParaRPr lang="en-US" b="0" i="0" dirty="0"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Thread(ThreadGroup group, Runnable target, String name, long </a:t>
            </a:r>
            <a:r>
              <a:rPr lang="en-US" b="1" i="0" dirty="0" err="1">
                <a:effectLst/>
                <a:latin typeface="inter-bold"/>
              </a:rPr>
              <a:t>stackSize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80088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149D-01EC-4D33-A6D1-2B179F6C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Copperplate Gothic Light" panose="020E0507020206020404" pitchFamily="34" charset="0"/>
              </a:rPr>
              <a:t>disAdvantages  of Multitasking</a:t>
            </a:r>
            <a:b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0A8C-3A60-4D3C-A144-9E7FB8B01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Processor </a:t>
            </a:r>
            <a:r>
              <a:rPr lang="en-US" sz="2800" dirty="0" err="1">
                <a:solidFill>
                  <a:srgbClr val="FFFF00"/>
                </a:solidFill>
              </a:rPr>
              <a:t>Boundation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Memory </a:t>
            </a:r>
            <a:r>
              <a:rPr lang="en-US" sz="2800" dirty="0" err="1">
                <a:solidFill>
                  <a:srgbClr val="FFFF00"/>
                </a:solidFill>
              </a:rPr>
              <a:t>Boundation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CPU Heat Up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55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4323-3F48-429B-B9B2-412E2D1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Copperplate Gothic Light" panose="020E0507020206020404" pitchFamily="34" charset="0"/>
              </a:rPr>
              <a:t>Thread Class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DAF2-DB47-40A5-9F52-193C39BC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 Black" panose="020B0A04020102020204" pitchFamily="34" charset="0"/>
              </a:rPr>
              <a:t>Thread()</a:t>
            </a:r>
            <a:endParaRPr lang="en-US" b="0" i="0" dirty="0">
              <a:effectLst/>
              <a:latin typeface="Arial Black" panose="020B0A040201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 Black" panose="020B0A04020102020204" pitchFamily="34" charset="0"/>
              </a:rPr>
              <a:t>Thread(Runnable, String name)</a:t>
            </a:r>
            <a:endParaRPr lang="en-US" b="0" i="0" dirty="0">
              <a:effectLst/>
              <a:latin typeface="Arial Black" panose="020B0A040201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 Black" panose="020B0A04020102020204" pitchFamily="34" charset="0"/>
              </a:rPr>
              <a:t>Thread(Runnable target)</a:t>
            </a:r>
            <a:endParaRPr lang="en-US" b="0" i="0" dirty="0">
              <a:effectLst/>
              <a:latin typeface="Arial Black" panose="020B0A040201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 Black" panose="020B0A04020102020204" pitchFamily="34" charset="0"/>
              </a:rPr>
              <a:t>Thread(ThreadGroup group, Runnable target, String name)</a:t>
            </a:r>
            <a:endParaRPr lang="en-US" b="0" i="0" dirty="0">
              <a:effectLst/>
              <a:latin typeface="Arial Black" panose="020B0A040201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 Black" panose="020B0A04020102020204" pitchFamily="34" charset="0"/>
              </a:rPr>
              <a:t>Thread(ThreadGroup group, Runnable target)</a:t>
            </a:r>
            <a:endParaRPr lang="en-US" b="0" i="0" dirty="0">
              <a:effectLst/>
              <a:latin typeface="Arial Black" panose="020B0A040201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 Black" panose="020B0A04020102020204" pitchFamily="34" charset="0"/>
              </a:rPr>
              <a:t>Thread(ThreadGroup group, String name)</a:t>
            </a:r>
            <a:endParaRPr lang="en-US" b="0" i="0" dirty="0">
              <a:effectLst/>
              <a:latin typeface="Arial Black" panose="020B0A040201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 Black" panose="020B0A04020102020204" pitchFamily="34" charset="0"/>
              </a:rPr>
              <a:t>Thread(ThreadGroup group, Runnable target, String name, long </a:t>
            </a:r>
            <a:r>
              <a:rPr lang="en-US" b="1" i="0" dirty="0" err="1">
                <a:effectLst/>
                <a:latin typeface="Arial Black" panose="020B0A04020102020204" pitchFamily="34" charset="0"/>
              </a:rPr>
              <a:t>stackSize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750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713E-5E82-48B0-BB50-92E9AE32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C000"/>
                </a:solidFill>
                <a:effectLst/>
                <a:latin typeface="erdana"/>
              </a:rPr>
              <a:t>Runnable Interface(run() method)</a:t>
            </a:r>
            <a:br>
              <a:rPr lang="en-IN" b="0" i="0" dirty="0">
                <a:solidFill>
                  <a:srgbClr val="FFC000"/>
                </a:solidFill>
                <a:effectLst/>
                <a:latin typeface="erdana"/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6362-09CB-44E9-A681-10C4F5AB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inter-regular"/>
              </a:rPr>
              <a:t>The Runnable interface is required to be implemented by that class whose instances are intended to be executed by a thread. The runnable interface gives us the </a:t>
            </a:r>
            <a:r>
              <a:rPr lang="en-US" sz="2800" b="1" i="0" dirty="0">
                <a:effectLst/>
                <a:latin typeface="inter-bold"/>
              </a:rPr>
              <a:t>run()</a:t>
            </a:r>
            <a:r>
              <a:rPr lang="en-US" sz="2800" b="0" i="0" dirty="0">
                <a:effectLst/>
                <a:latin typeface="inter-regular"/>
              </a:rPr>
              <a:t> method to perform an action for the thread.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87074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D417-D273-4470-B855-BB0A68D4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erdana"/>
              </a:rPr>
              <a:t>start() method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A604-6158-46E0-A442-69AF0E39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2"/>
                </a:solidFill>
                <a:effectLst/>
                <a:latin typeface="inter-regular"/>
              </a:rPr>
              <a:t>The method is used for starting a thread that we have newly created. It starts a new thread with a new callstack. After executing the </a:t>
            </a:r>
            <a:r>
              <a:rPr lang="en-US" sz="2800" b="1" i="0" dirty="0">
                <a:solidFill>
                  <a:schemeClr val="tx2"/>
                </a:solidFill>
                <a:effectLst/>
                <a:latin typeface="inter-bold"/>
              </a:rPr>
              <a:t>start()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-regular"/>
              </a:rPr>
              <a:t> method, the thread changes the state from New to Runnable. It executes the </a:t>
            </a:r>
            <a:r>
              <a:rPr lang="en-US" sz="2800" b="1" i="0" dirty="0">
                <a:solidFill>
                  <a:schemeClr val="tx2"/>
                </a:solidFill>
                <a:effectLst/>
                <a:latin typeface="inter-bold"/>
              </a:rPr>
              <a:t>run() method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inter-regular"/>
              </a:rPr>
              <a:t> when the thread gets the correct time to execute it.</a:t>
            </a:r>
            <a:endParaRPr lang="en-I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25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D035E-1CC1-41FB-B857-7733E289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" y="472184"/>
            <a:ext cx="9993085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5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ECA7-7910-4555-8731-05A1BF21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dirty="0">
                <a:effectLst/>
                <a:latin typeface="erdana"/>
              </a:rPr>
              <a:t>Constructor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06591-A050-44C4-990D-5FF5861B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996" y="2258008"/>
            <a:ext cx="9881118" cy="3638939"/>
          </a:xfrm>
        </p:spPr>
      </p:pic>
    </p:spTree>
    <p:extLst>
      <p:ext uri="{BB962C8B-B14F-4D97-AF65-F5344CB8AC3E}">
        <p14:creationId xmlns:p14="http://schemas.microsoft.com/office/powerpoint/2010/main" val="757219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336914-A927-4F20-901E-AF666610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407408"/>
            <a:ext cx="10804849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3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3CC72-5954-451D-A07C-9827A69D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4" y="102637"/>
            <a:ext cx="10328987" cy="6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14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394B0-4AD3-4ACE-9643-5F7FBDEF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1" y="373115"/>
            <a:ext cx="11131420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96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F3F662-9EE0-4652-A6D8-B8208FD2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4" y="449322"/>
            <a:ext cx="11000792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9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A1FA8C-396F-4F66-BF58-C9CB7D1A7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4" y="1315617"/>
            <a:ext cx="9255966" cy="21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98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4D22-E7E8-4621-AD00-1D00C776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21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43B1-1BEB-4B97-95A5-C7407D44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0" i="0" dirty="0">
                <a:effectLst/>
                <a:latin typeface="erdana"/>
              </a:rPr>
              <a:t>Method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2E085-3E13-4F5A-AA81-2A7D2AA5C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45" y="1688841"/>
            <a:ext cx="9694506" cy="4559559"/>
          </a:xfrm>
        </p:spPr>
      </p:pic>
    </p:spTree>
    <p:extLst>
      <p:ext uri="{BB962C8B-B14F-4D97-AF65-F5344CB8AC3E}">
        <p14:creationId xmlns:p14="http://schemas.microsoft.com/office/powerpoint/2010/main" val="294093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D3A7-6B2E-461F-AFE1-699D6A74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dirty="0">
                <a:effectLst/>
                <a:latin typeface="erdana"/>
              </a:rPr>
              <a:t>Java – Piped Reader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7955-FB31-484C-B8D1-EDA1D8B5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0" i="0" dirty="0">
                <a:effectLst/>
                <a:latin typeface="inter-regular"/>
              </a:rPr>
              <a:t>The PipedReader class is used to read the contents of a pipe as a stream of characters. This </a:t>
            </a:r>
            <a:r>
              <a:rPr lang="en-US" sz="2800" b="0" i="0" u="none" strike="noStrike" dirty="0">
                <a:effectLst/>
                <a:latin typeface="inter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</a:t>
            </a:r>
            <a:r>
              <a:rPr lang="en-US" sz="2800" b="0" i="0" dirty="0">
                <a:effectLst/>
                <a:latin typeface="inter-regular"/>
              </a:rPr>
              <a:t> is used generally to read text.</a:t>
            </a:r>
          </a:p>
          <a:p>
            <a:pPr algn="just"/>
            <a:r>
              <a:rPr lang="en-US" sz="2800" b="0" i="0" dirty="0">
                <a:effectLst/>
                <a:latin typeface="inter-regular"/>
              </a:rPr>
              <a:t>PipedReader class must be connected to the same </a:t>
            </a:r>
            <a:r>
              <a:rPr lang="en-US" sz="2800" b="0" i="0" u="none" strike="noStrike" dirty="0">
                <a:effectLst/>
                <a:latin typeface="inter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PipedWriter</a:t>
            </a:r>
            <a:r>
              <a:rPr lang="en-US" sz="2800" b="0" i="0" dirty="0">
                <a:effectLst/>
                <a:latin typeface="inter-regular"/>
              </a:rPr>
              <a:t> and are used by different </a:t>
            </a:r>
            <a:r>
              <a:rPr lang="en-US" sz="2800" b="0" i="0" u="sng" dirty="0">
                <a:effectLst/>
                <a:latin typeface="inter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threads</a:t>
            </a:r>
            <a:endParaRPr lang="en-US" sz="2800" b="0" i="0" dirty="0"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7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82A6-1746-4360-8EE8-8317F9FE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dirty="0">
                <a:effectLst/>
                <a:latin typeface="erdana"/>
              </a:rPr>
              <a:t>Constructor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83F29-B666-4936-AB9C-194CAC7B9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670181"/>
            <a:ext cx="10590849" cy="4320072"/>
          </a:xfrm>
        </p:spPr>
      </p:pic>
    </p:spTree>
    <p:extLst>
      <p:ext uri="{BB962C8B-B14F-4D97-AF65-F5344CB8AC3E}">
        <p14:creationId xmlns:p14="http://schemas.microsoft.com/office/powerpoint/2010/main" val="199005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CD93-A067-48EB-8DF2-2C879A88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dirty="0">
                <a:effectLst/>
                <a:latin typeface="erdana"/>
              </a:rPr>
              <a:t>Method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3C1E8-1611-4A2A-9A3A-A70B85205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2" y="1651518"/>
            <a:ext cx="10353761" cy="4596882"/>
          </a:xfrm>
        </p:spPr>
      </p:pic>
    </p:spTree>
    <p:extLst>
      <p:ext uri="{BB962C8B-B14F-4D97-AF65-F5344CB8AC3E}">
        <p14:creationId xmlns:p14="http://schemas.microsoft.com/office/powerpoint/2010/main" val="36850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5216-30F3-4305-B167-619E7539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dirty="0">
                <a:effectLst/>
                <a:latin typeface="Copperplate Gothic Light" panose="020E0507020206020404" pitchFamily="34" charset="0"/>
              </a:rPr>
              <a:t>Java Sequence InputStream Class</a:t>
            </a:r>
            <a:br>
              <a:rPr lang="en-IN" sz="3600" b="0" i="0" dirty="0">
                <a:effectLst/>
                <a:latin typeface="Copperplate Gothic Light" panose="020E0507020206020404" pitchFamily="34" charset="0"/>
              </a:rPr>
            </a:br>
            <a:endParaRPr lang="en-IN" sz="3600" dirty="0"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C093-062C-4910-A6D6-098AC413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i="0" u="none" strike="noStrike" dirty="0">
                <a:effectLst/>
                <a:latin typeface="inter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</a:p>
          <a:p>
            <a:pPr algn="just"/>
            <a:r>
              <a:rPr lang="en-US" sz="2800" b="0" i="0" dirty="0">
                <a:effectLst/>
                <a:latin typeface="inter-regular"/>
              </a:rPr>
              <a:t>SequenceInputStream </a:t>
            </a:r>
            <a:r>
              <a:rPr lang="en-US" sz="2800" b="0" i="0" u="none" strike="noStrike" dirty="0">
                <a:effectLst/>
                <a:latin typeface="inter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</a:t>
            </a:r>
          </a:p>
          <a:p>
            <a:pPr algn="just"/>
            <a:r>
              <a:rPr lang="en-US" sz="2800" b="0" i="0" dirty="0">
                <a:effectLst/>
                <a:latin typeface="inter-regular"/>
              </a:rPr>
              <a:t>is used to read data from multiple </a:t>
            </a:r>
            <a:r>
              <a:rPr lang="en-US" sz="2800" b="0" i="0" u="none" strike="noStrike" dirty="0">
                <a:effectLst/>
                <a:latin typeface="inter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streams</a:t>
            </a:r>
          </a:p>
          <a:p>
            <a:r>
              <a:rPr lang="en-US" sz="2800" b="0" i="0" dirty="0">
                <a:effectLst/>
                <a:latin typeface="inter-regular"/>
              </a:rPr>
              <a:t>. It reads data sequentially (one by one).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8314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1632</TotalTime>
  <Words>797</Words>
  <Application>Microsoft Office PowerPoint</Application>
  <PresentationFormat>Widescreen</PresentationFormat>
  <Paragraphs>94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Arial</vt:lpstr>
      <vt:lpstr>Arial Black</vt:lpstr>
      <vt:lpstr>Bahnschrift</vt:lpstr>
      <vt:lpstr>Bookman Old Style</vt:lpstr>
      <vt:lpstr>Cooper Black</vt:lpstr>
      <vt:lpstr>Copperplate Gothic Bold</vt:lpstr>
      <vt:lpstr>Copperplate Gothic Light</vt:lpstr>
      <vt:lpstr>erdana</vt:lpstr>
      <vt:lpstr>High Tower Text</vt:lpstr>
      <vt:lpstr>Imprint MT Shadow</vt:lpstr>
      <vt:lpstr>inter-bold</vt:lpstr>
      <vt:lpstr>inter-regular</vt:lpstr>
      <vt:lpstr>Rockwell</vt:lpstr>
      <vt:lpstr>Damask</vt:lpstr>
      <vt:lpstr>Core java day10</vt:lpstr>
      <vt:lpstr>Piped streams</vt:lpstr>
      <vt:lpstr>Java – Piped Writer </vt:lpstr>
      <vt:lpstr>Constructor </vt:lpstr>
      <vt:lpstr>Method </vt:lpstr>
      <vt:lpstr>Java – Piped Reader </vt:lpstr>
      <vt:lpstr>Constructor </vt:lpstr>
      <vt:lpstr>Method </vt:lpstr>
      <vt:lpstr>Java Sequence InputStream Class </vt:lpstr>
      <vt:lpstr>Java SequenceInputStream Class declaration </vt:lpstr>
      <vt:lpstr>Constructors of Sequence InputStream class </vt:lpstr>
      <vt:lpstr>Methods of Sequence InputStream class </vt:lpstr>
      <vt:lpstr>Data Types in Java </vt:lpstr>
      <vt:lpstr>Java Primitive Data Types </vt:lpstr>
      <vt:lpstr>PowerPoint Presentation</vt:lpstr>
      <vt:lpstr>Java – Random Access File </vt:lpstr>
      <vt:lpstr>Constructor </vt:lpstr>
      <vt:lpstr>Method </vt:lpstr>
      <vt:lpstr>Serialization </vt:lpstr>
      <vt:lpstr>Advantages of Java Serialization </vt:lpstr>
      <vt:lpstr>Object OutputStream class </vt:lpstr>
      <vt:lpstr>Constructor</vt:lpstr>
      <vt:lpstr>Important Methods</vt:lpstr>
      <vt:lpstr>Object InputStream class </vt:lpstr>
      <vt:lpstr>PowerPoint Presentation</vt:lpstr>
      <vt:lpstr>PowerPoint Presentation</vt:lpstr>
      <vt:lpstr>Multi tasking </vt:lpstr>
      <vt:lpstr>PowerPoint Presentation</vt:lpstr>
      <vt:lpstr>PowerPoint Presentation</vt:lpstr>
      <vt:lpstr>Advantages  of Multitasking </vt:lpstr>
      <vt:lpstr>Thread </vt:lpstr>
      <vt:lpstr>PowerPoint Presentation</vt:lpstr>
      <vt:lpstr>PowerPoint Presentation</vt:lpstr>
      <vt:lpstr>Thread Class </vt:lpstr>
      <vt:lpstr>disAdvantages  of Multitasking </vt:lpstr>
      <vt:lpstr>Thread Class </vt:lpstr>
      <vt:lpstr>Runnable Interface(run() method) </vt:lpstr>
      <vt:lpstr>start() method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day10</dc:title>
  <dc:creator>sushmitha praveen</dc:creator>
  <cp:lastModifiedBy>sushmitha praveen</cp:lastModifiedBy>
  <cp:revision>5</cp:revision>
  <dcterms:created xsi:type="dcterms:W3CDTF">2022-04-25T06:26:11Z</dcterms:created>
  <dcterms:modified xsi:type="dcterms:W3CDTF">2022-04-26T09:38:25Z</dcterms:modified>
</cp:coreProperties>
</file>