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5" r:id="rId24"/>
    <p:sldId id="286" r:id="rId25"/>
    <p:sldId id="287" r:id="rId26"/>
    <p:sldId id="288" r:id="rId27"/>
    <p:sldId id="289" r:id="rId28"/>
    <p:sldId id="290" r:id="rId29"/>
    <p:sldId id="279" r:id="rId30"/>
    <p:sldId id="280" r:id="rId31"/>
    <p:sldId id="281" r:id="rId32"/>
    <p:sldId id="282" r:id="rId33"/>
    <p:sldId id="283" r:id="rId34"/>
    <p:sldId id="284"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166132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354145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19924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CAF63B4-94F0-4C2C-9BD9-685A7B886DA7}" type="slidenum">
              <a:rPr lang="en-IN" smtClean="0"/>
              <a:pPr/>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08154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1337400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338890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3650302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3201593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6F59D85-6FE8-4BE2-8BBD-328EE540ED78}" type="datetimeFigureOut">
              <a:rPr lang="en-IN" smtClean="0"/>
              <a:pPr/>
              <a:t>05-05-2022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66462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420564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176039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180871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610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37594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422633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128345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59D85-6FE8-4BE2-8BBD-328EE540ED78}" type="datetimeFigureOut">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228719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F59D85-6FE8-4BE2-8BBD-328EE540ED78}" type="datetimeFigureOut">
              <a:rPr lang="en-IN" smtClean="0"/>
              <a:pPr/>
              <a:t>05-05-2022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CAF63B4-94F0-4C2C-9BD9-685A7B886DA7}" type="slidenum">
              <a:rPr lang="en-IN" smtClean="0"/>
              <a:pPr/>
              <a:t>‹#›</a:t>
            </a:fld>
            <a:endParaRPr lang="en-IN"/>
          </a:p>
        </p:txBody>
      </p:sp>
    </p:spTree>
    <p:extLst>
      <p:ext uri="{BB962C8B-B14F-4D97-AF65-F5344CB8AC3E}">
        <p14:creationId xmlns:p14="http://schemas.microsoft.com/office/powerpoint/2010/main" xmlns="" val="4271846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devjournal.com/java/lambda-expressions-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D9BA4-A917-43CF-AAD3-09BD8F7550C9}"/>
              </a:ext>
            </a:extLst>
          </p:cNvPr>
          <p:cNvSpPr>
            <a:spLocks noGrp="1"/>
          </p:cNvSpPr>
          <p:nvPr>
            <p:ph type="ctrTitle"/>
          </p:nvPr>
        </p:nvSpPr>
        <p:spPr/>
        <p:txBody>
          <a:bodyPr/>
          <a:lstStyle/>
          <a:p>
            <a:r>
              <a:rPr lang="en-US" dirty="0"/>
              <a:t>CORE JAVA DAY15</a:t>
            </a:r>
            <a:endParaRPr lang="en-IN" dirty="0"/>
          </a:p>
        </p:txBody>
      </p:sp>
      <p:sp>
        <p:nvSpPr>
          <p:cNvPr id="3" name="Subtitle 2">
            <a:extLst>
              <a:ext uri="{FF2B5EF4-FFF2-40B4-BE49-F238E27FC236}">
                <a16:creationId xmlns:a16="http://schemas.microsoft.com/office/drawing/2014/main" xmlns="" id="{4CE8EF57-C66B-40F4-AF32-31331C65E8EA}"/>
              </a:ext>
            </a:extLst>
          </p:cNvPr>
          <p:cNvSpPr>
            <a:spLocks noGrp="1"/>
          </p:cNvSpPr>
          <p:nvPr>
            <p:ph type="subTitle" idx="1"/>
          </p:nvPr>
        </p:nvSpPr>
        <p:spPr/>
        <p:txBody>
          <a:bodyPr>
            <a:normAutofit/>
          </a:bodyPr>
          <a:lstStyle/>
          <a:p>
            <a:r>
              <a:rPr lang="en-US" sz="3200" dirty="0">
                <a:solidFill>
                  <a:schemeClr val="bg1"/>
                </a:solidFill>
              </a:rPr>
              <a:t>NEEHARIKA</a:t>
            </a:r>
            <a:endParaRPr lang="en-IN" sz="3200" dirty="0">
              <a:solidFill>
                <a:schemeClr val="bg1"/>
              </a:solidFill>
            </a:endParaRPr>
          </a:p>
        </p:txBody>
      </p:sp>
    </p:spTree>
    <p:extLst>
      <p:ext uri="{BB962C8B-B14F-4D97-AF65-F5344CB8AC3E}">
        <p14:creationId xmlns:p14="http://schemas.microsoft.com/office/powerpoint/2010/main" xmlns="" val="43261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3FD7BCF-4167-44A4-9186-59D69332EC4E}"/>
              </a:ext>
            </a:extLst>
          </p:cNvPr>
          <p:cNvPicPr>
            <a:picLocks noChangeAspect="1"/>
          </p:cNvPicPr>
          <p:nvPr/>
        </p:nvPicPr>
        <p:blipFill>
          <a:blip r:embed="rId2"/>
          <a:stretch>
            <a:fillRect/>
          </a:stretch>
        </p:blipFill>
        <p:spPr>
          <a:xfrm>
            <a:off x="839755" y="447870"/>
            <a:ext cx="8481527" cy="6223518"/>
          </a:xfrm>
          <a:prstGeom prst="rect">
            <a:avLst/>
          </a:prstGeom>
        </p:spPr>
      </p:pic>
    </p:spTree>
    <p:extLst>
      <p:ext uri="{BB962C8B-B14F-4D97-AF65-F5344CB8AC3E}">
        <p14:creationId xmlns:p14="http://schemas.microsoft.com/office/powerpoint/2010/main" xmlns="" val="236324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E8319E-2549-4519-8EF9-9C8D2DDCA61B}"/>
              </a:ext>
            </a:extLst>
          </p:cNvPr>
          <p:cNvSpPr>
            <a:spLocks noGrp="1"/>
          </p:cNvSpPr>
          <p:nvPr>
            <p:ph type="title"/>
          </p:nvPr>
        </p:nvSpPr>
        <p:spPr/>
        <p:txBody>
          <a:bodyPr/>
          <a:lstStyle/>
          <a:p>
            <a:r>
              <a:rPr lang="en-US" b="1" i="0" dirty="0">
                <a:effectLst/>
                <a:latin typeface="sofia-pro"/>
              </a:rPr>
              <a:t>Collectors groupingBy() method in Java</a:t>
            </a:r>
            <a:r>
              <a:rPr lang="en-US" b="1" i="0" dirty="0">
                <a:solidFill>
                  <a:srgbClr val="273239"/>
                </a:solidFill>
                <a:effectLst/>
                <a:latin typeface="sofia-pro"/>
              </a:rPr>
              <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xmlns="" id="{16CA0A03-3F9E-4BB7-9C8E-6ADA24D92F95}"/>
              </a:ext>
            </a:extLst>
          </p:cNvPr>
          <p:cNvSpPr>
            <a:spLocks noGrp="1"/>
          </p:cNvSpPr>
          <p:nvPr>
            <p:ph idx="1"/>
          </p:nvPr>
        </p:nvSpPr>
        <p:spPr>
          <a:xfrm>
            <a:off x="680321" y="2349936"/>
            <a:ext cx="9613861" cy="3599316"/>
          </a:xfrm>
        </p:spPr>
        <p:txBody>
          <a:bodyPr>
            <a:normAutofit/>
          </a:bodyPr>
          <a:lstStyle/>
          <a:p>
            <a:r>
              <a:rPr lang="en-US" sz="2800" b="0" i="0" dirty="0">
                <a:solidFill>
                  <a:schemeClr val="bg1"/>
                </a:solidFill>
                <a:effectLst/>
                <a:latin typeface="urw-din"/>
              </a:rPr>
              <a:t>The </a:t>
            </a:r>
            <a:r>
              <a:rPr lang="en-US" sz="2800" b="1" i="0" dirty="0">
                <a:solidFill>
                  <a:schemeClr val="bg1"/>
                </a:solidFill>
                <a:effectLst/>
                <a:latin typeface="urw-din"/>
              </a:rPr>
              <a:t>groupingBy()</a:t>
            </a:r>
            <a:r>
              <a:rPr lang="en-US" sz="2800" b="0" i="0" dirty="0">
                <a:solidFill>
                  <a:schemeClr val="bg1"/>
                </a:solidFill>
                <a:effectLst/>
                <a:latin typeface="urw-din"/>
              </a:rPr>
              <a:t> method of Collectors class in Java are used for grouping objects by some property and storing results in a Map instance. In order to use it, we always need to specify a property by which the grouping would be performed. This method provides similar functionality to SQL’s GROUP BY clause.</a:t>
            </a:r>
            <a:endParaRPr lang="en-IN" sz="2800" dirty="0">
              <a:solidFill>
                <a:schemeClr val="bg1"/>
              </a:solidFill>
            </a:endParaRPr>
          </a:p>
        </p:txBody>
      </p:sp>
    </p:spTree>
    <p:extLst>
      <p:ext uri="{BB962C8B-B14F-4D97-AF65-F5344CB8AC3E}">
        <p14:creationId xmlns:p14="http://schemas.microsoft.com/office/powerpoint/2010/main" xmlns="" val="16749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62F9CE6-7DC9-424E-AF50-B47472A8AE6C}"/>
              </a:ext>
            </a:extLst>
          </p:cNvPr>
          <p:cNvPicPr>
            <a:picLocks noChangeAspect="1"/>
          </p:cNvPicPr>
          <p:nvPr/>
        </p:nvPicPr>
        <p:blipFill>
          <a:blip r:embed="rId2"/>
          <a:stretch>
            <a:fillRect/>
          </a:stretch>
        </p:blipFill>
        <p:spPr>
          <a:xfrm>
            <a:off x="522514" y="709126"/>
            <a:ext cx="9815804" cy="5598367"/>
          </a:xfrm>
          <a:prstGeom prst="rect">
            <a:avLst/>
          </a:prstGeom>
        </p:spPr>
      </p:pic>
    </p:spTree>
    <p:extLst>
      <p:ext uri="{BB962C8B-B14F-4D97-AF65-F5344CB8AC3E}">
        <p14:creationId xmlns:p14="http://schemas.microsoft.com/office/powerpoint/2010/main" xmlns="" val="25498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72D20E3-43F0-4211-9A8F-30A8DACCC6E6}"/>
              </a:ext>
            </a:extLst>
          </p:cNvPr>
          <p:cNvPicPr>
            <a:picLocks noChangeAspect="1"/>
          </p:cNvPicPr>
          <p:nvPr/>
        </p:nvPicPr>
        <p:blipFill>
          <a:blip r:embed="rId2"/>
          <a:stretch>
            <a:fillRect/>
          </a:stretch>
        </p:blipFill>
        <p:spPr>
          <a:xfrm>
            <a:off x="2239347" y="765110"/>
            <a:ext cx="6941975" cy="5654351"/>
          </a:xfrm>
          <a:prstGeom prst="rect">
            <a:avLst/>
          </a:prstGeom>
        </p:spPr>
      </p:pic>
    </p:spTree>
    <p:extLst>
      <p:ext uri="{BB962C8B-B14F-4D97-AF65-F5344CB8AC3E}">
        <p14:creationId xmlns:p14="http://schemas.microsoft.com/office/powerpoint/2010/main" xmlns="" val="2911504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4415A-29EC-4653-8251-79005B655013}"/>
              </a:ext>
            </a:extLst>
          </p:cNvPr>
          <p:cNvSpPr>
            <a:spLocks noGrp="1"/>
          </p:cNvSpPr>
          <p:nvPr>
            <p:ph type="title"/>
          </p:nvPr>
        </p:nvSpPr>
        <p:spPr/>
        <p:txBody>
          <a:bodyPr/>
          <a:lstStyle/>
          <a:p>
            <a:r>
              <a:rPr lang="en-US" b="1" i="0" dirty="0">
                <a:effectLst/>
                <a:latin typeface="sofia-pro"/>
              </a:rPr>
              <a:t>What is Java Parallel Streams?</a:t>
            </a:r>
            <a:br>
              <a:rPr lang="en-US" b="1" i="0" dirty="0">
                <a:effectLst/>
                <a:latin typeface="sofia-pro"/>
              </a:rPr>
            </a:br>
            <a:endParaRPr lang="en-IN" dirty="0"/>
          </a:p>
        </p:txBody>
      </p:sp>
      <p:sp>
        <p:nvSpPr>
          <p:cNvPr id="3" name="Content Placeholder 2">
            <a:extLst>
              <a:ext uri="{FF2B5EF4-FFF2-40B4-BE49-F238E27FC236}">
                <a16:creationId xmlns:a16="http://schemas.microsoft.com/office/drawing/2014/main" xmlns="" id="{0DDE686F-C7FA-437E-A158-BDED66A69B02}"/>
              </a:ext>
            </a:extLst>
          </p:cNvPr>
          <p:cNvSpPr>
            <a:spLocks noGrp="1"/>
          </p:cNvSpPr>
          <p:nvPr>
            <p:ph idx="1"/>
          </p:nvPr>
        </p:nvSpPr>
        <p:spPr/>
        <p:txBody>
          <a:bodyPr>
            <a:normAutofit/>
          </a:bodyPr>
          <a:lstStyle/>
          <a:p>
            <a:r>
              <a:rPr lang="en-US" sz="2800" b="0" i="0" dirty="0">
                <a:solidFill>
                  <a:srgbClr val="002060"/>
                </a:solidFill>
                <a:effectLst/>
                <a:latin typeface="urw-din"/>
              </a:rPr>
              <a:t>Java Parallel Streams is a feature of Java 8 and higher, meant for utilizing multiple cores of the processor. Normally any java code has one stream of processing, where it is executed sequentially. Whereas by using parallel streams, we can divide the code into multiple streams that are executed in parallel on separate cores and the final result is the combination of the individual outcomes.</a:t>
            </a:r>
            <a:endParaRPr lang="en-IN" sz="2800" dirty="0">
              <a:solidFill>
                <a:srgbClr val="002060"/>
              </a:solidFill>
            </a:endParaRPr>
          </a:p>
        </p:txBody>
      </p:sp>
    </p:spTree>
    <p:extLst>
      <p:ext uri="{BB962C8B-B14F-4D97-AF65-F5344CB8AC3E}">
        <p14:creationId xmlns:p14="http://schemas.microsoft.com/office/powerpoint/2010/main" xmlns="" val="62196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A07061B-9FFA-485D-9DC7-109F8D8DA992}"/>
              </a:ext>
            </a:extLst>
          </p:cNvPr>
          <p:cNvPicPr>
            <a:picLocks noChangeAspect="1"/>
          </p:cNvPicPr>
          <p:nvPr/>
        </p:nvPicPr>
        <p:blipFill>
          <a:blip r:embed="rId2"/>
          <a:stretch>
            <a:fillRect/>
          </a:stretch>
        </p:blipFill>
        <p:spPr>
          <a:xfrm>
            <a:off x="1912776" y="905070"/>
            <a:ext cx="9367933" cy="4497354"/>
          </a:xfrm>
          <a:prstGeom prst="rect">
            <a:avLst/>
          </a:prstGeom>
        </p:spPr>
      </p:pic>
    </p:spTree>
    <p:extLst>
      <p:ext uri="{BB962C8B-B14F-4D97-AF65-F5344CB8AC3E}">
        <p14:creationId xmlns:p14="http://schemas.microsoft.com/office/powerpoint/2010/main" xmlns="" val="243180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E4F9DFA-FB54-43B6-9585-02041B8F7068}"/>
              </a:ext>
            </a:extLst>
          </p:cNvPr>
          <p:cNvPicPr>
            <a:picLocks noChangeAspect="1"/>
          </p:cNvPicPr>
          <p:nvPr/>
        </p:nvPicPr>
        <p:blipFill>
          <a:blip r:embed="rId2"/>
          <a:stretch>
            <a:fillRect/>
          </a:stretch>
        </p:blipFill>
        <p:spPr>
          <a:xfrm>
            <a:off x="447868" y="830424"/>
            <a:ext cx="10608907" cy="5477070"/>
          </a:xfrm>
          <a:prstGeom prst="rect">
            <a:avLst/>
          </a:prstGeom>
        </p:spPr>
      </p:pic>
    </p:spTree>
    <p:extLst>
      <p:ext uri="{BB962C8B-B14F-4D97-AF65-F5344CB8AC3E}">
        <p14:creationId xmlns:p14="http://schemas.microsoft.com/office/powerpoint/2010/main" xmlns="" val="117222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DE86A-670E-4354-BA7D-1F06224DA98F}"/>
              </a:ext>
            </a:extLst>
          </p:cNvPr>
          <p:cNvSpPr>
            <a:spLocks noGrp="1"/>
          </p:cNvSpPr>
          <p:nvPr>
            <p:ph type="title"/>
          </p:nvPr>
        </p:nvSpPr>
        <p:spPr/>
        <p:txBody>
          <a:bodyPr>
            <a:normAutofit fontScale="90000"/>
          </a:bodyPr>
          <a:lstStyle/>
          <a:p>
            <a:r>
              <a:rPr lang="en-US" b="1" i="0" dirty="0">
                <a:effectLst/>
                <a:latin typeface="Raleway" pitchFamily="2" charset="0"/>
              </a:rPr>
              <a:t>Using </a:t>
            </a:r>
            <a:r>
              <a:rPr lang="en-US" b="1" i="1" dirty="0">
                <a:effectLst/>
                <a:latin typeface="Raleway" pitchFamily="2" charset="0"/>
              </a:rPr>
              <a:t>LocalDate</a:t>
            </a:r>
            <a:r>
              <a:rPr lang="en-US" b="1" i="0" dirty="0">
                <a:effectLst/>
                <a:latin typeface="Raleway" pitchFamily="2" charset="0"/>
              </a:rPr>
              <a:t>, </a:t>
            </a:r>
            <a:r>
              <a:rPr lang="en-US" b="1" i="1" dirty="0">
                <a:effectLst/>
                <a:latin typeface="Raleway" pitchFamily="2" charset="0"/>
              </a:rPr>
              <a:t>LocalTime</a:t>
            </a:r>
            <a:r>
              <a:rPr lang="en-US" b="1" i="0" dirty="0">
                <a:effectLst/>
                <a:latin typeface="Raleway" pitchFamily="2" charset="0"/>
              </a:rPr>
              <a:t> and </a:t>
            </a:r>
            <a:r>
              <a:rPr lang="en-US" b="1" i="1" dirty="0">
                <a:effectLst/>
                <a:latin typeface="Raleway" pitchFamily="2" charset="0"/>
              </a:rPr>
              <a:t>LocalDateTime</a:t>
            </a:r>
            <a:r>
              <a:rPr lang="en-US" b="1" i="0" dirty="0">
                <a:solidFill>
                  <a:srgbClr val="000000"/>
                </a:solidFill>
                <a:effectLst/>
                <a:latin typeface="Raleway" pitchFamily="2" charset="0"/>
              </a:rPr>
              <a:t/>
            </a:r>
            <a:br>
              <a:rPr lang="en-US" b="1" i="0" dirty="0">
                <a:solidFill>
                  <a:srgbClr val="000000"/>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xmlns="" id="{A2135574-97BB-4080-9BB8-E2FCD5FFBFDF}"/>
              </a:ext>
            </a:extLst>
          </p:cNvPr>
          <p:cNvSpPr>
            <a:spLocks noGrp="1"/>
          </p:cNvSpPr>
          <p:nvPr>
            <p:ph idx="1"/>
          </p:nvPr>
        </p:nvSpPr>
        <p:spPr/>
        <p:txBody>
          <a:bodyPr/>
          <a:lstStyle/>
          <a:p>
            <a:pPr algn="l"/>
            <a:r>
              <a:rPr lang="en-US" b="0" i="0" dirty="0">
                <a:solidFill>
                  <a:schemeClr val="accent2">
                    <a:lumMod val="20000"/>
                    <a:lumOff val="80000"/>
                  </a:schemeClr>
                </a:solidFill>
                <a:effectLst/>
                <a:latin typeface="Raleway" pitchFamily="2" charset="0"/>
              </a:rPr>
              <a:t>The most commonly used classes are </a:t>
            </a:r>
            <a:r>
              <a:rPr lang="en-US" b="0" i="1" dirty="0">
                <a:solidFill>
                  <a:schemeClr val="accent2">
                    <a:lumMod val="20000"/>
                    <a:lumOff val="80000"/>
                  </a:schemeClr>
                </a:solidFill>
                <a:effectLst/>
                <a:latin typeface="Raleway" pitchFamily="2" charset="0"/>
              </a:rPr>
              <a:t>LocalDate</a:t>
            </a:r>
            <a:r>
              <a:rPr lang="en-US" b="0" i="0" dirty="0">
                <a:solidFill>
                  <a:schemeClr val="accent2">
                    <a:lumMod val="20000"/>
                    <a:lumOff val="80000"/>
                  </a:schemeClr>
                </a:solidFill>
                <a:effectLst/>
                <a:latin typeface="Raleway" pitchFamily="2" charset="0"/>
              </a:rPr>
              <a:t>, </a:t>
            </a:r>
            <a:r>
              <a:rPr lang="en-US" b="0" i="1" dirty="0">
                <a:solidFill>
                  <a:schemeClr val="accent2">
                    <a:lumMod val="20000"/>
                    <a:lumOff val="80000"/>
                  </a:schemeClr>
                </a:solidFill>
                <a:effectLst/>
                <a:latin typeface="Raleway" pitchFamily="2" charset="0"/>
              </a:rPr>
              <a:t>LocalTime</a:t>
            </a:r>
            <a:r>
              <a:rPr lang="en-US" b="0" i="0" dirty="0">
                <a:solidFill>
                  <a:schemeClr val="accent2">
                    <a:lumMod val="20000"/>
                    <a:lumOff val="80000"/>
                  </a:schemeClr>
                </a:solidFill>
                <a:effectLst/>
                <a:latin typeface="Raleway" pitchFamily="2" charset="0"/>
              </a:rPr>
              <a:t> and </a:t>
            </a:r>
            <a:r>
              <a:rPr lang="en-US" b="0" i="1" dirty="0">
                <a:solidFill>
                  <a:schemeClr val="accent2">
                    <a:lumMod val="20000"/>
                    <a:lumOff val="80000"/>
                  </a:schemeClr>
                </a:solidFill>
                <a:effectLst/>
                <a:latin typeface="Raleway" pitchFamily="2" charset="0"/>
              </a:rPr>
              <a:t>LocalDateTime</a:t>
            </a:r>
            <a:r>
              <a:rPr lang="en-US" b="0" i="0" dirty="0">
                <a:solidFill>
                  <a:schemeClr val="accent2">
                    <a:lumMod val="20000"/>
                    <a:lumOff val="80000"/>
                  </a:schemeClr>
                </a:solidFill>
                <a:effectLst/>
                <a:latin typeface="Raleway" pitchFamily="2" charset="0"/>
              </a:rPr>
              <a:t>. As their names indicate, they represent the local date/time from the context of the observer.</a:t>
            </a:r>
          </a:p>
          <a:p>
            <a:pPr algn="l"/>
            <a:r>
              <a:rPr lang="en-US" b="0" i="0" dirty="0">
                <a:solidFill>
                  <a:schemeClr val="accent2">
                    <a:lumMod val="20000"/>
                    <a:lumOff val="80000"/>
                  </a:schemeClr>
                </a:solidFill>
                <a:effectLst/>
                <a:latin typeface="Raleway" pitchFamily="2" charset="0"/>
              </a:rPr>
              <a:t>We mainly use these classes when time zones are not required to be explicitly specified in the context. As part of this section, we will cover the most commonly used APIs.</a:t>
            </a:r>
          </a:p>
          <a:p>
            <a:r>
              <a:rPr lang="en-US" b="0" i="0" dirty="0">
                <a:solidFill>
                  <a:srgbClr val="000000"/>
                </a:solidFill>
                <a:effectLst/>
                <a:latin typeface="Raleway" pitchFamily="2" charset="0"/>
              </a:rPr>
              <a:t/>
            </a:r>
            <a:br>
              <a:rPr lang="en-US" b="0" i="0" dirty="0">
                <a:solidFill>
                  <a:srgbClr val="000000"/>
                </a:solidFill>
                <a:effectLst/>
                <a:latin typeface="Raleway" pitchFamily="2" charset="0"/>
              </a:rPr>
            </a:br>
            <a:endParaRPr lang="en-IN" dirty="0"/>
          </a:p>
        </p:txBody>
      </p:sp>
    </p:spTree>
    <p:extLst>
      <p:ext uri="{BB962C8B-B14F-4D97-AF65-F5344CB8AC3E}">
        <p14:creationId xmlns:p14="http://schemas.microsoft.com/office/powerpoint/2010/main" xmlns="" val="190585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DBA76-A9C7-48B3-894E-3C07E816576D}"/>
              </a:ext>
            </a:extLst>
          </p:cNvPr>
          <p:cNvSpPr>
            <a:spLocks noGrp="1"/>
          </p:cNvSpPr>
          <p:nvPr>
            <p:ph type="title"/>
          </p:nvPr>
        </p:nvSpPr>
        <p:spPr/>
        <p:txBody>
          <a:bodyPr/>
          <a:lstStyle/>
          <a:p>
            <a:r>
              <a:rPr lang="en-IN" b="1" i="0" dirty="0">
                <a:solidFill>
                  <a:srgbClr val="000000"/>
                </a:solidFill>
                <a:effectLst/>
                <a:latin typeface="Raleway" pitchFamily="2" charset="0"/>
              </a:rPr>
              <a:t> </a:t>
            </a:r>
            <a:r>
              <a:rPr lang="en-IN" b="1" i="0" dirty="0">
                <a:effectLst/>
                <a:latin typeface="Raleway" pitchFamily="2" charset="0"/>
              </a:rPr>
              <a:t>Working With </a:t>
            </a:r>
            <a:r>
              <a:rPr lang="en-IN" b="1" i="1" dirty="0">
                <a:effectLst/>
                <a:latin typeface="Raleway" pitchFamily="2" charset="0"/>
              </a:rPr>
              <a:t>LocalDate</a:t>
            </a:r>
            <a:r>
              <a:rPr lang="en-IN" b="1" i="0" dirty="0">
                <a:solidFill>
                  <a:srgbClr val="000000"/>
                </a:solidFill>
                <a:effectLst/>
                <a:latin typeface="Raleway" pitchFamily="2" charset="0"/>
              </a:rPr>
              <a:t/>
            </a:r>
            <a:br>
              <a:rPr lang="en-IN" b="1" i="0" dirty="0">
                <a:solidFill>
                  <a:srgbClr val="000000"/>
                </a:solidFill>
                <a:effectLst/>
                <a:latin typeface="Raleway" pitchFamily="2" charset="0"/>
              </a:rPr>
            </a:br>
            <a:endParaRPr lang="en-IN" dirty="0"/>
          </a:p>
        </p:txBody>
      </p:sp>
      <p:pic>
        <p:nvPicPr>
          <p:cNvPr id="6" name="Picture 5">
            <a:extLst>
              <a:ext uri="{FF2B5EF4-FFF2-40B4-BE49-F238E27FC236}">
                <a16:creationId xmlns:a16="http://schemas.microsoft.com/office/drawing/2014/main" xmlns="" id="{54F3519F-DDFF-412F-9970-92766B6AFD31}"/>
              </a:ext>
            </a:extLst>
          </p:cNvPr>
          <p:cNvPicPr>
            <a:picLocks noChangeAspect="1"/>
          </p:cNvPicPr>
          <p:nvPr/>
        </p:nvPicPr>
        <p:blipFill>
          <a:blip r:embed="rId2"/>
          <a:stretch>
            <a:fillRect/>
          </a:stretch>
        </p:blipFill>
        <p:spPr>
          <a:xfrm>
            <a:off x="270588" y="2230016"/>
            <a:ext cx="10720873" cy="4516017"/>
          </a:xfrm>
          <a:prstGeom prst="rect">
            <a:avLst/>
          </a:prstGeom>
        </p:spPr>
      </p:pic>
    </p:spTree>
    <p:extLst>
      <p:ext uri="{BB962C8B-B14F-4D97-AF65-F5344CB8AC3E}">
        <p14:creationId xmlns:p14="http://schemas.microsoft.com/office/powerpoint/2010/main" xmlns="" val="368514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C364D-A7AD-4862-BE40-12B384DA1CB4}"/>
              </a:ext>
            </a:extLst>
          </p:cNvPr>
          <p:cNvSpPr>
            <a:spLocks noGrp="1"/>
          </p:cNvSpPr>
          <p:nvPr>
            <p:ph type="title"/>
          </p:nvPr>
        </p:nvSpPr>
        <p:spPr/>
        <p:txBody>
          <a:bodyPr/>
          <a:lstStyle/>
          <a:p>
            <a:r>
              <a:rPr lang="en-IN" b="1" i="0" dirty="0">
                <a:solidFill>
                  <a:srgbClr val="000000"/>
                </a:solidFill>
                <a:effectLst/>
                <a:latin typeface="Raleway" pitchFamily="2" charset="0"/>
              </a:rPr>
              <a:t>. </a:t>
            </a:r>
            <a:r>
              <a:rPr lang="en-IN" b="1" i="0" dirty="0">
                <a:effectLst/>
                <a:latin typeface="Raleway" pitchFamily="2" charset="0"/>
              </a:rPr>
              <a:t>Working With </a:t>
            </a:r>
            <a:r>
              <a:rPr lang="en-IN" b="1" i="1" dirty="0">
                <a:effectLst/>
                <a:latin typeface="Raleway" pitchFamily="2" charset="0"/>
              </a:rPr>
              <a:t>LocalTime</a:t>
            </a:r>
            <a:r>
              <a:rPr lang="en-IN" b="1" i="0" dirty="0">
                <a:solidFill>
                  <a:srgbClr val="000000"/>
                </a:solidFill>
                <a:effectLst/>
                <a:latin typeface="Raleway" pitchFamily="2" charset="0"/>
              </a:rPr>
              <a:t/>
            </a:r>
            <a:br>
              <a:rPr lang="en-IN" b="1" i="0" dirty="0">
                <a:solidFill>
                  <a:srgbClr val="000000"/>
                </a:solidFill>
                <a:effectLst/>
                <a:latin typeface="Raleway" pitchFamily="2" charset="0"/>
              </a:rPr>
            </a:br>
            <a:endParaRPr lang="en-IN" dirty="0"/>
          </a:p>
        </p:txBody>
      </p:sp>
      <p:pic>
        <p:nvPicPr>
          <p:cNvPr id="5" name="Content Placeholder 4">
            <a:extLst>
              <a:ext uri="{FF2B5EF4-FFF2-40B4-BE49-F238E27FC236}">
                <a16:creationId xmlns:a16="http://schemas.microsoft.com/office/drawing/2014/main" xmlns="" id="{484E6743-C7B4-46B2-800A-D40276A56EA1}"/>
              </a:ext>
            </a:extLst>
          </p:cNvPr>
          <p:cNvPicPr>
            <a:picLocks noGrp="1" noChangeAspect="1"/>
          </p:cNvPicPr>
          <p:nvPr>
            <p:ph idx="1"/>
          </p:nvPr>
        </p:nvPicPr>
        <p:blipFill>
          <a:blip r:embed="rId2"/>
          <a:stretch>
            <a:fillRect/>
          </a:stretch>
        </p:blipFill>
        <p:spPr>
          <a:xfrm>
            <a:off x="195943" y="2491273"/>
            <a:ext cx="10098239" cy="3694923"/>
          </a:xfrm>
        </p:spPr>
      </p:pic>
    </p:spTree>
    <p:extLst>
      <p:ext uri="{BB962C8B-B14F-4D97-AF65-F5344CB8AC3E}">
        <p14:creationId xmlns:p14="http://schemas.microsoft.com/office/powerpoint/2010/main" xmlns="" val="217087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2D5BA-26F5-419F-BA38-7293BC8A79DA}"/>
              </a:ext>
            </a:extLst>
          </p:cNvPr>
          <p:cNvSpPr>
            <a:spLocks noGrp="1"/>
          </p:cNvSpPr>
          <p:nvPr>
            <p:ph type="title"/>
          </p:nvPr>
        </p:nvSpPr>
        <p:spPr/>
        <p:txBody>
          <a:bodyPr>
            <a:normAutofit fontScale="90000"/>
          </a:bodyPr>
          <a:lstStyle/>
          <a:p>
            <a:pPr algn="ctr"/>
            <a:r>
              <a:rPr lang="en-IN" sz="4000" b="1" dirty="0">
                <a:solidFill>
                  <a:srgbClr val="FFFF00"/>
                </a:solidFill>
                <a:effectLst/>
                <a:latin typeface="Castellar" panose="020A0402060406010301" pitchFamily="18" charset="0"/>
              </a:rPr>
              <a:t>Numeric Streams</a:t>
            </a:r>
            <a:r>
              <a:rPr lang="en-IN" b="1" dirty="0">
                <a:solidFill>
                  <a:srgbClr val="000000"/>
                </a:solidFill>
                <a:effectLst/>
                <a:latin typeface="Comic Sans"/>
              </a:rPr>
              <a:t/>
            </a:r>
            <a:br>
              <a:rPr lang="en-IN" b="1" dirty="0">
                <a:solidFill>
                  <a:srgbClr val="000000"/>
                </a:solidFill>
                <a:effectLst/>
                <a:latin typeface="Comic Sans"/>
              </a:rPr>
            </a:br>
            <a:endParaRPr lang="en-IN" dirty="0"/>
          </a:p>
        </p:txBody>
      </p:sp>
      <p:sp>
        <p:nvSpPr>
          <p:cNvPr id="4" name="Rectangle 1">
            <a:extLst>
              <a:ext uri="{FF2B5EF4-FFF2-40B4-BE49-F238E27FC236}">
                <a16:creationId xmlns:a16="http://schemas.microsoft.com/office/drawing/2014/main" xmlns="" id="{15AAC450-4A61-49DB-992E-44AE2750848A}"/>
              </a:ext>
            </a:extLst>
          </p:cNvPr>
          <p:cNvSpPr>
            <a:spLocks noGrp="1" noChangeArrowheads="1"/>
          </p:cNvSpPr>
          <p:nvPr>
            <p:ph idx="1"/>
          </p:nvPr>
        </p:nvSpPr>
        <p:spPr bwMode="auto">
          <a:xfrm>
            <a:off x="270587" y="3052551"/>
            <a:ext cx="10554626" cy="233910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Bahnschrift SemiBol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Bahnschrift SemiBold" panose="020B0502040204020203" pitchFamily="34" charset="0"/>
                <a:cs typeface="Courier New" panose="02070309020205020404" pitchFamily="49" charset="0"/>
              </a:rPr>
              <a:t>   double[]</a:t>
            </a:r>
            <a:r>
              <a:rPr kumimoji="0" lang="en-US" altLang="en-US" sz="3200" b="0" i="0" u="none" strike="noStrike" cap="none" normalizeH="0" baseline="0" dirty="0">
                <a:ln>
                  <a:noFill/>
                </a:ln>
                <a:solidFill>
                  <a:srgbClr val="000000"/>
                </a:solidFill>
                <a:effectLst/>
                <a:latin typeface="Bahnschrift SemiBold" panose="020B0502040204020203" pitchFamily="34" charset="0"/>
                <a:cs typeface="Times New Roman" panose="02020603050405020304" pitchFamily="18" charset="0"/>
              </a:rPr>
              <a:t> --&gt; </a:t>
            </a:r>
            <a:r>
              <a:rPr kumimoji="0" lang="en-US" altLang="en-US" sz="3200" b="0" i="0" u="none" strike="noStrike" cap="none" normalizeH="0" baseline="0" dirty="0" err="1">
                <a:ln>
                  <a:noFill/>
                </a:ln>
                <a:solidFill>
                  <a:srgbClr val="000000"/>
                </a:solidFill>
                <a:effectLst/>
                <a:latin typeface="Bahnschrift SemiBold" panose="020B0502040204020203" pitchFamily="34" charset="0"/>
                <a:cs typeface="Courier New" panose="02070309020205020404" pitchFamily="49" charset="0"/>
              </a:rPr>
              <a:t>DoubleStream</a:t>
            </a:r>
            <a:endParaRPr lang="en-US" altLang="en-US" sz="3200" dirty="0">
              <a:solidFill>
                <a:srgbClr val="000000"/>
              </a:solidFill>
              <a:latin typeface="Bahnschrift SemiBold" panose="020B0502040204020203"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Bahnschrift SemiBold" panose="020B0502040204020203" pitchFamily="34" charset="0"/>
                <a:cs typeface="Times New Roman" panose="02020603050405020304" pitchFamily="18" charset="0"/>
              </a:rPr>
              <a:t>   </a:t>
            </a:r>
            <a:r>
              <a:rPr kumimoji="0" lang="en-US" altLang="en-US" sz="3200" b="0" i="0" u="none" strike="noStrike" cap="none" normalizeH="0" baseline="0" dirty="0">
                <a:ln>
                  <a:noFill/>
                </a:ln>
                <a:solidFill>
                  <a:srgbClr val="000000"/>
                </a:solidFill>
                <a:effectLst/>
                <a:latin typeface="Bahnschrift SemiBold" panose="020B0502040204020203" pitchFamily="34" charset="0"/>
                <a:cs typeface="Courier New" panose="02070309020205020404" pitchFamily="49" charset="0"/>
              </a:rPr>
              <a:t>int[]</a:t>
            </a:r>
            <a:r>
              <a:rPr kumimoji="0" lang="en-US" altLang="en-US" sz="3200" b="0" i="0" u="none" strike="noStrike" cap="none" normalizeH="0" baseline="0" dirty="0">
                <a:ln>
                  <a:noFill/>
                </a:ln>
                <a:solidFill>
                  <a:srgbClr val="000000"/>
                </a:solidFill>
                <a:effectLst/>
                <a:latin typeface="Bahnschrift SemiBold" panose="020B0502040204020203" pitchFamily="34" charset="0"/>
                <a:cs typeface="Times New Roman" panose="02020603050405020304" pitchFamily="18" charset="0"/>
              </a:rPr>
              <a:t> --&gt; </a:t>
            </a:r>
            <a:r>
              <a:rPr kumimoji="0" lang="en-US" altLang="en-US" sz="3200" b="0" i="0" u="none" strike="noStrike" cap="none" normalizeH="0" baseline="0" dirty="0" err="1">
                <a:ln>
                  <a:noFill/>
                </a:ln>
                <a:solidFill>
                  <a:srgbClr val="000000"/>
                </a:solidFill>
                <a:effectLst/>
                <a:latin typeface="Bahnschrift SemiBold" panose="020B0502040204020203" pitchFamily="34" charset="0"/>
                <a:cs typeface="Courier New" panose="02070309020205020404" pitchFamily="49" charset="0"/>
              </a:rPr>
              <a:t>IntStream</a:t>
            </a:r>
            <a:endParaRPr lang="en-US" altLang="en-US" sz="3200" dirty="0">
              <a:solidFill>
                <a:srgbClr val="000000"/>
              </a:solidFill>
              <a:latin typeface="Bahnschrift SemiBold" panose="020B0502040204020203"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Bahnschrift SemiBold" panose="020B0502040204020203" pitchFamily="34" charset="0"/>
                <a:cs typeface="Times New Roman" panose="02020603050405020304" pitchFamily="18" charset="0"/>
              </a:rPr>
              <a:t>   </a:t>
            </a:r>
            <a:r>
              <a:rPr kumimoji="0" lang="en-US" altLang="en-US" sz="3200" b="0" i="0" u="none" strike="noStrike" cap="none" normalizeH="0" baseline="0" dirty="0">
                <a:ln>
                  <a:noFill/>
                </a:ln>
                <a:solidFill>
                  <a:srgbClr val="000000"/>
                </a:solidFill>
                <a:effectLst/>
                <a:latin typeface="Bahnschrift SemiBold" panose="020B0502040204020203" pitchFamily="34" charset="0"/>
                <a:cs typeface="Courier New" panose="02070309020205020404" pitchFamily="49" charset="0"/>
              </a:rPr>
              <a:t>long[]</a:t>
            </a:r>
            <a:r>
              <a:rPr kumimoji="0" lang="en-US" altLang="en-US" sz="3200" b="0" i="0" u="none" strike="noStrike" cap="none" normalizeH="0" baseline="0" dirty="0">
                <a:ln>
                  <a:noFill/>
                </a:ln>
                <a:solidFill>
                  <a:srgbClr val="000000"/>
                </a:solidFill>
                <a:effectLst/>
                <a:latin typeface="Bahnschrift SemiBold" panose="020B0502040204020203" pitchFamily="34" charset="0"/>
                <a:cs typeface="Times New Roman" panose="02020603050405020304" pitchFamily="18" charset="0"/>
              </a:rPr>
              <a:t> --&gt; </a:t>
            </a:r>
            <a:r>
              <a:rPr kumimoji="0" lang="en-US" altLang="en-US" sz="3200" b="0" i="0" u="none" strike="noStrike" cap="none" normalizeH="0" baseline="0" dirty="0" err="1">
                <a:ln>
                  <a:noFill/>
                </a:ln>
                <a:solidFill>
                  <a:srgbClr val="000000"/>
                </a:solidFill>
                <a:effectLst/>
                <a:latin typeface="Bahnschrift SemiBold" panose="020B0502040204020203" pitchFamily="34" charset="0"/>
                <a:cs typeface="Courier New" panose="02070309020205020404" pitchFamily="49" charset="0"/>
              </a:rPr>
              <a:t>LongStream</a:t>
            </a:r>
            <a:endParaRPr kumimoji="0" lang="en-US" altLang="en-US" sz="3200" b="0" i="0" u="none" strike="noStrike" cap="none" normalizeH="0" baseline="0" dirty="0">
              <a:ln>
                <a:noFill/>
              </a:ln>
              <a:solidFill>
                <a:srgbClr val="000000"/>
              </a:solidFill>
              <a:effectLst/>
              <a:latin typeface="Bahnschrift SemiBold" panose="020B0502040204020203"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4485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BAD28-DEBB-486F-92B1-9398E45AFE47}"/>
              </a:ext>
            </a:extLst>
          </p:cNvPr>
          <p:cNvSpPr>
            <a:spLocks noGrp="1"/>
          </p:cNvSpPr>
          <p:nvPr>
            <p:ph type="title"/>
          </p:nvPr>
        </p:nvSpPr>
        <p:spPr/>
        <p:txBody>
          <a:bodyPr/>
          <a:lstStyle/>
          <a:p>
            <a:r>
              <a:rPr lang="en-IN" b="1" i="0" dirty="0">
                <a:solidFill>
                  <a:srgbClr val="000000"/>
                </a:solidFill>
                <a:effectLst/>
                <a:latin typeface="Raleway" pitchFamily="2" charset="0"/>
              </a:rPr>
              <a:t> </a:t>
            </a:r>
            <a:r>
              <a:rPr lang="en-IN" b="1" i="0" dirty="0">
                <a:effectLst/>
                <a:latin typeface="Raleway" pitchFamily="2" charset="0"/>
              </a:rPr>
              <a:t>Working With </a:t>
            </a:r>
            <a:r>
              <a:rPr lang="en-IN" b="1" i="1" dirty="0">
                <a:effectLst/>
                <a:latin typeface="Raleway" pitchFamily="2" charset="0"/>
              </a:rPr>
              <a:t>LocalDateTime</a:t>
            </a:r>
            <a:r>
              <a:rPr lang="en-IN" b="1" i="0" dirty="0">
                <a:effectLst/>
                <a:latin typeface="Raleway" pitchFamily="2" charset="0"/>
              </a:rPr>
              <a:t/>
            </a:r>
            <a:br>
              <a:rPr lang="en-IN" b="1" i="0" dirty="0">
                <a:effectLst/>
                <a:latin typeface="Raleway" pitchFamily="2" charset="0"/>
              </a:rPr>
            </a:br>
            <a:endParaRPr lang="en-IN" dirty="0"/>
          </a:p>
        </p:txBody>
      </p:sp>
      <p:sp>
        <p:nvSpPr>
          <p:cNvPr id="3" name="Content Placeholder 2">
            <a:extLst>
              <a:ext uri="{FF2B5EF4-FFF2-40B4-BE49-F238E27FC236}">
                <a16:creationId xmlns:a16="http://schemas.microsoft.com/office/drawing/2014/main" xmlns="" id="{B8F429D7-84A6-47CE-A96C-8C1ACA42CEAD}"/>
              </a:ext>
            </a:extLst>
          </p:cNvPr>
          <p:cNvSpPr>
            <a:spLocks noGrp="1"/>
          </p:cNvSpPr>
          <p:nvPr>
            <p:ph idx="1"/>
          </p:nvPr>
        </p:nvSpPr>
        <p:spPr/>
        <p:txBody>
          <a:bodyPr>
            <a:normAutofit/>
          </a:bodyPr>
          <a:lstStyle/>
          <a:p>
            <a:pPr algn="l"/>
            <a:r>
              <a:rPr lang="en-US" sz="2800" b="0" i="1" dirty="0">
                <a:solidFill>
                  <a:srgbClr val="000000"/>
                </a:solidFill>
                <a:effectLst/>
                <a:latin typeface="Raleway" pitchFamily="2" charset="0"/>
              </a:rPr>
              <a:t>LocalDateTime</a:t>
            </a:r>
            <a:r>
              <a:rPr lang="en-US" sz="2800" b="0" i="0" dirty="0">
                <a:solidFill>
                  <a:srgbClr val="000000"/>
                </a:solidFill>
                <a:effectLst/>
                <a:latin typeface="Raleway" pitchFamily="2" charset="0"/>
              </a:rPr>
              <a:t> is used to represent </a:t>
            </a:r>
            <a:r>
              <a:rPr lang="en-US" sz="2800" b="1" i="0" dirty="0">
                <a:solidFill>
                  <a:srgbClr val="000000"/>
                </a:solidFill>
                <a:effectLst/>
                <a:latin typeface="Raleway" pitchFamily="2" charset="0"/>
              </a:rPr>
              <a:t>a combination of date and time.</a:t>
            </a:r>
            <a:r>
              <a:rPr lang="en-US" sz="2800" b="0" i="0" dirty="0">
                <a:solidFill>
                  <a:srgbClr val="000000"/>
                </a:solidFill>
                <a:effectLst/>
                <a:latin typeface="Raleway" pitchFamily="2" charset="0"/>
              </a:rPr>
              <a:t> This is the most commonly used class when we need a combination of date and time.</a:t>
            </a:r>
          </a:p>
          <a:p>
            <a:r>
              <a:rPr lang="en-US" sz="2800" b="0" i="0" dirty="0">
                <a:solidFill>
                  <a:srgbClr val="000000"/>
                </a:solidFill>
                <a:effectLst/>
                <a:latin typeface="Raleway" pitchFamily="2" charset="0"/>
              </a:rPr>
              <a:t/>
            </a:r>
            <a:br>
              <a:rPr lang="en-US" sz="2800" b="0" i="0" dirty="0">
                <a:solidFill>
                  <a:srgbClr val="000000"/>
                </a:solidFill>
                <a:effectLst/>
                <a:latin typeface="Raleway" pitchFamily="2" charset="0"/>
              </a:rPr>
            </a:br>
            <a:endParaRPr lang="en-IN" sz="2800" dirty="0"/>
          </a:p>
        </p:txBody>
      </p:sp>
    </p:spTree>
    <p:extLst>
      <p:ext uri="{BB962C8B-B14F-4D97-AF65-F5344CB8AC3E}">
        <p14:creationId xmlns:p14="http://schemas.microsoft.com/office/powerpoint/2010/main" xmlns="" val="586647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DF9528D-88AA-49E4-AC12-351BED84D38C}"/>
              </a:ext>
            </a:extLst>
          </p:cNvPr>
          <p:cNvPicPr>
            <a:picLocks noChangeAspect="1"/>
          </p:cNvPicPr>
          <p:nvPr/>
        </p:nvPicPr>
        <p:blipFill>
          <a:blip r:embed="rId2"/>
          <a:stretch>
            <a:fillRect/>
          </a:stretch>
        </p:blipFill>
        <p:spPr>
          <a:xfrm>
            <a:off x="419877" y="765110"/>
            <a:ext cx="10898155" cy="5738327"/>
          </a:xfrm>
          <a:prstGeom prst="rect">
            <a:avLst/>
          </a:prstGeom>
        </p:spPr>
      </p:pic>
    </p:spTree>
    <p:extLst>
      <p:ext uri="{BB962C8B-B14F-4D97-AF65-F5344CB8AC3E}">
        <p14:creationId xmlns:p14="http://schemas.microsoft.com/office/powerpoint/2010/main" xmlns="" val="151277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534F0-4CDA-4E59-B530-3696365AEB2A}"/>
              </a:ext>
            </a:extLst>
          </p:cNvPr>
          <p:cNvSpPr>
            <a:spLocks noGrp="1"/>
          </p:cNvSpPr>
          <p:nvPr>
            <p:ph type="title"/>
          </p:nvPr>
        </p:nvSpPr>
        <p:spPr/>
        <p:txBody>
          <a:bodyPr/>
          <a:lstStyle/>
          <a:p>
            <a:r>
              <a:rPr lang="en-IN" b="1" i="0" dirty="0">
                <a:solidFill>
                  <a:srgbClr val="000000"/>
                </a:solidFill>
                <a:effectLst/>
                <a:latin typeface="Raleway" pitchFamily="2" charset="0"/>
              </a:rPr>
              <a:t> </a:t>
            </a:r>
            <a:r>
              <a:rPr lang="en-IN" b="1" i="0" dirty="0">
                <a:effectLst/>
                <a:latin typeface="Raleway" pitchFamily="2" charset="0"/>
              </a:rPr>
              <a:t>Using </a:t>
            </a:r>
            <a:r>
              <a:rPr lang="en-IN" b="1" i="1" dirty="0">
                <a:effectLst/>
                <a:latin typeface="Raleway" pitchFamily="2" charset="0"/>
              </a:rPr>
              <a:t>ZonedDateTime</a:t>
            </a:r>
            <a:r>
              <a:rPr lang="en-IN" b="1" i="0" dirty="0">
                <a:effectLst/>
                <a:latin typeface="Raleway" pitchFamily="2" charset="0"/>
              </a:rPr>
              <a:t> API</a:t>
            </a:r>
            <a:r>
              <a:rPr lang="en-IN" b="1" i="0" dirty="0">
                <a:solidFill>
                  <a:srgbClr val="000000"/>
                </a:solidFill>
                <a:effectLst/>
                <a:latin typeface="Raleway" pitchFamily="2" charset="0"/>
              </a:rPr>
              <a:t/>
            </a:r>
            <a:br>
              <a:rPr lang="en-IN" b="1" i="0" dirty="0">
                <a:solidFill>
                  <a:srgbClr val="000000"/>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xmlns="" id="{5BE92292-85F7-4EAD-B70E-F0A3140A21D1}"/>
              </a:ext>
            </a:extLst>
          </p:cNvPr>
          <p:cNvSpPr>
            <a:spLocks noGrp="1"/>
          </p:cNvSpPr>
          <p:nvPr>
            <p:ph idx="1"/>
          </p:nvPr>
        </p:nvSpPr>
        <p:spPr/>
        <p:txBody>
          <a:bodyPr/>
          <a:lstStyle/>
          <a:p>
            <a:r>
              <a:rPr lang="en-US" b="0" i="0" dirty="0">
                <a:solidFill>
                  <a:srgbClr val="000000"/>
                </a:solidFill>
                <a:effectLst/>
                <a:latin typeface="Raleway" pitchFamily="2" charset="0"/>
              </a:rPr>
              <a:t>Java 8 provides </a:t>
            </a:r>
            <a:r>
              <a:rPr lang="en-US" b="0" i="1" dirty="0" err="1">
                <a:solidFill>
                  <a:srgbClr val="000000"/>
                </a:solidFill>
                <a:effectLst/>
                <a:latin typeface="Raleway" pitchFamily="2" charset="0"/>
              </a:rPr>
              <a:t>ZonedDateTime</a:t>
            </a:r>
            <a:r>
              <a:rPr lang="en-US" b="0" i="1" dirty="0">
                <a:solidFill>
                  <a:srgbClr val="000000"/>
                </a:solidFill>
                <a:effectLst/>
                <a:latin typeface="Raleway" pitchFamily="2" charset="0"/>
              </a:rPr>
              <a:t> </a:t>
            </a:r>
            <a:r>
              <a:rPr lang="en-US" b="0" i="0" dirty="0">
                <a:solidFill>
                  <a:srgbClr val="000000"/>
                </a:solidFill>
                <a:effectLst/>
                <a:latin typeface="Raleway" pitchFamily="2" charset="0"/>
              </a:rPr>
              <a:t>when we need to deal with time-zone-specific date and time. The </a:t>
            </a:r>
            <a:r>
              <a:rPr lang="en-US" b="0" i="1" dirty="0" err="1">
                <a:solidFill>
                  <a:srgbClr val="000000"/>
                </a:solidFill>
                <a:effectLst/>
                <a:latin typeface="Raleway" pitchFamily="2" charset="0"/>
              </a:rPr>
              <a:t>ZoneId</a:t>
            </a:r>
            <a:r>
              <a:rPr lang="en-US" b="0" i="0" dirty="0">
                <a:solidFill>
                  <a:srgbClr val="000000"/>
                </a:solidFill>
                <a:effectLst/>
                <a:latin typeface="Raleway" pitchFamily="2" charset="0"/>
              </a:rPr>
              <a:t> is an identifier used to represent different zones. There are about 40 different time zones, and the </a:t>
            </a:r>
            <a:r>
              <a:rPr lang="en-US" b="0" i="1" dirty="0" err="1">
                <a:solidFill>
                  <a:srgbClr val="000000"/>
                </a:solidFill>
                <a:effectLst/>
                <a:latin typeface="Raleway" pitchFamily="2" charset="0"/>
              </a:rPr>
              <a:t>ZoneId</a:t>
            </a:r>
            <a:r>
              <a:rPr lang="en-US" b="0" i="0" dirty="0">
                <a:solidFill>
                  <a:srgbClr val="000000"/>
                </a:solidFill>
                <a:effectLst/>
                <a:latin typeface="Raleway" pitchFamily="2" charset="0"/>
              </a:rPr>
              <a:t> represents them as follows.</a:t>
            </a:r>
            <a:endParaRPr lang="en-IN" dirty="0"/>
          </a:p>
        </p:txBody>
      </p:sp>
    </p:spTree>
    <p:extLst>
      <p:ext uri="{BB962C8B-B14F-4D97-AF65-F5344CB8AC3E}">
        <p14:creationId xmlns:p14="http://schemas.microsoft.com/office/powerpoint/2010/main" xmlns="" val="332151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72FF8-0A47-439F-8B13-61BC5E4C6B6A}"/>
              </a:ext>
            </a:extLst>
          </p:cNvPr>
          <p:cNvSpPr>
            <a:spLocks noGrp="1"/>
          </p:cNvSpPr>
          <p:nvPr>
            <p:ph type="title"/>
          </p:nvPr>
        </p:nvSpPr>
        <p:spPr/>
        <p:txBody>
          <a:bodyPr/>
          <a:lstStyle/>
          <a:p>
            <a:r>
              <a:rPr lang="en-IN" b="0" i="0" dirty="0">
                <a:solidFill>
                  <a:srgbClr val="222222"/>
                </a:solidFill>
                <a:effectLst/>
                <a:latin typeface="-apple-system"/>
              </a:rPr>
              <a:t> </a:t>
            </a:r>
            <a:r>
              <a:rPr lang="en-IN" b="0" i="0" dirty="0">
                <a:effectLst/>
                <a:latin typeface="Arial Rounded MT Bold" panose="020F0704030504030204" pitchFamily="34" charset="0"/>
              </a:rPr>
              <a:t>TemporalAdjuster</a:t>
            </a:r>
            <a:r>
              <a:rPr lang="en-IN" b="0" i="0" dirty="0">
                <a:solidFill>
                  <a:srgbClr val="222222"/>
                </a:solidFill>
                <a:effectLst/>
                <a:latin typeface="-apple-system"/>
              </a:rPr>
              <a:t/>
            </a:r>
            <a:br>
              <a:rPr lang="en-IN" b="0" i="0" dirty="0">
                <a:solidFill>
                  <a:srgbClr val="222222"/>
                </a:solidFill>
                <a:effectLst/>
                <a:latin typeface="-apple-system"/>
              </a:rPr>
            </a:br>
            <a:endParaRPr lang="en-IN" dirty="0"/>
          </a:p>
        </p:txBody>
      </p:sp>
      <p:pic>
        <p:nvPicPr>
          <p:cNvPr id="5" name="Content Placeholder 4">
            <a:extLst>
              <a:ext uri="{FF2B5EF4-FFF2-40B4-BE49-F238E27FC236}">
                <a16:creationId xmlns:a16="http://schemas.microsoft.com/office/drawing/2014/main" xmlns="" id="{3BCE4FD7-2B30-47CF-B961-B44D034F8131}"/>
              </a:ext>
            </a:extLst>
          </p:cNvPr>
          <p:cNvPicPr>
            <a:picLocks noGrp="1" noChangeAspect="1"/>
          </p:cNvPicPr>
          <p:nvPr>
            <p:ph idx="1"/>
          </p:nvPr>
        </p:nvPicPr>
        <p:blipFill>
          <a:blip r:embed="rId2"/>
          <a:stretch>
            <a:fillRect/>
          </a:stretch>
        </p:blipFill>
        <p:spPr>
          <a:xfrm>
            <a:off x="578498" y="2313992"/>
            <a:ext cx="9613861" cy="4040155"/>
          </a:xfrm>
        </p:spPr>
      </p:pic>
    </p:spTree>
    <p:extLst>
      <p:ext uri="{BB962C8B-B14F-4D97-AF65-F5344CB8AC3E}">
        <p14:creationId xmlns:p14="http://schemas.microsoft.com/office/powerpoint/2010/main" xmlns="" val="363923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B939CEE-2997-4DF0-8634-2CE313C83F6C}"/>
              </a:ext>
            </a:extLst>
          </p:cNvPr>
          <p:cNvPicPr>
            <a:picLocks noChangeAspect="1"/>
          </p:cNvPicPr>
          <p:nvPr/>
        </p:nvPicPr>
        <p:blipFill>
          <a:blip r:embed="rId2"/>
          <a:stretch>
            <a:fillRect/>
          </a:stretch>
        </p:blipFill>
        <p:spPr>
          <a:xfrm>
            <a:off x="1091683" y="1184988"/>
            <a:ext cx="9165198" cy="4478694"/>
          </a:xfrm>
          <a:prstGeom prst="rect">
            <a:avLst/>
          </a:prstGeom>
        </p:spPr>
      </p:pic>
    </p:spTree>
    <p:extLst>
      <p:ext uri="{BB962C8B-B14F-4D97-AF65-F5344CB8AC3E}">
        <p14:creationId xmlns:p14="http://schemas.microsoft.com/office/powerpoint/2010/main" xmlns="" val="2801208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AC4807B-A071-415D-B1F1-3ABC8D1D4F98}"/>
              </a:ext>
            </a:extLst>
          </p:cNvPr>
          <p:cNvPicPr>
            <a:picLocks noChangeAspect="1"/>
          </p:cNvPicPr>
          <p:nvPr/>
        </p:nvPicPr>
        <p:blipFill>
          <a:blip r:embed="rId2"/>
          <a:stretch>
            <a:fillRect/>
          </a:stretch>
        </p:blipFill>
        <p:spPr>
          <a:xfrm>
            <a:off x="970383" y="989045"/>
            <a:ext cx="9750489" cy="5393093"/>
          </a:xfrm>
          <a:prstGeom prst="rect">
            <a:avLst/>
          </a:prstGeom>
        </p:spPr>
      </p:pic>
    </p:spTree>
    <p:extLst>
      <p:ext uri="{BB962C8B-B14F-4D97-AF65-F5344CB8AC3E}">
        <p14:creationId xmlns:p14="http://schemas.microsoft.com/office/powerpoint/2010/main" xmlns="" val="3014598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CF8802-F561-44AC-9BCC-9C9999E20355}"/>
              </a:ext>
            </a:extLst>
          </p:cNvPr>
          <p:cNvPicPr>
            <a:picLocks noChangeAspect="1"/>
          </p:cNvPicPr>
          <p:nvPr/>
        </p:nvPicPr>
        <p:blipFill>
          <a:blip r:embed="rId2"/>
          <a:stretch>
            <a:fillRect/>
          </a:stretch>
        </p:blipFill>
        <p:spPr>
          <a:xfrm>
            <a:off x="1306285" y="933061"/>
            <a:ext cx="9377265" cy="5243804"/>
          </a:xfrm>
          <a:prstGeom prst="rect">
            <a:avLst/>
          </a:prstGeom>
        </p:spPr>
      </p:pic>
    </p:spTree>
    <p:extLst>
      <p:ext uri="{BB962C8B-B14F-4D97-AF65-F5344CB8AC3E}">
        <p14:creationId xmlns:p14="http://schemas.microsoft.com/office/powerpoint/2010/main" xmlns="" val="296439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4A588D-AB2C-42BB-8F54-691BE1310EB9}"/>
              </a:ext>
            </a:extLst>
          </p:cNvPr>
          <p:cNvSpPr>
            <a:spLocks noGrp="1"/>
          </p:cNvSpPr>
          <p:nvPr>
            <p:ph type="title"/>
          </p:nvPr>
        </p:nvSpPr>
        <p:spPr/>
        <p:txBody>
          <a:bodyPr/>
          <a:lstStyle/>
          <a:p>
            <a:r>
              <a:rPr lang="en-IN" b="0" i="0" dirty="0">
                <a:effectLst/>
                <a:latin typeface="-apple-system"/>
              </a:rPr>
              <a:t>Custom TemporalAdjuster</a:t>
            </a:r>
            <a:r>
              <a:rPr lang="en-IN" b="0" i="0" dirty="0">
                <a:solidFill>
                  <a:srgbClr val="222222"/>
                </a:solidFill>
                <a:effectLst/>
                <a:latin typeface="-apple-system"/>
              </a:rPr>
              <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xmlns="" id="{D2A26445-9C88-4CDA-B7E8-7B0B6B3386AD}"/>
              </a:ext>
            </a:extLst>
          </p:cNvPr>
          <p:cNvSpPr>
            <a:spLocks noGrp="1"/>
          </p:cNvSpPr>
          <p:nvPr>
            <p:ph idx="1"/>
          </p:nvPr>
        </p:nvSpPr>
        <p:spPr/>
        <p:txBody>
          <a:bodyPr/>
          <a:lstStyle/>
          <a:p>
            <a:pPr algn="l"/>
            <a:r>
              <a:rPr lang="en-US" b="0" i="0" dirty="0">
                <a:solidFill>
                  <a:srgbClr val="222222"/>
                </a:solidFill>
                <a:effectLst/>
                <a:latin typeface="-apple-system"/>
              </a:rPr>
              <a:t>This class provides a number of adjusters, however, we may come into the situation, where these adjusters will not fulfill our requirements. To handle such situations, we should create custom adjuster by implementing </a:t>
            </a:r>
            <a:r>
              <a:rPr lang="en-US" b="0" i="1" dirty="0">
                <a:solidFill>
                  <a:srgbClr val="222222"/>
                </a:solidFill>
                <a:effectLst/>
                <a:latin typeface="-apple-system"/>
              </a:rPr>
              <a:t>TemporalAdjuster interface</a:t>
            </a:r>
            <a:r>
              <a:rPr lang="en-US" b="0" i="0" dirty="0">
                <a:solidFill>
                  <a:srgbClr val="222222"/>
                </a:solidFill>
                <a:effectLst/>
                <a:latin typeface="-apple-system"/>
              </a:rPr>
              <a:t> or using </a:t>
            </a:r>
            <a:r>
              <a:rPr lang="en-US" b="0" i="0" u="none" strike="noStrike" dirty="0">
                <a:solidFill>
                  <a:srgbClr val="1E73BE"/>
                </a:solidFill>
                <a:effectLst/>
                <a:latin typeface="-apple-system"/>
                <a:hlinkClick r:id="rId2" tooltip="Lambda Expressions in Java"/>
              </a:rPr>
              <a:t>Java 8 Lambda</a:t>
            </a:r>
            <a:r>
              <a:rPr lang="en-US" b="0" i="0" dirty="0">
                <a:solidFill>
                  <a:srgbClr val="222222"/>
                </a:solidFill>
                <a:effectLst/>
                <a:latin typeface="-apple-system"/>
              </a:rPr>
              <a:t> expressions.Let’s create a custom adjuster for our warehouse functionality. We will adjust shipment date by skipping the weekend.</a:t>
            </a:r>
          </a:p>
          <a:p>
            <a:pPr algn="l"/>
            <a:r>
              <a:rPr lang="en-US" b="0" i="0" dirty="0">
                <a:solidFill>
                  <a:srgbClr val="222222"/>
                </a:solidFill>
                <a:effectLst/>
                <a:latin typeface="-apple-system"/>
              </a:rPr>
              <a:t> </a:t>
            </a:r>
          </a:p>
          <a:p>
            <a:endParaRPr lang="en-IN" dirty="0"/>
          </a:p>
        </p:txBody>
      </p:sp>
    </p:spTree>
    <p:extLst>
      <p:ext uri="{BB962C8B-B14F-4D97-AF65-F5344CB8AC3E}">
        <p14:creationId xmlns:p14="http://schemas.microsoft.com/office/powerpoint/2010/main" xmlns="" val="170877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7322826-47D9-4EED-9AC3-0302E3FC4BCC}"/>
              </a:ext>
            </a:extLst>
          </p:cNvPr>
          <p:cNvPicPr>
            <a:picLocks noChangeAspect="1"/>
          </p:cNvPicPr>
          <p:nvPr/>
        </p:nvPicPr>
        <p:blipFill>
          <a:blip r:embed="rId2"/>
          <a:stretch>
            <a:fillRect/>
          </a:stretch>
        </p:blipFill>
        <p:spPr>
          <a:xfrm>
            <a:off x="1082351" y="494522"/>
            <a:ext cx="9302620" cy="5422623"/>
          </a:xfrm>
          <a:prstGeom prst="rect">
            <a:avLst/>
          </a:prstGeom>
        </p:spPr>
      </p:pic>
    </p:spTree>
    <p:extLst>
      <p:ext uri="{BB962C8B-B14F-4D97-AF65-F5344CB8AC3E}">
        <p14:creationId xmlns:p14="http://schemas.microsoft.com/office/powerpoint/2010/main" xmlns="" val="198835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9C8AE92-C6E8-4D6F-98A6-070B7C958217}"/>
              </a:ext>
            </a:extLst>
          </p:cNvPr>
          <p:cNvPicPr>
            <a:picLocks noChangeAspect="1"/>
          </p:cNvPicPr>
          <p:nvPr/>
        </p:nvPicPr>
        <p:blipFill>
          <a:blip r:embed="rId2"/>
          <a:stretch>
            <a:fillRect/>
          </a:stretch>
        </p:blipFill>
        <p:spPr>
          <a:xfrm>
            <a:off x="634482" y="571252"/>
            <a:ext cx="10346361" cy="5715495"/>
          </a:xfrm>
          <a:prstGeom prst="rect">
            <a:avLst/>
          </a:prstGeom>
        </p:spPr>
      </p:pic>
    </p:spTree>
    <p:extLst>
      <p:ext uri="{BB962C8B-B14F-4D97-AF65-F5344CB8AC3E}">
        <p14:creationId xmlns:p14="http://schemas.microsoft.com/office/powerpoint/2010/main" xmlns="" val="63428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CB056-10AE-47A6-8EBD-9ACC6BD6872D}"/>
              </a:ext>
            </a:extLst>
          </p:cNvPr>
          <p:cNvSpPr>
            <a:spLocks noGrp="1"/>
          </p:cNvSpPr>
          <p:nvPr>
            <p:ph type="title"/>
          </p:nvPr>
        </p:nvSpPr>
        <p:spPr/>
        <p:txBody>
          <a:bodyPr/>
          <a:lstStyle/>
          <a:p>
            <a:pPr algn="ctr"/>
            <a:r>
              <a:rPr lang="en-IN" b="0" i="0" dirty="0">
                <a:solidFill>
                  <a:srgbClr val="FFFF00"/>
                </a:solidFill>
                <a:effectLst/>
                <a:latin typeface="Copperplate Gothic Bold" panose="020E0705020206020404" pitchFamily="34" charset="0"/>
              </a:rPr>
              <a:t>Java Collectors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061648D9-0A28-4648-AF93-D707D76BFA3D}"/>
              </a:ext>
            </a:extLst>
          </p:cNvPr>
          <p:cNvSpPr>
            <a:spLocks noGrp="1"/>
          </p:cNvSpPr>
          <p:nvPr>
            <p:ph idx="1"/>
          </p:nvPr>
        </p:nvSpPr>
        <p:spPr/>
        <p:txBody>
          <a:bodyPr>
            <a:normAutofit/>
          </a:bodyPr>
          <a:lstStyle/>
          <a:p>
            <a:r>
              <a:rPr lang="en-US" sz="3200" b="0" i="0" dirty="0">
                <a:solidFill>
                  <a:schemeClr val="bg1"/>
                </a:solidFill>
                <a:effectLst/>
                <a:latin typeface="inter-regular"/>
              </a:rPr>
              <a:t>Collectors is a final class that extends Object class. It provides reduction operations, such as accumulating elements into collections, summarizing elements according to various criteria, etc.</a:t>
            </a:r>
            <a:endParaRPr lang="en-IN" sz="3200" dirty="0">
              <a:solidFill>
                <a:schemeClr val="bg1"/>
              </a:solidFill>
            </a:endParaRPr>
          </a:p>
        </p:txBody>
      </p:sp>
    </p:spTree>
    <p:extLst>
      <p:ext uri="{BB962C8B-B14F-4D97-AF65-F5344CB8AC3E}">
        <p14:creationId xmlns:p14="http://schemas.microsoft.com/office/powerpoint/2010/main" xmlns="" val="137018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E52D1-E5DC-4EA5-BC6A-E871F73C34E8}"/>
              </a:ext>
            </a:extLst>
          </p:cNvPr>
          <p:cNvSpPr>
            <a:spLocks noGrp="1"/>
          </p:cNvSpPr>
          <p:nvPr>
            <p:ph type="title"/>
          </p:nvPr>
        </p:nvSpPr>
        <p:spPr/>
        <p:txBody>
          <a:bodyPr/>
          <a:lstStyle/>
          <a:p>
            <a:r>
              <a:rPr lang="en-IN" b="1" i="0" dirty="0">
                <a:solidFill>
                  <a:srgbClr val="000000"/>
                </a:solidFill>
                <a:effectLst/>
                <a:latin typeface="Raleway" pitchFamily="2" charset="0"/>
              </a:rPr>
              <a:t> </a:t>
            </a:r>
            <a:r>
              <a:rPr lang="en-IN" b="1" i="0" dirty="0">
                <a:effectLst/>
                <a:latin typeface="Raleway" pitchFamily="2" charset="0"/>
              </a:rPr>
              <a:t>Using </a:t>
            </a:r>
            <a:r>
              <a:rPr lang="en-IN" b="1" i="1" dirty="0">
                <a:effectLst/>
                <a:latin typeface="Raleway" pitchFamily="2" charset="0"/>
              </a:rPr>
              <a:t>Period</a:t>
            </a:r>
            <a:r>
              <a:rPr lang="en-IN" b="1" i="0" dirty="0">
                <a:effectLst/>
                <a:latin typeface="Raleway" pitchFamily="2" charset="0"/>
              </a:rPr>
              <a:t> and </a:t>
            </a:r>
            <a:r>
              <a:rPr lang="en-IN" b="1" i="1" dirty="0">
                <a:effectLst/>
                <a:latin typeface="Raleway" pitchFamily="2" charset="0"/>
              </a:rPr>
              <a:t>Duration</a:t>
            </a:r>
            <a:r>
              <a:rPr lang="en-IN" b="1" i="0" dirty="0">
                <a:solidFill>
                  <a:srgbClr val="000000"/>
                </a:solidFill>
                <a:effectLst/>
                <a:latin typeface="Raleway" pitchFamily="2" charset="0"/>
              </a:rPr>
              <a:t/>
            </a:r>
            <a:br>
              <a:rPr lang="en-IN" b="1" i="0" dirty="0">
                <a:solidFill>
                  <a:srgbClr val="000000"/>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xmlns="" id="{8B35D7BE-1789-44E3-8A61-313EF90AA9D8}"/>
              </a:ext>
            </a:extLst>
          </p:cNvPr>
          <p:cNvSpPr>
            <a:spLocks noGrp="1"/>
          </p:cNvSpPr>
          <p:nvPr>
            <p:ph idx="1"/>
          </p:nvPr>
        </p:nvSpPr>
        <p:spPr/>
        <p:txBody>
          <a:bodyPr/>
          <a:lstStyle/>
          <a:p>
            <a:r>
              <a:rPr lang="en-US" b="0" i="0" dirty="0">
                <a:solidFill>
                  <a:srgbClr val="000000"/>
                </a:solidFill>
                <a:effectLst/>
                <a:latin typeface="Raleway" pitchFamily="2" charset="0"/>
              </a:rPr>
              <a:t>The</a:t>
            </a:r>
            <a:r>
              <a:rPr lang="en-US" b="0" i="1" dirty="0">
                <a:solidFill>
                  <a:srgbClr val="000000"/>
                </a:solidFill>
                <a:effectLst/>
                <a:latin typeface="Raleway" pitchFamily="2" charset="0"/>
              </a:rPr>
              <a:t> Period </a:t>
            </a:r>
            <a:r>
              <a:rPr lang="en-US" b="0" i="0" dirty="0">
                <a:solidFill>
                  <a:srgbClr val="000000"/>
                </a:solidFill>
                <a:effectLst/>
                <a:latin typeface="Raleway" pitchFamily="2" charset="0"/>
              </a:rPr>
              <a:t>class represents a quantity of time in terms of years, months and days, and the </a:t>
            </a:r>
            <a:r>
              <a:rPr lang="en-US" b="0" i="1" dirty="0">
                <a:solidFill>
                  <a:srgbClr val="000000"/>
                </a:solidFill>
                <a:effectLst/>
                <a:latin typeface="Raleway" pitchFamily="2" charset="0"/>
              </a:rPr>
              <a:t>Duration</a:t>
            </a:r>
            <a:r>
              <a:rPr lang="en-US" b="0" i="0" dirty="0">
                <a:solidFill>
                  <a:srgbClr val="000000"/>
                </a:solidFill>
                <a:effectLst/>
                <a:latin typeface="Raleway" pitchFamily="2" charset="0"/>
              </a:rPr>
              <a:t> class represents a quantity of time in terms of seconds and nanoseconds.</a:t>
            </a:r>
            <a:endParaRPr lang="en-IN" dirty="0"/>
          </a:p>
        </p:txBody>
      </p:sp>
    </p:spTree>
    <p:extLst>
      <p:ext uri="{BB962C8B-B14F-4D97-AF65-F5344CB8AC3E}">
        <p14:creationId xmlns:p14="http://schemas.microsoft.com/office/powerpoint/2010/main" xmlns="" val="1810809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2BE03-FE17-4F7C-83CF-7AC07EE73CC9}"/>
              </a:ext>
            </a:extLst>
          </p:cNvPr>
          <p:cNvSpPr>
            <a:spLocks noGrp="1"/>
          </p:cNvSpPr>
          <p:nvPr>
            <p:ph type="title"/>
          </p:nvPr>
        </p:nvSpPr>
        <p:spPr/>
        <p:txBody>
          <a:bodyPr/>
          <a:lstStyle/>
          <a:p>
            <a:r>
              <a:rPr lang="en-IN" b="1" i="0" dirty="0">
                <a:effectLst/>
                <a:latin typeface="Raleway" pitchFamily="2" charset="0"/>
              </a:rPr>
              <a:t>Working With </a:t>
            </a:r>
            <a:r>
              <a:rPr lang="en-IN" b="1" i="1" dirty="0">
                <a:effectLst/>
                <a:latin typeface="Raleway" pitchFamily="2" charset="0"/>
              </a:rPr>
              <a:t>Period</a:t>
            </a:r>
            <a:r>
              <a:rPr lang="en-IN" b="1" i="0" dirty="0">
                <a:solidFill>
                  <a:srgbClr val="000000"/>
                </a:solidFill>
                <a:effectLst/>
                <a:latin typeface="Raleway" pitchFamily="2" charset="0"/>
              </a:rPr>
              <a:t/>
            </a:r>
            <a:br>
              <a:rPr lang="en-IN" b="1" i="0" dirty="0">
                <a:solidFill>
                  <a:srgbClr val="000000"/>
                </a:solidFill>
                <a:effectLst/>
                <a:latin typeface="Raleway" pitchFamily="2" charset="0"/>
              </a:rPr>
            </a:br>
            <a:endParaRPr lang="en-IN" dirty="0"/>
          </a:p>
        </p:txBody>
      </p:sp>
      <p:pic>
        <p:nvPicPr>
          <p:cNvPr id="5" name="Content Placeholder 4">
            <a:extLst>
              <a:ext uri="{FF2B5EF4-FFF2-40B4-BE49-F238E27FC236}">
                <a16:creationId xmlns:a16="http://schemas.microsoft.com/office/drawing/2014/main" xmlns="" id="{33A2DA93-F9DA-4381-9789-A89FC052A097}"/>
              </a:ext>
            </a:extLst>
          </p:cNvPr>
          <p:cNvPicPr>
            <a:picLocks noGrp="1" noChangeAspect="1"/>
          </p:cNvPicPr>
          <p:nvPr>
            <p:ph idx="1"/>
          </p:nvPr>
        </p:nvPicPr>
        <p:blipFill>
          <a:blip r:embed="rId2"/>
          <a:stretch>
            <a:fillRect/>
          </a:stretch>
        </p:blipFill>
        <p:spPr>
          <a:xfrm>
            <a:off x="680321" y="2164702"/>
            <a:ext cx="9741973" cy="4376057"/>
          </a:xfrm>
        </p:spPr>
      </p:pic>
    </p:spTree>
    <p:extLst>
      <p:ext uri="{BB962C8B-B14F-4D97-AF65-F5344CB8AC3E}">
        <p14:creationId xmlns:p14="http://schemas.microsoft.com/office/powerpoint/2010/main" xmlns="" val="1438771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2BA82-F203-4D7A-A962-C79CE536315F}"/>
              </a:ext>
            </a:extLst>
          </p:cNvPr>
          <p:cNvSpPr>
            <a:spLocks noGrp="1"/>
          </p:cNvSpPr>
          <p:nvPr>
            <p:ph type="title"/>
          </p:nvPr>
        </p:nvSpPr>
        <p:spPr/>
        <p:txBody>
          <a:bodyPr/>
          <a:lstStyle/>
          <a:p>
            <a:r>
              <a:rPr lang="en-IN" b="1" i="0" dirty="0">
                <a:solidFill>
                  <a:srgbClr val="000000"/>
                </a:solidFill>
                <a:effectLst/>
                <a:latin typeface="Raleway" pitchFamily="2" charset="0"/>
              </a:rPr>
              <a:t> </a:t>
            </a:r>
            <a:r>
              <a:rPr lang="en-IN" b="1" i="0" dirty="0">
                <a:effectLst/>
                <a:latin typeface="Raleway" pitchFamily="2" charset="0"/>
              </a:rPr>
              <a:t>Working With </a:t>
            </a:r>
            <a:r>
              <a:rPr lang="en-IN" b="1" i="1" dirty="0">
                <a:effectLst/>
                <a:latin typeface="Raleway" pitchFamily="2" charset="0"/>
              </a:rPr>
              <a:t>Duration</a:t>
            </a:r>
            <a:r>
              <a:rPr lang="en-IN" b="1" i="0" dirty="0">
                <a:solidFill>
                  <a:srgbClr val="000000"/>
                </a:solidFill>
                <a:effectLst/>
                <a:latin typeface="Raleway" pitchFamily="2" charset="0"/>
              </a:rPr>
              <a:t/>
            </a:r>
            <a:br>
              <a:rPr lang="en-IN" b="1" i="0" dirty="0">
                <a:solidFill>
                  <a:srgbClr val="000000"/>
                </a:solidFill>
                <a:effectLst/>
                <a:latin typeface="Raleway" pitchFamily="2" charset="0"/>
              </a:rPr>
            </a:br>
            <a:endParaRPr lang="en-IN" dirty="0"/>
          </a:p>
        </p:txBody>
      </p:sp>
      <p:pic>
        <p:nvPicPr>
          <p:cNvPr id="5" name="Content Placeholder 4">
            <a:extLst>
              <a:ext uri="{FF2B5EF4-FFF2-40B4-BE49-F238E27FC236}">
                <a16:creationId xmlns:a16="http://schemas.microsoft.com/office/drawing/2014/main" xmlns="" id="{5B3B4A2E-CD94-4D7D-80A3-8067206CB2F1}"/>
              </a:ext>
            </a:extLst>
          </p:cNvPr>
          <p:cNvPicPr>
            <a:picLocks noGrp="1" noChangeAspect="1"/>
          </p:cNvPicPr>
          <p:nvPr>
            <p:ph idx="1"/>
          </p:nvPr>
        </p:nvPicPr>
        <p:blipFill>
          <a:blip r:embed="rId2"/>
          <a:stretch>
            <a:fillRect/>
          </a:stretch>
        </p:blipFill>
        <p:spPr>
          <a:xfrm>
            <a:off x="475862" y="2052735"/>
            <a:ext cx="10254342" cy="4441371"/>
          </a:xfrm>
        </p:spPr>
      </p:pic>
    </p:spTree>
    <p:extLst>
      <p:ext uri="{BB962C8B-B14F-4D97-AF65-F5344CB8AC3E}">
        <p14:creationId xmlns:p14="http://schemas.microsoft.com/office/powerpoint/2010/main" xmlns="" val="2012387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10D95-3A80-43A4-8EC0-098AC89CE17E}"/>
              </a:ext>
            </a:extLst>
          </p:cNvPr>
          <p:cNvSpPr>
            <a:spLocks noGrp="1"/>
          </p:cNvSpPr>
          <p:nvPr>
            <p:ph type="title"/>
          </p:nvPr>
        </p:nvSpPr>
        <p:spPr/>
        <p:txBody>
          <a:bodyPr/>
          <a:lstStyle/>
          <a:p>
            <a:r>
              <a:rPr lang="en-US" b="1" i="0" dirty="0">
                <a:solidFill>
                  <a:srgbClr val="000000"/>
                </a:solidFill>
                <a:effectLst/>
                <a:latin typeface="Raleway" pitchFamily="2" charset="0"/>
              </a:rPr>
              <a:t> </a:t>
            </a:r>
            <a:r>
              <a:rPr lang="en-US" b="1" i="0" dirty="0">
                <a:effectLst/>
                <a:latin typeface="Raleway" pitchFamily="2" charset="0"/>
              </a:rPr>
              <a:t>Compatibility With </a:t>
            </a:r>
            <a:r>
              <a:rPr lang="en-US" b="1" i="1" dirty="0">
                <a:effectLst/>
                <a:latin typeface="Raleway" pitchFamily="2" charset="0"/>
              </a:rPr>
              <a:t>Date</a:t>
            </a:r>
            <a:r>
              <a:rPr lang="en-US" b="1" i="0" dirty="0">
                <a:effectLst/>
                <a:latin typeface="Raleway" pitchFamily="2" charset="0"/>
              </a:rPr>
              <a:t> and </a:t>
            </a:r>
            <a:r>
              <a:rPr lang="en-US" b="1" i="1" dirty="0">
                <a:effectLst/>
                <a:latin typeface="Raleway" pitchFamily="2" charset="0"/>
              </a:rPr>
              <a:t>Calendar</a:t>
            </a:r>
            <a:r>
              <a:rPr lang="en-US" b="1" i="0" dirty="0">
                <a:effectLst/>
                <a:latin typeface="Raleway" pitchFamily="2" charset="0"/>
              </a:rPr>
              <a:t/>
            </a:r>
            <a:br>
              <a:rPr lang="en-US" b="1" i="0" dirty="0">
                <a:effectLst/>
                <a:latin typeface="Raleway" pitchFamily="2" charset="0"/>
              </a:rPr>
            </a:br>
            <a:endParaRPr lang="en-IN" dirty="0"/>
          </a:p>
        </p:txBody>
      </p:sp>
      <p:pic>
        <p:nvPicPr>
          <p:cNvPr id="5" name="Content Placeholder 4">
            <a:extLst>
              <a:ext uri="{FF2B5EF4-FFF2-40B4-BE49-F238E27FC236}">
                <a16:creationId xmlns:a16="http://schemas.microsoft.com/office/drawing/2014/main" xmlns="" id="{593BA069-42B3-47B8-B143-2A4D88D70504}"/>
              </a:ext>
            </a:extLst>
          </p:cNvPr>
          <p:cNvPicPr>
            <a:picLocks noGrp="1" noChangeAspect="1"/>
          </p:cNvPicPr>
          <p:nvPr>
            <p:ph idx="1"/>
          </p:nvPr>
        </p:nvPicPr>
        <p:blipFill>
          <a:blip r:embed="rId2"/>
          <a:stretch>
            <a:fillRect/>
          </a:stretch>
        </p:blipFill>
        <p:spPr>
          <a:xfrm>
            <a:off x="793661" y="2183363"/>
            <a:ext cx="9388654" cy="3853543"/>
          </a:xfrm>
        </p:spPr>
      </p:pic>
    </p:spTree>
    <p:extLst>
      <p:ext uri="{BB962C8B-B14F-4D97-AF65-F5344CB8AC3E}">
        <p14:creationId xmlns:p14="http://schemas.microsoft.com/office/powerpoint/2010/main" xmlns="" val="406871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3ACFC-20AD-4846-8FEF-4D71C24D3EFA}"/>
              </a:ext>
            </a:extLst>
          </p:cNvPr>
          <p:cNvSpPr>
            <a:spLocks noGrp="1"/>
          </p:cNvSpPr>
          <p:nvPr>
            <p:ph type="title"/>
          </p:nvPr>
        </p:nvSpPr>
        <p:spPr/>
        <p:txBody>
          <a:bodyPr/>
          <a:lstStyle/>
          <a:p>
            <a:r>
              <a:rPr lang="en-IN" b="1" i="1" dirty="0">
                <a:effectLst/>
                <a:latin typeface="Raleway" pitchFamily="2" charset="0"/>
              </a:rPr>
              <a:t>Date</a:t>
            </a:r>
            <a:r>
              <a:rPr lang="en-IN" b="1" i="0" dirty="0">
                <a:effectLst/>
                <a:latin typeface="Raleway" pitchFamily="2" charset="0"/>
              </a:rPr>
              <a:t> and </a:t>
            </a:r>
            <a:r>
              <a:rPr lang="en-IN" b="1" i="1" dirty="0">
                <a:effectLst/>
                <a:latin typeface="Raleway" pitchFamily="2" charset="0"/>
              </a:rPr>
              <a:t>Time</a:t>
            </a:r>
            <a:r>
              <a:rPr lang="en-IN" b="1" i="0" dirty="0">
                <a:effectLst/>
                <a:latin typeface="Raleway" pitchFamily="2" charset="0"/>
              </a:rPr>
              <a:t> Formatting</a:t>
            </a:r>
            <a:br>
              <a:rPr lang="en-IN" b="1" i="0" dirty="0">
                <a:effectLst/>
                <a:latin typeface="Raleway" pitchFamily="2" charset="0"/>
              </a:rPr>
            </a:br>
            <a:endParaRPr lang="en-IN" dirty="0"/>
          </a:p>
        </p:txBody>
      </p:sp>
      <p:pic>
        <p:nvPicPr>
          <p:cNvPr id="5" name="Content Placeholder 4">
            <a:extLst>
              <a:ext uri="{FF2B5EF4-FFF2-40B4-BE49-F238E27FC236}">
                <a16:creationId xmlns:a16="http://schemas.microsoft.com/office/drawing/2014/main" xmlns="" id="{ACF8E001-6920-4577-B0DA-852C69D04FC6}"/>
              </a:ext>
            </a:extLst>
          </p:cNvPr>
          <p:cNvPicPr>
            <a:picLocks noGrp="1" noChangeAspect="1"/>
          </p:cNvPicPr>
          <p:nvPr>
            <p:ph idx="1"/>
          </p:nvPr>
        </p:nvPicPr>
        <p:blipFill>
          <a:blip r:embed="rId2"/>
          <a:stretch>
            <a:fillRect/>
          </a:stretch>
        </p:blipFill>
        <p:spPr>
          <a:xfrm>
            <a:off x="839755" y="2006082"/>
            <a:ext cx="9713167" cy="4525347"/>
          </a:xfrm>
        </p:spPr>
      </p:pic>
    </p:spTree>
    <p:extLst>
      <p:ext uri="{BB962C8B-B14F-4D97-AF65-F5344CB8AC3E}">
        <p14:creationId xmlns:p14="http://schemas.microsoft.com/office/powerpoint/2010/main" xmlns="" val="2310389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825A0-8E32-45B7-BBC5-8F22413649CA}"/>
              </a:ext>
            </a:extLst>
          </p:cNvPr>
          <p:cNvSpPr>
            <a:spLocks noGrp="1"/>
          </p:cNvSpPr>
          <p:nvPr>
            <p:ph type="title"/>
          </p:nvPr>
        </p:nvSpPr>
        <p:spPr/>
        <p:txBody>
          <a:bodyPr/>
          <a:lstStyle/>
          <a:p>
            <a:r>
              <a:rPr lang="en-IN" b="0" i="0" dirty="0">
                <a:effectLst/>
                <a:latin typeface="erdana"/>
              </a:rPr>
              <a:t>Java TimeZone Class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6CB66FF2-FFE6-4100-9146-ABB97107B7D1}"/>
              </a:ext>
            </a:extLst>
          </p:cNvPr>
          <p:cNvSpPr>
            <a:spLocks noGrp="1"/>
          </p:cNvSpPr>
          <p:nvPr>
            <p:ph idx="1"/>
          </p:nvPr>
        </p:nvSpPr>
        <p:spPr/>
        <p:txBody>
          <a:bodyPr>
            <a:normAutofit/>
          </a:bodyPr>
          <a:lstStyle/>
          <a:p>
            <a:r>
              <a:rPr lang="en-US" sz="3600" b="0" i="0" dirty="0">
                <a:solidFill>
                  <a:srgbClr val="333333"/>
                </a:solidFill>
                <a:effectLst/>
                <a:latin typeface="inter-regular"/>
              </a:rPr>
              <a:t>Java </a:t>
            </a:r>
            <a:r>
              <a:rPr lang="en-US" sz="3600" b="0" i="0" dirty="0" err="1">
                <a:solidFill>
                  <a:srgbClr val="333333"/>
                </a:solidFill>
                <a:effectLst/>
                <a:latin typeface="inter-regular"/>
              </a:rPr>
              <a:t>TimeZone</a:t>
            </a:r>
            <a:r>
              <a:rPr lang="en-US" sz="3600" b="0" i="0" dirty="0">
                <a:solidFill>
                  <a:srgbClr val="333333"/>
                </a:solidFill>
                <a:effectLst/>
                <a:latin typeface="inter-regular"/>
              </a:rPr>
              <a:t> class represents a time zone offset, and also figures out daylight savings. It inherits the Object class.</a:t>
            </a:r>
            <a:endParaRPr lang="en-IN" sz="3600" dirty="0"/>
          </a:p>
        </p:txBody>
      </p:sp>
    </p:spTree>
    <p:extLst>
      <p:ext uri="{BB962C8B-B14F-4D97-AF65-F5344CB8AC3E}">
        <p14:creationId xmlns:p14="http://schemas.microsoft.com/office/powerpoint/2010/main" xmlns="" val="469971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4191E8-8FF8-4AD5-9E53-C29737D14C4D}"/>
              </a:ext>
            </a:extLst>
          </p:cNvPr>
          <p:cNvSpPr>
            <a:spLocks noGrp="1"/>
          </p:cNvSpPr>
          <p:nvPr>
            <p:ph type="title"/>
          </p:nvPr>
        </p:nvSpPr>
        <p:spPr/>
        <p:txBody>
          <a:bodyPr/>
          <a:lstStyle/>
          <a:p>
            <a:r>
              <a:rPr lang="en-IN" b="0" i="0" dirty="0">
                <a:effectLst/>
                <a:latin typeface="erdana"/>
              </a:rPr>
              <a:t>Java TimeZone class declaration</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FCCE9447-1A33-46EE-B9A0-3505A06754A5}"/>
              </a:ext>
            </a:extLst>
          </p:cNvPr>
          <p:cNvPicPr>
            <a:picLocks noGrp="1" noChangeAspect="1"/>
          </p:cNvPicPr>
          <p:nvPr>
            <p:ph idx="1"/>
          </p:nvPr>
        </p:nvPicPr>
        <p:blipFill>
          <a:blip r:embed="rId2"/>
          <a:stretch>
            <a:fillRect/>
          </a:stretch>
        </p:blipFill>
        <p:spPr>
          <a:xfrm>
            <a:off x="680321" y="2677886"/>
            <a:ext cx="9247450" cy="2556587"/>
          </a:xfrm>
        </p:spPr>
      </p:pic>
    </p:spTree>
    <p:extLst>
      <p:ext uri="{BB962C8B-B14F-4D97-AF65-F5344CB8AC3E}">
        <p14:creationId xmlns:p14="http://schemas.microsoft.com/office/powerpoint/2010/main" xmlns="" val="179782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28DDACB-9EEC-497C-A2B1-509B3C4FD5DB}"/>
              </a:ext>
            </a:extLst>
          </p:cNvPr>
          <p:cNvPicPr>
            <a:picLocks noChangeAspect="1"/>
          </p:cNvPicPr>
          <p:nvPr/>
        </p:nvPicPr>
        <p:blipFill>
          <a:blip r:embed="rId2"/>
          <a:stretch>
            <a:fillRect/>
          </a:stretch>
        </p:blipFill>
        <p:spPr>
          <a:xfrm>
            <a:off x="1203649" y="559837"/>
            <a:ext cx="9114197" cy="5850294"/>
          </a:xfrm>
          <a:prstGeom prst="rect">
            <a:avLst/>
          </a:prstGeom>
        </p:spPr>
      </p:pic>
    </p:spTree>
    <p:extLst>
      <p:ext uri="{BB962C8B-B14F-4D97-AF65-F5344CB8AC3E}">
        <p14:creationId xmlns:p14="http://schemas.microsoft.com/office/powerpoint/2010/main" xmlns="" val="3344451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E25EA60-D54D-4840-A292-622408E92625}"/>
              </a:ext>
            </a:extLst>
          </p:cNvPr>
          <p:cNvPicPr>
            <a:picLocks noChangeAspect="1"/>
          </p:cNvPicPr>
          <p:nvPr/>
        </p:nvPicPr>
        <p:blipFill>
          <a:blip r:embed="rId2"/>
          <a:stretch>
            <a:fillRect/>
          </a:stretch>
        </p:blipFill>
        <p:spPr>
          <a:xfrm>
            <a:off x="774440" y="737118"/>
            <a:ext cx="9890449" cy="5663681"/>
          </a:xfrm>
          <a:prstGeom prst="rect">
            <a:avLst/>
          </a:prstGeom>
        </p:spPr>
      </p:pic>
    </p:spTree>
    <p:extLst>
      <p:ext uri="{BB962C8B-B14F-4D97-AF65-F5344CB8AC3E}">
        <p14:creationId xmlns:p14="http://schemas.microsoft.com/office/powerpoint/2010/main" xmlns="" val="742778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7815C98-56C4-4242-83FD-B251703A9FB5}"/>
              </a:ext>
            </a:extLst>
          </p:cNvPr>
          <p:cNvPicPr>
            <a:picLocks noChangeAspect="1"/>
          </p:cNvPicPr>
          <p:nvPr/>
        </p:nvPicPr>
        <p:blipFill>
          <a:blip r:embed="rId2"/>
          <a:stretch>
            <a:fillRect/>
          </a:stretch>
        </p:blipFill>
        <p:spPr>
          <a:xfrm>
            <a:off x="1623527" y="634482"/>
            <a:ext cx="8444204" cy="5598367"/>
          </a:xfrm>
          <a:prstGeom prst="rect">
            <a:avLst/>
          </a:prstGeom>
        </p:spPr>
      </p:pic>
    </p:spTree>
    <p:extLst>
      <p:ext uri="{BB962C8B-B14F-4D97-AF65-F5344CB8AC3E}">
        <p14:creationId xmlns:p14="http://schemas.microsoft.com/office/powerpoint/2010/main" xmlns="" val="283346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102437E-24FB-4B69-A8D9-2CE8A018A0A9}"/>
              </a:ext>
            </a:extLst>
          </p:cNvPr>
          <p:cNvPicPr>
            <a:picLocks noChangeAspect="1"/>
          </p:cNvPicPr>
          <p:nvPr/>
        </p:nvPicPr>
        <p:blipFill>
          <a:blip r:embed="rId2"/>
          <a:stretch>
            <a:fillRect/>
          </a:stretch>
        </p:blipFill>
        <p:spPr>
          <a:xfrm>
            <a:off x="653143" y="277857"/>
            <a:ext cx="10440955" cy="6302286"/>
          </a:xfrm>
          <a:prstGeom prst="rect">
            <a:avLst/>
          </a:prstGeom>
        </p:spPr>
      </p:pic>
    </p:spTree>
    <p:extLst>
      <p:ext uri="{BB962C8B-B14F-4D97-AF65-F5344CB8AC3E}">
        <p14:creationId xmlns:p14="http://schemas.microsoft.com/office/powerpoint/2010/main" xmlns="" val="1215292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7EE3FFA-22DB-42DF-A98A-2DDE59DEFDFA}"/>
              </a:ext>
            </a:extLst>
          </p:cNvPr>
          <p:cNvPicPr>
            <a:picLocks noChangeAspect="1"/>
          </p:cNvPicPr>
          <p:nvPr/>
        </p:nvPicPr>
        <p:blipFill>
          <a:blip r:embed="rId2"/>
          <a:stretch>
            <a:fillRect/>
          </a:stretch>
        </p:blipFill>
        <p:spPr>
          <a:xfrm>
            <a:off x="1138335" y="849086"/>
            <a:ext cx="8724122" cy="5309118"/>
          </a:xfrm>
          <a:prstGeom prst="rect">
            <a:avLst/>
          </a:prstGeom>
        </p:spPr>
      </p:pic>
    </p:spTree>
    <p:extLst>
      <p:ext uri="{BB962C8B-B14F-4D97-AF65-F5344CB8AC3E}">
        <p14:creationId xmlns:p14="http://schemas.microsoft.com/office/powerpoint/2010/main" xmlns="" val="4122229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F2179-A49E-4F12-A667-3EA669A9E835}"/>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xmlns="" id="{589DFB6F-8D5C-491E-A1BF-A61566AEB8FD}"/>
              </a:ext>
            </a:extLst>
          </p:cNvPr>
          <p:cNvSpPr>
            <a:spLocks noGrp="1"/>
          </p:cNvSpPr>
          <p:nvPr>
            <p:ph type="subTitle" idx="1"/>
          </p:nvPr>
        </p:nvSpPr>
        <p:spPr/>
        <p:txBody>
          <a:bodyPr>
            <a:normAutofit/>
          </a:bodyPr>
          <a:lstStyle/>
          <a:p>
            <a:r>
              <a:rPr lang="en-US" sz="4000" dirty="0">
                <a:solidFill>
                  <a:schemeClr val="bg1">
                    <a:lumMod val="95000"/>
                    <a:lumOff val="5000"/>
                  </a:schemeClr>
                </a:solidFill>
              </a:rPr>
              <a:t>NEEHARIKA</a:t>
            </a:r>
            <a:endParaRPr lang="en-IN" sz="4000" dirty="0">
              <a:solidFill>
                <a:schemeClr val="bg1">
                  <a:lumMod val="95000"/>
                  <a:lumOff val="5000"/>
                </a:schemeClr>
              </a:solidFill>
            </a:endParaRPr>
          </a:p>
        </p:txBody>
      </p:sp>
    </p:spTree>
    <p:extLst>
      <p:ext uri="{BB962C8B-B14F-4D97-AF65-F5344CB8AC3E}">
        <p14:creationId xmlns:p14="http://schemas.microsoft.com/office/powerpoint/2010/main" xmlns="" val="63261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53FB82-B38B-4B56-96D6-B0C078289A52}"/>
              </a:ext>
            </a:extLst>
          </p:cNvPr>
          <p:cNvPicPr>
            <a:picLocks noChangeAspect="1"/>
          </p:cNvPicPr>
          <p:nvPr/>
        </p:nvPicPr>
        <p:blipFill>
          <a:blip r:embed="rId2"/>
          <a:stretch>
            <a:fillRect/>
          </a:stretch>
        </p:blipFill>
        <p:spPr>
          <a:xfrm>
            <a:off x="858416" y="755781"/>
            <a:ext cx="9060025" cy="5589036"/>
          </a:xfrm>
          <a:prstGeom prst="rect">
            <a:avLst/>
          </a:prstGeom>
        </p:spPr>
      </p:pic>
    </p:spTree>
    <p:extLst>
      <p:ext uri="{BB962C8B-B14F-4D97-AF65-F5344CB8AC3E}">
        <p14:creationId xmlns:p14="http://schemas.microsoft.com/office/powerpoint/2010/main" xmlns="" val="248478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8106B0-7CA7-41AE-82FF-2DD84B920C57}"/>
              </a:ext>
            </a:extLst>
          </p:cNvPr>
          <p:cNvSpPr>
            <a:spLocks noGrp="1"/>
          </p:cNvSpPr>
          <p:nvPr>
            <p:ph type="title"/>
          </p:nvPr>
        </p:nvSpPr>
        <p:spPr>
          <a:xfrm>
            <a:off x="680321" y="753228"/>
            <a:ext cx="9613861" cy="5153050"/>
          </a:xfrm>
        </p:spPr>
        <p:txBody>
          <a:bodyPr/>
          <a:lstStyle/>
          <a:p>
            <a:r>
              <a:rPr lang="en-US" b="1" i="0" dirty="0">
                <a:effectLst/>
                <a:latin typeface="urw-din"/>
              </a:rPr>
              <a:t>Methods inside the Collectors Class</a:t>
            </a:r>
            <a:br>
              <a:rPr lang="en-US" b="1" i="0" dirty="0">
                <a:effectLst/>
                <a:latin typeface="urw-din"/>
              </a:rPr>
            </a:br>
            <a:endParaRPr lang="en-IN" dirty="0"/>
          </a:p>
        </p:txBody>
      </p:sp>
    </p:spTree>
    <p:extLst>
      <p:ext uri="{BB962C8B-B14F-4D97-AF65-F5344CB8AC3E}">
        <p14:creationId xmlns:p14="http://schemas.microsoft.com/office/powerpoint/2010/main" xmlns="" val="227634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A4274-E8FE-41E1-94B9-B4DB516C12B0}"/>
              </a:ext>
            </a:extLst>
          </p:cNvPr>
          <p:cNvSpPr>
            <a:spLocks noGrp="1"/>
          </p:cNvSpPr>
          <p:nvPr>
            <p:ph type="title"/>
          </p:nvPr>
        </p:nvSpPr>
        <p:spPr>
          <a:xfrm>
            <a:off x="680321" y="753227"/>
            <a:ext cx="9613861" cy="1364821"/>
          </a:xfrm>
        </p:spPr>
        <p:txBody>
          <a:bodyPr/>
          <a:lstStyle/>
          <a:p>
            <a:r>
              <a:rPr lang="en-US" b="1" i="0" dirty="0">
                <a:effectLst/>
                <a:latin typeface="sofia-pro"/>
              </a:rPr>
              <a:t>Collectors partitioningBy() method in Java</a:t>
            </a:r>
            <a:r>
              <a:rPr lang="en-US" b="1" i="0" dirty="0">
                <a:solidFill>
                  <a:srgbClr val="273239"/>
                </a:solidFill>
                <a:effectLst/>
                <a:latin typeface="sofia-pro"/>
              </a:rPr>
              <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xmlns="" id="{7CBA6675-A513-4F36-B2B6-4B5ABF0794C5}"/>
              </a:ext>
            </a:extLst>
          </p:cNvPr>
          <p:cNvSpPr>
            <a:spLocks noGrp="1"/>
          </p:cNvSpPr>
          <p:nvPr>
            <p:ph idx="1"/>
          </p:nvPr>
        </p:nvSpPr>
        <p:spPr/>
        <p:txBody>
          <a:bodyPr>
            <a:noAutofit/>
          </a:bodyPr>
          <a:lstStyle/>
          <a:p>
            <a:r>
              <a:rPr lang="en-US" sz="3200" b="1" i="0" dirty="0">
                <a:solidFill>
                  <a:schemeClr val="bg1">
                    <a:lumMod val="75000"/>
                    <a:lumOff val="25000"/>
                  </a:schemeClr>
                </a:solidFill>
                <a:effectLst/>
                <a:latin typeface="urw-din"/>
              </a:rPr>
              <a:t>Collectors partitioningBy()</a:t>
            </a:r>
            <a:r>
              <a:rPr lang="en-US" sz="3200" b="0" i="0" dirty="0">
                <a:solidFill>
                  <a:schemeClr val="bg1">
                    <a:lumMod val="75000"/>
                    <a:lumOff val="25000"/>
                  </a:schemeClr>
                </a:solidFill>
                <a:effectLst/>
                <a:latin typeface="urw-din"/>
              </a:rPr>
              <a:t> method is a predefined method of java.util.stream.Collectors class which is used to partition a stream of objects(or a set of elements) based on a given predicate. There are two overloaded variants of the method that are present. One takes only a predicate as a parameter whereas the other takes both predicate and a collector instance as parameters.</a:t>
            </a:r>
            <a:endParaRPr lang="en-IN" sz="3200" dirty="0">
              <a:solidFill>
                <a:schemeClr val="bg1">
                  <a:lumMod val="75000"/>
                  <a:lumOff val="25000"/>
                </a:schemeClr>
              </a:solidFill>
            </a:endParaRPr>
          </a:p>
        </p:txBody>
      </p:sp>
    </p:spTree>
    <p:extLst>
      <p:ext uri="{BB962C8B-B14F-4D97-AF65-F5344CB8AC3E}">
        <p14:creationId xmlns:p14="http://schemas.microsoft.com/office/powerpoint/2010/main" xmlns="" val="278764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811F0E-F25B-40F8-AE01-052E14DB60E3}"/>
              </a:ext>
            </a:extLst>
          </p:cNvPr>
          <p:cNvPicPr>
            <a:picLocks noChangeAspect="1"/>
          </p:cNvPicPr>
          <p:nvPr/>
        </p:nvPicPr>
        <p:blipFill>
          <a:blip r:embed="rId2"/>
          <a:stretch>
            <a:fillRect/>
          </a:stretch>
        </p:blipFill>
        <p:spPr>
          <a:xfrm>
            <a:off x="457200" y="2295330"/>
            <a:ext cx="9738379" cy="3266985"/>
          </a:xfrm>
          <a:prstGeom prst="rect">
            <a:avLst/>
          </a:prstGeom>
        </p:spPr>
      </p:pic>
    </p:spTree>
    <p:extLst>
      <p:ext uri="{BB962C8B-B14F-4D97-AF65-F5344CB8AC3E}">
        <p14:creationId xmlns:p14="http://schemas.microsoft.com/office/powerpoint/2010/main" xmlns="" val="104390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F791C0D-DAAD-450D-9857-9E720B141F0E}"/>
              </a:ext>
            </a:extLst>
          </p:cNvPr>
          <p:cNvSpPr txBox="1"/>
          <p:nvPr/>
        </p:nvSpPr>
        <p:spPr>
          <a:xfrm>
            <a:off x="1343608" y="751344"/>
            <a:ext cx="7802724" cy="4708981"/>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chemeClr val="tx1">
                    <a:lumMod val="95000"/>
                  </a:schemeClr>
                </a:solidFill>
                <a:effectLst/>
                <a:latin typeface="urw-din"/>
              </a:rPr>
              <a:t>Interface Collector&lt;T, A, R&gt;</a:t>
            </a:r>
            <a:r>
              <a:rPr lang="en-US" sz="2000" b="0" i="0" dirty="0">
                <a:solidFill>
                  <a:schemeClr val="tx1">
                    <a:lumMod val="95000"/>
                  </a:schemeClr>
                </a:solidFill>
                <a:effectLst/>
                <a:latin typeface="urw-din"/>
              </a:rPr>
              <a:t>: A mutable reduction operation that accumulates input elements into a mutable result container, optionally transforming the accumulated result into a final representation after all input elements have been processed. Reduction operations can be performed either sequentially or in parallel.</a:t>
            </a:r>
          </a:p>
          <a:p>
            <a:pPr marL="742950" lvl="1" indent="-285750" algn="l" fontAlgn="base">
              <a:buFont typeface="Arial" panose="020B0604020202020204" pitchFamily="34" charset="0"/>
              <a:buChar char="•"/>
            </a:pPr>
            <a:r>
              <a:rPr lang="en-US" sz="2000" b="1" i="0" dirty="0">
                <a:solidFill>
                  <a:schemeClr val="tx1">
                    <a:lumMod val="95000"/>
                  </a:schemeClr>
                </a:solidFill>
                <a:effectLst/>
                <a:latin typeface="urw-din"/>
              </a:rPr>
              <a:t>T:</a:t>
            </a:r>
            <a:r>
              <a:rPr lang="en-US" sz="2000" b="0" i="0" dirty="0">
                <a:solidFill>
                  <a:schemeClr val="tx1">
                    <a:lumMod val="95000"/>
                  </a:schemeClr>
                </a:solidFill>
                <a:effectLst/>
                <a:latin typeface="urw-din"/>
              </a:rPr>
              <a:t> The type of input elements to the reduction operation.</a:t>
            </a:r>
          </a:p>
          <a:p>
            <a:pPr marL="742950" lvl="1" indent="-285750" algn="l" fontAlgn="base">
              <a:buFont typeface="Arial" panose="020B0604020202020204" pitchFamily="34" charset="0"/>
              <a:buChar char="•"/>
            </a:pPr>
            <a:r>
              <a:rPr lang="en-US" sz="2000" b="1" i="0" dirty="0">
                <a:solidFill>
                  <a:schemeClr val="tx1">
                    <a:lumMod val="95000"/>
                  </a:schemeClr>
                </a:solidFill>
                <a:effectLst/>
                <a:latin typeface="urw-din"/>
              </a:rPr>
              <a:t>A:</a:t>
            </a:r>
            <a:r>
              <a:rPr lang="en-US" sz="2000" b="0" i="0" dirty="0">
                <a:solidFill>
                  <a:schemeClr val="tx1">
                    <a:lumMod val="95000"/>
                  </a:schemeClr>
                </a:solidFill>
                <a:effectLst/>
                <a:latin typeface="urw-din"/>
              </a:rPr>
              <a:t> The mutable accumulation type of the reduction operation.</a:t>
            </a:r>
          </a:p>
          <a:p>
            <a:pPr marL="742950" lvl="1" indent="-285750" algn="l" fontAlgn="base">
              <a:buFont typeface="Arial" panose="020B0604020202020204" pitchFamily="34" charset="0"/>
              <a:buChar char="•"/>
            </a:pPr>
            <a:r>
              <a:rPr lang="en-US" sz="2000" b="1" i="0" dirty="0">
                <a:solidFill>
                  <a:schemeClr val="tx1">
                    <a:lumMod val="95000"/>
                  </a:schemeClr>
                </a:solidFill>
                <a:effectLst/>
                <a:latin typeface="urw-din"/>
              </a:rPr>
              <a:t>R:</a:t>
            </a:r>
            <a:r>
              <a:rPr lang="en-US" sz="2000" b="0" i="0" dirty="0">
                <a:solidFill>
                  <a:schemeClr val="tx1">
                    <a:lumMod val="95000"/>
                  </a:schemeClr>
                </a:solidFill>
                <a:effectLst/>
                <a:latin typeface="urw-din"/>
              </a:rPr>
              <a:t> The result type of the reduction operation.</a:t>
            </a:r>
          </a:p>
          <a:p>
            <a:pPr algn="l" fontAlgn="base">
              <a:buFont typeface="Arial" panose="020B0604020202020204" pitchFamily="34" charset="0"/>
              <a:buChar char="•"/>
            </a:pPr>
            <a:r>
              <a:rPr lang="en-US" sz="2000" b="1" i="0" dirty="0">
                <a:solidFill>
                  <a:schemeClr val="tx1">
                    <a:lumMod val="95000"/>
                  </a:schemeClr>
                </a:solidFill>
                <a:effectLst/>
                <a:latin typeface="urw-din"/>
              </a:rPr>
              <a:t>Map&lt;Boolean, List&lt;T&gt;&gt;:</a:t>
            </a:r>
            <a:r>
              <a:rPr lang="en-US" sz="2000" b="0" i="0" dirty="0">
                <a:solidFill>
                  <a:schemeClr val="tx1">
                    <a:lumMod val="95000"/>
                  </a:schemeClr>
                </a:solidFill>
                <a:effectLst/>
                <a:latin typeface="urw-din"/>
              </a:rPr>
              <a:t> The map containing the </a:t>
            </a:r>
            <a:r>
              <a:rPr lang="en-US" sz="2000" b="0" i="0" dirty="0" err="1">
                <a:solidFill>
                  <a:schemeClr val="tx1">
                    <a:lumMod val="95000"/>
                  </a:schemeClr>
                </a:solidFill>
                <a:effectLst/>
                <a:latin typeface="urw-din"/>
              </a:rPr>
              <a:t>output.Keys</a:t>
            </a:r>
            <a:r>
              <a:rPr lang="en-US" sz="2000" b="0" i="0" dirty="0">
                <a:solidFill>
                  <a:schemeClr val="tx1">
                    <a:lumMod val="95000"/>
                  </a:schemeClr>
                </a:solidFill>
                <a:effectLst/>
                <a:latin typeface="urw-din"/>
              </a:rPr>
              <a:t> are boolean values(true or false) and the corresponding values are lists containing elements of type </a:t>
            </a:r>
            <a:r>
              <a:rPr lang="en-US" sz="2000" b="1" i="0" dirty="0">
                <a:solidFill>
                  <a:schemeClr val="tx1">
                    <a:lumMod val="95000"/>
                  </a:schemeClr>
                </a:solidFill>
                <a:effectLst/>
                <a:latin typeface="urw-din"/>
              </a:rPr>
              <a:t>T</a:t>
            </a:r>
            <a:r>
              <a:rPr lang="en-US" sz="2000" b="0" i="0" dirty="0">
                <a:solidFill>
                  <a:schemeClr val="tx1">
                    <a:lumMod val="95000"/>
                  </a:schemeClr>
                </a:solidFill>
                <a:effectLst/>
                <a:latin typeface="urw-din"/>
              </a:rPr>
              <a:t>.</a:t>
            </a:r>
          </a:p>
          <a:p>
            <a:pPr algn="l" fontAlgn="base"/>
            <a:r>
              <a:rPr lang="en-US" sz="2000" b="1" i="0" dirty="0">
                <a:solidFill>
                  <a:schemeClr val="tx1">
                    <a:lumMod val="95000"/>
                  </a:schemeClr>
                </a:solidFill>
                <a:effectLst/>
                <a:latin typeface="urw-din"/>
              </a:rPr>
              <a:t>Parameters:</a:t>
            </a:r>
            <a:r>
              <a:rPr lang="en-US" sz="2000" b="0" i="0" dirty="0">
                <a:solidFill>
                  <a:schemeClr val="tx1">
                    <a:lumMod val="95000"/>
                  </a:schemeClr>
                </a:solidFill>
                <a:effectLst/>
                <a:latin typeface="urw-din"/>
              </a:rPr>
              <a:t> This method takes a mandatory parameter </a:t>
            </a:r>
            <a:r>
              <a:rPr lang="en-US" sz="2000" b="1" i="0" dirty="0">
                <a:solidFill>
                  <a:schemeClr val="tx1">
                    <a:lumMod val="95000"/>
                  </a:schemeClr>
                </a:solidFill>
                <a:effectLst/>
                <a:latin typeface="urw-din"/>
              </a:rPr>
              <a:t>predicate</a:t>
            </a:r>
            <a:r>
              <a:rPr lang="en-US" sz="2000" b="0" i="0" dirty="0">
                <a:solidFill>
                  <a:schemeClr val="tx1">
                    <a:lumMod val="95000"/>
                  </a:schemeClr>
                </a:solidFill>
                <a:effectLst/>
                <a:latin typeface="urw-din"/>
              </a:rPr>
              <a:t> which an instance of a Predicate Interface of type </a:t>
            </a:r>
            <a:r>
              <a:rPr lang="en-US" sz="2000" b="1" i="0" dirty="0">
                <a:solidFill>
                  <a:schemeClr val="tx1">
                    <a:lumMod val="95000"/>
                  </a:schemeClr>
                </a:solidFill>
                <a:effectLst/>
                <a:latin typeface="urw-din"/>
              </a:rPr>
              <a:t>T</a:t>
            </a:r>
            <a:r>
              <a:rPr lang="en-US" sz="2000" b="0" i="0" dirty="0">
                <a:solidFill>
                  <a:schemeClr val="tx1">
                    <a:lumMod val="95000"/>
                  </a:schemeClr>
                </a:solidFill>
                <a:effectLst/>
                <a:latin typeface="urw-din"/>
              </a:rPr>
              <a:t>.</a:t>
            </a:r>
          </a:p>
          <a:p>
            <a:pPr algn="l" fontAlgn="base"/>
            <a:r>
              <a:rPr lang="en-US" sz="2000" b="1" i="0" dirty="0">
                <a:solidFill>
                  <a:schemeClr val="tx1">
                    <a:lumMod val="95000"/>
                  </a:schemeClr>
                </a:solidFill>
                <a:effectLst/>
                <a:latin typeface="urw-din"/>
              </a:rPr>
              <a:t>Return Value:</a:t>
            </a:r>
            <a:r>
              <a:rPr lang="en-US" sz="2000" b="0" i="0" dirty="0">
                <a:solidFill>
                  <a:schemeClr val="tx1">
                    <a:lumMod val="95000"/>
                  </a:schemeClr>
                </a:solidFill>
                <a:effectLst/>
                <a:latin typeface="urw-din"/>
              </a:rPr>
              <a:t> This method returns a </a:t>
            </a:r>
            <a:r>
              <a:rPr lang="en-US" sz="2000" b="1" i="0" dirty="0">
                <a:solidFill>
                  <a:schemeClr val="tx1">
                    <a:lumMod val="95000"/>
                  </a:schemeClr>
                </a:solidFill>
                <a:effectLst/>
                <a:latin typeface="urw-din"/>
              </a:rPr>
              <a:t>Collector</a:t>
            </a:r>
            <a:r>
              <a:rPr lang="en-US" sz="2000" b="0" i="0" dirty="0">
                <a:solidFill>
                  <a:schemeClr val="tx1">
                    <a:lumMod val="95000"/>
                  </a:schemeClr>
                </a:solidFill>
                <a:effectLst/>
                <a:latin typeface="urw-din"/>
              </a:rPr>
              <a:t> implementing the partitioning operation.</a:t>
            </a:r>
          </a:p>
        </p:txBody>
      </p:sp>
    </p:spTree>
    <p:extLst>
      <p:ext uri="{BB962C8B-B14F-4D97-AF65-F5344CB8AC3E}">
        <p14:creationId xmlns:p14="http://schemas.microsoft.com/office/powerpoint/2010/main" xmlns="" val="24167165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510</TotalTime>
  <Words>269</Words>
  <Application>Microsoft Office PowerPoint</Application>
  <PresentationFormat>Custom</PresentationFormat>
  <Paragraphs>49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Berlin</vt:lpstr>
      <vt:lpstr>CORE JAVA DAY15</vt:lpstr>
      <vt:lpstr>Numeric Streams </vt:lpstr>
      <vt:lpstr>Java Collectors </vt:lpstr>
      <vt:lpstr>Slide 4</vt:lpstr>
      <vt:lpstr>Slide 5</vt:lpstr>
      <vt:lpstr>Methods inside the Collectors Class </vt:lpstr>
      <vt:lpstr>Collectors partitioningBy() method in Java </vt:lpstr>
      <vt:lpstr>Slide 8</vt:lpstr>
      <vt:lpstr>Slide 9</vt:lpstr>
      <vt:lpstr>Slide 10</vt:lpstr>
      <vt:lpstr>Collectors groupingBy() method in Java </vt:lpstr>
      <vt:lpstr>Slide 12</vt:lpstr>
      <vt:lpstr>Slide 13</vt:lpstr>
      <vt:lpstr>What is Java Parallel Streams? </vt:lpstr>
      <vt:lpstr>Slide 15</vt:lpstr>
      <vt:lpstr>Slide 16</vt:lpstr>
      <vt:lpstr>Using LocalDate, LocalTime and LocalDateTime </vt:lpstr>
      <vt:lpstr> Working With LocalDate </vt:lpstr>
      <vt:lpstr>. Working With LocalTime </vt:lpstr>
      <vt:lpstr> Working With LocalDateTime </vt:lpstr>
      <vt:lpstr>Slide 21</vt:lpstr>
      <vt:lpstr> Using ZonedDateTime API </vt:lpstr>
      <vt:lpstr> TemporalAdjuster </vt:lpstr>
      <vt:lpstr>Slide 24</vt:lpstr>
      <vt:lpstr>Slide 25</vt:lpstr>
      <vt:lpstr>Slide 26</vt:lpstr>
      <vt:lpstr>Custom TemporalAdjuster </vt:lpstr>
      <vt:lpstr>Slide 28</vt:lpstr>
      <vt:lpstr>Slide 29</vt:lpstr>
      <vt:lpstr> Using Period and Duration </vt:lpstr>
      <vt:lpstr>Working With Period </vt:lpstr>
      <vt:lpstr> Working With Duration </vt:lpstr>
      <vt:lpstr> Compatibility With Date and Calendar </vt:lpstr>
      <vt:lpstr>Date and Time Formatting </vt:lpstr>
      <vt:lpstr>Java TimeZone Class </vt:lpstr>
      <vt:lpstr>Java TimeZone class declaration </vt:lpstr>
      <vt:lpstr>Slide 37</vt:lpstr>
      <vt:lpstr>Slide 38</vt:lpstr>
      <vt:lpstr>Slide 39</vt:lpstr>
      <vt:lpstr>Slide 40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DAY15</dc:title>
  <dc:creator>sushmitha praveen</dc:creator>
  <cp:lastModifiedBy>Windows User</cp:lastModifiedBy>
  <cp:revision>16</cp:revision>
  <dcterms:created xsi:type="dcterms:W3CDTF">2022-05-04T05:53:23Z</dcterms:created>
  <dcterms:modified xsi:type="dcterms:W3CDTF">2022-05-05T07:09:39Z</dcterms:modified>
</cp:coreProperties>
</file>