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5" r:id="rId7"/>
    <p:sldId id="328" r:id="rId8"/>
    <p:sldId id="266" r:id="rId9"/>
    <p:sldId id="270" r:id="rId10"/>
    <p:sldId id="271" r:id="rId11"/>
    <p:sldId id="272" r:id="rId12"/>
    <p:sldId id="273" r:id="rId13"/>
    <p:sldId id="274" r:id="rId14"/>
    <p:sldId id="275" r:id="rId15"/>
    <p:sldId id="276" r:id="rId16"/>
    <p:sldId id="277" r:id="rId17"/>
    <p:sldId id="279" r:id="rId18"/>
    <p:sldId id="280" r:id="rId19"/>
    <p:sldId id="282" r:id="rId20"/>
    <p:sldId id="283" r:id="rId21"/>
    <p:sldId id="284" r:id="rId22"/>
    <p:sldId id="286" r:id="rId23"/>
    <p:sldId id="287" r:id="rId24"/>
    <p:sldId id="288" r:id="rId25"/>
    <p:sldId id="289" r:id="rId26"/>
    <p:sldId id="291" r:id="rId27"/>
    <p:sldId id="292" r:id="rId28"/>
    <p:sldId id="294" r:id="rId29"/>
    <p:sldId id="295" r:id="rId30"/>
    <p:sldId id="296" r:id="rId31"/>
    <p:sldId id="297"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761D4ED-A734-456E-8B24-07A097E75E5D}" type="datetimeFigureOut">
              <a:rPr lang="en-IN" smtClean="0"/>
              <a:pPr/>
              <a:t>26-04-2022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B7AFF26-5E29-4260-BD35-0552FE25AD7C}"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8157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317412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174529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2977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AFF26-5E29-4260-BD35-0552FE25AD7C}"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5436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4457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07147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98900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347871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8509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D4ED-A734-456E-8B24-07A097E75E5D}" type="datetimeFigureOut">
              <a:rPr lang="en-IN" smtClean="0"/>
              <a:pPr/>
              <a:t>26-04-2022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3643699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761D4ED-A734-456E-8B24-07A097E75E5D}" type="datetimeFigureOut">
              <a:rPr lang="en-IN" smtClean="0"/>
              <a:pPr/>
              <a:t>26-04-2022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B7AFF26-5E29-4260-BD35-0552FE25AD7C}" type="slidenum">
              <a:rPr lang="en-IN" smtClean="0"/>
              <a:pPr/>
              <a:t>‹#›</a:t>
            </a:fld>
            <a:endParaRPr lang="en-IN"/>
          </a:p>
        </p:txBody>
      </p:sp>
    </p:spTree>
    <p:extLst>
      <p:ext uri="{BB962C8B-B14F-4D97-AF65-F5344CB8AC3E}">
        <p14:creationId xmlns:p14="http://schemas.microsoft.com/office/powerpoint/2010/main" xmlns="" val="2245664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www.javatpoint.com/java-file-class" TargetMode="External"/><Relationship Id="rId2" Type="http://schemas.openxmlformats.org/officeDocument/2006/relationships/hyperlink" Target="https://www.javatpoint.com/java-fileinputstream-class" TargetMode="External"/><Relationship Id="rId1" Type="http://schemas.openxmlformats.org/officeDocument/2006/relationships/slideLayout" Target="../slideLayouts/slideLayout7.xml"/><Relationship Id="rId4" Type="http://schemas.openxmlformats.org/officeDocument/2006/relationships/hyperlink" Target="https://www.javatpoint.com/java-tutorial"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FEC12-22F6-41A7-B57D-738915E09E47}"/>
              </a:ext>
            </a:extLst>
          </p:cNvPr>
          <p:cNvSpPr>
            <a:spLocks noGrp="1"/>
          </p:cNvSpPr>
          <p:nvPr>
            <p:ph type="ctrTitle"/>
          </p:nvPr>
        </p:nvSpPr>
        <p:spPr/>
        <p:txBody>
          <a:bodyPr/>
          <a:lstStyle/>
          <a:p>
            <a:r>
              <a:rPr lang="en-US" dirty="0">
                <a:highlight>
                  <a:srgbClr val="808000"/>
                </a:highlight>
              </a:rPr>
              <a:t>CORE JAVA</a:t>
            </a:r>
            <a:r>
              <a:rPr lang="en-US" dirty="0">
                <a:highlight>
                  <a:srgbClr val="0000FF"/>
                </a:highlight>
              </a:rPr>
              <a:t/>
            </a:r>
            <a:br>
              <a:rPr lang="en-US" dirty="0">
                <a:highlight>
                  <a:srgbClr val="0000FF"/>
                </a:highlight>
              </a:rPr>
            </a:br>
            <a:r>
              <a:rPr lang="en-US" dirty="0"/>
              <a:t> DAY9</a:t>
            </a:r>
            <a:endParaRPr lang="en-IN" dirty="0"/>
          </a:p>
        </p:txBody>
      </p:sp>
      <p:sp>
        <p:nvSpPr>
          <p:cNvPr id="3" name="Subtitle 2">
            <a:extLst>
              <a:ext uri="{FF2B5EF4-FFF2-40B4-BE49-F238E27FC236}">
                <a16:creationId xmlns:a16="http://schemas.microsoft.com/office/drawing/2014/main" xmlns="" id="{B41E44DB-EF94-4FB9-B20F-9C371C0EACDA}"/>
              </a:ext>
            </a:extLst>
          </p:cNvPr>
          <p:cNvSpPr>
            <a:spLocks noGrp="1"/>
          </p:cNvSpPr>
          <p:nvPr>
            <p:ph type="subTitle" idx="1"/>
          </p:nvPr>
        </p:nvSpPr>
        <p:spPr/>
        <p:txBody>
          <a:bodyPr>
            <a:normAutofit/>
          </a:bodyPr>
          <a:lstStyle/>
          <a:p>
            <a:r>
              <a:rPr lang="en-US" sz="4000" dirty="0">
                <a:solidFill>
                  <a:schemeClr val="tx1"/>
                </a:solidFill>
                <a:latin typeface="Arial Rounded MT Bold" panose="020F0704030504030204" pitchFamily="34" charset="0"/>
              </a:rPr>
              <a:t>NEEHARIKA</a:t>
            </a:r>
            <a:endParaRPr lang="en-IN" sz="4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xmlns="" val="94593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5DB78-70FB-4FDC-BDB4-09D13175CE38}"/>
              </a:ext>
            </a:extLst>
          </p:cNvPr>
          <p:cNvSpPr>
            <a:spLocks noGrp="1"/>
          </p:cNvSpPr>
          <p:nvPr>
            <p:ph type="title"/>
          </p:nvPr>
        </p:nvSpPr>
        <p:spPr/>
        <p:txBody>
          <a:bodyPr/>
          <a:lstStyle/>
          <a:p>
            <a:r>
              <a:rPr lang="en-IN" b="0" i="0" dirty="0">
                <a:solidFill>
                  <a:srgbClr val="610B4B"/>
                </a:solidFill>
                <a:effectLst/>
                <a:latin typeface="erdana"/>
              </a:rPr>
              <a:t>Syntax of Java try-catch</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2624268D-2F79-4D52-B44B-6054A8F062B3}"/>
              </a:ext>
            </a:extLst>
          </p:cNvPr>
          <p:cNvPicPr>
            <a:picLocks noGrp="1" noChangeAspect="1"/>
          </p:cNvPicPr>
          <p:nvPr>
            <p:ph idx="1"/>
          </p:nvPr>
        </p:nvPicPr>
        <p:blipFill>
          <a:blip r:embed="rId2"/>
          <a:stretch>
            <a:fillRect/>
          </a:stretch>
        </p:blipFill>
        <p:spPr>
          <a:xfrm>
            <a:off x="942392" y="2453950"/>
            <a:ext cx="7501811" cy="2724539"/>
          </a:xfrm>
        </p:spPr>
      </p:pic>
    </p:spTree>
    <p:extLst>
      <p:ext uri="{BB962C8B-B14F-4D97-AF65-F5344CB8AC3E}">
        <p14:creationId xmlns:p14="http://schemas.microsoft.com/office/powerpoint/2010/main" xmlns="" val="227446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567B0-D74A-45E6-B8F0-FE9C344E5F18}"/>
              </a:ext>
            </a:extLst>
          </p:cNvPr>
          <p:cNvSpPr>
            <a:spLocks noGrp="1"/>
          </p:cNvSpPr>
          <p:nvPr>
            <p:ph type="title"/>
          </p:nvPr>
        </p:nvSpPr>
        <p:spPr/>
        <p:txBody>
          <a:bodyPr/>
          <a:lstStyle/>
          <a:p>
            <a:r>
              <a:rPr lang="en-IN" b="0" i="0" dirty="0">
                <a:solidFill>
                  <a:srgbClr val="610B4B"/>
                </a:solidFill>
                <a:effectLst/>
                <a:latin typeface="erdana"/>
              </a:rPr>
              <a:t>Syntax of try-finally block</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9950DF87-1752-4AF1-BCCD-A1AD98FC328B}"/>
              </a:ext>
            </a:extLst>
          </p:cNvPr>
          <p:cNvPicPr>
            <a:picLocks noGrp="1" noChangeAspect="1"/>
          </p:cNvPicPr>
          <p:nvPr>
            <p:ph idx="1"/>
          </p:nvPr>
        </p:nvPicPr>
        <p:blipFill>
          <a:blip r:embed="rId2"/>
          <a:stretch>
            <a:fillRect/>
          </a:stretch>
        </p:blipFill>
        <p:spPr>
          <a:xfrm>
            <a:off x="1464906" y="2612571"/>
            <a:ext cx="6755831" cy="2556587"/>
          </a:xfrm>
        </p:spPr>
      </p:pic>
    </p:spTree>
    <p:extLst>
      <p:ext uri="{BB962C8B-B14F-4D97-AF65-F5344CB8AC3E}">
        <p14:creationId xmlns:p14="http://schemas.microsoft.com/office/powerpoint/2010/main" xmlns="" val="75042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BD7F7-36E6-4550-92C4-8FAA6951BFEA}"/>
              </a:ext>
            </a:extLst>
          </p:cNvPr>
          <p:cNvSpPr>
            <a:spLocks noGrp="1"/>
          </p:cNvSpPr>
          <p:nvPr>
            <p:ph type="ctrTitle"/>
          </p:nvPr>
        </p:nvSpPr>
        <p:spPr/>
        <p:txBody>
          <a:bodyPr/>
          <a:lstStyle/>
          <a:p>
            <a:r>
              <a:rPr lang="en-IN" b="0" i="0" dirty="0">
                <a:solidFill>
                  <a:srgbClr val="610B38"/>
                </a:solidFill>
                <a:effectLst/>
                <a:latin typeface="erdana"/>
              </a:rPr>
              <a:t>Java catch block</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xmlns="" id="{7047AAA1-6494-4681-A685-AE519057A273}"/>
              </a:ext>
            </a:extLst>
          </p:cNvPr>
          <p:cNvSpPr>
            <a:spLocks noGrp="1"/>
          </p:cNvSpPr>
          <p:nvPr>
            <p:ph type="subTitle" idx="1"/>
          </p:nvPr>
        </p:nvSpPr>
        <p:spPr/>
        <p:txBody>
          <a:bodyPr>
            <a:normAutofit/>
          </a:bodyPr>
          <a:lstStyle/>
          <a:p>
            <a:r>
              <a:rPr lang="en-US" sz="2800" b="0" i="0" dirty="0">
                <a:solidFill>
                  <a:srgbClr val="C00000"/>
                </a:solidFill>
                <a:effectLst/>
                <a:latin typeface="Goudy Old Style" panose="02020502050305020303" pitchFamily="18" charset="0"/>
              </a:rPr>
              <a:t>Java catch block is used to handle the Exception by declaring the type of exception within the parameter</a:t>
            </a:r>
            <a:endParaRPr lang="en-IN" sz="2800" dirty="0">
              <a:solidFill>
                <a:srgbClr val="C00000"/>
              </a:solidFill>
              <a:latin typeface="Goudy Old Style" panose="02020502050305020303" pitchFamily="18" charset="0"/>
            </a:endParaRPr>
          </a:p>
        </p:txBody>
      </p:sp>
    </p:spTree>
    <p:extLst>
      <p:ext uri="{BB962C8B-B14F-4D97-AF65-F5344CB8AC3E}">
        <p14:creationId xmlns:p14="http://schemas.microsoft.com/office/powerpoint/2010/main" xmlns="" val="159394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F09E-04AB-4AC9-B30C-6CB76F437DBD}"/>
              </a:ext>
            </a:extLst>
          </p:cNvPr>
          <p:cNvSpPr>
            <a:spLocks noGrp="1"/>
          </p:cNvSpPr>
          <p:nvPr>
            <p:ph type="title"/>
          </p:nvPr>
        </p:nvSpPr>
        <p:spPr/>
        <p:txBody>
          <a:bodyPr>
            <a:normAutofit fontScale="90000"/>
          </a:bodyPr>
          <a:lstStyle/>
          <a:p>
            <a:r>
              <a:rPr lang="en-US" b="0" i="0" dirty="0">
                <a:solidFill>
                  <a:srgbClr val="610B38"/>
                </a:solidFill>
                <a:effectLst/>
                <a:latin typeface="erdana"/>
              </a:rPr>
              <a:t>Internal Working of Java try-catch block</a:t>
            </a:r>
            <a:br>
              <a:rPr lang="en-US"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9FB81048-13D9-47A9-88E1-5C2EA60542B0}"/>
              </a:ext>
            </a:extLst>
          </p:cNvPr>
          <p:cNvPicPr>
            <a:picLocks noGrp="1" noChangeAspect="1"/>
          </p:cNvPicPr>
          <p:nvPr>
            <p:ph idx="1"/>
          </p:nvPr>
        </p:nvPicPr>
        <p:blipFill>
          <a:blip r:embed="rId2"/>
          <a:stretch>
            <a:fillRect/>
          </a:stretch>
        </p:blipFill>
        <p:spPr>
          <a:xfrm>
            <a:off x="1698171" y="1632857"/>
            <a:ext cx="8649477" cy="4394732"/>
          </a:xfrm>
        </p:spPr>
      </p:pic>
    </p:spTree>
    <p:extLst>
      <p:ext uri="{BB962C8B-B14F-4D97-AF65-F5344CB8AC3E}">
        <p14:creationId xmlns:p14="http://schemas.microsoft.com/office/powerpoint/2010/main" xmlns="" val="4164603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EDE69-8E34-4B60-8FF1-909E7E5F9D42}"/>
              </a:ext>
            </a:extLst>
          </p:cNvPr>
          <p:cNvSpPr>
            <a:spLocks noGrp="1"/>
          </p:cNvSpPr>
          <p:nvPr>
            <p:ph type="title"/>
          </p:nvPr>
        </p:nvSpPr>
        <p:spPr/>
        <p:txBody>
          <a:bodyPr/>
          <a:lstStyle/>
          <a:p>
            <a:r>
              <a:rPr lang="en-IN" b="1" i="0" dirty="0">
                <a:solidFill>
                  <a:srgbClr val="333333"/>
                </a:solidFill>
                <a:effectLst/>
                <a:latin typeface="inter-bold"/>
              </a:rPr>
              <a:t>TryCatchExample</a:t>
            </a:r>
            <a:endParaRPr lang="en-IN" dirty="0"/>
          </a:p>
        </p:txBody>
      </p:sp>
      <p:pic>
        <p:nvPicPr>
          <p:cNvPr id="5" name="Content Placeholder 4">
            <a:extLst>
              <a:ext uri="{FF2B5EF4-FFF2-40B4-BE49-F238E27FC236}">
                <a16:creationId xmlns:a16="http://schemas.microsoft.com/office/drawing/2014/main" xmlns="" id="{A86ECE5F-0D94-45F3-A848-65EA01E46818}"/>
              </a:ext>
            </a:extLst>
          </p:cNvPr>
          <p:cNvPicPr>
            <a:picLocks noGrp="1" noChangeAspect="1"/>
          </p:cNvPicPr>
          <p:nvPr>
            <p:ph idx="1"/>
          </p:nvPr>
        </p:nvPicPr>
        <p:blipFill>
          <a:blip r:embed="rId2"/>
          <a:stretch>
            <a:fillRect/>
          </a:stretch>
        </p:blipFill>
        <p:spPr>
          <a:xfrm>
            <a:off x="1408922" y="1965960"/>
            <a:ext cx="7688425" cy="4042954"/>
          </a:xfrm>
        </p:spPr>
      </p:pic>
    </p:spTree>
    <p:extLst>
      <p:ext uri="{BB962C8B-B14F-4D97-AF65-F5344CB8AC3E}">
        <p14:creationId xmlns:p14="http://schemas.microsoft.com/office/powerpoint/2010/main" xmlns="" val="252982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E1D29-30C0-41C3-A7D5-15C9EBCDF8E6}"/>
              </a:ext>
            </a:extLst>
          </p:cNvPr>
          <p:cNvSpPr>
            <a:spLocks noGrp="1"/>
          </p:cNvSpPr>
          <p:nvPr>
            <p:ph type="title"/>
          </p:nvPr>
        </p:nvSpPr>
        <p:spPr>
          <a:xfrm>
            <a:off x="1143000" y="609600"/>
            <a:ext cx="9875520" cy="4083698"/>
          </a:xfrm>
        </p:spPr>
        <p:txBody>
          <a:bodyPr/>
          <a:lstStyle/>
          <a:p>
            <a:r>
              <a:rPr lang="en-IN" b="0" i="0" dirty="0">
                <a:solidFill>
                  <a:srgbClr val="610B38"/>
                </a:solidFill>
                <a:effectLst/>
                <a:latin typeface="erdana"/>
              </a:rPr>
              <a:t> Checked and Unchecked Exceptions</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xmlns="" val="367555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7E140D8-4DB4-44B1-99E6-2CB4723819AB}"/>
              </a:ext>
            </a:extLst>
          </p:cNvPr>
          <p:cNvPicPr>
            <a:picLocks noChangeAspect="1"/>
          </p:cNvPicPr>
          <p:nvPr/>
        </p:nvPicPr>
        <p:blipFill>
          <a:blip r:embed="rId2"/>
          <a:stretch>
            <a:fillRect/>
          </a:stretch>
        </p:blipFill>
        <p:spPr>
          <a:xfrm>
            <a:off x="1184988" y="1129004"/>
            <a:ext cx="9545216" cy="4422710"/>
          </a:xfrm>
          <a:prstGeom prst="rect">
            <a:avLst/>
          </a:prstGeom>
        </p:spPr>
      </p:pic>
    </p:spTree>
    <p:extLst>
      <p:ext uri="{BB962C8B-B14F-4D97-AF65-F5344CB8AC3E}">
        <p14:creationId xmlns:p14="http://schemas.microsoft.com/office/powerpoint/2010/main" xmlns="" val="339316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B6F3E3-FFD1-41F3-BE7F-3694658238A6}"/>
              </a:ext>
            </a:extLst>
          </p:cNvPr>
          <p:cNvPicPr>
            <a:picLocks noChangeAspect="1"/>
          </p:cNvPicPr>
          <p:nvPr/>
        </p:nvPicPr>
        <p:blipFill>
          <a:blip r:embed="rId2"/>
          <a:stretch>
            <a:fillRect/>
          </a:stretch>
        </p:blipFill>
        <p:spPr>
          <a:xfrm>
            <a:off x="802434" y="1306285"/>
            <a:ext cx="10086390" cy="3526971"/>
          </a:xfrm>
          <a:prstGeom prst="rect">
            <a:avLst/>
          </a:prstGeom>
        </p:spPr>
      </p:pic>
    </p:spTree>
    <p:extLst>
      <p:ext uri="{BB962C8B-B14F-4D97-AF65-F5344CB8AC3E}">
        <p14:creationId xmlns:p14="http://schemas.microsoft.com/office/powerpoint/2010/main" xmlns="" val="2614486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681AF-896B-43DC-9115-140F3E62BDF4}"/>
              </a:ext>
            </a:extLst>
          </p:cNvPr>
          <p:cNvSpPr>
            <a:spLocks noGrp="1"/>
          </p:cNvSpPr>
          <p:nvPr>
            <p:ph type="title"/>
          </p:nvPr>
        </p:nvSpPr>
        <p:spPr/>
        <p:txBody>
          <a:bodyPr/>
          <a:lstStyle/>
          <a:p>
            <a:r>
              <a:rPr lang="en-IN" b="0" i="0" dirty="0">
                <a:solidFill>
                  <a:srgbClr val="610B4B"/>
                </a:solidFill>
                <a:effectLst/>
                <a:latin typeface="erdana"/>
              </a:rPr>
              <a:t>Flowchart of Multi-catch Block</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0450CD33-2567-4D7E-A904-8B940281C156}"/>
              </a:ext>
            </a:extLst>
          </p:cNvPr>
          <p:cNvPicPr>
            <a:picLocks noGrp="1" noChangeAspect="1"/>
          </p:cNvPicPr>
          <p:nvPr>
            <p:ph idx="1"/>
          </p:nvPr>
        </p:nvPicPr>
        <p:blipFill>
          <a:blip r:embed="rId2"/>
          <a:stretch>
            <a:fillRect/>
          </a:stretch>
        </p:blipFill>
        <p:spPr>
          <a:xfrm>
            <a:off x="1716832" y="1614196"/>
            <a:ext cx="8490857" cy="4711959"/>
          </a:xfrm>
        </p:spPr>
      </p:pic>
    </p:spTree>
    <p:extLst>
      <p:ext uri="{BB962C8B-B14F-4D97-AF65-F5344CB8AC3E}">
        <p14:creationId xmlns:p14="http://schemas.microsoft.com/office/powerpoint/2010/main" xmlns="" val="245663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3CEBD-814C-46E6-80AE-737E06E4334C}"/>
              </a:ext>
            </a:extLst>
          </p:cNvPr>
          <p:cNvSpPr>
            <a:spLocks noGrp="1"/>
          </p:cNvSpPr>
          <p:nvPr>
            <p:ph type="title"/>
          </p:nvPr>
        </p:nvSpPr>
        <p:spPr/>
        <p:txBody>
          <a:bodyPr/>
          <a:lstStyle/>
          <a:p>
            <a:r>
              <a:rPr lang="en-IN" b="0" i="0" dirty="0">
                <a:solidFill>
                  <a:srgbClr val="610B38"/>
                </a:solidFill>
                <a:effectLst/>
                <a:latin typeface="erdana"/>
              </a:rPr>
              <a:t>Java Nested try block</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1F0FA280-0C8F-40BE-BBCA-214884669C50}"/>
              </a:ext>
            </a:extLst>
          </p:cNvPr>
          <p:cNvSpPr>
            <a:spLocks noGrp="1"/>
          </p:cNvSpPr>
          <p:nvPr>
            <p:ph idx="1"/>
          </p:nvPr>
        </p:nvSpPr>
        <p:spPr/>
        <p:txBody>
          <a:bodyPr/>
          <a:lstStyle/>
          <a:p>
            <a:r>
              <a:rPr lang="en-US" sz="2800" b="0" i="0" dirty="0">
                <a:solidFill>
                  <a:schemeClr val="accent2">
                    <a:lumMod val="75000"/>
                  </a:schemeClr>
                </a:solidFill>
                <a:effectLst/>
                <a:latin typeface="HP Simplified" panose="020B0604020204020204" pitchFamily="34" charset="0"/>
              </a:rPr>
              <a:t>In Java, using a try block inside another try block is permitted. It is called as nested try block. Every statement that we enter a statement in try block, context of that exception is pushed onto the stack</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50732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9FA82B2-EC31-4094-AA1E-8EB35331AE93}"/>
              </a:ext>
            </a:extLst>
          </p:cNvPr>
          <p:cNvPicPr>
            <a:picLocks noChangeAspect="1"/>
          </p:cNvPicPr>
          <p:nvPr/>
        </p:nvPicPr>
        <p:blipFill>
          <a:blip r:embed="rId2"/>
          <a:stretch>
            <a:fillRect/>
          </a:stretch>
        </p:blipFill>
        <p:spPr>
          <a:xfrm>
            <a:off x="1119673" y="709127"/>
            <a:ext cx="10151707" cy="5346440"/>
          </a:xfrm>
          <a:prstGeom prst="rect">
            <a:avLst/>
          </a:prstGeom>
        </p:spPr>
      </p:pic>
    </p:spTree>
    <p:extLst>
      <p:ext uri="{BB962C8B-B14F-4D97-AF65-F5344CB8AC3E}">
        <p14:creationId xmlns:p14="http://schemas.microsoft.com/office/powerpoint/2010/main" xmlns="" val="105475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63421D5-5559-434B-9217-2094AA43C78C}"/>
              </a:ext>
            </a:extLst>
          </p:cNvPr>
          <p:cNvPicPr>
            <a:picLocks noChangeAspect="1"/>
          </p:cNvPicPr>
          <p:nvPr/>
        </p:nvPicPr>
        <p:blipFill>
          <a:blip r:embed="rId2"/>
          <a:stretch>
            <a:fillRect/>
          </a:stretch>
        </p:blipFill>
        <p:spPr>
          <a:xfrm>
            <a:off x="1894114" y="270588"/>
            <a:ext cx="7417837" cy="6260841"/>
          </a:xfrm>
          <a:prstGeom prst="rect">
            <a:avLst/>
          </a:prstGeom>
        </p:spPr>
      </p:pic>
    </p:spTree>
    <p:extLst>
      <p:ext uri="{BB962C8B-B14F-4D97-AF65-F5344CB8AC3E}">
        <p14:creationId xmlns:p14="http://schemas.microsoft.com/office/powerpoint/2010/main" xmlns="" val="365669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E369110-0F70-49A4-908E-5DDBAAFAA5D3}"/>
              </a:ext>
            </a:extLst>
          </p:cNvPr>
          <p:cNvPicPr>
            <a:picLocks noChangeAspect="1"/>
          </p:cNvPicPr>
          <p:nvPr/>
        </p:nvPicPr>
        <p:blipFill>
          <a:blip r:embed="rId2"/>
          <a:stretch>
            <a:fillRect/>
          </a:stretch>
        </p:blipFill>
        <p:spPr>
          <a:xfrm>
            <a:off x="671804" y="326571"/>
            <a:ext cx="8584163" cy="5339093"/>
          </a:xfrm>
          <a:prstGeom prst="rect">
            <a:avLst/>
          </a:prstGeom>
        </p:spPr>
      </p:pic>
    </p:spTree>
    <p:extLst>
      <p:ext uri="{BB962C8B-B14F-4D97-AF65-F5344CB8AC3E}">
        <p14:creationId xmlns:p14="http://schemas.microsoft.com/office/powerpoint/2010/main" xmlns="" val="286279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291E11-1124-4CEE-BC74-6B68F334A4A5}"/>
              </a:ext>
            </a:extLst>
          </p:cNvPr>
          <p:cNvSpPr>
            <a:spLocks noGrp="1"/>
          </p:cNvSpPr>
          <p:nvPr>
            <p:ph type="title"/>
          </p:nvPr>
        </p:nvSpPr>
        <p:spPr/>
        <p:txBody>
          <a:bodyPr/>
          <a:lstStyle/>
          <a:p>
            <a:r>
              <a:rPr lang="en-IN" b="0" i="0" dirty="0">
                <a:solidFill>
                  <a:srgbClr val="610B38"/>
                </a:solidFill>
                <a:effectLst/>
                <a:latin typeface="erdana"/>
              </a:rPr>
              <a:t>Java throws keyword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A49C97C8-8E99-4220-A7CE-DBAE03B3636D}"/>
              </a:ext>
            </a:extLst>
          </p:cNvPr>
          <p:cNvSpPr>
            <a:spLocks noGrp="1"/>
          </p:cNvSpPr>
          <p:nvPr>
            <p:ph idx="1"/>
          </p:nvPr>
        </p:nvSpPr>
        <p:spPr/>
        <p:txBody>
          <a:bodyPr/>
          <a:lstStyle/>
          <a:p>
            <a:r>
              <a:rPr lang="en-US" sz="3200" b="0" i="0" dirty="0">
                <a:solidFill>
                  <a:srgbClr val="002060"/>
                </a:solidFill>
                <a:effectLst/>
                <a:latin typeface="inter-regular"/>
              </a:rPr>
              <a:t>The </a:t>
            </a:r>
            <a:r>
              <a:rPr lang="en-US" sz="3200" b="1" i="0" dirty="0">
                <a:solidFill>
                  <a:srgbClr val="002060"/>
                </a:solidFill>
                <a:effectLst/>
                <a:latin typeface="inter-bold"/>
              </a:rPr>
              <a:t>Java throws keyword</a:t>
            </a:r>
            <a:r>
              <a:rPr lang="en-US" sz="3200" b="0" i="0" dirty="0">
                <a:solidFill>
                  <a:srgbClr val="002060"/>
                </a:solidFill>
                <a:effectLst/>
                <a:latin typeface="inter-regular"/>
              </a:rPr>
              <a:t> is used to declare an exception. It gives an information to the programmer that there may occur an exception</a:t>
            </a:r>
            <a:r>
              <a:rPr lang="en-US" b="0" i="0" dirty="0">
                <a:solidFill>
                  <a:srgbClr val="333333"/>
                </a:solidFill>
                <a:effectLst/>
                <a:latin typeface="inter-regular"/>
              </a:rPr>
              <a:t>. </a:t>
            </a:r>
            <a:endParaRPr lang="en-IN" dirty="0"/>
          </a:p>
        </p:txBody>
      </p:sp>
    </p:spTree>
    <p:extLst>
      <p:ext uri="{BB962C8B-B14F-4D97-AF65-F5344CB8AC3E}">
        <p14:creationId xmlns:p14="http://schemas.microsoft.com/office/powerpoint/2010/main" xmlns="" val="37301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BA842BF-8669-43AC-9889-68AA6DFEDC6E}"/>
              </a:ext>
            </a:extLst>
          </p:cNvPr>
          <p:cNvPicPr>
            <a:picLocks noChangeAspect="1"/>
          </p:cNvPicPr>
          <p:nvPr/>
        </p:nvPicPr>
        <p:blipFill>
          <a:blip r:embed="rId2"/>
          <a:stretch>
            <a:fillRect/>
          </a:stretch>
        </p:blipFill>
        <p:spPr>
          <a:xfrm>
            <a:off x="1642188" y="1231641"/>
            <a:ext cx="6932627" cy="3735819"/>
          </a:xfrm>
          <a:prstGeom prst="rect">
            <a:avLst/>
          </a:prstGeom>
        </p:spPr>
      </p:pic>
    </p:spTree>
    <p:extLst>
      <p:ext uri="{BB962C8B-B14F-4D97-AF65-F5344CB8AC3E}">
        <p14:creationId xmlns:p14="http://schemas.microsoft.com/office/powerpoint/2010/main" xmlns="" val="2823988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C5B79-E8E1-42D2-8966-923824CBEA30}"/>
              </a:ext>
            </a:extLst>
          </p:cNvPr>
          <p:cNvSpPr>
            <a:spLocks noGrp="1"/>
          </p:cNvSpPr>
          <p:nvPr>
            <p:ph type="title"/>
          </p:nvPr>
        </p:nvSpPr>
        <p:spPr>
          <a:xfrm>
            <a:off x="1143000" y="609600"/>
            <a:ext cx="9875520" cy="4792824"/>
          </a:xfrm>
        </p:spPr>
        <p:txBody>
          <a:bodyPr>
            <a:normAutofit/>
          </a:bodyPr>
          <a:lstStyle/>
          <a:p>
            <a:r>
              <a:rPr lang="en-US" b="0" i="0" dirty="0">
                <a:solidFill>
                  <a:srgbClr val="610B38"/>
                </a:solidFill>
                <a:effectLst/>
                <a:latin typeface="erdana"/>
              </a:rPr>
              <a:t>Exception Handling with Method Overriding in Java</a:t>
            </a:r>
            <a:br>
              <a:rPr lang="en-US" b="0" i="0" dirty="0">
                <a:solidFill>
                  <a:srgbClr val="610B38"/>
                </a:solidFill>
                <a:effectLst/>
                <a:latin typeface="erdana"/>
              </a:rPr>
            </a:br>
            <a:endParaRPr lang="en-IN" dirty="0"/>
          </a:p>
        </p:txBody>
      </p:sp>
    </p:spTree>
    <p:extLst>
      <p:ext uri="{BB962C8B-B14F-4D97-AF65-F5344CB8AC3E}">
        <p14:creationId xmlns:p14="http://schemas.microsoft.com/office/powerpoint/2010/main" xmlns="" val="312352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DB75D77-1BDC-4438-857C-961BE2AD0628}"/>
              </a:ext>
            </a:extLst>
          </p:cNvPr>
          <p:cNvPicPr>
            <a:picLocks noChangeAspect="1"/>
          </p:cNvPicPr>
          <p:nvPr/>
        </p:nvPicPr>
        <p:blipFill>
          <a:blip r:embed="rId2"/>
          <a:stretch>
            <a:fillRect/>
          </a:stretch>
        </p:blipFill>
        <p:spPr>
          <a:xfrm>
            <a:off x="1156996" y="1184988"/>
            <a:ext cx="8943661" cy="4273420"/>
          </a:xfrm>
          <a:prstGeom prst="rect">
            <a:avLst/>
          </a:prstGeom>
        </p:spPr>
      </p:pic>
    </p:spTree>
    <p:extLst>
      <p:ext uri="{BB962C8B-B14F-4D97-AF65-F5344CB8AC3E}">
        <p14:creationId xmlns:p14="http://schemas.microsoft.com/office/powerpoint/2010/main" xmlns="" val="203939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ED5BE6F-5111-48FF-B744-D83A9FA374C6}"/>
              </a:ext>
            </a:extLst>
          </p:cNvPr>
          <p:cNvPicPr>
            <a:picLocks noChangeAspect="1"/>
          </p:cNvPicPr>
          <p:nvPr/>
        </p:nvPicPr>
        <p:blipFill>
          <a:blip r:embed="rId2"/>
          <a:stretch>
            <a:fillRect/>
          </a:stretch>
        </p:blipFill>
        <p:spPr>
          <a:xfrm>
            <a:off x="625150" y="1683254"/>
            <a:ext cx="11168743" cy="3582955"/>
          </a:xfrm>
          <a:prstGeom prst="rect">
            <a:avLst/>
          </a:prstGeom>
        </p:spPr>
      </p:pic>
      <p:sp>
        <p:nvSpPr>
          <p:cNvPr id="4" name="Rectangle 3"/>
          <p:cNvSpPr/>
          <p:nvPr/>
        </p:nvSpPr>
        <p:spPr>
          <a:xfrm>
            <a:off x="809897" y="997522"/>
            <a:ext cx="10750731" cy="523220"/>
          </a:xfrm>
          <a:prstGeom prst="rect">
            <a:avLst/>
          </a:prstGeom>
        </p:spPr>
        <p:txBody>
          <a:bodyPr wrap="square">
            <a:spAutoFit/>
          </a:bodyPr>
          <a:lstStyle/>
          <a:p>
            <a:pPr algn="ctr"/>
            <a:r>
              <a:rPr lang="en-IN" sz="2800" dirty="0" smtClean="0">
                <a:solidFill>
                  <a:srgbClr val="610B38"/>
                </a:solidFill>
                <a:latin typeface="erdana"/>
              </a:rPr>
              <a:t>Try with Resources</a:t>
            </a:r>
            <a:endParaRPr lang="en-US" sz="2800" dirty="0"/>
          </a:p>
        </p:txBody>
      </p:sp>
    </p:spTree>
    <p:extLst>
      <p:ext uri="{BB962C8B-B14F-4D97-AF65-F5344CB8AC3E}">
        <p14:creationId xmlns:p14="http://schemas.microsoft.com/office/powerpoint/2010/main" xmlns="" val="1308223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495DD-3417-4AAB-A4CE-1810F48F398B}"/>
              </a:ext>
            </a:extLst>
          </p:cNvPr>
          <p:cNvSpPr>
            <a:spLocks noGrp="1"/>
          </p:cNvSpPr>
          <p:nvPr>
            <p:ph type="title"/>
          </p:nvPr>
        </p:nvSpPr>
        <p:spPr/>
        <p:txBody>
          <a:bodyPr/>
          <a:lstStyle/>
          <a:p>
            <a:r>
              <a:rPr lang="en-IN" b="0" i="0" dirty="0" smtClean="0">
                <a:solidFill>
                  <a:srgbClr val="610B38"/>
                </a:solidFill>
                <a:effectLst/>
                <a:latin typeface="erdana"/>
              </a:rPr>
              <a:t>Try-with-resources Example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5F8342F9-C9D1-4E5C-BB25-A3273AC1A282}"/>
              </a:ext>
            </a:extLst>
          </p:cNvPr>
          <p:cNvPicPr>
            <a:picLocks noGrp="1" noChangeAspect="1"/>
          </p:cNvPicPr>
          <p:nvPr>
            <p:ph idx="1"/>
          </p:nvPr>
        </p:nvPicPr>
        <p:blipFill>
          <a:blip r:embed="rId2"/>
          <a:stretch>
            <a:fillRect/>
          </a:stretch>
        </p:blipFill>
        <p:spPr>
          <a:xfrm>
            <a:off x="233265" y="1580607"/>
            <a:ext cx="11706186" cy="4820194"/>
          </a:xfrm>
        </p:spPr>
      </p:pic>
    </p:spTree>
    <p:extLst>
      <p:ext uri="{BB962C8B-B14F-4D97-AF65-F5344CB8AC3E}">
        <p14:creationId xmlns:p14="http://schemas.microsoft.com/office/powerpoint/2010/main" xmlns="" val="106919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9E07EEC-EB31-4FFE-9692-47DEA8833F4A}"/>
              </a:ext>
            </a:extLst>
          </p:cNvPr>
          <p:cNvSpPr txBox="1"/>
          <p:nvPr/>
        </p:nvSpPr>
        <p:spPr>
          <a:xfrm>
            <a:off x="1147665" y="501134"/>
            <a:ext cx="7261548" cy="523220"/>
          </a:xfrm>
          <a:prstGeom prst="rect">
            <a:avLst/>
          </a:prstGeom>
          <a:noFill/>
        </p:spPr>
        <p:txBody>
          <a:bodyPr wrap="square">
            <a:spAutoFit/>
          </a:bodyPr>
          <a:lstStyle/>
          <a:p>
            <a:pPr algn="just"/>
            <a:r>
              <a:rPr lang="en-IN" sz="2800" b="0" i="0" dirty="0">
                <a:solidFill>
                  <a:srgbClr val="610B38"/>
                </a:solidFill>
                <a:effectLst/>
                <a:latin typeface="Elephant" panose="02020904090505020303" pitchFamily="18" charset="0"/>
              </a:rPr>
              <a:t>Java finally block</a:t>
            </a:r>
          </a:p>
        </p:txBody>
      </p:sp>
      <p:sp>
        <p:nvSpPr>
          <p:cNvPr id="5" name="TextBox 4">
            <a:extLst>
              <a:ext uri="{FF2B5EF4-FFF2-40B4-BE49-F238E27FC236}">
                <a16:creationId xmlns:a16="http://schemas.microsoft.com/office/drawing/2014/main" xmlns="" id="{455D8A41-F00B-4E82-9848-5F8C54C42DE1}"/>
              </a:ext>
            </a:extLst>
          </p:cNvPr>
          <p:cNvSpPr txBox="1"/>
          <p:nvPr/>
        </p:nvSpPr>
        <p:spPr>
          <a:xfrm>
            <a:off x="951722" y="1864863"/>
            <a:ext cx="6097554" cy="1200329"/>
          </a:xfrm>
          <a:prstGeom prst="rect">
            <a:avLst/>
          </a:prstGeom>
          <a:noFill/>
        </p:spPr>
        <p:txBody>
          <a:bodyPr wrap="square">
            <a:spAutoFit/>
          </a:bodyPr>
          <a:lstStyle/>
          <a:p>
            <a:r>
              <a:rPr lang="en-US" sz="2400" b="1" i="0" dirty="0">
                <a:solidFill>
                  <a:srgbClr val="333333"/>
                </a:solidFill>
                <a:effectLst/>
                <a:latin typeface="Arial" panose="020B0604020202020204" pitchFamily="34" charset="0"/>
                <a:cs typeface="Arial" panose="020B0604020202020204" pitchFamily="34" charset="0"/>
              </a:rPr>
              <a:t>Java finally block</a:t>
            </a:r>
            <a:r>
              <a:rPr lang="en-US" sz="2400" b="0" i="0" dirty="0">
                <a:solidFill>
                  <a:srgbClr val="333333"/>
                </a:solidFill>
                <a:effectLst/>
                <a:latin typeface="Arial" panose="020B0604020202020204" pitchFamily="34" charset="0"/>
                <a:cs typeface="Arial" panose="020B0604020202020204" pitchFamily="34" charset="0"/>
              </a:rPr>
              <a:t> is a block used to execute important code such as closing the connection, etc.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7943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ECA5804-B065-44A8-906A-CF130AD32D37}"/>
              </a:ext>
            </a:extLst>
          </p:cNvPr>
          <p:cNvPicPr>
            <a:picLocks noChangeAspect="1"/>
          </p:cNvPicPr>
          <p:nvPr/>
        </p:nvPicPr>
        <p:blipFill>
          <a:blip r:embed="rId2"/>
          <a:stretch>
            <a:fillRect/>
          </a:stretch>
        </p:blipFill>
        <p:spPr>
          <a:xfrm>
            <a:off x="1315616" y="834165"/>
            <a:ext cx="8770775" cy="5189670"/>
          </a:xfrm>
          <a:prstGeom prst="rect">
            <a:avLst/>
          </a:prstGeom>
        </p:spPr>
      </p:pic>
    </p:spTree>
    <p:extLst>
      <p:ext uri="{BB962C8B-B14F-4D97-AF65-F5344CB8AC3E}">
        <p14:creationId xmlns:p14="http://schemas.microsoft.com/office/powerpoint/2010/main" xmlns="" val="351873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A98D4-EA01-4011-893D-B68A29C6D12D}"/>
              </a:ext>
            </a:extLst>
          </p:cNvPr>
          <p:cNvSpPr>
            <a:spLocks noGrp="1"/>
          </p:cNvSpPr>
          <p:nvPr>
            <p:ph type="title"/>
          </p:nvPr>
        </p:nvSpPr>
        <p:spPr/>
        <p:txBody>
          <a:bodyPr/>
          <a:lstStyle/>
          <a:p>
            <a:r>
              <a:rPr lang="en-IN" b="0" i="0" dirty="0">
                <a:solidFill>
                  <a:srgbClr val="610B38"/>
                </a:solidFill>
                <a:effectLst/>
                <a:latin typeface="erdana"/>
              </a:rPr>
              <a:t>Exception Handling in Java</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63C076A8-A689-49BA-BB4F-045A74587E0F}"/>
              </a:ext>
            </a:extLst>
          </p:cNvPr>
          <p:cNvPicPr>
            <a:picLocks noGrp="1" noChangeAspect="1"/>
          </p:cNvPicPr>
          <p:nvPr>
            <p:ph idx="1"/>
          </p:nvPr>
        </p:nvPicPr>
        <p:blipFill>
          <a:blip r:embed="rId2"/>
          <a:stretch>
            <a:fillRect/>
          </a:stretch>
        </p:blipFill>
        <p:spPr>
          <a:xfrm>
            <a:off x="1143000" y="2435290"/>
            <a:ext cx="7336839" cy="2668555"/>
          </a:xfrm>
        </p:spPr>
      </p:pic>
    </p:spTree>
    <p:extLst>
      <p:ext uri="{BB962C8B-B14F-4D97-AF65-F5344CB8AC3E}">
        <p14:creationId xmlns:p14="http://schemas.microsoft.com/office/powerpoint/2010/main" xmlns="" val="3585965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458C6-8333-41F4-B5C3-F1D02889615E}"/>
              </a:ext>
            </a:extLst>
          </p:cNvPr>
          <p:cNvSpPr>
            <a:spLocks noGrp="1"/>
          </p:cNvSpPr>
          <p:nvPr>
            <p:ph type="title"/>
          </p:nvPr>
        </p:nvSpPr>
        <p:spPr>
          <a:xfrm>
            <a:off x="1143000" y="609600"/>
            <a:ext cx="9875520" cy="4298302"/>
          </a:xfrm>
        </p:spPr>
        <p:txBody>
          <a:bodyPr/>
          <a:lstStyle/>
          <a:p>
            <a:r>
              <a:rPr lang="en-US" b="0" i="0" dirty="0">
                <a:solidFill>
                  <a:srgbClr val="610B38"/>
                </a:solidFill>
                <a:effectLst/>
                <a:latin typeface="erdana"/>
              </a:rPr>
              <a:t>Why use Java finally block?</a:t>
            </a:r>
            <a:br>
              <a:rPr lang="en-US" b="0" i="0" dirty="0">
                <a:solidFill>
                  <a:srgbClr val="610B38"/>
                </a:solidFill>
                <a:effectLst/>
                <a:latin typeface="erdana"/>
              </a:rPr>
            </a:br>
            <a:endParaRPr lang="en-IN" dirty="0"/>
          </a:p>
        </p:txBody>
      </p:sp>
    </p:spTree>
    <p:extLst>
      <p:ext uri="{BB962C8B-B14F-4D97-AF65-F5344CB8AC3E}">
        <p14:creationId xmlns:p14="http://schemas.microsoft.com/office/powerpoint/2010/main" xmlns="" val="1944305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049B24-5A5C-495E-9C6C-5BB680F6FC51}"/>
              </a:ext>
            </a:extLst>
          </p:cNvPr>
          <p:cNvSpPr txBox="1"/>
          <p:nvPr/>
        </p:nvSpPr>
        <p:spPr>
          <a:xfrm>
            <a:off x="3048778" y="2828836"/>
            <a:ext cx="6097554" cy="369332"/>
          </a:xfrm>
          <a:prstGeom prst="rect">
            <a:avLst/>
          </a:prstGeom>
          <a:noFill/>
        </p:spPr>
        <p:txBody>
          <a:bodyPr wrap="square">
            <a:spAutoFit/>
          </a:bodyPr>
          <a:lstStyle/>
          <a:p>
            <a:r>
              <a:rPr lang="en-IN" dirty="0"/>
              <a:t>1</a:t>
            </a:r>
            <a:endParaRPr lang="en-IN" sz="2800" dirty="0">
              <a:latin typeface="Arial Rounded MT Bold" panose="020F0704030504030204" pitchFamily="34" charset="0"/>
            </a:endParaRPr>
          </a:p>
        </p:txBody>
      </p:sp>
      <p:sp>
        <p:nvSpPr>
          <p:cNvPr id="5" name="TextBox 4">
            <a:extLst>
              <a:ext uri="{FF2B5EF4-FFF2-40B4-BE49-F238E27FC236}">
                <a16:creationId xmlns:a16="http://schemas.microsoft.com/office/drawing/2014/main" xmlns="" id="{292B38BE-C09D-4AD5-AD24-2C4940D4ACC9}"/>
              </a:ext>
            </a:extLst>
          </p:cNvPr>
          <p:cNvSpPr txBox="1"/>
          <p:nvPr/>
        </p:nvSpPr>
        <p:spPr>
          <a:xfrm>
            <a:off x="664339" y="1431476"/>
            <a:ext cx="8782438" cy="2246769"/>
          </a:xfrm>
          <a:prstGeom prst="rect">
            <a:avLst/>
          </a:prstGeom>
          <a:noFill/>
        </p:spPr>
        <p:txBody>
          <a:bodyPr wrap="square">
            <a:spAutoFit/>
          </a:bodyPr>
          <a:lstStyle/>
          <a:p>
            <a:r>
              <a:rPr lang="en-IN" sz="2800" dirty="0" smtClean="0">
                <a:solidFill>
                  <a:schemeClr val="accent2">
                    <a:lumMod val="75000"/>
                  </a:schemeClr>
                </a:solidFill>
                <a:latin typeface="Arial Rounded MT Bold" panose="020F0704030504030204" pitchFamily="34" charset="0"/>
              </a:rPr>
              <a:t>1: When an exception does not occur</a:t>
            </a:r>
          </a:p>
          <a:p>
            <a:r>
              <a:rPr lang="en-IN" sz="2800" dirty="0" smtClean="0">
                <a:solidFill>
                  <a:schemeClr val="accent2">
                    <a:lumMod val="75000"/>
                  </a:schemeClr>
                </a:solidFill>
                <a:latin typeface="Arial Rounded MT Bold" panose="020F0704030504030204" pitchFamily="34" charset="0"/>
              </a:rPr>
              <a:t>2: When an exception occur but not handled by the catch block</a:t>
            </a:r>
          </a:p>
          <a:p>
            <a:r>
              <a:rPr lang="en-IN" sz="2800" dirty="0" smtClean="0">
                <a:solidFill>
                  <a:schemeClr val="accent2">
                    <a:lumMod val="75000"/>
                  </a:schemeClr>
                </a:solidFill>
                <a:latin typeface="Arial Rounded MT Bold" panose="020F0704030504030204" pitchFamily="34" charset="0"/>
              </a:rPr>
              <a:t>3: When an exception occurs and is handled by the catch block</a:t>
            </a:r>
            <a:endParaRPr lang="en-IN" sz="2800" dirty="0">
              <a:solidFill>
                <a:schemeClr val="accent2">
                  <a:lumMod val="75000"/>
                </a:schemeClr>
              </a:solidFill>
              <a:latin typeface="Arial Rounded MT Bold" panose="020F0704030504030204" pitchFamily="34" charset="0"/>
            </a:endParaRPr>
          </a:p>
        </p:txBody>
      </p:sp>
      <p:sp>
        <p:nvSpPr>
          <p:cNvPr id="4" name="Rectangle 3"/>
          <p:cNvSpPr/>
          <p:nvPr/>
        </p:nvSpPr>
        <p:spPr>
          <a:xfrm>
            <a:off x="914400" y="640079"/>
            <a:ext cx="9653451" cy="369332"/>
          </a:xfrm>
          <a:prstGeom prst="rect">
            <a:avLst/>
          </a:prstGeom>
        </p:spPr>
        <p:txBody>
          <a:bodyPr wrap="square">
            <a:spAutoFit/>
          </a:bodyPr>
          <a:lstStyle/>
          <a:p>
            <a:r>
              <a:rPr lang="en-US" dirty="0" smtClean="0"/>
              <a:t>Why Use Java finally block ?</a:t>
            </a:r>
            <a:endParaRPr lang="en-US" dirty="0"/>
          </a:p>
        </p:txBody>
      </p:sp>
    </p:spTree>
    <p:extLst>
      <p:ext uri="{BB962C8B-B14F-4D97-AF65-F5344CB8AC3E}">
        <p14:creationId xmlns:p14="http://schemas.microsoft.com/office/powerpoint/2010/main" xmlns="" val="175542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564119B-D0C1-4A32-8021-CDFBBCFE972C}"/>
              </a:ext>
            </a:extLst>
          </p:cNvPr>
          <p:cNvSpPr txBox="1"/>
          <p:nvPr/>
        </p:nvSpPr>
        <p:spPr>
          <a:xfrm>
            <a:off x="678801" y="1747954"/>
            <a:ext cx="11064707" cy="2246769"/>
          </a:xfrm>
          <a:prstGeom prst="rect">
            <a:avLst/>
          </a:prstGeom>
          <a:noFill/>
        </p:spPr>
        <p:txBody>
          <a:bodyPr wrap="square">
            <a:spAutoFit/>
          </a:bodyPr>
          <a:lstStyle/>
          <a:p>
            <a:r>
              <a:rPr lang="en-US" sz="2800" b="0" i="0" dirty="0">
                <a:solidFill>
                  <a:srgbClr val="333333"/>
                </a:solidFill>
                <a:effectLst/>
                <a:latin typeface="inter-bold"/>
              </a:rPr>
              <a:t>In Java, we can create our own exceptions that are derived classes of the Exception class. Creating our own Exception is known as custom exception or user-defined exception. Basically, Java custom exceptions are used to customize the exception according to user need.</a:t>
            </a:r>
            <a:endParaRPr lang="en-IN" sz="2800" dirty="0">
              <a:latin typeface="inter-bold"/>
            </a:endParaRPr>
          </a:p>
        </p:txBody>
      </p:sp>
      <p:sp>
        <p:nvSpPr>
          <p:cNvPr id="4" name="Rectangle 3"/>
          <p:cNvSpPr/>
          <p:nvPr/>
        </p:nvSpPr>
        <p:spPr>
          <a:xfrm>
            <a:off x="783771" y="932208"/>
            <a:ext cx="10424160" cy="461665"/>
          </a:xfrm>
          <a:prstGeom prst="rect">
            <a:avLst/>
          </a:prstGeom>
        </p:spPr>
        <p:txBody>
          <a:bodyPr wrap="square">
            <a:spAutoFit/>
          </a:bodyPr>
          <a:lstStyle/>
          <a:p>
            <a:pPr algn="ctr"/>
            <a:r>
              <a:rPr lang="en-IN" sz="2400" dirty="0" smtClean="0">
                <a:solidFill>
                  <a:srgbClr val="610B38"/>
                </a:solidFill>
                <a:latin typeface="erdana"/>
              </a:rPr>
              <a:t>Custom Exceptions</a:t>
            </a:r>
            <a:endParaRPr lang="en-US" sz="2400" dirty="0"/>
          </a:p>
        </p:txBody>
      </p:sp>
    </p:spTree>
    <p:extLst>
      <p:ext uri="{BB962C8B-B14F-4D97-AF65-F5344CB8AC3E}">
        <p14:creationId xmlns:p14="http://schemas.microsoft.com/office/powerpoint/2010/main" xmlns="" val="302592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535AB-DED7-4143-A41A-65FB2F5D8C76}"/>
              </a:ext>
            </a:extLst>
          </p:cNvPr>
          <p:cNvSpPr>
            <a:spLocks noGrp="1"/>
          </p:cNvSpPr>
          <p:nvPr>
            <p:ph type="title"/>
          </p:nvPr>
        </p:nvSpPr>
        <p:spPr/>
        <p:txBody>
          <a:bodyPr/>
          <a:lstStyle/>
          <a:p>
            <a:r>
              <a:rPr lang="en-IN" b="0" i="0" dirty="0">
                <a:solidFill>
                  <a:srgbClr val="610B38"/>
                </a:solidFill>
                <a:effectLst/>
                <a:latin typeface="erdana"/>
              </a:rPr>
              <a:t>Why use custom exceptions?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BFB8B733-60AE-4BDA-A7CA-7A5F4CF8DC7E}"/>
              </a:ext>
            </a:extLst>
          </p:cNvPr>
          <p:cNvSpPr>
            <a:spLocks noGrp="1"/>
          </p:cNvSpPr>
          <p:nvPr>
            <p:ph idx="1"/>
          </p:nvPr>
        </p:nvSpPr>
        <p:spPr/>
        <p:txBody>
          <a:bodyPr/>
          <a:lstStyle/>
          <a:p>
            <a:pPr algn="just">
              <a:buFont typeface="Arial" panose="020B0604020202020204" pitchFamily="34" charset="0"/>
              <a:buChar char="•"/>
            </a:pPr>
            <a:r>
              <a:rPr lang="en-US" sz="2800" b="0" i="0" dirty="0">
                <a:solidFill>
                  <a:srgbClr val="FF0000"/>
                </a:solidFill>
                <a:effectLst/>
                <a:latin typeface="HP Simplified" panose="020B0604020204020204" pitchFamily="34" charset="0"/>
              </a:rPr>
              <a:t>To catch and provide specific treatment to a subset of existing Java exceptions.</a:t>
            </a:r>
          </a:p>
          <a:p>
            <a:pPr algn="just">
              <a:buFont typeface="Arial" panose="020B0604020202020204" pitchFamily="34" charset="0"/>
              <a:buChar char="•"/>
            </a:pPr>
            <a:r>
              <a:rPr lang="en-US" sz="2800" b="0" i="0" dirty="0">
                <a:solidFill>
                  <a:srgbClr val="FF0000"/>
                </a:solidFill>
                <a:effectLst/>
                <a:latin typeface="HP Simplified" panose="020B0604020204020204" pitchFamily="34" charset="0"/>
              </a:rPr>
              <a:t>Business logic exceptions: These are the exceptions related to business logic and workflow. It is useful for the application users or the developers to understand the exact problem.</a:t>
            </a:r>
          </a:p>
          <a:p>
            <a:endParaRPr lang="en-IN" dirty="0"/>
          </a:p>
        </p:txBody>
      </p:sp>
    </p:spTree>
    <p:extLst>
      <p:ext uri="{BB962C8B-B14F-4D97-AF65-F5344CB8AC3E}">
        <p14:creationId xmlns:p14="http://schemas.microsoft.com/office/powerpoint/2010/main" xmlns="" val="3838311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7395D-7B92-47E5-B86F-5FA667D4DAB0}"/>
              </a:ext>
            </a:extLst>
          </p:cNvPr>
          <p:cNvSpPr>
            <a:spLocks noGrp="1"/>
          </p:cNvSpPr>
          <p:nvPr>
            <p:ph type="title"/>
          </p:nvPr>
        </p:nvSpPr>
        <p:spPr>
          <a:xfrm>
            <a:off x="1143000" y="609599"/>
            <a:ext cx="9875520" cy="4093029"/>
          </a:xfrm>
        </p:spPr>
        <p:txBody>
          <a:bodyPr/>
          <a:lstStyle/>
          <a:p>
            <a:r>
              <a:rPr lang="en-IN" b="0" i="0" dirty="0">
                <a:solidFill>
                  <a:srgbClr val="000000"/>
                </a:solidFill>
                <a:effectLst/>
                <a:latin typeface="Segoe UI" panose="020B0502040204020203" pitchFamily="34" charset="0"/>
              </a:rPr>
              <a:t>Java File Handling</a:t>
            </a:r>
            <a:br>
              <a:rPr lang="en-IN" b="0" i="0" dirty="0">
                <a:solidFill>
                  <a:srgbClr val="000000"/>
                </a:solidFill>
                <a:effectLst/>
                <a:latin typeface="Segoe UI" panose="020B0502040204020203" pitchFamily="34" charset="0"/>
              </a:rPr>
            </a:br>
            <a:endParaRPr lang="en-IN" dirty="0"/>
          </a:p>
        </p:txBody>
      </p:sp>
    </p:spTree>
    <p:extLst>
      <p:ext uri="{BB962C8B-B14F-4D97-AF65-F5344CB8AC3E}">
        <p14:creationId xmlns:p14="http://schemas.microsoft.com/office/powerpoint/2010/main" xmlns="" val="51291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3E0AE6C-F111-4C7A-990D-E4D9EE36A4EC}"/>
              </a:ext>
            </a:extLst>
          </p:cNvPr>
          <p:cNvPicPr>
            <a:picLocks noChangeAspect="1"/>
          </p:cNvPicPr>
          <p:nvPr/>
        </p:nvPicPr>
        <p:blipFill>
          <a:blip r:embed="rId2"/>
          <a:stretch>
            <a:fillRect/>
          </a:stretch>
        </p:blipFill>
        <p:spPr>
          <a:xfrm>
            <a:off x="830424" y="951722"/>
            <a:ext cx="9871788" cy="4590662"/>
          </a:xfrm>
          <a:prstGeom prst="rect">
            <a:avLst/>
          </a:prstGeom>
        </p:spPr>
      </p:pic>
    </p:spTree>
    <p:extLst>
      <p:ext uri="{BB962C8B-B14F-4D97-AF65-F5344CB8AC3E}">
        <p14:creationId xmlns:p14="http://schemas.microsoft.com/office/powerpoint/2010/main" xmlns="" val="2716047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3BD0E7B-727D-4D62-B9C0-F55293F99FFC}"/>
              </a:ext>
            </a:extLst>
          </p:cNvPr>
          <p:cNvPicPr>
            <a:picLocks noChangeAspect="1"/>
          </p:cNvPicPr>
          <p:nvPr/>
        </p:nvPicPr>
        <p:blipFill>
          <a:blip r:embed="rId2"/>
          <a:stretch>
            <a:fillRect/>
          </a:stretch>
        </p:blipFill>
        <p:spPr>
          <a:xfrm>
            <a:off x="699796" y="475861"/>
            <a:ext cx="10487608" cy="5433664"/>
          </a:xfrm>
          <a:prstGeom prst="rect">
            <a:avLst/>
          </a:prstGeom>
        </p:spPr>
      </p:pic>
    </p:spTree>
    <p:extLst>
      <p:ext uri="{BB962C8B-B14F-4D97-AF65-F5344CB8AC3E}">
        <p14:creationId xmlns:p14="http://schemas.microsoft.com/office/powerpoint/2010/main" xmlns="" val="2097049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CB80-2AE6-4206-B523-EFCD81DEA4B4}"/>
              </a:ext>
            </a:extLst>
          </p:cNvPr>
          <p:cNvSpPr>
            <a:spLocks noGrp="1"/>
          </p:cNvSpPr>
          <p:nvPr>
            <p:ph type="title"/>
          </p:nvPr>
        </p:nvSpPr>
        <p:spPr>
          <a:xfrm>
            <a:off x="1143000" y="609600"/>
            <a:ext cx="9875520" cy="4232988"/>
          </a:xfrm>
        </p:spPr>
        <p:txBody>
          <a:bodyPr/>
          <a:lstStyle/>
          <a:p>
            <a:r>
              <a:rPr lang="en-IN" sz="4800" b="0" i="0" dirty="0">
                <a:solidFill>
                  <a:schemeClr val="tx1">
                    <a:lumMod val="95000"/>
                    <a:lumOff val="5000"/>
                  </a:schemeClr>
                </a:solidFill>
                <a:effectLst/>
                <a:latin typeface="Eras Bold ITC" panose="020B0907030504020204" pitchFamily="34" charset="0"/>
              </a:rPr>
              <a:t>Byte and character Streams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xmlns="" val="1769301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B034B-83BA-4138-A658-0CE834545CB4}"/>
              </a:ext>
            </a:extLst>
          </p:cNvPr>
          <p:cNvSpPr>
            <a:spLocks noGrp="1"/>
          </p:cNvSpPr>
          <p:nvPr>
            <p:ph type="title"/>
          </p:nvPr>
        </p:nvSpPr>
        <p:spPr/>
        <p:txBody>
          <a:bodyPr/>
          <a:lstStyle/>
          <a:p>
            <a:r>
              <a:rPr lang="en-IN" b="0" i="0" dirty="0">
                <a:solidFill>
                  <a:srgbClr val="610B38"/>
                </a:solidFill>
                <a:effectLst/>
                <a:latin typeface="erdana"/>
              </a:rPr>
              <a:t>ByteStream Classes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D42C2AF5-7B55-45E6-A72C-CA3EA06CECCC}"/>
              </a:ext>
            </a:extLst>
          </p:cNvPr>
          <p:cNvSpPr>
            <a:spLocks noGrp="1"/>
          </p:cNvSpPr>
          <p:nvPr>
            <p:ph idx="1"/>
          </p:nvPr>
        </p:nvSpPr>
        <p:spPr/>
        <p:txBody>
          <a:bodyPr>
            <a:normAutofit/>
          </a:bodyPr>
          <a:lstStyle/>
          <a:p>
            <a:r>
              <a:rPr lang="en-US" sz="2800" b="0" i="0" dirty="0">
                <a:solidFill>
                  <a:srgbClr val="C00000"/>
                </a:solidFill>
                <a:effectLst/>
                <a:latin typeface="HP Simplified" panose="020B0604020204020204" pitchFamily="34" charset="0"/>
              </a:rPr>
              <a:t>ByteStream classes are used to read bytes from the input stream and write bytes to the output stream.</a:t>
            </a:r>
          </a:p>
          <a:p>
            <a:endParaRPr lang="en-US" sz="2800" dirty="0">
              <a:solidFill>
                <a:srgbClr val="C00000"/>
              </a:solidFill>
              <a:latin typeface="HP Simplified" panose="020B0604020204020204" pitchFamily="34" charset="0"/>
            </a:endParaRPr>
          </a:p>
          <a:p>
            <a:r>
              <a:rPr lang="en-US" sz="2800" b="0" i="0" dirty="0">
                <a:solidFill>
                  <a:srgbClr val="C00000"/>
                </a:solidFill>
                <a:effectLst/>
                <a:latin typeface="HP Simplified" panose="020B0604020204020204" pitchFamily="34" charset="0"/>
              </a:rPr>
              <a:t>The ByteStream classes are divided into two types of classes, i.e., InputStream and OutputStream. These classes are abstract and the super classes of all the Input/Output stream classes.</a:t>
            </a:r>
            <a:endParaRPr lang="en-IN" sz="2800" dirty="0">
              <a:solidFill>
                <a:srgbClr val="C00000"/>
              </a:solidFill>
              <a:latin typeface="HP Simplified" panose="020B0604020204020204" pitchFamily="34" charset="0"/>
            </a:endParaRPr>
          </a:p>
        </p:txBody>
      </p:sp>
    </p:spTree>
    <p:extLst>
      <p:ext uri="{BB962C8B-B14F-4D97-AF65-F5344CB8AC3E}">
        <p14:creationId xmlns:p14="http://schemas.microsoft.com/office/powerpoint/2010/main" xmlns="" val="320329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C66FC-19B3-4E6A-B2DD-58F255D39856}"/>
              </a:ext>
            </a:extLst>
          </p:cNvPr>
          <p:cNvSpPr>
            <a:spLocks noGrp="1"/>
          </p:cNvSpPr>
          <p:nvPr>
            <p:ph type="title"/>
          </p:nvPr>
        </p:nvSpPr>
        <p:spPr/>
        <p:txBody>
          <a:bodyPr/>
          <a:lstStyle/>
          <a:p>
            <a:r>
              <a:rPr lang="en-IN" b="0" i="0" dirty="0">
                <a:solidFill>
                  <a:srgbClr val="610B4B"/>
                </a:solidFill>
                <a:effectLst/>
                <a:latin typeface="erdana"/>
              </a:rPr>
              <a:t>InputStream Class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0F1C3C94-8426-40E3-B84E-EDE263A2D320}"/>
              </a:ext>
            </a:extLst>
          </p:cNvPr>
          <p:cNvPicPr>
            <a:picLocks noGrp="1" noChangeAspect="1"/>
          </p:cNvPicPr>
          <p:nvPr>
            <p:ph idx="1"/>
          </p:nvPr>
        </p:nvPicPr>
        <p:blipFill>
          <a:blip r:embed="rId2"/>
          <a:stretch>
            <a:fillRect/>
          </a:stretch>
        </p:blipFill>
        <p:spPr>
          <a:xfrm>
            <a:off x="727788" y="1548882"/>
            <a:ext cx="9875520" cy="4907902"/>
          </a:xfrm>
        </p:spPr>
      </p:pic>
    </p:spTree>
    <p:extLst>
      <p:ext uri="{BB962C8B-B14F-4D97-AF65-F5344CB8AC3E}">
        <p14:creationId xmlns:p14="http://schemas.microsoft.com/office/powerpoint/2010/main" xmlns="" val="259721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9FD01-1B98-42A4-A4CE-F75B67EB1839}"/>
              </a:ext>
            </a:extLst>
          </p:cNvPr>
          <p:cNvSpPr>
            <a:spLocks noGrp="1"/>
          </p:cNvSpPr>
          <p:nvPr>
            <p:ph type="title"/>
          </p:nvPr>
        </p:nvSpPr>
        <p:spPr/>
        <p:txBody>
          <a:bodyPr/>
          <a:lstStyle/>
          <a:p>
            <a:r>
              <a:rPr lang="en-US" b="0" i="0" dirty="0">
                <a:solidFill>
                  <a:srgbClr val="610B38"/>
                </a:solidFill>
                <a:effectLst/>
                <a:latin typeface="erdana"/>
              </a:rPr>
              <a:t>What is Exception in Java?</a:t>
            </a:r>
            <a:br>
              <a:rPr lang="en-US"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72C2AD3B-9A57-4D0C-A9D9-67BFA5BED72C}"/>
              </a:ext>
            </a:extLst>
          </p:cNvPr>
          <p:cNvPicPr>
            <a:picLocks noGrp="1" noChangeAspect="1"/>
          </p:cNvPicPr>
          <p:nvPr>
            <p:ph idx="1"/>
          </p:nvPr>
        </p:nvPicPr>
        <p:blipFill>
          <a:blip r:embed="rId2"/>
          <a:stretch>
            <a:fillRect/>
          </a:stretch>
        </p:blipFill>
        <p:spPr>
          <a:xfrm>
            <a:off x="727787" y="1852975"/>
            <a:ext cx="5719666" cy="947228"/>
          </a:xfrm>
        </p:spPr>
      </p:pic>
      <p:pic>
        <p:nvPicPr>
          <p:cNvPr id="7" name="Picture 6">
            <a:extLst>
              <a:ext uri="{FF2B5EF4-FFF2-40B4-BE49-F238E27FC236}">
                <a16:creationId xmlns:a16="http://schemas.microsoft.com/office/drawing/2014/main" xmlns="" id="{286B38B8-2BEE-4B5A-963E-C3DE3E01BF4B}"/>
              </a:ext>
            </a:extLst>
          </p:cNvPr>
          <p:cNvPicPr>
            <a:picLocks noChangeAspect="1"/>
          </p:cNvPicPr>
          <p:nvPr/>
        </p:nvPicPr>
        <p:blipFill>
          <a:blip r:embed="rId3"/>
          <a:stretch>
            <a:fillRect/>
          </a:stretch>
        </p:blipFill>
        <p:spPr>
          <a:xfrm>
            <a:off x="597158" y="2687217"/>
            <a:ext cx="11010123" cy="1240971"/>
          </a:xfrm>
          <a:prstGeom prst="rect">
            <a:avLst/>
          </a:prstGeom>
        </p:spPr>
      </p:pic>
    </p:spTree>
    <p:extLst>
      <p:ext uri="{BB962C8B-B14F-4D97-AF65-F5344CB8AC3E}">
        <p14:creationId xmlns:p14="http://schemas.microsoft.com/office/powerpoint/2010/main" xmlns="" val="2399126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70955-4F31-40BD-9CA6-908C63818BCC}"/>
              </a:ext>
            </a:extLst>
          </p:cNvPr>
          <p:cNvSpPr>
            <a:spLocks noGrp="1"/>
          </p:cNvSpPr>
          <p:nvPr>
            <p:ph type="title"/>
          </p:nvPr>
        </p:nvSpPr>
        <p:spPr/>
        <p:txBody>
          <a:bodyPr/>
          <a:lstStyle/>
          <a:p>
            <a:r>
              <a:rPr lang="en-IN" b="0" i="0" dirty="0">
                <a:solidFill>
                  <a:srgbClr val="610B4B"/>
                </a:solidFill>
                <a:effectLst/>
                <a:latin typeface="erdana"/>
              </a:rPr>
              <a:t>OutputStream Class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01B68E38-8FE7-4C40-94E6-505DD51355B8}"/>
              </a:ext>
            </a:extLst>
          </p:cNvPr>
          <p:cNvPicPr>
            <a:picLocks noGrp="1" noChangeAspect="1"/>
          </p:cNvPicPr>
          <p:nvPr>
            <p:ph idx="1"/>
          </p:nvPr>
        </p:nvPicPr>
        <p:blipFill>
          <a:blip r:embed="rId2"/>
          <a:stretch>
            <a:fillRect/>
          </a:stretch>
        </p:blipFill>
        <p:spPr>
          <a:xfrm>
            <a:off x="690465" y="1492898"/>
            <a:ext cx="10151705" cy="4851918"/>
          </a:xfrm>
        </p:spPr>
      </p:pic>
    </p:spTree>
    <p:extLst>
      <p:ext uri="{BB962C8B-B14F-4D97-AF65-F5344CB8AC3E}">
        <p14:creationId xmlns:p14="http://schemas.microsoft.com/office/powerpoint/2010/main" xmlns="" val="4088185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9A065-18DF-4342-8C34-86E16B6B8767}"/>
              </a:ext>
            </a:extLst>
          </p:cNvPr>
          <p:cNvSpPr>
            <a:spLocks noGrp="1"/>
          </p:cNvSpPr>
          <p:nvPr>
            <p:ph type="title"/>
          </p:nvPr>
        </p:nvSpPr>
        <p:spPr/>
        <p:txBody>
          <a:bodyPr/>
          <a:lstStyle/>
          <a:p>
            <a:r>
              <a:rPr lang="en-IN" b="0" i="0" dirty="0">
                <a:solidFill>
                  <a:srgbClr val="610B38"/>
                </a:solidFill>
                <a:effectLst/>
                <a:latin typeface="erdana"/>
              </a:rPr>
              <a:t>CharacterStream Classes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C4234DBA-59B6-4801-83D0-D142D6F03E61}"/>
              </a:ext>
            </a:extLst>
          </p:cNvPr>
          <p:cNvSpPr>
            <a:spLocks noGrp="1"/>
          </p:cNvSpPr>
          <p:nvPr>
            <p:ph idx="1"/>
          </p:nvPr>
        </p:nvSpPr>
        <p:spPr/>
        <p:txBody>
          <a:bodyPr>
            <a:normAutofit/>
          </a:bodyPr>
          <a:lstStyle/>
          <a:p>
            <a:r>
              <a:rPr lang="en-US" sz="2800" b="0" i="0" dirty="0">
                <a:solidFill>
                  <a:srgbClr val="00B050"/>
                </a:solidFill>
                <a:effectLst/>
                <a:latin typeface="HP Simplified" panose="020B0604020204020204" pitchFamily="34" charset="0"/>
              </a:rPr>
              <a:t>The Characterstream Classes Are Mainly Used To Read Characters From The Source And Write Them To The Destination. For This Purpose, The Characterstream Classes Are Divided Into Two Types Of Classes, I.E., Reader Class And Writer Class.</a:t>
            </a:r>
            <a:endParaRPr lang="en-IN" sz="2800" dirty="0">
              <a:solidFill>
                <a:srgbClr val="00B050"/>
              </a:solidFill>
              <a:latin typeface="HP Simplified" panose="020B0604020204020204" pitchFamily="34" charset="0"/>
            </a:endParaRPr>
          </a:p>
        </p:txBody>
      </p:sp>
    </p:spTree>
    <p:extLst>
      <p:ext uri="{BB962C8B-B14F-4D97-AF65-F5344CB8AC3E}">
        <p14:creationId xmlns:p14="http://schemas.microsoft.com/office/powerpoint/2010/main" xmlns="" val="1341819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10DBB-336E-4516-ADE6-5639C86DFEF7}"/>
              </a:ext>
            </a:extLst>
          </p:cNvPr>
          <p:cNvSpPr>
            <a:spLocks noGrp="1"/>
          </p:cNvSpPr>
          <p:nvPr>
            <p:ph type="title"/>
          </p:nvPr>
        </p:nvSpPr>
        <p:spPr/>
        <p:txBody>
          <a:bodyPr/>
          <a:lstStyle/>
          <a:p>
            <a:r>
              <a:rPr lang="en-IN" b="0" i="0" dirty="0">
                <a:solidFill>
                  <a:srgbClr val="610B4B"/>
                </a:solidFill>
                <a:effectLst/>
                <a:latin typeface="erdana"/>
              </a:rPr>
              <a:t>Reader Class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36383DE0-7FDE-496D-BF65-DD4875992117}"/>
              </a:ext>
            </a:extLst>
          </p:cNvPr>
          <p:cNvPicPr>
            <a:picLocks noGrp="1" noChangeAspect="1"/>
          </p:cNvPicPr>
          <p:nvPr>
            <p:ph idx="1"/>
          </p:nvPr>
        </p:nvPicPr>
        <p:blipFill>
          <a:blip r:embed="rId2"/>
          <a:stretch>
            <a:fillRect/>
          </a:stretch>
        </p:blipFill>
        <p:spPr>
          <a:xfrm>
            <a:off x="998375" y="1446245"/>
            <a:ext cx="10319657" cy="4592775"/>
          </a:xfrm>
        </p:spPr>
      </p:pic>
    </p:spTree>
    <p:extLst>
      <p:ext uri="{BB962C8B-B14F-4D97-AF65-F5344CB8AC3E}">
        <p14:creationId xmlns:p14="http://schemas.microsoft.com/office/powerpoint/2010/main" xmlns="" val="1955559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7919E-3F42-4A09-9056-F82F3BCC8754}"/>
              </a:ext>
            </a:extLst>
          </p:cNvPr>
          <p:cNvSpPr>
            <a:spLocks noGrp="1"/>
          </p:cNvSpPr>
          <p:nvPr>
            <p:ph type="title"/>
          </p:nvPr>
        </p:nvSpPr>
        <p:spPr/>
        <p:txBody>
          <a:bodyPr/>
          <a:lstStyle/>
          <a:p>
            <a:r>
              <a:rPr lang="en-IN" b="0" i="0" dirty="0">
                <a:solidFill>
                  <a:srgbClr val="610B4B"/>
                </a:solidFill>
                <a:effectLst/>
                <a:latin typeface="erdana"/>
              </a:rPr>
              <a:t>Writer Class</a:t>
            </a:r>
            <a:br>
              <a:rPr lang="en-IN" b="0" i="0" dirty="0">
                <a:solidFill>
                  <a:srgbClr val="610B4B"/>
                </a:solidFill>
                <a:effectLst/>
                <a:latin typeface="erdana"/>
              </a:rPr>
            </a:br>
            <a:endParaRPr lang="en-IN" dirty="0"/>
          </a:p>
        </p:txBody>
      </p:sp>
      <p:pic>
        <p:nvPicPr>
          <p:cNvPr id="5" name="Content Placeholder 4">
            <a:extLst>
              <a:ext uri="{FF2B5EF4-FFF2-40B4-BE49-F238E27FC236}">
                <a16:creationId xmlns:a16="http://schemas.microsoft.com/office/drawing/2014/main" xmlns="" id="{7299ADEE-0100-49B9-B878-B8FC0DA440C3}"/>
              </a:ext>
            </a:extLst>
          </p:cNvPr>
          <p:cNvPicPr>
            <a:picLocks noGrp="1" noChangeAspect="1"/>
          </p:cNvPicPr>
          <p:nvPr>
            <p:ph idx="1"/>
          </p:nvPr>
        </p:nvPicPr>
        <p:blipFill>
          <a:blip r:embed="rId2"/>
          <a:stretch>
            <a:fillRect/>
          </a:stretch>
        </p:blipFill>
        <p:spPr>
          <a:xfrm>
            <a:off x="718458" y="1670180"/>
            <a:ext cx="10133044" cy="4320073"/>
          </a:xfrm>
        </p:spPr>
      </p:pic>
    </p:spTree>
    <p:extLst>
      <p:ext uri="{BB962C8B-B14F-4D97-AF65-F5344CB8AC3E}">
        <p14:creationId xmlns:p14="http://schemas.microsoft.com/office/powerpoint/2010/main" xmlns="" val="1934234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20494-4D9C-4496-9B88-7E80F4C22443}"/>
              </a:ext>
            </a:extLst>
          </p:cNvPr>
          <p:cNvSpPr>
            <a:spLocks noGrp="1"/>
          </p:cNvSpPr>
          <p:nvPr>
            <p:ph type="title"/>
          </p:nvPr>
        </p:nvSpPr>
        <p:spPr>
          <a:xfrm>
            <a:off x="1143000" y="609599"/>
            <a:ext cx="9875520" cy="3859763"/>
          </a:xfrm>
        </p:spPr>
        <p:txBody>
          <a:bodyPr/>
          <a:lstStyle/>
          <a:p>
            <a:r>
              <a:rPr lang="en-US" i="0" dirty="0">
                <a:solidFill>
                  <a:srgbClr val="C00000"/>
                </a:solidFill>
                <a:effectLst/>
                <a:latin typeface="Algerian" panose="04020705040A02060702" pitchFamily="82" charset="0"/>
              </a:rPr>
              <a:t>Java I/O class hierarchy</a:t>
            </a:r>
            <a:endParaRPr lang="en-IN" dirty="0">
              <a:solidFill>
                <a:srgbClr val="C00000"/>
              </a:solidFill>
              <a:latin typeface="Algerian" panose="04020705040A02060702" pitchFamily="82" charset="0"/>
            </a:endParaRPr>
          </a:p>
        </p:txBody>
      </p:sp>
    </p:spTree>
    <p:extLst>
      <p:ext uri="{BB962C8B-B14F-4D97-AF65-F5344CB8AC3E}">
        <p14:creationId xmlns:p14="http://schemas.microsoft.com/office/powerpoint/2010/main" xmlns="" val="3862629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5AC4F72-48DD-424A-BCE3-33FC33B9E863}"/>
              </a:ext>
            </a:extLst>
          </p:cNvPr>
          <p:cNvSpPr txBox="1"/>
          <p:nvPr/>
        </p:nvSpPr>
        <p:spPr>
          <a:xfrm>
            <a:off x="457201" y="447870"/>
            <a:ext cx="8670471" cy="954107"/>
          </a:xfrm>
          <a:prstGeom prst="rect">
            <a:avLst/>
          </a:prstGeom>
          <a:noFill/>
        </p:spPr>
        <p:txBody>
          <a:bodyPr wrap="square">
            <a:spAutoFit/>
          </a:bodyPr>
          <a:lstStyle/>
          <a:p>
            <a:r>
              <a:rPr lang="en-US" sz="2800" b="1" i="0" dirty="0">
                <a:effectLst/>
                <a:latin typeface="Bahnschrift" panose="020B0502040204020203" pitchFamily="34" charset="0"/>
              </a:rPr>
              <a:t>Java I/O</a:t>
            </a:r>
            <a:r>
              <a:rPr lang="en-US" sz="2800" b="0" i="0" dirty="0">
                <a:effectLst/>
                <a:latin typeface="Bahnschrift" panose="020B0502040204020203" pitchFamily="34" charset="0"/>
              </a:rPr>
              <a:t> (Input and Output) is used </a:t>
            </a:r>
            <a:r>
              <a:rPr lang="en-US" sz="2800" b="0" i="1" dirty="0">
                <a:effectLst/>
                <a:latin typeface="Bahnschrift" panose="020B0502040204020203" pitchFamily="34" charset="0"/>
              </a:rPr>
              <a:t>to process the input</a:t>
            </a:r>
            <a:r>
              <a:rPr lang="en-US" sz="2800" b="0" i="0" dirty="0">
                <a:effectLst/>
                <a:latin typeface="Bahnschrift" panose="020B0502040204020203" pitchFamily="34" charset="0"/>
              </a:rPr>
              <a:t> and </a:t>
            </a:r>
            <a:r>
              <a:rPr lang="en-US" sz="2800" b="0" i="1" dirty="0">
                <a:effectLst/>
                <a:latin typeface="Bahnschrift" panose="020B0502040204020203" pitchFamily="34" charset="0"/>
              </a:rPr>
              <a:t>produce the output</a:t>
            </a:r>
            <a:r>
              <a:rPr lang="en-US" sz="2800" b="0" i="0" dirty="0">
                <a:solidFill>
                  <a:srgbClr val="333333"/>
                </a:solidFill>
                <a:effectLst/>
                <a:latin typeface="Bahnschrift" panose="020B0502040204020203" pitchFamily="34" charset="0"/>
              </a:rPr>
              <a:t>.</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xmlns="" id="{37EC3BD6-5146-471E-A8FA-B2D6ED86768E}"/>
              </a:ext>
            </a:extLst>
          </p:cNvPr>
          <p:cNvSpPr txBox="1"/>
          <p:nvPr/>
        </p:nvSpPr>
        <p:spPr>
          <a:xfrm>
            <a:off x="307911" y="1660848"/>
            <a:ext cx="8782438" cy="1015663"/>
          </a:xfrm>
          <a:prstGeom prst="rect">
            <a:avLst/>
          </a:prstGeom>
          <a:noFill/>
        </p:spPr>
        <p:txBody>
          <a:bodyPr wrap="square">
            <a:spAutoFit/>
          </a:bodyPr>
          <a:lstStyle/>
          <a:p>
            <a:r>
              <a:rPr lang="en-US" sz="2000" b="0" i="0" dirty="0">
                <a:solidFill>
                  <a:srgbClr val="333333"/>
                </a:solidFill>
                <a:effectLst/>
                <a:latin typeface="Bodoni MT Black" panose="02070A03080606020203" pitchFamily="18" charset="0"/>
              </a:rPr>
              <a:t>Java uses the concept of a stream to make I/O operation fast. The java.io package contains all the classes required for input and output operations.</a:t>
            </a:r>
            <a:endParaRPr lang="en-IN" sz="2000" dirty="0">
              <a:latin typeface="Bodoni MT Black" panose="02070A03080606020203" pitchFamily="18" charset="0"/>
            </a:endParaRPr>
          </a:p>
        </p:txBody>
      </p:sp>
      <p:pic>
        <p:nvPicPr>
          <p:cNvPr id="7" name="Picture 6">
            <a:extLst>
              <a:ext uri="{FF2B5EF4-FFF2-40B4-BE49-F238E27FC236}">
                <a16:creationId xmlns:a16="http://schemas.microsoft.com/office/drawing/2014/main" xmlns="" id="{D5DAA0B1-05C2-4F52-864C-2B161286285F}"/>
              </a:ext>
            </a:extLst>
          </p:cNvPr>
          <p:cNvPicPr>
            <a:picLocks noChangeAspect="1"/>
          </p:cNvPicPr>
          <p:nvPr/>
        </p:nvPicPr>
        <p:blipFill>
          <a:blip r:embed="rId2"/>
          <a:stretch>
            <a:fillRect/>
          </a:stretch>
        </p:blipFill>
        <p:spPr>
          <a:xfrm>
            <a:off x="447870" y="2676511"/>
            <a:ext cx="7959011" cy="3136460"/>
          </a:xfrm>
          <a:prstGeom prst="rect">
            <a:avLst/>
          </a:prstGeom>
        </p:spPr>
      </p:pic>
    </p:spTree>
    <p:extLst>
      <p:ext uri="{BB962C8B-B14F-4D97-AF65-F5344CB8AC3E}">
        <p14:creationId xmlns:p14="http://schemas.microsoft.com/office/powerpoint/2010/main" xmlns="" val="360372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1B5CD-12E2-42D1-BAE2-0506671E9898}"/>
              </a:ext>
            </a:extLst>
          </p:cNvPr>
          <p:cNvSpPr>
            <a:spLocks noGrp="1"/>
          </p:cNvSpPr>
          <p:nvPr>
            <p:ph type="title"/>
          </p:nvPr>
        </p:nvSpPr>
        <p:spPr/>
        <p:txBody>
          <a:bodyPr/>
          <a:lstStyle/>
          <a:p>
            <a:r>
              <a:rPr lang="en-IN" b="0" i="0" dirty="0">
                <a:solidFill>
                  <a:srgbClr val="610B38"/>
                </a:solidFill>
                <a:effectLst/>
                <a:latin typeface="erdana"/>
              </a:rPr>
              <a:t>OutputStream vs InputStream</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B47C2EB7-999E-41E4-ABCB-9233165377C7}"/>
              </a:ext>
            </a:extLst>
          </p:cNvPr>
          <p:cNvPicPr>
            <a:picLocks noGrp="1" noChangeAspect="1"/>
          </p:cNvPicPr>
          <p:nvPr>
            <p:ph idx="1"/>
          </p:nvPr>
        </p:nvPicPr>
        <p:blipFill>
          <a:blip r:embed="rId2"/>
          <a:stretch>
            <a:fillRect/>
          </a:stretch>
        </p:blipFill>
        <p:spPr>
          <a:xfrm>
            <a:off x="1017036" y="1965960"/>
            <a:ext cx="10001483" cy="3921656"/>
          </a:xfrm>
        </p:spPr>
      </p:pic>
    </p:spTree>
    <p:extLst>
      <p:ext uri="{BB962C8B-B14F-4D97-AF65-F5344CB8AC3E}">
        <p14:creationId xmlns:p14="http://schemas.microsoft.com/office/powerpoint/2010/main" xmlns="" val="2726939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AF9FD50-65E3-4290-95B8-03EF8C2230C4}"/>
              </a:ext>
            </a:extLst>
          </p:cNvPr>
          <p:cNvPicPr>
            <a:picLocks noChangeAspect="1"/>
          </p:cNvPicPr>
          <p:nvPr/>
        </p:nvPicPr>
        <p:blipFill>
          <a:blip r:embed="rId2"/>
          <a:stretch>
            <a:fillRect/>
          </a:stretch>
        </p:blipFill>
        <p:spPr>
          <a:xfrm>
            <a:off x="802432" y="914399"/>
            <a:ext cx="10142375" cy="4982547"/>
          </a:xfrm>
          <a:prstGeom prst="rect">
            <a:avLst/>
          </a:prstGeom>
        </p:spPr>
      </p:pic>
    </p:spTree>
    <p:extLst>
      <p:ext uri="{BB962C8B-B14F-4D97-AF65-F5344CB8AC3E}">
        <p14:creationId xmlns:p14="http://schemas.microsoft.com/office/powerpoint/2010/main" xmlns="" val="2116514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A073EA8-425C-456C-BFC0-C303698912F3}"/>
              </a:ext>
            </a:extLst>
          </p:cNvPr>
          <p:cNvPicPr>
            <a:picLocks noChangeAspect="1"/>
          </p:cNvPicPr>
          <p:nvPr/>
        </p:nvPicPr>
        <p:blipFill>
          <a:blip r:embed="rId2"/>
          <a:stretch>
            <a:fillRect/>
          </a:stretch>
        </p:blipFill>
        <p:spPr>
          <a:xfrm>
            <a:off x="961053" y="811764"/>
            <a:ext cx="10021077" cy="4973216"/>
          </a:xfrm>
          <a:prstGeom prst="rect">
            <a:avLst/>
          </a:prstGeom>
        </p:spPr>
      </p:pic>
    </p:spTree>
    <p:extLst>
      <p:ext uri="{BB962C8B-B14F-4D97-AF65-F5344CB8AC3E}">
        <p14:creationId xmlns:p14="http://schemas.microsoft.com/office/powerpoint/2010/main" xmlns="" val="1242206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C033ADE-E5A8-4BF5-995D-67C290AF4222}"/>
              </a:ext>
            </a:extLst>
          </p:cNvPr>
          <p:cNvPicPr>
            <a:picLocks noChangeAspect="1"/>
          </p:cNvPicPr>
          <p:nvPr/>
        </p:nvPicPr>
        <p:blipFill>
          <a:blip r:embed="rId2"/>
          <a:stretch>
            <a:fillRect/>
          </a:stretch>
        </p:blipFill>
        <p:spPr>
          <a:xfrm>
            <a:off x="923731" y="914400"/>
            <a:ext cx="10254342" cy="4945224"/>
          </a:xfrm>
          <a:prstGeom prst="rect">
            <a:avLst/>
          </a:prstGeom>
        </p:spPr>
      </p:pic>
    </p:spTree>
    <p:extLst>
      <p:ext uri="{BB962C8B-B14F-4D97-AF65-F5344CB8AC3E}">
        <p14:creationId xmlns:p14="http://schemas.microsoft.com/office/powerpoint/2010/main" xmlns="" val="170627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0A945-1AF1-4F3D-BA7D-FB91FA96C3A4}"/>
              </a:ext>
            </a:extLst>
          </p:cNvPr>
          <p:cNvSpPr>
            <a:spLocks noGrp="1"/>
          </p:cNvSpPr>
          <p:nvPr>
            <p:ph type="title"/>
          </p:nvPr>
        </p:nvSpPr>
        <p:spPr/>
        <p:txBody>
          <a:bodyPr/>
          <a:lstStyle/>
          <a:p>
            <a:r>
              <a:rPr lang="en-IN" b="0" i="0" dirty="0">
                <a:solidFill>
                  <a:srgbClr val="610B38"/>
                </a:solidFill>
                <a:effectLst/>
                <a:latin typeface="erdana"/>
              </a:rPr>
              <a:t>What is Exception Handling?</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B7A571FE-E575-45C1-B0C5-5935C68ECBB2}"/>
              </a:ext>
            </a:extLst>
          </p:cNvPr>
          <p:cNvPicPr>
            <a:picLocks noGrp="1" noChangeAspect="1"/>
          </p:cNvPicPr>
          <p:nvPr>
            <p:ph idx="1"/>
          </p:nvPr>
        </p:nvPicPr>
        <p:blipFill>
          <a:blip r:embed="rId2"/>
          <a:stretch>
            <a:fillRect/>
          </a:stretch>
        </p:blipFill>
        <p:spPr>
          <a:xfrm>
            <a:off x="401215" y="1700973"/>
            <a:ext cx="11196735" cy="1844660"/>
          </a:xfrm>
        </p:spPr>
      </p:pic>
    </p:spTree>
    <p:extLst>
      <p:ext uri="{BB962C8B-B14F-4D97-AF65-F5344CB8AC3E}">
        <p14:creationId xmlns:p14="http://schemas.microsoft.com/office/powerpoint/2010/main" xmlns="" val="252699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E083539-CA95-4089-8862-AE4D7B4F3CBB}"/>
              </a:ext>
            </a:extLst>
          </p:cNvPr>
          <p:cNvPicPr>
            <a:picLocks noChangeAspect="1"/>
          </p:cNvPicPr>
          <p:nvPr/>
        </p:nvPicPr>
        <p:blipFill>
          <a:blip r:embed="rId2"/>
          <a:stretch>
            <a:fillRect/>
          </a:stretch>
        </p:blipFill>
        <p:spPr>
          <a:xfrm>
            <a:off x="877077" y="802433"/>
            <a:ext cx="10422293" cy="5122505"/>
          </a:xfrm>
          <a:prstGeom prst="rect">
            <a:avLst/>
          </a:prstGeom>
        </p:spPr>
      </p:pic>
    </p:spTree>
    <p:extLst>
      <p:ext uri="{BB962C8B-B14F-4D97-AF65-F5344CB8AC3E}">
        <p14:creationId xmlns:p14="http://schemas.microsoft.com/office/powerpoint/2010/main" xmlns="" val="3146555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355AF-EC6A-4CAB-839D-EA449FEB5324}"/>
              </a:ext>
            </a:extLst>
          </p:cNvPr>
          <p:cNvSpPr>
            <a:spLocks noGrp="1"/>
          </p:cNvSpPr>
          <p:nvPr>
            <p:ph type="title"/>
          </p:nvPr>
        </p:nvSpPr>
        <p:spPr>
          <a:xfrm>
            <a:off x="1143000" y="609599"/>
            <a:ext cx="9875520" cy="4400939"/>
          </a:xfrm>
        </p:spPr>
        <p:txBody>
          <a:bodyPr/>
          <a:lstStyle/>
          <a:p>
            <a:r>
              <a:rPr lang="en-IN" b="0" i="0" dirty="0">
                <a:solidFill>
                  <a:srgbClr val="610B38"/>
                </a:solidFill>
                <a:effectLst/>
                <a:latin typeface="erdana"/>
              </a:rPr>
              <a:t>Java FileWriter Class</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xmlns="" val="2880787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7F154B-FC37-488D-9771-175403E9DF49}"/>
              </a:ext>
            </a:extLst>
          </p:cNvPr>
          <p:cNvSpPr txBox="1"/>
          <p:nvPr/>
        </p:nvSpPr>
        <p:spPr>
          <a:xfrm>
            <a:off x="513184" y="1614197"/>
            <a:ext cx="10760062" cy="2339102"/>
          </a:xfrm>
          <a:prstGeom prst="rect">
            <a:avLst/>
          </a:prstGeom>
          <a:noFill/>
        </p:spPr>
        <p:txBody>
          <a:bodyPr wrap="square">
            <a:spAutoFit/>
          </a:bodyPr>
          <a:lstStyle/>
          <a:p>
            <a:r>
              <a:rPr lang="en-US" sz="3200" b="0" i="0" dirty="0">
                <a:solidFill>
                  <a:srgbClr val="333333"/>
                </a:solidFill>
                <a:effectLst/>
                <a:latin typeface="HP Simplified" panose="020B0604020204020204" pitchFamily="34" charset="0"/>
              </a:rPr>
              <a:t>Java File Writer class is used to write character-oriented data to a </a:t>
            </a:r>
            <a:r>
              <a:rPr lang="en-US" sz="3200" b="0" i="0" u="none" strike="noStrike" dirty="0">
                <a:solidFill>
                  <a:srgbClr val="008000"/>
                </a:solidFill>
                <a:effectLst/>
                <a:latin typeface="HP Simplified" panose="020B0604020204020204" pitchFamily="34" charset="0"/>
                <a:hlinkClick r:id="rId2"/>
              </a:rPr>
              <a:t>file</a:t>
            </a:r>
          </a:p>
          <a:p>
            <a:r>
              <a:rPr lang="en-US" sz="3200" b="0" i="0" dirty="0">
                <a:solidFill>
                  <a:srgbClr val="333333"/>
                </a:solidFill>
                <a:effectLst/>
                <a:latin typeface="HP Simplified" panose="020B0604020204020204" pitchFamily="34" charset="0"/>
              </a:rPr>
              <a:t>. It is character-oriented class which is used for file handling in </a:t>
            </a:r>
            <a:r>
              <a:rPr lang="en-US" sz="3200" b="0" i="0" u="none" strike="noStrike" dirty="0">
                <a:solidFill>
                  <a:srgbClr val="008000"/>
                </a:solidFill>
                <a:effectLst/>
                <a:latin typeface="HP Simplified" panose="020B0604020204020204" pitchFamily="34" charset="0"/>
                <a:hlinkClick r:id="rId3"/>
              </a:rPr>
              <a:t>java</a:t>
            </a:r>
          </a:p>
          <a:p>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xmlns="" val="29431738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0FDF41F-325A-4762-980B-3455D2230073}"/>
              </a:ext>
            </a:extLst>
          </p:cNvPr>
          <p:cNvPicPr>
            <a:picLocks noChangeAspect="1"/>
          </p:cNvPicPr>
          <p:nvPr/>
        </p:nvPicPr>
        <p:blipFill>
          <a:blip r:embed="rId2"/>
          <a:stretch>
            <a:fillRect/>
          </a:stretch>
        </p:blipFill>
        <p:spPr>
          <a:xfrm>
            <a:off x="970384" y="989046"/>
            <a:ext cx="8602824" cy="4133460"/>
          </a:xfrm>
          <a:prstGeom prst="rect">
            <a:avLst/>
          </a:prstGeom>
        </p:spPr>
      </p:pic>
    </p:spTree>
    <p:extLst>
      <p:ext uri="{BB962C8B-B14F-4D97-AF65-F5344CB8AC3E}">
        <p14:creationId xmlns:p14="http://schemas.microsoft.com/office/powerpoint/2010/main" xmlns="" val="2972454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B6463F-29B0-4DA3-8C99-9AE21ACDAA7E}"/>
              </a:ext>
            </a:extLst>
          </p:cNvPr>
          <p:cNvPicPr>
            <a:picLocks noChangeAspect="1"/>
          </p:cNvPicPr>
          <p:nvPr/>
        </p:nvPicPr>
        <p:blipFill>
          <a:blip r:embed="rId2"/>
          <a:stretch>
            <a:fillRect/>
          </a:stretch>
        </p:blipFill>
        <p:spPr>
          <a:xfrm>
            <a:off x="783771" y="1184988"/>
            <a:ext cx="9722498" cy="4581330"/>
          </a:xfrm>
          <a:prstGeom prst="rect">
            <a:avLst/>
          </a:prstGeom>
        </p:spPr>
      </p:pic>
    </p:spTree>
    <p:extLst>
      <p:ext uri="{BB962C8B-B14F-4D97-AF65-F5344CB8AC3E}">
        <p14:creationId xmlns:p14="http://schemas.microsoft.com/office/powerpoint/2010/main" xmlns="" val="3017173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7AD942C-76C4-45BE-9A6D-13AD79226521}"/>
              </a:ext>
            </a:extLst>
          </p:cNvPr>
          <p:cNvPicPr>
            <a:picLocks noChangeAspect="1"/>
          </p:cNvPicPr>
          <p:nvPr/>
        </p:nvPicPr>
        <p:blipFill>
          <a:blip r:embed="rId2"/>
          <a:stretch>
            <a:fillRect/>
          </a:stretch>
        </p:blipFill>
        <p:spPr>
          <a:xfrm>
            <a:off x="886408" y="858416"/>
            <a:ext cx="9573208" cy="5001207"/>
          </a:xfrm>
          <a:prstGeom prst="rect">
            <a:avLst/>
          </a:prstGeom>
        </p:spPr>
      </p:pic>
    </p:spTree>
    <p:extLst>
      <p:ext uri="{BB962C8B-B14F-4D97-AF65-F5344CB8AC3E}">
        <p14:creationId xmlns:p14="http://schemas.microsoft.com/office/powerpoint/2010/main" xmlns="" val="3911147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C3855-644A-42DA-89A9-53E141565A94}"/>
              </a:ext>
            </a:extLst>
          </p:cNvPr>
          <p:cNvSpPr>
            <a:spLocks noGrp="1"/>
          </p:cNvSpPr>
          <p:nvPr>
            <p:ph type="title"/>
          </p:nvPr>
        </p:nvSpPr>
        <p:spPr>
          <a:xfrm>
            <a:off x="1143000" y="609599"/>
            <a:ext cx="9875520" cy="4316963"/>
          </a:xfrm>
        </p:spPr>
        <p:txBody>
          <a:bodyPr/>
          <a:lstStyle/>
          <a:p>
            <a:r>
              <a:rPr lang="en-IN" b="0" i="0" dirty="0">
                <a:solidFill>
                  <a:srgbClr val="610B38"/>
                </a:solidFill>
                <a:effectLst/>
                <a:latin typeface="erdana"/>
              </a:rPr>
              <a:t>Java FileReader Class</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xmlns="" val="160104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2E64990-D3C1-4B16-8972-EB699B4AA8B6}"/>
              </a:ext>
            </a:extLst>
          </p:cNvPr>
          <p:cNvSpPr txBox="1"/>
          <p:nvPr/>
        </p:nvSpPr>
        <p:spPr>
          <a:xfrm>
            <a:off x="447869" y="839755"/>
            <a:ext cx="8698463" cy="3108543"/>
          </a:xfrm>
          <a:prstGeom prst="rect">
            <a:avLst/>
          </a:prstGeom>
          <a:noFill/>
        </p:spPr>
        <p:txBody>
          <a:bodyPr wrap="square">
            <a:spAutoFit/>
          </a:bodyPr>
          <a:lstStyle/>
          <a:p>
            <a:r>
              <a:rPr lang="en-US" sz="3200" b="0" i="0" dirty="0">
                <a:solidFill>
                  <a:srgbClr val="333333"/>
                </a:solidFill>
                <a:effectLst/>
                <a:latin typeface="HP Simplified" panose="020B0604020204020204" pitchFamily="34" charset="0"/>
              </a:rPr>
              <a:t>Java FileReader class is used to read data from the file. It returns data in byte format like </a:t>
            </a:r>
            <a:r>
              <a:rPr lang="en-US" sz="3200" b="0" i="0" u="none" strike="noStrike" dirty="0">
                <a:solidFill>
                  <a:srgbClr val="008000"/>
                </a:solidFill>
                <a:effectLst/>
                <a:latin typeface="HP Simplified" panose="020B0604020204020204" pitchFamily="34" charset="0"/>
                <a:hlinkClick r:id="rId2"/>
              </a:rPr>
              <a:t>FileInputStream</a:t>
            </a:r>
            <a:r>
              <a:rPr lang="en-US" sz="3200" b="0" i="0" dirty="0">
                <a:solidFill>
                  <a:srgbClr val="333333"/>
                </a:solidFill>
                <a:effectLst/>
                <a:latin typeface="HP Simplified" panose="020B0604020204020204" pitchFamily="34" charset="0"/>
              </a:rPr>
              <a:t> class.</a:t>
            </a:r>
          </a:p>
          <a:p>
            <a:r>
              <a:rPr lang="en-US" sz="3200" b="0" i="0" dirty="0">
                <a:solidFill>
                  <a:srgbClr val="333333"/>
                </a:solidFill>
                <a:effectLst/>
                <a:latin typeface="HP Simplified" panose="020B0604020204020204" pitchFamily="34" charset="0"/>
              </a:rPr>
              <a:t>It is character-oriented class which is used for </a:t>
            </a:r>
            <a:r>
              <a:rPr lang="en-US" sz="3200" b="0" i="0" u="none" strike="noStrike" dirty="0">
                <a:solidFill>
                  <a:srgbClr val="008000"/>
                </a:solidFill>
                <a:effectLst/>
                <a:latin typeface="HP Simplified" panose="020B0604020204020204" pitchFamily="34" charset="0"/>
                <a:hlinkClick r:id="rId3"/>
              </a:rPr>
              <a:t>file</a:t>
            </a:r>
            <a:r>
              <a:rPr lang="en-US" sz="3200" b="0" i="0" dirty="0">
                <a:solidFill>
                  <a:srgbClr val="333333"/>
                </a:solidFill>
                <a:effectLst/>
                <a:latin typeface="HP Simplified" panose="020B0604020204020204" pitchFamily="34" charset="0"/>
              </a:rPr>
              <a:t> handling in </a:t>
            </a:r>
            <a:r>
              <a:rPr lang="en-US" sz="3200" b="0" i="0" u="none" strike="noStrike" dirty="0">
                <a:solidFill>
                  <a:srgbClr val="008000"/>
                </a:solidFill>
                <a:effectLst/>
                <a:latin typeface="HP Simplified" panose="020B0604020204020204" pitchFamily="34" charset="0"/>
                <a:hlinkClick r:id="rId4"/>
              </a:rPr>
              <a:t>java</a:t>
            </a:r>
            <a:r>
              <a:rPr lang="en-US" sz="3200" b="0" i="0" dirty="0">
                <a:solidFill>
                  <a:srgbClr val="333333"/>
                </a:solidFill>
                <a:effectLst/>
                <a:latin typeface="HP Simplified" panose="020B0604020204020204" pitchFamily="34" charset="0"/>
              </a:rPr>
              <a:t>.</a:t>
            </a:r>
          </a:p>
          <a:p>
            <a:r>
              <a:rPr lang="en-US" dirty="0"/>
              <a:t/>
            </a:r>
            <a:br>
              <a:rPr lang="en-US" dirty="0"/>
            </a:br>
            <a:endParaRPr lang="en-IN" dirty="0"/>
          </a:p>
        </p:txBody>
      </p:sp>
    </p:spTree>
    <p:extLst>
      <p:ext uri="{BB962C8B-B14F-4D97-AF65-F5344CB8AC3E}">
        <p14:creationId xmlns:p14="http://schemas.microsoft.com/office/powerpoint/2010/main" xmlns="" val="3572847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AC26A6A-2686-4F71-9D14-5ADE70699ADE}"/>
              </a:ext>
            </a:extLst>
          </p:cNvPr>
          <p:cNvPicPr>
            <a:picLocks noChangeAspect="1"/>
          </p:cNvPicPr>
          <p:nvPr/>
        </p:nvPicPr>
        <p:blipFill>
          <a:blip r:embed="rId2"/>
          <a:stretch>
            <a:fillRect/>
          </a:stretch>
        </p:blipFill>
        <p:spPr>
          <a:xfrm>
            <a:off x="1996751" y="1343609"/>
            <a:ext cx="7165910" cy="4161452"/>
          </a:xfrm>
          <a:prstGeom prst="rect">
            <a:avLst/>
          </a:prstGeom>
        </p:spPr>
      </p:pic>
    </p:spTree>
    <p:extLst>
      <p:ext uri="{BB962C8B-B14F-4D97-AF65-F5344CB8AC3E}">
        <p14:creationId xmlns:p14="http://schemas.microsoft.com/office/powerpoint/2010/main" xmlns="" val="3278135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7FFB55-E7B6-4874-A913-AB4F247BCD12}"/>
              </a:ext>
            </a:extLst>
          </p:cNvPr>
          <p:cNvPicPr>
            <a:picLocks noChangeAspect="1"/>
          </p:cNvPicPr>
          <p:nvPr/>
        </p:nvPicPr>
        <p:blipFill>
          <a:blip r:embed="rId2"/>
          <a:stretch>
            <a:fillRect/>
          </a:stretch>
        </p:blipFill>
        <p:spPr>
          <a:xfrm>
            <a:off x="662472" y="895740"/>
            <a:ext cx="10646229" cy="5019868"/>
          </a:xfrm>
          <a:prstGeom prst="rect">
            <a:avLst/>
          </a:prstGeom>
        </p:spPr>
      </p:pic>
    </p:spTree>
    <p:extLst>
      <p:ext uri="{BB962C8B-B14F-4D97-AF65-F5344CB8AC3E}">
        <p14:creationId xmlns:p14="http://schemas.microsoft.com/office/powerpoint/2010/main" xmlns="" val="385097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10E0973-FA83-4579-BF65-F931E23DFE3E}"/>
              </a:ext>
            </a:extLst>
          </p:cNvPr>
          <p:cNvPicPr>
            <a:picLocks noChangeAspect="1"/>
          </p:cNvPicPr>
          <p:nvPr/>
        </p:nvPicPr>
        <p:blipFill>
          <a:blip r:embed="rId2"/>
          <a:stretch>
            <a:fillRect/>
          </a:stretch>
        </p:blipFill>
        <p:spPr>
          <a:xfrm>
            <a:off x="1530221" y="1436914"/>
            <a:ext cx="7632440" cy="4599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528354" y="697077"/>
            <a:ext cx="7694023" cy="369332"/>
          </a:xfrm>
          <a:prstGeom prst="rect">
            <a:avLst/>
          </a:prstGeom>
        </p:spPr>
        <p:txBody>
          <a:bodyPr wrap="square">
            <a:spAutoFit/>
          </a:bodyPr>
          <a:lstStyle/>
          <a:p>
            <a:pPr algn="ctr"/>
            <a:r>
              <a:rPr lang="en-IN" dirty="0" smtClean="0">
                <a:solidFill>
                  <a:srgbClr val="610B38"/>
                </a:solidFill>
                <a:latin typeface="erdana"/>
              </a:rPr>
              <a:t>Types of Java Exceptions</a:t>
            </a:r>
            <a:endParaRPr lang="en-US" dirty="0"/>
          </a:p>
        </p:txBody>
      </p:sp>
    </p:spTree>
    <p:extLst>
      <p:ext uri="{BB962C8B-B14F-4D97-AF65-F5344CB8AC3E}">
        <p14:creationId xmlns:p14="http://schemas.microsoft.com/office/powerpoint/2010/main" xmlns="" val="3048769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ADBEC01-2EF7-44D5-B998-6EEA2F1D3C0C}"/>
              </a:ext>
            </a:extLst>
          </p:cNvPr>
          <p:cNvPicPr>
            <a:picLocks noChangeAspect="1"/>
          </p:cNvPicPr>
          <p:nvPr/>
        </p:nvPicPr>
        <p:blipFill>
          <a:blip r:embed="rId2"/>
          <a:stretch>
            <a:fillRect/>
          </a:stretch>
        </p:blipFill>
        <p:spPr>
          <a:xfrm>
            <a:off x="755780" y="905069"/>
            <a:ext cx="10300996" cy="4348066"/>
          </a:xfrm>
          <a:prstGeom prst="rect">
            <a:avLst/>
          </a:prstGeom>
        </p:spPr>
      </p:pic>
    </p:spTree>
    <p:extLst>
      <p:ext uri="{BB962C8B-B14F-4D97-AF65-F5344CB8AC3E}">
        <p14:creationId xmlns:p14="http://schemas.microsoft.com/office/powerpoint/2010/main" xmlns="" val="259913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4BA6533-6F90-4317-9E2A-4B308E2A3347}"/>
              </a:ext>
            </a:extLst>
          </p:cNvPr>
          <p:cNvPicPr>
            <a:picLocks noChangeAspect="1"/>
          </p:cNvPicPr>
          <p:nvPr/>
        </p:nvPicPr>
        <p:blipFill>
          <a:blip r:embed="rId2"/>
          <a:stretch>
            <a:fillRect/>
          </a:stretch>
        </p:blipFill>
        <p:spPr>
          <a:xfrm>
            <a:off x="1651518" y="615820"/>
            <a:ext cx="9022702" cy="53464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69967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D4303-42FE-428E-B3B2-D8DE9511C763}"/>
              </a:ext>
            </a:extLst>
          </p:cNvPr>
          <p:cNvSpPr>
            <a:spLocks noGrp="1"/>
          </p:cNvSpPr>
          <p:nvPr>
            <p:ph type="title"/>
          </p:nvPr>
        </p:nvSpPr>
        <p:spPr/>
        <p:txBody>
          <a:bodyPr/>
          <a:lstStyle/>
          <a:p>
            <a:r>
              <a:rPr lang="en-IN" b="0" i="0" dirty="0">
                <a:solidFill>
                  <a:srgbClr val="610B38"/>
                </a:solidFill>
                <a:effectLst/>
                <a:latin typeface="erdana"/>
              </a:rPr>
              <a:t>Java Exception Keywords</a:t>
            </a:r>
            <a:br>
              <a:rPr lang="en-IN" b="0" i="0" dirty="0">
                <a:solidFill>
                  <a:srgbClr val="610B38"/>
                </a:solidFill>
                <a:effectLst/>
                <a:latin typeface="erdana"/>
              </a:rPr>
            </a:br>
            <a:endParaRPr lang="en-IN" dirty="0"/>
          </a:p>
        </p:txBody>
      </p:sp>
      <p:pic>
        <p:nvPicPr>
          <p:cNvPr id="5" name="Content Placeholder 4">
            <a:extLst>
              <a:ext uri="{FF2B5EF4-FFF2-40B4-BE49-F238E27FC236}">
                <a16:creationId xmlns:a16="http://schemas.microsoft.com/office/drawing/2014/main" xmlns="" id="{A257175C-68C1-4EF2-9498-AC9E2D16F629}"/>
              </a:ext>
            </a:extLst>
          </p:cNvPr>
          <p:cNvPicPr>
            <a:picLocks noGrp="1" noChangeAspect="1"/>
          </p:cNvPicPr>
          <p:nvPr>
            <p:ph idx="1"/>
          </p:nvPr>
        </p:nvPicPr>
        <p:blipFill>
          <a:blip r:embed="rId2"/>
          <a:stretch>
            <a:fillRect/>
          </a:stretch>
        </p:blipFill>
        <p:spPr>
          <a:xfrm>
            <a:off x="961053" y="1511560"/>
            <a:ext cx="9778482" cy="4496978"/>
          </a:xfrm>
        </p:spPr>
      </p:pic>
    </p:spTree>
    <p:extLst>
      <p:ext uri="{BB962C8B-B14F-4D97-AF65-F5344CB8AC3E}">
        <p14:creationId xmlns:p14="http://schemas.microsoft.com/office/powerpoint/2010/main" xmlns="" val="177529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4A470-B655-45A6-B5C6-DEC29A1C4AD4}"/>
              </a:ext>
            </a:extLst>
          </p:cNvPr>
          <p:cNvSpPr>
            <a:spLocks noGrp="1"/>
          </p:cNvSpPr>
          <p:nvPr>
            <p:ph type="ctrTitle"/>
          </p:nvPr>
        </p:nvSpPr>
        <p:spPr>
          <a:xfrm>
            <a:off x="1109980" y="882376"/>
            <a:ext cx="9966960" cy="2066097"/>
          </a:xfrm>
        </p:spPr>
        <p:txBody>
          <a:bodyPr/>
          <a:lstStyle/>
          <a:p>
            <a:r>
              <a:rPr lang="en-IN" b="0" i="0" dirty="0">
                <a:solidFill>
                  <a:srgbClr val="610B38"/>
                </a:solidFill>
                <a:effectLst/>
                <a:latin typeface="erdana"/>
              </a:rPr>
              <a:t>Java try block</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xmlns="" id="{77547AAC-EC72-4640-8E20-505C95213DB8}"/>
              </a:ext>
            </a:extLst>
          </p:cNvPr>
          <p:cNvSpPr>
            <a:spLocks noGrp="1"/>
          </p:cNvSpPr>
          <p:nvPr>
            <p:ph type="subTitle" idx="1"/>
          </p:nvPr>
        </p:nvSpPr>
        <p:spPr>
          <a:xfrm>
            <a:off x="1709530" y="2868231"/>
            <a:ext cx="8767860" cy="1937034"/>
          </a:xfrm>
        </p:spPr>
        <p:txBody>
          <a:bodyPr>
            <a:normAutofit/>
          </a:bodyPr>
          <a:lstStyle/>
          <a:p>
            <a:r>
              <a:rPr lang="en-US" sz="3200" b="0" i="0" dirty="0">
                <a:solidFill>
                  <a:schemeClr val="accent2">
                    <a:lumMod val="75000"/>
                  </a:schemeClr>
                </a:solidFill>
                <a:effectLst/>
                <a:latin typeface="Bahnschrift SemiBold" panose="020B0502040204020203" pitchFamily="34" charset="0"/>
              </a:rPr>
              <a:t>Java </a:t>
            </a:r>
            <a:r>
              <a:rPr lang="en-US" sz="3200" b="1" i="0" dirty="0">
                <a:solidFill>
                  <a:schemeClr val="accent2">
                    <a:lumMod val="75000"/>
                  </a:schemeClr>
                </a:solidFill>
                <a:effectLst/>
                <a:latin typeface="Bahnschrift SemiBold" panose="020B0502040204020203" pitchFamily="34" charset="0"/>
              </a:rPr>
              <a:t>try</a:t>
            </a:r>
            <a:r>
              <a:rPr lang="en-US" sz="3200" b="0" i="0" dirty="0">
                <a:solidFill>
                  <a:schemeClr val="accent2">
                    <a:lumMod val="75000"/>
                  </a:schemeClr>
                </a:solidFill>
                <a:effectLst/>
                <a:latin typeface="Bahnschrift SemiBold" panose="020B0502040204020203" pitchFamily="34" charset="0"/>
              </a:rPr>
              <a:t> block is used to enclose the code that might throw an exception. It must be used within the method.</a:t>
            </a:r>
            <a:endParaRPr lang="en-IN" sz="3200" dirty="0">
              <a:solidFill>
                <a:schemeClr val="accent2">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xmlns="" val="160701415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3285</TotalTime>
  <Words>471</Words>
  <Application>Microsoft Office PowerPoint</Application>
  <PresentationFormat>Custom</PresentationFormat>
  <Paragraphs>61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Basis</vt:lpstr>
      <vt:lpstr>CORE JAVA  DAY9</vt:lpstr>
      <vt:lpstr>Slide 2</vt:lpstr>
      <vt:lpstr>Exception Handling in Java </vt:lpstr>
      <vt:lpstr>What is Exception in Java? </vt:lpstr>
      <vt:lpstr>What is Exception Handling? </vt:lpstr>
      <vt:lpstr>Slide 6</vt:lpstr>
      <vt:lpstr>Slide 7</vt:lpstr>
      <vt:lpstr>Java Exception Keywords </vt:lpstr>
      <vt:lpstr>Java try block </vt:lpstr>
      <vt:lpstr>Syntax of Java try-catch </vt:lpstr>
      <vt:lpstr>Syntax of try-finally block </vt:lpstr>
      <vt:lpstr>Java catch block </vt:lpstr>
      <vt:lpstr>Internal Working of Java try-catch block </vt:lpstr>
      <vt:lpstr>TryCatchExample</vt:lpstr>
      <vt:lpstr> Checked and Unchecked Exceptions </vt:lpstr>
      <vt:lpstr>Slide 16</vt:lpstr>
      <vt:lpstr>Slide 17</vt:lpstr>
      <vt:lpstr>Flowchart of Multi-catch Block </vt:lpstr>
      <vt:lpstr>Java Nested try block </vt:lpstr>
      <vt:lpstr>Slide 20</vt:lpstr>
      <vt:lpstr>Slide 21</vt:lpstr>
      <vt:lpstr>Java throws keyword </vt:lpstr>
      <vt:lpstr>Slide 23</vt:lpstr>
      <vt:lpstr>Exception Handling with Method Overriding in Java </vt:lpstr>
      <vt:lpstr>Slide 25</vt:lpstr>
      <vt:lpstr>Slide 26</vt:lpstr>
      <vt:lpstr>Try-with-resources Example </vt:lpstr>
      <vt:lpstr>Slide 28</vt:lpstr>
      <vt:lpstr>Slide 29</vt:lpstr>
      <vt:lpstr>Why use Java finally block? </vt:lpstr>
      <vt:lpstr>Slide 31</vt:lpstr>
      <vt:lpstr>Slide 32</vt:lpstr>
      <vt:lpstr>Why use custom exceptions? </vt:lpstr>
      <vt:lpstr>Java File Handling </vt:lpstr>
      <vt:lpstr>Slide 35</vt:lpstr>
      <vt:lpstr>Slide 36</vt:lpstr>
      <vt:lpstr>Byte and character Streams </vt:lpstr>
      <vt:lpstr>ByteStream Classes in Java </vt:lpstr>
      <vt:lpstr>InputStream Class </vt:lpstr>
      <vt:lpstr>OutputStream Class </vt:lpstr>
      <vt:lpstr>CharacterStream Classes in Java </vt:lpstr>
      <vt:lpstr>Reader Class </vt:lpstr>
      <vt:lpstr>Writer Class </vt:lpstr>
      <vt:lpstr>Java I/O class hierarchy</vt:lpstr>
      <vt:lpstr>Slide 45</vt:lpstr>
      <vt:lpstr>OutputStream vs InputStream </vt:lpstr>
      <vt:lpstr>Slide 47</vt:lpstr>
      <vt:lpstr>Slide 48</vt:lpstr>
      <vt:lpstr>Slide 49</vt:lpstr>
      <vt:lpstr>Slide 50</vt:lpstr>
      <vt:lpstr>Java FileWriter Class </vt:lpstr>
      <vt:lpstr>Slide 52</vt:lpstr>
      <vt:lpstr>Slide 53</vt:lpstr>
      <vt:lpstr>Slide 54</vt:lpstr>
      <vt:lpstr>Slide 55</vt:lpstr>
      <vt:lpstr>Java FileReader Class </vt:lpstr>
      <vt:lpstr>Slide 57</vt:lpstr>
      <vt:lpstr>Slide 58</vt:lpstr>
      <vt:lpstr>Slide 59</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DAY9</dc:title>
  <dc:creator>sushmitha praveen</dc:creator>
  <cp:lastModifiedBy>Windows User</cp:lastModifiedBy>
  <cp:revision>8</cp:revision>
  <dcterms:created xsi:type="dcterms:W3CDTF">2022-04-22T10:59:58Z</dcterms:created>
  <dcterms:modified xsi:type="dcterms:W3CDTF">2022-04-26T03:52:42Z</dcterms:modified>
</cp:coreProperties>
</file>