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7" r:id="rId17"/>
    <p:sldId id="278" r:id="rId18"/>
    <p:sldId id="272" r:id="rId19"/>
    <p:sldId id="273" r:id="rId20"/>
    <p:sldId id="274" r:id="rId21"/>
    <p:sldId id="275" r:id="rId22"/>
    <p:sldId id="276"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7EC474-7E2E-4630-B348-40C4AA91DD7C}" type="datetimeFigureOut">
              <a:rPr lang="en-IN" smtClean="0"/>
              <a:pPr/>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742D50-4B68-4D33-904B-270AB758B81F}" type="slidenum">
              <a:rPr lang="en-IN" smtClean="0"/>
              <a:pPr/>
              <a:t>‹#›</a:t>
            </a:fld>
            <a:endParaRPr lang="en-IN"/>
          </a:p>
        </p:txBody>
      </p:sp>
    </p:spTree>
    <p:extLst>
      <p:ext uri="{BB962C8B-B14F-4D97-AF65-F5344CB8AC3E}">
        <p14:creationId xmlns:p14="http://schemas.microsoft.com/office/powerpoint/2010/main" xmlns="" val="1272673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7EC474-7E2E-4630-B348-40C4AA91DD7C}" type="datetimeFigureOut">
              <a:rPr lang="en-IN" smtClean="0"/>
              <a:pPr/>
              <a:t>29-04-2022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742D50-4B68-4D33-904B-270AB758B81F}" type="slidenum">
              <a:rPr lang="en-IN" smtClean="0"/>
              <a:pPr/>
              <a:t>‹#›</a:t>
            </a:fld>
            <a:endParaRPr lang="en-IN"/>
          </a:p>
        </p:txBody>
      </p:sp>
    </p:spTree>
    <p:extLst>
      <p:ext uri="{BB962C8B-B14F-4D97-AF65-F5344CB8AC3E}">
        <p14:creationId xmlns:p14="http://schemas.microsoft.com/office/powerpoint/2010/main" xmlns="" val="2127722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7EC474-7E2E-4630-B348-40C4AA91DD7C}" type="datetimeFigureOut">
              <a:rPr lang="en-IN" smtClean="0"/>
              <a:pPr/>
              <a:t>29-04-2022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742D50-4B68-4D33-904B-270AB758B81F}" type="slidenum">
              <a:rPr lang="en-IN" smtClean="0"/>
              <a:pPr/>
              <a:t>‹#›</a:t>
            </a:fld>
            <a:endParaRPr lang="en-IN"/>
          </a:p>
        </p:txBody>
      </p:sp>
    </p:spTree>
    <p:extLst>
      <p:ext uri="{BB962C8B-B14F-4D97-AF65-F5344CB8AC3E}">
        <p14:creationId xmlns:p14="http://schemas.microsoft.com/office/powerpoint/2010/main" xmlns="" val="187687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EC474-7E2E-4630-B348-40C4AA91DD7C}" type="datetimeFigureOut">
              <a:rPr lang="en-IN" smtClean="0"/>
              <a:pPr/>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742D50-4B68-4D33-904B-270AB758B81F}" type="slidenum">
              <a:rPr lang="en-IN" smtClean="0"/>
              <a:pPr/>
              <a:t>‹#›</a:t>
            </a:fld>
            <a:endParaRPr lang="en-IN"/>
          </a:p>
        </p:txBody>
      </p:sp>
    </p:spTree>
    <p:extLst>
      <p:ext uri="{BB962C8B-B14F-4D97-AF65-F5344CB8AC3E}">
        <p14:creationId xmlns:p14="http://schemas.microsoft.com/office/powerpoint/2010/main" xmlns="" val="2995205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EC474-7E2E-4630-B348-40C4AA91DD7C}" type="datetimeFigureOut">
              <a:rPr lang="en-IN" smtClean="0"/>
              <a:pPr/>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742D50-4B68-4D33-904B-270AB758B81F}" type="slidenum">
              <a:rPr lang="en-IN" smtClean="0"/>
              <a:pPr/>
              <a:t>‹#›</a:t>
            </a:fld>
            <a:endParaRPr lang="en-IN"/>
          </a:p>
        </p:txBody>
      </p:sp>
    </p:spTree>
    <p:extLst>
      <p:ext uri="{BB962C8B-B14F-4D97-AF65-F5344CB8AC3E}">
        <p14:creationId xmlns:p14="http://schemas.microsoft.com/office/powerpoint/2010/main" xmlns="" val="176225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7EC474-7E2E-4630-B348-40C4AA91DD7C}" type="datetimeFigureOut">
              <a:rPr lang="en-IN" smtClean="0"/>
              <a:pPr/>
              <a:t>29-04-2022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E742D50-4B68-4D33-904B-270AB758B81F}" type="slidenum">
              <a:rPr lang="en-IN" smtClean="0"/>
              <a:pPr/>
              <a:t>‹#›</a:t>
            </a:fld>
            <a:endParaRPr lang="en-IN"/>
          </a:p>
        </p:txBody>
      </p:sp>
    </p:spTree>
    <p:extLst>
      <p:ext uri="{BB962C8B-B14F-4D97-AF65-F5344CB8AC3E}">
        <p14:creationId xmlns:p14="http://schemas.microsoft.com/office/powerpoint/2010/main" xmlns="" val="136708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07EC474-7E2E-4630-B348-40C4AA91DD7C}" type="datetimeFigureOut">
              <a:rPr lang="en-IN" smtClean="0"/>
              <a:pPr/>
              <a:t>29-04-2022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BE742D50-4B68-4D33-904B-270AB758B81F}" type="slidenum">
              <a:rPr lang="en-IN" smtClean="0"/>
              <a:pPr/>
              <a:t>‹#›</a:t>
            </a:fld>
            <a:endParaRPr lang="en-IN"/>
          </a:p>
        </p:txBody>
      </p:sp>
    </p:spTree>
    <p:extLst>
      <p:ext uri="{BB962C8B-B14F-4D97-AF65-F5344CB8AC3E}">
        <p14:creationId xmlns:p14="http://schemas.microsoft.com/office/powerpoint/2010/main" xmlns="" val="31676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07EC474-7E2E-4630-B348-40C4AA91DD7C}" type="datetimeFigureOut">
              <a:rPr lang="en-IN" smtClean="0"/>
              <a:pPr/>
              <a:t>29-04-2022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BE742D50-4B68-4D33-904B-270AB758B81F}" type="slidenum">
              <a:rPr lang="en-IN" smtClean="0"/>
              <a:pPr/>
              <a:t>‹#›</a:t>
            </a:fld>
            <a:endParaRPr lang="en-IN"/>
          </a:p>
        </p:txBody>
      </p:sp>
    </p:spTree>
    <p:extLst>
      <p:ext uri="{BB962C8B-B14F-4D97-AF65-F5344CB8AC3E}">
        <p14:creationId xmlns:p14="http://schemas.microsoft.com/office/powerpoint/2010/main" xmlns="" val="63731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07EC474-7E2E-4630-B348-40C4AA91DD7C}" type="datetimeFigureOut">
              <a:rPr lang="en-IN" smtClean="0"/>
              <a:pPr/>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742D50-4B68-4D33-904B-270AB758B81F}" type="slidenum">
              <a:rPr lang="en-IN" smtClean="0"/>
              <a:pPr/>
              <a:t>‹#›</a:t>
            </a:fld>
            <a:endParaRPr lang="en-IN"/>
          </a:p>
        </p:txBody>
      </p:sp>
    </p:spTree>
    <p:extLst>
      <p:ext uri="{BB962C8B-B14F-4D97-AF65-F5344CB8AC3E}">
        <p14:creationId xmlns:p14="http://schemas.microsoft.com/office/powerpoint/2010/main" xmlns="" val="94667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07EC474-7E2E-4630-B348-40C4AA91DD7C}" type="datetimeFigureOut">
              <a:rPr lang="en-IN" smtClean="0"/>
              <a:pPr/>
              <a:t>29-04-2022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E742D50-4B68-4D33-904B-270AB758B81F}" type="slidenum">
              <a:rPr lang="en-IN" smtClean="0"/>
              <a:pPr/>
              <a:t>‹#›</a:t>
            </a:fld>
            <a:endParaRPr lang="en-IN"/>
          </a:p>
        </p:txBody>
      </p:sp>
    </p:spTree>
    <p:extLst>
      <p:ext uri="{BB962C8B-B14F-4D97-AF65-F5344CB8AC3E}">
        <p14:creationId xmlns:p14="http://schemas.microsoft.com/office/powerpoint/2010/main" xmlns="" val="3200917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07EC474-7E2E-4630-B348-40C4AA91DD7C}" type="datetimeFigureOut">
              <a:rPr lang="en-IN" smtClean="0"/>
              <a:pPr/>
              <a:t>29-04-2022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BE742D50-4B68-4D33-904B-270AB758B81F}" type="slidenum">
              <a:rPr lang="en-IN" smtClean="0"/>
              <a:pPr/>
              <a:t>‹#›</a:t>
            </a:fld>
            <a:endParaRPr lang="en-IN"/>
          </a:p>
        </p:txBody>
      </p:sp>
    </p:spTree>
    <p:extLst>
      <p:ext uri="{BB962C8B-B14F-4D97-AF65-F5344CB8AC3E}">
        <p14:creationId xmlns:p14="http://schemas.microsoft.com/office/powerpoint/2010/main" xmlns="" val="121112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07EC474-7E2E-4630-B348-40C4AA91DD7C}" type="datetimeFigureOut">
              <a:rPr lang="en-IN" smtClean="0"/>
              <a:pPr/>
              <a:t>29-04-2022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E742D50-4B68-4D33-904B-270AB758B81F}" type="slidenum">
              <a:rPr lang="en-IN" smtClean="0"/>
              <a:pPr/>
              <a:t>‹#›</a:t>
            </a:fld>
            <a:endParaRPr lang="en-IN"/>
          </a:p>
        </p:txBody>
      </p:sp>
    </p:spTree>
    <p:extLst>
      <p:ext uri="{BB962C8B-B14F-4D97-AF65-F5344CB8AC3E}">
        <p14:creationId xmlns:p14="http://schemas.microsoft.com/office/powerpoint/2010/main" xmlns="" val="1923942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AB4E5-E737-4524-8C0D-CCB871CC0121}"/>
              </a:ext>
            </a:extLst>
          </p:cNvPr>
          <p:cNvSpPr>
            <a:spLocks noGrp="1"/>
          </p:cNvSpPr>
          <p:nvPr>
            <p:ph type="ctrTitle"/>
          </p:nvPr>
        </p:nvSpPr>
        <p:spPr/>
        <p:txBody>
          <a:bodyPr/>
          <a:lstStyle/>
          <a:p>
            <a:r>
              <a:rPr lang="en-US" dirty="0"/>
              <a:t>CORE JAVA DAY12</a:t>
            </a:r>
            <a:endParaRPr lang="en-IN" dirty="0"/>
          </a:p>
        </p:txBody>
      </p:sp>
      <p:sp>
        <p:nvSpPr>
          <p:cNvPr id="3" name="Subtitle 2">
            <a:extLst>
              <a:ext uri="{FF2B5EF4-FFF2-40B4-BE49-F238E27FC236}">
                <a16:creationId xmlns:a16="http://schemas.microsoft.com/office/drawing/2014/main" xmlns="" id="{D99C8A59-67D3-4710-A925-C48D1330FA31}"/>
              </a:ext>
            </a:extLst>
          </p:cNvPr>
          <p:cNvSpPr>
            <a:spLocks noGrp="1"/>
          </p:cNvSpPr>
          <p:nvPr>
            <p:ph type="subTitle" idx="1"/>
          </p:nvPr>
        </p:nvSpPr>
        <p:spPr/>
        <p:txBody>
          <a:bodyPr>
            <a:normAutofit/>
          </a:bodyPr>
          <a:lstStyle/>
          <a:p>
            <a:pPr algn="ctr"/>
            <a:r>
              <a:rPr lang="en-US" sz="4000" dirty="0">
                <a:solidFill>
                  <a:srgbClr val="FF0000"/>
                </a:solidFill>
              </a:rPr>
              <a:t>NEEHARIKA</a:t>
            </a:r>
            <a:endParaRPr lang="en-IN" sz="4000" dirty="0">
              <a:solidFill>
                <a:srgbClr val="FF0000"/>
              </a:solidFill>
            </a:endParaRPr>
          </a:p>
        </p:txBody>
      </p:sp>
    </p:spTree>
    <p:extLst>
      <p:ext uri="{BB962C8B-B14F-4D97-AF65-F5344CB8AC3E}">
        <p14:creationId xmlns:p14="http://schemas.microsoft.com/office/powerpoint/2010/main" xmlns="" val="121566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FBD2A3-2047-4506-B1D5-BC23130F157F}"/>
              </a:ext>
            </a:extLst>
          </p:cNvPr>
          <p:cNvSpPr>
            <a:spLocks noGrp="1"/>
          </p:cNvSpPr>
          <p:nvPr>
            <p:ph type="title"/>
          </p:nvPr>
        </p:nvSpPr>
        <p:spPr/>
        <p:txBody>
          <a:bodyPr/>
          <a:lstStyle/>
          <a:p>
            <a:r>
              <a:rPr lang="en-IN" b="0" i="0" dirty="0">
                <a:solidFill>
                  <a:srgbClr val="610B38"/>
                </a:solidFill>
                <a:effectLst/>
                <a:latin typeface="erdana"/>
              </a:rPr>
              <a:t>Fail Safe Iterator</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F66E8280-CC9A-48DC-A0F3-52E47822CE5C}"/>
              </a:ext>
            </a:extLst>
          </p:cNvPr>
          <p:cNvSpPr>
            <a:spLocks noGrp="1"/>
          </p:cNvSpPr>
          <p:nvPr>
            <p:ph idx="1"/>
          </p:nvPr>
        </p:nvSpPr>
        <p:spPr/>
        <p:txBody>
          <a:bodyPr/>
          <a:lstStyle/>
          <a:p>
            <a:r>
              <a:rPr lang="en-US" sz="2800" b="0" i="0" dirty="0">
                <a:solidFill>
                  <a:srgbClr val="002060"/>
                </a:solidFill>
                <a:effectLst/>
                <a:latin typeface="inter-regular"/>
              </a:rPr>
              <a:t>A fail-safe iterator does not throw any exceptions unless it can handle if the collection is modified during the iteration process</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xmlns="" val="3536919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B5C1F51-5970-4E52-A64E-680323E5DD98}"/>
              </a:ext>
            </a:extLst>
          </p:cNvPr>
          <p:cNvPicPr>
            <a:picLocks noChangeAspect="1"/>
          </p:cNvPicPr>
          <p:nvPr/>
        </p:nvPicPr>
        <p:blipFill>
          <a:blip r:embed="rId2"/>
          <a:stretch>
            <a:fillRect/>
          </a:stretch>
        </p:blipFill>
        <p:spPr>
          <a:xfrm>
            <a:off x="867748" y="457200"/>
            <a:ext cx="9890448" cy="5803641"/>
          </a:xfrm>
          <a:prstGeom prst="rect">
            <a:avLst/>
          </a:prstGeom>
        </p:spPr>
      </p:pic>
    </p:spTree>
    <p:extLst>
      <p:ext uri="{BB962C8B-B14F-4D97-AF65-F5344CB8AC3E}">
        <p14:creationId xmlns:p14="http://schemas.microsoft.com/office/powerpoint/2010/main" xmlns="" val="267369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697076-9456-46A6-9657-C3A887704C1A}"/>
              </a:ext>
            </a:extLst>
          </p:cNvPr>
          <p:cNvSpPr>
            <a:spLocks noGrp="1"/>
          </p:cNvSpPr>
          <p:nvPr>
            <p:ph type="title"/>
          </p:nvPr>
        </p:nvSpPr>
        <p:spPr/>
        <p:txBody>
          <a:bodyPr/>
          <a:lstStyle/>
          <a:p>
            <a:r>
              <a:rPr lang="en-IN" b="0" i="0" dirty="0">
                <a:solidFill>
                  <a:srgbClr val="610B38"/>
                </a:solidFill>
                <a:effectLst/>
                <a:latin typeface="erdana"/>
              </a:rPr>
              <a:t>Generics in Java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0D59EE3B-C722-413B-B8DA-ED5E3F2A2763}"/>
              </a:ext>
            </a:extLst>
          </p:cNvPr>
          <p:cNvSpPr>
            <a:spLocks noGrp="1"/>
          </p:cNvSpPr>
          <p:nvPr>
            <p:ph idx="1"/>
          </p:nvPr>
        </p:nvSpPr>
        <p:spPr/>
        <p:txBody>
          <a:bodyPr>
            <a:normAutofit/>
          </a:bodyPr>
          <a:lstStyle/>
          <a:p>
            <a:r>
              <a:rPr lang="en-US" sz="2800" b="0" i="0" dirty="0">
                <a:solidFill>
                  <a:schemeClr val="accent2">
                    <a:lumMod val="50000"/>
                  </a:schemeClr>
                </a:solidFill>
                <a:effectLst/>
                <a:latin typeface="inter-regular"/>
              </a:rPr>
              <a:t>The </a:t>
            </a:r>
            <a:r>
              <a:rPr lang="en-US" sz="2800" b="1" i="0" dirty="0">
                <a:solidFill>
                  <a:schemeClr val="accent2">
                    <a:lumMod val="50000"/>
                  </a:schemeClr>
                </a:solidFill>
                <a:effectLst/>
                <a:latin typeface="inter-bold"/>
              </a:rPr>
              <a:t>Java Generics</a:t>
            </a:r>
            <a:r>
              <a:rPr lang="en-US" sz="2800" b="0" i="0" dirty="0">
                <a:solidFill>
                  <a:schemeClr val="accent2">
                    <a:lumMod val="50000"/>
                  </a:schemeClr>
                </a:solidFill>
                <a:effectLst/>
                <a:latin typeface="inter-regular"/>
              </a:rPr>
              <a:t> programming is introduced in J2SE 5 to deal with type-safe objects. It makes the code stable by detecting the bugs at compile time.</a:t>
            </a:r>
            <a:endParaRPr lang="en-IN" sz="2800" dirty="0">
              <a:solidFill>
                <a:schemeClr val="accent2">
                  <a:lumMod val="50000"/>
                </a:schemeClr>
              </a:solidFill>
            </a:endParaRPr>
          </a:p>
        </p:txBody>
      </p:sp>
    </p:spTree>
    <p:extLst>
      <p:ext uri="{BB962C8B-B14F-4D97-AF65-F5344CB8AC3E}">
        <p14:creationId xmlns:p14="http://schemas.microsoft.com/office/powerpoint/2010/main" xmlns="" val="2673098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00937C-04FA-494C-9902-1EB5BC9FB9A0}"/>
              </a:ext>
            </a:extLst>
          </p:cNvPr>
          <p:cNvSpPr>
            <a:spLocks noGrp="1"/>
          </p:cNvSpPr>
          <p:nvPr>
            <p:ph type="title"/>
          </p:nvPr>
        </p:nvSpPr>
        <p:spPr/>
        <p:txBody>
          <a:bodyPr/>
          <a:lstStyle/>
          <a:p>
            <a:r>
              <a:rPr lang="en-IN" b="0" i="0" dirty="0">
                <a:solidFill>
                  <a:srgbClr val="610B38"/>
                </a:solidFill>
                <a:effectLst/>
                <a:latin typeface="erdana"/>
              </a:rPr>
              <a:t>Advantage of Java Generics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1D90A6CB-4DC6-4B57-9F19-0E70E0938474}"/>
              </a:ext>
            </a:extLst>
          </p:cNvPr>
          <p:cNvSpPr>
            <a:spLocks noGrp="1"/>
          </p:cNvSpPr>
          <p:nvPr>
            <p:ph idx="1"/>
          </p:nvPr>
        </p:nvSpPr>
        <p:spPr/>
        <p:txBody>
          <a:bodyPr/>
          <a:lstStyle/>
          <a:p>
            <a:r>
              <a:rPr lang="en-US" sz="2800" dirty="0">
                <a:solidFill>
                  <a:schemeClr val="accent2">
                    <a:lumMod val="50000"/>
                  </a:schemeClr>
                </a:solidFill>
                <a:latin typeface="Arial Rounded MT Bold" panose="020F0704030504030204" pitchFamily="34" charset="0"/>
              </a:rPr>
              <a:t>1) Type-safety</a:t>
            </a:r>
          </a:p>
          <a:p>
            <a:r>
              <a:rPr lang="en-US" sz="2800" dirty="0">
                <a:solidFill>
                  <a:schemeClr val="accent2">
                    <a:lumMod val="50000"/>
                  </a:schemeClr>
                </a:solidFill>
                <a:latin typeface="Arial Rounded MT Bold" panose="020F0704030504030204" pitchFamily="34" charset="0"/>
              </a:rPr>
              <a:t>2) Type casting is not required</a:t>
            </a:r>
          </a:p>
          <a:p>
            <a:r>
              <a:rPr lang="en-US" sz="2800" dirty="0">
                <a:solidFill>
                  <a:schemeClr val="accent2">
                    <a:lumMod val="50000"/>
                  </a:schemeClr>
                </a:solidFill>
                <a:latin typeface="Arial Rounded MT Bold" panose="020F0704030504030204" pitchFamily="34" charset="0"/>
              </a:rPr>
              <a:t>3) Compile-Time Checking</a:t>
            </a:r>
          </a:p>
          <a:p>
            <a:endParaRPr lang="en-IN" dirty="0"/>
          </a:p>
        </p:txBody>
      </p:sp>
    </p:spTree>
    <p:extLst>
      <p:ext uri="{BB962C8B-B14F-4D97-AF65-F5344CB8AC3E}">
        <p14:creationId xmlns:p14="http://schemas.microsoft.com/office/powerpoint/2010/main" xmlns="" val="428885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CF13F6-63CA-4B64-AFCB-5CEBBA55936F}"/>
              </a:ext>
            </a:extLst>
          </p:cNvPr>
          <p:cNvSpPr>
            <a:spLocks noGrp="1"/>
          </p:cNvSpPr>
          <p:nvPr>
            <p:ph type="title"/>
          </p:nvPr>
        </p:nvSpPr>
        <p:spPr/>
        <p:txBody>
          <a:bodyPr/>
          <a:lstStyle/>
          <a:p>
            <a:r>
              <a:rPr lang="en-IN" b="0" i="0" dirty="0">
                <a:solidFill>
                  <a:srgbClr val="610B38"/>
                </a:solidFill>
                <a:effectLst/>
                <a:latin typeface="erdana"/>
              </a:rPr>
              <a:t>Generic class</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CB8FD73B-030A-487C-842F-42D3B50785D7}"/>
              </a:ext>
            </a:extLst>
          </p:cNvPr>
          <p:cNvPicPr>
            <a:picLocks noGrp="1" noChangeAspect="1"/>
          </p:cNvPicPr>
          <p:nvPr>
            <p:ph idx="1"/>
          </p:nvPr>
        </p:nvPicPr>
        <p:blipFill>
          <a:blip r:embed="rId2"/>
          <a:stretch>
            <a:fillRect/>
          </a:stretch>
        </p:blipFill>
        <p:spPr>
          <a:xfrm>
            <a:off x="4236097" y="1371600"/>
            <a:ext cx="6027575" cy="3778898"/>
          </a:xfrm>
        </p:spPr>
      </p:pic>
    </p:spTree>
    <p:extLst>
      <p:ext uri="{BB962C8B-B14F-4D97-AF65-F5344CB8AC3E}">
        <p14:creationId xmlns:p14="http://schemas.microsoft.com/office/powerpoint/2010/main" xmlns="" val="3782045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BBFDF-CAD7-43A1-8414-6073DCF78632}"/>
              </a:ext>
            </a:extLst>
          </p:cNvPr>
          <p:cNvSpPr>
            <a:spLocks noGrp="1"/>
          </p:cNvSpPr>
          <p:nvPr>
            <p:ph type="title"/>
          </p:nvPr>
        </p:nvSpPr>
        <p:spPr/>
        <p:txBody>
          <a:bodyPr/>
          <a:lstStyle/>
          <a:p>
            <a:r>
              <a:rPr lang="en-IN" b="0" i="0" dirty="0">
                <a:solidFill>
                  <a:srgbClr val="610B38"/>
                </a:solidFill>
                <a:effectLst/>
                <a:latin typeface="erdana"/>
              </a:rPr>
              <a:t>Type Parameters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7C42C6D7-DBE3-481F-A3A2-F095B20C2D80}"/>
              </a:ext>
            </a:extLst>
          </p:cNvPr>
          <p:cNvSpPr>
            <a:spLocks noGrp="1"/>
          </p:cNvSpPr>
          <p:nvPr>
            <p:ph idx="1"/>
          </p:nvPr>
        </p:nvSpPr>
        <p:spPr/>
        <p:txBody>
          <a:bodyPr/>
          <a:lstStyle/>
          <a:p>
            <a:pPr algn="just">
              <a:buFont typeface="+mj-lt"/>
              <a:buAutoNum type="arabicPeriod"/>
            </a:pPr>
            <a:r>
              <a:rPr lang="en-US" sz="2800" b="0" i="0" dirty="0">
                <a:solidFill>
                  <a:schemeClr val="accent2">
                    <a:lumMod val="50000"/>
                  </a:schemeClr>
                </a:solidFill>
                <a:effectLst/>
                <a:latin typeface="Imprint MT Shadow" panose="04020605060303030202" pitchFamily="82" charset="0"/>
              </a:rPr>
              <a:t>T - Type</a:t>
            </a:r>
          </a:p>
          <a:p>
            <a:pPr algn="just">
              <a:buFont typeface="+mj-lt"/>
              <a:buAutoNum type="arabicPeriod"/>
            </a:pPr>
            <a:r>
              <a:rPr lang="en-US" sz="2800" b="0" i="0" dirty="0">
                <a:solidFill>
                  <a:schemeClr val="accent2">
                    <a:lumMod val="50000"/>
                  </a:schemeClr>
                </a:solidFill>
                <a:effectLst/>
                <a:latin typeface="Imprint MT Shadow" panose="04020605060303030202" pitchFamily="82" charset="0"/>
              </a:rPr>
              <a:t>E - Element</a:t>
            </a:r>
          </a:p>
          <a:p>
            <a:pPr algn="just">
              <a:buFont typeface="+mj-lt"/>
              <a:buAutoNum type="arabicPeriod"/>
            </a:pPr>
            <a:r>
              <a:rPr lang="en-US" sz="2800" b="0" i="0" dirty="0">
                <a:solidFill>
                  <a:schemeClr val="accent2">
                    <a:lumMod val="50000"/>
                  </a:schemeClr>
                </a:solidFill>
                <a:effectLst/>
                <a:latin typeface="Imprint MT Shadow" panose="04020605060303030202" pitchFamily="82" charset="0"/>
              </a:rPr>
              <a:t>K - Key</a:t>
            </a:r>
          </a:p>
          <a:p>
            <a:pPr algn="just">
              <a:buFont typeface="+mj-lt"/>
              <a:buAutoNum type="arabicPeriod"/>
            </a:pPr>
            <a:r>
              <a:rPr lang="en-US" sz="2800" b="0" i="0" dirty="0">
                <a:solidFill>
                  <a:schemeClr val="accent2">
                    <a:lumMod val="50000"/>
                  </a:schemeClr>
                </a:solidFill>
                <a:effectLst/>
                <a:latin typeface="Imprint MT Shadow" panose="04020605060303030202" pitchFamily="82" charset="0"/>
              </a:rPr>
              <a:t>N - Number</a:t>
            </a:r>
          </a:p>
          <a:p>
            <a:pPr algn="just">
              <a:buFont typeface="+mj-lt"/>
              <a:buAutoNum type="arabicPeriod"/>
            </a:pPr>
            <a:r>
              <a:rPr lang="en-US" sz="2800" b="0" i="0" dirty="0">
                <a:solidFill>
                  <a:schemeClr val="accent2">
                    <a:lumMod val="50000"/>
                  </a:schemeClr>
                </a:solidFill>
                <a:effectLst/>
                <a:latin typeface="Imprint MT Shadow" panose="04020605060303030202" pitchFamily="82" charset="0"/>
              </a:rPr>
              <a:t>V - Value</a:t>
            </a:r>
          </a:p>
          <a:p>
            <a:endParaRPr lang="en-IN" dirty="0"/>
          </a:p>
        </p:txBody>
      </p:sp>
    </p:spTree>
    <p:extLst>
      <p:ext uri="{BB962C8B-B14F-4D97-AF65-F5344CB8AC3E}">
        <p14:creationId xmlns:p14="http://schemas.microsoft.com/office/powerpoint/2010/main" xmlns="" val="1178554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3DFEC6-36BF-49F5-B9CF-6D071F4701C1}"/>
              </a:ext>
            </a:extLst>
          </p:cNvPr>
          <p:cNvSpPr>
            <a:spLocks noGrp="1"/>
          </p:cNvSpPr>
          <p:nvPr>
            <p:ph type="title"/>
          </p:nvPr>
        </p:nvSpPr>
        <p:spPr/>
        <p:txBody>
          <a:bodyPr/>
          <a:lstStyle/>
          <a:p>
            <a:r>
              <a:rPr lang="en-IN" b="1" i="0" dirty="0">
                <a:solidFill>
                  <a:srgbClr val="000000"/>
                </a:solidFill>
                <a:effectLst/>
                <a:latin typeface="Raleway" panose="020B0604020202020204" pitchFamily="2" charset="0"/>
              </a:rPr>
              <a:t> Bounded Generics</a:t>
            </a:r>
            <a:br>
              <a:rPr lang="en-IN" b="1" i="0" dirty="0">
                <a:solidFill>
                  <a:srgbClr val="000000"/>
                </a:solidFill>
                <a:effectLst/>
                <a:latin typeface="Raleway" panose="020B0604020202020204" pitchFamily="2" charset="0"/>
              </a:rPr>
            </a:br>
            <a:endParaRPr lang="en-IN" dirty="0"/>
          </a:p>
        </p:txBody>
      </p:sp>
      <p:sp>
        <p:nvSpPr>
          <p:cNvPr id="3" name="Content Placeholder 2">
            <a:extLst>
              <a:ext uri="{FF2B5EF4-FFF2-40B4-BE49-F238E27FC236}">
                <a16:creationId xmlns:a16="http://schemas.microsoft.com/office/drawing/2014/main" xmlns="" id="{E18E71A2-1F5F-4BE7-9F0D-02BEC9B0D7B2}"/>
              </a:ext>
            </a:extLst>
          </p:cNvPr>
          <p:cNvSpPr>
            <a:spLocks noGrp="1"/>
          </p:cNvSpPr>
          <p:nvPr>
            <p:ph idx="1"/>
          </p:nvPr>
        </p:nvSpPr>
        <p:spPr/>
        <p:txBody>
          <a:bodyPr>
            <a:normAutofit/>
          </a:bodyPr>
          <a:lstStyle/>
          <a:p>
            <a:r>
              <a:rPr lang="fr-FR" sz="2800" b="1" i="0" dirty="0">
                <a:solidFill>
                  <a:srgbClr val="63B175"/>
                </a:solidFill>
                <a:effectLst/>
                <a:latin typeface="Source Code Pro" panose="020B0604020202020204" pitchFamily="49" charset="0"/>
              </a:rPr>
              <a:t>public</a:t>
            </a:r>
            <a:r>
              <a:rPr lang="fr-FR" sz="2800" b="0" i="0" dirty="0">
                <a:solidFill>
                  <a:srgbClr val="000000"/>
                </a:solidFill>
                <a:effectLst/>
                <a:latin typeface="Source Code Pro" panose="020B0604020202020204" pitchFamily="49" charset="0"/>
              </a:rPr>
              <a:t> &lt;T </a:t>
            </a:r>
            <a:r>
              <a:rPr lang="fr-FR" sz="2800" b="1" i="0" dirty="0" err="1">
                <a:solidFill>
                  <a:srgbClr val="63B175"/>
                </a:solidFill>
                <a:effectLst/>
                <a:latin typeface="Source Code Pro" panose="020B0604020202020204" pitchFamily="49" charset="0"/>
              </a:rPr>
              <a:t>extends</a:t>
            </a:r>
            <a:r>
              <a:rPr lang="fr-FR" sz="2800" b="0" i="0" dirty="0">
                <a:solidFill>
                  <a:srgbClr val="000000"/>
                </a:solidFill>
                <a:effectLst/>
                <a:latin typeface="Source Code Pro" panose="020B0604020202020204" pitchFamily="49" charset="0"/>
              </a:rPr>
              <a:t> </a:t>
            </a:r>
            <a:r>
              <a:rPr lang="fr-FR" sz="2800" b="1" i="0" dirty="0" err="1">
                <a:solidFill>
                  <a:srgbClr val="267438"/>
                </a:solidFill>
                <a:effectLst/>
                <a:latin typeface="Source Code Pro" panose="020B0604020202020204" pitchFamily="49" charset="0"/>
              </a:rPr>
              <a:t>Number</a:t>
            </a:r>
            <a:r>
              <a:rPr lang="fr-FR" sz="2800" b="0" i="0" dirty="0">
                <a:solidFill>
                  <a:srgbClr val="000000"/>
                </a:solidFill>
                <a:effectLst/>
                <a:latin typeface="Source Code Pro" panose="020B0604020202020204" pitchFamily="49" charset="0"/>
              </a:rPr>
              <a:t>&gt; List&lt;T&gt; </a:t>
            </a:r>
            <a:r>
              <a:rPr lang="fr-FR" sz="2800" b="1" i="0" dirty="0" err="1">
                <a:solidFill>
                  <a:srgbClr val="267438"/>
                </a:solidFill>
                <a:effectLst/>
                <a:latin typeface="Source Code Pro" panose="020B0604020202020204" pitchFamily="49" charset="0"/>
              </a:rPr>
              <a:t>fromArrayToList</a:t>
            </a:r>
            <a:r>
              <a:rPr lang="fr-FR" sz="2800" b="0" i="0" dirty="0">
                <a:solidFill>
                  <a:srgbClr val="000000"/>
                </a:solidFill>
                <a:effectLst/>
                <a:latin typeface="Source Code Pro" panose="020B0604020202020204" pitchFamily="49" charset="0"/>
              </a:rPr>
              <a:t>(T[] a) { ... }</a:t>
            </a:r>
            <a:endParaRPr lang="en-IN" sz="2800" dirty="0"/>
          </a:p>
        </p:txBody>
      </p:sp>
    </p:spTree>
    <p:extLst>
      <p:ext uri="{BB962C8B-B14F-4D97-AF65-F5344CB8AC3E}">
        <p14:creationId xmlns:p14="http://schemas.microsoft.com/office/powerpoint/2010/main" xmlns="" val="1385673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647E99-5E6E-435E-91E3-0485ACCAED56}"/>
              </a:ext>
            </a:extLst>
          </p:cNvPr>
          <p:cNvSpPr>
            <a:spLocks noGrp="1"/>
          </p:cNvSpPr>
          <p:nvPr>
            <p:ph type="title"/>
          </p:nvPr>
        </p:nvSpPr>
        <p:spPr/>
        <p:txBody>
          <a:bodyPr/>
          <a:lstStyle/>
          <a:p>
            <a:r>
              <a:rPr lang="en-IN" b="1" i="0" dirty="0">
                <a:solidFill>
                  <a:srgbClr val="000000"/>
                </a:solidFill>
                <a:effectLst/>
                <a:latin typeface="Raleway" pitchFamily="2" charset="0"/>
              </a:rPr>
              <a:t>Multiple Bounds</a:t>
            </a:r>
            <a:br>
              <a:rPr lang="en-IN" b="1" i="0" dirty="0">
                <a:solidFill>
                  <a:srgbClr val="000000"/>
                </a:solidFill>
                <a:effectLst/>
                <a:latin typeface="Raleway" pitchFamily="2" charset="0"/>
              </a:rPr>
            </a:br>
            <a:endParaRPr lang="en-IN" dirty="0"/>
          </a:p>
        </p:txBody>
      </p:sp>
      <p:sp>
        <p:nvSpPr>
          <p:cNvPr id="4" name="Rectangle 1">
            <a:extLst>
              <a:ext uri="{FF2B5EF4-FFF2-40B4-BE49-F238E27FC236}">
                <a16:creationId xmlns:a16="http://schemas.microsoft.com/office/drawing/2014/main" xmlns="" id="{8B4FB08F-7C5C-403A-B24E-F394B6F73217}"/>
              </a:ext>
            </a:extLst>
          </p:cNvPr>
          <p:cNvSpPr>
            <a:spLocks noGrp="1" noChangeArrowheads="1"/>
          </p:cNvSpPr>
          <p:nvPr>
            <p:ph idx="1"/>
          </p:nvPr>
        </p:nvSpPr>
        <p:spPr bwMode="auto">
          <a:xfrm>
            <a:off x="3869268" y="2947374"/>
            <a:ext cx="7582525" cy="954107"/>
          </a:xfrm>
          <a:prstGeom prst="rect">
            <a:avLst/>
          </a:prstGeom>
          <a:solidFill>
            <a:srgbClr val="FAFAF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Raleway" pitchFamily="2" charset="0"/>
              </a:rPr>
              <a:t>A type can also have multiple upper bounds:</a:t>
            </a:r>
            <a:endParaRPr kumimoji="0" lang="en-US" altLang="en-US" sz="2800" b="0" i="0" u="none" strike="noStrike" cap="none" normalizeH="0" baseline="0" dirty="0">
              <a:ln>
                <a:noFill/>
              </a:ln>
              <a:solidFill>
                <a:srgbClr val="000000"/>
              </a:solidFill>
              <a:effectLst/>
              <a:latin typeface="Source Code Pro" panose="020B050903040302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Source Code Pro" panose="020B0509030403020204" pitchFamily="49" charset="0"/>
                <a:cs typeface="Courier New" panose="02070309020205020404" pitchFamily="49" charset="0"/>
              </a:rPr>
              <a:t>&lt;T </a:t>
            </a:r>
            <a:r>
              <a:rPr kumimoji="0" lang="en-US" altLang="en-US" sz="2800" b="1" i="0" u="none" strike="noStrike" cap="none" normalizeH="0" baseline="0" dirty="0">
                <a:ln>
                  <a:noFill/>
                </a:ln>
                <a:solidFill>
                  <a:srgbClr val="63B175"/>
                </a:solidFill>
                <a:effectLst/>
                <a:latin typeface="Source Code Pro" panose="020B0509030403020204" pitchFamily="49" charset="0"/>
                <a:cs typeface="Courier New" panose="02070309020205020404" pitchFamily="49" charset="0"/>
              </a:rPr>
              <a:t>extends</a:t>
            </a:r>
            <a:r>
              <a:rPr kumimoji="0" lang="en-US" altLang="en-US" sz="2800" b="0" i="0" u="none" strike="noStrike" cap="none" normalizeH="0" baseline="0" dirty="0">
                <a:ln>
                  <a:noFill/>
                </a:ln>
                <a:solidFill>
                  <a:srgbClr val="000000"/>
                </a:solidFill>
                <a:effectLst/>
                <a:latin typeface="Source Code Pro" panose="020B0509030403020204" pitchFamily="49" charset="0"/>
                <a:cs typeface="Courier New" panose="02070309020205020404" pitchFamily="49" charset="0"/>
              </a:rPr>
              <a:t> </a:t>
            </a:r>
            <a:r>
              <a:rPr kumimoji="0" lang="en-US" altLang="en-US" sz="2800" b="1" i="0" u="none" strike="noStrike" cap="none" normalizeH="0" baseline="0" dirty="0">
                <a:ln>
                  <a:noFill/>
                </a:ln>
                <a:solidFill>
                  <a:srgbClr val="267438"/>
                </a:solidFill>
                <a:effectLst/>
                <a:latin typeface="Source Code Pro" panose="020B0509030403020204" pitchFamily="49" charset="0"/>
                <a:cs typeface="Courier New" panose="02070309020205020404" pitchFamily="49" charset="0"/>
              </a:rPr>
              <a:t>Number</a:t>
            </a:r>
            <a:r>
              <a:rPr kumimoji="0" lang="en-US" altLang="en-US" sz="2800" b="0" i="0" u="none" strike="noStrike" cap="none" normalizeH="0" baseline="0" dirty="0">
                <a:ln>
                  <a:noFill/>
                </a:ln>
                <a:solidFill>
                  <a:srgbClr val="000000"/>
                </a:solidFill>
                <a:effectLst/>
                <a:latin typeface="Source Code Pro" panose="020B0509030403020204" pitchFamily="49" charset="0"/>
                <a:cs typeface="Courier New" panose="02070309020205020404" pitchFamily="49" charset="0"/>
              </a:rPr>
              <a:t> &amp; Comparable&gt;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553780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877C3C-CBA2-4A1B-B72B-6A6C174A79A7}"/>
              </a:ext>
            </a:extLst>
          </p:cNvPr>
          <p:cNvSpPr>
            <a:spLocks noGrp="1"/>
          </p:cNvSpPr>
          <p:nvPr>
            <p:ph type="title"/>
          </p:nvPr>
        </p:nvSpPr>
        <p:spPr/>
        <p:txBody>
          <a:bodyPr/>
          <a:lstStyle/>
          <a:p>
            <a:r>
              <a:rPr lang="en-IN" b="0" i="0" dirty="0">
                <a:solidFill>
                  <a:srgbClr val="610B38"/>
                </a:solidFill>
                <a:effectLst/>
                <a:latin typeface="erdana"/>
              </a:rPr>
              <a:t>Generic Method</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F377D7A8-A159-49D8-B389-45D91AEB91AB}"/>
              </a:ext>
            </a:extLst>
          </p:cNvPr>
          <p:cNvSpPr>
            <a:spLocks noGrp="1"/>
          </p:cNvSpPr>
          <p:nvPr>
            <p:ph idx="1"/>
          </p:nvPr>
        </p:nvSpPr>
        <p:spPr>
          <a:xfrm>
            <a:off x="3601616" y="205273"/>
            <a:ext cx="8042988" cy="6652727"/>
          </a:xfrm>
        </p:spPr>
        <p:txBody>
          <a:bodyPr>
            <a:normAutofit fontScale="85000" lnSpcReduction="20000"/>
          </a:bodyPr>
          <a:lstStyle/>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TestGenerics4{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&lt; E &gt;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printArray</a:t>
            </a:r>
            <a:r>
              <a:rPr lang="en-IN" b="0" i="0" dirty="0">
                <a:solidFill>
                  <a:srgbClr val="000000"/>
                </a:solidFill>
                <a:effectLst/>
                <a:latin typeface="inter-regular"/>
              </a:rPr>
              <a:t>(E[] elements)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 ( E element : elements){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(element );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 String </a:t>
            </a:r>
            <a:r>
              <a:rPr lang="en-IN" b="0" i="0" dirty="0" err="1">
                <a:solidFill>
                  <a:srgbClr val="000000"/>
                </a:solidFill>
                <a:effectLst/>
                <a:latin typeface="inter-regular"/>
              </a:rPr>
              <a:t>args</a:t>
            </a:r>
            <a:r>
              <a:rPr lang="en-IN" b="0" i="0" dirty="0">
                <a:solidFill>
                  <a:srgbClr val="000000"/>
                </a:solidFill>
                <a:effectLst/>
                <a:latin typeface="inter-regular"/>
              </a:rPr>
              <a:t>[] ) {  </a:t>
            </a:r>
          </a:p>
          <a:p>
            <a:pPr algn="just">
              <a:buFont typeface="+mj-lt"/>
              <a:buAutoNum type="arabicPeriod"/>
            </a:pPr>
            <a:r>
              <a:rPr lang="en-IN" b="0" i="0" dirty="0">
                <a:solidFill>
                  <a:srgbClr val="000000"/>
                </a:solidFill>
                <a:effectLst/>
                <a:latin typeface="inter-regular"/>
              </a:rPr>
              <a:t>        Integer[] </a:t>
            </a:r>
            <a:r>
              <a:rPr lang="en-IN" b="0" i="0" dirty="0" err="1">
                <a:solidFill>
                  <a:srgbClr val="000000"/>
                </a:solidFill>
                <a:effectLst/>
                <a:latin typeface="inter-regular"/>
              </a:rPr>
              <a:t>intArray</a:t>
            </a:r>
            <a:r>
              <a:rPr lang="en-IN" b="0" i="0" dirty="0">
                <a:solidFill>
                  <a:srgbClr val="000000"/>
                </a:solidFill>
                <a:effectLst/>
                <a:latin typeface="inter-regular"/>
              </a:rPr>
              <a:t> = { </a:t>
            </a:r>
            <a:r>
              <a:rPr lang="en-IN" b="0" i="0" dirty="0">
                <a:solidFill>
                  <a:srgbClr val="C00000"/>
                </a:solidFill>
                <a:effectLst/>
                <a:latin typeface="inter-regular"/>
              </a:rPr>
              <a:t>10</a:t>
            </a:r>
            <a:r>
              <a:rPr lang="en-IN" b="0" i="0" dirty="0">
                <a:solidFill>
                  <a:srgbClr val="000000"/>
                </a:solidFill>
                <a:effectLst/>
                <a:latin typeface="inter-regular"/>
              </a:rPr>
              <a:t>, </a:t>
            </a:r>
            <a:r>
              <a:rPr lang="en-IN" b="0" i="0" dirty="0">
                <a:solidFill>
                  <a:srgbClr val="C00000"/>
                </a:solidFill>
                <a:effectLst/>
                <a:latin typeface="inter-regular"/>
              </a:rPr>
              <a:t>20</a:t>
            </a:r>
            <a:r>
              <a:rPr lang="en-IN" b="0" i="0" dirty="0">
                <a:solidFill>
                  <a:srgbClr val="000000"/>
                </a:solidFill>
                <a:effectLst/>
                <a:latin typeface="inter-regular"/>
              </a:rPr>
              <a:t>, </a:t>
            </a:r>
            <a:r>
              <a:rPr lang="en-IN" b="0" i="0" dirty="0">
                <a:solidFill>
                  <a:srgbClr val="C00000"/>
                </a:solidFill>
                <a:effectLst/>
                <a:latin typeface="inter-regular"/>
              </a:rPr>
              <a:t>30</a:t>
            </a:r>
            <a:r>
              <a:rPr lang="en-IN" b="0" i="0" dirty="0">
                <a:solidFill>
                  <a:srgbClr val="000000"/>
                </a:solidFill>
                <a:effectLst/>
                <a:latin typeface="inter-regular"/>
              </a:rPr>
              <a:t>, </a:t>
            </a:r>
            <a:r>
              <a:rPr lang="en-IN" b="0" i="0" dirty="0">
                <a:solidFill>
                  <a:srgbClr val="C00000"/>
                </a:solidFill>
                <a:effectLst/>
                <a:latin typeface="inter-regular"/>
              </a:rPr>
              <a:t>40</a:t>
            </a:r>
            <a:r>
              <a:rPr lang="en-IN" b="0" i="0" dirty="0">
                <a:solidFill>
                  <a:srgbClr val="000000"/>
                </a:solidFill>
                <a:effectLst/>
                <a:latin typeface="inter-regular"/>
              </a:rPr>
              <a:t>, </a:t>
            </a:r>
            <a:r>
              <a:rPr lang="en-IN" b="0" i="0" dirty="0">
                <a:solidFill>
                  <a:srgbClr val="C00000"/>
                </a:solidFill>
                <a:effectLst/>
                <a:latin typeface="inter-regular"/>
              </a:rPr>
              <a:t>50</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Character[] </a:t>
            </a:r>
            <a:r>
              <a:rPr lang="en-IN" b="0" i="0" dirty="0" err="1">
                <a:solidFill>
                  <a:srgbClr val="000000"/>
                </a:solidFill>
                <a:effectLst/>
                <a:latin typeface="inter-regular"/>
              </a:rPr>
              <a:t>charArray</a:t>
            </a:r>
            <a:r>
              <a:rPr lang="en-IN" b="0" i="0" dirty="0">
                <a:solidFill>
                  <a:srgbClr val="000000"/>
                </a:solidFill>
                <a:effectLst/>
                <a:latin typeface="inter-regular"/>
              </a:rPr>
              <a:t> = { </a:t>
            </a:r>
            <a:r>
              <a:rPr lang="en-IN" b="0" i="0" dirty="0">
                <a:solidFill>
                  <a:srgbClr val="0000FF"/>
                </a:solidFill>
                <a:effectLst/>
                <a:latin typeface="inter-regular"/>
              </a:rPr>
              <a:t>'J'</a:t>
            </a:r>
            <a:r>
              <a:rPr lang="en-IN" b="0" i="0" dirty="0">
                <a:solidFill>
                  <a:srgbClr val="000000"/>
                </a:solidFill>
                <a:effectLst/>
                <a:latin typeface="inter-regular"/>
              </a:rPr>
              <a:t>, </a:t>
            </a:r>
            <a:r>
              <a:rPr lang="en-IN" b="0" i="0" dirty="0">
                <a:solidFill>
                  <a:srgbClr val="0000FF"/>
                </a:solidFill>
                <a:effectLst/>
                <a:latin typeface="inter-regular"/>
              </a:rPr>
              <a:t>'A'</a:t>
            </a:r>
            <a:r>
              <a:rPr lang="en-IN" b="0" i="0" dirty="0">
                <a:solidFill>
                  <a:srgbClr val="000000"/>
                </a:solidFill>
                <a:effectLst/>
                <a:latin typeface="inter-regular"/>
              </a:rPr>
              <a:t>, </a:t>
            </a:r>
            <a:r>
              <a:rPr lang="en-IN" b="0" i="0" dirty="0">
                <a:solidFill>
                  <a:srgbClr val="0000FF"/>
                </a:solidFill>
                <a:effectLst/>
                <a:latin typeface="inter-regular"/>
              </a:rPr>
              <a:t>'V'</a:t>
            </a:r>
            <a:r>
              <a:rPr lang="en-IN" b="0" i="0" dirty="0">
                <a:solidFill>
                  <a:srgbClr val="000000"/>
                </a:solidFill>
                <a:effectLst/>
                <a:latin typeface="inter-regular"/>
              </a:rPr>
              <a:t>, </a:t>
            </a:r>
            <a:r>
              <a:rPr lang="en-IN" b="0" i="0" dirty="0">
                <a:solidFill>
                  <a:srgbClr val="0000FF"/>
                </a:solidFill>
                <a:effectLst/>
                <a:latin typeface="inter-regular"/>
              </a:rPr>
              <a:t>'A'</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 </a:t>
            </a:r>
            <a:r>
              <a:rPr lang="en-IN" b="0" i="0" dirty="0">
                <a:solidFill>
                  <a:srgbClr val="0000FF"/>
                </a:solidFill>
                <a:effectLst/>
                <a:latin typeface="inter-regular"/>
              </a:rPr>
              <a:t>"Printing Integer Array"</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printArray</a:t>
            </a:r>
            <a:r>
              <a:rPr lang="en-IN" b="0" i="0" dirty="0">
                <a:solidFill>
                  <a:srgbClr val="000000"/>
                </a:solidFill>
                <a:effectLst/>
                <a:latin typeface="inter-regular"/>
              </a:rPr>
              <a:t>( </a:t>
            </a:r>
            <a:r>
              <a:rPr lang="en-IN" b="0" i="0" dirty="0" err="1">
                <a:solidFill>
                  <a:srgbClr val="000000"/>
                </a:solidFill>
                <a:effectLst/>
                <a:latin typeface="inter-regular"/>
              </a:rPr>
              <a:t>intArray</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 </a:t>
            </a:r>
            <a:r>
              <a:rPr lang="en-IN" b="0" i="0" dirty="0">
                <a:solidFill>
                  <a:srgbClr val="0000FF"/>
                </a:solidFill>
                <a:effectLst/>
                <a:latin typeface="inter-regular"/>
              </a:rPr>
              <a:t>"Printing Character Array"</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printArray</a:t>
            </a:r>
            <a:r>
              <a:rPr lang="en-IN" b="0" i="0" dirty="0">
                <a:solidFill>
                  <a:srgbClr val="000000"/>
                </a:solidFill>
                <a:effectLst/>
                <a:latin typeface="inter-regular"/>
              </a:rPr>
              <a:t>( </a:t>
            </a:r>
            <a:r>
              <a:rPr lang="en-IN" b="0" i="0" dirty="0" err="1">
                <a:solidFill>
                  <a:srgbClr val="000000"/>
                </a:solidFill>
                <a:effectLst/>
                <a:latin typeface="inter-regular"/>
              </a:rPr>
              <a:t>charArray</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xmlns="" val="1928959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0E378-65D9-4EEE-BD0A-311F8E2BAFEE}"/>
              </a:ext>
            </a:extLst>
          </p:cNvPr>
          <p:cNvSpPr>
            <a:spLocks noGrp="1"/>
          </p:cNvSpPr>
          <p:nvPr>
            <p:ph type="title"/>
          </p:nvPr>
        </p:nvSpPr>
        <p:spPr/>
        <p:txBody>
          <a:bodyPr/>
          <a:lstStyle/>
          <a:p>
            <a:r>
              <a:rPr lang="en-IN" b="0" i="0" dirty="0">
                <a:solidFill>
                  <a:srgbClr val="610B38"/>
                </a:solidFill>
                <a:effectLst/>
                <a:latin typeface="erdana"/>
              </a:rPr>
              <a:t>Wildcard in Java Generics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4732A5CB-3E4E-4DD4-9D71-844CBCB68CA1}"/>
              </a:ext>
            </a:extLst>
          </p:cNvPr>
          <p:cNvSpPr>
            <a:spLocks noGrp="1"/>
          </p:cNvSpPr>
          <p:nvPr>
            <p:ph idx="1"/>
          </p:nvPr>
        </p:nvSpPr>
        <p:spPr/>
        <p:txBody>
          <a:bodyPr>
            <a:normAutofit/>
          </a:bodyPr>
          <a:lstStyle/>
          <a:p>
            <a:r>
              <a:rPr lang="en-US" sz="2800" b="0" i="0" dirty="0">
                <a:solidFill>
                  <a:schemeClr val="accent2">
                    <a:lumMod val="50000"/>
                  </a:schemeClr>
                </a:solidFill>
                <a:effectLst/>
                <a:latin typeface="inter-regular"/>
              </a:rPr>
              <a:t>We can use a wildcard as a </a:t>
            </a:r>
            <a:r>
              <a:rPr lang="en-US" sz="2800" b="1" i="0" dirty="0">
                <a:solidFill>
                  <a:schemeClr val="accent2">
                    <a:lumMod val="50000"/>
                  </a:schemeClr>
                </a:solidFill>
                <a:effectLst/>
                <a:latin typeface="inter-bold"/>
              </a:rPr>
              <a:t>type of a parameter, field, return type, or local variable. However, it is not allowed to use a wildcard as a type argument for a generic method invocation, a generic class instance creation, or a supertype</a:t>
            </a:r>
            <a:r>
              <a:rPr lang="en-US" sz="2800" b="0" i="0" dirty="0">
                <a:solidFill>
                  <a:schemeClr val="accent2">
                    <a:lumMod val="50000"/>
                  </a:schemeClr>
                </a:solidFill>
                <a:effectLst/>
                <a:latin typeface="inter-regular"/>
              </a:rPr>
              <a:t>.</a:t>
            </a:r>
            <a:endParaRPr lang="en-IN" sz="2800" dirty="0">
              <a:solidFill>
                <a:schemeClr val="accent2">
                  <a:lumMod val="50000"/>
                </a:schemeClr>
              </a:solidFill>
            </a:endParaRPr>
          </a:p>
        </p:txBody>
      </p:sp>
    </p:spTree>
    <p:extLst>
      <p:ext uri="{BB962C8B-B14F-4D97-AF65-F5344CB8AC3E}">
        <p14:creationId xmlns:p14="http://schemas.microsoft.com/office/powerpoint/2010/main" xmlns="" val="215606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381343-D71C-4A18-AE38-9B62646A971B}"/>
              </a:ext>
            </a:extLst>
          </p:cNvPr>
          <p:cNvSpPr>
            <a:spLocks noGrp="1"/>
          </p:cNvSpPr>
          <p:nvPr>
            <p:ph type="title"/>
          </p:nvPr>
        </p:nvSpPr>
        <p:spPr/>
        <p:txBody>
          <a:bodyPr/>
          <a:lstStyle/>
          <a:p>
            <a:r>
              <a:rPr lang="en-IN" b="0" i="0" dirty="0">
                <a:solidFill>
                  <a:srgbClr val="610B38"/>
                </a:solidFill>
                <a:effectLst/>
                <a:latin typeface="erdana"/>
              </a:rPr>
              <a:t>Java Collections class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E769AB7F-831E-4855-B30A-7F74EDB90E8E}"/>
              </a:ext>
            </a:extLst>
          </p:cNvPr>
          <p:cNvSpPr>
            <a:spLocks noGrp="1"/>
          </p:cNvSpPr>
          <p:nvPr>
            <p:ph idx="1"/>
          </p:nvPr>
        </p:nvSpPr>
        <p:spPr/>
        <p:txBody>
          <a:bodyPr/>
          <a:lstStyle/>
          <a:p>
            <a:pPr algn="just"/>
            <a:r>
              <a:rPr lang="en-US" sz="2800" b="0" i="0" dirty="0">
                <a:solidFill>
                  <a:srgbClr val="002060"/>
                </a:solidFill>
                <a:effectLst/>
                <a:latin typeface="inter-regular"/>
              </a:rPr>
              <a:t>Java collection class is used exclusively with static methods that operate on or return collections. It inherits Object class.</a:t>
            </a:r>
          </a:p>
          <a:p>
            <a:pPr algn="just"/>
            <a:r>
              <a:rPr lang="en-US" sz="2800" b="0" i="0" dirty="0">
                <a:solidFill>
                  <a:srgbClr val="002060"/>
                </a:solidFill>
                <a:effectLst/>
                <a:latin typeface="inter-regular"/>
              </a:rPr>
              <a:t>The important points about Java Collections class are:</a:t>
            </a:r>
          </a:p>
          <a:p>
            <a:pPr algn="just">
              <a:buFont typeface="Arial" panose="020B0604020202020204" pitchFamily="34" charset="0"/>
              <a:buChar char="•"/>
            </a:pPr>
            <a:r>
              <a:rPr lang="en-US" sz="2800" b="0" i="0" dirty="0">
                <a:solidFill>
                  <a:srgbClr val="002060"/>
                </a:solidFill>
                <a:effectLst/>
                <a:latin typeface="inter-regular"/>
              </a:rPr>
              <a:t>Java Collection class supports the </a:t>
            </a:r>
            <a:r>
              <a:rPr lang="en-US" sz="2800" b="1" i="0" dirty="0">
                <a:solidFill>
                  <a:srgbClr val="002060"/>
                </a:solidFill>
                <a:effectLst/>
                <a:latin typeface="inter-bold"/>
              </a:rPr>
              <a:t>polymorphic algorithms</a:t>
            </a:r>
            <a:r>
              <a:rPr lang="en-US" sz="2800" b="0" i="0" dirty="0">
                <a:solidFill>
                  <a:srgbClr val="002060"/>
                </a:solidFill>
                <a:effectLst/>
                <a:latin typeface="inter-regular"/>
              </a:rPr>
              <a:t> that operate on collections.</a:t>
            </a:r>
          </a:p>
          <a:p>
            <a:pPr algn="just">
              <a:buFont typeface="Arial" panose="020B0604020202020204" pitchFamily="34" charset="0"/>
              <a:buChar char="•"/>
            </a:pPr>
            <a:r>
              <a:rPr lang="en-US" sz="2800" b="0" i="0" dirty="0">
                <a:solidFill>
                  <a:srgbClr val="002060"/>
                </a:solidFill>
                <a:effectLst/>
                <a:latin typeface="inter-regular"/>
              </a:rPr>
              <a:t>Java Collection class throws a </a:t>
            </a:r>
            <a:r>
              <a:rPr lang="en-US" sz="2800" b="1" i="0" dirty="0" err="1">
                <a:solidFill>
                  <a:srgbClr val="002060"/>
                </a:solidFill>
                <a:effectLst/>
                <a:latin typeface="inter-bold"/>
              </a:rPr>
              <a:t>NullPointerException</a:t>
            </a:r>
            <a:r>
              <a:rPr lang="en-US" sz="2800" b="0" i="0" dirty="0">
                <a:solidFill>
                  <a:srgbClr val="002060"/>
                </a:solidFill>
                <a:effectLst/>
                <a:latin typeface="inter-regular"/>
              </a:rPr>
              <a:t> if the collections or class objects provided to them are null.</a:t>
            </a:r>
          </a:p>
          <a:p>
            <a:endParaRPr lang="en-IN" dirty="0"/>
          </a:p>
        </p:txBody>
      </p:sp>
    </p:spTree>
    <p:extLst>
      <p:ext uri="{BB962C8B-B14F-4D97-AF65-F5344CB8AC3E}">
        <p14:creationId xmlns:p14="http://schemas.microsoft.com/office/powerpoint/2010/main" xmlns="" val="29898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5EB18A-902B-45DD-AA7E-34EA333D78DB}"/>
              </a:ext>
            </a:extLst>
          </p:cNvPr>
          <p:cNvSpPr>
            <a:spLocks noGrp="1"/>
          </p:cNvSpPr>
          <p:nvPr>
            <p:ph type="title"/>
          </p:nvPr>
        </p:nvSpPr>
        <p:spPr/>
        <p:txBody>
          <a:bodyPr/>
          <a:lstStyle/>
          <a:p>
            <a:r>
              <a:rPr lang="en-IN" b="0" i="0" dirty="0">
                <a:solidFill>
                  <a:srgbClr val="610B4B"/>
                </a:solidFill>
                <a:effectLst/>
                <a:latin typeface="erdana"/>
              </a:rPr>
              <a:t>Upper Bounded Wildcards</a:t>
            </a:r>
            <a:br>
              <a:rPr lang="en-IN"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74105951-A568-4CDA-972E-68D19DEBFDDA}"/>
              </a:ext>
            </a:extLst>
          </p:cNvPr>
          <p:cNvPicPr>
            <a:picLocks noGrp="1" noChangeAspect="1"/>
          </p:cNvPicPr>
          <p:nvPr>
            <p:ph idx="1"/>
          </p:nvPr>
        </p:nvPicPr>
        <p:blipFill>
          <a:blip r:embed="rId2"/>
          <a:stretch>
            <a:fillRect/>
          </a:stretch>
        </p:blipFill>
        <p:spPr>
          <a:xfrm>
            <a:off x="4413380" y="4553339"/>
            <a:ext cx="4263624" cy="1511559"/>
          </a:xfrm>
        </p:spPr>
      </p:pic>
      <p:sp>
        <p:nvSpPr>
          <p:cNvPr id="7" name="TextBox 6">
            <a:extLst>
              <a:ext uri="{FF2B5EF4-FFF2-40B4-BE49-F238E27FC236}">
                <a16:creationId xmlns:a16="http://schemas.microsoft.com/office/drawing/2014/main" xmlns="" id="{F7793ABC-9E0C-467C-A114-435FF4E2165E}"/>
              </a:ext>
            </a:extLst>
          </p:cNvPr>
          <p:cNvSpPr txBox="1"/>
          <p:nvPr/>
        </p:nvSpPr>
        <p:spPr>
          <a:xfrm>
            <a:off x="3806890" y="871911"/>
            <a:ext cx="6270171" cy="3600986"/>
          </a:xfrm>
          <a:prstGeom prst="rect">
            <a:avLst/>
          </a:prstGeom>
          <a:noFill/>
        </p:spPr>
        <p:txBody>
          <a:bodyPr wrap="square">
            <a:spAutoFit/>
          </a:bodyPr>
          <a:lstStyle/>
          <a:p>
            <a:pPr algn="just"/>
            <a:r>
              <a:rPr lang="en-US" sz="2400" b="0" i="0" dirty="0">
                <a:solidFill>
                  <a:schemeClr val="accent2">
                    <a:lumMod val="50000"/>
                  </a:schemeClr>
                </a:solidFill>
                <a:effectLst/>
                <a:latin typeface="High Tower Text" panose="02040502050506030303" pitchFamily="18" charset="0"/>
              </a:rPr>
              <a:t>The purpose of upper bounded wildcards is to decrease the restrictions on a variable. It restricts the unknown type to be a specific type or a subtype of that type. It is used by declaring wildcard character ("?") followed by the extends (in case of, class) or implements (in case of, interface) keyword, followed by its upper bound.</a:t>
            </a:r>
          </a:p>
          <a:p>
            <a:r>
              <a:rPr lang="en-US" dirty="0"/>
              <a:t/>
            </a:r>
            <a:br>
              <a:rPr lang="en-US" dirty="0"/>
            </a:br>
            <a:endParaRPr lang="en-IN" dirty="0"/>
          </a:p>
        </p:txBody>
      </p:sp>
    </p:spTree>
    <p:extLst>
      <p:ext uri="{BB962C8B-B14F-4D97-AF65-F5344CB8AC3E}">
        <p14:creationId xmlns:p14="http://schemas.microsoft.com/office/powerpoint/2010/main" xmlns="" val="1359291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120EF2-4EB4-4C69-95AE-E077CC5074F7}"/>
              </a:ext>
            </a:extLst>
          </p:cNvPr>
          <p:cNvSpPr>
            <a:spLocks noGrp="1"/>
          </p:cNvSpPr>
          <p:nvPr>
            <p:ph type="title"/>
          </p:nvPr>
        </p:nvSpPr>
        <p:spPr/>
        <p:txBody>
          <a:bodyPr/>
          <a:lstStyle/>
          <a:p>
            <a:r>
              <a:rPr lang="en-IN" b="0" i="0" dirty="0">
                <a:solidFill>
                  <a:srgbClr val="610B4B"/>
                </a:solidFill>
                <a:effectLst/>
                <a:latin typeface="erdana"/>
              </a:rPr>
              <a:t>Unbounded Wildcards</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xmlns="" id="{A9867A70-6BAA-476D-9B68-1F74D353B969}"/>
              </a:ext>
            </a:extLst>
          </p:cNvPr>
          <p:cNvSpPr>
            <a:spLocks noGrp="1"/>
          </p:cNvSpPr>
          <p:nvPr>
            <p:ph idx="1"/>
          </p:nvPr>
        </p:nvSpPr>
        <p:spPr/>
        <p:txBody>
          <a:bodyPr/>
          <a:lstStyle/>
          <a:p>
            <a:pPr algn="just">
              <a:buFont typeface="Arial" panose="020B0604020202020204" pitchFamily="34" charset="0"/>
              <a:buChar char="•"/>
            </a:pPr>
            <a:r>
              <a:rPr lang="en-US" sz="2800" b="0" i="0" dirty="0">
                <a:solidFill>
                  <a:srgbClr val="000000"/>
                </a:solidFill>
                <a:effectLst/>
                <a:latin typeface="inter-regular"/>
              </a:rPr>
              <a:t>When the given method is implemented by using the functionality provided in the Object class.</a:t>
            </a:r>
          </a:p>
          <a:p>
            <a:pPr algn="just">
              <a:buFont typeface="Arial" panose="020B0604020202020204" pitchFamily="34" charset="0"/>
              <a:buChar char="•"/>
            </a:pPr>
            <a:r>
              <a:rPr lang="en-US" sz="2800" b="0" i="0" dirty="0">
                <a:solidFill>
                  <a:srgbClr val="000000"/>
                </a:solidFill>
                <a:effectLst/>
                <a:latin typeface="inter-regular"/>
              </a:rPr>
              <a:t>When the generic class contains the methods that don't depend on the type parameter.</a:t>
            </a:r>
          </a:p>
          <a:p>
            <a:endParaRPr lang="en-IN" dirty="0"/>
          </a:p>
        </p:txBody>
      </p:sp>
    </p:spTree>
    <p:extLst>
      <p:ext uri="{BB962C8B-B14F-4D97-AF65-F5344CB8AC3E}">
        <p14:creationId xmlns:p14="http://schemas.microsoft.com/office/powerpoint/2010/main" xmlns="" val="1326204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4D1781-F73B-4FBF-B0EC-FB0B09AD1AF9}"/>
              </a:ext>
            </a:extLst>
          </p:cNvPr>
          <p:cNvSpPr>
            <a:spLocks noGrp="1"/>
          </p:cNvSpPr>
          <p:nvPr>
            <p:ph type="title"/>
          </p:nvPr>
        </p:nvSpPr>
        <p:spPr/>
        <p:txBody>
          <a:bodyPr/>
          <a:lstStyle/>
          <a:p>
            <a:r>
              <a:rPr lang="en-IN" b="0" i="0" dirty="0">
                <a:solidFill>
                  <a:srgbClr val="610B4B"/>
                </a:solidFill>
                <a:effectLst/>
                <a:latin typeface="erdana"/>
              </a:rPr>
              <a:t>Lower Bounded Wildcards</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xmlns="" id="{75DFDBE5-84F5-4AFA-8058-4C391B749F25}"/>
              </a:ext>
            </a:extLst>
          </p:cNvPr>
          <p:cNvSpPr>
            <a:spLocks noGrp="1"/>
          </p:cNvSpPr>
          <p:nvPr>
            <p:ph idx="1"/>
          </p:nvPr>
        </p:nvSpPr>
        <p:spPr/>
        <p:txBody>
          <a:bodyPr/>
          <a:lstStyle/>
          <a:p>
            <a:pPr algn="just"/>
            <a:r>
              <a:rPr lang="en-US" sz="2800" b="0" i="0" dirty="0">
                <a:solidFill>
                  <a:schemeClr val="accent2">
                    <a:lumMod val="50000"/>
                  </a:schemeClr>
                </a:solidFill>
                <a:effectLst/>
                <a:latin typeface="Bahnschrift Light" panose="020B0502040204020203" pitchFamily="34" charset="0"/>
              </a:rPr>
              <a:t>The purpose of lower bounded wildcards is to restrict the unknown type to be a specific type or a supertype of that type. It is used by declaring wildcard character ("?") followed by the super keyword, followed by its lower bound.</a:t>
            </a:r>
          </a:p>
          <a:p>
            <a:pPr algn="just"/>
            <a:r>
              <a:rPr lang="en-US" sz="2800" b="0" i="0" dirty="0">
                <a:solidFill>
                  <a:schemeClr val="accent2">
                    <a:lumMod val="50000"/>
                  </a:schemeClr>
                </a:solidFill>
                <a:effectLst/>
                <a:latin typeface="Bahnschrift Light" panose="020B0502040204020203" pitchFamily="34" charset="0"/>
              </a:rPr>
              <a:t>Syntax</a:t>
            </a:r>
          </a:p>
          <a:p>
            <a:pPr algn="just">
              <a:buFont typeface="+mj-lt"/>
              <a:buAutoNum type="arabicPeriod"/>
            </a:pPr>
            <a:r>
              <a:rPr lang="en-US" sz="2800" b="0" i="0" dirty="0">
                <a:solidFill>
                  <a:schemeClr val="accent2">
                    <a:lumMod val="50000"/>
                  </a:schemeClr>
                </a:solidFill>
                <a:effectLst/>
                <a:latin typeface="Bahnschrift Light" panose="020B0502040204020203" pitchFamily="34" charset="0"/>
              </a:rPr>
              <a:t>List&lt;? </a:t>
            </a:r>
            <a:r>
              <a:rPr lang="en-US" sz="2800" b="1" i="0" dirty="0">
                <a:solidFill>
                  <a:schemeClr val="accent2">
                    <a:lumMod val="50000"/>
                  </a:schemeClr>
                </a:solidFill>
                <a:effectLst/>
                <a:latin typeface="Bahnschrift Light" panose="020B0502040204020203" pitchFamily="34" charset="0"/>
              </a:rPr>
              <a:t>super</a:t>
            </a:r>
            <a:r>
              <a:rPr lang="en-US" sz="2800" b="0" i="0" dirty="0">
                <a:solidFill>
                  <a:schemeClr val="accent2">
                    <a:lumMod val="50000"/>
                  </a:schemeClr>
                </a:solidFill>
                <a:effectLst/>
                <a:latin typeface="Bahnschrift Light" panose="020B0502040204020203" pitchFamily="34" charset="0"/>
              </a:rPr>
              <a:t> Integer&gt;  </a:t>
            </a:r>
          </a:p>
          <a:p>
            <a:endParaRPr lang="en-IN" dirty="0"/>
          </a:p>
        </p:txBody>
      </p:sp>
    </p:spTree>
    <p:extLst>
      <p:ext uri="{BB962C8B-B14F-4D97-AF65-F5344CB8AC3E}">
        <p14:creationId xmlns:p14="http://schemas.microsoft.com/office/powerpoint/2010/main" xmlns="" val="3358155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1673AB-2548-46F2-AD2F-A1591327E5AB}"/>
              </a:ext>
            </a:extLst>
          </p:cNvPr>
          <p:cNvSpPr>
            <a:spLocks noGrp="1"/>
          </p:cNvSpPr>
          <p:nvPr>
            <p:ph type="ctrTitle"/>
          </p:nvPr>
        </p:nvSpPr>
        <p:spPr/>
        <p:txBody>
          <a:bodyPr/>
          <a:lstStyle/>
          <a:p>
            <a:r>
              <a:rPr lang="en-US" dirty="0"/>
              <a:t>THANK YOU</a:t>
            </a:r>
            <a:br>
              <a:rPr lang="en-US" dirty="0"/>
            </a:br>
            <a:endParaRPr lang="en-IN" dirty="0"/>
          </a:p>
        </p:txBody>
      </p:sp>
      <p:sp>
        <p:nvSpPr>
          <p:cNvPr id="3" name="Subtitle 2">
            <a:extLst>
              <a:ext uri="{FF2B5EF4-FFF2-40B4-BE49-F238E27FC236}">
                <a16:creationId xmlns:a16="http://schemas.microsoft.com/office/drawing/2014/main" xmlns="" id="{AEF80060-9AA4-4118-8AB5-E748B140EAA7}"/>
              </a:ext>
            </a:extLst>
          </p:cNvPr>
          <p:cNvSpPr>
            <a:spLocks noGrp="1"/>
          </p:cNvSpPr>
          <p:nvPr>
            <p:ph type="subTitle" idx="1"/>
          </p:nvPr>
        </p:nvSpPr>
        <p:spPr/>
        <p:txBody>
          <a:bodyPr>
            <a:normAutofit/>
          </a:bodyPr>
          <a:lstStyle/>
          <a:p>
            <a:r>
              <a:rPr lang="en-US" sz="4000" dirty="0">
                <a:solidFill>
                  <a:schemeClr val="accent2">
                    <a:lumMod val="50000"/>
                  </a:schemeClr>
                </a:solidFill>
              </a:rPr>
              <a:t>NEEHARIKA</a:t>
            </a:r>
            <a:endParaRPr lang="en-IN" sz="4000" dirty="0">
              <a:solidFill>
                <a:schemeClr val="accent2">
                  <a:lumMod val="50000"/>
                </a:schemeClr>
              </a:solidFill>
            </a:endParaRPr>
          </a:p>
        </p:txBody>
      </p:sp>
    </p:spTree>
    <p:extLst>
      <p:ext uri="{BB962C8B-B14F-4D97-AF65-F5344CB8AC3E}">
        <p14:creationId xmlns:p14="http://schemas.microsoft.com/office/powerpoint/2010/main" xmlns="" val="109792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BAB15-9FAE-421D-B027-C5EAC0C2CBDB}"/>
              </a:ext>
            </a:extLst>
          </p:cNvPr>
          <p:cNvSpPr>
            <a:spLocks noGrp="1"/>
          </p:cNvSpPr>
          <p:nvPr>
            <p:ph type="title"/>
          </p:nvPr>
        </p:nvSpPr>
        <p:spPr/>
        <p:txBody>
          <a:bodyPr/>
          <a:lstStyle/>
          <a:p>
            <a:r>
              <a:rPr lang="en-IN" b="0" i="0" dirty="0">
                <a:solidFill>
                  <a:srgbClr val="610B38"/>
                </a:solidFill>
                <a:effectLst/>
                <a:latin typeface="erdana"/>
              </a:rPr>
              <a:t>Collections class declaration</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EEF9C539-24A9-439E-810A-65DD96F0CB92}"/>
              </a:ext>
            </a:extLst>
          </p:cNvPr>
          <p:cNvPicPr>
            <a:picLocks noGrp="1" noChangeAspect="1"/>
          </p:cNvPicPr>
          <p:nvPr>
            <p:ph idx="1"/>
          </p:nvPr>
        </p:nvPicPr>
        <p:blipFill>
          <a:blip r:embed="rId2"/>
          <a:stretch>
            <a:fillRect/>
          </a:stretch>
        </p:blipFill>
        <p:spPr>
          <a:xfrm>
            <a:off x="4441371" y="1623527"/>
            <a:ext cx="6690049" cy="3582955"/>
          </a:xfrm>
        </p:spPr>
      </p:pic>
    </p:spTree>
    <p:extLst>
      <p:ext uri="{BB962C8B-B14F-4D97-AF65-F5344CB8AC3E}">
        <p14:creationId xmlns:p14="http://schemas.microsoft.com/office/powerpoint/2010/main" xmlns="" val="1139901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D4910B-8E73-4790-9052-35748CDF82FB}"/>
              </a:ext>
            </a:extLst>
          </p:cNvPr>
          <p:cNvSpPr>
            <a:spLocks noGrp="1"/>
          </p:cNvSpPr>
          <p:nvPr>
            <p:ph type="title"/>
          </p:nvPr>
        </p:nvSpPr>
        <p:spPr/>
        <p:txBody>
          <a:bodyPr/>
          <a:lstStyle/>
          <a:p>
            <a:r>
              <a:rPr lang="en-IN" b="0" i="0" dirty="0">
                <a:solidFill>
                  <a:srgbClr val="610B38"/>
                </a:solidFill>
                <a:effectLst/>
                <a:latin typeface="erdana"/>
              </a:rPr>
              <a:t>Java Collections </a:t>
            </a:r>
            <a:r>
              <a:rPr lang="en-IN" b="0" i="0" dirty="0" err="1">
                <a:solidFill>
                  <a:srgbClr val="610B38"/>
                </a:solidFill>
                <a:effectLst/>
                <a:latin typeface="erdana"/>
              </a:rPr>
              <a:t>synchronizedCollection</a:t>
            </a:r>
            <a:r>
              <a:rPr lang="en-IN" b="0" i="0" dirty="0">
                <a:solidFill>
                  <a:srgbClr val="610B38"/>
                </a:solidFill>
                <a:effectLst/>
                <a:latin typeface="erdana"/>
              </a:rPr>
              <a:t>()</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0152B40F-0F37-43EE-A051-D3552DC113EE}"/>
              </a:ext>
            </a:extLst>
          </p:cNvPr>
          <p:cNvPicPr>
            <a:picLocks noGrp="1" noChangeAspect="1"/>
          </p:cNvPicPr>
          <p:nvPr>
            <p:ph idx="1"/>
          </p:nvPr>
        </p:nvPicPr>
        <p:blipFill>
          <a:blip r:embed="rId2"/>
          <a:stretch>
            <a:fillRect/>
          </a:stretch>
        </p:blipFill>
        <p:spPr>
          <a:xfrm>
            <a:off x="4142791" y="2547257"/>
            <a:ext cx="6148873" cy="1194319"/>
          </a:xfrm>
        </p:spPr>
      </p:pic>
    </p:spTree>
    <p:extLst>
      <p:ext uri="{BB962C8B-B14F-4D97-AF65-F5344CB8AC3E}">
        <p14:creationId xmlns:p14="http://schemas.microsoft.com/office/powerpoint/2010/main" xmlns="" val="287589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49C8B-2E6F-4437-8317-9DF3389B6D35}"/>
              </a:ext>
            </a:extLst>
          </p:cNvPr>
          <p:cNvSpPr>
            <a:spLocks noGrp="1"/>
          </p:cNvSpPr>
          <p:nvPr>
            <p:ph type="title"/>
          </p:nvPr>
        </p:nvSpPr>
        <p:spPr/>
        <p:txBody>
          <a:bodyPr/>
          <a:lstStyle/>
          <a:p>
            <a:r>
              <a:rPr lang="en-IN" b="0" i="0" dirty="0">
                <a:solidFill>
                  <a:srgbClr val="610B38"/>
                </a:solidFill>
                <a:effectLst/>
                <a:latin typeface="erdana"/>
              </a:rPr>
              <a:t>Sorting in Collection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390294A0-9F73-4A1A-97FD-5BB3EBC58938}"/>
              </a:ext>
            </a:extLst>
          </p:cNvPr>
          <p:cNvSpPr>
            <a:spLocks noGrp="1"/>
          </p:cNvSpPr>
          <p:nvPr>
            <p:ph idx="1"/>
          </p:nvPr>
        </p:nvSpPr>
        <p:spPr/>
        <p:txBody>
          <a:bodyPr/>
          <a:lstStyle/>
          <a:p>
            <a:pPr algn="just"/>
            <a:r>
              <a:rPr lang="en-US" sz="2800" b="0" i="0" dirty="0">
                <a:solidFill>
                  <a:srgbClr val="002060"/>
                </a:solidFill>
                <a:effectLst/>
                <a:latin typeface="inter-regular"/>
              </a:rPr>
              <a:t>We can sort the elements of:</a:t>
            </a:r>
          </a:p>
          <a:p>
            <a:pPr algn="just">
              <a:buFont typeface="+mj-lt"/>
              <a:buAutoNum type="arabicPeriod"/>
            </a:pPr>
            <a:r>
              <a:rPr lang="en-US" sz="2800" b="0" i="0" dirty="0">
                <a:solidFill>
                  <a:srgbClr val="002060"/>
                </a:solidFill>
                <a:effectLst/>
                <a:latin typeface="inter-regular"/>
              </a:rPr>
              <a:t>String objects</a:t>
            </a:r>
          </a:p>
          <a:p>
            <a:pPr algn="just">
              <a:buFont typeface="+mj-lt"/>
              <a:buAutoNum type="arabicPeriod"/>
            </a:pPr>
            <a:r>
              <a:rPr lang="en-US" sz="2800" b="0" i="0" dirty="0">
                <a:solidFill>
                  <a:srgbClr val="002060"/>
                </a:solidFill>
                <a:effectLst/>
                <a:latin typeface="inter-regular"/>
              </a:rPr>
              <a:t>Wrapper class objects</a:t>
            </a:r>
          </a:p>
          <a:p>
            <a:pPr algn="just">
              <a:buFont typeface="+mj-lt"/>
              <a:buAutoNum type="arabicPeriod"/>
            </a:pPr>
            <a:r>
              <a:rPr lang="en-US" sz="2800" b="0" i="0" dirty="0">
                <a:solidFill>
                  <a:srgbClr val="002060"/>
                </a:solidFill>
                <a:effectLst/>
                <a:latin typeface="inter-regular"/>
              </a:rPr>
              <a:t>User-defined class objects</a:t>
            </a:r>
          </a:p>
          <a:p>
            <a:endParaRPr lang="en-IN" dirty="0"/>
          </a:p>
        </p:txBody>
      </p:sp>
    </p:spTree>
    <p:extLst>
      <p:ext uri="{BB962C8B-B14F-4D97-AF65-F5344CB8AC3E}">
        <p14:creationId xmlns:p14="http://schemas.microsoft.com/office/powerpoint/2010/main" xmlns="" val="171740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9752E0-3C88-482A-B732-0DB705021E6B}"/>
              </a:ext>
            </a:extLst>
          </p:cNvPr>
          <p:cNvSpPr>
            <a:spLocks noGrp="1"/>
          </p:cNvSpPr>
          <p:nvPr>
            <p:ph type="title"/>
          </p:nvPr>
        </p:nvSpPr>
        <p:spPr/>
        <p:txBody>
          <a:bodyPr/>
          <a:lstStyle/>
          <a:p>
            <a:r>
              <a:rPr lang="en-US" b="0" i="0" dirty="0">
                <a:solidFill>
                  <a:srgbClr val="610B4B"/>
                </a:solidFill>
                <a:effectLst/>
                <a:latin typeface="erdana"/>
              </a:rPr>
              <a:t>Method of Collections class for sorting List elements</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xmlns="" id="{B9CDE37D-E69B-4E1B-B800-DD6E590090B7}"/>
              </a:ext>
            </a:extLst>
          </p:cNvPr>
          <p:cNvSpPr>
            <a:spLocks noGrp="1"/>
          </p:cNvSpPr>
          <p:nvPr>
            <p:ph idx="1"/>
          </p:nvPr>
        </p:nvSpPr>
        <p:spPr/>
        <p:txBody>
          <a:bodyPr>
            <a:normAutofit/>
          </a:bodyPr>
          <a:lstStyle/>
          <a:p>
            <a:r>
              <a:rPr lang="en-US" sz="3200" b="1" i="0" dirty="0">
                <a:solidFill>
                  <a:srgbClr val="002060"/>
                </a:solidFill>
                <a:effectLst/>
                <a:latin typeface="inter-bold"/>
              </a:rPr>
              <a:t>public void sort(List list):</a:t>
            </a:r>
            <a:r>
              <a:rPr lang="en-US" sz="3200" b="0" i="0" dirty="0">
                <a:solidFill>
                  <a:srgbClr val="002060"/>
                </a:solidFill>
                <a:effectLst/>
                <a:latin typeface="inter-regular"/>
              </a:rPr>
              <a:t> is used to sort the elements of List. List elements must be of the Comparable type.</a:t>
            </a:r>
            <a:endParaRPr lang="en-IN" sz="3200" dirty="0">
              <a:solidFill>
                <a:srgbClr val="002060"/>
              </a:solidFill>
            </a:endParaRPr>
          </a:p>
        </p:txBody>
      </p:sp>
    </p:spTree>
    <p:extLst>
      <p:ext uri="{BB962C8B-B14F-4D97-AF65-F5344CB8AC3E}">
        <p14:creationId xmlns:p14="http://schemas.microsoft.com/office/powerpoint/2010/main" xmlns="" val="3040600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C727A1E-B8F1-4444-BFCC-9923B6BB2A72}"/>
              </a:ext>
            </a:extLst>
          </p:cNvPr>
          <p:cNvPicPr>
            <a:picLocks noChangeAspect="1"/>
          </p:cNvPicPr>
          <p:nvPr/>
        </p:nvPicPr>
        <p:blipFill>
          <a:blip r:embed="rId2"/>
          <a:stretch>
            <a:fillRect/>
          </a:stretch>
        </p:blipFill>
        <p:spPr>
          <a:xfrm>
            <a:off x="1408921" y="541175"/>
            <a:ext cx="8789437" cy="5878285"/>
          </a:xfrm>
          <a:prstGeom prst="rect">
            <a:avLst/>
          </a:prstGeom>
        </p:spPr>
      </p:pic>
    </p:spTree>
    <p:extLst>
      <p:ext uri="{BB962C8B-B14F-4D97-AF65-F5344CB8AC3E}">
        <p14:creationId xmlns:p14="http://schemas.microsoft.com/office/powerpoint/2010/main" xmlns="" val="409532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C7425-2DDD-4C4B-AF6F-B33F73876BAF}"/>
              </a:ext>
            </a:extLst>
          </p:cNvPr>
          <p:cNvSpPr>
            <a:spLocks noGrp="1"/>
          </p:cNvSpPr>
          <p:nvPr>
            <p:ph type="title"/>
          </p:nvPr>
        </p:nvSpPr>
        <p:spPr/>
        <p:txBody>
          <a:bodyPr/>
          <a:lstStyle/>
          <a:p>
            <a:r>
              <a:rPr lang="en-US" b="0" i="0" dirty="0">
                <a:solidFill>
                  <a:srgbClr val="610B38"/>
                </a:solidFill>
                <a:effectLst/>
                <a:latin typeface="erdana"/>
              </a:rPr>
              <a:t>Fail Fast and Fail Safe Iterator in Java</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E7E51B99-0212-4375-BA68-60B8BA9942EB}"/>
              </a:ext>
            </a:extLst>
          </p:cNvPr>
          <p:cNvSpPr>
            <a:spLocks noGrp="1"/>
          </p:cNvSpPr>
          <p:nvPr>
            <p:ph idx="1"/>
          </p:nvPr>
        </p:nvSpPr>
        <p:spPr/>
        <p:txBody>
          <a:bodyPr/>
          <a:lstStyle/>
          <a:p>
            <a:pPr algn="just"/>
            <a:r>
              <a:rPr lang="en-US" sz="2800" b="0" i="0" dirty="0">
                <a:solidFill>
                  <a:srgbClr val="002060"/>
                </a:solidFill>
                <a:effectLst/>
                <a:latin typeface="inter-regular"/>
              </a:rPr>
              <a:t>The Fail fast iterator aborts the operation as soon it exposes failures and stops the entire operation. Comparatively, Fail Safe iterator doesn't abort the operation in case of a failure. Instead, it tries to avoid failures as much as possible.</a:t>
            </a:r>
          </a:p>
          <a:p>
            <a:r>
              <a:rPr lang="en-US" dirty="0"/>
              <a:t/>
            </a:r>
            <a:br>
              <a:rPr lang="en-US" dirty="0"/>
            </a:br>
            <a:endParaRPr lang="en-IN" dirty="0"/>
          </a:p>
        </p:txBody>
      </p:sp>
    </p:spTree>
    <p:extLst>
      <p:ext uri="{BB962C8B-B14F-4D97-AF65-F5344CB8AC3E}">
        <p14:creationId xmlns:p14="http://schemas.microsoft.com/office/powerpoint/2010/main" xmlns="" val="247041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E84983-559C-468B-9294-55EBCD94F4EF}"/>
              </a:ext>
            </a:extLst>
          </p:cNvPr>
          <p:cNvSpPr>
            <a:spLocks noGrp="1"/>
          </p:cNvSpPr>
          <p:nvPr>
            <p:ph type="title"/>
          </p:nvPr>
        </p:nvSpPr>
        <p:spPr/>
        <p:txBody>
          <a:bodyPr/>
          <a:lstStyle/>
          <a:p>
            <a:r>
              <a:rPr lang="en-IN" b="0" i="0" dirty="0">
                <a:solidFill>
                  <a:srgbClr val="610B4B"/>
                </a:solidFill>
                <a:effectLst/>
                <a:latin typeface="erdana"/>
              </a:rPr>
              <a:t>Fail Fast Iterator</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xmlns="" id="{0F065CBA-2E61-41B3-BBA5-8071D711A8F7}"/>
              </a:ext>
            </a:extLst>
          </p:cNvPr>
          <p:cNvSpPr>
            <a:spLocks noGrp="1"/>
          </p:cNvSpPr>
          <p:nvPr>
            <p:ph idx="1"/>
          </p:nvPr>
        </p:nvSpPr>
        <p:spPr/>
        <p:txBody>
          <a:bodyPr>
            <a:normAutofit/>
          </a:bodyPr>
          <a:lstStyle/>
          <a:p>
            <a:r>
              <a:rPr lang="en-US" sz="2800" b="0" i="0" dirty="0">
                <a:solidFill>
                  <a:srgbClr val="333333"/>
                </a:solidFill>
                <a:effectLst/>
                <a:latin typeface="inter-regular"/>
              </a:rPr>
              <a:t>The Fail Fast iterator uses an internal flag called </a:t>
            </a:r>
            <a:r>
              <a:rPr lang="en-US" sz="2800" b="1" i="0" dirty="0" err="1">
                <a:solidFill>
                  <a:srgbClr val="333333"/>
                </a:solidFill>
                <a:effectLst/>
                <a:latin typeface="inter-bold"/>
              </a:rPr>
              <a:t>modCount</a:t>
            </a:r>
            <a:r>
              <a:rPr lang="en-US" sz="2800" b="0" i="0" dirty="0">
                <a:solidFill>
                  <a:srgbClr val="333333"/>
                </a:solidFill>
                <a:effectLst/>
                <a:latin typeface="inter-regular"/>
              </a:rPr>
              <a:t> to know the status of the collection, whether the collection is structurally modified or not. </a:t>
            </a:r>
            <a:endParaRPr lang="en-IN" sz="2800" dirty="0"/>
          </a:p>
        </p:txBody>
      </p:sp>
    </p:spTree>
    <p:extLst>
      <p:ext uri="{BB962C8B-B14F-4D97-AF65-F5344CB8AC3E}">
        <p14:creationId xmlns:p14="http://schemas.microsoft.com/office/powerpoint/2010/main" xmlns="" val="199412775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926</TotalTime>
  <Words>415</Words>
  <Application>Microsoft Office PowerPoint</Application>
  <PresentationFormat>Custom</PresentationFormat>
  <Paragraphs>75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Frame</vt:lpstr>
      <vt:lpstr>CORE JAVA DAY12</vt:lpstr>
      <vt:lpstr>Java Collections class </vt:lpstr>
      <vt:lpstr>Collections class declaration </vt:lpstr>
      <vt:lpstr>Java Collections synchronizedCollection() </vt:lpstr>
      <vt:lpstr>Sorting in Collection </vt:lpstr>
      <vt:lpstr>Method of Collections class for sorting List elements </vt:lpstr>
      <vt:lpstr>Slide 7</vt:lpstr>
      <vt:lpstr>Fail Fast and Fail Safe Iterator in Java </vt:lpstr>
      <vt:lpstr>Fail Fast Iterator </vt:lpstr>
      <vt:lpstr>Fail Safe Iterator </vt:lpstr>
      <vt:lpstr>Slide 11</vt:lpstr>
      <vt:lpstr>Generics in Java </vt:lpstr>
      <vt:lpstr>Advantage of Java Generics </vt:lpstr>
      <vt:lpstr>Generic class </vt:lpstr>
      <vt:lpstr>Type Parameters </vt:lpstr>
      <vt:lpstr> Bounded Generics </vt:lpstr>
      <vt:lpstr>Multiple Bounds </vt:lpstr>
      <vt:lpstr>Generic Method </vt:lpstr>
      <vt:lpstr>Wildcard in Java Generics </vt:lpstr>
      <vt:lpstr>Upper Bounded Wildcards </vt:lpstr>
      <vt:lpstr>Unbounded Wildcards </vt:lpstr>
      <vt:lpstr>Lower Bounded Wildcards </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DAY12</dc:title>
  <dc:creator>sushmitha praveen</dc:creator>
  <cp:lastModifiedBy>Windows User</cp:lastModifiedBy>
  <cp:revision>66</cp:revision>
  <dcterms:created xsi:type="dcterms:W3CDTF">2022-04-28T13:31:32Z</dcterms:created>
  <dcterms:modified xsi:type="dcterms:W3CDTF">2022-04-29T17:31:53Z</dcterms:modified>
</cp:coreProperties>
</file>