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5D223A93-AE75-42A0-A650-12F9B05E6E43}" type="datetimeFigureOut">
              <a:rPr lang="en-IN" smtClean="0"/>
              <a:pPr/>
              <a:t>02-05-2022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247863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23A93-AE75-42A0-A650-12F9B05E6E43}" type="datetimeFigureOut">
              <a:rPr lang="en-IN" smtClean="0"/>
              <a:pPr/>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336050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5D223A93-AE75-42A0-A650-12F9B05E6E43}" type="datetimeFigureOut">
              <a:rPr lang="en-IN" smtClean="0"/>
              <a:pPr/>
              <a:t>02-05-2022</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229491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23A93-AE75-42A0-A650-12F9B05E6E43}" type="datetimeFigureOut">
              <a:rPr lang="en-IN" smtClean="0"/>
              <a:pPr/>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109535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5D223A93-AE75-42A0-A650-12F9B05E6E43}" type="datetimeFigureOut">
              <a:rPr lang="en-IN" smtClean="0"/>
              <a:pPr/>
              <a:t>02-05-2022</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90395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5D223A93-AE75-42A0-A650-12F9B05E6E43}" type="datetimeFigureOut">
              <a:rPr lang="en-IN" smtClean="0"/>
              <a:pPr/>
              <a:t>02-05-2022</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357595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5D223A93-AE75-42A0-A650-12F9B05E6E43}" type="datetimeFigureOut">
              <a:rPr lang="en-IN" smtClean="0"/>
              <a:pPr/>
              <a:t>02-05-2022</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75912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23A93-AE75-42A0-A650-12F9B05E6E43}" type="datetimeFigureOut">
              <a:rPr lang="en-IN" smtClean="0"/>
              <a:pPr/>
              <a:t>02-05-2022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181591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5D223A93-AE75-42A0-A650-12F9B05E6E43}" type="datetimeFigureOut">
              <a:rPr lang="en-IN" smtClean="0"/>
              <a:pPr/>
              <a:t>02-05-2022</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297520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223A93-AE75-42A0-A650-12F9B05E6E43}" type="datetimeFigureOut">
              <a:rPr lang="en-IN" smtClean="0"/>
              <a:pPr/>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93786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5D223A93-AE75-42A0-A650-12F9B05E6E43}" type="datetimeFigureOut">
              <a:rPr lang="en-IN" smtClean="0"/>
              <a:pPr/>
              <a:t>02-05-2022</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182690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D223A93-AE75-42A0-A650-12F9B05E6E43}" type="datetimeFigureOut">
              <a:rPr lang="en-IN" smtClean="0"/>
              <a:pPr/>
              <a:t>02-05-2022</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CB2D1A1-A02B-48F5-B962-722EE905B631}" type="slidenum">
              <a:rPr lang="en-IN" smtClean="0"/>
              <a:pPr/>
              <a:t>‹#›</a:t>
            </a:fld>
            <a:endParaRPr lang="en-IN"/>
          </a:p>
        </p:txBody>
      </p:sp>
    </p:spTree>
    <p:extLst>
      <p:ext uri="{BB962C8B-B14F-4D97-AF65-F5344CB8AC3E}">
        <p14:creationId xmlns:p14="http://schemas.microsoft.com/office/powerpoint/2010/main" xmlns="" val="1755574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158FC-A1CE-4928-9D5E-EF1787FC51D1}"/>
              </a:ext>
            </a:extLst>
          </p:cNvPr>
          <p:cNvSpPr>
            <a:spLocks noGrp="1"/>
          </p:cNvSpPr>
          <p:nvPr>
            <p:ph type="ctrTitle"/>
          </p:nvPr>
        </p:nvSpPr>
        <p:spPr/>
        <p:txBody>
          <a:bodyPr/>
          <a:lstStyle/>
          <a:p>
            <a:r>
              <a:rPr lang="en-US" dirty="0"/>
              <a:t>CORE JAVA DAY13</a:t>
            </a:r>
            <a:endParaRPr lang="en-IN" dirty="0"/>
          </a:p>
        </p:txBody>
      </p:sp>
      <p:sp>
        <p:nvSpPr>
          <p:cNvPr id="3" name="Subtitle 2">
            <a:extLst>
              <a:ext uri="{FF2B5EF4-FFF2-40B4-BE49-F238E27FC236}">
                <a16:creationId xmlns:a16="http://schemas.microsoft.com/office/drawing/2014/main" xmlns="" id="{87D7B9AB-38E3-45EF-B9FE-C00B29C915A8}"/>
              </a:ext>
            </a:extLst>
          </p:cNvPr>
          <p:cNvSpPr>
            <a:spLocks noGrp="1"/>
          </p:cNvSpPr>
          <p:nvPr>
            <p:ph type="subTitle" idx="1"/>
          </p:nvPr>
        </p:nvSpPr>
        <p:spPr/>
        <p:txBody>
          <a:bodyPr>
            <a:normAutofit/>
          </a:bodyPr>
          <a:lstStyle/>
          <a:p>
            <a:r>
              <a:rPr lang="en-US" sz="3200" dirty="0">
                <a:solidFill>
                  <a:schemeClr val="tx1"/>
                </a:solidFill>
              </a:rPr>
              <a:t>NEEHARIKA</a:t>
            </a:r>
            <a:endParaRPr lang="en-IN" sz="3200" dirty="0">
              <a:solidFill>
                <a:schemeClr val="tx1"/>
              </a:solidFill>
            </a:endParaRPr>
          </a:p>
        </p:txBody>
      </p:sp>
    </p:spTree>
    <p:extLst>
      <p:ext uri="{BB962C8B-B14F-4D97-AF65-F5344CB8AC3E}">
        <p14:creationId xmlns:p14="http://schemas.microsoft.com/office/powerpoint/2010/main" xmlns="" val="257944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7B8E48-C23B-4B25-B781-ADC7F46013B3}"/>
              </a:ext>
            </a:extLst>
          </p:cNvPr>
          <p:cNvSpPr>
            <a:spLocks noGrp="1"/>
          </p:cNvSpPr>
          <p:nvPr>
            <p:ph type="title"/>
          </p:nvPr>
        </p:nvSpPr>
        <p:spPr>
          <a:xfrm>
            <a:off x="888631" y="1903446"/>
            <a:ext cx="3571401" cy="3163076"/>
          </a:xfrm>
        </p:spPr>
        <p:txBody>
          <a:bodyPr/>
          <a:lstStyle/>
          <a:p>
            <a:r>
              <a:rPr lang="en-IN" b="0" i="0" dirty="0">
                <a:solidFill>
                  <a:srgbClr val="610B4B"/>
                </a:solidFill>
                <a:effectLst/>
                <a:latin typeface="erdana"/>
              </a:rPr>
              <a:t> Native-API driver</a:t>
            </a:r>
            <a:br>
              <a:rPr lang="en-IN" b="0" i="0" dirty="0">
                <a:solidFill>
                  <a:srgbClr val="610B4B"/>
                </a:solidFill>
                <a:effectLst/>
                <a:latin typeface="erdana"/>
              </a:rPr>
            </a:br>
            <a:endParaRPr lang="en-IN" dirty="0"/>
          </a:p>
        </p:txBody>
      </p:sp>
    </p:spTree>
    <p:extLst>
      <p:ext uri="{BB962C8B-B14F-4D97-AF65-F5344CB8AC3E}">
        <p14:creationId xmlns:p14="http://schemas.microsoft.com/office/powerpoint/2010/main" xmlns="" val="344840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DF7F329-7A03-46CF-A95B-4484BDE12F5D}"/>
              </a:ext>
            </a:extLst>
          </p:cNvPr>
          <p:cNvPicPr>
            <a:picLocks noChangeAspect="1"/>
          </p:cNvPicPr>
          <p:nvPr/>
        </p:nvPicPr>
        <p:blipFill>
          <a:blip r:embed="rId2"/>
          <a:stretch>
            <a:fillRect/>
          </a:stretch>
        </p:blipFill>
        <p:spPr>
          <a:xfrm>
            <a:off x="811762" y="1175658"/>
            <a:ext cx="9283959" cy="5383762"/>
          </a:xfrm>
          <a:prstGeom prst="rect">
            <a:avLst/>
          </a:prstGeom>
        </p:spPr>
      </p:pic>
    </p:spTree>
    <p:extLst>
      <p:ext uri="{BB962C8B-B14F-4D97-AF65-F5344CB8AC3E}">
        <p14:creationId xmlns:p14="http://schemas.microsoft.com/office/powerpoint/2010/main" xmlns="" val="13335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A763080-D49F-4B4B-9255-7E6EF6C9C4FC}"/>
              </a:ext>
            </a:extLst>
          </p:cNvPr>
          <p:cNvSpPr txBox="1"/>
          <p:nvPr/>
        </p:nvSpPr>
        <p:spPr>
          <a:xfrm>
            <a:off x="214604" y="606490"/>
            <a:ext cx="8931728" cy="3785652"/>
          </a:xfrm>
          <a:prstGeom prst="rect">
            <a:avLst/>
          </a:prstGeom>
          <a:noFill/>
        </p:spPr>
        <p:txBody>
          <a:bodyPr wrap="square">
            <a:spAutoFit/>
          </a:bodyPr>
          <a:lstStyle/>
          <a:p>
            <a:pPr algn="just"/>
            <a:r>
              <a:rPr lang="en-US" sz="2400" b="0" i="0" dirty="0">
                <a:solidFill>
                  <a:srgbClr val="C00000"/>
                </a:solidFill>
                <a:effectLst/>
                <a:latin typeface="Bahnschrift Light" panose="020B0502040204020203" pitchFamily="34" charset="0"/>
              </a:rPr>
              <a:t>Advantage:</a:t>
            </a:r>
          </a:p>
          <a:p>
            <a:pPr algn="just"/>
            <a:endParaRPr lang="en-US" sz="2400" b="0" i="0" dirty="0">
              <a:solidFill>
                <a:srgbClr val="C00000"/>
              </a:solidFill>
              <a:effectLst/>
              <a:latin typeface="Bahnschrift Light" panose="020B0502040204020203" pitchFamily="34" charset="0"/>
            </a:endParaRPr>
          </a:p>
          <a:p>
            <a:pPr algn="just">
              <a:buFont typeface="Arial" panose="020B0604020202020204" pitchFamily="34" charset="0"/>
              <a:buChar char="•"/>
            </a:pPr>
            <a:r>
              <a:rPr lang="en-US" sz="2400" b="0" i="0" dirty="0">
                <a:solidFill>
                  <a:schemeClr val="accent3">
                    <a:lumMod val="50000"/>
                  </a:schemeClr>
                </a:solidFill>
                <a:effectLst/>
                <a:latin typeface="Bahnschrift Light" panose="020B0502040204020203" pitchFamily="34" charset="0"/>
              </a:rPr>
              <a:t>performance upgraded than JDBC-ODBC bridge driver.</a:t>
            </a:r>
          </a:p>
          <a:p>
            <a:pPr algn="just">
              <a:buFont typeface="Arial" panose="020B0604020202020204" pitchFamily="34" charset="0"/>
              <a:buChar char="•"/>
            </a:pPr>
            <a:endParaRPr lang="en-US" sz="2400" b="0" i="0" dirty="0">
              <a:solidFill>
                <a:schemeClr val="accent3">
                  <a:lumMod val="50000"/>
                </a:schemeClr>
              </a:solidFill>
              <a:effectLst/>
              <a:latin typeface="Bahnschrift Light" panose="020B0502040204020203" pitchFamily="34" charset="0"/>
            </a:endParaRPr>
          </a:p>
          <a:p>
            <a:pPr algn="just"/>
            <a:r>
              <a:rPr lang="en-US" sz="2400" b="0" i="0" dirty="0">
                <a:solidFill>
                  <a:srgbClr val="C00000"/>
                </a:solidFill>
                <a:effectLst/>
                <a:latin typeface="Bahnschrift Light" panose="020B0502040204020203" pitchFamily="34" charset="0"/>
              </a:rPr>
              <a:t>Disadvantage:</a:t>
            </a:r>
          </a:p>
          <a:p>
            <a:pPr algn="just"/>
            <a:endParaRPr lang="en-US" sz="2400" b="0" i="0" dirty="0">
              <a:solidFill>
                <a:srgbClr val="C00000"/>
              </a:solidFill>
              <a:effectLst/>
              <a:latin typeface="Bahnschrift Light" panose="020B0502040204020203" pitchFamily="34" charset="0"/>
            </a:endParaRPr>
          </a:p>
          <a:p>
            <a:pPr algn="just">
              <a:buFont typeface="Arial" panose="020B0604020202020204" pitchFamily="34" charset="0"/>
              <a:buChar char="•"/>
            </a:pPr>
            <a:r>
              <a:rPr lang="en-US" sz="2400" b="0" i="0" dirty="0">
                <a:solidFill>
                  <a:schemeClr val="accent3">
                    <a:lumMod val="50000"/>
                  </a:schemeClr>
                </a:solidFill>
                <a:effectLst/>
                <a:latin typeface="Bahnschrift Light" panose="020B0502040204020203" pitchFamily="34" charset="0"/>
              </a:rPr>
              <a:t>The Native driver needs to be installed on the each client machine.</a:t>
            </a:r>
          </a:p>
          <a:p>
            <a:pPr algn="just">
              <a:buFont typeface="Arial" panose="020B0604020202020204" pitchFamily="34" charset="0"/>
              <a:buChar char="•"/>
            </a:pPr>
            <a:r>
              <a:rPr lang="en-US" sz="2400" b="0" i="0" dirty="0">
                <a:solidFill>
                  <a:schemeClr val="accent3">
                    <a:lumMod val="50000"/>
                  </a:schemeClr>
                </a:solidFill>
                <a:effectLst/>
                <a:latin typeface="Bahnschrift Light" panose="020B0502040204020203" pitchFamily="34" charset="0"/>
              </a:rPr>
              <a:t>The Vendor client library needs to be installed on client machine.</a:t>
            </a:r>
          </a:p>
        </p:txBody>
      </p:sp>
    </p:spTree>
    <p:extLst>
      <p:ext uri="{BB962C8B-B14F-4D97-AF65-F5344CB8AC3E}">
        <p14:creationId xmlns:p14="http://schemas.microsoft.com/office/powerpoint/2010/main" xmlns="" val="268366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CD37ED-9D5D-4EBE-B03E-A86D4C574C8F}"/>
              </a:ext>
            </a:extLst>
          </p:cNvPr>
          <p:cNvSpPr>
            <a:spLocks noGrp="1"/>
          </p:cNvSpPr>
          <p:nvPr>
            <p:ph type="title"/>
          </p:nvPr>
        </p:nvSpPr>
        <p:spPr/>
        <p:txBody>
          <a:bodyPr/>
          <a:lstStyle/>
          <a:p>
            <a:r>
              <a:rPr lang="en-IN" b="0" i="0" dirty="0">
                <a:solidFill>
                  <a:srgbClr val="610B4B"/>
                </a:solidFill>
                <a:effectLst/>
                <a:latin typeface="erdana"/>
              </a:rPr>
              <a:t> Network Protocol driver</a:t>
            </a:r>
            <a:br>
              <a:rPr lang="en-IN" b="0" i="0" dirty="0">
                <a:solidFill>
                  <a:srgbClr val="610B4B"/>
                </a:solidFill>
                <a:effectLst/>
                <a:latin typeface="erdana"/>
              </a:rPr>
            </a:br>
            <a:endParaRPr lang="en-IN" dirty="0"/>
          </a:p>
        </p:txBody>
      </p:sp>
    </p:spTree>
    <p:extLst>
      <p:ext uri="{BB962C8B-B14F-4D97-AF65-F5344CB8AC3E}">
        <p14:creationId xmlns:p14="http://schemas.microsoft.com/office/powerpoint/2010/main" xmlns="" val="2992967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CA57D43-3E61-41EF-942E-959CC0D7F693}"/>
              </a:ext>
            </a:extLst>
          </p:cNvPr>
          <p:cNvPicPr>
            <a:picLocks noChangeAspect="1"/>
          </p:cNvPicPr>
          <p:nvPr/>
        </p:nvPicPr>
        <p:blipFill>
          <a:blip r:embed="rId2"/>
          <a:stretch>
            <a:fillRect/>
          </a:stretch>
        </p:blipFill>
        <p:spPr>
          <a:xfrm>
            <a:off x="1110343" y="531844"/>
            <a:ext cx="9227975" cy="5411755"/>
          </a:xfrm>
          <a:prstGeom prst="rect">
            <a:avLst/>
          </a:prstGeom>
        </p:spPr>
      </p:pic>
    </p:spTree>
    <p:extLst>
      <p:ext uri="{BB962C8B-B14F-4D97-AF65-F5344CB8AC3E}">
        <p14:creationId xmlns:p14="http://schemas.microsoft.com/office/powerpoint/2010/main" xmlns="" val="329923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3073843-7224-49C8-B7AB-C9C0965B3AB4}"/>
              </a:ext>
            </a:extLst>
          </p:cNvPr>
          <p:cNvSpPr txBox="1"/>
          <p:nvPr/>
        </p:nvSpPr>
        <p:spPr>
          <a:xfrm>
            <a:off x="307910" y="550506"/>
            <a:ext cx="8838422" cy="5262979"/>
          </a:xfrm>
          <a:prstGeom prst="rect">
            <a:avLst/>
          </a:prstGeom>
          <a:noFill/>
        </p:spPr>
        <p:txBody>
          <a:bodyPr wrap="square">
            <a:spAutoFit/>
          </a:bodyPr>
          <a:lstStyle/>
          <a:p>
            <a:pPr algn="just"/>
            <a:r>
              <a:rPr lang="en-US" sz="2400" b="0" i="0" dirty="0">
                <a:solidFill>
                  <a:srgbClr val="FF0000"/>
                </a:solidFill>
                <a:effectLst/>
                <a:latin typeface="Bahnschrift Light" panose="020B0502040204020203" pitchFamily="34" charset="0"/>
              </a:rPr>
              <a:t>Advantage</a:t>
            </a:r>
            <a:r>
              <a:rPr lang="en-US" sz="2400" b="0" i="0" dirty="0">
                <a:solidFill>
                  <a:schemeClr val="accent5">
                    <a:lumMod val="50000"/>
                  </a:schemeClr>
                </a:solidFill>
                <a:effectLst/>
                <a:latin typeface="Bahnschrift Light" panose="020B0502040204020203" pitchFamily="34" charset="0"/>
              </a:rPr>
              <a:t>:</a:t>
            </a:r>
          </a:p>
          <a:p>
            <a:pPr algn="just"/>
            <a:endParaRPr lang="en-US" sz="2400" b="0" i="0" dirty="0">
              <a:solidFill>
                <a:schemeClr val="accent5">
                  <a:lumMod val="50000"/>
                </a:schemeClr>
              </a:solidFill>
              <a:effectLst/>
              <a:latin typeface="Bahnschrift Light" panose="020B0502040204020203" pitchFamily="34" charset="0"/>
            </a:endParaRPr>
          </a:p>
          <a:p>
            <a:pPr algn="just">
              <a:buFont typeface="Arial" panose="020B0604020202020204" pitchFamily="34" charset="0"/>
              <a:buChar char="•"/>
            </a:pPr>
            <a:r>
              <a:rPr lang="en-US" sz="2400" b="0" i="0" dirty="0">
                <a:solidFill>
                  <a:schemeClr val="accent5">
                    <a:lumMod val="50000"/>
                  </a:schemeClr>
                </a:solidFill>
                <a:effectLst/>
                <a:latin typeface="Bahnschrift Light" panose="020B0502040204020203" pitchFamily="34" charset="0"/>
              </a:rPr>
              <a:t>No client side library is required because of application server that can perform many tasks like auditing, load balancing, logging etc.</a:t>
            </a:r>
          </a:p>
          <a:p>
            <a:pPr algn="just">
              <a:buFont typeface="Arial" panose="020B0604020202020204" pitchFamily="34" charset="0"/>
              <a:buChar char="•"/>
            </a:pPr>
            <a:endParaRPr lang="en-US" sz="2400" b="0" i="0" dirty="0">
              <a:solidFill>
                <a:schemeClr val="accent5">
                  <a:lumMod val="50000"/>
                </a:schemeClr>
              </a:solidFill>
              <a:effectLst/>
              <a:latin typeface="Bahnschrift Light" panose="020B0502040204020203" pitchFamily="34" charset="0"/>
            </a:endParaRPr>
          </a:p>
          <a:p>
            <a:pPr algn="just"/>
            <a:r>
              <a:rPr lang="en-US" sz="2400" b="0" i="0" dirty="0">
                <a:solidFill>
                  <a:srgbClr val="FF0000"/>
                </a:solidFill>
                <a:effectLst/>
                <a:latin typeface="Bahnschrift Light" panose="020B0502040204020203" pitchFamily="34" charset="0"/>
              </a:rPr>
              <a:t>Disadvantages</a:t>
            </a:r>
            <a:r>
              <a:rPr lang="en-US" sz="2400" b="0" i="0" dirty="0">
                <a:solidFill>
                  <a:schemeClr val="accent5">
                    <a:lumMod val="50000"/>
                  </a:schemeClr>
                </a:solidFill>
                <a:effectLst/>
                <a:latin typeface="Bahnschrift Light" panose="020B0502040204020203" pitchFamily="34" charset="0"/>
              </a:rPr>
              <a:t>:</a:t>
            </a:r>
          </a:p>
          <a:p>
            <a:pPr algn="just"/>
            <a:endParaRPr lang="en-US" sz="2400" b="0" i="0" dirty="0">
              <a:solidFill>
                <a:schemeClr val="accent5">
                  <a:lumMod val="50000"/>
                </a:schemeClr>
              </a:solidFill>
              <a:effectLst/>
              <a:latin typeface="Bahnschrift Light" panose="020B0502040204020203" pitchFamily="34" charset="0"/>
            </a:endParaRPr>
          </a:p>
          <a:p>
            <a:pPr algn="just">
              <a:buFont typeface="Arial" panose="020B0604020202020204" pitchFamily="34" charset="0"/>
              <a:buChar char="•"/>
            </a:pPr>
            <a:r>
              <a:rPr lang="en-US" sz="2400" b="0" i="0" dirty="0">
                <a:solidFill>
                  <a:schemeClr val="accent5">
                    <a:lumMod val="50000"/>
                  </a:schemeClr>
                </a:solidFill>
                <a:effectLst/>
                <a:latin typeface="Bahnschrift Light" panose="020B0502040204020203" pitchFamily="34" charset="0"/>
              </a:rPr>
              <a:t>Network support is required on client machine.</a:t>
            </a:r>
          </a:p>
          <a:p>
            <a:pPr algn="just">
              <a:buFont typeface="Arial" panose="020B0604020202020204" pitchFamily="34" charset="0"/>
              <a:buChar char="•"/>
            </a:pPr>
            <a:r>
              <a:rPr lang="en-US" sz="2400" b="0" i="0" dirty="0">
                <a:solidFill>
                  <a:schemeClr val="accent5">
                    <a:lumMod val="50000"/>
                  </a:schemeClr>
                </a:solidFill>
                <a:effectLst/>
                <a:latin typeface="Bahnschrift Light" panose="020B0502040204020203" pitchFamily="34" charset="0"/>
              </a:rPr>
              <a:t>Requires database-specific coding to be done in the middle tier.</a:t>
            </a:r>
          </a:p>
          <a:p>
            <a:pPr algn="just">
              <a:buFont typeface="Arial" panose="020B0604020202020204" pitchFamily="34" charset="0"/>
              <a:buChar char="•"/>
            </a:pPr>
            <a:r>
              <a:rPr lang="en-US" sz="2400" b="0" i="0" dirty="0">
                <a:solidFill>
                  <a:schemeClr val="accent5">
                    <a:lumMod val="50000"/>
                  </a:schemeClr>
                </a:solidFill>
                <a:effectLst/>
                <a:latin typeface="Bahnschrift Light" panose="020B0502040204020203" pitchFamily="34" charset="0"/>
              </a:rPr>
              <a:t>Maintenance of Network Protocol driver becomes costly because it requires database-specific coding to be done in the middle tier.</a:t>
            </a:r>
          </a:p>
        </p:txBody>
      </p:sp>
    </p:spTree>
    <p:extLst>
      <p:ext uri="{BB962C8B-B14F-4D97-AF65-F5344CB8AC3E}">
        <p14:creationId xmlns:p14="http://schemas.microsoft.com/office/powerpoint/2010/main" xmlns="" val="194673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F4AE6B-BCFA-4782-B51D-7761D4D17255}"/>
              </a:ext>
            </a:extLst>
          </p:cNvPr>
          <p:cNvSpPr>
            <a:spLocks noGrp="1"/>
          </p:cNvSpPr>
          <p:nvPr>
            <p:ph type="title"/>
          </p:nvPr>
        </p:nvSpPr>
        <p:spPr/>
        <p:txBody>
          <a:bodyPr/>
          <a:lstStyle/>
          <a:p>
            <a:r>
              <a:rPr lang="en-IN" b="0" i="0" dirty="0">
                <a:solidFill>
                  <a:srgbClr val="610B4B"/>
                </a:solidFill>
                <a:effectLst/>
                <a:latin typeface="erdana"/>
              </a:rPr>
              <a:t>Thin driver</a:t>
            </a:r>
            <a:br>
              <a:rPr lang="en-IN" b="0" i="0" dirty="0">
                <a:solidFill>
                  <a:srgbClr val="610B4B"/>
                </a:solidFill>
                <a:effectLst/>
                <a:latin typeface="erdana"/>
              </a:rPr>
            </a:br>
            <a:endParaRPr lang="en-IN" dirty="0"/>
          </a:p>
        </p:txBody>
      </p:sp>
    </p:spTree>
    <p:extLst>
      <p:ext uri="{BB962C8B-B14F-4D97-AF65-F5344CB8AC3E}">
        <p14:creationId xmlns:p14="http://schemas.microsoft.com/office/powerpoint/2010/main" xmlns="" val="376836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D1D9C59-5332-45BE-9845-CBEB78130594}"/>
              </a:ext>
            </a:extLst>
          </p:cNvPr>
          <p:cNvPicPr>
            <a:picLocks noChangeAspect="1"/>
          </p:cNvPicPr>
          <p:nvPr/>
        </p:nvPicPr>
        <p:blipFill>
          <a:blip r:embed="rId2"/>
          <a:stretch>
            <a:fillRect/>
          </a:stretch>
        </p:blipFill>
        <p:spPr>
          <a:xfrm>
            <a:off x="1828800" y="457199"/>
            <a:ext cx="8920065" cy="5682343"/>
          </a:xfrm>
          <a:prstGeom prst="rect">
            <a:avLst/>
          </a:prstGeom>
        </p:spPr>
      </p:pic>
    </p:spTree>
    <p:extLst>
      <p:ext uri="{BB962C8B-B14F-4D97-AF65-F5344CB8AC3E}">
        <p14:creationId xmlns:p14="http://schemas.microsoft.com/office/powerpoint/2010/main" xmlns="" val="277770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E834378-3D61-48BB-8A44-3B8EC652E440}"/>
              </a:ext>
            </a:extLst>
          </p:cNvPr>
          <p:cNvSpPr txBox="1"/>
          <p:nvPr/>
        </p:nvSpPr>
        <p:spPr>
          <a:xfrm>
            <a:off x="802432" y="979715"/>
            <a:ext cx="8773108" cy="3046988"/>
          </a:xfrm>
          <a:prstGeom prst="rect">
            <a:avLst/>
          </a:prstGeom>
          <a:noFill/>
        </p:spPr>
        <p:txBody>
          <a:bodyPr wrap="square">
            <a:spAutoFit/>
          </a:bodyPr>
          <a:lstStyle/>
          <a:p>
            <a:pPr algn="just"/>
            <a:r>
              <a:rPr lang="en-US" sz="2400" b="0" i="0" dirty="0">
                <a:solidFill>
                  <a:schemeClr val="accent1">
                    <a:lumMod val="60000"/>
                    <a:lumOff val="40000"/>
                  </a:schemeClr>
                </a:solidFill>
                <a:effectLst/>
                <a:latin typeface="Arial" panose="020B0604020202020204" pitchFamily="34" charset="0"/>
                <a:cs typeface="Arial" panose="020B0604020202020204" pitchFamily="34" charset="0"/>
              </a:rPr>
              <a:t>Advantage:</a:t>
            </a:r>
          </a:p>
          <a:p>
            <a:pPr algn="just"/>
            <a:endParaRPr lang="en-US" sz="2400" b="0" i="0" dirty="0">
              <a:solidFill>
                <a:schemeClr val="accent5">
                  <a:lumMod val="75000"/>
                </a:schemeClr>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400" b="0" i="0" dirty="0">
                <a:solidFill>
                  <a:schemeClr val="accent5">
                    <a:lumMod val="75000"/>
                  </a:schemeClr>
                </a:solidFill>
                <a:effectLst/>
                <a:latin typeface="Arial" panose="020B0604020202020204" pitchFamily="34" charset="0"/>
                <a:cs typeface="Arial" panose="020B0604020202020204" pitchFamily="34" charset="0"/>
              </a:rPr>
              <a:t>Better performance than all other drivers.</a:t>
            </a:r>
          </a:p>
          <a:p>
            <a:pPr algn="just">
              <a:buFont typeface="Arial" panose="020B0604020202020204" pitchFamily="34" charset="0"/>
              <a:buChar char="•"/>
            </a:pPr>
            <a:r>
              <a:rPr lang="en-US" sz="2400" b="0" i="0" dirty="0">
                <a:solidFill>
                  <a:schemeClr val="accent5">
                    <a:lumMod val="75000"/>
                  </a:schemeClr>
                </a:solidFill>
                <a:effectLst/>
                <a:latin typeface="Arial" panose="020B0604020202020204" pitchFamily="34" charset="0"/>
                <a:cs typeface="Arial" panose="020B0604020202020204" pitchFamily="34" charset="0"/>
              </a:rPr>
              <a:t>No software is required at client side or server side. </a:t>
            </a:r>
          </a:p>
          <a:p>
            <a:pPr algn="just"/>
            <a:endParaRPr lang="en-US" sz="2400" b="0" i="0" dirty="0">
              <a:solidFill>
                <a:schemeClr val="accent5">
                  <a:lumMod val="75000"/>
                </a:schemeClr>
              </a:solidFill>
              <a:effectLst/>
              <a:latin typeface="Arial" panose="020B0604020202020204" pitchFamily="34" charset="0"/>
              <a:cs typeface="Arial" panose="020B0604020202020204" pitchFamily="34" charset="0"/>
            </a:endParaRPr>
          </a:p>
          <a:p>
            <a:pPr algn="just"/>
            <a:r>
              <a:rPr lang="en-US" sz="2400" b="0" i="0" dirty="0">
                <a:solidFill>
                  <a:schemeClr val="accent1">
                    <a:lumMod val="60000"/>
                    <a:lumOff val="40000"/>
                  </a:schemeClr>
                </a:solidFill>
                <a:effectLst/>
                <a:latin typeface="Arial" panose="020B0604020202020204" pitchFamily="34" charset="0"/>
                <a:cs typeface="Arial" panose="020B0604020202020204" pitchFamily="34" charset="0"/>
              </a:rPr>
              <a:t>Disadvantage:</a:t>
            </a:r>
          </a:p>
          <a:p>
            <a:pPr algn="just"/>
            <a:endParaRPr lang="en-US" sz="2400" b="0" i="0" dirty="0">
              <a:solidFill>
                <a:schemeClr val="accent5">
                  <a:lumMod val="75000"/>
                </a:schemeClr>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400" b="0" i="0" dirty="0">
                <a:solidFill>
                  <a:schemeClr val="accent5">
                    <a:lumMod val="75000"/>
                  </a:schemeClr>
                </a:solidFill>
                <a:effectLst/>
                <a:latin typeface="Arial" panose="020B0604020202020204" pitchFamily="34" charset="0"/>
                <a:cs typeface="Arial" panose="020B0604020202020204" pitchFamily="34" charset="0"/>
              </a:rPr>
              <a:t>Drivers depend on the Database..</a:t>
            </a:r>
          </a:p>
        </p:txBody>
      </p:sp>
    </p:spTree>
    <p:extLst>
      <p:ext uri="{BB962C8B-B14F-4D97-AF65-F5344CB8AC3E}">
        <p14:creationId xmlns:p14="http://schemas.microsoft.com/office/powerpoint/2010/main" xmlns="" val="411471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2CFFFB-3149-44C9-9C71-26A0EB4F0DDF}"/>
              </a:ext>
            </a:extLst>
          </p:cNvPr>
          <p:cNvSpPr>
            <a:spLocks noGrp="1"/>
          </p:cNvSpPr>
          <p:nvPr>
            <p:ph type="title"/>
          </p:nvPr>
        </p:nvSpPr>
        <p:spPr/>
        <p:txBody>
          <a:bodyPr>
            <a:normAutofit fontScale="90000"/>
          </a:bodyPr>
          <a:lstStyle/>
          <a:p>
            <a:r>
              <a:rPr lang="en-US" b="0" i="0" dirty="0">
                <a:solidFill>
                  <a:srgbClr val="610B38"/>
                </a:solidFill>
                <a:effectLst/>
                <a:latin typeface="erdana"/>
              </a:rPr>
              <a:t>Java Database Connectivity with MySQL</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0AC46EC4-DA46-45E8-815B-AE2420E8B831}"/>
              </a:ext>
            </a:extLst>
          </p:cNvPr>
          <p:cNvSpPr>
            <a:spLocks noGrp="1"/>
          </p:cNvSpPr>
          <p:nvPr>
            <p:ph idx="1"/>
          </p:nvPr>
        </p:nvSpPr>
        <p:spPr>
          <a:xfrm>
            <a:off x="5118447" y="317241"/>
            <a:ext cx="6281873" cy="5734567"/>
          </a:xfrm>
        </p:spPr>
        <p:txBody>
          <a:bodyPr/>
          <a:lstStyle/>
          <a:p>
            <a:pPr algn="just">
              <a:buFont typeface="+mj-lt"/>
              <a:buAutoNum type="arabicPeriod"/>
            </a:pPr>
            <a:r>
              <a:rPr lang="en-US" b="1" i="0" dirty="0">
                <a:solidFill>
                  <a:schemeClr val="accent5">
                    <a:lumMod val="60000"/>
                    <a:lumOff val="40000"/>
                  </a:schemeClr>
                </a:solidFill>
                <a:effectLst/>
                <a:latin typeface="inter-bold"/>
              </a:rPr>
              <a:t>Driver class: </a:t>
            </a:r>
            <a:r>
              <a:rPr lang="en-US" b="0" i="0" dirty="0">
                <a:solidFill>
                  <a:schemeClr val="accent5">
                    <a:lumMod val="60000"/>
                    <a:lumOff val="40000"/>
                  </a:schemeClr>
                </a:solidFill>
                <a:effectLst/>
                <a:latin typeface="inter-regular"/>
              </a:rPr>
              <a:t>The driver class for the mysql database is </a:t>
            </a:r>
            <a:r>
              <a:rPr lang="en-US" b="1" i="0" dirty="0">
                <a:solidFill>
                  <a:schemeClr val="accent5">
                    <a:lumMod val="60000"/>
                    <a:lumOff val="40000"/>
                  </a:schemeClr>
                </a:solidFill>
                <a:effectLst/>
                <a:latin typeface="inter-bold"/>
              </a:rPr>
              <a:t>com.mysql.jdbc.Driver</a:t>
            </a:r>
            <a:r>
              <a:rPr lang="en-US" b="0" i="0" dirty="0">
                <a:solidFill>
                  <a:schemeClr val="accent5">
                    <a:lumMod val="60000"/>
                    <a:lumOff val="40000"/>
                  </a:schemeClr>
                </a:solidFill>
                <a:effectLst/>
                <a:latin typeface="inter-regular"/>
              </a:rPr>
              <a:t>.</a:t>
            </a:r>
          </a:p>
          <a:p>
            <a:pPr algn="just">
              <a:buFont typeface="+mj-lt"/>
              <a:buAutoNum type="arabicPeriod"/>
            </a:pPr>
            <a:r>
              <a:rPr lang="en-US" b="1" i="0" dirty="0">
                <a:solidFill>
                  <a:schemeClr val="accent5">
                    <a:lumMod val="60000"/>
                    <a:lumOff val="40000"/>
                  </a:schemeClr>
                </a:solidFill>
                <a:effectLst/>
                <a:latin typeface="inter-bold"/>
              </a:rPr>
              <a:t>Connection URL: </a:t>
            </a:r>
            <a:r>
              <a:rPr lang="en-US" b="0" i="0" dirty="0">
                <a:solidFill>
                  <a:schemeClr val="accent5">
                    <a:lumMod val="60000"/>
                    <a:lumOff val="40000"/>
                  </a:schemeClr>
                </a:solidFill>
                <a:effectLst/>
                <a:latin typeface="inter-regular"/>
              </a:rPr>
              <a:t>The connection URL for the mysql database is </a:t>
            </a:r>
            <a:r>
              <a:rPr lang="en-US" b="1" i="0" dirty="0">
                <a:solidFill>
                  <a:schemeClr val="accent5">
                    <a:lumMod val="60000"/>
                    <a:lumOff val="40000"/>
                  </a:schemeClr>
                </a:solidFill>
                <a:effectLst/>
                <a:latin typeface="inter-bold"/>
              </a:rPr>
              <a:t>jdbc:mysql://localhost:3306/sonoo</a:t>
            </a:r>
            <a:r>
              <a:rPr lang="en-US" b="0" i="0" dirty="0">
                <a:solidFill>
                  <a:schemeClr val="accent5">
                    <a:lumMod val="60000"/>
                    <a:lumOff val="40000"/>
                  </a:schemeClr>
                </a:solidFill>
                <a:effectLst/>
                <a:latin typeface="inter-regular"/>
              </a:rPr>
              <a:t> where jdbc is the API, mysql is the database, localhost is the server name on which mysql is running, we may also use IP address, 3306 is the port number and sonoo is the database name. We may use any database, in such case, we need to replace the sonoo with our database name.</a:t>
            </a:r>
          </a:p>
          <a:p>
            <a:pPr algn="just">
              <a:buFont typeface="+mj-lt"/>
              <a:buAutoNum type="arabicPeriod"/>
            </a:pPr>
            <a:r>
              <a:rPr lang="en-US" b="1" i="0" dirty="0">
                <a:solidFill>
                  <a:schemeClr val="accent5">
                    <a:lumMod val="60000"/>
                    <a:lumOff val="40000"/>
                  </a:schemeClr>
                </a:solidFill>
                <a:effectLst/>
                <a:latin typeface="inter-bold"/>
              </a:rPr>
              <a:t>Username: </a:t>
            </a:r>
            <a:r>
              <a:rPr lang="en-US" b="0" i="0" dirty="0">
                <a:solidFill>
                  <a:schemeClr val="accent5">
                    <a:lumMod val="60000"/>
                    <a:lumOff val="40000"/>
                  </a:schemeClr>
                </a:solidFill>
                <a:effectLst/>
                <a:latin typeface="inter-regular"/>
              </a:rPr>
              <a:t>The default username for the mysql database is </a:t>
            </a:r>
            <a:r>
              <a:rPr lang="en-US" b="1" i="0" dirty="0">
                <a:solidFill>
                  <a:schemeClr val="accent5">
                    <a:lumMod val="60000"/>
                    <a:lumOff val="40000"/>
                  </a:schemeClr>
                </a:solidFill>
                <a:effectLst/>
                <a:latin typeface="inter-bold"/>
              </a:rPr>
              <a:t>root</a:t>
            </a:r>
            <a:r>
              <a:rPr lang="en-US" b="0" i="0" dirty="0">
                <a:solidFill>
                  <a:schemeClr val="accent5">
                    <a:lumMod val="60000"/>
                    <a:lumOff val="40000"/>
                  </a:schemeClr>
                </a:solidFill>
                <a:effectLst/>
                <a:latin typeface="inter-regular"/>
              </a:rPr>
              <a:t>.</a:t>
            </a:r>
          </a:p>
          <a:p>
            <a:pPr algn="just">
              <a:buFont typeface="+mj-lt"/>
              <a:buAutoNum type="arabicPeriod"/>
            </a:pPr>
            <a:r>
              <a:rPr lang="en-US" b="1" i="0" dirty="0">
                <a:solidFill>
                  <a:schemeClr val="accent5">
                    <a:lumMod val="60000"/>
                    <a:lumOff val="40000"/>
                  </a:schemeClr>
                </a:solidFill>
                <a:effectLst/>
                <a:latin typeface="inter-bold"/>
              </a:rPr>
              <a:t>Password: </a:t>
            </a:r>
            <a:r>
              <a:rPr lang="en-US" b="0" i="0" dirty="0">
                <a:solidFill>
                  <a:schemeClr val="accent5">
                    <a:lumMod val="60000"/>
                    <a:lumOff val="40000"/>
                  </a:schemeClr>
                </a:solidFill>
                <a:effectLst/>
                <a:latin typeface="inter-regular"/>
              </a:rPr>
              <a:t>It is the password given by the user at the time of installing the mysql database. In this example, we are going to use root as the password.</a:t>
            </a:r>
          </a:p>
          <a:p>
            <a:endParaRPr lang="en-IN" dirty="0"/>
          </a:p>
        </p:txBody>
      </p:sp>
    </p:spTree>
    <p:extLst>
      <p:ext uri="{BB962C8B-B14F-4D97-AF65-F5344CB8AC3E}">
        <p14:creationId xmlns:p14="http://schemas.microsoft.com/office/powerpoint/2010/main" xmlns="" val="1948908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01A5C-1255-4586-9FF6-D28D64902A64}"/>
              </a:ext>
            </a:extLst>
          </p:cNvPr>
          <p:cNvSpPr>
            <a:spLocks noGrp="1"/>
          </p:cNvSpPr>
          <p:nvPr>
            <p:ph type="title"/>
          </p:nvPr>
        </p:nvSpPr>
        <p:spPr/>
        <p:txBody>
          <a:bodyPr/>
          <a:lstStyle/>
          <a:p>
            <a:r>
              <a:rPr lang="en-IN" b="0" i="0" dirty="0">
                <a:solidFill>
                  <a:srgbClr val="610B38"/>
                </a:solidFill>
                <a:effectLst/>
                <a:latin typeface="Dubai Medium" panose="020B0603030403030204" pitchFamily="34" charset="-78"/>
                <a:cs typeface="Dubai Medium" panose="020B0603030403030204" pitchFamily="34" charset="-78"/>
              </a:rPr>
              <a:t>Java JDBC</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7DFD31D2-7B97-4D41-8CBB-65A13D9B15E2}"/>
              </a:ext>
            </a:extLst>
          </p:cNvPr>
          <p:cNvSpPr>
            <a:spLocks noGrp="1"/>
          </p:cNvSpPr>
          <p:nvPr>
            <p:ph idx="1"/>
          </p:nvPr>
        </p:nvSpPr>
        <p:spPr/>
        <p:txBody>
          <a:bodyPr/>
          <a:lstStyle/>
          <a:p>
            <a:pPr algn="just"/>
            <a:r>
              <a:rPr lang="en-IN" sz="2000" b="0" i="0" dirty="0">
                <a:solidFill>
                  <a:srgbClr val="7030A0"/>
                </a:solidFill>
                <a:effectLst/>
                <a:latin typeface="HP Simplified" panose="020B0604020204020204" pitchFamily="34" charset="0"/>
              </a:rPr>
              <a:t>JDBC stands for Java Database Connectivity. JDBC is a Java API to connect and execute the query with the database. It is a part of JavaSE (Java Standard Edition). JDBC API uses JDBC drivers to connect with the database. There are four types of JDBC drivers:</a:t>
            </a:r>
          </a:p>
          <a:p>
            <a:pPr algn="just">
              <a:buFont typeface="Arial" panose="020B0604020202020204" pitchFamily="34" charset="0"/>
              <a:buChar char="•"/>
            </a:pPr>
            <a:r>
              <a:rPr lang="en-IN" sz="2000" b="0" i="0" dirty="0">
                <a:solidFill>
                  <a:srgbClr val="7030A0"/>
                </a:solidFill>
                <a:effectLst/>
                <a:latin typeface="HP Simplified" panose="020B0604020204020204" pitchFamily="34" charset="0"/>
              </a:rPr>
              <a:t>JDBC-ODBC Bridge Driver,</a:t>
            </a:r>
          </a:p>
          <a:p>
            <a:pPr algn="just">
              <a:buFont typeface="Arial" panose="020B0604020202020204" pitchFamily="34" charset="0"/>
              <a:buChar char="•"/>
            </a:pPr>
            <a:r>
              <a:rPr lang="en-IN" sz="2000" b="0" i="0" dirty="0">
                <a:solidFill>
                  <a:srgbClr val="7030A0"/>
                </a:solidFill>
                <a:effectLst/>
                <a:latin typeface="HP Simplified" panose="020B0604020204020204" pitchFamily="34" charset="0"/>
              </a:rPr>
              <a:t>Native Driver,</a:t>
            </a:r>
          </a:p>
          <a:p>
            <a:pPr algn="just">
              <a:buFont typeface="Arial" panose="020B0604020202020204" pitchFamily="34" charset="0"/>
              <a:buChar char="•"/>
            </a:pPr>
            <a:r>
              <a:rPr lang="en-IN" sz="2000" b="0" i="0" dirty="0">
                <a:solidFill>
                  <a:srgbClr val="7030A0"/>
                </a:solidFill>
                <a:effectLst/>
                <a:latin typeface="HP Simplified" panose="020B0604020204020204" pitchFamily="34" charset="0"/>
              </a:rPr>
              <a:t>Network Protocol Driver, and</a:t>
            </a:r>
          </a:p>
          <a:p>
            <a:pPr algn="just">
              <a:buFont typeface="Arial" panose="020B0604020202020204" pitchFamily="34" charset="0"/>
              <a:buChar char="•"/>
            </a:pPr>
            <a:r>
              <a:rPr lang="en-IN" sz="2000" b="0" i="0" dirty="0">
                <a:solidFill>
                  <a:srgbClr val="7030A0"/>
                </a:solidFill>
                <a:effectLst/>
                <a:latin typeface="HP Simplified" panose="020B0604020204020204" pitchFamily="34" charset="0"/>
              </a:rPr>
              <a:t>Thin Driver</a:t>
            </a:r>
          </a:p>
          <a:p>
            <a:endParaRPr lang="en-IN" dirty="0"/>
          </a:p>
        </p:txBody>
      </p:sp>
    </p:spTree>
    <p:extLst>
      <p:ext uri="{BB962C8B-B14F-4D97-AF65-F5344CB8AC3E}">
        <p14:creationId xmlns:p14="http://schemas.microsoft.com/office/powerpoint/2010/main" xmlns="" val="1417879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2C2B4B9-B760-45BE-BCB9-2FA02AE57D7D}"/>
              </a:ext>
            </a:extLst>
          </p:cNvPr>
          <p:cNvPicPr>
            <a:picLocks noChangeAspect="1"/>
          </p:cNvPicPr>
          <p:nvPr/>
        </p:nvPicPr>
        <p:blipFill>
          <a:blip r:embed="rId2"/>
          <a:stretch>
            <a:fillRect/>
          </a:stretch>
        </p:blipFill>
        <p:spPr>
          <a:xfrm>
            <a:off x="2183362" y="1754155"/>
            <a:ext cx="7389845" cy="3163078"/>
          </a:xfrm>
          <a:prstGeom prst="rect">
            <a:avLst/>
          </a:prstGeom>
        </p:spPr>
      </p:pic>
    </p:spTree>
    <p:extLst>
      <p:ext uri="{BB962C8B-B14F-4D97-AF65-F5344CB8AC3E}">
        <p14:creationId xmlns:p14="http://schemas.microsoft.com/office/powerpoint/2010/main" xmlns="" val="211353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437841A-A9DC-4123-ADEE-6763A692EF07}"/>
              </a:ext>
            </a:extLst>
          </p:cNvPr>
          <p:cNvPicPr>
            <a:picLocks noChangeAspect="1"/>
          </p:cNvPicPr>
          <p:nvPr/>
        </p:nvPicPr>
        <p:blipFill>
          <a:blip r:embed="rId2"/>
          <a:stretch>
            <a:fillRect/>
          </a:stretch>
        </p:blipFill>
        <p:spPr>
          <a:xfrm>
            <a:off x="1968760" y="298581"/>
            <a:ext cx="6775420" cy="5984653"/>
          </a:xfrm>
          <a:prstGeom prst="rect">
            <a:avLst/>
          </a:prstGeom>
        </p:spPr>
      </p:pic>
    </p:spTree>
    <p:extLst>
      <p:ext uri="{BB962C8B-B14F-4D97-AF65-F5344CB8AC3E}">
        <p14:creationId xmlns:p14="http://schemas.microsoft.com/office/powerpoint/2010/main" xmlns="" val="77117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3F1684-2A55-4050-BCAC-684EE1B48948}"/>
              </a:ext>
            </a:extLst>
          </p:cNvPr>
          <p:cNvSpPr>
            <a:spLocks noGrp="1"/>
          </p:cNvSpPr>
          <p:nvPr>
            <p:ph type="title"/>
          </p:nvPr>
        </p:nvSpPr>
        <p:spPr>
          <a:xfrm>
            <a:off x="888632" y="1716834"/>
            <a:ext cx="3501196" cy="3685590"/>
          </a:xfrm>
        </p:spPr>
        <p:txBody>
          <a:bodyPr>
            <a:normAutofit/>
          </a:bodyPr>
          <a:lstStyle/>
          <a:p>
            <a:r>
              <a:rPr lang="en-US" b="0" i="0" dirty="0">
                <a:solidFill>
                  <a:srgbClr val="610B4B"/>
                </a:solidFill>
                <a:effectLst/>
                <a:latin typeface="erdana"/>
              </a:rPr>
              <a:t>Example to inserts the record</a:t>
            </a:r>
            <a:br>
              <a:rPr lang="en-US" b="0" i="0" dirty="0">
                <a:solidFill>
                  <a:srgbClr val="610B4B"/>
                </a:solidFill>
                <a:effectLst/>
                <a:latin typeface="erdana"/>
              </a:rPr>
            </a:br>
            <a:endParaRPr lang="en-IN" dirty="0"/>
          </a:p>
        </p:txBody>
      </p:sp>
    </p:spTree>
    <p:extLst>
      <p:ext uri="{BB962C8B-B14F-4D97-AF65-F5344CB8AC3E}">
        <p14:creationId xmlns:p14="http://schemas.microsoft.com/office/powerpoint/2010/main" xmlns="" val="3468901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9F5D30-5BE5-4D25-8253-BA6522A23663}"/>
              </a:ext>
            </a:extLst>
          </p:cNvPr>
          <p:cNvPicPr>
            <a:picLocks noChangeAspect="1"/>
          </p:cNvPicPr>
          <p:nvPr/>
        </p:nvPicPr>
        <p:blipFill>
          <a:blip r:embed="rId2"/>
          <a:stretch>
            <a:fillRect/>
          </a:stretch>
        </p:blipFill>
        <p:spPr>
          <a:xfrm>
            <a:off x="1240971" y="274319"/>
            <a:ext cx="9563878" cy="6453051"/>
          </a:xfrm>
          <a:prstGeom prst="rect">
            <a:avLst/>
          </a:prstGeom>
        </p:spPr>
      </p:pic>
    </p:spTree>
    <p:extLst>
      <p:ext uri="{BB962C8B-B14F-4D97-AF65-F5344CB8AC3E}">
        <p14:creationId xmlns:p14="http://schemas.microsoft.com/office/powerpoint/2010/main" xmlns="" val="120122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F5183-81FA-4D19-8CBA-BE4567210469}"/>
              </a:ext>
            </a:extLst>
          </p:cNvPr>
          <p:cNvSpPr>
            <a:spLocks noGrp="1"/>
          </p:cNvSpPr>
          <p:nvPr>
            <p:ph type="title"/>
          </p:nvPr>
        </p:nvSpPr>
        <p:spPr/>
        <p:txBody>
          <a:bodyPr>
            <a:normAutofit fontScale="90000"/>
          </a:bodyPr>
          <a:lstStyle/>
          <a:p>
            <a:r>
              <a:rPr lang="en-US" b="0" i="0" dirty="0">
                <a:solidFill>
                  <a:srgbClr val="610B4B"/>
                </a:solidFill>
                <a:effectLst/>
                <a:latin typeface="erdana"/>
              </a:rPr>
              <a:t>Example </a:t>
            </a:r>
            <a:r>
              <a:rPr lang="en-US" dirty="0">
                <a:solidFill>
                  <a:srgbClr val="610B4B"/>
                </a:solidFill>
                <a:latin typeface="erdana"/>
              </a:rPr>
              <a:t>to </a:t>
            </a:r>
            <a:r>
              <a:rPr lang="en-US" b="0" i="0" dirty="0">
                <a:solidFill>
                  <a:srgbClr val="610B4B"/>
                </a:solidFill>
                <a:effectLst/>
                <a:latin typeface="erdana"/>
              </a:rPr>
              <a:t>updates the record</a:t>
            </a:r>
            <a:br>
              <a:rPr lang="en-US" b="0" i="0" dirty="0">
                <a:solidFill>
                  <a:srgbClr val="610B4B"/>
                </a:solidFill>
                <a:effectLst/>
                <a:latin typeface="erdana"/>
              </a:rPr>
            </a:br>
            <a:endParaRPr lang="en-IN" dirty="0"/>
          </a:p>
        </p:txBody>
      </p:sp>
    </p:spTree>
    <p:extLst>
      <p:ext uri="{BB962C8B-B14F-4D97-AF65-F5344CB8AC3E}">
        <p14:creationId xmlns:p14="http://schemas.microsoft.com/office/powerpoint/2010/main" xmlns="" val="849001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7D154DD-CE90-48DF-9D5D-8948E4BB94CB}"/>
              </a:ext>
            </a:extLst>
          </p:cNvPr>
          <p:cNvPicPr>
            <a:picLocks noChangeAspect="1"/>
          </p:cNvPicPr>
          <p:nvPr/>
        </p:nvPicPr>
        <p:blipFill>
          <a:blip r:embed="rId2"/>
          <a:stretch>
            <a:fillRect/>
          </a:stretch>
        </p:blipFill>
        <p:spPr>
          <a:xfrm>
            <a:off x="1455576" y="755780"/>
            <a:ext cx="8462865" cy="5047861"/>
          </a:xfrm>
          <a:prstGeom prst="rect">
            <a:avLst/>
          </a:prstGeom>
        </p:spPr>
      </p:pic>
    </p:spTree>
    <p:extLst>
      <p:ext uri="{BB962C8B-B14F-4D97-AF65-F5344CB8AC3E}">
        <p14:creationId xmlns:p14="http://schemas.microsoft.com/office/powerpoint/2010/main" xmlns="" val="3869141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EA2F53-1481-4C75-BBC2-234768B68E5D}"/>
              </a:ext>
            </a:extLst>
          </p:cNvPr>
          <p:cNvSpPr>
            <a:spLocks noGrp="1"/>
          </p:cNvSpPr>
          <p:nvPr>
            <p:ph type="title"/>
          </p:nvPr>
        </p:nvSpPr>
        <p:spPr/>
        <p:txBody>
          <a:bodyPr>
            <a:normAutofit fontScale="90000"/>
          </a:bodyPr>
          <a:lstStyle/>
          <a:p>
            <a:r>
              <a:rPr lang="en-US" b="0" i="0" dirty="0">
                <a:solidFill>
                  <a:srgbClr val="610B4B"/>
                </a:solidFill>
                <a:effectLst/>
                <a:latin typeface="erdana"/>
              </a:rPr>
              <a:t>Example to deletes the record</a:t>
            </a:r>
            <a:br>
              <a:rPr lang="en-US" b="0" i="0" dirty="0">
                <a:solidFill>
                  <a:srgbClr val="610B4B"/>
                </a:solidFill>
                <a:effectLst/>
                <a:latin typeface="erdana"/>
              </a:rPr>
            </a:br>
            <a:endParaRPr lang="en-IN" dirty="0"/>
          </a:p>
        </p:txBody>
      </p:sp>
    </p:spTree>
    <p:extLst>
      <p:ext uri="{BB962C8B-B14F-4D97-AF65-F5344CB8AC3E}">
        <p14:creationId xmlns:p14="http://schemas.microsoft.com/office/powerpoint/2010/main" xmlns="" val="215901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34A75E0-04A0-40DB-A957-FCE27D5E9788}"/>
              </a:ext>
            </a:extLst>
          </p:cNvPr>
          <p:cNvPicPr>
            <a:picLocks noChangeAspect="1"/>
          </p:cNvPicPr>
          <p:nvPr/>
        </p:nvPicPr>
        <p:blipFill>
          <a:blip r:embed="rId2"/>
          <a:stretch>
            <a:fillRect/>
          </a:stretch>
        </p:blipFill>
        <p:spPr>
          <a:xfrm>
            <a:off x="1334278" y="1278294"/>
            <a:ext cx="7855710" cy="4655975"/>
          </a:xfrm>
          <a:prstGeom prst="rect">
            <a:avLst/>
          </a:prstGeom>
        </p:spPr>
      </p:pic>
    </p:spTree>
    <p:extLst>
      <p:ext uri="{BB962C8B-B14F-4D97-AF65-F5344CB8AC3E}">
        <p14:creationId xmlns:p14="http://schemas.microsoft.com/office/powerpoint/2010/main" xmlns="" val="3283077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701569-684A-4727-A95C-39F9217A11E0}"/>
              </a:ext>
            </a:extLst>
          </p:cNvPr>
          <p:cNvSpPr>
            <a:spLocks noGrp="1"/>
          </p:cNvSpPr>
          <p:nvPr>
            <p:ph type="title"/>
          </p:nvPr>
        </p:nvSpPr>
        <p:spPr/>
        <p:txBody>
          <a:bodyPr>
            <a:normAutofit fontScale="90000"/>
          </a:bodyPr>
          <a:lstStyle/>
          <a:p>
            <a:r>
              <a:rPr lang="en-US" b="0" i="0" dirty="0">
                <a:solidFill>
                  <a:srgbClr val="610B4B"/>
                </a:solidFill>
                <a:effectLst/>
                <a:latin typeface="erdana"/>
              </a:rPr>
              <a:t>Example </a:t>
            </a:r>
            <a:r>
              <a:rPr lang="en-US" dirty="0">
                <a:solidFill>
                  <a:srgbClr val="610B4B"/>
                </a:solidFill>
                <a:latin typeface="erdana"/>
              </a:rPr>
              <a:t>to </a:t>
            </a:r>
            <a:r>
              <a:rPr lang="en-US" b="0" i="0" dirty="0">
                <a:solidFill>
                  <a:srgbClr val="610B4B"/>
                </a:solidFill>
                <a:effectLst/>
                <a:latin typeface="erdana"/>
              </a:rPr>
              <a:t>retrieve the records of a table</a:t>
            </a:r>
            <a:br>
              <a:rPr lang="en-US" b="0" i="0" dirty="0">
                <a:solidFill>
                  <a:srgbClr val="610B4B"/>
                </a:solidFill>
                <a:effectLst/>
                <a:latin typeface="erdana"/>
              </a:rPr>
            </a:br>
            <a:endParaRPr lang="en-IN" dirty="0"/>
          </a:p>
        </p:txBody>
      </p:sp>
    </p:spTree>
    <p:extLst>
      <p:ext uri="{BB962C8B-B14F-4D97-AF65-F5344CB8AC3E}">
        <p14:creationId xmlns:p14="http://schemas.microsoft.com/office/powerpoint/2010/main" xmlns="" val="1251568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0722188-8257-4802-84CC-FA379C61CD0F}"/>
              </a:ext>
            </a:extLst>
          </p:cNvPr>
          <p:cNvPicPr>
            <a:picLocks noChangeAspect="1"/>
          </p:cNvPicPr>
          <p:nvPr/>
        </p:nvPicPr>
        <p:blipFill>
          <a:blip r:embed="rId2"/>
          <a:stretch>
            <a:fillRect/>
          </a:stretch>
        </p:blipFill>
        <p:spPr>
          <a:xfrm>
            <a:off x="1726163" y="1483566"/>
            <a:ext cx="7865705" cy="3704253"/>
          </a:xfrm>
          <a:prstGeom prst="rect">
            <a:avLst/>
          </a:prstGeom>
        </p:spPr>
      </p:pic>
    </p:spTree>
    <p:extLst>
      <p:ext uri="{BB962C8B-B14F-4D97-AF65-F5344CB8AC3E}">
        <p14:creationId xmlns:p14="http://schemas.microsoft.com/office/powerpoint/2010/main" xmlns="" val="351998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BBA094D-4CA5-4EC4-917F-A996A4A29E7D}"/>
              </a:ext>
            </a:extLst>
          </p:cNvPr>
          <p:cNvPicPr>
            <a:picLocks noChangeAspect="1"/>
          </p:cNvPicPr>
          <p:nvPr/>
        </p:nvPicPr>
        <p:blipFill>
          <a:blip r:embed="rId2"/>
          <a:stretch>
            <a:fillRect/>
          </a:stretch>
        </p:blipFill>
        <p:spPr>
          <a:xfrm>
            <a:off x="1427585" y="970383"/>
            <a:ext cx="7396612" cy="4562669"/>
          </a:xfrm>
          <a:prstGeom prst="rect">
            <a:avLst/>
          </a:prstGeom>
        </p:spPr>
      </p:pic>
    </p:spTree>
    <p:extLst>
      <p:ext uri="{BB962C8B-B14F-4D97-AF65-F5344CB8AC3E}">
        <p14:creationId xmlns:p14="http://schemas.microsoft.com/office/powerpoint/2010/main" xmlns="" val="366965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D4258-39BB-4C06-9A1A-DD959238B282}"/>
              </a:ext>
            </a:extLst>
          </p:cNvPr>
          <p:cNvSpPr>
            <a:spLocks noGrp="1"/>
          </p:cNvSpPr>
          <p:nvPr>
            <p:ph type="title"/>
          </p:nvPr>
        </p:nvSpPr>
        <p:spPr/>
        <p:txBody>
          <a:bodyPr/>
          <a:lstStyle/>
          <a:p>
            <a:r>
              <a:rPr lang="en-IN" b="0" i="0" dirty="0">
                <a:solidFill>
                  <a:srgbClr val="610B38"/>
                </a:solidFill>
                <a:effectLst/>
                <a:latin typeface="erdana"/>
              </a:rPr>
              <a:t>Statement interface</a:t>
            </a:r>
            <a:br>
              <a:rPr lang="en-IN" b="0" i="0" dirty="0">
                <a:solidFill>
                  <a:srgbClr val="610B38"/>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xmlns="" id="{4325A375-B28A-46D5-8D5B-764C5533334A}"/>
              </a:ext>
            </a:extLst>
          </p:cNvPr>
          <p:cNvGraphicFramePr>
            <a:graphicFrameLocks noGrp="1"/>
          </p:cNvGraphicFramePr>
          <p:nvPr>
            <p:ph idx="1"/>
            <p:extLst>
              <p:ext uri="{D42A27DB-BD31-4B8C-83A1-F6EECF244321}">
                <p14:modId xmlns:p14="http://schemas.microsoft.com/office/powerpoint/2010/main" xmlns="" val="3688881079"/>
              </p:ext>
            </p:extLst>
          </p:nvPr>
        </p:nvGraphicFramePr>
        <p:xfrm>
          <a:off x="5118100" y="961053"/>
          <a:ext cx="6281738" cy="5108032"/>
        </p:xfrm>
        <a:graphic>
          <a:graphicData uri="http://schemas.openxmlformats.org/drawingml/2006/table">
            <a:tbl>
              <a:tblPr/>
              <a:tblGrid>
                <a:gridCol w="6281738">
                  <a:extLst>
                    <a:ext uri="{9D8B030D-6E8A-4147-A177-3AD203B41FA5}">
                      <a16:colId xmlns:a16="http://schemas.microsoft.com/office/drawing/2014/main" xmlns="" val="310971217"/>
                    </a:ext>
                  </a:extLst>
                </a:gridCol>
              </a:tblGrid>
              <a:tr h="1453991">
                <a:tc>
                  <a:txBody>
                    <a:bodyPr/>
                    <a:lstStyle/>
                    <a:p>
                      <a:pPr algn="just"/>
                      <a:r>
                        <a:rPr lang="en-US" sz="2400" b="1" dirty="0">
                          <a:solidFill>
                            <a:schemeClr val="accent4">
                              <a:lumMod val="50000"/>
                            </a:schemeClr>
                          </a:solidFill>
                          <a:effectLst/>
                          <a:latin typeface="inter-bold"/>
                        </a:rPr>
                        <a:t>1) public </a:t>
                      </a:r>
                      <a:r>
                        <a:rPr lang="en-US" sz="2400" b="1" dirty="0" err="1">
                          <a:solidFill>
                            <a:schemeClr val="accent4">
                              <a:lumMod val="50000"/>
                            </a:schemeClr>
                          </a:solidFill>
                          <a:effectLst/>
                          <a:latin typeface="inter-bold"/>
                        </a:rPr>
                        <a:t>ResultSet</a:t>
                      </a:r>
                      <a:r>
                        <a:rPr lang="en-US" sz="2400" b="1" dirty="0">
                          <a:solidFill>
                            <a:schemeClr val="accent4">
                              <a:lumMod val="50000"/>
                            </a:schemeClr>
                          </a:solidFill>
                          <a:effectLst/>
                          <a:latin typeface="inter-bold"/>
                        </a:rPr>
                        <a:t> </a:t>
                      </a:r>
                      <a:r>
                        <a:rPr lang="en-US" sz="2400" b="1" dirty="0" err="1">
                          <a:solidFill>
                            <a:schemeClr val="accent4">
                              <a:lumMod val="50000"/>
                            </a:schemeClr>
                          </a:solidFill>
                          <a:effectLst/>
                          <a:latin typeface="inter-bold"/>
                        </a:rPr>
                        <a:t>executeQuery</a:t>
                      </a:r>
                      <a:r>
                        <a:rPr lang="en-US" sz="2400" b="1" dirty="0">
                          <a:solidFill>
                            <a:schemeClr val="accent4">
                              <a:lumMod val="50000"/>
                            </a:schemeClr>
                          </a:solidFill>
                          <a:effectLst/>
                          <a:latin typeface="inter-bold"/>
                        </a:rPr>
                        <a:t>(String </a:t>
                      </a:r>
                      <a:r>
                        <a:rPr lang="en-US" sz="2400" b="1" dirty="0" err="1">
                          <a:solidFill>
                            <a:schemeClr val="accent4">
                              <a:lumMod val="50000"/>
                            </a:schemeClr>
                          </a:solidFill>
                          <a:effectLst/>
                          <a:latin typeface="inter-bold"/>
                        </a:rPr>
                        <a:t>sql</a:t>
                      </a:r>
                      <a:r>
                        <a:rPr lang="en-US" sz="2400" b="1" dirty="0">
                          <a:solidFill>
                            <a:schemeClr val="accent4">
                              <a:lumMod val="50000"/>
                            </a:schemeClr>
                          </a:solidFill>
                          <a:effectLst/>
                          <a:latin typeface="inter-bold"/>
                        </a:rPr>
                        <a:t>):</a:t>
                      </a:r>
                      <a:r>
                        <a:rPr lang="en-US" sz="2400" dirty="0">
                          <a:solidFill>
                            <a:schemeClr val="accent4">
                              <a:lumMod val="50000"/>
                            </a:schemeClr>
                          </a:solidFill>
                          <a:effectLst/>
                          <a:latin typeface="inter-regular"/>
                        </a:rPr>
                        <a:t> is used to execute SELECT query. It returns the object of </a:t>
                      </a:r>
                      <a:r>
                        <a:rPr lang="en-US" sz="2400" dirty="0" err="1">
                          <a:solidFill>
                            <a:schemeClr val="accent4">
                              <a:lumMod val="50000"/>
                            </a:schemeClr>
                          </a:solidFill>
                          <a:effectLst/>
                          <a:latin typeface="inter-regular"/>
                        </a:rPr>
                        <a:t>ResultSet</a:t>
                      </a:r>
                      <a:r>
                        <a:rPr lang="en-US" sz="2400" dirty="0">
                          <a:solidFill>
                            <a:schemeClr val="accent4">
                              <a:lumMod val="50000"/>
                            </a:schemeClr>
                          </a:solidFill>
                          <a:effectLst/>
                          <a:latin typeface="inter-regular"/>
                        </a:rPr>
                        <a:t>.</a:t>
                      </a:r>
                    </a:p>
                  </a:txBody>
                  <a:tcPr marL="88814" marR="88814" marT="44407" marB="44407" anchor="ctr">
                    <a:lnL>
                      <a:noFill/>
                    </a:lnL>
                    <a:lnR>
                      <a:noFill/>
                    </a:lnR>
                    <a:lnT>
                      <a:noFill/>
                    </a:lnT>
                    <a:lnB>
                      <a:noFill/>
                    </a:lnB>
                    <a:solidFill>
                      <a:srgbClr val="FFFFFF"/>
                    </a:solidFill>
                  </a:tcPr>
                </a:tc>
                <a:extLst>
                  <a:ext uri="{0D108BD9-81ED-4DB2-BD59-A6C34878D82A}">
                    <a16:rowId xmlns:a16="http://schemas.microsoft.com/office/drawing/2014/main" xmlns="" val="1448089058"/>
                  </a:ext>
                </a:extLst>
              </a:tr>
              <a:tr h="1453991">
                <a:tc>
                  <a:txBody>
                    <a:bodyPr/>
                    <a:lstStyle/>
                    <a:p>
                      <a:pPr algn="just"/>
                      <a:r>
                        <a:rPr lang="en-US" sz="2400" b="1" dirty="0">
                          <a:solidFill>
                            <a:schemeClr val="accent4">
                              <a:lumMod val="50000"/>
                            </a:schemeClr>
                          </a:solidFill>
                          <a:effectLst/>
                          <a:latin typeface="inter-bold"/>
                        </a:rPr>
                        <a:t>2) public int </a:t>
                      </a:r>
                      <a:r>
                        <a:rPr lang="en-US" sz="2400" b="1" dirty="0" err="1">
                          <a:solidFill>
                            <a:schemeClr val="accent4">
                              <a:lumMod val="50000"/>
                            </a:schemeClr>
                          </a:solidFill>
                          <a:effectLst/>
                          <a:latin typeface="inter-bold"/>
                        </a:rPr>
                        <a:t>executeUpdate</a:t>
                      </a:r>
                      <a:r>
                        <a:rPr lang="en-US" sz="2400" b="1" dirty="0">
                          <a:solidFill>
                            <a:schemeClr val="accent4">
                              <a:lumMod val="50000"/>
                            </a:schemeClr>
                          </a:solidFill>
                          <a:effectLst/>
                          <a:latin typeface="inter-bold"/>
                        </a:rPr>
                        <a:t>(String </a:t>
                      </a:r>
                      <a:r>
                        <a:rPr lang="en-US" sz="2400" b="1" dirty="0" err="1">
                          <a:solidFill>
                            <a:schemeClr val="accent4">
                              <a:lumMod val="50000"/>
                            </a:schemeClr>
                          </a:solidFill>
                          <a:effectLst/>
                          <a:latin typeface="inter-bold"/>
                        </a:rPr>
                        <a:t>sql</a:t>
                      </a:r>
                      <a:r>
                        <a:rPr lang="en-US" sz="2400" b="1" dirty="0">
                          <a:solidFill>
                            <a:schemeClr val="accent4">
                              <a:lumMod val="50000"/>
                            </a:schemeClr>
                          </a:solidFill>
                          <a:effectLst/>
                          <a:latin typeface="inter-bold"/>
                        </a:rPr>
                        <a:t>):</a:t>
                      </a:r>
                      <a:r>
                        <a:rPr lang="en-US" sz="2400" dirty="0">
                          <a:solidFill>
                            <a:schemeClr val="accent4">
                              <a:lumMod val="50000"/>
                            </a:schemeClr>
                          </a:solidFill>
                          <a:effectLst/>
                          <a:latin typeface="inter-regular"/>
                        </a:rPr>
                        <a:t> is used to execute specified query, it may be create, drop, insert, update, delete etc.</a:t>
                      </a:r>
                    </a:p>
                  </a:txBody>
                  <a:tcPr marL="88814" marR="88814" marT="44407" marB="44407" anchor="ctr">
                    <a:lnL>
                      <a:noFill/>
                    </a:lnL>
                    <a:lnR>
                      <a:noFill/>
                    </a:lnR>
                    <a:lnT>
                      <a:noFill/>
                    </a:lnT>
                    <a:lnB>
                      <a:noFill/>
                    </a:lnB>
                    <a:solidFill>
                      <a:srgbClr val="FFFFFF"/>
                    </a:solidFill>
                  </a:tcPr>
                </a:tc>
                <a:extLst>
                  <a:ext uri="{0D108BD9-81ED-4DB2-BD59-A6C34878D82A}">
                    <a16:rowId xmlns:a16="http://schemas.microsoft.com/office/drawing/2014/main" xmlns="" val="4058073874"/>
                  </a:ext>
                </a:extLst>
              </a:tr>
              <a:tr h="1013956">
                <a:tc>
                  <a:txBody>
                    <a:bodyPr/>
                    <a:lstStyle/>
                    <a:p>
                      <a:pPr algn="just"/>
                      <a:r>
                        <a:rPr lang="en-US" sz="2400" b="1" dirty="0">
                          <a:solidFill>
                            <a:schemeClr val="accent4">
                              <a:lumMod val="50000"/>
                            </a:schemeClr>
                          </a:solidFill>
                          <a:effectLst/>
                          <a:latin typeface="inter-bold"/>
                        </a:rPr>
                        <a:t>3) public boolean execute(String </a:t>
                      </a:r>
                      <a:r>
                        <a:rPr lang="en-US" sz="2400" b="1" dirty="0" err="1">
                          <a:solidFill>
                            <a:schemeClr val="accent4">
                              <a:lumMod val="50000"/>
                            </a:schemeClr>
                          </a:solidFill>
                          <a:effectLst/>
                          <a:latin typeface="inter-bold"/>
                        </a:rPr>
                        <a:t>sql</a:t>
                      </a:r>
                      <a:r>
                        <a:rPr lang="en-US" sz="2400" b="1" dirty="0">
                          <a:solidFill>
                            <a:schemeClr val="accent4">
                              <a:lumMod val="50000"/>
                            </a:schemeClr>
                          </a:solidFill>
                          <a:effectLst/>
                          <a:latin typeface="inter-bold"/>
                        </a:rPr>
                        <a:t>):</a:t>
                      </a:r>
                      <a:r>
                        <a:rPr lang="en-US" sz="2400" dirty="0">
                          <a:solidFill>
                            <a:schemeClr val="accent4">
                              <a:lumMod val="50000"/>
                            </a:schemeClr>
                          </a:solidFill>
                          <a:effectLst/>
                          <a:latin typeface="inter-regular"/>
                        </a:rPr>
                        <a:t> is used to execute queries that may return multiple results.</a:t>
                      </a:r>
                    </a:p>
                  </a:txBody>
                  <a:tcPr marL="88814" marR="88814" marT="44407" marB="44407" anchor="ctr">
                    <a:lnL>
                      <a:noFill/>
                    </a:lnL>
                    <a:lnR>
                      <a:noFill/>
                    </a:lnR>
                    <a:lnT>
                      <a:noFill/>
                    </a:lnT>
                    <a:lnB>
                      <a:noFill/>
                    </a:lnB>
                    <a:solidFill>
                      <a:srgbClr val="FFFFFF"/>
                    </a:solidFill>
                  </a:tcPr>
                </a:tc>
                <a:extLst>
                  <a:ext uri="{0D108BD9-81ED-4DB2-BD59-A6C34878D82A}">
                    <a16:rowId xmlns:a16="http://schemas.microsoft.com/office/drawing/2014/main" xmlns="" val="3035154066"/>
                  </a:ext>
                </a:extLst>
              </a:tr>
              <a:tr h="1013956">
                <a:tc>
                  <a:txBody>
                    <a:bodyPr/>
                    <a:lstStyle/>
                    <a:p>
                      <a:pPr algn="just"/>
                      <a:r>
                        <a:rPr lang="en-US" sz="2400" b="1" dirty="0">
                          <a:solidFill>
                            <a:schemeClr val="accent4">
                              <a:lumMod val="50000"/>
                            </a:schemeClr>
                          </a:solidFill>
                          <a:effectLst/>
                          <a:latin typeface="inter-bold"/>
                        </a:rPr>
                        <a:t>4) public int[] </a:t>
                      </a:r>
                      <a:r>
                        <a:rPr lang="en-US" sz="2400" b="1" dirty="0" err="1">
                          <a:solidFill>
                            <a:schemeClr val="accent4">
                              <a:lumMod val="50000"/>
                            </a:schemeClr>
                          </a:solidFill>
                          <a:effectLst/>
                          <a:latin typeface="inter-bold"/>
                        </a:rPr>
                        <a:t>executeBatch</a:t>
                      </a:r>
                      <a:r>
                        <a:rPr lang="en-US" sz="2400" b="1" dirty="0">
                          <a:solidFill>
                            <a:schemeClr val="accent4">
                              <a:lumMod val="50000"/>
                            </a:schemeClr>
                          </a:solidFill>
                          <a:effectLst/>
                          <a:latin typeface="inter-bold"/>
                        </a:rPr>
                        <a:t>():</a:t>
                      </a:r>
                      <a:r>
                        <a:rPr lang="en-US" sz="2400" dirty="0">
                          <a:solidFill>
                            <a:schemeClr val="accent4">
                              <a:lumMod val="50000"/>
                            </a:schemeClr>
                          </a:solidFill>
                          <a:effectLst/>
                          <a:latin typeface="inter-regular"/>
                        </a:rPr>
                        <a:t> is used to execute batch of commands.</a:t>
                      </a:r>
                    </a:p>
                  </a:txBody>
                  <a:tcPr marL="88814" marR="88814" marT="44407" marB="44407" anchor="ctr">
                    <a:lnL>
                      <a:noFill/>
                    </a:lnL>
                    <a:lnR>
                      <a:noFill/>
                    </a:lnR>
                    <a:lnT>
                      <a:noFill/>
                    </a:lnT>
                    <a:lnB>
                      <a:noFill/>
                    </a:lnB>
                    <a:solidFill>
                      <a:srgbClr val="FFFFFF"/>
                    </a:solidFill>
                  </a:tcPr>
                </a:tc>
                <a:extLst>
                  <a:ext uri="{0D108BD9-81ED-4DB2-BD59-A6C34878D82A}">
                    <a16:rowId xmlns:a16="http://schemas.microsoft.com/office/drawing/2014/main" xmlns="" val="3292085297"/>
                  </a:ext>
                </a:extLst>
              </a:tr>
            </a:tbl>
          </a:graphicData>
        </a:graphic>
      </p:graphicFrame>
    </p:spTree>
    <p:extLst>
      <p:ext uri="{BB962C8B-B14F-4D97-AF65-F5344CB8AC3E}">
        <p14:creationId xmlns:p14="http://schemas.microsoft.com/office/powerpoint/2010/main" xmlns="" val="1337859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76960-0F5F-425A-B5F1-D506B4ECFBEB}"/>
              </a:ext>
            </a:extLst>
          </p:cNvPr>
          <p:cNvSpPr>
            <a:spLocks noGrp="1"/>
          </p:cNvSpPr>
          <p:nvPr>
            <p:ph type="title"/>
          </p:nvPr>
        </p:nvSpPr>
        <p:spPr/>
        <p:txBody>
          <a:bodyPr>
            <a:normAutofit fontScale="90000"/>
          </a:bodyPr>
          <a:lstStyle/>
          <a:p>
            <a:r>
              <a:rPr lang="en-IN" b="0" i="0" dirty="0">
                <a:solidFill>
                  <a:srgbClr val="610B4B"/>
                </a:solidFill>
                <a:effectLst/>
                <a:latin typeface="erdana"/>
              </a:rPr>
              <a:t>Example of Statement interface</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A7FC7DBF-F025-4BDA-A04B-908E63C6A2D9}"/>
              </a:ext>
            </a:extLst>
          </p:cNvPr>
          <p:cNvPicPr>
            <a:picLocks noGrp="1" noChangeAspect="1"/>
          </p:cNvPicPr>
          <p:nvPr>
            <p:ph idx="1"/>
          </p:nvPr>
        </p:nvPicPr>
        <p:blipFill>
          <a:blip r:embed="rId2"/>
          <a:stretch>
            <a:fillRect/>
          </a:stretch>
        </p:blipFill>
        <p:spPr>
          <a:xfrm>
            <a:off x="4711959" y="867748"/>
            <a:ext cx="7016621" cy="5682342"/>
          </a:xfrm>
        </p:spPr>
      </p:pic>
    </p:spTree>
    <p:extLst>
      <p:ext uri="{BB962C8B-B14F-4D97-AF65-F5344CB8AC3E}">
        <p14:creationId xmlns:p14="http://schemas.microsoft.com/office/powerpoint/2010/main" xmlns="" val="4104141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1EAE4-DC69-4E8A-9F44-E2DF4F20D6E2}"/>
              </a:ext>
            </a:extLst>
          </p:cNvPr>
          <p:cNvSpPr>
            <a:spLocks noGrp="1"/>
          </p:cNvSpPr>
          <p:nvPr>
            <p:ph type="title"/>
          </p:nvPr>
        </p:nvSpPr>
        <p:spPr/>
        <p:txBody>
          <a:bodyPr/>
          <a:lstStyle/>
          <a:p>
            <a:r>
              <a:rPr lang="en-IN" b="0" i="0" dirty="0" err="1">
                <a:solidFill>
                  <a:srgbClr val="610B38"/>
                </a:solidFill>
                <a:effectLst/>
                <a:latin typeface="erdana"/>
              </a:rPr>
              <a:t>PreparedStatement</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4BB4F3C1-F760-4752-B3E0-82ABED23A75B}"/>
              </a:ext>
            </a:extLst>
          </p:cNvPr>
          <p:cNvSpPr>
            <a:spLocks noGrp="1"/>
          </p:cNvSpPr>
          <p:nvPr>
            <p:ph idx="1"/>
          </p:nvPr>
        </p:nvSpPr>
        <p:spPr/>
        <p:txBody>
          <a:bodyPr>
            <a:normAutofit/>
          </a:bodyPr>
          <a:lstStyle/>
          <a:p>
            <a:r>
              <a:rPr lang="en-US" sz="2800" b="0" i="0" dirty="0">
                <a:solidFill>
                  <a:schemeClr val="accent4">
                    <a:lumMod val="50000"/>
                  </a:schemeClr>
                </a:solidFill>
                <a:effectLst/>
                <a:latin typeface="inter-regular"/>
              </a:rPr>
              <a:t>The </a:t>
            </a:r>
            <a:r>
              <a:rPr lang="en-US" sz="2800" b="0" i="0" dirty="0" err="1">
                <a:solidFill>
                  <a:schemeClr val="accent4">
                    <a:lumMod val="50000"/>
                  </a:schemeClr>
                </a:solidFill>
                <a:effectLst/>
                <a:latin typeface="inter-regular"/>
              </a:rPr>
              <a:t>PreparedStatement</a:t>
            </a:r>
            <a:r>
              <a:rPr lang="en-US" sz="2800" b="0" i="0" dirty="0">
                <a:solidFill>
                  <a:schemeClr val="accent4">
                    <a:lumMod val="50000"/>
                  </a:schemeClr>
                </a:solidFill>
                <a:effectLst/>
                <a:latin typeface="inter-regular"/>
              </a:rPr>
              <a:t> interface is a </a:t>
            </a:r>
            <a:r>
              <a:rPr lang="en-US" sz="2800" b="0" i="0" dirty="0" err="1">
                <a:solidFill>
                  <a:schemeClr val="accent4">
                    <a:lumMod val="50000"/>
                  </a:schemeClr>
                </a:solidFill>
                <a:effectLst/>
                <a:latin typeface="inter-regular"/>
              </a:rPr>
              <a:t>subinterface</a:t>
            </a:r>
            <a:r>
              <a:rPr lang="en-US" sz="2800" b="0" i="0" dirty="0">
                <a:solidFill>
                  <a:schemeClr val="accent4">
                    <a:lumMod val="50000"/>
                  </a:schemeClr>
                </a:solidFill>
                <a:effectLst/>
                <a:latin typeface="inter-regular"/>
              </a:rPr>
              <a:t> of Statement. It is used to execute parameterized query.</a:t>
            </a:r>
            <a:endParaRPr lang="en-IN" sz="2800" dirty="0">
              <a:solidFill>
                <a:schemeClr val="accent4">
                  <a:lumMod val="50000"/>
                </a:schemeClr>
              </a:solidFill>
            </a:endParaRPr>
          </a:p>
        </p:txBody>
      </p:sp>
    </p:spTree>
    <p:extLst>
      <p:ext uri="{BB962C8B-B14F-4D97-AF65-F5344CB8AC3E}">
        <p14:creationId xmlns:p14="http://schemas.microsoft.com/office/powerpoint/2010/main" xmlns="" val="21844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39D10-E7CB-429D-AD35-FA4B6103A961}"/>
              </a:ext>
            </a:extLst>
          </p:cNvPr>
          <p:cNvSpPr>
            <a:spLocks noGrp="1"/>
          </p:cNvSpPr>
          <p:nvPr>
            <p:ph type="title"/>
          </p:nvPr>
        </p:nvSpPr>
        <p:spPr/>
        <p:txBody>
          <a:bodyPr>
            <a:normAutofit fontScale="90000"/>
          </a:bodyPr>
          <a:lstStyle/>
          <a:p>
            <a:r>
              <a:rPr lang="en-IN" b="0" i="0" dirty="0">
                <a:solidFill>
                  <a:srgbClr val="610B4B"/>
                </a:solidFill>
                <a:effectLst/>
                <a:latin typeface="erdana"/>
              </a:rPr>
              <a:t>Methods of </a:t>
            </a:r>
            <a:r>
              <a:rPr lang="en-IN" b="0" i="0" dirty="0" err="1">
                <a:solidFill>
                  <a:srgbClr val="610B4B"/>
                </a:solidFill>
                <a:effectLst/>
                <a:latin typeface="erdana"/>
              </a:rPr>
              <a:t>PreparedStatement</a:t>
            </a:r>
            <a:r>
              <a:rPr lang="en-IN" b="0" i="0" dirty="0">
                <a:solidFill>
                  <a:srgbClr val="610B4B"/>
                </a:solidFill>
                <a:effectLst/>
                <a:latin typeface="erdana"/>
              </a:rPr>
              <a:t> interface</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ADFE4633-4A18-4642-8C35-50C896C229A7}"/>
              </a:ext>
            </a:extLst>
          </p:cNvPr>
          <p:cNvPicPr>
            <a:picLocks noGrp="1" noChangeAspect="1"/>
          </p:cNvPicPr>
          <p:nvPr>
            <p:ph idx="1"/>
          </p:nvPr>
        </p:nvPicPr>
        <p:blipFill>
          <a:blip r:embed="rId2"/>
          <a:stretch>
            <a:fillRect/>
          </a:stretch>
        </p:blipFill>
        <p:spPr>
          <a:xfrm>
            <a:off x="4870580" y="1026367"/>
            <a:ext cx="6960636" cy="4973217"/>
          </a:xfrm>
        </p:spPr>
      </p:pic>
    </p:spTree>
    <p:extLst>
      <p:ext uri="{BB962C8B-B14F-4D97-AF65-F5344CB8AC3E}">
        <p14:creationId xmlns:p14="http://schemas.microsoft.com/office/powerpoint/2010/main" xmlns="" val="1938080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CEAC3-0359-4498-970A-277201BB74F9}"/>
              </a:ext>
            </a:extLst>
          </p:cNvPr>
          <p:cNvSpPr>
            <a:spLocks noGrp="1"/>
          </p:cNvSpPr>
          <p:nvPr>
            <p:ph type="title"/>
          </p:nvPr>
        </p:nvSpPr>
        <p:spPr/>
        <p:txBody>
          <a:bodyPr>
            <a:normAutofit fontScale="90000"/>
          </a:bodyPr>
          <a:lstStyle/>
          <a:p>
            <a:r>
              <a:rPr lang="en-IN" b="0" i="0" dirty="0">
                <a:solidFill>
                  <a:srgbClr val="610B38"/>
                </a:solidFill>
                <a:effectLst/>
                <a:latin typeface="erdana"/>
              </a:rPr>
              <a:t>Java </a:t>
            </a:r>
            <a:r>
              <a:rPr lang="en-IN" b="0" i="0" dirty="0" err="1">
                <a:solidFill>
                  <a:srgbClr val="610B38"/>
                </a:solidFill>
                <a:effectLst/>
                <a:latin typeface="erdana"/>
              </a:rPr>
              <a:t>CallableStatement</a:t>
            </a:r>
            <a:r>
              <a:rPr lang="en-IN" b="0" i="0" dirty="0">
                <a:solidFill>
                  <a:srgbClr val="610B38"/>
                </a:solidFill>
                <a:effectLst/>
                <a:latin typeface="erdana"/>
              </a:rPr>
              <a:t> Interface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CE604F07-AB40-4FCA-85FD-3BA92D69BDCD}"/>
              </a:ext>
            </a:extLst>
          </p:cNvPr>
          <p:cNvSpPr>
            <a:spLocks noGrp="1"/>
          </p:cNvSpPr>
          <p:nvPr>
            <p:ph idx="1"/>
          </p:nvPr>
        </p:nvSpPr>
        <p:spPr/>
        <p:txBody>
          <a:bodyPr/>
          <a:lstStyle/>
          <a:p>
            <a:r>
              <a:rPr lang="en-US" sz="2800" b="0" i="0" dirty="0" err="1">
                <a:solidFill>
                  <a:schemeClr val="accent6">
                    <a:lumMod val="50000"/>
                  </a:schemeClr>
                </a:solidFill>
                <a:effectLst/>
                <a:latin typeface="inter-regular"/>
              </a:rPr>
              <a:t>CallableStatement</a:t>
            </a:r>
            <a:r>
              <a:rPr lang="en-US" sz="2800" b="0" i="0" dirty="0">
                <a:solidFill>
                  <a:schemeClr val="accent6">
                    <a:lumMod val="50000"/>
                  </a:schemeClr>
                </a:solidFill>
                <a:effectLst/>
                <a:latin typeface="inter-regular"/>
              </a:rPr>
              <a:t> interface is used to call the </a:t>
            </a:r>
            <a:r>
              <a:rPr lang="en-US" sz="2800" b="1" i="0" dirty="0">
                <a:solidFill>
                  <a:schemeClr val="accent6">
                    <a:lumMod val="50000"/>
                  </a:schemeClr>
                </a:solidFill>
                <a:effectLst/>
                <a:latin typeface="inter-bold"/>
              </a:rPr>
              <a:t>stored procedures and functions</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xmlns="" val="3073323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B415E-1061-4B0F-AAEF-6254225937E2}"/>
              </a:ext>
            </a:extLst>
          </p:cNvPr>
          <p:cNvSpPr>
            <a:spLocks noGrp="1"/>
          </p:cNvSpPr>
          <p:nvPr>
            <p:ph type="title"/>
          </p:nvPr>
        </p:nvSpPr>
        <p:spPr/>
        <p:txBody>
          <a:bodyPr>
            <a:normAutofit fontScale="90000"/>
          </a:bodyPr>
          <a:lstStyle/>
          <a:p>
            <a:r>
              <a:rPr lang="en-US" b="0" i="0" dirty="0">
                <a:solidFill>
                  <a:srgbClr val="610B4B"/>
                </a:solidFill>
                <a:effectLst/>
                <a:latin typeface="erdana"/>
              </a:rPr>
              <a:t/>
            </a:r>
            <a:br>
              <a:rPr lang="en-US" b="0" i="0" dirty="0">
                <a:solidFill>
                  <a:srgbClr val="610B4B"/>
                </a:solidFill>
                <a:effectLst/>
                <a:latin typeface="erdana"/>
              </a:rPr>
            </a:br>
            <a:r>
              <a:rPr lang="en-US" b="0" i="0" dirty="0">
                <a:solidFill>
                  <a:srgbClr val="610B4B"/>
                </a:solidFill>
                <a:effectLst/>
                <a:latin typeface="erdana"/>
              </a:rPr>
              <a:t>What is the difference between stored procedures and functions.</a:t>
            </a:r>
            <a:br>
              <a:rPr lang="en-US"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7AF83A8E-DAF0-42EE-8EF6-5D3ADB52E16D}"/>
              </a:ext>
            </a:extLst>
          </p:cNvPr>
          <p:cNvPicPr>
            <a:picLocks noGrp="1" noChangeAspect="1"/>
          </p:cNvPicPr>
          <p:nvPr>
            <p:ph idx="1"/>
          </p:nvPr>
        </p:nvPicPr>
        <p:blipFill>
          <a:blip r:embed="rId2"/>
          <a:stretch>
            <a:fillRect/>
          </a:stretch>
        </p:blipFill>
        <p:spPr>
          <a:xfrm>
            <a:off x="4674637" y="727788"/>
            <a:ext cx="6876661" cy="6027575"/>
          </a:xfrm>
        </p:spPr>
      </p:pic>
    </p:spTree>
    <p:extLst>
      <p:ext uri="{BB962C8B-B14F-4D97-AF65-F5344CB8AC3E}">
        <p14:creationId xmlns:p14="http://schemas.microsoft.com/office/powerpoint/2010/main" xmlns="" val="1755306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9E1A0-E019-4E2E-9F9F-8F22AF825A18}"/>
              </a:ext>
            </a:extLst>
          </p:cNvPr>
          <p:cNvSpPr>
            <a:spLocks noGrp="1"/>
          </p:cNvSpPr>
          <p:nvPr>
            <p:ph type="title"/>
          </p:nvPr>
        </p:nvSpPr>
        <p:spPr/>
        <p:txBody>
          <a:bodyPr>
            <a:normAutofit fontScale="90000"/>
          </a:bodyPr>
          <a:lstStyle/>
          <a:p>
            <a:r>
              <a:rPr lang="en-US" b="0" i="0" dirty="0">
                <a:solidFill>
                  <a:srgbClr val="610B4B"/>
                </a:solidFill>
                <a:effectLst/>
                <a:latin typeface="erdana"/>
              </a:rPr>
              <a:t>How to get the instance of </a:t>
            </a:r>
            <a:r>
              <a:rPr lang="en-US" b="0" i="0" dirty="0" err="1">
                <a:solidFill>
                  <a:srgbClr val="610B4B"/>
                </a:solidFill>
                <a:effectLst/>
                <a:latin typeface="erdana"/>
              </a:rPr>
              <a:t>CallableStatement</a:t>
            </a:r>
            <a:r>
              <a:rPr lang="en-US" b="0" i="0" dirty="0">
                <a:solidFill>
                  <a:srgbClr val="610B4B"/>
                </a:solidFill>
                <a:effectLst/>
                <a:latin typeface="erdana"/>
              </a:rPr>
              <a:t>?</a:t>
            </a:r>
            <a:br>
              <a:rPr lang="en-US"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22391C03-0776-44B5-BCFB-60747DA629FE}"/>
              </a:ext>
            </a:extLst>
          </p:cNvPr>
          <p:cNvPicPr>
            <a:picLocks noGrp="1" noChangeAspect="1"/>
          </p:cNvPicPr>
          <p:nvPr>
            <p:ph idx="1"/>
          </p:nvPr>
        </p:nvPicPr>
        <p:blipFill>
          <a:blip r:embed="rId2"/>
          <a:stretch>
            <a:fillRect/>
          </a:stretch>
        </p:blipFill>
        <p:spPr>
          <a:xfrm>
            <a:off x="4833257" y="2146041"/>
            <a:ext cx="7119257" cy="1903445"/>
          </a:xfrm>
        </p:spPr>
      </p:pic>
    </p:spTree>
    <p:extLst>
      <p:ext uri="{BB962C8B-B14F-4D97-AF65-F5344CB8AC3E}">
        <p14:creationId xmlns:p14="http://schemas.microsoft.com/office/powerpoint/2010/main" xmlns="" val="3427108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54867-92E1-4C0B-9B38-7BA0E28A1072}"/>
              </a:ext>
            </a:extLst>
          </p:cNvPr>
          <p:cNvSpPr>
            <a:spLocks noGrp="1"/>
          </p:cNvSpPr>
          <p:nvPr>
            <p:ph type="title"/>
          </p:nvPr>
        </p:nvSpPr>
        <p:spPr/>
        <p:txBody>
          <a:bodyPr>
            <a:normAutofit fontScale="90000"/>
          </a:bodyPr>
          <a:lstStyle/>
          <a:p>
            <a:r>
              <a:rPr lang="en-IN" b="0" i="0" dirty="0">
                <a:solidFill>
                  <a:srgbClr val="610B38"/>
                </a:solidFill>
                <a:effectLst/>
                <a:latin typeface="erdana"/>
              </a:rPr>
              <a:t>Java Functional Interfaces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22604FB1-FB20-47DC-96A4-0BA42F61141C}"/>
              </a:ext>
            </a:extLst>
          </p:cNvPr>
          <p:cNvSpPr>
            <a:spLocks noGrp="1"/>
          </p:cNvSpPr>
          <p:nvPr>
            <p:ph idx="1"/>
          </p:nvPr>
        </p:nvSpPr>
        <p:spPr/>
        <p:txBody>
          <a:bodyPr>
            <a:normAutofit/>
          </a:bodyPr>
          <a:lstStyle/>
          <a:p>
            <a:r>
              <a:rPr lang="en-US" sz="2400" b="0" i="0" dirty="0">
                <a:solidFill>
                  <a:schemeClr val="accent4">
                    <a:lumMod val="50000"/>
                  </a:schemeClr>
                </a:solidFill>
                <a:effectLst/>
                <a:latin typeface="inter-regular"/>
              </a:rPr>
              <a:t>An Interface that contains exactly one abstract method is known as functional interface. It can have any number of default, static methods but can contain only one abstract method. It can also declare methods of object class.</a:t>
            </a:r>
            <a:endParaRPr lang="en-IN" sz="2400" dirty="0">
              <a:solidFill>
                <a:schemeClr val="accent4">
                  <a:lumMod val="50000"/>
                </a:schemeClr>
              </a:solidFill>
            </a:endParaRPr>
          </a:p>
        </p:txBody>
      </p:sp>
    </p:spTree>
    <p:extLst>
      <p:ext uri="{BB962C8B-B14F-4D97-AF65-F5344CB8AC3E}">
        <p14:creationId xmlns:p14="http://schemas.microsoft.com/office/powerpoint/2010/main" xmlns="" val="2998280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8AE8F0-740F-4EC7-9817-81366DD93C52}"/>
              </a:ext>
            </a:extLst>
          </p:cNvPr>
          <p:cNvPicPr>
            <a:picLocks noChangeAspect="1"/>
          </p:cNvPicPr>
          <p:nvPr/>
        </p:nvPicPr>
        <p:blipFill>
          <a:blip r:embed="rId2"/>
          <a:stretch>
            <a:fillRect/>
          </a:stretch>
        </p:blipFill>
        <p:spPr>
          <a:xfrm>
            <a:off x="1604865" y="606490"/>
            <a:ext cx="8686799" cy="5449077"/>
          </a:xfrm>
          <a:prstGeom prst="rect">
            <a:avLst/>
          </a:prstGeom>
        </p:spPr>
      </p:pic>
    </p:spTree>
    <p:extLst>
      <p:ext uri="{BB962C8B-B14F-4D97-AF65-F5344CB8AC3E}">
        <p14:creationId xmlns:p14="http://schemas.microsoft.com/office/powerpoint/2010/main" xmlns="" val="2259662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FDD34A-1906-4EB1-BEED-B2006B1831F8}"/>
              </a:ext>
            </a:extLst>
          </p:cNvPr>
          <p:cNvSpPr>
            <a:spLocks noGrp="1"/>
          </p:cNvSpPr>
          <p:nvPr>
            <p:ph type="title"/>
          </p:nvPr>
        </p:nvSpPr>
        <p:spPr/>
        <p:txBody>
          <a:bodyPr>
            <a:normAutofit fontScale="90000"/>
          </a:bodyPr>
          <a:lstStyle/>
          <a:p>
            <a:r>
              <a:rPr lang="en-IN" b="0" i="0" dirty="0">
                <a:solidFill>
                  <a:srgbClr val="610B4B"/>
                </a:solidFill>
                <a:effectLst/>
                <a:latin typeface="erdana"/>
              </a:rPr>
              <a:t>Invalid Functional Interface</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4D1EFC93-3D9F-4571-8843-E1A39136C0E7}"/>
              </a:ext>
            </a:extLst>
          </p:cNvPr>
          <p:cNvPicPr>
            <a:picLocks noGrp="1" noChangeAspect="1"/>
          </p:cNvPicPr>
          <p:nvPr>
            <p:ph idx="1"/>
          </p:nvPr>
        </p:nvPicPr>
        <p:blipFill>
          <a:blip r:embed="rId2"/>
          <a:stretch>
            <a:fillRect/>
          </a:stretch>
        </p:blipFill>
        <p:spPr>
          <a:xfrm>
            <a:off x="4963886" y="1352939"/>
            <a:ext cx="6624734" cy="4460032"/>
          </a:xfrm>
        </p:spPr>
      </p:pic>
    </p:spTree>
    <p:extLst>
      <p:ext uri="{BB962C8B-B14F-4D97-AF65-F5344CB8AC3E}">
        <p14:creationId xmlns:p14="http://schemas.microsoft.com/office/powerpoint/2010/main" xmlns="" val="3361187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9CBAEF-D88A-4863-9BDE-85A936B2878A}"/>
              </a:ext>
            </a:extLst>
          </p:cNvPr>
          <p:cNvSpPr>
            <a:spLocks noGrp="1"/>
          </p:cNvSpPr>
          <p:nvPr>
            <p:ph type="title"/>
          </p:nvPr>
        </p:nvSpPr>
        <p:spPr/>
        <p:txBody>
          <a:bodyPr>
            <a:normAutofit fontScale="90000"/>
          </a:bodyPr>
          <a:lstStyle/>
          <a:p>
            <a:r>
              <a:rPr lang="en-US" b="0" i="0" dirty="0">
                <a:solidFill>
                  <a:srgbClr val="610B4B"/>
                </a:solidFill>
                <a:effectLst/>
                <a:latin typeface="erdana"/>
              </a:rPr>
              <a:t>Why Should We Use JDBC</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38FCF226-24DE-4C50-99BA-5D4011311A50}"/>
              </a:ext>
            </a:extLst>
          </p:cNvPr>
          <p:cNvSpPr>
            <a:spLocks noGrp="1"/>
          </p:cNvSpPr>
          <p:nvPr>
            <p:ph idx="1"/>
          </p:nvPr>
        </p:nvSpPr>
        <p:spPr/>
        <p:txBody>
          <a:bodyPr/>
          <a:lstStyle/>
          <a:p>
            <a:pPr algn="just">
              <a:buFont typeface="+mj-lt"/>
              <a:buAutoNum type="arabicPeriod"/>
            </a:pPr>
            <a:r>
              <a:rPr lang="en-US" sz="2400" b="0" i="0" dirty="0">
                <a:solidFill>
                  <a:schemeClr val="accent4">
                    <a:lumMod val="50000"/>
                  </a:schemeClr>
                </a:solidFill>
                <a:effectLst/>
                <a:latin typeface="HP Simplified" panose="020B0604020204020204" pitchFamily="34" charset="0"/>
              </a:rPr>
              <a:t>Connect to the database</a:t>
            </a:r>
          </a:p>
          <a:p>
            <a:pPr algn="just">
              <a:buFont typeface="+mj-lt"/>
              <a:buAutoNum type="arabicPeriod"/>
            </a:pPr>
            <a:r>
              <a:rPr lang="en-US" sz="2400" b="0" i="0" dirty="0">
                <a:solidFill>
                  <a:schemeClr val="accent4">
                    <a:lumMod val="50000"/>
                  </a:schemeClr>
                </a:solidFill>
                <a:effectLst/>
                <a:latin typeface="HP Simplified" panose="020B0604020204020204" pitchFamily="34" charset="0"/>
              </a:rPr>
              <a:t>Execute queries and update statements to the database</a:t>
            </a:r>
          </a:p>
          <a:p>
            <a:pPr algn="just">
              <a:buFont typeface="+mj-lt"/>
              <a:buAutoNum type="arabicPeriod"/>
            </a:pPr>
            <a:r>
              <a:rPr lang="en-US" sz="2400" b="0" i="0" dirty="0">
                <a:solidFill>
                  <a:schemeClr val="accent4">
                    <a:lumMod val="50000"/>
                  </a:schemeClr>
                </a:solidFill>
                <a:effectLst/>
                <a:latin typeface="HP Simplified" panose="020B0604020204020204" pitchFamily="34" charset="0"/>
              </a:rPr>
              <a:t>Retrieve the result received from the database.</a:t>
            </a:r>
          </a:p>
          <a:p>
            <a:endParaRPr lang="en-IN" dirty="0"/>
          </a:p>
        </p:txBody>
      </p:sp>
    </p:spTree>
    <p:extLst>
      <p:ext uri="{BB962C8B-B14F-4D97-AF65-F5344CB8AC3E}">
        <p14:creationId xmlns:p14="http://schemas.microsoft.com/office/powerpoint/2010/main" xmlns="" val="689957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AD6DAE-1631-4CD6-B35E-79717B82BEF8}"/>
              </a:ext>
            </a:extLst>
          </p:cNvPr>
          <p:cNvSpPr>
            <a:spLocks noGrp="1"/>
          </p:cNvSpPr>
          <p:nvPr>
            <p:ph type="title"/>
          </p:nvPr>
        </p:nvSpPr>
        <p:spPr/>
        <p:txBody>
          <a:bodyPr>
            <a:normAutofit fontScale="90000"/>
          </a:bodyPr>
          <a:lstStyle/>
          <a:p>
            <a:r>
              <a:rPr lang="en-IN" b="0" i="0" dirty="0">
                <a:solidFill>
                  <a:srgbClr val="610B4B"/>
                </a:solidFill>
                <a:effectLst/>
                <a:latin typeface="erdana"/>
              </a:rPr>
              <a:t>Java Predefined-Functional Interfaces</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22A76385-BF6B-4573-A9FF-06C4CB0333FD}"/>
              </a:ext>
            </a:extLst>
          </p:cNvPr>
          <p:cNvPicPr>
            <a:picLocks noGrp="1" noChangeAspect="1"/>
          </p:cNvPicPr>
          <p:nvPr>
            <p:ph idx="1"/>
          </p:nvPr>
        </p:nvPicPr>
        <p:blipFill>
          <a:blip r:embed="rId2"/>
          <a:stretch>
            <a:fillRect/>
          </a:stretch>
        </p:blipFill>
        <p:spPr>
          <a:xfrm>
            <a:off x="5118100" y="261257"/>
            <a:ext cx="6281738" cy="6046237"/>
          </a:xfrm>
        </p:spPr>
      </p:pic>
    </p:spTree>
    <p:extLst>
      <p:ext uri="{BB962C8B-B14F-4D97-AF65-F5344CB8AC3E}">
        <p14:creationId xmlns:p14="http://schemas.microsoft.com/office/powerpoint/2010/main" xmlns="" val="1884445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D84D0-AEF3-45A6-B21B-CE44F5D768EC}"/>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xmlns="" id="{05F450F3-68C0-4840-8790-EC4EF9E87A88}"/>
              </a:ext>
            </a:extLst>
          </p:cNvPr>
          <p:cNvSpPr>
            <a:spLocks noGrp="1"/>
          </p:cNvSpPr>
          <p:nvPr>
            <p:ph type="subTitle" idx="1"/>
          </p:nvPr>
        </p:nvSpPr>
        <p:spPr/>
        <p:txBody>
          <a:bodyPr>
            <a:normAutofit/>
          </a:bodyPr>
          <a:lstStyle/>
          <a:p>
            <a:r>
              <a:rPr lang="en-US" sz="2800" dirty="0">
                <a:solidFill>
                  <a:schemeClr val="tx1">
                    <a:lumMod val="85000"/>
                    <a:lumOff val="15000"/>
                  </a:schemeClr>
                </a:solidFill>
              </a:rPr>
              <a:t>NEEHARIKA</a:t>
            </a:r>
            <a:endParaRPr lang="en-IN" sz="2800" dirty="0">
              <a:solidFill>
                <a:schemeClr val="tx1">
                  <a:lumMod val="85000"/>
                  <a:lumOff val="15000"/>
                </a:schemeClr>
              </a:solidFill>
            </a:endParaRPr>
          </a:p>
        </p:txBody>
      </p:sp>
    </p:spTree>
    <p:extLst>
      <p:ext uri="{BB962C8B-B14F-4D97-AF65-F5344CB8AC3E}">
        <p14:creationId xmlns:p14="http://schemas.microsoft.com/office/powerpoint/2010/main" xmlns="" val="232699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865774-9F33-4CC3-9AE8-4F65250330F1}"/>
              </a:ext>
            </a:extLst>
          </p:cNvPr>
          <p:cNvSpPr>
            <a:spLocks noGrp="1"/>
          </p:cNvSpPr>
          <p:nvPr>
            <p:ph type="title"/>
          </p:nvPr>
        </p:nvSpPr>
        <p:spPr/>
        <p:txBody>
          <a:bodyPr/>
          <a:lstStyle/>
          <a:p>
            <a:r>
              <a:rPr lang="en-IN" b="0" i="0" dirty="0">
                <a:solidFill>
                  <a:srgbClr val="610B38"/>
                </a:solidFill>
                <a:effectLst/>
                <a:latin typeface="erdana"/>
              </a:rPr>
              <a:t>What is API</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7B5E7CC2-5A36-405D-ABA8-B1079DEF92AA}"/>
              </a:ext>
            </a:extLst>
          </p:cNvPr>
          <p:cNvSpPr>
            <a:spLocks noGrp="1"/>
          </p:cNvSpPr>
          <p:nvPr>
            <p:ph idx="1"/>
          </p:nvPr>
        </p:nvSpPr>
        <p:spPr/>
        <p:txBody>
          <a:bodyPr>
            <a:normAutofit/>
          </a:bodyPr>
          <a:lstStyle/>
          <a:p>
            <a:r>
              <a:rPr lang="en-US" sz="2400" b="0" i="0" dirty="0">
                <a:solidFill>
                  <a:schemeClr val="accent4"/>
                </a:solidFill>
                <a:effectLst/>
                <a:latin typeface="HP Simplified" panose="020B0604020204020204" pitchFamily="34" charset="0"/>
              </a:rPr>
              <a:t>API (Application programming interface) is a document that contains a description of all the features of a product or software. It represents classes and interfaces that software programs can follow to communicate with each other. An API can be created for applications, libraries, operating systems, etc.</a:t>
            </a:r>
            <a:endParaRPr lang="en-IN" sz="2400" dirty="0">
              <a:solidFill>
                <a:schemeClr val="accent4"/>
              </a:solidFill>
              <a:latin typeface="HP Simplified" panose="020B0604020204020204" pitchFamily="34" charset="0"/>
            </a:endParaRPr>
          </a:p>
        </p:txBody>
      </p:sp>
    </p:spTree>
    <p:extLst>
      <p:ext uri="{BB962C8B-B14F-4D97-AF65-F5344CB8AC3E}">
        <p14:creationId xmlns:p14="http://schemas.microsoft.com/office/powerpoint/2010/main" xmlns="" val="196100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57BC55-56F9-4A84-8E2B-78BBFFCB6D32}"/>
              </a:ext>
            </a:extLst>
          </p:cNvPr>
          <p:cNvSpPr>
            <a:spLocks noGrp="1"/>
          </p:cNvSpPr>
          <p:nvPr>
            <p:ph type="title"/>
          </p:nvPr>
        </p:nvSpPr>
        <p:spPr/>
        <p:txBody>
          <a:bodyPr/>
          <a:lstStyle/>
          <a:p>
            <a:r>
              <a:rPr lang="en-IN" b="0" i="0" dirty="0">
                <a:solidFill>
                  <a:srgbClr val="610B38"/>
                </a:solidFill>
                <a:effectLst/>
                <a:latin typeface="erdana"/>
              </a:rPr>
              <a:t>JDBC Driver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603A589E-67D7-40A4-A5DE-5C78160F372E}"/>
              </a:ext>
            </a:extLst>
          </p:cNvPr>
          <p:cNvSpPr>
            <a:spLocks noGrp="1"/>
          </p:cNvSpPr>
          <p:nvPr>
            <p:ph idx="1"/>
          </p:nvPr>
        </p:nvSpPr>
        <p:spPr>
          <a:xfrm>
            <a:off x="5118447" y="0"/>
            <a:ext cx="6281873" cy="6858000"/>
          </a:xfrm>
        </p:spPr>
        <p:txBody>
          <a:bodyPr>
            <a:normAutofit fontScale="92500"/>
          </a:bodyPr>
          <a:lstStyle/>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r>
              <a:rPr lang="en-US" sz="2400" b="0" i="0" dirty="0">
                <a:solidFill>
                  <a:schemeClr val="accent4">
                    <a:lumMod val="50000"/>
                  </a:schemeClr>
                </a:solidFill>
                <a:effectLst/>
                <a:latin typeface="HP Simplified" panose="020B0604020204020204" pitchFamily="34" charset="0"/>
              </a:rPr>
              <a:t>JDBC Driver is a software component that enables java application to interact with the database. There are 4 types of JDBC drivers:</a:t>
            </a:r>
          </a:p>
          <a:p>
            <a:endParaRPr lang="en-US" sz="2400" dirty="0">
              <a:solidFill>
                <a:schemeClr val="accent4">
                  <a:lumMod val="50000"/>
                </a:schemeClr>
              </a:solidFill>
              <a:latin typeface="HP Simplified" panose="020B0604020204020204" pitchFamily="34" charset="0"/>
            </a:endParaRPr>
          </a:p>
          <a:p>
            <a:endParaRPr lang="en-US" sz="2400" dirty="0">
              <a:solidFill>
                <a:schemeClr val="accent4">
                  <a:lumMod val="50000"/>
                </a:schemeClr>
              </a:solidFill>
              <a:latin typeface="HP Simplified" panose="020B0604020204020204" pitchFamily="34" charset="0"/>
            </a:endParaRPr>
          </a:p>
          <a:p>
            <a:endParaRPr lang="en-US" sz="2400" dirty="0">
              <a:solidFill>
                <a:schemeClr val="accent4">
                  <a:lumMod val="50000"/>
                </a:schemeClr>
              </a:solidFill>
              <a:latin typeface="HP Simplified" panose="020B0604020204020204" pitchFamily="34" charset="0"/>
            </a:endParaRPr>
          </a:p>
          <a:p>
            <a:pPr algn="just">
              <a:buFont typeface="+mj-lt"/>
              <a:buAutoNum type="arabicPeriod"/>
            </a:pPr>
            <a:r>
              <a:rPr lang="en-IN" sz="2400" b="0" i="0" dirty="0">
                <a:solidFill>
                  <a:schemeClr val="accent4">
                    <a:lumMod val="50000"/>
                  </a:schemeClr>
                </a:solidFill>
                <a:effectLst/>
                <a:latin typeface="HP Simplified" panose="020B0604020204020204" pitchFamily="34" charset="0"/>
              </a:rPr>
              <a:t>JDBC-ODBC bridge driver</a:t>
            </a:r>
          </a:p>
          <a:p>
            <a:pPr algn="just">
              <a:buFont typeface="+mj-lt"/>
              <a:buAutoNum type="arabicPeriod"/>
            </a:pPr>
            <a:r>
              <a:rPr lang="en-IN" sz="2400" b="0" i="0" dirty="0">
                <a:solidFill>
                  <a:schemeClr val="accent4">
                    <a:lumMod val="50000"/>
                  </a:schemeClr>
                </a:solidFill>
                <a:effectLst/>
                <a:latin typeface="HP Simplified" panose="020B0604020204020204" pitchFamily="34" charset="0"/>
              </a:rPr>
              <a:t>Native-API driver (partially java driver)</a:t>
            </a:r>
          </a:p>
          <a:p>
            <a:pPr algn="just">
              <a:buFont typeface="+mj-lt"/>
              <a:buAutoNum type="arabicPeriod"/>
            </a:pPr>
            <a:r>
              <a:rPr lang="en-IN" sz="2400" b="0" i="0" dirty="0">
                <a:solidFill>
                  <a:schemeClr val="accent4">
                    <a:lumMod val="50000"/>
                  </a:schemeClr>
                </a:solidFill>
                <a:effectLst/>
                <a:latin typeface="HP Simplified" panose="020B0604020204020204" pitchFamily="34" charset="0"/>
              </a:rPr>
              <a:t>Network Protocol driver (fully java driver)</a:t>
            </a:r>
          </a:p>
          <a:p>
            <a:pPr algn="just">
              <a:buFont typeface="+mj-lt"/>
              <a:buAutoNum type="arabicPeriod"/>
            </a:pPr>
            <a:r>
              <a:rPr lang="en-IN" sz="2400" b="0" i="0" dirty="0">
                <a:solidFill>
                  <a:schemeClr val="accent4">
                    <a:lumMod val="50000"/>
                  </a:schemeClr>
                </a:solidFill>
                <a:effectLst/>
                <a:latin typeface="HP Simplified" panose="020B0604020204020204" pitchFamily="34" charset="0"/>
              </a:rPr>
              <a:t>Thin driver (fully java driver)</a:t>
            </a:r>
          </a:p>
          <a:p>
            <a:endParaRPr lang="en-US" dirty="0">
              <a:solidFill>
                <a:srgbClr val="333333"/>
              </a:solidFill>
              <a:latin typeface="inter-regular"/>
            </a:endParaRPr>
          </a:p>
          <a:p>
            <a:endParaRPr lang="en-US" dirty="0">
              <a:solidFill>
                <a:srgbClr val="333333"/>
              </a:solidFill>
              <a:latin typeface="inter-regular"/>
            </a:endParaRPr>
          </a:p>
          <a:p>
            <a:endParaRPr lang="en-US" dirty="0">
              <a:solidFill>
                <a:srgbClr val="333333"/>
              </a:solidFill>
              <a:latin typeface="inter-regular"/>
            </a:endParaRPr>
          </a:p>
          <a:p>
            <a:endParaRPr lang="en-US" dirty="0">
              <a:solidFill>
                <a:srgbClr val="333333"/>
              </a:solidFill>
              <a:latin typeface="inter-regular"/>
            </a:endParaRPr>
          </a:p>
          <a:p>
            <a:endParaRPr lang="en-IN" dirty="0"/>
          </a:p>
        </p:txBody>
      </p:sp>
    </p:spTree>
    <p:extLst>
      <p:ext uri="{BB962C8B-B14F-4D97-AF65-F5344CB8AC3E}">
        <p14:creationId xmlns:p14="http://schemas.microsoft.com/office/powerpoint/2010/main" xmlns="" val="257867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CADE5-ADBB-4394-A786-0C55977DD0A1}"/>
              </a:ext>
            </a:extLst>
          </p:cNvPr>
          <p:cNvSpPr>
            <a:spLocks noGrp="1"/>
          </p:cNvSpPr>
          <p:nvPr>
            <p:ph type="title"/>
          </p:nvPr>
        </p:nvSpPr>
        <p:spPr>
          <a:xfrm>
            <a:off x="888632" y="681135"/>
            <a:ext cx="3501196" cy="5486400"/>
          </a:xfrm>
        </p:spPr>
        <p:txBody>
          <a:bodyPr/>
          <a:lstStyle/>
          <a:p>
            <a:r>
              <a:rPr lang="en-IN" b="0" i="0" dirty="0">
                <a:solidFill>
                  <a:srgbClr val="610B4B"/>
                </a:solidFill>
                <a:effectLst/>
                <a:latin typeface="erdana"/>
              </a:rPr>
              <a:t>JDBC-ODBC bridge driver</a:t>
            </a:r>
            <a:br>
              <a:rPr lang="en-IN" b="0" i="0" dirty="0">
                <a:solidFill>
                  <a:srgbClr val="610B4B"/>
                </a:solidFill>
                <a:effectLst/>
                <a:latin typeface="erdana"/>
              </a:rPr>
            </a:br>
            <a:endParaRPr lang="en-IN" dirty="0"/>
          </a:p>
        </p:txBody>
      </p:sp>
    </p:spTree>
    <p:extLst>
      <p:ext uri="{BB962C8B-B14F-4D97-AF65-F5344CB8AC3E}">
        <p14:creationId xmlns:p14="http://schemas.microsoft.com/office/powerpoint/2010/main" xmlns="" val="36284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C432676-A484-437C-9927-7D1FFBF422C9}"/>
              </a:ext>
            </a:extLst>
          </p:cNvPr>
          <p:cNvPicPr>
            <a:picLocks noChangeAspect="1"/>
          </p:cNvPicPr>
          <p:nvPr/>
        </p:nvPicPr>
        <p:blipFill>
          <a:blip r:embed="rId2"/>
          <a:stretch>
            <a:fillRect/>
          </a:stretch>
        </p:blipFill>
        <p:spPr>
          <a:xfrm>
            <a:off x="1138334" y="615820"/>
            <a:ext cx="9769151" cy="5850294"/>
          </a:xfrm>
          <a:prstGeom prst="rect">
            <a:avLst/>
          </a:prstGeom>
        </p:spPr>
      </p:pic>
    </p:spTree>
    <p:extLst>
      <p:ext uri="{BB962C8B-B14F-4D97-AF65-F5344CB8AC3E}">
        <p14:creationId xmlns:p14="http://schemas.microsoft.com/office/powerpoint/2010/main" xmlns="" val="178035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E890D73-2CB8-4258-8ED9-CF7FAF3CCBC3}"/>
              </a:ext>
            </a:extLst>
          </p:cNvPr>
          <p:cNvSpPr txBox="1"/>
          <p:nvPr/>
        </p:nvSpPr>
        <p:spPr>
          <a:xfrm>
            <a:off x="401216" y="569167"/>
            <a:ext cx="8745116" cy="3108543"/>
          </a:xfrm>
          <a:prstGeom prst="rect">
            <a:avLst/>
          </a:prstGeom>
          <a:noFill/>
        </p:spPr>
        <p:txBody>
          <a:bodyPr wrap="square">
            <a:spAutoFit/>
          </a:bodyPr>
          <a:lstStyle/>
          <a:p>
            <a:pPr algn="just"/>
            <a:r>
              <a:rPr lang="en-US" sz="2800" b="0" i="0" dirty="0">
                <a:effectLst/>
                <a:latin typeface="Bahnschrift Light SemiCondensed" panose="020B0502040204020203" pitchFamily="34" charset="0"/>
              </a:rPr>
              <a:t>Advantages:</a:t>
            </a:r>
          </a:p>
          <a:p>
            <a:pPr algn="just">
              <a:buFont typeface="Arial" panose="020B0604020202020204" pitchFamily="34" charset="0"/>
              <a:buChar char="•"/>
            </a:pPr>
            <a:r>
              <a:rPr lang="en-US" sz="2800" b="0" i="0" dirty="0">
                <a:solidFill>
                  <a:srgbClr val="FF0000"/>
                </a:solidFill>
                <a:effectLst/>
                <a:latin typeface="Bahnschrift Light SemiCondensed" panose="020B0502040204020203" pitchFamily="34" charset="0"/>
              </a:rPr>
              <a:t>easy to use.</a:t>
            </a:r>
          </a:p>
          <a:p>
            <a:pPr algn="just">
              <a:buFont typeface="Arial" panose="020B0604020202020204" pitchFamily="34" charset="0"/>
              <a:buChar char="•"/>
            </a:pPr>
            <a:r>
              <a:rPr lang="en-US" sz="2800" b="0" i="0" dirty="0">
                <a:solidFill>
                  <a:srgbClr val="FF0000"/>
                </a:solidFill>
                <a:effectLst/>
                <a:latin typeface="Bahnschrift Light SemiCondensed" panose="020B0502040204020203" pitchFamily="34" charset="0"/>
              </a:rPr>
              <a:t>can be easily connected to any database.</a:t>
            </a:r>
          </a:p>
          <a:p>
            <a:pPr algn="just"/>
            <a:r>
              <a:rPr lang="en-US" sz="2800" b="0" i="0" dirty="0">
                <a:effectLst/>
                <a:latin typeface="Bahnschrift Light SemiCondensed" panose="020B0502040204020203" pitchFamily="34" charset="0"/>
              </a:rPr>
              <a:t>Disadvantages:</a:t>
            </a:r>
          </a:p>
          <a:p>
            <a:pPr algn="just">
              <a:buFont typeface="Arial" panose="020B0604020202020204" pitchFamily="34" charset="0"/>
              <a:buChar char="•"/>
            </a:pPr>
            <a:r>
              <a:rPr lang="en-US" sz="2800" b="0" i="0" dirty="0">
                <a:solidFill>
                  <a:srgbClr val="FF0000"/>
                </a:solidFill>
                <a:effectLst/>
                <a:latin typeface="Bahnschrift Light SemiCondensed" panose="020B0502040204020203" pitchFamily="34" charset="0"/>
              </a:rPr>
              <a:t>Performance degraded because JDBC method call is converted into the ODBC function calls.</a:t>
            </a:r>
          </a:p>
          <a:p>
            <a:pPr algn="just">
              <a:buFont typeface="Arial" panose="020B0604020202020204" pitchFamily="34" charset="0"/>
              <a:buChar char="•"/>
            </a:pPr>
            <a:r>
              <a:rPr lang="en-US" sz="2800" b="0" i="0" dirty="0">
                <a:solidFill>
                  <a:srgbClr val="FF0000"/>
                </a:solidFill>
                <a:effectLst/>
                <a:latin typeface="Bahnschrift Light SemiCondensed" panose="020B0502040204020203" pitchFamily="34" charset="0"/>
              </a:rPr>
              <a:t>The ODBC driver needs to be installed on the client machine</a:t>
            </a:r>
            <a:r>
              <a:rPr lang="en-US" b="0" i="0" dirty="0">
                <a:solidFill>
                  <a:srgbClr val="FF0000"/>
                </a:solidFill>
                <a:effectLst/>
                <a:latin typeface="inter-regular"/>
              </a:rPr>
              <a:t>.</a:t>
            </a:r>
          </a:p>
        </p:txBody>
      </p:sp>
    </p:spTree>
    <p:extLst>
      <p:ext uri="{BB962C8B-B14F-4D97-AF65-F5344CB8AC3E}">
        <p14:creationId xmlns:p14="http://schemas.microsoft.com/office/powerpoint/2010/main" xmlns="" val="97192188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377</TotalTime>
  <Words>542</Words>
  <Application>Microsoft Office PowerPoint</Application>
  <PresentationFormat>Custom</PresentationFormat>
  <Paragraphs>93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Atlas</vt:lpstr>
      <vt:lpstr>CORE JAVA DAY13</vt:lpstr>
      <vt:lpstr>Java JDBC </vt:lpstr>
      <vt:lpstr>Slide 3</vt:lpstr>
      <vt:lpstr>Why Should We Use JDBC </vt:lpstr>
      <vt:lpstr>What is API </vt:lpstr>
      <vt:lpstr>JDBC Driver </vt:lpstr>
      <vt:lpstr>JDBC-ODBC bridge driver </vt:lpstr>
      <vt:lpstr>Slide 8</vt:lpstr>
      <vt:lpstr>Slide 9</vt:lpstr>
      <vt:lpstr> Native-API driver </vt:lpstr>
      <vt:lpstr>Slide 11</vt:lpstr>
      <vt:lpstr>Slide 12</vt:lpstr>
      <vt:lpstr> Network Protocol driver </vt:lpstr>
      <vt:lpstr>Slide 14</vt:lpstr>
      <vt:lpstr>Slide 15</vt:lpstr>
      <vt:lpstr>Thin driver </vt:lpstr>
      <vt:lpstr>Slide 17</vt:lpstr>
      <vt:lpstr>Slide 18</vt:lpstr>
      <vt:lpstr>Java Database Connectivity with MySQL </vt:lpstr>
      <vt:lpstr>Slide 20</vt:lpstr>
      <vt:lpstr>Slide 21</vt:lpstr>
      <vt:lpstr>Example to inserts the record </vt:lpstr>
      <vt:lpstr>Slide 23</vt:lpstr>
      <vt:lpstr>Example to updates the record </vt:lpstr>
      <vt:lpstr>Slide 25</vt:lpstr>
      <vt:lpstr>Example to deletes the record </vt:lpstr>
      <vt:lpstr>Slide 27</vt:lpstr>
      <vt:lpstr>Example to retrieve the records of a table </vt:lpstr>
      <vt:lpstr>Slide 29</vt:lpstr>
      <vt:lpstr>Statement interface </vt:lpstr>
      <vt:lpstr>Example of Statement interface </vt:lpstr>
      <vt:lpstr>PreparedStatement interface </vt:lpstr>
      <vt:lpstr>Methods of PreparedStatement interface </vt:lpstr>
      <vt:lpstr>Java CallableStatement Interface </vt:lpstr>
      <vt:lpstr> What is the difference between stored procedures and functions. </vt:lpstr>
      <vt:lpstr>How to get the instance of CallableStatement? </vt:lpstr>
      <vt:lpstr>Java Functional Interfaces </vt:lpstr>
      <vt:lpstr>Slide 38</vt:lpstr>
      <vt:lpstr>Invalid Functional Interface </vt:lpstr>
      <vt:lpstr>Java Predefined-Functional Interfaces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DAY13</dc:title>
  <dc:creator>sushmitha praveen</dc:creator>
  <cp:lastModifiedBy>Windows User</cp:lastModifiedBy>
  <cp:revision>4</cp:revision>
  <dcterms:created xsi:type="dcterms:W3CDTF">2022-04-29T06:24:17Z</dcterms:created>
  <dcterms:modified xsi:type="dcterms:W3CDTF">2022-05-02T04:09:42Z</dcterms:modified>
</cp:coreProperties>
</file>