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322" r:id="rId3"/>
    <p:sldId id="323" r:id="rId4"/>
    <p:sldId id="257" r:id="rId5"/>
    <p:sldId id="259" r:id="rId6"/>
    <p:sldId id="258" r:id="rId7"/>
    <p:sldId id="260" r:id="rId8"/>
    <p:sldId id="261" r:id="rId9"/>
    <p:sldId id="262" r:id="rId10"/>
    <p:sldId id="263" r:id="rId11"/>
    <p:sldId id="264" r:id="rId12"/>
    <p:sldId id="265" r:id="rId13"/>
    <p:sldId id="307" r:id="rId14"/>
    <p:sldId id="308" r:id="rId15"/>
    <p:sldId id="309" r:id="rId16"/>
    <p:sldId id="310" r:id="rId17"/>
    <p:sldId id="311" r:id="rId18"/>
    <p:sldId id="313" r:id="rId19"/>
    <p:sldId id="314" r:id="rId20"/>
    <p:sldId id="315" r:id="rId21"/>
    <p:sldId id="316" r:id="rId22"/>
    <p:sldId id="317" r:id="rId23"/>
    <p:sldId id="266" r:id="rId24"/>
    <p:sldId id="267" r:id="rId25"/>
    <p:sldId id="268" r:id="rId26"/>
    <p:sldId id="269"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18" r:id="rId64"/>
    <p:sldId id="319" r:id="rId65"/>
    <p:sldId id="320" r:id="rId66"/>
    <p:sldId id="321" r:id="rId67"/>
    <p:sldId id="327" r:id="rId68"/>
    <p:sldId id="324" r:id="rId69"/>
    <p:sldId id="325" r:id="rId70"/>
    <p:sldId id="326" r:id="rId71"/>
    <p:sldId id="328" r:id="rId72"/>
    <p:sldId id="329" r:id="rId73"/>
    <p:sldId id="330" r:id="rId74"/>
    <p:sldId id="331" r:id="rId75"/>
    <p:sldId id="332" r:id="rId76"/>
    <p:sldId id="334"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703" autoAdjust="0"/>
    <p:restoredTop sz="94660"/>
  </p:normalViewPr>
  <p:slideViewPr>
    <p:cSldViewPr snapToGrid="0">
      <p:cViewPr>
        <p:scale>
          <a:sx n="66" d="100"/>
          <a:sy n="66" d="100"/>
        </p:scale>
        <p:origin x="-666"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9890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819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2213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1408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6626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744123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38027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16951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5425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504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7320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5078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0321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09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1454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7690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3733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5/11/2022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17444302"/>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Data_integrity" TargetMode="External"/><Relationship Id="rId3" Type="http://schemas.openxmlformats.org/officeDocument/2006/relationships/hyperlink" Target="https://en.wikipedia.org/wiki/Git" TargetMode="External"/><Relationship Id="rId7" Type="http://schemas.openxmlformats.org/officeDocument/2006/relationships/hyperlink" Target="https://en.wikipedia.org/wiki/Software_development" TargetMode="External"/><Relationship Id="rId2" Type="http://schemas.openxmlformats.org/officeDocument/2006/relationships/hyperlink" Target="https://en.wikipedia.org/wiki/Help:IPA/English"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5" Type="http://schemas.openxmlformats.org/officeDocument/2006/relationships/hyperlink" Target="https://en.wikipedia.org/wiki/Programmer" TargetMode="External"/><Relationship Id="rId4" Type="http://schemas.openxmlformats.org/officeDocument/2006/relationships/hyperlink" Target="https://en.wikipedia.org/wiki/Computer_fi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git-scm.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C33EF-853A-4F1E-AE72-AB92CB49438B}"/>
              </a:ext>
            </a:extLst>
          </p:cNvPr>
          <p:cNvSpPr>
            <a:spLocks noGrp="1"/>
          </p:cNvSpPr>
          <p:nvPr>
            <p:ph type="ctrTitle"/>
          </p:nvPr>
        </p:nvSpPr>
        <p:spPr/>
        <p:txBody>
          <a:bodyPr/>
          <a:lstStyle/>
          <a:p>
            <a:pPr algn="ctr"/>
            <a:r>
              <a:rPr lang="en-IN" dirty="0">
                <a:solidFill>
                  <a:schemeClr val="accent3">
                    <a:lumMod val="75000"/>
                  </a:schemeClr>
                </a:solidFill>
              </a:rPr>
              <a:t>INTRODUCTION TO GIT</a:t>
            </a:r>
          </a:p>
        </p:txBody>
      </p:sp>
      <p:sp>
        <p:nvSpPr>
          <p:cNvPr id="3" name="Subtitle 2">
            <a:extLst>
              <a:ext uri="{FF2B5EF4-FFF2-40B4-BE49-F238E27FC236}">
                <a16:creationId xmlns:a16="http://schemas.microsoft.com/office/drawing/2014/main" xmlns="" id="{D66C7E89-CC41-4891-965C-B4D7D80A7030}"/>
              </a:ext>
            </a:extLst>
          </p:cNvPr>
          <p:cNvSpPr>
            <a:spLocks noGrp="1"/>
          </p:cNvSpPr>
          <p:nvPr>
            <p:ph type="subTitle" idx="1"/>
          </p:nvPr>
        </p:nvSpPr>
        <p:spPr/>
        <p:txBody>
          <a:bodyPr>
            <a:normAutofit/>
          </a:bodyPr>
          <a:lstStyle/>
          <a:p>
            <a:pPr algn="ctr"/>
            <a:r>
              <a:rPr lang="en-IN" sz="3600" dirty="0"/>
              <a:t> </a:t>
            </a:r>
            <a:r>
              <a:rPr lang="en-IN" sz="3600" b="1" i="1" dirty="0">
                <a:solidFill>
                  <a:schemeClr val="bg1">
                    <a:lumMod val="95000"/>
                    <a:lumOff val="5000"/>
                  </a:schemeClr>
                </a:solidFill>
                <a:latin typeface="Bradley Hand ITC" panose="03070402050302030203" pitchFamily="66" charset="0"/>
              </a:rPr>
              <a:t>NEEHARIKA</a:t>
            </a:r>
          </a:p>
        </p:txBody>
      </p:sp>
    </p:spTree>
    <p:extLst>
      <p:ext uri="{BB962C8B-B14F-4D97-AF65-F5344CB8AC3E}">
        <p14:creationId xmlns:p14="http://schemas.microsoft.com/office/powerpoint/2010/main" xmlns="" val="289695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0412A9C-2190-4D28-9F3E-9FADA309F14C}"/>
              </a:ext>
            </a:extLst>
          </p:cNvPr>
          <p:cNvSpPr txBox="1"/>
          <p:nvPr/>
        </p:nvSpPr>
        <p:spPr>
          <a:xfrm>
            <a:off x="130629" y="203200"/>
            <a:ext cx="9013371" cy="1569660"/>
          </a:xfrm>
          <a:prstGeom prst="rect">
            <a:avLst/>
          </a:prstGeom>
          <a:noFill/>
        </p:spPr>
        <p:txBody>
          <a:bodyPr wrap="square">
            <a:spAutoFit/>
          </a:bodyPr>
          <a:lstStyle/>
          <a:p>
            <a:r>
              <a:rPr lang="en-IN" sz="2800" dirty="0">
                <a:solidFill>
                  <a:schemeClr val="accent1"/>
                </a:solidFill>
              </a:rPr>
              <a:t>Example</a:t>
            </a:r>
          </a:p>
          <a:p>
            <a:endParaRPr lang="en-IN" sz="2800" dirty="0"/>
          </a:p>
          <a:p>
            <a:r>
              <a:rPr lang="en-IN" sz="2000" dirty="0">
                <a:solidFill>
                  <a:schemeClr val="bg1"/>
                </a:solidFill>
                <a:latin typeface="Arial Black" panose="020B0A04020102020204" pitchFamily="34" charset="0"/>
              </a:rPr>
              <a:t>git config --global user.name "w3schools-test"</a:t>
            </a:r>
          </a:p>
          <a:p>
            <a:r>
              <a:rPr lang="en-IN" sz="2000" dirty="0">
                <a:solidFill>
                  <a:schemeClr val="bg1"/>
                </a:solidFill>
                <a:latin typeface="Arial Black" panose="020B0A04020102020204" pitchFamily="34" charset="0"/>
              </a:rPr>
              <a:t>git config --global </a:t>
            </a:r>
            <a:r>
              <a:rPr lang="en-IN" sz="2000" dirty="0" err="1">
                <a:solidFill>
                  <a:schemeClr val="bg1"/>
                </a:solidFill>
                <a:latin typeface="Arial Black" panose="020B0A04020102020204" pitchFamily="34" charset="0"/>
              </a:rPr>
              <a:t>user.email</a:t>
            </a:r>
            <a:r>
              <a:rPr lang="en-IN" sz="2000" dirty="0">
                <a:solidFill>
                  <a:schemeClr val="bg1"/>
                </a:solidFill>
                <a:latin typeface="Arial Black" panose="020B0A04020102020204" pitchFamily="34" charset="0"/>
              </a:rPr>
              <a:t> "test@w3schools.com"</a:t>
            </a:r>
          </a:p>
        </p:txBody>
      </p:sp>
      <p:sp>
        <p:nvSpPr>
          <p:cNvPr id="5" name="TextBox 4">
            <a:extLst>
              <a:ext uri="{FF2B5EF4-FFF2-40B4-BE49-F238E27FC236}">
                <a16:creationId xmlns:a16="http://schemas.microsoft.com/office/drawing/2014/main" xmlns="" id="{9C567EEB-53AC-46E0-84AD-69EE28616E51}"/>
              </a:ext>
            </a:extLst>
          </p:cNvPr>
          <p:cNvSpPr txBox="1"/>
          <p:nvPr/>
        </p:nvSpPr>
        <p:spPr>
          <a:xfrm>
            <a:off x="566057" y="2481944"/>
            <a:ext cx="8795657" cy="2246769"/>
          </a:xfrm>
          <a:prstGeom prst="rect">
            <a:avLst/>
          </a:prstGeom>
          <a:noFill/>
        </p:spPr>
        <p:txBody>
          <a:bodyPr wrap="square">
            <a:spAutoFit/>
          </a:bodyPr>
          <a:lstStyle/>
          <a:p>
            <a:r>
              <a:rPr lang="en-IN" sz="2800" dirty="0">
                <a:solidFill>
                  <a:schemeClr val="bg1"/>
                </a:solidFill>
              </a:rPr>
              <a:t>Note  : Use global to set the username and e-mail for every repository on your computer.</a:t>
            </a:r>
          </a:p>
          <a:p>
            <a:endParaRPr lang="en-IN" sz="2800" dirty="0">
              <a:solidFill>
                <a:schemeClr val="bg1"/>
              </a:solidFill>
            </a:endParaRPr>
          </a:p>
          <a:p>
            <a:r>
              <a:rPr lang="en-IN" sz="2800" dirty="0">
                <a:solidFill>
                  <a:schemeClr val="bg1"/>
                </a:solidFill>
              </a:rPr>
              <a:t>If you want to set the username/e-mail for just the current repo, you can remove global</a:t>
            </a:r>
          </a:p>
        </p:txBody>
      </p:sp>
    </p:spTree>
    <p:extLst>
      <p:ext uri="{BB962C8B-B14F-4D97-AF65-F5344CB8AC3E}">
        <p14:creationId xmlns:p14="http://schemas.microsoft.com/office/powerpoint/2010/main" xmlns="" val="19930345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E687506-FC34-4FFC-A3E5-E974625D94AE}"/>
              </a:ext>
            </a:extLst>
          </p:cNvPr>
          <p:cNvSpPr txBox="1"/>
          <p:nvPr/>
        </p:nvSpPr>
        <p:spPr>
          <a:xfrm>
            <a:off x="174172" y="435428"/>
            <a:ext cx="9492343" cy="5632311"/>
          </a:xfrm>
          <a:prstGeom prst="rect">
            <a:avLst/>
          </a:prstGeom>
          <a:noFill/>
        </p:spPr>
        <p:txBody>
          <a:bodyPr wrap="square">
            <a:spAutoFit/>
          </a:bodyPr>
          <a:lstStyle/>
          <a:p>
            <a:r>
              <a:rPr lang="en-IN" sz="2000" dirty="0">
                <a:solidFill>
                  <a:schemeClr val="accent1"/>
                </a:solidFill>
                <a:latin typeface="Arial Black" panose="020B0A04020102020204" pitchFamily="34" charset="0"/>
              </a:rPr>
              <a:t>Creating Git Folder</a:t>
            </a:r>
          </a:p>
          <a:p>
            <a:endParaRPr lang="en-IN" sz="2000" dirty="0"/>
          </a:p>
          <a:p>
            <a:r>
              <a:rPr lang="en-IN" sz="2000" dirty="0">
                <a:solidFill>
                  <a:schemeClr val="bg1"/>
                </a:solidFill>
                <a:latin typeface="Bahnschrift" panose="020B0502040204020203" pitchFamily="34" charset="0"/>
              </a:rPr>
              <a:t>Now, let's create a new folder for our project:</a:t>
            </a:r>
          </a:p>
          <a:p>
            <a:endParaRPr lang="en-IN" sz="2000" dirty="0">
              <a:solidFill>
                <a:schemeClr val="bg1"/>
              </a:solidFill>
              <a:latin typeface="Bahnschrift" panose="020B0502040204020203" pitchFamily="34" charset="0"/>
            </a:endParaRPr>
          </a:p>
          <a:p>
            <a:r>
              <a:rPr lang="en-IN" sz="2000" dirty="0">
                <a:solidFill>
                  <a:schemeClr val="accent1"/>
                </a:solidFill>
                <a:latin typeface="Bahnschrift" panose="020B0502040204020203" pitchFamily="34" charset="0"/>
              </a:rPr>
              <a:t>Example</a:t>
            </a:r>
            <a:r>
              <a:rPr lang="en-IN" sz="2000" dirty="0">
                <a:solidFill>
                  <a:schemeClr val="bg1"/>
                </a:solidFill>
                <a:latin typeface="Bahnschrift" panose="020B0502040204020203" pitchFamily="34" charset="0"/>
              </a:rPr>
              <a:t>:</a:t>
            </a:r>
          </a:p>
          <a:p>
            <a:r>
              <a:rPr lang="en-IN" dirty="0">
                <a:solidFill>
                  <a:schemeClr val="bg1"/>
                </a:solidFill>
                <a:latin typeface="Bahnschrift" panose="020B0502040204020203" pitchFamily="34" charset="0"/>
              </a:rPr>
              <a:t>[USER@LOCALHOST]$</a:t>
            </a:r>
            <a:r>
              <a:rPr lang="en-IN" sz="2000" dirty="0">
                <a:solidFill>
                  <a:schemeClr val="bg1"/>
                </a:solidFill>
                <a:latin typeface="Bahnschrift" panose="020B0502040204020203" pitchFamily="34" charset="0"/>
              </a:rPr>
              <a:t>  </a:t>
            </a:r>
            <a:r>
              <a:rPr lang="en-IN" sz="2000" dirty="0" err="1">
                <a:solidFill>
                  <a:schemeClr val="bg1"/>
                </a:solidFill>
                <a:latin typeface="Bahnschrift" panose="020B0502040204020203" pitchFamily="34" charset="0"/>
              </a:rPr>
              <a:t>mkdir</a:t>
            </a:r>
            <a:r>
              <a:rPr lang="en-IN" sz="2000" dirty="0">
                <a:solidFill>
                  <a:schemeClr val="bg1"/>
                </a:solidFill>
                <a:latin typeface="Bahnschrift" panose="020B0502040204020203" pitchFamily="34" charset="0"/>
              </a:rPr>
              <a:t> </a:t>
            </a:r>
            <a:r>
              <a:rPr lang="en-IN" sz="2000" dirty="0" err="1">
                <a:solidFill>
                  <a:schemeClr val="bg1"/>
                </a:solidFill>
                <a:latin typeface="Bahnschrift" panose="020B0502040204020203" pitchFamily="34" charset="0"/>
              </a:rPr>
              <a:t>myproject</a:t>
            </a:r>
            <a:endParaRPr lang="en-IN" sz="2000" dirty="0">
              <a:solidFill>
                <a:schemeClr val="bg1"/>
              </a:solidFill>
              <a:latin typeface="Bahnschrift" panose="020B0502040204020203" pitchFamily="34" charset="0"/>
            </a:endParaRPr>
          </a:p>
          <a:p>
            <a:endParaRPr lang="en-IN" sz="2000" dirty="0">
              <a:solidFill>
                <a:schemeClr val="bg1"/>
              </a:solidFill>
              <a:latin typeface="Bahnschrift" panose="020B0502040204020203" pitchFamily="34" charset="0"/>
            </a:endParaRPr>
          </a:p>
          <a:p>
            <a:r>
              <a:rPr lang="en-IN" sz="2000" dirty="0">
                <a:solidFill>
                  <a:schemeClr val="bg1"/>
                </a:solidFill>
                <a:latin typeface="Bahnschrift" panose="020B0502040204020203" pitchFamily="34" charset="0"/>
              </a:rPr>
              <a:t>                                    cd </a:t>
            </a:r>
            <a:r>
              <a:rPr lang="en-IN" sz="2000" dirty="0" err="1">
                <a:solidFill>
                  <a:schemeClr val="bg1"/>
                </a:solidFill>
                <a:latin typeface="Bahnschrift" panose="020B0502040204020203" pitchFamily="34" charset="0"/>
              </a:rPr>
              <a:t>myproject</a:t>
            </a:r>
            <a:endParaRPr lang="en-IN" sz="2000" dirty="0">
              <a:solidFill>
                <a:schemeClr val="bg1"/>
              </a:solidFill>
              <a:latin typeface="Bahnschrift" panose="020B0502040204020203" pitchFamily="34" charset="0"/>
            </a:endParaRPr>
          </a:p>
          <a:p>
            <a:r>
              <a:rPr lang="en-IN" sz="2000" dirty="0" err="1">
                <a:solidFill>
                  <a:schemeClr val="bg1"/>
                </a:solidFill>
                <a:latin typeface="Bahnschrift" panose="020B0502040204020203" pitchFamily="34" charset="0"/>
              </a:rPr>
              <a:t>mkdir</a:t>
            </a:r>
            <a:r>
              <a:rPr lang="en-IN" sz="2000" dirty="0">
                <a:solidFill>
                  <a:schemeClr val="bg1"/>
                </a:solidFill>
                <a:latin typeface="Bahnschrift" panose="020B0502040204020203" pitchFamily="34" charset="0"/>
              </a:rPr>
              <a:t> makes a new directory.</a:t>
            </a:r>
          </a:p>
          <a:p>
            <a:endParaRPr lang="en-IN" sz="2000" dirty="0">
              <a:solidFill>
                <a:schemeClr val="bg1"/>
              </a:solidFill>
              <a:latin typeface="Bahnschrift" panose="020B0502040204020203" pitchFamily="34" charset="0"/>
            </a:endParaRPr>
          </a:p>
          <a:p>
            <a:r>
              <a:rPr lang="en-IN" sz="2000" dirty="0">
                <a:solidFill>
                  <a:schemeClr val="bg1"/>
                </a:solidFill>
                <a:latin typeface="Bahnschrift" panose="020B0502040204020203" pitchFamily="34" charset="0"/>
              </a:rPr>
              <a:t>cd changes the current working directory.</a:t>
            </a:r>
          </a:p>
          <a:p>
            <a:endParaRPr lang="en-IN" sz="2000" dirty="0">
              <a:solidFill>
                <a:schemeClr val="bg1"/>
              </a:solidFill>
              <a:latin typeface="Bahnschrift" panose="020B0502040204020203" pitchFamily="34" charset="0"/>
            </a:endParaRPr>
          </a:p>
          <a:p>
            <a:r>
              <a:rPr lang="en-IN" sz="2000" dirty="0">
                <a:solidFill>
                  <a:schemeClr val="bg1"/>
                </a:solidFill>
                <a:latin typeface="Bahnschrift" panose="020B0502040204020203" pitchFamily="34" charset="0"/>
              </a:rPr>
              <a:t>Now that we are in the correct directory. We can start by initializing Git!</a:t>
            </a:r>
          </a:p>
          <a:p>
            <a:endParaRPr lang="en-IN" sz="2000" dirty="0">
              <a:solidFill>
                <a:schemeClr val="bg1"/>
              </a:solidFill>
              <a:latin typeface="Bahnschrift" panose="020B0502040204020203" pitchFamily="34" charset="0"/>
            </a:endParaRPr>
          </a:p>
          <a:p>
            <a:r>
              <a:rPr lang="en-IN" sz="2000" dirty="0">
                <a:solidFill>
                  <a:schemeClr val="accent1"/>
                </a:solidFill>
                <a:latin typeface="Bahnschrift" panose="020B0502040204020203" pitchFamily="34" charset="0"/>
              </a:rPr>
              <a:t>Note</a:t>
            </a:r>
            <a:r>
              <a:rPr lang="en-IN" sz="2000" dirty="0">
                <a:solidFill>
                  <a:schemeClr val="bg1"/>
                </a:solidFill>
                <a:latin typeface="Bahnschrift" panose="020B0502040204020203" pitchFamily="34" charset="0"/>
              </a:rPr>
              <a:t>: If you already have a folder/directory you would like to use for Git:</a:t>
            </a:r>
          </a:p>
          <a:p>
            <a:endParaRPr lang="en-IN" sz="2000" dirty="0">
              <a:solidFill>
                <a:schemeClr val="bg1"/>
              </a:solidFill>
              <a:latin typeface="Bahnschrift" panose="020B0502040204020203" pitchFamily="34" charset="0"/>
            </a:endParaRPr>
          </a:p>
          <a:p>
            <a:r>
              <a:rPr lang="en-IN" sz="2000" dirty="0">
                <a:solidFill>
                  <a:schemeClr val="bg1"/>
                </a:solidFill>
                <a:latin typeface="Bahnschrift" panose="020B0502040204020203" pitchFamily="34" charset="0"/>
              </a:rPr>
              <a:t>Navigate to it in command line, or open it in your file explorer, right-click and select "Git Bash here"</a:t>
            </a:r>
          </a:p>
        </p:txBody>
      </p:sp>
    </p:spTree>
    <p:extLst>
      <p:ext uri="{BB962C8B-B14F-4D97-AF65-F5344CB8AC3E}">
        <p14:creationId xmlns:p14="http://schemas.microsoft.com/office/powerpoint/2010/main" xmlns="" val="3909567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87698D-3CAC-48D4-8947-AC53B81EBFD8}"/>
              </a:ext>
            </a:extLst>
          </p:cNvPr>
          <p:cNvSpPr txBox="1"/>
          <p:nvPr/>
        </p:nvSpPr>
        <p:spPr>
          <a:xfrm>
            <a:off x="420915" y="275772"/>
            <a:ext cx="8911771" cy="5232202"/>
          </a:xfrm>
          <a:prstGeom prst="rect">
            <a:avLst/>
          </a:prstGeom>
          <a:noFill/>
        </p:spPr>
        <p:txBody>
          <a:bodyPr wrap="square">
            <a:spAutoFit/>
          </a:bodyPr>
          <a:lstStyle/>
          <a:p>
            <a:r>
              <a:rPr lang="en-IN" sz="2800" dirty="0">
                <a:solidFill>
                  <a:schemeClr val="accent1"/>
                </a:solidFill>
                <a:latin typeface="Arial Black" panose="020B0A04020102020204" pitchFamily="34" charset="0"/>
              </a:rPr>
              <a:t>Initialize Git</a:t>
            </a:r>
          </a:p>
          <a:p>
            <a:endParaRPr lang="en-IN" dirty="0"/>
          </a:p>
          <a:p>
            <a:r>
              <a:rPr lang="en-IN" sz="2400" dirty="0">
                <a:solidFill>
                  <a:schemeClr val="bg1"/>
                </a:solidFill>
                <a:latin typeface="Arial" panose="020B0604020202020204" pitchFamily="34" charset="0"/>
                <a:cs typeface="Arial" panose="020B0604020202020204" pitchFamily="34" charset="0"/>
              </a:rPr>
              <a:t>Once you have navigated to the correct folder, you can initialize Git on that folder:</a:t>
            </a:r>
          </a:p>
          <a:p>
            <a:endParaRPr lang="en-IN" sz="2400" dirty="0">
              <a:solidFill>
                <a:srgbClr val="FFC000"/>
              </a:solidFill>
              <a:latin typeface="Arial" panose="020B0604020202020204" pitchFamily="34" charset="0"/>
              <a:cs typeface="Arial" panose="020B0604020202020204" pitchFamily="34" charset="0"/>
            </a:endParaRPr>
          </a:p>
          <a:p>
            <a:r>
              <a:rPr lang="en-IN" sz="2400" dirty="0">
                <a:solidFill>
                  <a:schemeClr val="accent1"/>
                </a:solidFill>
                <a:latin typeface="Arial" panose="020B0604020202020204" pitchFamily="34" charset="0"/>
                <a:cs typeface="Arial" panose="020B0604020202020204" pitchFamily="34" charset="0"/>
              </a:rPr>
              <a:t>Example</a:t>
            </a:r>
            <a:r>
              <a:rPr lang="en-IN" sz="2400" dirty="0">
                <a:solidFill>
                  <a:srgbClr val="FFC000"/>
                </a:solidFill>
                <a:latin typeface="Arial" panose="020B0604020202020204" pitchFamily="34" charset="0"/>
                <a:cs typeface="Arial" panose="020B0604020202020204" pitchFamily="34" charset="0"/>
              </a:rPr>
              <a:t>:</a:t>
            </a:r>
          </a:p>
          <a:p>
            <a:r>
              <a:rPr lang="en-IN" sz="2400" dirty="0">
                <a:solidFill>
                  <a:schemeClr val="tx1">
                    <a:lumMod val="95000"/>
                  </a:schemeClr>
                </a:solidFill>
                <a:latin typeface="Arial" panose="020B0604020202020204" pitchFamily="34" charset="0"/>
                <a:cs typeface="Arial" panose="020B0604020202020204" pitchFamily="34" charset="0"/>
              </a:rPr>
              <a:t>[</a:t>
            </a:r>
            <a:r>
              <a:rPr lang="en-IN" sz="2000" dirty="0">
                <a:solidFill>
                  <a:schemeClr val="tx1">
                    <a:lumMod val="95000"/>
                  </a:schemeClr>
                </a:solidFill>
                <a:latin typeface="Arial" panose="020B0604020202020204" pitchFamily="34" charset="0"/>
                <a:cs typeface="Arial" panose="020B0604020202020204" pitchFamily="34" charset="0"/>
              </a:rPr>
              <a:t>USER@LOCALHOST]$ </a:t>
            </a:r>
            <a:r>
              <a:rPr lang="en-IN" sz="2400" dirty="0">
                <a:solidFill>
                  <a:srgbClr val="FFC000"/>
                </a:solidFill>
                <a:latin typeface="Arial" panose="020B0604020202020204" pitchFamily="34" charset="0"/>
                <a:cs typeface="Arial" panose="020B0604020202020204" pitchFamily="34" charset="0"/>
              </a:rPr>
              <a:t> </a:t>
            </a:r>
            <a:r>
              <a:rPr lang="en-IN" sz="2400" dirty="0">
                <a:solidFill>
                  <a:schemeClr val="bg1"/>
                </a:solidFill>
                <a:latin typeface="Arial" panose="020B0604020202020204" pitchFamily="34" charset="0"/>
                <a:cs typeface="Arial" panose="020B0604020202020204" pitchFamily="34" charset="0"/>
              </a:rPr>
              <a:t>git </a:t>
            </a:r>
            <a:r>
              <a:rPr lang="en-IN" sz="2400" dirty="0" err="1">
                <a:solidFill>
                  <a:schemeClr val="bg1"/>
                </a:solidFill>
                <a:latin typeface="Arial" panose="020B0604020202020204" pitchFamily="34" charset="0"/>
                <a:cs typeface="Arial" panose="020B0604020202020204" pitchFamily="34" charset="0"/>
              </a:rPr>
              <a:t>init</a:t>
            </a:r>
            <a:r>
              <a:rPr lang="en-IN" sz="2400" dirty="0">
                <a:solidFill>
                  <a:schemeClr val="bg1"/>
                </a:solidFill>
                <a:latin typeface="Arial" panose="020B0604020202020204" pitchFamily="34" charset="0"/>
                <a:cs typeface="Arial" panose="020B0604020202020204" pitchFamily="34" charset="0"/>
              </a:rPr>
              <a:t> </a:t>
            </a:r>
          </a:p>
          <a:p>
            <a:r>
              <a:rPr lang="en-IN" sz="2400" dirty="0">
                <a:solidFill>
                  <a:schemeClr val="bg1"/>
                </a:solidFill>
                <a:latin typeface="Arial" panose="020B0604020202020204" pitchFamily="34" charset="0"/>
                <a:cs typeface="Arial" panose="020B0604020202020204" pitchFamily="34" charset="0"/>
              </a:rPr>
              <a:t>Initialized empty Git repository in /Users/user/</a:t>
            </a:r>
            <a:r>
              <a:rPr lang="en-IN" sz="2400" dirty="0" err="1">
                <a:solidFill>
                  <a:schemeClr val="bg1"/>
                </a:solidFill>
                <a:latin typeface="Arial" panose="020B0604020202020204" pitchFamily="34" charset="0"/>
                <a:cs typeface="Arial" panose="020B0604020202020204" pitchFamily="34" charset="0"/>
              </a:rPr>
              <a:t>myproject</a:t>
            </a:r>
            <a:r>
              <a:rPr lang="en-IN" sz="2400" dirty="0">
                <a:solidFill>
                  <a:schemeClr val="bg1"/>
                </a:solidFill>
                <a:latin typeface="Arial" panose="020B0604020202020204" pitchFamily="34" charset="0"/>
                <a:cs typeface="Arial" panose="020B0604020202020204" pitchFamily="34" charset="0"/>
              </a:rPr>
              <a:t>/.git/</a:t>
            </a:r>
          </a:p>
          <a:p>
            <a:r>
              <a:rPr lang="en-IN" sz="2400" dirty="0">
                <a:solidFill>
                  <a:schemeClr val="bg1"/>
                </a:solidFill>
                <a:latin typeface="Arial" panose="020B0604020202020204" pitchFamily="34" charset="0"/>
                <a:cs typeface="Arial" panose="020B0604020202020204" pitchFamily="34" charset="0"/>
              </a:rPr>
              <a:t>You just created your first Git Repository!</a:t>
            </a:r>
          </a:p>
          <a:p>
            <a:endParaRPr lang="en-IN" sz="2400" dirty="0">
              <a:solidFill>
                <a:schemeClr val="bg1"/>
              </a:solidFill>
              <a:latin typeface="Arial" panose="020B0604020202020204" pitchFamily="34" charset="0"/>
              <a:cs typeface="Arial" panose="020B0604020202020204" pitchFamily="34" charset="0"/>
            </a:endParaRPr>
          </a:p>
          <a:p>
            <a:r>
              <a:rPr lang="en-IN" sz="2400" dirty="0">
                <a:solidFill>
                  <a:schemeClr val="accent1"/>
                </a:solidFill>
                <a:latin typeface="Arial" panose="020B0604020202020204" pitchFamily="34" charset="0"/>
                <a:cs typeface="Arial" panose="020B0604020202020204" pitchFamily="34" charset="0"/>
              </a:rPr>
              <a:t>Note</a:t>
            </a:r>
            <a:r>
              <a:rPr lang="en-IN" sz="2400" dirty="0">
                <a:solidFill>
                  <a:srgbClr val="FFC000"/>
                </a:solidFill>
                <a:latin typeface="Arial" panose="020B0604020202020204" pitchFamily="34" charset="0"/>
                <a:cs typeface="Arial" panose="020B0604020202020204" pitchFamily="34" charset="0"/>
              </a:rPr>
              <a:t>: </a:t>
            </a:r>
            <a:r>
              <a:rPr lang="en-IN" sz="2400" dirty="0">
                <a:solidFill>
                  <a:schemeClr val="bg1"/>
                </a:solidFill>
                <a:latin typeface="Arial" panose="020B0604020202020204" pitchFamily="34" charset="0"/>
                <a:cs typeface="Arial" panose="020B0604020202020204" pitchFamily="34" charset="0"/>
              </a:rPr>
              <a:t>Git now knows that it should watch the folder you initiated it on.</a:t>
            </a:r>
          </a:p>
          <a:p>
            <a:endParaRPr lang="en-IN" sz="2400" dirty="0">
              <a:solidFill>
                <a:schemeClr val="bg1"/>
              </a:solidFill>
              <a:latin typeface="Arial" panose="020B0604020202020204" pitchFamily="34" charset="0"/>
              <a:cs typeface="Arial" panose="020B0604020202020204" pitchFamily="34" charset="0"/>
            </a:endParaRPr>
          </a:p>
          <a:p>
            <a:r>
              <a:rPr lang="en-IN" sz="2400" dirty="0">
                <a:solidFill>
                  <a:schemeClr val="bg1"/>
                </a:solidFill>
                <a:latin typeface="Arial" panose="020B0604020202020204" pitchFamily="34" charset="0"/>
                <a:cs typeface="Arial" panose="020B0604020202020204" pitchFamily="34" charset="0"/>
              </a:rPr>
              <a:t>Git creates a hidden folder to keep track of changes.</a:t>
            </a:r>
          </a:p>
        </p:txBody>
      </p:sp>
    </p:spTree>
    <p:extLst>
      <p:ext uri="{BB962C8B-B14F-4D97-AF65-F5344CB8AC3E}">
        <p14:creationId xmlns:p14="http://schemas.microsoft.com/office/powerpoint/2010/main" xmlns="" val="6914648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5C51E6-684F-4C30-A998-CCD60D4025A7}"/>
              </a:ext>
            </a:extLst>
          </p:cNvPr>
          <p:cNvSpPr txBox="1"/>
          <p:nvPr/>
        </p:nvSpPr>
        <p:spPr>
          <a:xfrm>
            <a:off x="174171" y="116114"/>
            <a:ext cx="11887200" cy="5878532"/>
          </a:xfrm>
          <a:prstGeom prst="rect">
            <a:avLst/>
          </a:prstGeom>
          <a:noFill/>
        </p:spPr>
        <p:txBody>
          <a:bodyPr wrap="square">
            <a:spAutoFit/>
          </a:bodyPr>
          <a:lstStyle/>
          <a:p>
            <a:r>
              <a:rPr lang="en-IN" sz="3200" dirty="0">
                <a:solidFill>
                  <a:schemeClr val="accent1"/>
                </a:solidFill>
                <a:latin typeface="Arial Black" panose="020B0A04020102020204" pitchFamily="34" charset="0"/>
              </a:rPr>
              <a:t>What is a Git Repository?</a:t>
            </a:r>
          </a:p>
          <a:p>
            <a:endParaRPr lang="en-IN" sz="3200" dirty="0">
              <a:solidFill>
                <a:schemeClr val="accent1"/>
              </a:solidFill>
              <a:latin typeface="Arial Black" panose="020B0A04020102020204" pitchFamily="34" charset="0"/>
            </a:endParaRPr>
          </a:p>
          <a:p>
            <a:r>
              <a:rPr lang="en-IN" sz="2400" dirty="0">
                <a:solidFill>
                  <a:schemeClr val="bg1"/>
                </a:solidFill>
              </a:rPr>
              <a:t>The purpose of Git is to manage a project, or a set of files, as they change over time. Git stores this information in a data structure called a repository. In short Git Repository is a collection of all project files along with their history. It is a virtual storage of your project where you keep all the resources/files of the project along with a special folder called .git. The .git folder in a git repository is used by GIT programs to store information about the repository like Logs, Position of Head, and more. It allows you to save versions of your code, which can be accessed, tracked, and managed.</a:t>
            </a:r>
          </a:p>
          <a:p>
            <a:endParaRPr lang="en-IN" sz="2400" dirty="0">
              <a:solidFill>
                <a:schemeClr val="bg1"/>
              </a:solidFill>
            </a:endParaRPr>
          </a:p>
          <a:p>
            <a:r>
              <a:rPr lang="en-IN" sz="2400" dirty="0">
                <a:solidFill>
                  <a:schemeClr val="bg1"/>
                </a:solidFill>
              </a:rPr>
              <a:t>At this article, we don't know much about these terms and hence we will keep our discussion to a minimum about the .git folder. For the time being, just remember that every GIT repository will have a hidden .git folder to enable GIT programs to track changes in the repository.</a:t>
            </a:r>
          </a:p>
        </p:txBody>
      </p:sp>
    </p:spTree>
    <p:extLst>
      <p:ext uri="{BB962C8B-B14F-4D97-AF65-F5344CB8AC3E}">
        <p14:creationId xmlns:p14="http://schemas.microsoft.com/office/powerpoint/2010/main" xmlns="" val="39545241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A2EB6D9-5CDB-4292-9D36-3C8E0ECD1C8B}"/>
              </a:ext>
            </a:extLst>
          </p:cNvPr>
          <p:cNvSpPr txBox="1"/>
          <p:nvPr/>
        </p:nvSpPr>
        <p:spPr>
          <a:xfrm>
            <a:off x="203200" y="174172"/>
            <a:ext cx="10755086" cy="4832092"/>
          </a:xfrm>
          <a:prstGeom prst="rect">
            <a:avLst/>
          </a:prstGeom>
          <a:noFill/>
        </p:spPr>
        <p:txBody>
          <a:bodyPr wrap="square">
            <a:spAutoFit/>
          </a:bodyPr>
          <a:lstStyle/>
          <a:p>
            <a:r>
              <a:rPr lang="en-IN" sz="2800" dirty="0">
                <a:solidFill>
                  <a:schemeClr val="accent1"/>
                </a:solidFill>
                <a:latin typeface="Arial Black" panose="020B0A04020102020204" pitchFamily="34" charset="0"/>
              </a:rPr>
              <a:t>Different ways to Create Git Repository</a:t>
            </a:r>
          </a:p>
          <a:p>
            <a:endParaRPr lang="en-IN" sz="2800" dirty="0">
              <a:solidFill>
                <a:schemeClr val="accent1"/>
              </a:solidFill>
              <a:latin typeface="Arial Black" panose="020B0A04020102020204" pitchFamily="34" charset="0"/>
            </a:endParaRPr>
          </a:p>
          <a:p>
            <a:r>
              <a:rPr lang="en-IN" sz="3600" dirty="0">
                <a:solidFill>
                  <a:schemeClr val="bg1"/>
                </a:solidFill>
              </a:rPr>
              <a:t>We can Create Git Repository using one of the three approaches enlisted below:</a:t>
            </a:r>
          </a:p>
          <a:p>
            <a:endParaRPr lang="en-IN" sz="3600" dirty="0">
              <a:solidFill>
                <a:schemeClr val="bg1"/>
              </a:solidFill>
            </a:endParaRPr>
          </a:p>
          <a:p>
            <a:r>
              <a:rPr lang="en-IN" sz="3600" dirty="0">
                <a:solidFill>
                  <a:schemeClr val="bg1"/>
                </a:solidFill>
              </a:rPr>
              <a:t>Create a bare repository</a:t>
            </a:r>
          </a:p>
          <a:p>
            <a:r>
              <a:rPr lang="en-IN" sz="3600" dirty="0">
                <a:solidFill>
                  <a:schemeClr val="bg1"/>
                </a:solidFill>
              </a:rPr>
              <a:t>Initialize repository in an existing project directory</a:t>
            </a:r>
          </a:p>
          <a:p>
            <a:r>
              <a:rPr lang="en-IN" sz="3600" dirty="0">
                <a:solidFill>
                  <a:schemeClr val="bg1"/>
                </a:solidFill>
              </a:rPr>
              <a:t>Clone a remote repository from </a:t>
            </a:r>
            <a:r>
              <a:rPr lang="en-IN" sz="3600" dirty="0" err="1">
                <a:solidFill>
                  <a:schemeClr val="bg1"/>
                </a:solidFill>
              </a:rPr>
              <a:t>Github</a:t>
            </a:r>
            <a:endParaRPr lang="en-IN" sz="3600" dirty="0">
              <a:solidFill>
                <a:schemeClr val="bg1"/>
              </a:solidFill>
            </a:endParaRPr>
          </a:p>
        </p:txBody>
      </p:sp>
    </p:spTree>
    <p:extLst>
      <p:ext uri="{BB962C8B-B14F-4D97-AF65-F5344CB8AC3E}">
        <p14:creationId xmlns:p14="http://schemas.microsoft.com/office/powerpoint/2010/main" xmlns="" val="42174681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1A6455-F843-476A-A266-BE97C5C25C80}"/>
              </a:ext>
            </a:extLst>
          </p:cNvPr>
          <p:cNvSpPr txBox="1"/>
          <p:nvPr/>
        </p:nvSpPr>
        <p:spPr>
          <a:xfrm>
            <a:off x="0" y="0"/>
            <a:ext cx="11930743" cy="7078861"/>
          </a:xfrm>
          <a:prstGeom prst="rect">
            <a:avLst/>
          </a:prstGeom>
          <a:noFill/>
        </p:spPr>
        <p:txBody>
          <a:bodyPr wrap="square">
            <a:spAutoFit/>
          </a:bodyPr>
          <a:lstStyle/>
          <a:p>
            <a:r>
              <a:rPr lang="en-IN" sz="3600" dirty="0">
                <a:solidFill>
                  <a:schemeClr val="accent1"/>
                </a:solidFill>
                <a:latin typeface="Arial Black" panose="020B0A04020102020204" pitchFamily="34" charset="0"/>
              </a:rPr>
              <a:t>Installing Git on Windows</a:t>
            </a:r>
          </a:p>
          <a:p>
            <a:endParaRPr lang="en-IN" sz="3600" dirty="0">
              <a:solidFill>
                <a:schemeClr val="accent1"/>
              </a:solidFill>
              <a:latin typeface="Arial Black" panose="020B0A04020102020204" pitchFamily="34" charset="0"/>
            </a:endParaRPr>
          </a:p>
          <a:p>
            <a:pPr marL="457200" indent="-457200">
              <a:buFont typeface="Arial" panose="020B0604020202020204" pitchFamily="34" charset="0"/>
              <a:buChar char="•"/>
            </a:pPr>
            <a:r>
              <a:rPr lang="en-IN" sz="2800" dirty="0">
                <a:solidFill>
                  <a:schemeClr val="bg1"/>
                </a:solidFill>
              </a:rPr>
              <a:t>Create a Bare Git Repository</a:t>
            </a:r>
          </a:p>
          <a:p>
            <a:pPr marL="457200" indent="-457200">
              <a:buFont typeface="Arial" panose="020B0604020202020204" pitchFamily="34" charset="0"/>
              <a:buChar char="•"/>
            </a:pPr>
            <a:endParaRPr lang="en-IN" sz="2800" dirty="0">
              <a:solidFill>
                <a:schemeClr val="bg1"/>
              </a:solidFill>
            </a:endParaRPr>
          </a:p>
          <a:p>
            <a:pPr marL="457200" indent="-457200">
              <a:buFont typeface="Arial" panose="020B0604020202020204" pitchFamily="34" charset="0"/>
              <a:buChar char="•"/>
            </a:pPr>
            <a:r>
              <a:rPr lang="en-IN" sz="2800" dirty="0">
                <a:solidFill>
                  <a:schemeClr val="bg1"/>
                </a:solidFill>
              </a:rPr>
              <a:t>Creating a Bare Git Repository for a new project is three-step process:</a:t>
            </a:r>
          </a:p>
          <a:p>
            <a:pPr marL="457200" indent="-457200">
              <a:buFont typeface="Arial" panose="020B0604020202020204" pitchFamily="34" charset="0"/>
              <a:buChar char="•"/>
            </a:pPr>
            <a:endParaRPr lang="en-IN" sz="2800" dirty="0">
              <a:solidFill>
                <a:schemeClr val="bg1"/>
              </a:solidFill>
            </a:endParaRPr>
          </a:p>
          <a:p>
            <a:pPr marL="457200" indent="-457200">
              <a:buFont typeface="Arial" panose="020B0604020202020204" pitchFamily="34" charset="0"/>
              <a:buChar char="•"/>
            </a:pPr>
            <a:r>
              <a:rPr lang="en-IN" sz="2800" dirty="0">
                <a:solidFill>
                  <a:schemeClr val="bg1"/>
                </a:solidFill>
              </a:rPr>
              <a:t>Create a New Project/Folder</a:t>
            </a:r>
          </a:p>
          <a:p>
            <a:pPr marL="457200" indent="-457200">
              <a:buFont typeface="Arial" panose="020B0604020202020204" pitchFamily="34" charset="0"/>
              <a:buChar char="•"/>
            </a:pPr>
            <a:endParaRPr lang="en-IN" sz="2800" dirty="0">
              <a:solidFill>
                <a:schemeClr val="bg1"/>
              </a:solidFill>
            </a:endParaRPr>
          </a:p>
          <a:p>
            <a:pPr marL="457200" indent="-457200">
              <a:buFont typeface="Arial" panose="020B0604020202020204" pitchFamily="34" charset="0"/>
              <a:buChar char="•"/>
            </a:pPr>
            <a:r>
              <a:rPr lang="en-IN" sz="2800" dirty="0">
                <a:solidFill>
                  <a:schemeClr val="bg1"/>
                </a:solidFill>
              </a:rPr>
              <a:t>Browse to New Project</a:t>
            </a:r>
          </a:p>
          <a:p>
            <a:pPr marL="457200" indent="-457200">
              <a:buFont typeface="Arial" panose="020B0604020202020204" pitchFamily="34" charset="0"/>
              <a:buChar char="•"/>
            </a:pPr>
            <a:endParaRPr lang="en-IN" sz="2800" dirty="0">
              <a:solidFill>
                <a:schemeClr val="bg1"/>
              </a:solidFill>
            </a:endParaRPr>
          </a:p>
          <a:p>
            <a:r>
              <a:rPr lang="en-IN" sz="2800" dirty="0">
                <a:solidFill>
                  <a:schemeClr val="bg1"/>
                </a:solidFill>
              </a:rPr>
              <a:t>Initialize Git Repository for the Project</a:t>
            </a:r>
          </a:p>
          <a:p>
            <a:r>
              <a:rPr lang="en-IN" sz="2800" dirty="0">
                <a:solidFill>
                  <a:schemeClr val="bg1"/>
                </a:solidFill>
              </a:rPr>
              <a:t>Once you have Git installed, simply search of git </a:t>
            </a:r>
            <a:r>
              <a:rPr lang="en-IN" sz="2800" dirty="0" err="1">
                <a:solidFill>
                  <a:schemeClr val="bg1"/>
                </a:solidFill>
              </a:rPr>
              <a:t>cmd</a:t>
            </a:r>
            <a:r>
              <a:rPr lang="en-IN" sz="2800" dirty="0">
                <a:solidFill>
                  <a:schemeClr val="bg1"/>
                </a:solidFill>
              </a:rPr>
              <a:t>  in your system search bar. You will get the Command line tool listed as shown in the below image.</a:t>
            </a:r>
          </a:p>
          <a:p>
            <a:endParaRPr lang="en-IN" dirty="0"/>
          </a:p>
        </p:txBody>
      </p:sp>
    </p:spTree>
    <p:extLst>
      <p:ext uri="{BB962C8B-B14F-4D97-AF65-F5344CB8AC3E}">
        <p14:creationId xmlns:p14="http://schemas.microsoft.com/office/powerpoint/2010/main" xmlns="" val="16612269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6C23C4-9DC5-46D0-9179-E19B5F0D42DC}"/>
              </a:ext>
            </a:extLst>
          </p:cNvPr>
          <p:cNvSpPr txBox="1"/>
          <p:nvPr/>
        </p:nvSpPr>
        <p:spPr>
          <a:xfrm>
            <a:off x="849085" y="762337"/>
            <a:ext cx="6110514" cy="5262979"/>
          </a:xfrm>
          <a:prstGeom prst="rect">
            <a:avLst/>
          </a:prstGeom>
          <a:noFill/>
        </p:spPr>
        <p:txBody>
          <a:bodyPr wrap="square">
            <a:spAutoFit/>
          </a:bodyPr>
          <a:lstStyle/>
          <a:p>
            <a:r>
              <a:rPr lang="en-IN" sz="2800" dirty="0">
                <a:solidFill>
                  <a:schemeClr val="accent1"/>
                </a:solidFill>
                <a:latin typeface="Arial Black" panose="020B0A04020102020204" pitchFamily="34" charset="0"/>
              </a:rPr>
              <a:t>Step 1</a:t>
            </a:r>
            <a:r>
              <a:rPr lang="en-IN" sz="2800" dirty="0">
                <a:solidFill>
                  <a:schemeClr val="bg1"/>
                </a:solidFill>
              </a:rPr>
              <a:t>: Create a New Project/Folder - Now that we have our command line tool open, let us create a project folder. Creating a project folder with a good name is very important. If you have a Good and Relevant name of your project it will become easier for you to identify and relate to the project when you come back to it in the future.</a:t>
            </a:r>
          </a:p>
        </p:txBody>
      </p:sp>
    </p:spTree>
    <p:extLst>
      <p:ext uri="{BB962C8B-B14F-4D97-AF65-F5344CB8AC3E}">
        <p14:creationId xmlns:p14="http://schemas.microsoft.com/office/powerpoint/2010/main" xmlns="" val="8710346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E16DE7F-02B5-440C-BDDC-A54CB81C762C}"/>
              </a:ext>
            </a:extLst>
          </p:cNvPr>
          <p:cNvPicPr>
            <a:picLocks noChangeAspect="1"/>
          </p:cNvPicPr>
          <p:nvPr/>
        </p:nvPicPr>
        <p:blipFill>
          <a:blip r:embed="rId2">
            <a:extLst>
              <a:ext uri="{BEBA8EAE-BF5A-486C-A8C5-ECC9F3942E4B}">
                <a14:imgProps xmlns:a14="http://schemas.microsoft.com/office/drawing/2010/main" xmlns="">
                  <a14:imgLayer r:embed="rId3">
                    <a14:imgEffect>
                      <a14:backgroundRemoval t="14000" b="90000" l="26813" r="74375"/>
                    </a14:imgEffect>
                  </a14:imgLayer>
                </a14:imgProps>
              </a:ext>
            </a:extLst>
          </a:blip>
          <a:stretch>
            <a:fillRect/>
          </a:stretch>
        </p:blipFill>
        <p:spPr>
          <a:xfrm>
            <a:off x="-4441370" y="-870858"/>
            <a:ext cx="16197942" cy="10152743"/>
          </a:xfrm>
          <a:prstGeom prst="rect">
            <a:avLst/>
          </a:prstGeom>
        </p:spPr>
      </p:pic>
      <p:sp>
        <p:nvSpPr>
          <p:cNvPr id="5" name="TextBox 4">
            <a:extLst>
              <a:ext uri="{FF2B5EF4-FFF2-40B4-BE49-F238E27FC236}">
                <a16:creationId xmlns:a16="http://schemas.microsoft.com/office/drawing/2014/main" xmlns="" id="{B615873E-E3D2-40D3-9889-B93B81985210}"/>
              </a:ext>
            </a:extLst>
          </p:cNvPr>
          <p:cNvSpPr txBox="1"/>
          <p:nvPr/>
        </p:nvSpPr>
        <p:spPr>
          <a:xfrm>
            <a:off x="435428" y="217715"/>
            <a:ext cx="7627257" cy="1938992"/>
          </a:xfrm>
          <a:prstGeom prst="rect">
            <a:avLst/>
          </a:prstGeom>
          <a:noFill/>
        </p:spPr>
        <p:txBody>
          <a:bodyPr wrap="square">
            <a:spAutoFit/>
          </a:bodyPr>
          <a:lstStyle/>
          <a:p>
            <a:r>
              <a:rPr lang="en-IN" sz="2400" dirty="0">
                <a:solidFill>
                  <a:schemeClr val="bg1"/>
                </a:solidFill>
              </a:rPr>
              <a:t>Command to create a folder on a Windows and Mac system is </a:t>
            </a:r>
            <a:r>
              <a:rPr lang="en-IN" sz="2400" dirty="0" err="1">
                <a:solidFill>
                  <a:schemeClr val="bg1"/>
                </a:solidFill>
              </a:rPr>
              <a:t>mkdir</a:t>
            </a:r>
            <a:r>
              <a:rPr lang="en-IN" sz="2400" dirty="0">
                <a:solidFill>
                  <a:schemeClr val="bg1"/>
                </a:solidFill>
              </a:rPr>
              <a:t> &lt;</a:t>
            </a:r>
            <a:r>
              <a:rPr lang="en-IN" sz="2400" dirty="0" err="1">
                <a:solidFill>
                  <a:schemeClr val="bg1"/>
                </a:solidFill>
              </a:rPr>
              <a:t>folderName</a:t>
            </a:r>
            <a:r>
              <a:rPr lang="en-IN" sz="2400" dirty="0">
                <a:solidFill>
                  <a:schemeClr val="bg1"/>
                </a:solidFill>
              </a:rPr>
              <a:t>&gt;. Where folder name is the project name. Let us name our first project </a:t>
            </a:r>
            <a:r>
              <a:rPr lang="en-IN" sz="2400" dirty="0" err="1">
                <a:solidFill>
                  <a:schemeClr val="bg1"/>
                </a:solidFill>
              </a:rPr>
              <a:t>LocalGit</a:t>
            </a:r>
            <a:r>
              <a:rPr lang="en-IN" sz="2400" dirty="0">
                <a:solidFill>
                  <a:schemeClr val="bg1"/>
                </a:solidFill>
              </a:rPr>
              <a:t>. With this name, the command becomes: </a:t>
            </a:r>
            <a:r>
              <a:rPr lang="en-IN" sz="2400" dirty="0" err="1">
                <a:solidFill>
                  <a:schemeClr val="bg1"/>
                </a:solidFill>
              </a:rPr>
              <a:t>mkdir</a:t>
            </a:r>
            <a:r>
              <a:rPr lang="en-IN" sz="2400" dirty="0">
                <a:solidFill>
                  <a:schemeClr val="bg1"/>
                </a:solidFill>
              </a:rPr>
              <a:t> </a:t>
            </a:r>
            <a:r>
              <a:rPr lang="en-IN" sz="2400" dirty="0" err="1">
                <a:solidFill>
                  <a:schemeClr val="bg1"/>
                </a:solidFill>
              </a:rPr>
              <a:t>LocalGit</a:t>
            </a:r>
            <a:endParaRPr lang="en-IN" sz="2400" dirty="0">
              <a:solidFill>
                <a:schemeClr val="bg1"/>
              </a:solidFill>
            </a:endParaRPr>
          </a:p>
        </p:txBody>
      </p:sp>
    </p:spTree>
    <p:extLst>
      <p:ext uri="{BB962C8B-B14F-4D97-AF65-F5344CB8AC3E}">
        <p14:creationId xmlns:p14="http://schemas.microsoft.com/office/powerpoint/2010/main" xmlns="" val="33015495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1F38F1B-63A5-48D6-85A7-C79A5DA6E2A4}"/>
              </a:ext>
            </a:extLst>
          </p:cNvPr>
          <p:cNvPicPr>
            <a:picLocks noChangeAspect="1"/>
          </p:cNvPicPr>
          <p:nvPr/>
        </p:nvPicPr>
        <p:blipFill>
          <a:blip r:embed="rId2"/>
          <a:stretch>
            <a:fillRect/>
          </a:stretch>
        </p:blipFill>
        <p:spPr>
          <a:xfrm>
            <a:off x="5522685" y="991961"/>
            <a:ext cx="6400800" cy="3829050"/>
          </a:xfrm>
          <a:prstGeom prst="rect">
            <a:avLst/>
          </a:prstGeom>
        </p:spPr>
      </p:pic>
      <p:sp>
        <p:nvSpPr>
          <p:cNvPr id="5" name="TextBox 4">
            <a:extLst>
              <a:ext uri="{FF2B5EF4-FFF2-40B4-BE49-F238E27FC236}">
                <a16:creationId xmlns:a16="http://schemas.microsoft.com/office/drawing/2014/main" xmlns="" id="{F42C335E-9C25-4FDE-96AB-180AAA44EB09}"/>
              </a:ext>
            </a:extLst>
          </p:cNvPr>
          <p:cNvSpPr txBox="1"/>
          <p:nvPr/>
        </p:nvSpPr>
        <p:spPr>
          <a:xfrm>
            <a:off x="1" y="522516"/>
            <a:ext cx="5079999" cy="1815882"/>
          </a:xfrm>
          <a:prstGeom prst="rect">
            <a:avLst/>
          </a:prstGeom>
          <a:noFill/>
        </p:spPr>
        <p:txBody>
          <a:bodyPr wrap="square">
            <a:spAutoFit/>
          </a:bodyPr>
          <a:lstStyle/>
          <a:p>
            <a:r>
              <a:rPr lang="en-IN" sz="2800" dirty="0">
                <a:solidFill>
                  <a:schemeClr val="bg1"/>
                </a:solidFill>
              </a:rPr>
              <a:t>Navigate to this folder by using the command cd </a:t>
            </a:r>
            <a:r>
              <a:rPr lang="en-IN" sz="2800" dirty="0" err="1">
                <a:solidFill>
                  <a:schemeClr val="bg1"/>
                </a:solidFill>
              </a:rPr>
              <a:t>LocalGit</a:t>
            </a:r>
            <a:r>
              <a:rPr lang="en-IN" sz="2800" dirty="0">
                <a:solidFill>
                  <a:schemeClr val="bg1"/>
                </a:solidFill>
              </a:rPr>
              <a:t>, both on Windows and Mac systems.</a:t>
            </a:r>
          </a:p>
        </p:txBody>
      </p:sp>
      <p:sp>
        <p:nvSpPr>
          <p:cNvPr id="7" name="TextBox 6">
            <a:extLst>
              <a:ext uri="{FF2B5EF4-FFF2-40B4-BE49-F238E27FC236}">
                <a16:creationId xmlns:a16="http://schemas.microsoft.com/office/drawing/2014/main" xmlns="" id="{90A8860B-8FF0-40A3-8869-DFEB9F0EF0F9}"/>
              </a:ext>
            </a:extLst>
          </p:cNvPr>
          <p:cNvSpPr txBox="1"/>
          <p:nvPr/>
        </p:nvSpPr>
        <p:spPr>
          <a:xfrm>
            <a:off x="420914" y="3247962"/>
            <a:ext cx="4659086" cy="954107"/>
          </a:xfrm>
          <a:prstGeom prst="rect">
            <a:avLst/>
          </a:prstGeom>
          <a:noFill/>
        </p:spPr>
        <p:txBody>
          <a:bodyPr wrap="square">
            <a:spAutoFit/>
          </a:bodyPr>
          <a:lstStyle/>
          <a:p>
            <a:r>
              <a:rPr lang="en-US" sz="2800" b="0" i="0" dirty="0">
                <a:solidFill>
                  <a:schemeClr val="bg1"/>
                </a:solidFill>
                <a:effectLst/>
                <a:latin typeface="open sans" panose="020B0606030504020204" pitchFamily="34" charset="0"/>
              </a:rPr>
              <a:t>Now you are inside the repository folder </a:t>
            </a:r>
            <a:endParaRPr lang="en-IN" sz="2800" dirty="0">
              <a:solidFill>
                <a:schemeClr val="bg1"/>
              </a:solidFill>
            </a:endParaRPr>
          </a:p>
        </p:txBody>
      </p:sp>
    </p:spTree>
    <p:extLst>
      <p:ext uri="{BB962C8B-B14F-4D97-AF65-F5344CB8AC3E}">
        <p14:creationId xmlns:p14="http://schemas.microsoft.com/office/powerpoint/2010/main" xmlns="" val="4552273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C55080A-D4FD-4360-8D6B-420E51D8FC46}"/>
              </a:ext>
            </a:extLst>
          </p:cNvPr>
          <p:cNvPicPr>
            <a:picLocks noChangeAspect="1"/>
          </p:cNvPicPr>
          <p:nvPr/>
        </p:nvPicPr>
        <p:blipFill>
          <a:blip r:embed="rId2"/>
          <a:stretch>
            <a:fillRect/>
          </a:stretch>
        </p:blipFill>
        <p:spPr>
          <a:xfrm>
            <a:off x="534530" y="44628"/>
            <a:ext cx="10830156" cy="6813372"/>
          </a:xfrm>
          <a:prstGeom prst="rect">
            <a:avLst/>
          </a:prstGeom>
        </p:spPr>
      </p:pic>
    </p:spTree>
    <p:extLst>
      <p:ext uri="{BB962C8B-B14F-4D97-AF65-F5344CB8AC3E}">
        <p14:creationId xmlns:p14="http://schemas.microsoft.com/office/powerpoint/2010/main" xmlns="" val="41824902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91BE1EA-6FBA-49A4-9431-8EF4BFFC1288}"/>
              </a:ext>
            </a:extLst>
          </p:cNvPr>
          <p:cNvPicPr>
            <a:picLocks noChangeAspect="1"/>
          </p:cNvPicPr>
          <p:nvPr/>
        </p:nvPicPr>
        <p:blipFill>
          <a:blip r:embed="rId2"/>
          <a:stretch>
            <a:fillRect/>
          </a:stretch>
        </p:blipFill>
        <p:spPr>
          <a:xfrm>
            <a:off x="-1" y="-1"/>
            <a:ext cx="12148459" cy="4688115"/>
          </a:xfrm>
          <a:prstGeom prst="rect">
            <a:avLst/>
          </a:prstGeom>
        </p:spPr>
      </p:pic>
    </p:spTree>
    <p:extLst>
      <p:ext uri="{BB962C8B-B14F-4D97-AF65-F5344CB8AC3E}">
        <p14:creationId xmlns:p14="http://schemas.microsoft.com/office/powerpoint/2010/main" xmlns="" val="125908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02A82A-4D00-4AA8-A33E-CE5E0D351D49}"/>
              </a:ext>
            </a:extLst>
          </p:cNvPr>
          <p:cNvPicPr>
            <a:picLocks noChangeAspect="1"/>
          </p:cNvPicPr>
          <p:nvPr/>
        </p:nvPicPr>
        <p:blipFill>
          <a:blip r:embed="rId2"/>
          <a:stretch>
            <a:fillRect/>
          </a:stretch>
        </p:blipFill>
        <p:spPr>
          <a:xfrm>
            <a:off x="754743" y="159657"/>
            <a:ext cx="10551886" cy="6357257"/>
          </a:xfrm>
          <a:prstGeom prst="rect">
            <a:avLst/>
          </a:prstGeom>
        </p:spPr>
      </p:pic>
    </p:spTree>
    <p:extLst>
      <p:ext uri="{BB962C8B-B14F-4D97-AF65-F5344CB8AC3E}">
        <p14:creationId xmlns:p14="http://schemas.microsoft.com/office/powerpoint/2010/main" xmlns="" val="380731187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9A1E922-0FDF-468B-A001-99D9DA70FBF5}"/>
              </a:ext>
            </a:extLst>
          </p:cNvPr>
          <p:cNvPicPr>
            <a:picLocks noChangeAspect="1"/>
          </p:cNvPicPr>
          <p:nvPr/>
        </p:nvPicPr>
        <p:blipFill>
          <a:blip r:embed="rId2"/>
          <a:stretch>
            <a:fillRect/>
          </a:stretch>
        </p:blipFill>
        <p:spPr>
          <a:xfrm>
            <a:off x="551543" y="130629"/>
            <a:ext cx="11408227" cy="6313033"/>
          </a:xfrm>
          <a:prstGeom prst="rect">
            <a:avLst/>
          </a:prstGeom>
        </p:spPr>
      </p:pic>
    </p:spTree>
    <p:extLst>
      <p:ext uri="{BB962C8B-B14F-4D97-AF65-F5344CB8AC3E}">
        <p14:creationId xmlns:p14="http://schemas.microsoft.com/office/powerpoint/2010/main" xmlns="" val="38433528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933B77C-DBA3-4068-9090-1CD30F7CAB63}"/>
              </a:ext>
            </a:extLst>
          </p:cNvPr>
          <p:cNvPicPr>
            <a:picLocks noChangeAspect="1"/>
          </p:cNvPicPr>
          <p:nvPr/>
        </p:nvPicPr>
        <p:blipFill>
          <a:blip r:embed="rId2"/>
          <a:stretch>
            <a:fillRect/>
          </a:stretch>
        </p:blipFill>
        <p:spPr>
          <a:xfrm>
            <a:off x="420915" y="116114"/>
            <a:ext cx="11437256" cy="6458857"/>
          </a:xfrm>
          <a:prstGeom prst="rect">
            <a:avLst/>
          </a:prstGeom>
        </p:spPr>
      </p:pic>
    </p:spTree>
    <p:extLst>
      <p:ext uri="{BB962C8B-B14F-4D97-AF65-F5344CB8AC3E}">
        <p14:creationId xmlns:p14="http://schemas.microsoft.com/office/powerpoint/2010/main" xmlns="" val="22176415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F92565-8D4A-47A4-A48F-6B4F15003B2C}"/>
              </a:ext>
            </a:extLst>
          </p:cNvPr>
          <p:cNvSpPr txBox="1"/>
          <p:nvPr/>
        </p:nvSpPr>
        <p:spPr>
          <a:xfrm>
            <a:off x="1015999" y="240944"/>
            <a:ext cx="6096000" cy="6032421"/>
          </a:xfrm>
          <a:prstGeom prst="rect">
            <a:avLst/>
          </a:prstGeom>
          <a:noFill/>
        </p:spPr>
        <p:txBody>
          <a:bodyPr wrap="square">
            <a:spAutoFit/>
          </a:bodyPr>
          <a:lstStyle/>
          <a:p>
            <a:r>
              <a:rPr lang="en-IN" sz="2800" dirty="0">
                <a:solidFill>
                  <a:srgbClr val="FF0000"/>
                </a:solidFill>
                <a:latin typeface="Arial Black" panose="020B0A04020102020204" pitchFamily="34" charset="0"/>
              </a:rPr>
              <a:t>Git New Files</a:t>
            </a:r>
          </a:p>
          <a:p>
            <a:endParaRPr lang="en-IN" dirty="0"/>
          </a:p>
          <a:p>
            <a:endParaRPr lang="en-IN" dirty="0"/>
          </a:p>
          <a:p>
            <a:r>
              <a:rPr lang="en-IN" sz="2400" dirty="0">
                <a:solidFill>
                  <a:schemeClr val="accent1"/>
                </a:solidFill>
              </a:rPr>
              <a:t>Git Adding New Files</a:t>
            </a:r>
          </a:p>
          <a:p>
            <a:endParaRPr lang="en-IN" dirty="0"/>
          </a:p>
          <a:p>
            <a:r>
              <a:rPr lang="en-IN" sz="2000" dirty="0">
                <a:solidFill>
                  <a:schemeClr val="bg1">
                    <a:lumMod val="95000"/>
                    <a:lumOff val="5000"/>
                  </a:schemeClr>
                </a:solidFill>
              </a:rPr>
              <a:t>You just created your first local Git repo. But it is empty.</a:t>
            </a:r>
          </a:p>
          <a:p>
            <a:endParaRPr lang="en-IN" sz="2000" dirty="0">
              <a:solidFill>
                <a:schemeClr val="bg1">
                  <a:lumMod val="95000"/>
                  <a:lumOff val="5000"/>
                </a:schemeClr>
              </a:solidFill>
            </a:endParaRPr>
          </a:p>
          <a:p>
            <a:r>
              <a:rPr lang="en-IN" sz="2000" dirty="0">
                <a:solidFill>
                  <a:schemeClr val="bg1">
                    <a:lumMod val="95000"/>
                    <a:lumOff val="5000"/>
                  </a:schemeClr>
                </a:solidFill>
              </a:rPr>
              <a:t>So let's add some files, or create a new file using your favourite text editor. Then save or move it to the folder you just created.</a:t>
            </a:r>
          </a:p>
          <a:p>
            <a:endParaRPr lang="en-IN" sz="2000" dirty="0">
              <a:solidFill>
                <a:schemeClr val="bg1">
                  <a:lumMod val="95000"/>
                  <a:lumOff val="5000"/>
                </a:schemeClr>
              </a:solidFill>
            </a:endParaRPr>
          </a:p>
          <a:p>
            <a:r>
              <a:rPr lang="en-IN" sz="2000" dirty="0">
                <a:solidFill>
                  <a:schemeClr val="bg1">
                    <a:lumMod val="95000"/>
                    <a:lumOff val="5000"/>
                  </a:schemeClr>
                </a:solidFill>
              </a:rPr>
              <a:t>If you want to learn how to create a new file using a text editor, you can visit our HTML tutorial:</a:t>
            </a:r>
          </a:p>
          <a:p>
            <a:r>
              <a:rPr lang="en-IN" sz="2000" dirty="0">
                <a:solidFill>
                  <a:schemeClr val="bg1">
                    <a:lumMod val="95000"/>
                    <a:lumOff val="5000"/>
                  </a:schemeClr>
                </a:solidFill>
              </a:rPr>
              <a:t>HTML Editors</a:t>
            </a:r>
          </a:p>
          <a:p>
            <a:endParaRPr lang="en-IN" sz="2000" dirty="0">
              <a:solidFill>
                <a:schemeClr val="bg1">
                  <a:lumMod val="95000"/>
                  <a:lumOff val="5000"/>
                </a:schemeClr>
              </a:solidFill>
            </a:endParaRPr>
          </a:p>
          <a:p>
            <a:r>
              <a:rPr lang="en-IN" sz="2000" dirty="0">
                <a:solidFill>
                  <a:schemeClr val="bg1">
                    <a:lumMod val="95000"/>
                    <a:lumOff val="5000"/>
                  </a:schemeClr>
                </a:solidFill>
              </a:rPr>
              <a:t>For this example, I am going to use a simple HTML file like this:</a:t>
            </a:r>
          </a:p>
        </p:txBody>
      </p:sp>
    </p:spTree>
    <p:extLst>
      <p:ext uri="{BB962C8B-B14F-4D97-AF65-F5344CB8AC3E}">
        <p14:creationId xmlns:p14="http://schemas.microsoft.com/office/powerpoint/2010/main" xmlns="" val="153807676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05D0B52-DB3B-4600-9417-2D525FF74962}"/>
              </a:ext>
            </a:extLst>
          </p:cNvPr>
          <p:cNvSpPr txBox="1"/>
          <p:nvPr/>
        </p:nvSpPr>
        <p:spPr>
          <a:xfrm>
            <a:off x="130629" y="246744"/>
            <a:ext cx="11582400" cy="6186309"/>
          </a:xfrm>
          <a:prstGeom prst="rect">
            <a:avLst/>
          </a:prstGeom>
          <a:noFill/>
        </p:spPr>
        <p:txBody>
          <a:bodyPr wrap="square">
            <a:spAutoFit/>
          </a:bodyPr>
          <a:lstStyle/>
          <a:p>
            <a:r>
              <a:rPr lang="en-IN" sz="2400" dirty="0">
                <a:solidFill>
                  <a:schemeClr val="accent1"/>
                </a:solidFill>
                <a:latin typeface="Arial Black" panose="020B0A04020102020204" pitchFamily="34" charset="0"/>
              </a:rPr>
              <a:t>Example</a:t>
            </a:r>
          </a:p>
          <a:p>
            <a:endParaRPr lang="en-IN" dirty="0"/>
          </a:p>
          <a:p>
            <a:endParaRPr lang="en-IN" dirty="0"/>
          </a:p>
          <a:p>
            <a:r>
              <a:rPr lang="en-IN" sz="2400" dirty="0">
                <a:solidFill>
                  <a:schemeClr val="bg1"/>
                </a:solidFill>
              </a:rPr>
              <a:t>&lt;!DOCTYPE html&gt;</a:t>
            </a:r>
          </a:p>
          <a:p>
            <a:r>
              <a:rPr lang="en-IN" sz="2400" dirty="0">
                <a:solidFill>
                  <a:schemeClr val="bg1"/>
                </a:solidFill>
              </a:rPr>
              <a:t>&lt;html&gt;</a:t>
            </a:r>
          </a:p>
          <a:p>
            <a:r>
              <a:rPr lang="en-IN" sz="2400" dirty="0">
                <a:solidFill>
                  <a:schemeClr val="bg1"/>
                </a:solidFill>
              </a:rPr>
              <a:t>&lt;head&gt;</a:t>
            </a:r>
          </a:p>
          <a:p>
            <a:r>
              <a:rPr lang="en-IN" sz="2400" dirty="0">
                <a:solidFill>
                  <a:schemeClr val="bg1"/>
                </a:solidFill>
              </a:rPr>
              <a:t>&lt;title&gt;Hello World!&lt;/title&gt;</a:t>
            </a:r>
          </a:p>
          <a:p>
            <a:r>
              <a:rPr lang="en-IN" sz="2400" dirty="0">
                <a:solidFill>
                  <a:schemeClr val="bg1"/>
                </a:solidFill>
              </a:rPr>
              <a:t>&lt;/head&gt;</a:t>
            </a:r>
          </a:p>
          <a:p>
            <a:r>
              <a:rPr lang="en-IN" sz="2400" dirty="0">
                <a:solidFill>
                  <a:schemeClr val="bg1"/>
                </a:solidFill>
              </a:rPr>
              <a:t>&lt;body&gt;</a:t>
            </a:r>
          </a:p>
          <a:p>
            <a:endParaRPr lang="en-IN" sz="2400" dirty="0">
              <a:solidFill>
                <a:schemeClr val="bg1"/>
              </a:solidFill>
            </a:endParaRPr>
          </a:p>
          <a:p>
            <a:r>
              <a:rPr lang="en-IN" sz="2400" dirty="0">
                <a:solidFill>
                  <a:schemeClr val="bg1"/>
                </a:solidFill>
              </a:rPr>
              <a:t>&lt;h1&gt;Hello world!&lt;/h1&gt;</a:t>
            </a:r>
          </a:p>
          <a:p>
            <a:r>
              <a:rPr lang="en-IN" sz="2400" dirty="0">
                <a:solidFill>
                  <a:schemeClr val="bg1"/>
                </a:solidFill>
              </a:rPr>
              <a:t>&lt;p&gt;This is the first file in my new Git Repo.&lt;/p&gt;</a:t>
            </a:r>
          </a:p>
          <a:p>
            <a:endParaRPr lang="en-IN" sz="2400" dirty="0">
              <a:solidFill>
                <a:schemeClr val="bg1"/>
              </a:solidFill>
            </a:endParaRPr>
          </a:p>
          <a:p>
            <a:r>
              <a:rPr lang="en-IN" sz="2400" dirty="0">
                <a:solidFill>
                  <a:schemeClr val="bg1"/>
                </a:solidFill>
              </a:rPr>
              <a:t>&lt;/body&gt;</a:t>
            </a:r>
          </a:p>
          <a:p>
            <a:r>
              <a:rPr lang="en-IN" sz="2400" dirty="0">
                <a:solidFill>
                  <a:schemeClr val="bg1"/>
                </a:solidFill>
              </a:rPr>
              <a:t>&lt;/html&gt;</a:t>
            </a:r>
          </a:p>
          <a:p>
            <a:endParaRPr lang="en-IN" sz="2400" dirty="0">
              <a:solidFill>
                <a:schemeClr val="bg1"/>
              </a:solidFill>
            </a:endParaRPr>
          </a:p>
          <a:p>
            <a:r>
              <a:rPr lang="en-IN" sz="2400" dirty="0">
                <a:solidFill>
                  <a:schemeClr val="bg1"/>
                </a:solidFill>
              </a:rPr>
              <a:t>And save it to our new folder as index.html.</a:t>
            </a:r>
          </a:p>
        </p:txBody>
      </p:sp>
    </p:spTree>
    <p:extLst>
      <p:ext uri="{BB962C8B-B14F-4D97-AF65-F5344CB8AC3E}">
        <p14:creationId xmlns:p14="http://schemas.microsoft.com/office/powerpoint/2010/main" xmlns="" val="29289293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34CEFE-9F3F-4A79-ACF2-A538E8CBA9A7}"/>
              </a:ext>
            </a:extLst>
          </p:cNvPr>
          <p:cNvSpPr txBox="1"/>
          <p:nvPr/>
        </p:nvSpPr>
        <p:spPr>
          <a:xfrm>
            <a:off x="217714" y="508000"/>
            <a:ext cx="11756571" cy="5262979"/>
          </a:xfrm>
          <a:prstGeom prst="rect">
            <a:avLst/>
          </a:prstGeom>
          <a:noFill/>
        </p:spPr>
        <p:txBody>
          <a:bodyPr wrap="square">
            <a:spAutoFit/>
          </a:bodyPr>
          <a:lstStyle/>
          <a:p>
            <a:r>
              <a:rPr lang="en-IN" sz="2800" dirty="0">
                <a:solidFill>
                  <a:schemeClr val="bg1"/>
                </a:solidFill>
                <a:latin typeface="Aharoni" panose="02010803020104030203" pitchFamily="2" charset="-79"/>
                <a:cs typeface="Aharoni" panose="02010803020104030203" pitchFamily="2" charset="-79"/>
              </a:rPr>
              <a:t>Let's go back to the terminal and list the files in our current working directory:</a:t>
            </a:r>
          </a:p>
          <a:p>
            <a:endParaRPr lang="en-IN" sz="2800" dirty="0">
              <a:solidFill>
                <a:schemeClr val="accent3">
                  <a:lumMod val="60000"/>
                  <a:lumOff val="40000"/>
                </a:schemeClr>
              </a:solidFill>
              <a:latin typeface="Aharoni" panose="02010803020104030203" pitchFamily="2" charset="-79"/>
              <a:cs typeface="Aharoni" panose="02010803020104030203" pitchFamily="2" charset="-79"/>
            </a:endParaRPr>
          </a:p>
          <a:p>
            <a:r>
              <a:rPr lang="en-IN" sz="2800" dirty="0">
                <a:solidFill>
                  <a:schemeClr val="accent1"/>
                </a:solidFill>
                <a:latin typeface="Aharoni" panose="02010803020104030203" pitchFamily="2" charset="-79"/>
                <a:cs typeface="Aharoni" panose="02010803020104030203" pitchFamily="2" charset="-79"/>
              </a:rPr>
              <a:t>Example</a:t>
            </a:r>
          </a:p>
          <a:p>
            <a:endParaRPr lang="en-IN" sz="2800" dirty="0">
              <a:solidFill>
                <a:schemeClr val="accent3">
                  <a:lumMod val="60000"/>
                  <a:lumOff val="40000"/>
                </a:schemeClr>
              </a:solidFill>
              <a:latin typeface="Aharoni" panose="02010803020104030203" pitchFamily="2" charset="-79"/>
              <a:cs typeface="Aharoni" panose="02010803020104030203" pitchFamily="2" charset="-79"/>
            </a:endParaRPr>
          </a:p>
          <a:p>
            <a:r>
              <a:rPr lang="en-IN" sz="2000" dirty="0">
                <a:solidFill>
                  <a:schemeClr val="tx1">
                    <a:lumMod val="75000"/>
                  </a:schemeClr>
                </a:solidFill>
                <a:latin typeface="Aharoni" panose="02010803020104030203" pitchFamily="2" charset="-79"/>
                <a:cs typeface="Aharoni" panose="02010803020104030203" pitchFamily="2" charset="-79"/>
              </a:rPr>
              <a:t>[USER@LOCALHOST</a:t>
            </a:r>
            <a:r>
              <a:rPr lang="en-IN" sz="2000" dirty="0">
                <a:solidFill>
                  <a:schemeClr val="bg1"/>
                </a:solidFill>
                <a:latin typeface="Aharoni" panose="02010803020104030203" pitchFamily="2" charset="-79"/>
                <a:cs typeface="Aharoni" panose="02010803020104030203" pitchFamily="2" charset="-79"/>
              </a:rPr>
              <a:t>]$  </a:t>
            </a:r>
            <a:r>
              <a:rPr lang="en-IN" sz="2800" dirty="0">
                <a:solidFill>
                  <a:schemeClr val="bg1"/>
                </a:solidFill>
                <a:latin typeface="Aharoni" panose="02010803020104030203" pitchFamily="2" charset="-79"/>
                <a:cs typeface="Aharoni" panose="02010803020104030203" pitchFamily="2" charset="-79"/>
              </a:rPr>
              <a:t>ls index.html</a:t>
            </a:r>
          </a:p>
          <a:p>
            <a:endParaRPr lang="en-IN" sz="2800" dirty="0">
              <a:solidFill>
                <a:schemeClr val="accent3">
                  <a:lumMod val="60000"/>
                  <a:lumOff val="40000"/>
                </a:schemeClr>
              </a:solidFill>
              <a:latin typeface="Aharoni" panose="02010803020104030203" pitchFamily="2" charset="-79"/>
              <a:cs typeface="Aharoni" panose="02010803020104030203" pitchFamily="2" charset="-79"/>
            </a:endParaRPr>
          </a:p>
          <a:p>
            <a:endParaRPr lang="en-IN" sz="2800" dirty="0">
              <a:solidFill>
                <a:schemeClr val="accent3">
                  <a:lumMod val="60000"/>
                  <a:lumOff val="40000"/>
                </a:schemeClr>
              </a:solidFill>
              <a:latin typeface="Aharoni" panose="02010803020104030203" pitchFamily="2" charset="-79"/>
              <a:cs typeface="Aharoni" panose="02010803020104030203" pitchFamily="2" charset="-79"/>
            </a:endParaRPr>
          </a:p>
          <a:p>
            <a:r>
              <a:rPr lang="en-IN" sz="2800" dirty="0">
                <a:solidFill>
                  <a:schemeClr val="bg1"/>
                </a:solidFill>
                <a:latin typeface="Aharoni" panose="02010803020104030203" pitchFamily="2" charset="-79"/>
                <a:cs typeface="Aharoni" panose="02010803020104030203" pitchFamily="2" charset="-79"/>
              </a:rPr>
              <a:t>ls will list the files in the directory. We can see that index.html is there.</a:t>
            </a:r>
          </a:p>
          <a:p>
            <a:endParaRPr lang="en-IN" sz="2800" dirty="0">
              <a:solidFill>
                <a:schemeClr val="bg1"/>
              </a:solidFill>
              <a:latin typeface="Aharoni" panose="02010803020104030203" pitchFamily="2" charset="-79"/>
              <a:cs typeface="Aharoni" panose="02010803020104030203" pitchFamily="2" charset="-79"/>
            </a:endParaRPr>
          </a:p>
          <a:p>
            <a:r>
              <a:rPr lang="en-IN" sz="2800" dirty="0">
                <a:solidFill>
                  <a:schemeClr val="bg1"/>
                </a:solidFill>
                <a:latin typeface="Aharoni" panose="02010803020104030203" pitchFamily="2" charset="-79"/>
                <a:cs typeface="Aharoni" panose="02010803020104030203" pitchFamily="2" charset="-79"/>
              </a:rPr>
              <a:t>Then we check the Git status and see if it is a part of our repo:</a:t>
            </a:r>
          </a:p>
        </p:txBody>
      </p:sp>
    </p:spTree>
    <p:extLst>
      <p:ext uri="{BB962C8B-B14F-4D97-AF65-F5344CB8AC3E}">
        <p14:creationId xmlns:p14="http://schemas.microsoft.com/office/powerpoint/2010/main" xmlns="" val="18473984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27ECC2-C5E5-40BB-93C4-CA10171193A3}"/>
              </a:ext>
            </a:extLst>
          </p:cNvPr>
          <p:cNvSpPr txBox="1"/>
          <p:nvPr/>
        </p:nvSpPr>
        <p:spPr>
          <a:xfrm>
            <a:off x="217714" y="174171"/>
            <a:ext cx="8926286" cy="6001643"/>
          </a:xfrm>
          <a:prstGeom prst="rect">
            <a:avLst/>
          </a:prstGeom>
          <a:noFill/>
        </p:spPr>
        <p:txBody>
          <a:bodyPr wrap="square">
            <a:spAutoFit/>
          </a:bodyPr>
          <a:lstStyle/>
          <a:p>
            <a:r>
              <a:rPr lang="en-IN" sz="2400" dirty="0">
                <a:solidFill>
                  <a:schemeClr val="accent1"/>
                </a:solidFill>
                <a:latin typeface="Arial Black" panose="020B0A04020102020204" pitchFamily="34" charset="0"/>
              </a:rPr>
              <a:t>Example</a:t>
            </a:r>
          </a:p>
          <a:p>
            <a:endParaRPr lang="en-IN" sz="2400" dirty="0"/>
          </a:p>
          <a:p>
            <a:r>
              <a:rPr lang="en-IN" sz="2000" dirty="0">
                <a:solidFill>
                  <a:schemeClr val="tx1">
                    <a:lumMod val="85000"/>
                  </a:schemeClr>
                </a:solidFill>
              </a:rPr>
              <a:t>[USER@LOCALHOST]$  </a:t>
            </a:r>
            <a:r>
              <a:rPr lang="en-IN" sz="2400" dirty="0">
                <a:solidFill>
                  <a:schemeClr val="bg1"/>
                </a:solidFill>
              </a:rPr>
              <a:t>git status</a:t>
            </a:r>
          </a:p>
          <a:p>
            <a:endParaRPr lang="en-IN" sz="2400" dirty="0">
              <a:solidFill>
                <a:schemeClr val="bg1"/>
              </a:solidFill>
            </a:endParaRPr>
          </a:p>
          <a:p>
            <a:r>
              <a:rPr lang="en-IN" sz="2400" dirty="0">
                <a:solidFill>
                  <a:schemeClr val="bg1"/>
                </a:solidFill>
              </a:rPr>
              <a:t>On branch master</a:t>
            </a:r>
          </a:p>
          <a:p>
            <a:endParaRPr lang="en-IN" sz="2400" dirty="0">
              <a:solidFill>
                <a:schemeClr val="bg1"/>
              </a:solidFill>
            </a:endParaRPr>
          </a:p>
          <a:p>
            <a:r>
              <a:rPr lang="en-IN" sz="2400" dirty="0">
                <a:solidFill>
                  <a:schemeClr val="bg1"/>
                </a:solidFill>
              </a:rPr>
              <a:t>No commits yet</a:t>
            </a:r>
          </a:p>
          <a:p>
            <a:endParaRPr lang="en-IN" sz="2400" dirty="0">
              <a:solidFill>
                <a:schemeClr val="bg1"/>
              </a:solidFill>
            </a:endParaRPr>
          </a:p>
          <a:p>
            <a:r>
              <a:rPr lang="en-IN" sz="2400" dirty="0">
                <a:solidFill>
                  <a:schemeClr val="bg1"/>
                </a:solidFill>
              </a:rPr>
              <a:t>Untracked files:</a:t>
            </a:r>
          </a:p>
          <a:p>
            <a:r>
              <a:rPr lang="en-IN" sz="2400" dirty="0">
                <a:solidFill>
                  <a:schemeClr val="bg1"/>
                </a:solidFill>
              </a:rPr>
              <a:t>  (use "git add ..." to include in what will be committed)</a:t>
            </a:r>
          </a:p>
          <a:p>
            <a:r>
              <a:rPr lang="en-IN" sz="2400" dirty="0">
                <a:solidFill>
                  <a:schemeClr val="bg1"/>
                </a:solidFill>
              </a:rPr>
              <a:t>    index.html</a:t>
            </a:r>
          </a:p>
          <a:p>
            <a:endParaRPr lang="en-IN" sz="2400" dirty="0">
              <a:solidFill>
                <a:schemeClr val="bg1"/>
              </a:solidFill>
            </a:endParaRPr>
          </a:p>
          <a:p>
            <a:r>
              <a:rPr lang="en-IN" sz="2400" dirty="0">
                <a:solidFill>
                  <a:schemeClr val="bg1"/>
                </a:solidFill>
              </a:rPr>
              <a:t>nothing added to commit but untracked files present (use "git add" to track)</a:t>
            </a:r>
          </a:p>
          <a:p>
            <a:r>
              <a:rPr lang="en-IN" sz="2400" dirty="0">
                <a:solidFill>
                  <a:schemeClr val="bg1"/>
                </a:solidFill>
              </a:rPr>
              <a:t>Now Git is aware of the file, but has not added it to our repository!</a:t>
            </a:r>
          </a:p>
        </p:txBody>
      </p:sp>
    </p:spTree>
    <p:extLst>
      <p:ext uri="{BB962C8B-B14F-4D97-AF65-F5344CB8AC3E}">
        <p14:creationId xmlns:p14="http://schemas.microsoft.com/office/powerpoint/2010/main" xmlns="" val="326293113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F726F30-A328-4327-84C1-2475FB5C8E0E}"/>
              </a:ext>
            </a:extLst>
          </p:cNvPr>
          <p:cNvSpPr txBox="1"/>
          <p:nvPr/>
        </p:nvSpPr>
        <p:spPr>
          <a:xfrm>
            <a:off x="290286" y="232229"/>
            <a:ext cx="8853714" cy="5447645"/>
          </a:xfrm>
          <a:prstGeom prst="rect">
            <a:avLst/>
          </a:prstGeom>
          <a:noFill/>
        </p:spPr>
        <p:txBody>
          <a:bodyPr wrap="square">
            <a:spAutoFit/>
          </a:bodyPr>
          <a:lstStyle/>
          <a:p>
            <a:r>
              <a:rPr lang="en-IN" sz="2800" dirty="0">
                <a:solidFill>
                  <a:schemeClr val="accent1"/>
                </a:solidFill>
              </a:rPr>
              <a:t>Git Staging Environment</a:t>
            </a:r>
          </a:p>
          <a:p>
            <a:endParaRPr lang="en-IN" sz="2000" dirty="0"/>
          </a:p>
          <a:p>
            <a:r>
              <a:rPr lang="en-IN" sz="2000" dirty="0">
                <a:solidFill>
                  <a:schemeClr val="bg1"/>
                </a:solidFill>
              </a:rPr>
              <a:t>One of the core functions of Git is the concepts of the Staging Environment, and the Commit.</a:t>
            </a:r>
          </a:p>
          <a:p>
            <a:endParaRPr lang="en-IN" sz="2000" dirty="0">
              <a:solidFill>
                <a:schemeClr val="bg1"/>
              </a:solidFill>
            </a:endParaRPr>
          </a:p>
          <a:p>
            <a:r>
              <a:rPr lang="en-IN" sz="2000" dirty="0">
                <a:solidFill>
                  <a:schemeClr val="bg1"/>
                </a:solidFill>
              </a:rPr>
              <a:t>As you are working, you may be adding, editing and removing files. But whenever you hit a milestone or finish a part of the work, you should add the files to a Staging Environment.</a:t>
            </a:r>
          </a:p>
          <a:p>
            <a:endParaRPr lang="en-IN" sz="2000" dirty="0">
              <a:solidFill>
                <a:schemeClr val="bg1"/>
              </a:solidFill>
            </a:endParaRPr>
          </a:p>
          <a:p>
            <a:r>
              <a:rPr lang="en-IN" sz="2000" dirty="0">
                <a:solidFill>
                  <a:schemeClr val="bg1"/>
                </a:solidFill>
              </a:rPr>
              <a:t>Staged files are files that are ready to be committed to the repository you are working on. You will learn more about commit shortly.</a:t>
            </a:r>
          </a:p>
          <a:p>
            <a:endParaRPr lang="en-IN" sz="2000" dirty="0">
              <a:solidFill>
                <a:schemeClr val="bg1"/>
              </a:solidFill>
            </a:endParaRPr>
          </a:p>
          <a:p>
            <a:r>
              <a:rPr lang="en-IN" sz="2000" dirty="0">
                <a:solidFill>
                  <a:schemeClr val="bg1"/>
                </a:solidFill>
              </a:rPr>
              <a:t>For now, we are done working with index.html. So we can add it to the Staging Environment:</a:t>
            </a:r>
          </a:p>
          <a:p>
            <a:endParaRPr lang="en-IN" sz="2000" dirty="0">
              <a:solidFill>
                <a:schemeClr val="bg1"/>
              </a:solidFill>
            </a:endParaRPr>
          </a:p>
          <a:p>
            <a:r>
              <a:rPr lang="en-IN" sz="2000" dirty="0">
                <a:solidFill>
                  <a:schemeClr val="accent1"/>
                </a:solidFill>
              </a:rPr>
              <a:t>Example</a:t>
            </a:r>
          </a:p>
          <a:p>
            <a:r>
              <a:rPr lang="en-IN" sz="2000" dirty="0">
                <a:solidFill>
                  <a:schemeClr val="tx1">
                    <a:lumMod val="85000"/>
                  </a:schemeClr>
                </a:solidFill>
              </a:rPr>
              <a:t>[USER@LOCALHOST]$ </a:t>
            </a:r>
            <a:r>
              <a:rPr lang="en-IN" sz="2000" dirty="0">
                <a:solidFill>
                  <a:schemeClr val="bg1"/>
                </a:solidFill>
              </a:rPr>
              <a:t>git add index.html</a:t>
            </a:r>
          </a:p>
        </p:txBody>
      </p:sp>
    </p:spTree>
    <p:extLst>
      <p:ext uri="{BB962C8B-B14F-4D97-AF65-F5344CB8AC3E}">
        <p14:creationId xmlns:p14="http://schemas.microsoft.com/office/powerpoint/2010/main" xmlns="" val="373675347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561459C-62A3-4E86-8009-16C1F2E9F23F}"/>
              </a:ext>
            </a:extLst>
          </p:cNvPr>
          <p:cNvSpPr txBox="1"/>
          <p:nvPr/>
        </p:nvSpPr>
        <p:spPr>
          <a:xfrm>
            <a:off x="333829" y="319314"/>
            <a:ext cx="8810171" cy="5816977"/>
          </a:xfrm>
          <a:prstGeom prst="rect">
            <a:avLst/>
          </a:prstGeom>
          <a:noFill/>
        </p:spPr>
        <p:txBody>
          <a:bodyPr wrap="square">
            <a:spAutoFit/>
          </a:bodyPr>
          <a:lstStyle/>
          <a:p>
            <a:endParaRPr lang="en-IN" dirty="0"/>
          </a:p>
          <a:p>
            <a:r>
              <a:rPr lang="en-IN" sz="2400" dirty="0">
                <a:solidFill>
                  <a:schemeClr val="bg1"/>
                </a:solidFill>
              </a:rPr>
              <a:t>The file should be Staged. Let's check the status::</a:t>
            </a:r>
          </a:p>
          <a:p>
            <a:endParaRPr lang="en-IN" sz="2400" dirty="0">
              <a:solidFill>
                <a:schemeClr val="bg1"/>
              </a:solidFill>
            </a:endParaRPr>
          </a:p>
          <a:p>
            <a:r>
              <a:rPr lang="en-IN" sz="2400" dirty="0">
                <a:solidFill>
                  <a:schemeClr val="accent1"/>
                </a:solidFill>
              </a:rPr>
              <a:t>Example</a:t>
            </a:r>
          </a:p>
          <a:p>
            <a:r>
              <a:rPr lang="en-IN" sz="2400" dirty="0"/>
              <a:t>[USER@LOCALHOST]$  </a:t>
            </a:r>
            <a:r>
              <a:rPr lang="en-IN" sz="2400" dirty="0">
                <a:solidFill>
                  <a:schemeClr val="bg1"/>
                </a:solidFill>
              </a:rPr>
              <a:t>git status</a:t>
            </a:r>
          </a:p>
          <a:p>
            <a:r>
              <a:rPr lang="en-IN" sz="2400" dirty="0">
                <a:solidFill>
                  <a:schemeClr val="bg1"/>
                </a:solidFill>
              </a:rPr>
              <a:t>                  On branch master</a:t>
            </a:r>
          </a:p>
          <a:p>
            <a:endParaRPr lang="en-IN" sz="2400" dirty="0">
              <a:solidFill>
                <a:schemeClr val="bg1"/>
              </a:solidFill>
            </a:endParaRPr>
          </a:p>
          <a:p>
            <a:r>
              <a:rPr lang="en-IN" sz="2400" dirty="0">
                <a:solidFill>
                  <a:schemeClr val="bg1"/>
                </a:solidFill>
              </a:rPr>
              <a:t>                  No commits yet</a:t>
            </a:r>
          </a:p>
          <a:p>
            <a:endParaRPr lang="en-IN" sz="2400" dirty="0">
              <a:solidFill>
                <a:schemeClr val="bg1"/>
              </a:solidFill>
            </a:endParaRPr>
          </a:p>
          <a:p>
            <a:r>
              <a:rPr lang="en-IN" sz="2400" dirty="0">
                <a:solidFill>
                  <a:schemeClr val="bg1"/>
                </a:solidFill>
              </a:rPr>
              <a:t>                  Changes to be committed:</a:t>
            </a:r>
          </a:p>
          <a:p>
            <a:r>
              <a:rPr lang="en-IN" sz="2400" dirty="0">
                <a:solidFill>
                  <a:schemeClr val="bg1"/>
                </a:solidFill>
              </a:rPr>
              <a:t>               (use "git rm --cached ..." to </a:t>
            </a:r>
            <a:r>
              <a:rPr lang="en-IN" sz="2400" dirty="0" err="1">
                <a:solidFill>
                  <a:schemeClr val="bg1"/>
                </a:solidFill>
              </a:rPr>
              <a:t>unstage</a:t>
            </a:r>
            <a:r>
              <a:rPr lang="en-IN" sz="2400" dirty="0">
                <a:solidFill>
                  <a:schemeClr val="bg1"/>
                </a:solidFill>
              </a:rPr>
              <a:t>)</a:t>
            </a:r>
          </a:p>
          <a:p>
            <a:r>
              <a:rPr lang="en-IN" sz="2400" dirty="0">
                <a:solidFill>
                  <a:schemeClr val="bg1"/>
                </a:solidFill>
              </a:rPr>
              <a:t>                new file: index.html</a:t>
            </a:r>
          </a:p>
          <a:p>
            <a:endParaRPr lang="en-IN" sz="2400" dirty="0">
              <a:solidFill>
                <a:schemeClr val="bg1"/>
              </a:solidFill>
            </a:endParaRPr>
          </a:p>
          <a:p>
            <a:r>
              <a:rPr lang="en-IN" sz="2400" dirty="0">
                <a:solidFill>
                  <a:schemeClr val="bg1"/>
                </a:solidFill>
              </a:rPr>
              <a:t> Now the file has been added to the Staging  Environment</a:t>
            </a:r>
            <a:r>
              <a:rPr lang="en-IN" dirty="0">
                <a:solidFill>
                  <a:schemeClr val="bg1"/>
                </a:solidFill>
              </a:rPr>
              <a:t>.</a:t>
            </a:r>
          </a:p>
          <a:p>
            <a:endParaRPr lang="en-IN" dirty="0"/>
          </a:p>
        </p:txBody>
      </p:sp>
    </p:spTree>
    <p:extLst>
      <p:ext uri="{BB962C8B-B14F-4D97-AF65-F5344CB8AC3E}">
        <p14:creationId xmlns:p14="http://schemas.microsoft.com/office/powerpoint/2010/main" xmlns="" val="339279405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8A0B820-494A-4414-9782-66DB14EB1C84}"/>
              </a:ext>
            </a:extLst>
          </p:cNvPr>
          <p:cNvSpPr txBox="1"/>
          <p:nvPr/>
        </p:nvSpPr>
        <p:spPr>
          <a:xfrm>
            <a:off x="145142" y="232229"/>
            <a:ext cx="10334172" cy="5601533"/>
          </a:xfrm>
          <a:prstGeom prst="rect">
            <a:avLst/>
          </a:prstGeom>
          <a:noFill/>
        </p:spPr>
        <p:txBody>
          <a:bodyPr wrap="square">
            <a:spAutoFit/>
          </a:bodyPr>
          <a:lstStyle/>
          <a:p>
            <a:r>
              <a:rPr lang="en-IN" sz="2800" dirty="0">
                <a:solidFill>
                  <a:schemeClr val="accent1"/>
                </a:solidFill>
                <a:latin typeface="Arial Black" panose="020B0A04020102020204" pitchFamily="34" charset="0"/>
              </a:rPr>
              <a:t>Git Add More than One File</a:t>
            </a:r>
          </a:p>
          <a:p>
            <a:endParaRPr lang="en-IN" dirty="0"/>
          </a:p>
          <a:p>
            <a:r>
              <a:rPr lang="en-IN" sz="2400" dirty="0">
                <a:solidFill>
                  <a:schemeClr val="bg1"/>
                </a:solidFill>
              </a:rPr>
              <a:t>You can also stage more than one file at a time. Let's add 2 more files to our working folder. Use the text editor again.</a:t>
            </a:r>
          </a:p>
          <a:p>
            <a:endParaRPr lang="en-IN" sz="2400" dirty="0">
              <a:solidFill>
                <a:schemeClr val="bg1"/>
              </a:solidFill>
            </a:endParaRPr>
          </a:p>
          <a:p>
            <a:r>
              <a:rPr lang="en-IN" sz="2400" dirty="0">
                <a:solidFill>
                  <a:schemeClr val="bg1"/>
                </a:solidFill>
              </a:rPr>
              <a:t>A README.md file that describes the repository (recommended for all repositories):</a:t>
            </a:r>
          </a:p>
          <a:p>
            <a:endParaRPr lang="en-IN" sz="2400" dirty="0">
              <a:solidFill>
                <a:schemeClr val="bg1"/>
              </a:solidFill>
            </a:endParaRPr>
          </a:p>
          <a:p>
            <a:r>
              <a:rPr lang="en-IN" sz="2400" dirty="0">
                <a:solidFill>
                  <a:schemeClr val="accent1"/>
                </a:solidFill>
              </a:rPr>
              <a:t>Example</a:t>
            </a:r>
          </a:p>
          <a:p>
            <a:r>
              <a:rPr lang="en-IN" sz="2400" dirty="0">
                <a:solidFill>
                  <a:schemeClr val="bg1"/>
                </a:solidFill>
              </a:rPr>
              <a:t># hello-world</a:t>
            </a:r>
          </a:p>
          <a:p>
            <a:r>
              <a:rPr lang="en-IN" sz="2400" dirty="0">
                <a:solidFill>
                  <a:schemeClr val="bg1"/>
                </a:solidFill>
              </a:rPr>
              <a:t>Hello World repository for Git tutorial</a:t>
            </a:r>
          </a:p>
          <a:p>
            <a:r>
              <a:rPr lang="en-IN" sz="2400" dirty="0">
                <a:solidFill>
                  <a:schemeClr val="bg1"/>
                </a:solidFill>
              </a:rPr>
              <a:t>This is an example repository for the Git </a:t>
            </a:r>
            <a:r>
              <a:rPr lang="en-IN" sz="2400" dirty="0" err="1">
                <a:solidFill>
                  <a:schemeClr val="bg1"/>
                </a:solidFill>
              </a:rPr>
              <a:t>tutoial</a:t>
            </a:r>
            <a:r>
              <a:rPr lang="en-IN" sz="2400" dirty="0">
                <a:solidFill>
                  <a:schemeClr val="bg1"/>
                </a:solidFill>
              </a:rPr>
              <a:t> on https://www.w3schools.com</a:t>
            </a:r>
          </a:p>
          <a:p>
            <a:endParaRPr lang="en-IN" sz="2400" dirty="0">
              <a:solidFill>
                <a:schemeClr val="bg1"/>
              </a:solidFill>
            </a:endParaRPr>
          </a:p>
          <a:p>
            <a:r>
              <a:rPr lang="en-IN" sz="2400" dirty="0">
                <a:solidFill>
                  <a:schemeClr val="bg1"/>
                </a:solidFill>
              </a:rPr>
              <a:t>This repository is built step by step in the tutorial.</a:t>
            </a:r>
          </a:p>
        </p:txBody>
      </p:sp>
    </p:spTree>
    <p:extLst>
      <p:ext uri="{BB962C8B-B14F-4D97-AF65-F5344CB8AC3E}">
        <p14:creationId xmlns:p14="http://schemas.microsoft.com/office/powerpoint/2010/main" xmlns="" val="36099922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EE04CF5-593A-4528-A626-75BED210A263}"/>
              </a:ext>
            </a:extLst>
          </p:cNvPr>
          <p:cNvPicPr>
            <a:picLocks noChangeAspect="1"/>
          </p:cNvPicPr>
          <p:nvPr/>
        </p:nvPicPr>
        <p:blipFill>
          <a:blip r:embed="rId2"/>
          <a:stretch>
            <a:fillRect/>
          </a:stretch>
        </p:blipFill>
        <p:spPr>
          <a:xfrm>
            <a:off x="0" y="-67356"/>
            <a:ext cx="11974286" cy="6925356"/>
          </a:xfrm>
          <a:prstGeom prst="rect">
            <a:avLst/>
          </a:prstGeom>
        </p:spPr>
      </p:pic>
    </p:spTree>
    <p:extLst>
      <p:ext uri="{BB962C8B-B14F-4D97-AF65-F5344CB8AC3E}">
        <p14:creationId xmlns:p14="http://schemas.microsoft.com/office/powerpoint/2010/main" xmlns="" val="26464974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2C19C42-1A6A-47CE-8754-61916E8D33BC}"/>
              </a:ext>
            </a:extLst>
          </p:cNvPr>
          <p:cNvSpPr txBox="1"/>
          <p:nvPr/>
        </p:nvSpPr>
        <p:spPr>
          <a:xfrm>
            <a:off x="188686" y="188687"/>
            <a:ext cx="8955314" cy="4832092"/>
          </a:xfrm>
          <a:prstGeom prst="rect">
            <a:avLst/>
          </a:prstGeom>
          <a:noFill/>
        </p:spPr>
        <p:txBody>
          <a:bodyPr wrap="square">
            <a:spAutoFit/>
          </a:bodyPr>
          <a:lstStyle/>
          <a:p>
            <a:r>
              <a:rPr lang="en-IN" sz="2800" dirty="0">
                <a:solidFill>
                  <a:schemeClr val="bg1"/>
                </a:solidFill>
              </a:rPr>
              <a:t>A basic external style sheet (bluestyle.css):</a:t>
            </a:r>
          </a:p>
          <a:p>
            <a:endParaRPr lang="en-IN" sz="2800" dirty="0">
              <a:solidFill>
                <a:schemeClr val="bg1"/>
              </a:solidFill>
            </a:endParaRPr>
          </a:p>
          <a:p>
            <a:r>
              <a:rPr lang="en-IN" sz="2800" dirty="0">
                <a:solidFill>
                  <a:schemeClr val="accent1"/>
                </a:solidFill>
              </a:rPr>
              <a:t>Example</a:t>
            </a:r>
          </a:p>
          <a:p>
            <a:r>
              <a:rPr lang="en-IN" sz="2800" dirty="0">
                <a:solidFill>
                  <a:schemeClr val="bg1"/>
                </a:solidFill>
              </a:rPr>
              <a:t>body {</a:t>
            </a:r>
          </a:p>
          <a:p>
            <a:r>
              <a:rPr lang="en-IN" sz="2800" dirty="0">
                <a:solidFill>
                  <a:schemeClr val="bg1"/>
                </a:solidFill>
              </a:rPr>
              <a:t>background-color: </a:t>
            </a:r>
            <a:r>
              <a:rPr lang="en-IN" sz="2800" dirty="0" err="1">
                <a:solidFill>
                  <a:schemeClr val="bg1"/>
                </a:solidFill>
              </a:rPr>
              <a:t>lightblue</a:t>
            </a:r>
            <a:r>
              <a:rPr lang="en-IN" sz="2800" dirty="0">
                <a:solidFill>
                  <a:schemeClr val="bg1"/>
                </a:solidFill>
              </a:rPr>
              <a:t>;</a:t>
            </a:r>
          </a:p>
          <a:p>
            <a:r>
              <a:rPr lang="en-IN" sz="2800" dirty="0">
                <a:solidFill>
                  <a:schemeClr val="bg1"/>
                </a:solidFill>
              </a:rPr>
              <a:t>}</a:t>
            </a:r>
          </a:p>
          <a:p>
            <a:endParaRPr lang="en-IN" sz="2800" dirty="0">
              <a:solidFill>
                <a:schemeClr val="bg1"/>
              </a:solidFill>
            </a:endParaRPr>
          </a:p>
          <a:p>
            <a:r>
              <a:rPr lang="en-IN" sz="2800" dirty="0">
                <a:solidFill>
                  <a:schemeClr val="bg1"/>
                </a:solidFill>
              </a:rPr>
              <a:t>h1 {</a:t>
            </a:r>
          </a:p>
          <a:p>
            <a:r>
              <a:rPr lang="en-IN" sz="2800" dirty="0">
                <a:solidFill>
                  <a:schemeClr val="bg1"/>
                </a:solidFill>
              </a:rPr>
              <a:t>color: navy;</a:t>
            </a:r>
          </a:p>
          <a:p>
            <a:r>
              <a:rPr lang="en-IN" sz="2800" dirty="0">
                <a:solidFill>
                  <a:schemeClr val="bg1"/>
                </a:solidFill>
              </a:rPr>
              <a:t>margin-left: 20px;</a:t>
            </a:r>
          </a:p>
          <a:p>
            <a:r>
              <a:rPr lang="en-IN" sz="2800" dirty="0">
                <a:solidFill>
                  <a:schemeClr val="bg1"/>
                </a:solidFill>
              </a:rPr>
              <a:t>}</a:t>
            </a:r>
          </a:p>
        </p:txBody>
      </p:sp>
    </p:spTree>
    <p:extLst>
      <p:ext uri="{BB962C8B-B14F-4D97-AF65-F5344CB8AC3E}">
        <p14:creationId xmlns:p14="http://schemas.microsoft.com/office/powerpoint/2010/main" xmlns="" val="304534733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E8700D-ACD2-47F4-92D1-689EEAEBFCEF}"/>
              </a:ext>
            </a:extLst>
          </p:cNvPr>
          <p:cNvSpPr txBox="1"/>
          <p:nvPr/>
        </p:nvSpPr>
        <p:spPr>
          <a:xfrm>
            <a:off x="145143" y="-125820"/>
            <a:ext cx="6096000" cy="7109639"/>
          </a:xfrm>
          <a:prstGeom prst="rect">
            <a:avLst/>
          </a:prstGeom>
          <a:noFill/>
        </p:spPr>
        <p:txBody>
          <a:bodyPr wrap="square">
            <a:spAutoFit/>
          </a:bodyPr>
          <a:lstStyle/>
          <a:p>
            <a:r>
              <a:rPr lang="en-IN" sz="2400" dirty="0">
                <a:solidFill>
                  <a:schemeClr val="bg1"/>
                </a:solidFill>
              </a:rPr>
              <a:t>And update index.html to include the stylesheet:</a:t>
            </a:r>
          </a:p>
          <a:p>
            <a:endParaRPr lang="en-IN" sz="2400" dirty="0">
              <a:solidFill>
                <a:schemeClr val="bg1"/>
              </a:solidFill>
            </a:endParaRPr>
          </a:p>
          <a:p>
            <a:r>
              <a:rPr lang="en-IN" sz="2400" dirty="0">
                <a:solidFill>
                  <a:schemeClr val="accent1"/>
                </a:solidFill>
              </a:rPr>
              <a:t>Example</a:t>
            </a:r>
          </a:p>
          <a:p>
            <a:r>
              <a:rPr lang="en-IN" sz="2400" dirty="0">
                <a:solidFill>
                  <a:schemeClr val="bg1"/>
                </a:solidFill>
              </a:rPr>
              <a:t>&lt;!DOCTYPE html&gt;</a:t>
            </a:r>
          </a:p>
          <a:p>
            <a:r>
              <a:rPr lang="en-IN" sz="2400" dirty="0">
                <a:solidFill>
                  <a:schemeClr val="bg1"/>
                </a:solidFill>
              </a:rPr>
              <a:t>&lt;html&gt;</a:t>
            </a:r>
          </a:p>
          <a:p>
            <a:r>
              <a:rPr lang="en-IN" sz="2400" dirty="0">
                <a:solidFill>
                  <a:schemeClr val="bg1"/>
                </a:solidFill>
              </a:rPr>
              <a:t>&lt;head&gt;</a:t>
            </a:r>
          </a:p>
          <a:p>
            <a:r>
              <a:rPr lang="en-IN" sz="2400" dirty="0">
                <a:solidFill>
                  <a:schemeClr val="bg1"/>
                </a:solidFill>
              </a:rPr>
              <a:t>&lt;title&gt;Hello World!&lt;/title&gt;</a:t>
            </a:r>
          </a:p>
          <a:p>
            <a:r>
              <a:rPr lang="en-IN" sz="2400" dirty="0">
                <a:solidFill>
                  <a:schemeClr val="bg1"/>
                </a:solidFill>
              </a:rPr>
              <a:t>&lt;link </a:t>
            </a:r>
            <a:r>
              <a:rPr lang="en-IN" sz="2400" dirty="0" err="1">
                <a:solidFill>
                  <a:schemeClr val="bg1"/>
                </a:solidFill>
              </a:rPr>
              <a:t>rel</a:t>
            </a:r>
            <a:r>
              <a:rPr lang="en-IN" sz="2400" dirty="0">
                <a:solidFill>
                  <a:schemeClr val="bg1"/>
                </a:solidFill>
              </a:rPr>
              <a:t>="stylesheet" </a:t>
            </a:r>
            <a:r>
              <a:rPr lang="en-IN" sz="2400" dirty="0" err="1">
                <a:solidFill>
                  <a:schemeClr val="bg1"/>
                </a:solidFill>
              </a:rPr>
              <a:t>href</a:t>
            </a:r>
            <a:r>
              <a:rPr lang="en-IN" sz="2400" dirty="0">
                <a:solidFill>
                  <a:schemeClr val="bg1"/>
                </a:solidFill>
              </a:rPr>
              <a:t>="bluestyle.css"&gt;</a:t>
            </a:r>
          </a:p>
          <a:p>
            <a:r>
              <a:rPr lang="en-IN" sz="2400" dirty="0">
                <a:solidFill>
                  <a:schemeClr val="bg1"/>
                </a:solidFill>
              </a:rPr>
              <a:t>&lt;/head&gt;</a:t>
            </a:r>
          </a:p>
          <a:p>
            <a:r>
              <a:rPr lang="en-IN" sz="2400" dirty="0">
                <a:solidFill>
                  <a:schemeClr val="bg1"/>
                </a:solidFill>
              </a:rPr>
              <a:t>&lt;body&gt;</a:t>
            </a:r>
          </a:p>
          <a:p>
            <a:endParaRPr lang="en-IN" sz="2400" dirty="0">
              <a:solidFill>
                <a:schemeClr val="bg1"/>
              </a:solidFill>
            </a:endParaRPr>
          </a:p>
          <a:p>
            <a:r>
              <a:rPr lang="en-IN" sz="2400" dirty="0">
                <a:solidFill>
                  <a:schemeClr val="bg1"/>
                </a:solidFill>
              </a:rPr>
              <a:t>&lt;h1&gt;Hello world!&lt;/h1&gt;</a:t>
            </a:r>
          </a:p>
          <a:p>
            <a:r>
              <a:rPr lang="en-IN" sz="2400" dirty="0">
                <a:solidFill>
                  <a:schemeClr val="bg1"/>
                </a:solidFill>
              </a:rPr>
              <a:t>&lt;p&gt;This is the first file in my new Git Repo.&lt;/p&gt;</a:t>
            </a:r>
          </a:p>
          <a:p>
            <a:endParaRPr lang="en-IN" sz="2400" dirty="0">
              <a:solidFill>
                <a:schemeClr val="bg1"/>
              </a:solidFill>
            </a:endParaRPr>
          </a:p>
          <a:p>
            <a:r>
              <a:rPr lang="en-IN" sz="2400" dirty="0">
                <a:solidFill>
                  <a:schemeClr val="bg1"/>
                </a:solidFill>
              </a:rPr>
              <a:t>&lt;/body&gt;</a:t>
            </a:r>
          </a:p>
          <a:p>
            <a:r>
              <a:rPr lang="en-IN" sz="2400" dirty="0">
                <a:solidFill>
                  <a:schemeClr val="bg1"/>
                </a:solidFill>
              </a:rPr>
              <a:t>&lt;/html&gt;</a:t>
            </a:r>
          </a:p>
        </p:txBody>
      </p:sp>
    </p:spTree>
    <p:extLst>
      <p:ext uri="{BB962C8B-B14F-4D97-AF65-F5344CB8AC3E}">
        <p14:creationId xmlns:p14="http://schemas.microsoft.com/office/powerpoint/2010/main" xmlns="" val="264216978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B6B9F27-F544-46FA-9FAA-8E3990BC53CC}"/>
              </a:ext>
            </a:extLst>
          </p:cNvPr>
          <p:cNvSpPr txBox="1"/>
          <p:nvPr/>
        </p:nvSpPr>
        <p:spPr>
          <a:xfrm>
            <a:off x="174171" y="319314"/>
            <a:ext cx="8969829" cy="3539430"/>
          </a:xfrm>
          <a:prstGeom prst="rect">
            <a:avLst/>
          </a:prstGeom>
          <a:noFill/>
        </p:spPr>
        <p:txBody>
          <a:bodyPr wrap="square">
            <a:spAutoFit/>
          </a:bodyPr>
          <a:lstStyle/>
          <a:p>
            <a:r>
              <a:rPr lang="en-IN" sz="2800" dirty="0">
                <a:solidFill>
                  <a:schemeClr val="bg1"/>
                </a:solidFill>
              </a:rPr>
              <a:t>Now add all files in the current directory to the Staging Environment:</a:t>
            </a:r>
          </a:p>
          <a:p>
            <a:endParaRPr lang="en-IN" sz="2800" dirty="0">
              <a:solidFill>
                <a:schemeClr val="bg1"/>
              </a:solidFill>
            </a:endParaRPr>
          </a:p>
          <a:p>
            <a:r>
              <a:rPr lang="en-IN" sz="2800" dirty="0">
                <a:solidFill>
                  <a:schemeClr val="accent1"/>
                </a:solidFill>
              </a:rPr>
              <a:t>Example</a:t>
            </a:r>
          </a:p>
          <a:p>
            <a:r>
              <a:rPr lang="en-IN" sz="2800" dirty="0"/>
              <a:t>[USER@LOCALHOST]$ </a:t>
            </a:r>
            <a:r>
              <a:rPr lang="en-IN" sz="2800" dirty="0">
                <a:solidFill>
                  <a:schemeClr val="bg1"/>
                </a:solidFill>
              </a:rPr>
              <a:t>git add --all</a:t>
            </a:r>
          </a:p>
          <a:p>
            <a:endParaRPr lang="en-IN" sz="2800" dirty="0">
              <a:solidFill>
                <a:schemeClr val="bg1"/>
              </a:solidFill>
            </a:endParaRPr>
          </a:p>
          <a:p>
            <a:r>
              <a:rPr lang="en-IN" sz="2800" dirty="0">
                <a:solidFill>
                  <a:schemeClr val="bg1"/>
                </a:solidFill>
              </a:rPr>
              <a:t>Using --all instead of individual filenames will stage all changes (new, modified, and deleted) files.</a:t>
            </a:r>
          </a:p>
        </p:txBody>
      </p:sp>
    </p:spTree>
    <p:extLst>
      <p:ext uri="{BB962C8B-B14F-4D97-AF65-F5344CB8AC3E}">
        <p14:creationId xmlns:p14="http://schemas.microsoft.com/office/powerpoint/2010/main" xmlns="" val="332331935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A58528-DFD9-42F6-B43B-1DDC726840B5}"/>
              </a:ext>
            </a:extLst>
          </p:cNvPr>
          <p:cNvSpPr txBox="1"/>
          <p:nvPr/>
        </p:nvSpPr>
        <p:spPr>
          <a:xfrm>
            <a:off x="159657" y="0"/>
            <a:ext cx="8882743" cy="6740307"/>
          </a:xfrm>
          <a:prstGeom prst="rect">
            <a:avLst/>
          </a:prstGeom>
          <a:noFill/>
        </p:spPr>
        <p:txBody>
          <a:bodyPr wrap="square">
            <a:spAutoFit/>
          </a:bodyPr>
          <a:lstStyle/>
          <a:p>
            <a:r>
              <a:rPr lang="en-IN" sz="2800" dirty="0">
                <a:solidFill>
                  <a:schemeClr val="accent1"/>
                </a:solidFill>
              </a:rPr>
              <a:t>Example</a:t>
            </a:r>
          </a:p>
          <a:p>
            <a:endParaRPr lang="en-IN" sz="2400" dirty="0">
              <a:solidFill>
                <a:schemeClr val="bg1"/>
              </a:solidFill>
            </a:endParaRPr>
          </a:p>
          <a:p>
            <a:r>
              <a:rPr lang="en-IN" sz="2400" dirty="0"/>
              <a:t>[USER@LOCALHOST]$ </a:t>
            </a:r>
            <a:r>
              <a:rPr lang="en-IN" sz="2400" dirty="0">
                <a:solidFill>
                  <a:schemeClr val="bg1"/>
                </a:solidFill>
              </a:rPr>
              <a:t>git status</a:t>
            </a:r>
          </a:p>
          <a:p>
            <a:r>
              <a:rPr lang="en-IN" sz="2400" dirty="0">
                <a:solidFill>
                  <a:schemeClr val="bg1"/>
                </a:solidFill>
              </a:rPr>
              <a:t>                  On branch master</a:t>
            </a:r>
          </a:p>
          <a:p>
            <a:endParaRPr lang="en-IN" sz="2400" dirty="0">
              <a:solidFill>
                <a:schemeClr val="bg1"/>
              </a:solidFill>
            </a:endParaRPr>
          </a:p>
          <a:p>
            <a:r>
              <a:rPr lang="en-IN" sz="2400" dirty="0">
                <a:solidFill>
                  <a:schemeClr val="bg1"/>
                </a:solidFill>
              </a:rPr>
              <a:t>                  No commits yet</a:t>
            </a:r>
          </a:p>
          <a:p>
            <a:endParaRPr lang="en-IN" sz="2400" dirty="0">
              <a:solidFill>
                <a:schemeClr val="bg1"/>
              </a:solidFill>
            </a:endParaRPr>
          </a:p>
          <a:p>
            <a:r>
              <a:rPr lang="en-IN" sz="2400" dirty="0">
                <a:solidFill>
                  <a:schemeClr val="bg1"/>
                </a:solidFill>
              </a:rPr>
              <a:t>                   Changes to be committed:</a:t>
            </a:r>
          </a:p>
          <a:p>
            <a:r>
              <a:rPr lang="en-IN" sz="2400" dirty="0">
                <a:solidFill>
                  <a:schemeClr val="bg1"/>
                </a:solidFill>
              </a:rPr>
              <a:t>               (use "git rm --cached ..." to </a:t>
            </a:r>
            <a:r>
              <a:rPr lang="en-IN" sz="2400" dirty="0" err="1">
                <a:solidFill>
                  <a:schemeClr val="bg1"/>
                </a:solidFill>
              </a:rPr>
              <a:t>unstage</a:t>
            </a:r>
            <a:r>
              <a:rPr lang="en-IN" sz="2400" dirty="0">
                <a:solidFill>
                  <a:schemeClr val="bg1"/>
                </a:solidFill>
              </a:rPr>
              <a:t>)</a:t>
            </a:r>
          </a:p>
          <a:p>
            <a:r>
              <a:rPr lang="en-IN" sz="2400" dirty="0">
                <a:solidFill>
                  <a:schemeClr val="bg1"/>
                </a:solidFill>
              </a:rPr>
              <a:t>                      new file:   README.md</a:t>
            </a:r>
          </a:p>
          <a:p>
            <a:r>
              <a:rPr lang="en-IN" sz="2400" dirty="0">
                <a:solidFill>
                  <a:schemeClr val="bg1"/>
                </a:solidFill>
              </a:rPr>
              <a:t>                     new file:   bluestyle.css</a:t>
            </a:r>
          </a:p>
          <a:p>
            <a:r>
              <a:rPr lang="en-IN" sz="2400" dirty="0">
                <a:solidFill>
                  <a:schemeClr val="bg1"/>
                </a:solidFill>
              </a:rPr>
              <a:t>                     new file:   index.html</a:t>
            </a:r>
          </a:p>
          <a:p>
            <a:endParaRPr lang="en-IN" sz="2400" dirty="0">
              <a:solidFill>
                <a:schemeClr val="bg1"/>
              </a:solidFill>
            </a:endParaRPr>
          </a:p>
          <a:p>
            <a:r>
              <a:rPr lang="en-IN" sz="2400" dirty="0">
                <a:solidFill>
                  <a:schemeClr val="bg1"/>
                </a:solidFill>
              </a:rPr>
              <a:t>Now all 3 files are added to the Staging Environment, and we are ready to do our first commit.</a:t>
            </a:r>
          </a:p>
          <a:p>
            <a:endParaRPr lang="en-IN" sz="2400" dirty="0">
              <a:solidFill>
                <a:schemeClr val="bg1"/>
              </a:solidFill>
            </a:endParaRPr>
          </a:p>
          <a:p>
            <a:r>
              <a:rPr lang="en-IN" sz="2400" dirty="0">
                <a:solidFill>
                  <a:schemeClr val="accent1"/>
                </a:solidFill>
              </a:rPr>
              <a:t>Note</a:t>
            </a:r>
            <a:r>
              <a:rPr lang="en-IN" sz="2400" dirty="0">
                <a:solidFill>
                  <a:schemeClr val="bg1"/>
                </a:solidFill>
              </a:rPr>
              <a:t>: The shorthand command for git add --all is git add -A</a:t>
            </a:r>
          </a:p>
        </p:txBody>
      </p:sp>
    </p:spTree>
    <p:extLst>
      <p:ext uri="{BB962C8B-B14F-4D97-AF65-F5344CB8AC3E}">
        <p14:creationId xmlns:p14="http://schemas.microsoft.com/office/powerpoint/2010/main" xmlns="" val="382253948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D810DAD-7084-493C-8A10-5E7FCC4A4F6F}"/>
              </a:ext>
            </a:extLst>
          </p:cNvPr>
          <p:cNvSpPr txBox="1"/>
          <p:nvPr/>
        </p:nvSpPr>
        <p:spPr>
          <a:xfrm>
            <a:off x="217714" y="362858"/>
            <a:ext cx="11582400" cy="6370975"/>
          </a:xfrm>
          <a:prstGeom prst="rect">
            <a:avLst/>
          </a:prstGeom>
          <a:noFill/>
        </p:spPr>
        <p:txBody>
          <a:bodyPr wrap="square">
            <a:spAutoFit/>
          </a:bodyPr>
          <a:lstStyle/>
          <a:p>
            <a:r>
              <a:rPr lang="en-IN" sz="3600" dirty="0">
                <a:solidFill>
                  <a:schemeClr val="accent1"/>
                </a:solidFill>
                <a:latin typeface="Arial Black" panose="020B0A04020102020204" pitchFamily="34" charset="0"/>
              </a:rPr>
              <a:t>Git Commit</a:t>
            </a:r>
          </a:p>
          <a:p>
            <a:endParaRPr lang="en-IN" sz="3600" dirty="0">
              <a:solidFill>
                <a:schemeClr val="accent1"/>
              </a:solidFill>
              <a:latin typeface="Arial Black" panose="020B0A04020102020204" pitchFamily="34" charset="0"/>
            </a:endParaRPr>
          </a:p>
          <a:p>
            <a:r>
              <a:rPr lang="en-IN" sz="2800" dirty="0">
                <a:solidFill>
                  <a:schemeClr val="bg1"/>
                </a:solidFill>
              </a:rPr>
              <a:t>Since we have finished our work, we are ready move from stage to commit for our repo.</a:t>
            </a:r>
          </a:p>
          <a:p>
            <a:endParaRPr lang="en-IN" sz="2800" dirty="0">
              <a:solidFill>
                <a:schemeClr val="bg1"/>
              </a:solidFill>
            </a:endParaRPr>
          </a:p>
          <a:p>
            <a:r>
              <a:rPr lang="en-IN" sz="2800" dirty="0">
                <a:solidFill>
                  <a:schemeClr val="bg1"/>
                </a:solidFill>
              </a:rPr>
              <a:t>Adding commits keep track of our progress and changes as we work. Git considers each commit change point or "save point". It is a point in the project you can go back to if you find a bug, or want to make a change.</a:t>
            </a:r>
          </a:p>
          <a:p>
            <a:endParaRPr lang="en-IN" sz="2800" dirty="0">
              <a:solidFill>
                <a:schemeClr val="bg1"/>
              </a:solidFill>
            </a:endParaRPr>
          </a:p>
          <a:p>
            <a:r>
              <a:rPr lang="en-IN" sz="2800" dirty="0">
                <a:solidFill>
                  <a:schemeClr val="bg1"/>
                </a:solidFill>
              </a:rPr>
              <a:t>When we commit, we should always include a message.</a:t>
            </a:r>
          </a:p>
          <a:p>
            <a:endParaRPr lang="en-IN" sz="2800" dirty="0">
              <a:solidFill>
                <a:schemeClr val="bg1"/>
              </a:solidFill>
            </a:endParaRPr>
          </a:p>
          <a:p>
            <a:r>
              <a:rPr lang="en-IN" sz="2800" dirty="0">
                <a:solidFill>
                  <a:schemeClr val="bg1"/>
                </a:solidFill>
              </a:rPr>
              <a:t>By adding clear messages to each commit, it is easy for yourself (and others) to see what has changed and when</a:t>
            </a:r>
            <a:r>
              <a:rPr lang="en-IN" sz="2800" dirty="0"/>
              <a:t>.</a:t>
            </a:r>
          </a:p>
        </p:txBody>
      </p:sp>
    </p:spTree>
    <p:extLst>
      <p:ext uri="{BB962C8B-B14F-4D97-AF65-F5344CB8AC3E}">
        <p14:creationId xmlns:p14="http://schemas.microsoft.com/office/powerpoint/2010/main" xmlns="" val="80276351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AA9317-6C9F-4C1F-9982-28BDEF3ABC72}"/>
              </a:ext>
            </a:extLst>
          </p:cNvPr>
          <p:cNvSpPr txBox="1"/>
          <p:nvPr/>
        </p:nvSpPr>
        <p:spPr>
          <a:xfrm>
            <a:off x="174171" y="101600"/>
            <a:ext cx="8969829" cy="6740307"/>
          </a:xfrm>
          <a:prstGeom prst="rect">
            <a:avLst/>
          </a:prstGeom>
          <a:noFill/>
        </p:spPr>
        <p:txBody>
          <a:bodyPr wrap="square">
            <a:spAutoFit/>
          </a:bodyPr>
          <a:lstStyle/>
          <a:p>
            <a:r>
              <a:rPr lang="en-IN" sz="2800" dirty="0">
                <a:solidFill>
                  <a:schemeClr val="accent1"/>
                </a:solidFill>
                <a:latin typeface="Arial Black" panose="020B0A04020102020204" pitchFamily="34" charset="0"/>
              </a:rPr>
              <a:t>Example</a:t>
            </a:r>
          </a:p>
          <a:p>
            <a:r>
              <a:rPr lang="en-IN" sz="2400" dirty="0">
                <a:solidFill>
                  <a:schemeClr val="bg1"/>
                </a:solidFill>
              </a:rPr>
              <a:t>[USER@LOCALHOST]$  git commit -m "First release of   Hello World!"</a:t>
            </a:r>
          </a:p>
          <a:p>
            <a:r>
              <a:rPr lang="en-IN" sz="2400" dirty="0">
                <a:solidFill>
                  <a:schemeClr val="bg1"/>
                </a:solidFill>
              </a:rPr>
              <a:t>                                      [master (root-commit) 221ec6e] First  RELEASE OF HELLO     </a:t>
            </a:r>
          </a:p>
          <a:p>
            <a:endParaRPr lang="en-IN" sz="2400" dirty="0">
              <a:solidFill>
                <a:schemeClr val="bg1"/>
              </a:solidFill>
            </a:endParaRPr>
          </a:p>
          <a:p>
            <a:r>
              <a:rPr lang="en-IN" sz="2400" dirty="0">
                <a:solidFill>
                  <a:schemeClr val="bg1"/>
                </a:solidFill>
              </a:rPr>
              <a:t>                                      WORLD  </a:t>
            </a:r>
          </a:p>
          <a:p>
            <a:r>
              <a:rPr lang="en-IN" sz="2400" dirty="0">
                <a:solidFill>
                  <a:schemeClr val="bg1"/>
                </a:solidFill>
              </a:rPr>
              <a:t>                                      3 files changed, 26 insertions(+)</a:t>
            </a:r>
          </a:p>
          <a:p>
            <a:r>
              <a:rPr lang="en-IN" sz="2400" dirty="0">
                <a:solidFill>
                  <a:schemeClr val="bg1"/>
                </a:solidFill>
              </a:rPr>
              <a:t>                                     create mode 100644 README.md</a:t>
            </a:r>
          </a:p>
          <a:p>
            <a:r>
              <a:rPr lang="en-IN" sz="2400" dirty="0">
                <a:solidFill>
                  <a:schemeClr val="bg1"/>
                </a:solidFill>
              </a:rPr>
              <a:t>                                     create mode 100644 bluestyle.css</a:t>
            </a:r>
          </a:p>
          <a:p>
            <a:r>
              <a:rPr lang="en-IN" sz="2400" dirty="0">
                <a:solidFill>
                  <a:schemeClr val="bg1"/>
                </a:solidFill>
              </a:rPr>
              <a:t>                                        create mode 100644 index.html</a:t>
            </a:r>
          </a:p>
          <a:p>
            <a:endParaRPr lang="en-IN" sz="2400" dirty="0">
              <a:solidFill>
                <a:schemeClr val="bg1"/>
              </a:solidFill>
            </a:endParaRPr>
          </a:p>
          <a:p>
            <a:r>
              <a:rPr lang="en-IN" sz="2400" dirty="0">
                <a:solidFill>
                  <a:schemeClr val="bg1"/>
                </a:solidFill>
              </a:rPr>
              <a:t>The commit command performs a commit, and the -m "message" adds a message.</a:t>
            </a:r>
          </a:p>
          <a:p>
            <a:endParaRPr lang="en-IN" sz="2400" dirty="0">
              <a:solidFill>
                <a:schemeClr val="bg1"/>
              </a:solidFill>
            </a:endParaRPr>
          </a:p>
          <a:p>
            <a:r>
              <a:rPr lang="en-IN" sz="2400" dirty="0">
                <a:solidFill>
                  <a:schemeClr val="bg1"/>
                </a:solidFill>
              </a:rPr>
              <a:t>The Staging Environment has been committed to our repo, with the message:</a:t>
            </a:r>
          </a:p>
          <a:p>
            <a:r>
              <a:rPr lang="en-IN" sz="2400" dirty="0">
                <a:solidFill>
                  <a:schemeClr val="bg1"/>
                </a:solidFill>
              </a:rPr>
              <a:t>"First release of Hello World!"</a:t>
            </a:r>
          </a:p>
        </p:txBody>
      </p:sp>
    </p:spTree>
    <p:extLst>
      <p:ext uri="{BB962C8B-B14F-4D97-AF65-F5344CB8AC3E}">
        <p14:creationId xmlns:p14="http://schemas.microsoft.com/office/powerpoint/2010/main" xmlns="" val="186683791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5AF457B-009D-4133-8E29-DDFF0396D0AA}"/>
              </a:ext>
            </a:extLst>
          </p:cNvPr>
          <p:cNvSpPr txBox="1"/>
          <p:nvPr/>
        </p:nvSpPr>
        <p:spPr>
          <a:xfrm>
            <a:off x="246743" y="275772"/>
            <a:ext cx="8897257" cy="4247317"/>
          </a:xfrm>
          <a:prstGeom prst="rect">
            <a:avLst/>
          </a:prstGeom>
          <a:noFill/>
        </p:spPr>
        <p:txBody>
          <a:bodyPr wrap="square">
            <a:spAutoFit/>
          </a:bodyPr>
          <a:lstStyle/>
          <a:p>
            <a:r>
              <a:rPr lang="en-IN" sz="2800" dirty="0">
                <a:solidFill>
                  <a:schemeClr val="accent1"/>
                </a:solidFill>
                <a:latin typeface="Arial Black" panose="020B0A04020102020204" pitchFamily="34" charset="0"/>
              </a:rPr>
              <a:t>Git Commit without Stage</a:t>
            </a:r>
          </a:p>
          <a:p>
            <a:endParaRPr lang="en-IN" dirty="0"/>
          </a:p>
          <a:p>
            <a:r>
              <a:rPr lang="en-IN" sz="2800" dirty="0">
                <a:solidFill>
                  <a:schemeClr val="bg1"/>
                </a:solidFill>
              </a:rPr>
              <a:t>Sometimes, when you make small changes, using the staging environment seems like a waste of time. It is possible to commit changes directly, skipping the staging environment. The -a option will automatically stage every changed, already tracked file.</a:t>
            </a:r>
          </a:p>
          <a:p>
            <a:endParaRPr lang="en-IN" sz="2800" dirty="0">
              <a:solidFill>
                <a:schemeClr val="bg1"/>
              </a:solidFill>
            </a:endParaRPr>
          </a:p>
          <a:p>
            <a:r>
              <a:rPr lang="en-IN" sz="2800" dirty="0">
                <a:solidFill>
                  <a:schemeClr val="bg1"/>
                </a:solidFill>
              </a:rPr>
              <a:t>Let's add a small update to index.html:</a:t>
            </a:r>
          </a:p>
        </p:txBody>
      </p:sp>
    </p:spTree>
    <p:extLst>
      <p:ext uri="{BB962C8B-B14F-4D97-AF65-F5344CB8AC3E}">
        <p14:creationId xmlns:p14="http://schemas.microsoft.com/office/powerpoint/2010/main" xmlns="" val="232306457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33E255-68B4-444F-92CA-E008CE3988A3}"/>
              </a:ext>
            </a:extLst>
          </p:cNvPr>
          <p:cNvSpPr txBox="1"/>
          <p:nvPr/>
        </p:nvSpPr>
        <p:spPr>
          <a:xfrm>
            <a:off x="217714" y="212735"/>
            <a:ext cx="6096000" cy="6432530"/>
          </a:xfrm>
          <a:prstGeom prst="rect">
            <a:avLst/>
          </a:prstGeom>
          <a:noFill/>
        </p:spPr>
        <p:txBody>
          <a:bodyPr wrap="square">
            <a:spAutoFit/>
          </a:bodyPr>
          <a:lstStyle/>
          <a:p>
            <a:r>
              <a:rPr lang="en-IN" sz="2800" dirty="0">
                <a:solidFill>
                  <a:schemeClr val="accent1"/>
                </a:solidFill>
                <a:latin typeface="Arial Black" panose="020B0A04020102020204" pitchFamily="34" charset="0"/>
              </a:rPr>
              <a:t>Example</a:t>
            </a:r>
          </a:p>
          <a:p>
            <a:r>
              <a:rPr lang="en-IN" sz="2400" dirty="0">
                <a:solidFill>
                  <a:schemeClr val="bg1"/>
                </a:solidFill>
              </a:rPr>
              <a:t>&lt;!DOCTYPE html&gt;</a:t>
            </a:r>
          </a:p>
          <a:p>
            <a:r>
              <a:rPr lang="en-IN" sz="2400" dirty="0">
                <a:solidFill>
                  <a:schemeClr val="bg1"/>
                </a:solidFill>
              </a:rPr>
              <a:t>&lt;html&gt;</a:t>
            </a:r>
          </a:p>
          <a:p>
            <a:r>
              <a:rPr lang="en-IN" sz="2400" dirty="0">
                <a:solidFill>
                  <a:schemeClr val="bg1"/>
                </a:solidFill>
              </a:rPr>
              <a:t>&lt;head&gt;</a:t>
            </a:r>
          </a:p>
          <a:p>
            <a:r>
              <a:rPr lang="en-IN" sz="2400" dirty="0">
                <a:solidFill>
                  <a:schemeClr val="bg1"/>
                </a:solidFill>
              </a:rPr>
              <a:t>&lt;title&gt;Hello World!&lt;/title&gt;</a:t>
            </a:r>
          </a:p>
          <a:p>
            <a:r>
              <a:rPr lang="en-IN" sz="2400" dirty="0">
                <a:solidFill>
                  <a:schemeClr val="bg1"/>
                </a:solidFill>
              </a:rPr>
              <a:t>&lt;link </a:t>
            </a:r>
            <a:r>
              <a:rPr lang="en-IN" sz="2400" dirty="0" err="1">
                <a:solidFill>
                  <a:schemeClr val="bg1"/>
                </a:solidFill>
              </a:rPr>
              <a:t>rel</a:t>
            </a:r>
            <a:r>
              <a:rPr lang="en-IN" sz="2400" dirty="0">
                <a:solidFill>
                  <a:schemeClr val="bg1"/>
                </a:solidFill>
              </a:rPr>
              <a:t>="stylesheet" </a:t>
            </a:r>
            <a:r>
              <a:rPr lang="en-IN" sz="2400" dirty="0" err="1">
                <a:solidFill>
                  <a:schemeClr val="bg1"/>
                </a:solidFill>
              </a:rPr>
              <a:t>href</a:t>
            </a:r>
            <a:r>
              <a:rPr lang="en-IN" sz="2400" dirty="0">
                <a:solidFill>
                  <a:schemeClr val="bg1"/>
                </a:solidFill>
              </a:rPr>
              <a:t>="bluestyle.css"&gt;</a:t>
            </a:r>
          </a:p>
          <a:p>
            <a:r>
              <a:rPr lang="en-IN" sz="2400" dirty="0">
                <a:solidFill>
                  <a:schemeClr val="bg1"/>
                </a:solidFill>
              </a:rPr>
              <a:t>&lt;/head&gt;</a:t>
            </a:r>
          </a:p>
          <a:p>
            <a:r>
              <a:rPr lang="en-IN" sz="2400" dirty="0">
                <a:solidFill>
                  <a:schemeClr val="bg1"/>
                </a:solidFill>
              </a:rPr>
              <a:t>&lt;body&gt;</a:t>
            </a:r>
          </a:p>
          <a:p>
            <a:endParaRPr lang="en-IN" sz="2400" dirty="0">
              <a:solidFill>
                <a:schemeClr val="bg1"/>
              </a:solidFill>
            </a:endParaRPr>
          </a:p>
          <a:p>
            <a:r>
              <a:rPr lang="en-IN" sz="2400" dirty="0">
                <a:solidFill>
                  <a:schemeClr val="bg1"/>
                </a:solidFill>
              </a:rPr>
              <a:t>&lt;h1&gt;Hello world!&lt;/h1&gt;</a:t>
            </a:r>
          </a:p>
          <a:p>
            <a:r>
              <a:rPr lang="en-IN" sz="2400" dirty="0">
                <a:solidFill>
                  <a:schemeClr val="bg1"/>
                </a:solidFill>
              </a:rPr>
              <a:t>&lt;p&gt;This is the first file in my new Git Repo.&lt;/p&gt;</a:t>
            </a:r>
          </a:p>
          <a:p>
            <a:r>
              <a:rPr lang="en-IN" sz="2400" dirty="0">
                <a:solidFill>
                  <a:schemeClr val="bg1"/>
                </a:solidFill>
              </a:rPr>
              <a:t>&lt;p&gt;A new line in our file!&lt;/p&gt;</a:t>
            </a:r>
          </a:p>
          <a:p>
            <a:endParaRPr lang="en-IN" sz="2400" dirty="0">
              <a:solidFill>
                <a:schemeClr val="bg1"/>
              </a:solidFill>
            </a:endParaRPr>
          </a:p>
          <a:p>
            <a:r>
              <a:rPr lang="en-IN" sz="2400" dirty="0">
                <a:solidFill>
                  <a:schemeClr val="bg1"/>
                </a:solidFill>
              </a:rPr>
              <a:t>&lt;/body&gt;</a:t>
            </a:r>
          </a:p>
          <a:p>
            <a:r>
              <a:rPr lang="en-IN" sz="2400" dirty="0">
                <a:solidFill>
                  <a:schemeClr val="bg1"/>
                </a:solidFill>
              </a:rPr>
              <a:t>&lt;/html&gt;</a:t>
            </a:r>
          </a:p>
        </p:txBody>
      </p:sp>
    </p:spTree>
    <p:extLst>
      <p:ext uri="{BB962C8B-B14F-4D97-AF65-F5344CB8AC3E}">
        <p14:creationId xmlns:p14="http://schemas.microsoft.com/office/powerpoint/2010/main" xmlns="" val="191068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70A56D-76CA-4072-8429-C926491ABF87}"/>
              </a:ext>
            </a:extLst>
          </p:cNvPr>
          <p:cNvSpPr txBox="1"/>
          <p:nvPr/>
        </p:nvSpPr>
        <p:spPr>
          <a:xfrm>
            <a:off x="145143" y="0"/>
            <a:ext cx="9049657" cy="6124754"/>
          </a:xfrm>
          <a:prstGeom prst="rect">
            <a:avLst/>
          </a:prstGeom>
          <a:noFill/>
        </p:spPr>
        <p:txBody>
          <a:bodyPr wrap="square">
            <a:spAutoFit/>
          </a:bodyPr>
          <a:lstStyle/>
          <a:p>
            <a:r>
              <a:rPr lang="en-IN" sz="2800" dirty="0">
                <a:solidFill>
                  <a:schemeClr val="bg1"/>
                </a:solidFill>
              </a:rPr>
              <a:t>And check the status of our repository. But this time, we will use the --short option to see the changes in a more compact way:</a:t>
            </a:r>
          </a:p>
          <a:p>
            <a:endParaRPr lang="en-IN" sz="2800" dirty="0">
              <a:solidFill>
                <a:schemeClr val="bg1"/>
              </a:solidFill>
            </a:endParaRPr>
          </a:p>
          <a:p>
            <a:r>
              <a:rPr lang="en-IN" sz="2800" dirty="0">
                <a:solidFill>
                  <a:schemeClr val="bg1"/>
                </a:solidFill>
                <a:latin typeface="Arial Black" panose="020B0A04020102020204" pitchFamily="34" charset="0"/>
              </a:rPr>
              <a:t>Example</a:t>
            </a:r>
          </a:p>
          <a:p>
            <a:endParaRPr lang="en-IN" sz="2800" dirty="0">
              <a:solidFill>
                <a:schemeClr val="bg1"/>
              </a:solidFill>
              <a:latin typeface="Arial Black" panose="020B0A04020102020204" pitchFamily="34" charset="0"/>
            </a:endParaRPr>
          </a:p>
          <a:p>
            <a:r>
              <a:rPr lang="en-IN" sz="2800" dirty="0"/>
              <a:t>[USER@LOCALHOST]$  </a:t>
            </a:r>
            <a:r>
              <a:rPr lang="en-IN" sz="2800" dirty="0">
                <a:solidFill>
                  <a:schemeClr val="bg1"/>
                </a:solidFill>
              </a:rPr>
              <a:t>git status --short</a:t>
            </a:r>
          </a:p>
          <a:p>
            <a:r>
              <a:rPr lang="en-IN" sz="2800" dirty="0">
                <a:solidFill>
                  <a:schemeClr val="bg1"/>
                </a:solidFill>
              </a:rPr>
              <a:t>                  M index.html</a:t>
            </a:r>
          </a:p>
          <a:p>
            <a:r>
              <a:rPr lang="en-IN" sz="2800" dirty="0">
                <a:solidFill>
                  <a:schemeClr val="accent1"/>
                </a:solidFill>
              </a:rPr>
              <a:t>Note</a:t>
            </a:r>
            <a:r>
              <a:rPr lang="en-IN" sz="2800" dirty="0">
                <a:solidFill>
                  <a:schemeClr val="bg1"/>
                </a:solidFill>
              </a:rPr>
              <a:t>: Short status flags are:</a:t>
            </a:r>
          </a:p>
          <a:p>
            <a:endParaRPr lang="en-IN" sz="2800" dirty="0">
              <a:solidFill>
                <a:schemeClr val="bg1"/>
              </a:solidFill>
            </a:endParaRPr>
          </a:p>
          <a:p>
            <a:r>
              <a:rPr lang="en-IN" sz="2800" dirty="0">
                <a:solidFill>
                  <a:schemeClr val="bg1"/>
                </a:solidFill>
              </a:rPr>
              <a:t>?? - Untracked files</a:t>
            </a:r>
          </a:p>
          <a:p>
            <a:r>
              <a:rPr lang="en-IN" sz="2800" dirty="0">
                <a:solidFill>
                  <a:schemeClr val="bg1"/>
                </a:solidFill>
              </a:rPr>
              <a:t>A - Files added to stage</a:t>
            </a:r>
          </a:p>
          <a:p>
            <a:r>
              <a:rPr lang="en-IN" sz="2800" dirty="0">
                <a:solidFill>
                  <a:schemeClr val="bg1"/>
                </a:solidFill>
              </a:rPr>
              <a:t>M - Modified files</a:t>
            </a:r>
          </a:p>
          <a:p>
            <a:r>
              <a:rPr lang="en-IN" sz="2800" dirty="0">
                <a:solidFill>
                  <a:schemeClr val="bg1"/>
                </a:solidFill>
              </a:rPr>
              <a:t>D - Deleted files</a:t>
            </a:r>
          </a:p>
        </p:txBody>
      </p:sp>
    </p:spTree>
    <p:extLst>
      <p:ext uri="{BB962C8B-B14F-4D97-AF65-F5344CB8AC3E}">
        <p14:creationId xmlns:p14="http://schemas.microsoft.com/office/powerpoint/2010/main" xmlns="" val="177431015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FFC3FC4-4076-45B9-9623-D54BE7F9672D}"/>
              </a:ext>
            </a:extLst>
          </p:cNvPr>
          <p:cNvSpPr txBox="1"/>
          <p:nvPr/>
        </p:nvSpPr>
        <p:spPr>
          <a:xfrm>
            <a:off x="203200" y="217715"/>
            <a:ext cx="8962571" cy="3970318"/>
          </a:xfrm>
          <a:prstGeom prst="rect">
            <a:avLst/>
          </a:prstGeom>
          <a:noFill/>
        </p:spPr>
        <p:txBody>
          <a:bodyPr wrap="square">
            <a:spAutoFit/>
          </a:bodyPr>
          <a:lstStyle/>
          <a:p>
            <a:r>
              <a:rPr lang="en-IN" sz="2800" dirty="0">
                <a:solidFill>
                  <a:schemeClr val="bg1"/>
                </a:solidFill>
              </a:rPr>
              <a:t>We see the file we expected is modified. So let's commit it directly:</a:t>
            </a:r>
          </a:p>
          <a:p>
            <a:endParaRPr lang="en-IN" sz="2800" dirty="0">
              <a:solidFill>
                <a:schemeClr val="bg1"/>
              </a:solidFill>
            </a:endParaRPr>
          </a:p>
          <a:p>
            <a:r>
              <a:rPr lang="en-IN" sz="2800" dirty="0">
                <a:solidFill>
                  <a:schemeClr val="accent1"/>
                </a:solidFill>
                <a:latin typeface="Arial Black" panose="020B0A04020102020204" pitchFamily="34" charset="0"/>
              </a:rPr>
              <a:t>Example</a:t>
            </a:r>
          </a:p>
          <a:p>
            <a:r>
              <a:rPr lang="en-IN" sz="2800" dirty="0"/>
              <a:t>[USER@LOCALHOST]$  </a:t>
            </a:r>
            <a:r>
              <a:rPr lang="en-IN" sz="2800" dirty="0">
                <a:solidFill>
                  <a:schemeClr val="bg1"/>
                </a:solidFill>
              </a:rPr>
              <a:t>git commit -a -m "Updated                                                        Index.html with a new line"</a:t>
            </a:r>
          </a:p>
          <a:p>
            <a:r>
              <a:rPr lang="en-IN" sz="2800" dirty="0">
                <a:solidFill>
                  <a:schemeClr val="bg1"/>
                </a:solidFill>
              </a:rPr>
              <a:t>                 [master 09f4acd] Updated index.html                      with a new line</a:t>
            </a:r>
          </a:p>
          <a:p>
            <a:r>
              <a:rPr lang="en-IN" sz="2800" dirty="0">
                <a:solidFill>
                  <a:schemeClr val="bg1"/>
                </a:solidFill>
              </a:rPr>
              <a:t>                1 file changed, 1 insertion(+)</a:t>
            </a:r>
          </a:p>
        </p:txBody>
      </p:sp>
    </p:spTree>
    <p:extLst>
      <p:ext uri="{BB962C8B-B14F-4D97-AF65-F5344CB8AC3E}">
        <p14:creationId xmlns:p14="http://schemas.microsoft.com/office/powerpoint/2010/main" xmlns="" val="26782476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5CCA8-AE6D-4F2F-9C61-E79C9CC2639B}"/>
              </a:ext>
            </a:extLst>
          </p:cNvPr>
          <p:cNvSpPr>
            <a:spLocks noGrp="1"/>
          </p:cNvSpPr>
          <p:nvPr>
            <p:ph type="title"/>
          </p:nvPr>
        </p:nvSpPr>
        <p:spPr>
          <a:xfrm flipH="1">
            <a:off x="9218612" y="685800"/>
            <a:ext cx="1860514" cy="5308599"/>
          </a:xfrm>
        </p:spPr>
        <p:txBody>
          <a:bodyPr>
            <a:normAutofit/>
          </a:bodyPr>
          <a:lstStyle/>
          <a:p>
            <a:pPr algn="ctr"/>
            <a:r>
              <a:rPr lang="en-IN" sz="4400" dirty="0">
                <a:solidFill>
                  <a:schemeClr val="accent1"/>
                </a:solidFill>
              </a:rPr>
              <a:t>GIT</a:t>
            </a:r>
          </a:p>
        </p:txBody>
      </p:sp>
      <p:sp>
        <p:nvSpPr>
          <p:cNvPr id="3" name="Content Placeholder 2">
            <a:extLst>
              <a:ext uri="{FF2B5EF4-FFF2-40B4-BE49-F238E27FC236}">
                <a16:creationId xmlns:a16="http://schemas.microsoft.com/office/drawing/2014/main" xmlns="" id="{6FBF3E47-6498-4BEF-AF04-B93C0031C264}"/>
              </a:ext>
            </a:extLst>
          </p:cNvPr>
          <p:cNvSpPr>
            <a:spLocks noGrp="1"/>
          </p:cNvSpPr>
          <p:nvPr>
            <p:ph idx="1"/>
          </p:nvPr>
        </p:nvSpPr>
        <p:spPr>
          <a:xfrm>
            <a:off x="459731" y="841831"/>
            <a:ext cx="8946541" cy="4195481"/>
          </a:xfrm>
        </p:spPr>
        <p:txBody>
          <a:bodyPr>
            <a:normAutofit/>
          </a:bodyPr>
          <a:lstStyle/>
          <a:p>
            <a:r>
              <a:rPr lang="en-US" sz="2800" b="1" i="0" dirty="0">
                <a:solidFill>
                  <a:schemeClr val="bg1"/>
                </a:solidFill>
                <a:effectLst/>
                <a:latin typeface="Arial" panose="020B0604020202020204" pitchFamily="34" charset="0"/>
              </a:rPr>
              <a:t>Git</a:t>
            </a:r>
            <a:r>
              <a:rPr lang="en-US" sz="2800" b="0" i="0" dirty="0">
                <a:solidFill>
                  <a:schemeClr val="bg1"/>
                </a:solidFill>
                <a:effectLst/>
                <a:latin typeface="Arial" panose="020B0604020202020204" pitchFamily="34" charset="0"/>
              </a:rPr>
              <a:t> (</a:t>
            </a:r>
            <a:r>
              <a:rPr lang="en-US" sz="2800" b="0" i="0" u="none" strike="noStrike" dirty="0">
                <a:solidFill>
                  <a:schemeClr val="bg1"/>
                </a:solidFill>
                <a:effectLst/>
                <a:latin typeface="Arial" panose="020B0604020202020204" pitchFamily="34" charset="0"/>
                <a:hlinkClick r:id="rId2" tooltip="Help:IPA/English">
                  <a:extLst>
                    <a:ext uri="{A12FA001-AC4F-418D-AE19-62706E023703}">
                      <ahyp:hlinkClr xmlns:ahyp="http://schemas.microsoft.com/office/drawing/2018/hyperlinkcolor" xmlns="" val="tx"/>
                    </a:ext>
                  </a:extLst>
                </a:hlinkClick>
              </a:rPr>
              <a:t>/</a:t>
            </a:r>
            <a:r>
              <a:rPr lang="en-US" sz="2800" b="0" i="0" u="none" strike="noStrike" dirty="0" err="1">
                <a:solidFill>
                  <a:schemeClr val="bg1"/>
                </a:solidFill>
                <a:effectLst/>
                <a:latin typeface="Arial" panose="020B0604020202020204" pitchFamily="34" charset="0"/>
                <a:hlinkClick r:id="rId2" tooltip="Help:IPA/English">
                  <a:extLst>
                    <a:ext uri="{A12FA001-AC4F-418D-AE19-62706E023703}">
                      <ahyp:hlinkClr xmlns:ahyp="http://schemas.microsoft.com/office/drawing/2018/hyperlinkcolor" xmlns="" val="tx"/>
                    </a:ext>
                  </a:extLst>
                </a:hlinkClick>
              </a:rPr>
              <a:t>ɡɪt</a:t>
            </a:r>
            <a:r>
              <a:rPr lang="en-US" sz="2800" b="0" i="0" u="none" strike="noStrike" dirty="0">
                <a:solidFill>
                  <a:schemeClr val="bg1"/>
                </a:solidFill>
                <a:effectLst/>
                <a:latin typeface="Arial" panose="020B0604020202020204" pitchFamily="34" charset="0"/>
                <a:hlinkClick r:id="rId2" tooltip="Help:IPA/English">
                  <a:extLst>
                    <a:ext uri="{A12FA001-AC4F-418D-AE19-62706E023703}">
                      <ahyp:hlinkClr xmlns:ahyp="http://schemas.microsoft.com/office/drawing/2018/hyperlinkcolor" xmlns="" val="tx"/>
                    </a:ext>
                  </a:extLst>
                </a:hlinkClick>
              </a:rPr>
              <a:t>/</a:t>
            </a:r>
            <a:r>
              <a:rPr lang="en-US" sz="2800" b="0" i="0" dirty="0">
                <a:solidFill>
                  <a:schemeClr val="bg1"/>
                </a:solidFill>
                <a:effectLst/>
                <a:latin typeface="Arial" panose="020B0604020202020204" pitchFamily="34" charset="0"/>
              </a:rPr>
              <a:t>)</a:t>
            </a:r>
            <a:r>
              <a:rPr lang="en-US" sz="2800" b="0" i="0" u="none"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[7]</a:t>
            </a:r>
            <a:r>
              <a:rPr lang="en-US" sz="2800" b="0" i="0" dirty="0">
                <a:solidFill>
                  <a:schemeClr val="bg1"/>
                </a:solidFill>
                <a:effectLst/>
                <a:latin typeface="Arial" panose="020B0604020202020204" pitchFamily="34" charset="0"/>
              </a:rPr>
              <a:t> is software for tracking changes in any set of </a:t>
            </a:r>
            <a:r>
              <a:rPr lang="en-US" sz="2800" b="0" i="0" u="none" strike="noStrike" dirty="0">
                <a:solidFill>
                  <a:schemeClr val="bg1"/>
                </a:solidFill>
                <a:effectLst/>
                <a:latin typeface="Arial" panose="020B0604020202020204" pitchFamily="34" charset="0"/>
                <a:hlinkClick r:id="rId4" tooltip="Computer file">
                  <a:extLst>
                    <a:ext uri="{A12FA001-AC4F-418D-AE19-62706E023703}">
                      <ahyp:hlinkClr xmlns:ahyp="http://schemas.microsoft.com/office/drawing/2018/hyperlinkcolor" xmlns="" val="tx"/>
                    </a:ext>
                  </a:extLst>
                </a:hlinkClick>
              </a:rPr>
              <a:t>files</a:t>
            </a:r>
            <a:r>
              <a:rPr lang="en-US" sz="2800" b="0" i="0" dirty="0">
                <a:solidFill>
                  <a:schemeClr val="bg1"/>
                </a:solidFill>
                <a:effectLst/>
                <a:latin typeface="Arial" panose="020B0604020202020204" pitchFamily="34" charset="0"/>
              </a:rPr>
              <a:t>, usually used for coordinating work among </a:t>
            </a:r>
            <a:r>
              <a:rPr lang="en-US" sz="2800" b="0" i="0" u="none" strike="noStrike" dirty="0">
                <a:solidFill>
                  <a:schemeClr val="bg1"/>
                </a:solidFill>
                <a:effectLst/>
                <a:latin typeface="Arial" panose="020B0604020202020204" pitchFamily="34" charset="0"/>
                <a:hlinkClick r:id="rId5" tooltip="Programmer">
                  <a:extLst>
                    <a:ext uri="{A12FA001-AC4F-418D-AE19-62706E023703}">
                      <ahyp:hlinkClr xmlns:ahyp="http://schemas.microsoft.com/office/drawing/2018/hyperlinkcolor" xmlns="" val="tx"/>
                    </a:ext>
                  </a:extLst>
                </a:hlinkClick>
              </a:rPr>
              <a:t>programmers</a:t>
            </a:r>
            <a:r>
              <a:rPr lang="en-US" sz="2800" b="0" i="0" dirty="0">
                <a:solidFill>
                  <a:schemeClr val="bg1"/>
                </a:solidFill>
                <a:effectLst/>
                <a:latin typeface="Arial" panose="020B0604020202020204" pitchFamily="34" charset="0"/>
              </a:rPr>
              <a:t> collaboratively developing </a:t>
            </a:r>
            <a:r>
              <a:rPr lang="en-US" sz="2800" b="0" i="0" u="none" strike="noStrike" dirty="0">
                <a:solidFill>
                  <a:schemeClr val="bg1"/>
                </a:solidFill>
                <a:effectLst/>
                <a:latin typeface="Arial" panose="020B0604020202020204" pitchFamily="34" charset="0"/>
                <a:hlinkClick r:id="rId6" tooltip="Source code">
                  <a:extLst>
                    <a:ext uri="{A12FA001-AC4F-418D-AE19-62706E023703}">
                      <ahyp:hlinkClr xmlns:ahyp="http://schemas.microsoft.com/office/drawing/2018/hyperlinkcolor" xmlns="" val="tx"/>
                    </a:ext>
                  </a:extLst>
                </a:hlinkClick>
              </a:rPr>
              <a:t>source code</a:t>
            </a:r>
            <a:r>
              <a:rPr lang="en-US" sz="2800" b="0" i="0" dirty="0">
                <a:solidFill>
                  <a:schemeClr val="bg1"/>
                </a:solidFill>
                <a:effectLst/>
                <a:latin typeface="Arial" panose="020B0604020202020204" pitchFamily="34" charset="0"/>
              </a:rPr>
              <a:t> during </a:t>
            </a:r>
            <a:r>
              <a:rPr lang="en-US" sz="2800" b="0" i="0" u="none" strike="noStrike" dirty="0">
                <a:solidFill>
                  <a:schemeClr val="bg1"/>
                </a:solidFill>
                <a:effectLst/>
                <a:latin typeface="Arial" panose="020B0604020202020204" pitchFamily="34" charset="0"/>
                <a:hlinkClick r:id="rId7" tooltip="Software development">
                  <a:extLst>
                    <a:ext uri="{A12FA001-AC4F-418D-AE19-62706E023703}">
                      <ahyp:hlinkClr xmlns:ahyp="http://schemas.microsoft.com/office/drawing/2018/hyperlinkcolor" xmlns="" val="tx"/>
                    </a:ext>
                  </a:extLst>
                </a:hlinkClick>
              </a:rPr>
              <a:t>software development</a:t>
            </a:r>
            <a:r>
              <a:rPr lang="en-US" sz="2800" b="0" i="0" dirty="0">
                <a:solidFill>
                  <a:schemeClr val="bg1"/>
                </a:solidFill>
                <a:effectLst/>
                <a:latin typeface="Arial" panose="020B0604020202020204" pitchFamily="34" charset="0"/>
              </a:rPr>
              <a:t>. Its goals include speed, </a:t>
            </a:r>
            <a:r>
              <a:rPr lang="en-US" sz="2800" b="0" i="0" u="none" strike="noStrike" dirty="0">
                <a:solidFill>
                  <a:schemeClr val="bg1"/>
                </a:solidFill>
                <a:effectLst/>
                <a:latin typeface="Arial" panose="020B0604020202020204" pitchFamily="34" charset="0"/>
                <a:hlinkClick r:id="rId8" tooltip="Data integrity">
                  <a:extLst>
                    <a:ext uri="{A12FA001-AC4F-418D-AE19-62706E023703}">
                      <ahyp:hlinkClr xmlns:ahyp="http://schemas.microsoft.com/office/drawing/2018/hyperlinkcolor" xmlns="" val="tx"/>
                    </a:ext>
                  </a:extLst>
                </a:hlinkClick>
              </a:rPr>
              <a:t>data integrity</a:t>
            </a:r>
            <a:r>
              <a:rPr lang="en-US" sz="2800" b="0" i="0" dirty="0">
                <a:solidFill>
                  <a:schemeClr val="bg1"/>
                </a:solidFill>
                <a:effectLst/>
                <a:latin typeface="Arial" panose="020B0604020202020204" pitchFamily="34" charset="0"/>
              </a:rPr>
              <a:t>, and support for distributed, non-linear workflows (thousands of parallel branches running on different systems).</a:t>
            </a:r>
            <a:r>
              <a:rPr lang="en-US" sz="2800" b="0" i="0" u="none"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[8]</a:t>
            </a:r>
            <a:r>
              <a:rPr lang="en-US" sz="2800" b="0" i="0" u="none"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[9]</a:t>
            </a:r>
            <a:r>
              <a:rPr lang="en-US" sz="2800" b="0" i="0" u="none" strike="noStrike" baseline="30000" dirty="0">
                <a:solidFill>
                  <a:schemeClr val="bg1"/>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[10]</a:t>
            </a:r>
            <a:endParaRPr lang="en-IN" sz="2800" dirty="0">
              <a:solidFill>
                <a:schemeClr val="bg1"/>
              </a:solidFill>
            </a:endParaRPr>
          </a:p>
        </p:txBody>
      </p:sp>
      <p:sp>
        <p:nvSpPr>
          <p:cNvPr id="5" name="TextBox 4">
            <a:extLst>
              <a:ext uri="{FF2B5EF4-FFF2-40B4-BE49-F238E27FC236}">
                <a16:creationId xmlns:a16="http://schemas.microsoft.com/office/drawing/2014/main" xmlns="" id="{FDC57F66-C151-469A-8F87-6C30E09F2566}"/>
              </a:ext>
            </a:extLst>
          </p:cNvPr>
          <p:cNvSpPr txBox="1"/>
          <p:nvPr/>
        </p:nvSpPr>
        <p:spPr>
          <a:xfrm>
            <a:off x="3054202" y="3244334"/>
            <a:ext cx="6108404" cy="369332"/>
          </a:xfrm>
          <a:prstGeom prst="rect">
            <a:avLst/>
          </a:prstGeom>
          <a:noFill/>
        </p:spPr>
        <p:txBody>
          <a:bodyPr wrap="square">
            <a:spAutoFit/>
          </a:bodyPr>
          <a:lstStyle/>
          <a:p>
            <a:pPr algn="ctr"/>
            <a:r>
              <a:rPr lang="en-IN" dirty="0">
                <a:solidFill>
                  <a:schemeClr val="bg1">
                    <a:lumMod val="95000"/>
                    <a:lumOff val="5000"/>
                  </a:schemeClr>
                </a:solidFill>
              </a:rPr>
              <a:t>GIT</a:t>
            </a:r>
          </a:p>
        </p:txBody>
      </p:sp>
    </p:spTree>
    <p:extLst>
      <p:ext uri="{BB962C8B-B14F-4D97-AF65-F5344CB8AC3E}">
        <p14:creationId xmlns:p14="http://schemas.microsoft.com/office/powerpoint/2010/main" xmlns="" val="184397454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AF1DE35-FB4C-41E6-8390-72538A96D210}"/>
              </a:ext>
            </a:extLst>
          </p:cNvPr>
          <p:cNvSpPr txBox="1"/>
          <p:nvPr/>
        </p:nvSpPr>
        <p:spPr>
          <a:xfrm>
            <a:off x="232229" y="203200"/>
            <a:ext cx="8933542" cy="6032421"/>
          </a:xfrm>
          <a:prstGeom prst="rect">
            <a:avLst/>
          </a:prstGeom>
          <a:noFill/>
        </p:spPr>
        <p:txBody>
          <a:bodyPr wrap="square">
            <a:spAutoFit/>
          </a:bodyPr>
          <a:lstStyle/>
          <a:p>
            <a:r>
              <a:rPr lang="en-IN" sz="2800" dirty="0">
                <a:solidFill>
                  <a:schemeClr val="accent1"/>
                </a:solidFill>
                <a:latin typeface="Arial Black" panose="020B0A04020102020204" pitchFamily="34" charset="0"/>
              </a:rPr>
              <a:t>Git Commit Log</a:t>
            </a:r>
          </a:p>
          <a:p>
            <a:endParaRPr lang="en-IN" dirty="0"/>
          </a:p>
          <a:p>
            <a:r>
              <a:rPr lang="en-IN" sz="2000" dirty="0">
                <a:solidFill>
                  <a:schemeClr val="bg1"/>
                </a:solidFill>
              </a:rPr>
              <a:t>To view the history of commits for a repository, you can use the log command:</a:t>
            </a:r>
          </a:p>
          <a:p>
            <a:endParaRPr lang="en-IN" sz="2000" dirty="0">
              <a:solidFill>
                <a:schemeClr val="bg1"/>
              </a:solidFill>
            </a:endParaRPr>
          </a:p>
          <a:p>
            <a:r>
              <a:rPr lang="en-IN" sz="2000" dirty="0">
                <a:solidFill>
                  <a:schemeClr val="accent1"/>
                </a:solidFill>
              </a:rPr>
              <a:t>Example</a:t>
            </a:r>
          </a:p>
          <a:p>
            <a:r>
              <a:rPr lang="en-IN" sz="2000" dirty="0">
                <a:solidFill>
                  <a:schemeClr val="bg1"/>
                </a:solidFill>
              </a:rPr>
              <a:t>[</a:t>
            </a:r>
            <a:r>
              <a:rPr lang="en-IN" sz="2000" dirty="0" err="1">
                <a:solidFill>
                  <a:schemeClr val="bg1"/>
                </a:solidFill>
              </a:rPr>
              <a:t>user@localhost</a:t>
            </a:r>
            <a:r>
              <a:rPr lang="en-IN" sz="2000" dirty="0">
                <a:solidFill>
                  <a:schemeClr val="bg1"/>
                </a:solidFill>
              </a:rPr>
              <a:t>]$ git log</a:t>
            </a:r>
          </a:p>
          <a:p>
            <a:r>
              <a:rPr lang="en-IN" sz="2000" dirty="0">
                <a:solidFill>
                  <a:schemeClr val="bg1"/>
                </a:solidFill>
              </a:rPr>
              <a:t>                  commit                       09f4acd3f8836b7f6fc44ad9e012f82faf861803 (HEAD -&gt;    master)</a:t>
            </a:r>
          </a:p>
          <a:p>
            <a:r>
              <a:rPr lang="en-IN" sz="2000" dirty="0">
                <a:solidFill>
                  <a:schemeClr val="bg1"/>
                </a:solidFill>
              </a:rPr>
              <a:t>                     Author: w3schools-test </a:t>
            </a:r>
          </a:p>
          <a:p>
            <a:r>
              <a:rPr lang="en-IN" sz="2000" dirty="0">
                <a:solidFill>
                  <a:schemeClr val="bg1"/>
                </a:solidFill>
              </a:rPr>
              <a:t>              Date:   Fri Mar 26 09:35:54 2021 +0100</a:t>
            </a:r>
          </a:p>
          <a:p>
            <a:endParaRPr lang="en-IN" sz="2000" dirty="0">
              <a:solidFill>
                <a:schemeClr val="bg1"/>
              </a:solidFill>
            </a:endParaRPr>
          </a:p>
          <a:p>
            <a:r>
              <a:rPr lang="en-IN" sz="2000" dirty="0">
                <a:solidFill>
                  <a:schemeClr val="bg1"/>
                </a:solidFill>
              </a:rPr>
              <a:t>                 Updated index.html with a new line</a:t>
            </a:r>
          </a:p>
          <a:p>
            <a:endParaRPr lang="en-IN" sz="2000" dirty="0">
              <a:solidFill>
                <a:schemeClr val="bg1"/>
              </a:solidFill>
            </a:endParaRPr>
          </a:p>
          <a:p>
            <a:r>
              <a:rPr lang="en-IN" sz="2000" dirty="0">
                <a:solidFill>
                  <a:schemeClr val="bg1"/>
                </a:solidFill>
              </a:rPr>
              <a:t>     commit 221ec6e10aeedbfd02b85264087cd9adc18e4b26</a:t>
            </a:r>
          </a:p>
          <a:p>
            <a:r>
              <a:rPr lang="en-IN" sz="2000" dirty="0">
                <a:solidFill>
                  <a:schemeClr val="bg1"/>
                </a:solidFill>
              </a:rPr>
              <a:t>      Author: w3schools-test </a:t>
            </a:r>
          </a:p>
          <a:p>
            <a:r>
              <a:rPr lang="en-IN" sz="2000" dirty="0">
                <a:solidFill>
                  <a:schemeClr val="bg1"/>
                </a:solidFill>
              </a:rPr>
              <a:t>        Date:   Fri Mar 26 09:13:07 2021 +0100</a:t>
            </a:r>
          </a:p>
          <a:p>
            <a:endParaRPr lang="en-IN" sz="2000" dirty="0">
              <a:solidFill>
                <a:schemeClr val="bg1"/>
              </a:solidFill>
            </a:endParaRPr>
          </a:p>
          <a:p>
            <a:r>
              <a:rPr lang="en-IN" sz="2000" dirty="0">
                <a:solidFill>
                  <a:schemeClr val="bg1"/>
                </a:solidFill>
              </a:rPr>
              <a:t>         First release of Hello World!</a:t>
            </a:r>
          </a:p>
        </p:txBody>
      </p:sp>
    </p:spTree>
    <p:extLst>
      <p:ext uri="{BB962C8B-B14F-4D97-AF65-F5344CB8AC3E}">
        <p14:creationId xmlns:p14="http://schemas.microsoft.com/office/powerpoint/2010/main" xmlns="" val="226069272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068777A-71C3-4B06-B26D-46FB35D8B7C6}"/>
              </a:ext>
            </a:extLst>
          </p:cNvPr>
          <p:cNvSpPr txBox="1"/>
          <p:nvPr/>
        </p:nvSpPr>
        <p:spPr>
          <a:xfrm>
            <a:off x="261257" y="174171"/>
            <a:ext cx="12192000" cy="4862870"/>
          </a:xfrm>
          <a:prstGeom prst="rect">
            <a:avLst/>
          </a:prstGeom>
          <a:noFill/>
        </p:spPr>
        <p:txBody>
          <a:bodyPr wrap="square">
            <a:spAutoFit/>
          </a:bodyPr>
          <a:lstStyle/>
          <a:p>
            <a:r>
              <a:rPr lang="en-IN" sz="3600" dirty="0">
                <a:solidFill>
                  <a:schemeClr val="accent1"/>
                </a:solidFill>
                <a:latin typeface="Arial Black" panose="020B0A04020102020204" pitchFamily="34" charset="0"/>
              </a:rPr>
              <a:t>Git Branch</a:t>
            </a:r>
          </a:p>
          <a:p>
            <a:endParaRPr lang="en-IN" dirty="0"/>
          </a:p>
          <a:p>
            <a:r>
              <a:rPr lang="en-IN" sz="3200" dirty="0">
                <a:solidFill>
                  <a:schemeClr val="bg1"/>
                </a:solidFill>
              </a:rPr>
              <a:t>Working with Git Branches</a:t>
            </a:r>
          </a:p>
          <a:p>
            <a:r>
              <a:rPr lang="en-IN" sz="3200" dirty="0">
                <a:solidFill>
                  <a:schemeClr val="bg1"/>
                </a:solidFill>
              </a:rPr>
              <a:t>In Git, a branch is a new/separate version of the main repository.</a:t>
            </a:r>
          </a:p>
          <a:p>
            <a:endParaRPr lang="en-IN" sz="3200" dirty="0">
              <a:solidFill>
                <a:schemeClr val="bg1"/>
              </a:solidFill>
            </a:endParaRPr>
          </a:p>
          <a:p>
            <a:r>
              <a:rPr lang="en-IN" sz="3200" dirty="0">
                <a:solidFill>
                  <a:schemeClr val="bg1"/>
                </a:solidFill>
              </a:rPr>
              <a:t>Let's say you have a large project, and you need to update the design on it.</a:t>
            </a:r>
          </a:p>
          <a:p>
            <a:endParaRPr lang="en-IN" sz="3200" dirty="0">
              <a:solidFill>
                <a:schemeClr val="bg1"/>
              </a:solidFill>
            </a:endParaRPr>
          </a:p>
          <a:p>
            <a:r>
              <a:rPr lang="en-IN" sz="3200" dirty="0">
                <a:solidFill>
                  <a:schemeClr val="bg1"/>
                </a:solidFill>
              </a:rPr>
              <a:t>How would that work without and with Git:</a:t>
            </a:r>
          </a:p>
        </p:txBody>
      </p:sp>
    </p:spTree>
    <p:extLst>
      <p:ext uri="{BB962C8B-B14F-4D97-AF65-F5344CB8AC3E}">
        <p14:creationId xmlns:p14="http://schemas.microsoft.com/office/powerpoint/2010/main" xmlns="" val="403293810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E526D29-EA00-4001-AC74-082EF06FA908}"/>
              </a:ext>
            </a:extLst>
          </p:cNvPr>
          <p:cNvSpPr txBox="1"/>
          <p:nvPr/>
        </p:nvSpPr>
        <p:spPr>
          <a:xfrm>
            <a:off x="0" y="101600"/>
            <a:ext cx="12191999" cy="6463308"/>
          </a:xfrm>
          <a:prstGeom prst="rect">
            <a:avLst/>
          </a:prstGeom>
          <a:noFill/>
        </p:spPr>
        <p:txBody>
          <a:bodyPr wrap="square">
            <a:spAutoFit/>
          </a:bodyPr>
          <a:lstStyle/>
          <a:p>
            <a:r>
              <a:rPr lang="en-IN" sz="3600" dirty="0">
                <a:solidFill>
                  <a:schemeClr val="accent1"/>
                </a:solidFill>
                <a:latin typeface="Arial Black" panose="020B0A04020102020204" pitchFamily="34" charset="0"/>
              </a:rPr>
              <a:t>Without Git</a:t>
            </a:r>
            <a:r>
              <a:rPr lang="en-IN" dirty="0"/>
              <a:t>:</a:t>
            </a:r>
          </a:p>
          <a:p>
            <a:endParaRPr lang="en-IN" dirty="0"/>
          </a:p>
          <a:p>
            <a:r>
              <a:rPr lang="en-IN" sz="2400" dirty="0">
                <a:solidFill>
                  <a:schemeClr val="bg1"/>
                </a:solidFill>
              </a:rPr>
              <a:t>Make copies of all the relevant files to avoid impacting the live version</a:t>
            </a:r>
          </a:p>
          <a:p>
            <a:r>
              <a:rPr lang="en-IN" sz="2400" dirty="0">
                <a:solidFill>
                  <a:schemeClr val="bg1"/>
                </a:solidFill>
              </a:rPr>
              <a:t>Start working with the design and find that code depend on code in other files, that also need to be changed!</a:t>
            </a:r>
          </a:p>
          <a:p>
            <a:r>
              <a:rPr lang="en-IN" sz="2400" dirty="0">
                <a:solidFill>
                  <a:schemeClr val="bg1"/>
                </a:solidFill>
              </a:rPr>
              <a:t>Make copies of the dependant files as well. Making sure that every file dependency references the correct file name</a:t>
            </a:r>
          </a:p>
          <a:p>
            <a:r>
              <a:rPr lang="en-IN" sz="2400" dirty="0">
                <a:solidFill>
                  <a:schemeClr val="bg1"/>
                </a:solidFill>
              </a:rPr>
              <a:t>EMERGENCY! There is an unrelated error somewhere else in the project that needs to be fixed ASAP!</a:t>
            </a:r>
          </a:p>
          <a:p>
            <a:r>
              <a:rPr lang="en-IN" sz="2400" dirty="0">
                <a:solidFill>
                  <a:schemeClr val="bg1"/>
                </a:solidFill>
              </a:rPr>
              <a:t>Save all your files, making a note of the names of the copies you were working on</a:t>
            </a:r>
          </a:p>
          <a:p>
            <a:r>
              <a:rPr lang="en-IN" sz="2400" dirty="0">
                <a:solidFill>
                  <a:schemeClr val="bg1"/>
                </a:solidFill>
              </a:rPr>
              <a:t>Work on the unrelated error and update the code to fix it</a:t>
            </a:r>
          </a:p>
          <a:p>
            <a:r>
              <a:rPr lang="en-IN" sz="2400" dirty="0">
                <a:solidFill>
                  <a:schemeClr val="bg1"/>
                </a:solidFill>
              </a:rPr>
              <a:t>Go back to the design, and finish the work there</a:t>
            </a:r>
          </a:p>
          <a:p>
            <a:r>
              <a:rPr lang="en-IN" sz="2400" dirty="0">
                <a:solidFill>
                  <a:schemeClr val="bg1"/>
                </a:solidFill>
              </a:rPr>
              <a:t>Copy the code or rename the files, so the updated design is on the live version</a:t>
            </a:r>
          </a:p>
          <a:p>
            <a:r>
              <a:rPr lang="en-IN" sz="2400" dirty="0">
                <a:solidFill>
                  <a:schemeClr val="bg1"/>
                </a:solidFill>
              </a:rPr>
              <a:t>(2 weeks later, you realize that the unrelated error was not fixed in the new design version because you copied the files before the fix)</a:t>
            </a:r>
          </a:p>
          <a:p>
            <a:endParaRPr lang="en-IN" sz="2400" dirty="0">
              <a:solidFill>
                <a:schemeClr val="bg1"/>
              </a:solidFill>
            </a:endParaRPr>
          </a:p>
        </p:txBody>
      </p:sp>
    </p:spTree>
    <p:extLst>
      <p:ext uri="{BB962C8B-B14F-4D97-AF65-F5344CB8AC3E}">
        <p14:creationId xmlns:p14="http://schemas.microsoft.com/office/powerpoint/2010/main" xmlns="" val="296801083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1B392A-3C4D-4194-8CEA-CF9F0E6AF0D6}"/>
              </a:ext>
            </a:extLst>
          </p:cNvPr>
          <p:cNvSpPr txBox="1"/>
          <p:nvPr/>
        </p:nvSpPr>
        <p:spPr>
          <a:xfrm>
            <a:off x="0" y="278962"/>
            <a:ext cx="12293600" cy="6063198"/>
          </a:xfrm>
          <a:prstGeom prst="rect">
            <a:avLst/>
          </a:prstGeom>
          <a:noFill/>
        </p:spPr>
        <p:txBody>
          <a:bodyPr wrap="square">
            <a:spAutoFit/>
          </a:bodyPr>
          <a:lstStyle/>
          <a:p>
            <a:r>
              <a:rPr lang="en-IN" sz="3200" dirty="0">
                <a:solidFill>
                  <a:schemeClr val="accent1"/>
                </a:solidFill>
                <a:latin typeface="Arial Black" panose="020B0A04020102020204" pitchFamily="34" charset="0"/>
              </a:rPr>
              <a:t>With Git</a:t>
            </a:r>
            <a:r>
              <a:rPr lang="en-IN" dirty="0"/>
              <a:t>:</a:t>
            </a:r>
          </a:p>
          <a:p>
            <a:endParaRPr lang="en-IN" dirty="0"/>
          </a:p>
          <a:p>
            <a:r>
              <a:rPr lang="en-IN" sz="2000" dirty="0">
                <a:solidFill>
                  <a:schemeClr val="bg1"/>
                </a:solidFill>
              </a:rPr>
              <a:t>With a new branch called new-design, edit the code directly without impacting the main branch</a:t>
            </a:r>
          </a:p>
          <a:p>
            <a:r>
              <a:rPr lang="en-IN" sz="2000" dirty="0">
                <a:solidFill>
                  <a:schemeClr val="bg1"/>
                </a:solidFill>
              </a:rPr>
              <a:t>EMERGENCY! There is an unrelated error somewhere else in the project that needs to be fixed ASAP!</a:t>
            </a:r>
          </a:p>
          <a:p>
            <a:r>
              <a:rPr lang="en-IN" sz="2000" dirty="0">
                <a:solidFill>
                  <a:schemeClr val="bg1"/>
                </a:solidFill>
              </a:rPr>
              <a:t>Create a new branch from the main project called small-error-fix</a:t>
            </a:r>
          </a:p>
          <a:p>
            <a:r>
              <a:rPr lang="en-IN" sz="2000" dirty="0">
                <a:solidFill>
                  <a:schemeClr val="bg1"/>
                </a:solidFill>
              </a:rPr>
              <a:t>Fix the unrelated error and merge the small-error-fix branch with the main branch</a:t>
            </a:r>
          </a:p>
          <a:p>
            <a:r>
              <a:rPr lang="en-IN" sz="2000" dirty="0">
                <a:solidFill>
                  <a:schemeClr val="bg1"/>
                </a:solidFill>
              </a:rPr>
              <a:t>You go back to the new-design branch, and finish the work there</a:t>
            </a:r>
          </a:p>
          <a:p>
            <a:r>
              <a:rPr lang="en-IN" sz="2000" dirty="0">
                <a:solidFill>
                  <a:schemeClr val="bg1"/>
                </a:solidFill>
              </a:rPr>
              <a:t>Merge the new-design branch with main (getting alerted to the small error fix that you were missing)</a:t>
            </a:r>
          </a:p>
          <a:p>
            <a:r>
              <a:rPr lang="en-IN" sz="2000" dirty="0">
                <a:solidFill>
                  <a:schemeClr val="bg1"/>
                </a:solidFill>
              </a:rPr>
              <a:t>Branches allow you to work on different parts of a project without impacting the main branch.</a:t>
            </a:r>
          </a:p>
          <a:p>
            <a:endParaRPr lang="en-IN" sz="2000" dirty="0">
              <a:solidFill>
                <a:schemeClr val="bg1"/>
              </a:solidFill>
            </a:endParaRPr>
          </a:p>
          <a:p>
            <a:r>
              <a:rPr lang="en-IN" sz="2000" dirty="0">
                <a:solidFill>
                  <a:schemeClr val="bg1"/>
                </a:solidFill>
              </a:rPr>
              <a:t>When the work is complete, a branch can be merged with the main project.</a:t>
            </a:r>
          </a:p>
          <a:p>
            <a:endParaRPr lang="en-IN" sz="2000" dirty="0">
              <a:solidFill>
                <a:schemeClr val="bg1"/>
              </a:solidFill>
            </a:endParaRPr>
          </a:p>
          <a:p>
            <a:r>
              <a:rPr lang="en-IN" sz="2000" dirty="0">
                <a:solidFill>
                  <a:schemeClr val="bg1"/>
                </a:solidFill>
              </a:rPr>
              <a:t>You can even switch between branches and work on different projects without them interfering with each other.</a:t>
            </a:r>
          </a:p>
          <a:p>
            <a:endParaRPr lang="en-IN" sz="2000" dirty="0">
              <a:solidFill>
                <a:schemeClr val="bg1"/>
              </a:solidFill>
            </a:endParaRPr>
          </a:p>
          <a:p>
            <a:r>
              <a:rPr lang="en-IN" sz="2000" dirty="0">
                <a:solidFill>
                  <a:schemeClr val="bg1"/>
                </a:solidFill>
              </a:rPr>
              <a:t>Branching in Git is very lightweight and fast!</a:t>
            </a:r>
          </a:p>
          <a:p>
            <a:endParaRPr lang="en-IN" dirty="0"/>
          </a:p>
        </p:txBody>
      </p:sp>
    </p:spTree>
    <p:extLst>
      <p:ext uri="{BB962C8B-B14F-4D97-AF65-F5344CB8AC3E}">
        <p14:creationId xmlns:p14="http://schemas.microsoft.com/office/powerpoint/2010/main" xmlns="" val="107797077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DEBF02-604E-49DF-A922-7BD059310557}"/>
              </a:ext>
            </a:extLst>
          </p:cNvPr>
          <p:cNvSpPr txBox="1"/>
          <p:nvPr/>
        </p:nvSpPr>
        <p:spPr>
          <a:xfrm>
            <a:off x="65314" y="0"/>
            <a:ext cx="12061371" cy="5201424"/>
          </a:xfrm>
          <a:prstGeom prst="rect">
            <a:avLst/>
          </a:prstGeom>
          <a:noFill/>
        </p:spPr>
        <p:txBody>
          <a:bodyPr wrap="square">
            <a:spAutoFit/>
          </a:bodyPr>
          <a:lstStyle/>
          <a:p>
            <a:r>
              <a:rPr lang="en-IN" sz="3200" dirty="0">
                <a:solidFill>
                  <a:schemeClr val="accent1"/>
                </a:solidFill>
                <a:latin typeface="Arial Black" panose="020B0A04020102020204" pitchFamily="34" charset="0"/>
              </a:rPr>
              <a:t>New Git Branch</a:t>
            </a:r>
          </a:p>
          <a:p>
            <a:endParaRPr lang="en-IN" dirty="0"/>
          </a:p>
          <a:p>
            <a:endParaRPr lang="en-IN" dirty="0"/>
          </a:p>
          <a:p>
            <a:r>
              <a:rPr lang="en-IN" sz="2400" dirty="0">
                <a:solidFill>
                  <a:schemeClr val="bg1"/>
                </a:solidFill>
              </a:rPr>
              <a:t>Let add some new features to our index.html page.</a:t>
            </a:r>
          </a:p>
          <a:p>
            <a:endParaRPr lang="en-IN" sz="2400" dirty="0">
              <a:solidFill>
                <a:schemeClr val="bg1"/>
              </a:solidFill>
            </a:endParaRPr>
          </a:p>
          <a:p>
            <a:r>
              <a:rPr lang="en-IN" sz="2400" dirty="0">
                <a:solidFill>
                  <a:schemeClr val="bg1"/>
                </a:solidFill>
              </a:rPr>
              <a:t>We are working in our local repository, and we do not want to disturb or possibly wreck the main project.</a:t>
            </a:r>
          </a:p>
          <a:p>
            <a:endParaRPr lang="en-IN" sz="2400" dirty="0">
              <a:solidFill>
                <a:schemeClr val="bg1"/>
              </a:solidFill>
            </a:endParaRPr>
          </a:p>
          <a:p>
            <a:r>
              <a:rPr lang="en-IN" sz="2400" dirty="0">
                <a:solidFill>
                  <a:schemeClr val="bg1"/>
                </a:solidFill>
              </a:rPr>
              <a:t>So we create a new branch:</a:t>
            </a:r>
          </a:p>
          <a:p>
            <a:endParaRPr lang="en-IN" sz="2400" dirty="0">
              <a:solidFill>
                <a:schemeClr val="bg1"/>
              </a:solidFill>
            </a:endParaRPr>
          </a:p>
          <a:p>
            <a:r>
              <a:rPr lang="en-IN" sz="2400" dirty="0">
                <a:solidFill>
                  <a:schemeClr val="accent1"/>
                </a:solidFill>
              </a:rPr>
              <a:t>Example</a:t>
            </a:r>
          </a:p>
          <a:p>
            <a:r>
              <a:rPr lang="en-IN" sz="2400" dirty="0"/>
              <a:t>[</a:t>
            </a:r>
            <a:r>
              <a:rPr lang="en-IN" sz="2400" dirty="0" err="1"/>
              <a:t>user@localhost</a:t>
            </a:r>
            <a:r>
              <a:rPr lang="en-IN" sz="2400" dirty="0"/>
              <a:t>]$ </a:t>
            </a:r>
            <a:r>
              <a:rPr lang="en-IN" sz="2400" dirty="0">
                <a:solidFill>
                  <a:schemeClr val="bg1"/>
                </a:solidFill>
              </a:rPr>
              <a:t>git branch hello-world-images</a:t>
            </a:r>
          </a:p>
          <a:p>
            <a:endParaRPr lang="en-IN" sz="2400" dirty="0">
              <a:solidFill>
                <a:schemeClr val="bg1"/>
              </a:solidFill>
            </a:endParaRPr>
          </a:p>
          <a:p>
            <a:r>
              <a:rPr lang="en-IN" sz="2400" dirty="0">
                <a:solidFill>
                  <a:schemeClr val="bg1"/>
                </a:solidFill>
              </a:rPr>
              <a:t>Now we created a new branch called "hello-world-images"</a:t>
            </a:r>
          </a:p>
        </p:txBody>
      </p:sp>
    </p:spTree>
    <p:extLst>
      <p:ext uri="{BB962C8B-B14F-4D97-AF65-F5344CB8AC3E}">
        <p14:creationId xmlns:p14="http://schemas.microsoft.com/office/powerpoint/2010/main" xmlns="" val="66271369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E56861-9B1E-4807-B792-0F111A7757D2}"/>
              </a:ext>
            </a:extLst>
          </p:cNvPr>
          <p:cNvSpPr txBox="1"/>
          <p:nvPr/>
        </p:nvSpPr>
        <p:spPr>
          <a:xfrm>
            <a:off x="0" y="0"/>
            <a:ext cx="12192000" cy="5078313"/>
          </a:xfrm>
          <a:prstGeom prst="rect">
            <a:avLst/>
          </a:prstGeom>
          <a:noFill/>
        </p:spPr>
        <p:txBody>
          <a:bodyPr wrap="square">
            <a:spAutoFit/>
          </a:bodyPr>
          <a:lstStyle/>
          <a:p>
            <a:r>
              <a:rPr lang="en-IN" sz="3600" dirty="0">
                <a:solidFill>
                  <a:schemeClr val="bg1"/>
                </a:solidFill>
              </a:rPr>
              <a:t>Let's confirm that we have created a new branch:</a:t>
            </a:r>
          </a:p>
          <a:p>
            <a:endParaRPr lang="en-IN" sz="3600" dirty="0"/>
          </a:p>
          <a:p>
            <a:r>
              <a:rPr lang="en-IN" sz="3600" dirty="0">
                <a:solidFill>
                  <a:schemeClr val="accent1"/>
                </a:solidFill>
                <a:latin typeface="Arial Black" panose="020B0A04020102020204" pitchFamily="34" charset="0"/>
              </a:rPr>
              <a:t>Example</a:t>
            </a:r>
          </a:p>
          <a:p>
            <a:r>
              <a:rPr lang="en-IN" sz="3600" dirty="0"/>
              <a:t>[</a:t>
            </a:r>
            <a:r>
              <a:rPr lang="en-IN" sz="3600" dirty="0" err="1"/>
              <a:t>usre@localhost</a:t>
            </a:r>
            <a:r>
              <a:rPr lang="en-IN" sz="3600" dirty="0"/>
              <a:t>]$ </a:t>
            </a:r>
            <a:r>
              <a:rPr lang="en-IN" sz="3600" dirty="0">
                <a:solidFill>
                  <a:schemeClr val="bg1"/>
                </a:solidFill>
              </a:rPr>
              <a:t>git branch</a:t>
            </a:r>
          </a:p>
          <a:p>
            <a:r>
              <a:rPr lang="en-IN" sz="3600" dirty="0">
                <a:solidFill>
                  <a:schemeClr val="bg1"/>
                </a:solidFill>
              </a:rPr>
              <a:t>                  hello-world-images</a:t>
            </a:r>
          </a:p>
          <a:p>
            <a:r>
              <a:rPr lang="en-IN" sz="3600" dirty="0">
                <a:solidFill>
                  <a:schemeClr val="bg1"/>
                </a:solidFill>
              </a:rPr>
              <a:t>                  * master</a:t>
            </a:r>
          </a:p>
          <a:p>
            <a:r>
              <a:rPr lang="en-IN" sz="3600" dirty="0">
                <a:solidFill>
                  <a:schemeClr val="bg1"/>
                </a:solidFill>
              </a:rPr>
              <a:t>We can see the new branch with the name "hello-world-images", but the * beside master specifies that we are currently on that branch.</a:t>
            </a:r>
          </a:p>
        </p:txBody>
      </p:sp>
    </p:spTree>
    <p:extLst>
      <p:ext uri="{BB962C8B-B14F-4D97-AF65-F5344CB8AC3E}">
        <p14:creationId xmlns:p14="http://schemas.microsoft.com/office/powerpoint/2010/main" xmlns="" val="277532941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D3E1DA2-7E71-4A54-BF46-9831B4641AB4}"/>
              </a:ext>
            </a:extLst>
          </p:cNvPr>
          <p:cNvSpPr txBox="1"/>
          <p:nvPr/>
        </p:nvSpPr>
        <p:spPr>
          <a:xfrm>
            <a:off x="0" y="0"/>
            <a:ext cx="11945257" cy="5355312"/>
          </a:xfrm>
          <a:prstGeom prst="rect">
            <a:avLst/>
          </a:prstGeom>
          <a:noFill/>
        </p:spPr>
        <p:txBody>
          <a:bodyPr wrap="square">
            <a:spAutoFit/>
          </a:bodyPr>
          <a:lstStyle/>
          <a:p>
            <a:r>
              <a:rPr lang="en-IN" sz="3200" dirty="0">
                <a:solidFill>
                  <a:schemeClr val="accent1"/>
                </a:solidFill>
                <a:latin typeface="Arial Black" panose="020B0A04020102020204" pitchFamily="34" charset="0"/>
              </a:rPr>
              <a:t>checkout</a:t>
            </a:r>
            <a:r>
              <a:rPr lang="en-IN" sz="3200" dirty="0">
                <a:solidFill>
                  <a:schemeClr val="bg1"/>
                </a:solidFill>
              </a:rPr>
              <a:t> is the command used to check out a branch. Moving us from the current branch, to the one specified at the end of the command:</a:t>
            </a:r>
          </a:p>
          <a:p>
            <a:endParaRPr lang="en-IN" sz="3200" dirty="0">
              <a:solidFill>
                <a:schemeClr val="bg1"/>
              </a:solidFill>
            </a:endParaRPr>
          </a:p>
          <a:p>
            <a:r>
              <a:rPr lang="en-IN" sz="3600" dirty="0">
                <a:solidFill>
                  <a:schemeClr val="accent1"/>
                </a:solidFill>
                <a:latin typeface="Arial Black" panose="020B0A04020102020204" pitchFamily="34" charset="0"/>
              </a:rPr>
              <a:t>Example</a:t>
            </a:r>
          </a:p>
          <a:p>
            <a:r>
              <a:rPr lang="en-IN" sz="3200" dirty="0"/>
              <a:t>[</a:t>
            </a:r>
            <a:r>
              <a:rPr lang="en-IN" sz="3200" dirty="0" err="1"/>
              <a:t>user@localhost</a:t>
            </a:r>
            <a:r>
              <a:rPr lang="en-IN" sz="3200" dirty="0"/>
              <a:t>]$ </a:t>
            </a:r>
            <a:r>
              <a:rPr lang="en-IN" sz="3200" dirty="0">
                <a:solidFill>
                  <a:schemeClr val="bg1"/>
                </a:solidFill>
              </a:rPr>
              <a:t>git checkout hello-world-images</a:t>
            </a:r>
          </a:p>
          <a:p>
            <a:r>
              <a:rPr lang="en-IN" sz="3200" dirty="0">
                <a:solidFill>
                  <a:schemeClr val="bg1"/>
                </a:solidFill>
              </a:rPr>
              <a:t>              Switched to branch 'hello-world-images'</a:t>
            </a:r>
          </a:p>
          <a:p>
            <a:endParaRPr lang="en-IN" sz="3200" dirty="0">
              <a:solidFill>
                <a:schemeClr val="bg1"/>
              </a:solidFill>
            </a:endParaRPr>
          </a:p>
          <a:p>
            <a:r>
              <a:rPr lang="en-IN" sz="3200" dirty="0">
                <a:solidFill>
                  <a:schemeClr val="bg1"/>
                </a:solidFill>
              </a:rPr>
              <a:t>Now we have moved our current workspace from the master branch, to the new branch</a:t>
            </a:r>
          </a:p>
          <a:p>
            <a:endParaRPr lang="en-IN" dirty="0"/>
          </a:p>
        </p:txBody>
      </p:sp>
    </p:spTree>
    <p:extLst>
      <p:ext uri="{BB962C8B-B14F-4D97-AF65-F5344CB8AC3E}">
        <p14:creationId xmlns:p14="http://schemas.microsoft.com/office/powerpoint/2010/main" xmlns="" val="307200922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71FEE23-3B42-498F-AB14-A045DF99853D}"/>
              </a:ext>
            </a:extLst>
          </p:cNvPr>
          <p:cNvSpPr txBox="1"/>
          <p:nvPr/>
        </p:nvSpPr>
        <p:spPr>
          <a:xfrm>
            <a:off x="0" y="0"/>
            <a:ext cx="11930743" cy="4893647"/>
          </a:xfrm>
          <a:prstGeom prst="rect">
            <a:avLst/>
          </a:prstGeom>
          <a:noFill/>
        </p:spPr>
        <p:txBody>
          <a:bodyPr wrap="square">
            <a:spAutoFit/>
          </a:bodyPr>
          <a:lstStyle/>
          <a:p>
            <a:r>
              <a:rPr lang="en-IN" sz="2800" dirty="0">
                <a:solidFill>
                  <a:schemeClr val="accent1"/>
                </a:solidFill>
                <a:latin typeface="Arial Black" panose="020B0A04020102020204" pitchFamily="34" charset="0"/>
              </a:rPr>
              <a:t>Git Branch Merge</a:t>
            </a:r>
          </a:p>
          <a:p>
            <a:endParaRPr lang="en-IN" dirty="0"/>
          </a:p>
          <a:p>
            <a:r>
              <a:rPr lang="en-IN" sz="2400" dirty="0">
                <a:solidFill>
                  <a:schemeClr val="accent1"/>
                </a:solidFill>
                <a:latin typeface="Arial Black" panose="020B0A04020102020204" pitchFamily="34" charset="0"/>
              </a:rPr>
              <a:t>Merge Branches</a:t>
            </a:r>
          </a:p>
          <a:p>
            <a:endParaRPr lang="en-IN" dirty="0"/>
          </a:p>
          <a:p>
            <a:r>
              <a:rPr lang="en-IN" sz="2800" dirty="0">
                <a:solidFill>
                  <a:schemeClr val="bg1"/>
                </a:solidFill>
              </a:rPr>
              <a:t>We have the emergency fix ready, and so let's merge the master and emergency-fix branches.</a:t>
            </a:r>
          </a:p>
          <a:p>
            <a:endParaRPr lang="en-IN" sz="2800" dirty="0">
              <a:solidFill>
                <a:schemeClr val="bg1"/>
              </a:solidFill>
            </a:endParaRPr>
          </a:p>
          <a:p>
            <a:r>
              <a:rPr lang="en-IN" sz="2800" dirty="0">
                <a:solidFill>
                  <a:schemeClr val="bg1"/>
                </a:solidFill>
              </a:rPr>
              <a:t>First, we need to change to the master branch:</a:t>
            </a:r>
          </a:p>
          <a:p>
            <a:endParaRPr lang="en-IN" sz="2800" dirty="0">
              <a:solidFill>
                <a:schemeClr val="bg1"/>
              </a:solidFill>
            </a:endParaRPr>
          </a:p>
          <a:p>
            <a:r>
              <a:rPr lang="en-IN" sz="2800" dirty="0">
                <a:solidFill>
                  <a:schemeClr val="accent1"/>
                </a:solidFill>
              </a:rPr>
              <a:t>Example</a:t>
            </a:r>
          </a:p>
          <a:p>
            <a:r>
              <a:rPr lang="en-IN" sz="2800" dirty="0"/>
              <a:t>[</a:t>
            </a:r>
            <a:r>
              <a:rPr lang="en-IN" sz="2800" dirty="0" err="1"/>
              <a:t>user@localhost</a:t>
            </a:r>
            <a:r>
              <a:rPr lang="en-IN" sz="2800" dirty="0"/>
              <a:t>] $ </a:t>
            </a:r>
            <a:r>
              <a:rPr lang="en-IN" sz="2800" dirty="0">
                <a:solidFill>
                  <a:schemeClr val="bg1"/>
                </a:solidFill>
              </a:rPr>
              <a:t>git checkout master</a:t>
            </a:r>
          </a:p>
          <a:p>
            <a:r>
              <a:rPr lang="en-IN" sz="2800" dirty="0">
                <a:solidFill>
                  <a:schemeClr val="bg1"/>
                </a:solidFill>
              </a:rPr>
              <a:t>                               Switched to branch 'master'</a:t>
            </a:r>
          </a:p>
        </p:txBody>
      </p:sp>
    </p:spTree>
    <p:extLst>
      <p:ext uri="{BB962C8B-B14F-4D97-AF65-F5344CB8AC3E}">
        <p14:creationId xmlns:p14="http://schemas.microsoft.com/office/powerpoint/2010/main" xmlns="" val="150351923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BEB484-8B92-4E40-A85E-EBBF203D3A44}"/>
              </a:ext>
            </a:extLst>
          </p:cNvPr>
          <p:cNvSpPr txBox="1"/>
          <p:nvPr/>
        </p:nvSpPr>
        <p:spPr>
          <a:xfrm>
            <a:off x="116114" y="203201"/>
            <a:ext cx="11611429" cy="6124754"/>
          </a:xfrm>
          <a:prstGeom prst="rect">
            <a:avLst/>
          </a:prstGeom>
          <a:noFill/>
        </p:spPr>
        <p:txBody>
          <a:bodyPr wrap="square">
            <a:spAutoFit/>
          </a:bodyPr>
          <a:lstStyle/>
          <a:p>
            <a:r>
              <a:rPr lang="en-IN" sz="2800" dirty="0">
                <a:solidFill>
                  <a:schemeClr val="bg1"/>
                </a:solidFill>
              </a:rPr>
              <a:t>Now we merge the current branch (master) with emergency-fix:</a:t>
            </a:r>
          </a:p>
          <a:p>
            <a:endParaRPr lang="en-IN" sz="2800" dirty="0"/>
          </a:p>
          <a:p>
            <a:r>
              <a:rPr lang="en-IN" sz="2800" dirty="0">
                <a:solidFill>
                  <a:schemeClr val="accent1"/>
                </a:solidFill>
                <a:latin typeface="Arial Black" panose="020B0A04020102020204" pitchFamily="34" charset="0"/>
              </a:rPr>
              <a:t>Example</a:t>
            </a:r>
          </a:p>
          <a:p>
            <a:r>
              <a:rPr lang="en-IN" sz="2800" dirty="0"/>
              <a:t>[</a:t>
            </a:r>
            <a:r>
              <a:rPr lang="en-IN" sz="2800" dirty="0" err="1"/>
              <a:t>user@localhost</a:t>
            </a:r>
            <a:r>
              <a:rPr lang="en-IN" sz="2800" dirty="0"/>
              <a:t>] $ </a:t>
            </a:r>
            <a:r>
              <a:rPr lang="en-IN" sz="2800" dirty="0">
                <a:solidFill>
                  <a:schemeClr val="bg1"/>
                </a:solidFill>
              </a:rPr>
              <a:t>git merge emergency-fix</a:t>
            </a:r>
          </a:p>
          <a:p>
            <a:r>
              <a:rPr lang="en-IN" sz="2800" dirty="0">
                <a:solidFill>
                  <a:schemeClr val="bg1"/>
                </a:solidFill>
              </a:rPr>
              <a:t>                                 Updating 09f4acd..dfa79db</a:t>
            </a:r>
          </a:p>
          <a:p>
            <a:r>
              <a:rPr lang="en-IN" sz="2800" dirty="0">
                <a:solidFill>
                  <a:schemeClr val="bg1"/>
                </a:solidFill>
              </a:rPr>
              <a:t>                                 Fast-forward</a:t>
            </a:r>
          </a:p>
          <a:p>
            <a:r>
              <a:rPr lang="en-IN" sz="2800" dirty="0">
                <a:solidFill>
                  <a:schemeClr val="bg1"/>
                </a:solidFill>
              </a:rPr>
              <a:t>                                 index.html | 2 +-</a:t>
            </a:r>
          </a:p>
          <a:p>
            <a:r>
              <a:rPr lang="en-IN" sz="2800" dirty="0">
                <a:solidFill>
                  <a:schemeClr val="bg1"/>
                </a:solidFill>
              </a:rPr>
              <a:t>                                 1 file changed, 1 insertion(+), 1 deletion(-)</a:t>
            </a:r>
          </a:p>
          <a:p>
            <a:endParaRPr lang="en-IN" sz="2800" dirty="0">
              <a:solidFill>
                <a:schemeClr val="bg1"/>
              </a:solidFill>
            </a:endParaRPr>
          </a:p>
          <a:p>
            <a:r>
              <a:rPr lang="en-IN" sz="2800" dirty="0">
                <a:solidFill>
                  <a:schemeClr val="bg1"/>
                </a:solidFill>
              </a:rPr>
              <a:t>Since the emergency-fix branch came directly from master, and no other changes had been made to master while we were working, Git sees this as a continuation of master. So it can "Fast-forward", just pointing both master and emergency-fix to the same commit.      </a:t>
            </a:r>
          </a:p>
        </p:txBody>
      </p:sp>
    </p:spTree>
    <p:extLst>
      <p:ext uri="{BB962C8B-B14F-4D97-AF65-F5344CB8AC3E}">
        <p14:creationId xmlns:p14="http://schemas.microsoft.com/office/powerpoint/2010/main" xmlns="" val="84783080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4339D6-BBAE-4EF9-A617-AC093B109E33}"/>
              </a:ext>
            </a:extLst>
          </p:cNvPr>
          <p:cNvSpPr txBox="1"/>
          <p:nvPr/>
        </p:nvSpPr>
        <p:spPr>
          <a:xfrm>
            <a:off x="145142" y="188685"/>
            <a:ext cx="11146971" cy="4524315"/>
          </a:xfrm>
          <a:prstGeom prst="rect">
            <a:avLst/>
          </a:prstGeom>
          <a:noFill/>
        </p:spPr>
        <p:txBody>
          <a:bodyPr wrap="square">
            <a:spAutoFit/>
          </a:bodyPr>
          <a:lstStyle/>
          <a:p>
            <a:r>
              <a:rPr lang="en-IN" sz="3600" dirty="0">
                <a:solidFill>
                  <a:schemeClr val="bg1"/>
                </a:solidFill>
              </a:rPr>
              <a:t>As master and emergency-fix are essentially the same now, we can delete emergency-fix, as it is no longer needed:</a:t>
            </a:r>
          </a:p>
          <a:p>
            <a:endParaRPr lang="en-IN" sz="3600" dirty="0">
              <a:solidFill>
                <a:schemeClr val="bg1"/>
              </a:solidFill>
            </a:endParaRPr>
          </a:p>
          <a:p>
            <a:r>
              <a:rPr lang="en-IN" sz="3600" dirty="0">
                <a:solidFill>
                  <a:schemeClr val="accent1"/>
                </a:solidFill>
                <a:latin typeface="Arial Black" panose="020B0A04020102020204" pitchFamily="34" charset="0"/>
              </a:rPr>
              <a:t>Example</a:t>
            </a:r>
          </a:p>
          <a:p>
            <a:r>
              <a:rPr lang="en-IN" sz="3600" dirty="0"/>
              <a:t>[</a:t>
            </a:r>
            <a:r>
              <a:rPr lang="en-IN" sz="3600" dirty="0" err="1"/>
              <a:t>user@localhost</a:t>
            </a:r>
            <a:r>
              <a:rPr lang="en-IN" sz="3600" dirty="0"/>
              <a:t>] $ </a:t>
            </a:r>
            <a:r>
              <a:rPr lang="en-IN" sz="3600" dirty="0">
                <a:solidFill>
                  <a:schemeClr val="bg1"/>
                </a:solidFill>
              </a:rPr>
              <a:t>branch -d emergency-fix</a:t>
            </a:r>
          </a:p>
          <a:p>
            <a:r>
              <a:rPr lang="en-IN" sz="3600" dirty="0">
                <a:solidFill>
                  <a:schemeClr val="bg1"/>
                </a:solidFill>
              </a:rPr>
              <a:t>                                Deleted branch emergency-fix         (was dfa79db).</a:t>
            </a:r>
          </a:p>
        </p:txBody>
      </p:sp>
    </p:spTree>
    <p:extLst>
      <p:ext uri="{BB962C8B-B14F-4D97-AF65-F5344CB8AC3E}">
        <p14:creationId xmlns:p14="http://schemas.microsoft.com/office/powerpoint/2010/main" xmlns="" val="26085693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F90813-11C6-4E99-8D4C-B3BDF50B5FDA}"/>
              </a:ext>
            </a:extLst>
          </p:cNvPr>
          <p:cNvSpPr txBox="1"/>
          <p:nvPr/>
        </p:nvSpPr>
        <p:spPr>
          <a:xfrm>
            <a:off x="619389" y="-156597"/>
            <a:ext cx="9130708" cy="7602081"/>
          </a:xfrm>
          <a:prstGeom prst="rect">
            <a:avLst/>
          </a:prstGeom>
          <a:noFill/>
        </p:spPr>
        <p:txBody>
          <a:bodyPr wrap="square">
            <a:spAutoFit/>
          </a:bodyPr>
          <a:lstStyle/>
          <a:p>
            <a:pPr algn="ctr"/>
            <a:r>
              <a:rPr lang="en-US" sz="4000" b="0" i="0" dirty="0">
                <a:solidFill>
                  <a:srgbClr val="800000"/>
                </a:solidFill>
                <a:effectLst/>
              </a:rPr>
              <a:t>What is Git?</a:t>
            </a:r>
          </a:p>
          <a:p>
            <a:pPr algn="l"/>
            <a:r>
              <a:rPr lang="en-US" sz="2800" b="0" i="0" dirty="0">
                <a:solidFill>
                  <a:schemeClr val="bg1">
                    <a:lumMod val="95000"/>
                    <a:lumOff val="5000"/>
                  </a:schemeClr>
                </a:solidFill>
                <a:effectLst/>
                <a:latin typeface="Bahnschrift Light SemiCondensed" panose="020B0502040204020203" pitchFamily="34" charset="0"/>
              </a:rPr>
              <a:t>Git is a popular version control system. It was created by Linus Torvalds in 2005, and has been maintained by Junio Hamano since then.</a:t>
            </a:r>
          </a:p>
          <a:p>
            <a:pPr algn="l"/>
            <a:r>
              <a:rPr lang="en-US" sz="2800" b="0" i="0" dirty="0">
                <a:solidFill>
                  <a:schemeClr val="bg1">
                    <a:lumMod val="95000"/>
                    <a:lumOff val="5000"/>
                  </a:schemeClr>
                </a:solidFill>
                <a:effectLst/>
                <a:latin typeface="Bahnschrift Light SemiCondensed" panose="020B0502040204020203" pitchFamily="34" charset="0"/>
              </a:rPr>
              <a:t>It is used for:</a:t>
            </a:r>
          </a:p>
          <a:p>
            <a:pPr algn="l">
              <a:buFont typeface="Arial" panose="020B0604020202020204" pitchFamily="34" charset="0"/>
              <a:buChar char="•"/>
            </a:pPr>
            <a:r>
              <a:rPr lang="en-US" sz="2800" b="0" i="0" dirty="0">
                <a:solidFill>
                  <a:schemeClr val="bg1">
                    <a:lumMod val="95000"/>
                    <a:lumOff val="5000"/>
                  </a:schemeClr>
                </a:solidFill>
                <a:effectLst/>
                <a:latin typeface="Bahnschrift Light SemiCondensed" panose="020B0502040204020203" pitchFamily="34" charset="0"/>
              </a:rPr>
              <a:t>Tracking code changes</a:t>
            </a:r>
          </a:p>
          <a:p>
            <a:pPr algn="l">
              <a:buFont typeface="Arial" panose="020B0604020202020204" pitchFamily="34" charset="0"/>
              <a:buChar char="•"/>
            </a:pPr>
            <a:r>
              <a:rPr lang="en-US" sz="2800" b="0" i="0" dirty="0">
                <a:solidFill>
                  <a:schemeClr val="bg1">
                    <a:lumMod val="95000"/>
                    <a:lumOff val="5000"/>
                  </a:schemeClr>
                </a:solidFill>
                <a:effectLst/>
                <a:latin typeface="Bahnschrift Light SemiCondensed" panose="020B0502040204020203" pitchFamily="34" charset="0"/>
              </a:rPr>
              <a:t>Tracking who made changes</a:t>
            </a:r>
          </a:p>
          <a:p>
            <a:pPr algn="l">
              <a:buFont typeface="Arial" panose="020B0604020202020204" pitchFamily="34" charset="0"/>
              <a:buChar char="•"/>
            </a:pPr>
            <a:r>
              <a:rPr lang="en-US" sz="2800" b="0" i="0" dirty="0">
                <a:solidFill>
                  <a:schemeClr val="bg1">
                    <a:lumMod val="95000"/>
                    <a:lumOff val="5000"/>
                  </a:schemeClr>
                </a:solidFill>
                <a:effectLst/>
                <a:latin typeface="Bahnschrift Light SemiCondensed" panose="020B0502040204020203" pitchFamily="34" charset="0"/>
              </a:rPr>
              <a:t>Coding collaboration</a:t>
            </a:r>
          </a:p>
          <a:p>
            <a:pPr algn="l"/>
            <a:r>
              <a:rPr lang="en-US" sz="2800" b="0" i="0" dirty="0">
                <a:solidFill>
                  <a:schemeClr val="bg1">
                    <a:lumMod val="95000"/>
                    <a:lumOff val="5000"/>
                  </a:schemeClr>
                </a:solidFill>
                <a:effectLst/>
                <a:latin typeface="Bahnschrift Light SemiCondensed" panose="020B0502040204020203" pitchFamily="34" charset="0"/>
              </a:rPr>
              <a:t>What does Git do?</a:t>
            </a:r>
          </a:p>
          <a:p>
            <a:pPr algn="l">
              <a:buFont typeface="Arial" panose="020B0604020202020204" pitchFamily="34" charset="0"/>
              <a:buChar char="•"/>
            </a:pPr>
            <a:r>
              <a:rPr lang="en-US" sz="2800" b="0" i="0" dirty="0">
                <a:solidFill>
                  <a:schemeClr val="bg1">
                    <a:lumMod val="95000"/>
                    <a:lumOff val="5000"/>
                  </a:schemeClr>
                </a:solidFill>
                <a:effectLst/>
                <a:latin typeface="Bahnschrift Light SemiCondensed" panose="020B0502040204020203" pitchFamily="34" charset="0"/>
              </a:rPr>
              <a:t>Manage projects with </a:t>
            </a:r>
            <a:r>
              <a:rPr lang="en-US" sz="2800" b="1" i="0" dirty="0">
                <a:solidFill>
                  <a:schemeClr val="bg1">
                    <a:lumMod val="95000"/>
                    <a:lumOff val="5000"/>
                  </a:schemeClr>
                </a:solidFill>
                <a:effectLst/>
                <a:latin typeface="Bahnschrift Light SemiCondensed" panose="020B0502040204020203" pitchFamily="34" charset="0"/>
              </a:rPr>
              <a:t>Repositories</a:t>
            </a:r>
            <a:endParaRPr lang="en-US" sz="2800" b="0" i="0" dirty="0">
              <a:solidFill>
                <a:schemeClr val="bg1">
                  <a:lumMod val="95000"/>
                  <a:lumOff val="5000"/>
                </a:schemeClr>
              </a:solidFill>
              <a:effectLst/>
              <a:latin typeface="Bahnschrift Light SemiCondensed" panose="020B0502040204020203" pitchFamily="34" charset="0"/>
            </a:endParaRPr>
          </a:p>
          <a:p>
            <a:pPr algn="l">
              <a:buFont typeface="Arial" panose="020B0604020202020204" pitchFamily="34" charset="0"/>
              <a:buChar char="•"/>
            </a:pPr>
            <a:r>
              <a:rPr lang="en-US" sz="2800" b="1" i="0" dirty="0">
                <a:solidFill>
                  <a:schemeClr val="bg1">
                    <a:lumMod val="95000"/>
                    <a:lumOff val="5000"/>
                  </a:schemeClr>
                </a:solidFill>
                <a:effectLst/>
                <a:latin typeface="Bahnschrift Light SemiCondensed" panose="020B0502040204020203" pitchFamily="34" charset="0"/>
              </a:rPr>
              <a:t>Clone</a:t>
            </a:r>
            <a:r>
              <a:rPr lang="en-US" sz="2800" b="0" i="0" dirty="0">
                <a:solidFill>
                  <a:schemeClr val="bg1">
                    <a:lumMod val="95000"/>
                    <a:lumOff val="5000"/>
                  </a:schemeClr>
                </a:solidFill>
                <a:effectLst/>
                <a:latin typeface="Bahnschrift Light SemiCondensed" panose="020B0502040204020203" pitchFamily="34" charset="0"/>
              </a:rPr>
              <a:t> a project to work on a local copy</a:t>
            </a:r>
          </a:p>
          <a:p>
            <a:pPr algn="l">
              <a:buFont typeface="Arial" panose="020B0604020202020204" pitchFamily="34" charset="0"/>
              <a:buChar char="•"/>
            </a:pPr>
            <a:r>
              <a:rPr lang="en-US" sz="2800" b="0" i="0" dirty="0">
                <a:solidFill>
                  <a:schemeClr val="bg1">
                    <a:lumMod val="95000"/>
                    <a:lumOff val="5000"/>
                  </a:schemeClr>
                </a:solidFill>
                <a:effectLst/>
                <a:latin typeface="Bahnschrift Light SemiCondensed" panose="020B0502040204020203" pitchFamily="34" charset="0"/>
              </a:rPr>
              <a:t>Control and track changes with </a:t>
            </a:r>
            <a:r>
              <a:rPr lang="en-US" sz="2800" b="1" i="0" dirty="0">
                <a:solidFill>
                  <a:schemeClr val="bg1">
                    <a:lumMod val="95000"/>
                    <a:lumOff val="5000"/>
                  </a:schemeClr>
                </a:solidFill>
                <a:effectLst/>
                <a:latin typeface="Bahnschrift Light SemiCondensed" panose="020B0502040204020203" pitchFamily="34" charset="0"/>
              </a:rPr>
              <a:t>Staging</a:t>
            </a:r>
            <a:r>
              <a:rPr lang="en-US" sz="2800" b="0" i="0" dirty="0">
                <a:solidFill>
                  <a:schemeClr val="bg1">
                    <a:lumMod val="95000"/>
                    <a:lumOff val="5000"/>
                  </a:schemeClr>
                </a:solidFill>
                <a:effectLst/>
                <a:latin typeface="Bahnschrift Light SemiCondensed" panose="020B0502040204020203" pitchFamily="34" charset="0"/>
              </a:rPr>
              <a:t> and </a:t>
            </a:r>
            <a:r>
              <a:rPr lang="en-US" sz="2800" b="1" i="0" dirty="0">
                <a:solidFill>
                  <a:schemeClr val="bg1">
                    <a:lumMod val="95000"/>
                    <a:lumOff val="5000"/>
                  </a:schemeClr>
                </a:solidFill>
                <a:effectLst/>
                <a:latin typeface="Bahnschrift Light SemiCondensed" panose="020B0502040204020203" pitchFamily="34" charset="0"/>
              </a:rPr>
              <a:t>Committing</a:t>
            </a:r>
            <a:endParaRPr lang="en-US" sz="2800" b="0" i="0" dirty="0">
              <a:solidFill>
                <a:schemeClr val="bg1">
                  <a:lumMod val="95000"/>
                  <a:lumOff val="5000"/>
                </a:schemeClr>
              </a:solidFill>
              <a:effectLst/>
              <a:latin typeface="Bahnschrift Light SemiCondensed" panose="020B0502040204020203" pitchFamily="34" charset="0"/>
            </a:endParaRPr>
          </a:p>
          <a:p>
            <a:pPr algn="l">
              <a:buFont typeface="Arial" panose="020B0604020202020204" pitchFamily="34" charset="0"/>
              <a:buChar char="•"/>
            </a:pPr>
            <a:r>
              <a:rPr lang="en-US" sz="2800" b="1" i="0" dirty="0">
                <a:solidFill>
                  <a:schemeClr val="bg1">
                    <a:lumMod val="95000"/>
                    <a:lumOff val="5000"/>
                  </a:schemeClr>
                </a:solidFill>
                <a:effectLst/>
                <a:latin typeface="Bahnschrift Light SemiCondensed" panose="020B0502040204020203" pitchFamily="34" charset="0"/>
              </a:rPr>
              <a:t>Branch</a:t>
            </a:r>
            <a:r>
              <a:rPr lang="en-US" sz="2800" b="0" i="0" dirty="0">
                <a:solidFill>
                  <a:schemeClr val="bg1">
                    <a:lumMod val="95000"/>
                    <a:lumOff val="5000"/>
                  </a:schemeClr>
                </a:solidFill>
                <a:effectLst/>
                <a:latin typeface="Bahnschrift Light SemiCondensed" panose="020B0502040204020203" pitchFamily="34" charset="0"/>
              </a:rPr>
              <a:t> and </a:t>
            </a:r>
            <a:r>
              <a:rPr lang="en-US" sz="2800" b="1" i="0" dirty="0">
                <a:solidFill>
                  <a:schemeClr val="bg1">
                    <a:lumMod val="95000"/>
                    <a:lumOff val="5000"/>
                  </a:schemeClr>
                </a:solidFill>
                <a:effectLst/>
                <a:latin typeface="Bahnschrift Light SemiCondensed" panose="020B0502040204020203" pitchFamily="34" charset="0"/>
              </a:rPr>
              <a:t>Merge</a:t>
            </a:r>
            <a:r>
              <a:rPr lang="en-US" sz="2800" b="0" i="0" dirty="0">
                <a:solidFill>
                  <a:schemeClr val="bg1">
                    <a:lumMod val="95000"/>
                    <a:lumOff val="5000"/>
                  </a:schemeClr>
                </a:solidFill>
                <a:effectLst/>
                <a:latin typeface="Bahnschrift Light SemiCondensed" panose="020B0502040204020203" pitchFamily="34" charset="0"/>
              </a:rPr>
              <a:t> to allow for work on different parts and versions of a project</a:t>
            </a:r>
          </a:p>
          <a:p>
            <a:pPr algn="l">
              <a:buFont typeface="Arial" panose="020B0604020202020204" pitchFamily="34" charset="0"/>
              <a:buChar char="•"/>
            </a:pPr>
            <a:r>
              <a:rPr lang="en-US" sz="2800" b="1" i="0" dirty="0">
                <a:solidFill>
                  <a:schemeClr val="bg1">
                    <a:lumMod val="95000"/>
                    <a:lumOff val="5000"/>
                  </a:schemeClr>
                </a:solidFill>
                <a:effectLst/>
                <a:latin typeface="Bahnschrift Light SemiCondensed" panose="020B0502040204020203" pitchFamily="34" charset="0"/>
              </a:rPr>
              <a:t>Pull</a:t>
            </a:r>
            <a:r>
              <a:rPr lang="en-US" sz="2800" b="0" i="0" dirty="0">
                <a:solidFill>
                  <a:schemeClr val="bg1">
                    <a:lumMod val="95000"/>
                    <a:lumOff val="5000"/>
                  </a:schemeClr>
                </a:solidFill>
                <a:effectLst/>
                <a:latin typeface="Bahnschrift Light SemiCondensed" panose="020B0502040204020203" pitchFamily="34" charset="0"/>
              </a:rPr>
              <a:t> the latest version of the project to a local copy</a:t>
            </a:r>
          </a:p>
          <a:p>
            <a:pPr algn="l">
              <a:buFont typeface="Arial" panose="020B0604020202020204" pitchFamily="34" charset="0"/>
              <a:buChar char="•"/>
            </a:pPr>
            <a:r>
              <a:rPr lang="en-US" sz="2800" b="1" i="0" dirty="0">
                <a:solidFill>
                  <a:schemeClr val="bg1">
                    <a:lumMod val="95000"/>
                    <a:lumOff val="5000"/>
                  </a:schemeClr>
                </a:solidFill>
                <a:effectLst/>
                <a:latin typeface="Bahnschrift Light SemiCondensed" panose="020B0502040204020203" pitchFamily="34" charset="0"/>
              </a:rPr>
              <a:t>Push</a:t>
            </a:r>
            <a:r>
              <a:rPr lang="en-US" sz="2800" b="0" i="0" dirty="0">
                <a:solidFill>
                  <a:schemeClr val="bg1">
                    <a:lumMod val="95000"/>
                    <a:lumOff val="5000"/>
                  </a:schemeClr>
                </a:solidFill>
                <a:effectLst/>
                <a:latin typeface="Bahnschrift Light SemiCondensed" panose="020B0502040204020203" pitchFamily="34" charset="0"/>
              </a:rPr>
              <a:t> local updates to the main project</a:t>
            </a:r>
          </a:p>
        </p:txBody>
      </p:sp>
    </p:spTree>
    <p:extLst>
      <p:ext uri="{BB962C8B-B14F-4D97-AF65-F5344CB8AC3E}">
        <p14:creationId xmlns:p14="http://schemas.microsoft.com/office/powerpoint/2010/main" xmlns="" val="425910449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8BED0CF-A5A8-43C1-B8DE-F9733A6065DD}"/>
              </a:ext>
            </a:extLst>
          </p:cNvPr>
          <p:cNvSpPr txBox="1"/>
          <p:nvPr/>
        </p:nvSpPr>
        <p:spPr>
          <a:xfrm>
            <a:off x="885372" y="609601"/>
            <a:ext cx="9020628" cy="5293757"/>
          </a:xfrm>
          <a:prstGeom prst="rect">
            <a:avLst/>
          </a:prstGeom>
          <a:noFill/>
        </p:spPr>
        <p:txBody>
          <a:bodyPr wrap="square">
            <a:spAutoFit/>
          </a:bodyPr>
          <a:lstStyle/>
          <a:p>
            <a:r>
              <a:rPr lang="en-IN" sz="3200" dirty="0">
                <a:solidFill>
                  <a:schemeClr val="accent1"/>
                </a:solidFill>
                <a:latin typeface="Arial Black" panose="020B0A04020102020204" pitchFamily="34" charset="0"/>
              </a:rPr>
              <a:t>Merge Conflict</a:t>
            </a:r>
          </a:p>
          <a:p>
            <a:endParaRPr lang="en-IN" dirty="0"/>
          </a:p>
          <a:p>
            <a:r>
              <a:rPr lang="en-IN" sz="3200" dirty="0">
                <a:solidFill>
                  <a:schemeClr val="bg1"/>
                </a:solidFill>
              </a:rPr>
              <a:t>Now we can move over to hello-world-images and keep working. Add another image file (img_hello_git.jpg) and change index.html, so it shows it:</a:t>
            </a:r>
          </a:p>
          <a:p>
            <a:endParaRPr lang="en-IN" sz="3200" dirty="0">
              <a:solidFill>
                <a:schemeClr val="bg1"/>
              </a:solidFill>
            </a:endParaRPr>
          </a:p>
          <a:p>
            <a:r>
              <a:rPr lang="en-IN" sz="3200" dirty="0">
                <a:solidFill>
                  <a:schemeClr val="accent1"/>
                </a:solidFill>
              </a:rPr>
              <a:t>Example</a:t>
            </a:r>
          </a:p>
          <a:p>
            <a:r>
              <a:rPr lang="en-IN" sz="3200" dirty="0"/>
              <a:t>[</a:t>
            </a:r>
            <a:r>
              <a:rPr lang="en-IN" sz="3200" dirty="0" err="1"/>
              <a:t>user@localhost</a:t>
            </a:r>
            <a:r>
              <a:rPr lang="en-IN" sz="3200" dirty="0"/>
              <a:t>] $ </a:t>
            </a:r>
            <a:r>
              <a:rPr lang="en-IN" sz="3200" dirty="0">
                <a:solidFill>
                  <a:schemeClr val="bg1"/>
                </a:solidFill>
              </a:rPr>
              <a:t>git checkout hello-world-images</a:t>
            </a:r>
          </a:p>
          <a:p>
            <a:r>
              <a:rPr lang="en-IN" sz="3200" dirty="0">
                <a:solidFill>
                  <a:schemeClr val="bg1"/>
                </a:solidFill>
              </a:rPr>
              <a:t>Switched to branch 'hello-world-images'</a:t>
            </a:r>
          </a:p>
        </p:txBody>
      </p:sp>
    </p:spTree>
    <p:extLst>
      <p:ext uri="{BB962C8B-B14F-4D97-AF65-F5344CB8AC3E}">
        <p14:creationId xmlns:p14="http://schemas.microsoft.com/office/powerpoint/2010/main" xmlns="" val="1792415564"/>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B957F3-2801-4448-808B-CB9F82103902}"/>
              </a:ext>
            </a:extLst>
          </p:cNvPr>
          <p:cNvSpPr txBox="1"/>
          <p:nvPr/>
        </p:nvSpPr>
        <p:spPr>
          <a:xfrm>
            <a:off x="174171" y="145142"/>
            <a:ext cx="11059886" cy="6001643"/>
          </a:xfrm>
          <a:prstGeom prst="rect">
            <a:avLst/>
          </a:prstGeom>
          <a:noFill/>
        </p:spPr>
        <p:txBody>
          <a:bodyPr wrap="square">
            <a:spAutoFit/>
          </a:bodyPr>
          <a:lstStyle/>
          <a:p>
            <a:r>
              <a:rPr lang="en-IN" sz="2400" dirty="0">
                <a:solidFill>
                  <a:schemeClr val="accent1"/>
                </a:solidFill>
                <a:latin typeface="Arial Black" panose="020B0A04020102020204" pitchFamily="34" charset="0"/>
              </a:rPr>
              <a:t>Example</a:t>
            </a:r>
          </a:p>
          <a:p>
            <a:r>
              <a:rPr lang="en-IN" sz="2000" dirty="0">
                <a:solidFill>
                  <a:schemeClr val="bg1"/>
                </a:solidFill>
              </a:rPr>
              <a:t>&lt;!DOCTYPE html&gt;</a:t>
            </a:r>
          </a:p>
          <a:p>
            <a:r>
              <a:rPr lang="en-IN" sz="2000" dirty="0">
                <a:solidFill>
                  <a:schemeClr val="bg1"/>
                </a:solidFill>
              </a:rPr>
              <a:t>&lt;html&gt;</a:t>
            </a:r>
          </a:p>
          <a:p>
            <a:r>
              <a:rPr lang="en-IN" sz="2000" dirty="0">
                <a:solidFill>
                  <a:schemeClr val="bg1"/>
                </a:solidFill>
              </a:rPr>
              <a:t>&lt;head&gt;</a:t>
            </a:r>
          </a:p>
          <a:p>
            <a:r>
              <a:rPr lang="en-IN" sz="2000" dirty="0">
                <a:solidFill>
                  <a:schemeClr val="bg1"/>
                </a:solidFill>
              </a:rPr>
              <a:t>&lt;title&gt;Hello World!&lt;/title&gt;</a:t>
            </a:r>
          </a:p>
          <a:p>
            <a:r>
              <a:rPr lang="en-IN" sz="2000" dirty="0">
                <a:solidFill>
                  <a:schemeClr val="bg1"/>
                </a:solidFill>
              </a:rPr>
              <a:t>&lt;link </a:t>
            </a:r>
            <a:r>
              <a:rPr lang="en-IN" sz="2000" dirty="0" err="1">
                <a:solidFill>
                  <a:schemeClr val="bg1"/>
                </a:solidFill>
              </a:rPr>
              <a:t>rel</a:t>
            </a:r>
            <a:r>
              <a:rPr lang="en-IN" sz="2000" dirty="0">
                <a:solidFill>
                  <a:schemeClr val="bg1"/>
                </a:solidFill>
              </a:rPr>
              <a:t>="stylesheet" </a:t>
            </a:r>
            <a:r>
              <a:rPr lang="en-IN" sz="2000" dirty="0" err="1">
                <a:solidFill>
                  <a:schemeClr val="bg1"/>
                </a:solidFill>
              </a:rPr>
              <a:t>href</a:t>
            </a:r>
            <a:r>
              <a:rPr lang="en-IN" sz="2000" dirty="0">
                <a:solidFill>
                  <a:schemeClr val="bg1"/>
                </a:solidFill>
              </a:rPr>
              <a:t>="bluestyle.css"&gt;</a:t>
            </a:r>
          </a:p>
          <a:p>
            <a:r>
              <a:rPr lang="en-IN" sz="2000" dirty="0">
                <a:solidFill>
                  <a:schemeClr val="bg1"/>
                </a:solidFill>
              </a:rPr>
              <a:t>&lt;/head&gt;</a:t>
            </a:r>
          </a:p>
          <a:p>
            <a:r>
              <a:rPr lang="en-IN" sz="2000" dirty="0">
                <a:solidFill>
                  <a:schemeClr val="bg1"/>
                </a:solidFill>
              </a:rPr>
              <a:t>&lt;body&gt;</a:t>
            </a:r>
          </a:p>
          <a:p>
            <a:endParaRPr lang="en-IN" sz="2000" dirty="0">
              <a:solidFill>
                <a:schemeClr val="bg1"/>
              </a:solidFill>
            </a:endParaRPr>
          </a:p>
          <a:p>
            <a:r>
              <a:rPr lang="en-IN" sz="2000" dirty="0">
                <a:solidFill>
                  <a:schemeClr val="bg1"/>
                </a:solidFill>
              </a:rPr>
              <a:t>&lt;h1&gt;Hello world!&lt;/h1&gt;</a:t>
            </a:r>
          </a:p>
          <a:p>
            <a:r>
              <a:rPr lang="en-IN" sz="2000" dirty="0">
                <a:solidFill>
                  <a:schemeClr val="bg1"/>
                </a:solidFill>
              </a:rPr>
              <a:t>&lt;div&gt;&lt;</a:t>
            </a:r>
            <a:r>
              <a:rPr lang="en-IN" sz="2000" dirty="0" err="1">
                <a:solidFill>
                  <a:schemeClr val="bg1"/>
                </a:solidFill>
              </a:rPr>
              <a:t>img</a:t>
            </a:r>
            <a:r>
              <a:rPr lang="en-IN" sz="2000" dirty="0">
                <a:solidFill>
                  <a:schemeClr val="bg1"/>
                </a:solidFill>
              </a:rPr>
              <a:t> </a:t>
            </a:r>
            <a:r>
              <a:rPr lang="en-IN" sz="2000" dirty="0" err="1">
                <a:solidFill>
                  <a:schemeClr val="bg1"/>
                </a:solidFill>
              </a:rPr>
              <a:t>src</a:t>
            </a:r>
            <a:r>
              <a:rPr lang="en-IN" sz="2000" dirty="0">
                <a:solidFill>
                  <a:schemeClr val="bg1"/>
                </a:solidFill>
              </a:rPr>
              <a:t>="img_hello_world.jpg" alt="Hello World from Space" style="width:100%;max-width:960px"&gt;&lt;/div&gt;</a:t>
            </a:r>
          </a:p>
          <a:p>
            <a:r>
              <a:rPr lang="en-IN" sz="2000" dirty="0">
                <a:solidFill>
                  <a:schemeClr val="bg1"/>
                </a:solidFill>
              </a:rPr>
              <a:t>&lt;p&gt;This is the first file in my new Git Repo.&lt;/p&gt;</a:t>
            </a:r>
          </a:p>
          <a:p>
            <a:r>
              <a:rPr lang="en-IN" sz="2000" dirty="0">
                <a:solidFill>
                  <a:schemeClr val="bg1"/>
                </a:solidFill>
              </a:rPr>
              <a:t>&lt;p&gt;A new line in our file!&lt;/p&gt;</a:t>
            </a:r>
          </a:p>
          <a:p>
            <a:r>
              <a:rPr lang="en-IN" sz="2000" dirty="0">
                <a:solidFill>
                  <a:schemeClr val="bg1"/>
                </a:solidFill>
              </a:rPr>
              <a:t>&lt;div&gt;&lt;</a:t>
            </a:r>
            <a:r>
              <a:rPr lang="en-IN" sz="2000" dirty="0" err="1">
                <a:solidFill>
                  <a:schemeClr val="bg1"/>
                </a:solidFill>
              </a:rPr>
              <a:t>img</a:t>
            </a:r>
            <a:r>
              <a:rPr lang="en-IN" sz="2000" dirty="0">
                <a:solidFill>
                  <a:schemeClr val="bg1"/>
                </a:solidFill>
              </a:rPr>
              <a:t> </a:t>
            </a:r>
            <a:r>
              <a:rPr lang="en-IN" sz="2000" dirty="0" err="1">
                <a:solidFill>
                  <a:schemeClr val="bg1"/>
                </a:solidFill>
              </a:rPr>
              <a:t>src</a:t>
            </a:r>
            <a:r>
              <a:rPr lang="en-IN" sz="2000" dirty="0">
                <a:solidFill>
                  <a:schemeClr val="bg1"/>
                </a:solidFill>
              </a:rPr>
              <a:t>="img_hello_git.jpg" alt="Hello Git" style="width:100%;max-width:640px"&gt;&lt;/div&gt;</a:t>
            </a:r>
          </a:p>
          <a:p>
            <a:endParaRPr lang="en-IN" sz="2000" dirty="0">
              <a:solidFill>
                <a:schemeClr val="bg1"/>
              </a:solidFill>
            </a:endParaRPr>
          </a:p>
          <a:p>
            <a:r>
              <a:rPr lang="en-IN" sz="2000" dirty="0">
                <a:solidFill>
                  <a:schemeClr val="bg1"/>
                </a:solidFill>
              </a:rPr>
              <a:t>&lt;/body&gt;</a:t>
            </a:r>
          </a:p>
          <a:p>
            <a:r>
              <a:rPr lang="en-IN" sz="2000" dirty="0">
                <a:solidFill>
                  <a:schemeClr val="bg1"/>
                </a:solidFill>
              </a:rPr>
              <a:t>&lt;/html&gt;</a:t>
            </a:r>
          </a:p>
        </p:txBody>
      </p:sp>
    </p:spTree>
    <p:extLst>
      <p:ext uri="{BB962C8B-B14F-4D97-AF65-F5344CB8AC3E}">
        <p14:creationId xmlns:p14="http://schemas.microsoft.com/office/powerpoint/2010/main" xmlns="" val="367901778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6DA6BC-4CB2-40D0-8144-1B6C29BC3BE9}"/>
              </a:ext>
            </a:extLst>
          </p:cNvPr>
          <p:cNvSpPr txBox="1"/>
          <p:nvPr/>
        </p:nvSpPr>
        <p:spPr>
          <a:xfrm>
            <a:off x="188686" y="449943"/>
            <a:ext cx="11669485" cy="5693866"/>
          </a:xfrm>
          <a:prstGeom prst="rect">
            <a:avLst/>
          </a:prstGeom>
          <a:noFill/>
        </p:spPr>
        <p:txBody>
          <a:bodyPr wrap="square">
            <a:spAutoFit/>
          </a:bodyPr>
          <a:lstStyle/>
          <a:p>
            <a:r>
              <a:rPr lang="en-IN" sz="2800" dirty="0">
                <a:solidFill>
                  <a:schemeClr val="bg1"/>
                </a:solidFill>
              </a:rPr>
              <a:t>Now, we are done with our work here and can stage and commit for this branch:</a:t>
            </a:r>
          </a:p>
          <a:p>
            <a:endParaRPr lang="en-IN" sz="2800" dirty="0"/>
          </a:p>
          <a:p>
            <a:r>
              <a:rPr lang="en-IN" sz="2800" dirty="0">
                <a:solidFill>
                  <a:schemeClr val="accent1"/>
                </a:solidFill>
                <a:latin typeface="Arial Black" panose="020B0A04020102020204" pitchFamily="34" charset="0"/>
              </a:rPr>
              <a:t>Example</a:t>
            </a:r>
          </a:p>
          <a:p>
            <a:r>
              <a:rPr lang="en-IN" sz="2800" dirty="0"/>
              <a:t>[</a:t>
            </a:r>
            <a:r>
              <a:rPr lang="en-IN" sz="2800" dirty="0" err="1"/>
              <a:t>user$localhost</a:t>
            </a:r>
            <a:r>
              <a:rPr lang="en-IN" sz="2800" dirty="0"/>
              <a:t>] $ </a:t>
            </a:r>
            <a:r>
              <a:rPr lang="en-IN" sz="2800" dirty="0">
                <a:solidFill>
                  <a:schemeClr val="bg1"/>
                </a:solidFill>
              </a:rPr>
              <a:t>git add --all</a:t>
            </a:r>
          </a:p>
          <a:p>
            <a:r>
              <a:rPr lang="en-IN" sz="2800" dirty="0">
                <a:solidFill>
                  <a:schemeClr val="bg1"/>
                </a:solidFill>
              </a:rPr>
              <a:t>                               git commit -m "added new image"</a:t>
            </a:r>
          </a:p>
          <a:p>
            <a:r>
              <a:rPr lang="en-IN" sz="2800" dirty="0">
                <a:solidFill>
                  <a:schemeClr val="bg1"/>
                </a:solidFill>
              </a:rPr>
              <a:t>                              [hello-world-images 1f1584e] added new image</a:t>
            </a:r>
          </a:p>
          <a:p>
            <a:r>
              <a:rPr lang="en-IN" sz="2800" dirty="0">
                <a:solidFill>
                  <a:schemeClr val="bg1"/>
                </a:solidFill>
              </a:rPr>
              <a:t>                             2 files changed, 1 insertion(+)</a:t>
            </a:r>
          </a:p>
          <a:p>
            <a:r>
              <a:rPr lang="en-IN" sz="2800" dirty="0">
                <a:solidFill>
                  <a:schemeClr val="bg1"/>
                </a:solidFill>
              </a:rPr>
              <a:t>                              create mode 100644 img_hello_git.jpg</a:t>
            </a:r>
          </a:p>
          <a:p>
            <a:endParaRPr lang="en-IN" sz="2800" dirty="0">
              <a:solidFill>
                <a:schemeClr val="bg1"/>
              </a:solidFill>
            </a:endParaRPr>
          </a:p>
          <a:p>
            <a:r>
              <a:rPr lang="en-IN" sz="2800" dirty="0">
                <a:solidFill>
                  <a:schemeClr val="bg1"/>
                </a:solidFill>
              </a:rPr>
              <a:t>We see that index.html has been changed in both branches. Now we are ready to merge hello-world-images into master. But what will happen to the changes we recently made in master? </a:t>
            </a:r>
          </a:p>
        </p:txBody>
      </p:sp>
    </p:spTree>
    <p:extLst>
      <p:ext uri="{BB962C8B-B14F-4D97-AF65-F5344CB8AC3E}">
        <p14:creationId xmlns:p14="http://schemas.microsoft.com/office/powerpoint/2010/main" xmlns="" val="148455512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215471-41B6-400D-A6E6-CE49B942D653}"/>
              </a:ext>
            </a:extLst>
          </p:cNvPr>
          <p:cNvSpPr txBox="1"/>
          <p:nvPr/>
        </p:nvSpPr>
        <p:spPr>
          <a:xfrm>
            <a:off x="0" y="0"/>
            <a:ext cx="11684000" cy="3970318"/>
          </a:xfrm>
          <a:prstGeom prst="rect">
            <a:avLst/>
          </a:prstGeom>
          <a:noFill/>
        </p:spPr>
        <p:txBody>
          <a:bodyPr wrap="square">
            <a:spAutoFit/>
          </a:bodyPr>
          <a:lstStyle/>
          <a:p>
            <a:r>
              <a:rPr lang="en-IN" sz="3600" dirty="0">
                <a:solidFill>
                  <a:schemeClr val="accent1"/>
                </a:solidFill>
                <a:latin typeface="Arial Black" panose="020B0A04020102020204" pitchFamily="34" charset="0"/>
              </a:rPr>
              <a:t>Example</a:t>
            </a:r>
          </a:p>
          <a:p>
            <a:r>
              <a:rPr lang="en-IN" sz="3600" dirty="0"/>
              <a:t>[</a:t>
            </a:r>
            <a:r>
              <a:rPr lang="en-IN" sz="3600" dirty="0" err="1"/>
              <a:t>user@localhost</a:t>
            </a:r>
            <a:r>
              <a:rPr lang="en-IN" sz="3600" dirty="0"/>
              <a:t>] $ </a:t>
            </a:r>
            <a:r>
              <a:rPr lang="en-IN" sz="3600" dirty="0">
                <a:solidFill>
                  <a:schemeClr val="bg1"/>
                </a:solidFill>
              </a:rPr>
              <a:t>git checkout master</a:t>
            </a:r>
          </a:p>
          <a:p>
            <a:r>
              <a:rPr lang="en-IN" sz="3600" dirty="0"/>
              <a:t>[</a:t>
            </a:r>
            <a:r>
              <a:rPr lang="en-IN" sz="3600" dirty="0" err="1"/>
              <a:t>user@localhost</a:t>
            </a:r>
            <a:r>
              <a:rPr lang="en-IN" sz="3600" dirty="0"/>
              <a:t>] $ </a:t>
            </a:r>
            <a:r>
              <a:rPr lang="en-IN" sz="3600" dirty="0">
                <a:solidFill>
                  <a:schemeClr val="bg1"/>
                </a:solidFill>
              </a:rPr>
              <a:t>git merge hello-world-images</a:t>
            </a:r>
          </a:p>
          <a:p>
            <a:r>
              <a:rPr lang="en-IN" sz="3600" dirty="0">
                <a:solidFill>
                  <a:schemeClr val="bg1"/>
                </a:solidFill>
              </a:rPr>
              <a:t>                                Auto-merging index.html</a:t>
            </a:r>
          </a:p>
          <a:p>
            <a:r>
              <a:rPr lang="en-IN" sz="3600" dirty="0">
                <a:solidFill>
                  <a:schemeClr val="bg1"/>
                </a:solidFill>
              </a:rPr>
              <a:t>CONFLICT (content): Merge conflict in index.html</a:t>
            </a:r>
          </a:p>
          <a:p>
            <a:r>
              <a:rPr lang="en-IN" sz="3600" dirty="0">
                <a:solidFill>
                  <a:schemeClr val="bg1"/>
                </a:solidFill>
              </a:rPr>
              <a:t>Automatic merge failed; fix conflicts and then commit the result.</a:t>
            </a:r>
          </a:p>
        </p:txBody>
      </p:sp>
      <p:sp>
        <p:nvSpPr>
          <p:cNvPr id="5" name="TextBox 4">
            <a:extLst>
              <a:ext uri="{FF2B5EF4-FFF2-40B4-BE49-F238E27FC236}">
                <a16:creationId xmlns:a16="http://schemas.microsoft.com/office/drawing/2014/main" xmlns="" id="{A45CA6B6-94BE-48E8-B7A8-A64BDDB1A9EC}"/>
              </a:ext>
            </a:extLst>
          </p:cNvPr>
          <p:cNvSpPr txBox="1"/>
          <p:nvPr/>
        </p:nvSpPr>
        <p:spPr>
          <a:xfrm>
            <a:off x="838200" y="4800378"/>
            <a:ext cx="6204856" cy="2062103"/>
          </a:xfrm>
          <a:prstGeom prst="rect">
            <a:avLst/>
          </a:prstGeom>
          <a:noFill/>
        </p:spPr>
        <p:txBody>
          <a:bodyPr wrap="square">
            <a:spAutoFit/>
          </a:bodyPr>
          <a:lstStyle/>
          <a:p>
            <a:r>
              <a:rPr lang="en-IN" sz="3200" dirty="0">
                <a:solidFill>
                  <a:schemeClr val="bg1"/>
                </a:solidFill>
              </a:rPr>
              <a:t>The merge failed, as there is conflict between the versions for index.html. Let us check the status:</a:t>
            </a:r>
          </a:p>
        </p:txBody>
      </p:sp>
    </p:spTree>
    <p:extLst>
      <p:ext uri="{BB962C8B-B14F-4D97-AF65-F5344CB8AC3E}">
        <p14:creationId xmlns:p14="http://schemas.microsoft.com/office/powerpoint/2010/main" xmlns="" val="307216039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A338302-4886-42D8-9B5C-66F8CE89FA12}"/>
              </a:ext>
            </a:extLst>
          </p:cNvPr>
          <p:cNvSpPr txBox="1"/>
          <p:nvPr/>
        </p:nvSpPr>
        <p:spPr>
          <a:xfrm>
            <a:off x="174171" y="130629"/>
            <a:ext cx="8991600" cy="6370975"/>
          </a:xfrm>
          <a:prstGeom prst="rect">
            <a:avLst/>
          </a:prstGeom>
          <a:noFill/>
        </p:spPr>
        <p:txBody>
          <a:bodyPr wrap="square">
            <a:spAutoFit/>
          </a:bodyPr>
          <a:lstStyle/>
          <a:p>
            <a:r>
              <a:rPr lang="en-IN" sz="2400" dirty="0">
                <a:solidFill>
                  <a:schemeClr val="accent1"/>
                </a:solidFill>
                <a:latin typeface="Arial Black" panose="020B0A04020102020204" pitchFamily="34" charset="0"/>
              </a:rPr>
              <a:t>Example</a:t>
            </a:r>
          </a:p>
          <a:p>
            <a:r>
              <a:rPr lang="en-IN" sz="2400" dirty="0"/>
              <a:t>[</a:t>
            </a:r>
            <a:r>
              <a:rPr lang="en-IN" sz="2400" dirty="0" err="1"/>
              <a:t>user@localhost</a:t>
            </a:r>
            <a:r>
              <a:rPr lang="en-IN" sz="2400" dirty="0"/>
              <a:t>] $ </a:t>
            </a:r>
            <a:r>
              <a:rPr lang="en-IN" sz="2400" dirty="0">
                <a:solidFill>
                  <a:schemeClr val="bg1"/>
                </a:solidFill>
              </a:rPr>
              <a:t>git status</a:t>
            </a:r>
          </a:p>
          <a:p>
            <a:r>
              <a:rPr lang="en-IN" sz="2400" dirty="0">
                <a:solidFill>
                  <a:schemeClr val="bg1"/>
                </a:solidFill>
              </a:rPr>
              <a:t>                                On branch master</a:t>
            </a:r>
          </a:p>
          <a:p>
            <a:r>
              <a:rPr lang="en-IN" sz="2400" dirty="0">
                <a:solidFill>
                  <a:schemeClr val="bg1"/>
                </a:solidFill>
              </a:rPr>
              <a:t>                               You have unmerged paths.</a:t>
            </a:r>
          </a:p>
          <a:p>
            <a:r>
              <a:rPr lang="en-IN" sz="2400" dirty="0">
                <a:solidFill>
                  <a:schemeClr val="bg1"/>
                </a:solidFill>
              </a:rPr>
              <a:t>                               (fix conflicts and run "git commit")</a:t>
            </a:r>
          </a:p>
          <a:p>
            <a:r>
              <a:rPr lang="en-IN" sz="2400" dirty="0">
                <a:solidFill>
                  <a:schemeClr val="bg1"/>
                </a:solidFill>
              </a:rPr>
              <a:t>                             (use "git merge --abort" to abort the  merge)</a:t>
            </a:r>
          </a:p>
          <a:p>
            <a:endParaRPr lang="en-IN" sz="2400" dirty="0">
              <a:solidFill>
                <a:schemeClr val="bg1"/>
              </a:solidFill>
            </a:endParaRPr>
          </a:p>
          <a:p>
            <a:r>
              <a:rPr lang="en-IN" sz="2400" dirty="0">
                <a:solidFill>
                  <a:schemeClr val="bg1"/>
                </a:solidFill>
              </a:rPr>
              <a:t>Changes to be committed:</a:t>
            </a:r>
          </a:p>
          <a:p>
            <a:r>
              <a:rPr lang="en-IN" sz="2400" dirty="0">
                <a:solidFill>
                  <a:schemeClr val="bg1"/>
                </a:solidFill>
              </a:rPr>
              <a:t>        new file:   img_hello_git.jpg</a:t>
            </a:r>
          </a:p>
          <a:p>
            <a:r>
              <a:rPr lang="en-IN" sz="2400" dirty="0">
                <a:solidFill>
                  <a:schemeClr val="bg1"/>
                </a:solidFill>
              </a:rPr>
              <a:t>        new file:   img_hello_world.jpg</a:t>
            </a:r>
          </a:p>
          <a:p>
            <a:endParaRPr lang="en-IN" sz="2400" dirty="0">
              <a:solidFill>
                <a:schemeClr val="bg1"/>
              </a:solidFill>
            </a:endParaRPr>
          </a:p>
          <a:p>
            <a:r>
              <a:rPr lang="en-IN" sz="2400" dirty="0">
                <a:solidFill>
                  <a:schemeClr val="bg1"/>
                </a:solidFill>
              </a:rPr>
              <a:t>Unmerged paths:</a:t>
            </a:r>
          </a:p>
          <a:p>
            <a:r>
              <a:rPr lang="en-IN" sz="2400" dirty="0">
                <a:solidFill>
                  <a:schemeClr val="bg1"/>
                </a:solidFill>
              </a:rPr>
              <a:t>  (use "git add ..." to mark resolution)</a:t>
            </a:r>
          </a:p>
          <a:p>
            <a:r>
              <a:rPr lang="en-IN" sz="2400" dirty="0">
                <a:solidFill>
                  <a:schemeClr val="bg1"/>
                </a:solidFill>
              </a:rPr>
              <a:t>        both modified:   index.html</a:t>
            </a:r>
          </a:p>
          <a:p>
            <a:r>
              <a:rPr lang="en-IN" sz="2400" dirty="0">
                <a:solidFill>
                  <a:schemeClr val="bg1"/>
                </a:solidFill>
              </a:rPr>
              <a:t>This confirms there is a conflict in index.html, but the image files are ready and </a:t>
            </a:r>
            <a:r>
              <a:rPr lang="en-IN" sz="2400" dirty="0" err="1">
                <a:solidFill>
                  <a:schemeClr val="bg1"/>
                </a:solidFill>
              </a:rPr>
              <a:t>stagedto</a:t>
            </a:r>
            <a:r>
              <a:rPr lang="en-IN" sz="2400" dirty="0">
                <a:solidFill>
                  <a:schemeClr val="bg1"/>
                </a:solidFill>
              </a:rPr>
              <a:t> be committed.  </a:t>
            </a:r>
          </a:p>
        </p:txBody>
      </p:sp>
    </p:spTree>
    <p:extLst>
      <p:ext uri="{BB962C8B-B14F-4D97-AF65-F5344CB8AC3E}">
        <p14:creationId xmlns:p14="http://schemas.microsoft.com/office/powerpoint/2010/main" xmlns="" val="390092320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E880E00-62FA-495A-8861-D6BF6C5576B7}"/>
              </a:ext>
            </a:extLst>
          </p:cNvPr>
          <p:cNvSpPr txBox="1"/>
          <p:nvPr/>
        </p:nvSpPr>
        <p:spPr>
          <a:xfrm>
            <a:off x="130629" y="116115"/>
            <a:ext cx="9035142" cy="6340197"/>
          </a:xfrm>
          <a:prstGeom prst="rect">
            <a:avLst/>
          </a:prstGeom>
          <a:noFill/>
        </p:spPr>
        <p:txBody>
          <a:bodyPr wrap="square">
            <a:spAutoFit/>
          </a:bodyPr>
          <a:lstStyle/>
          <a:p>
            <a:r>
              <a:rPr lang="en-IN" sz="3200" dirty="0">
                <a:solidFill>
                  <a:schemeClr val="accent1"/>
                </a:solidFill>
                <a:latin typeface="Arial Black" panose="020B0A04020102020204" pitchFamily="34" charset="0"/>
              </a:rPr>
              <a:t>Git Ignore and .</a:t>
            </a:r>
            <a:r>
              <a:rPr lang="en-IN" sz="3200" dirty="0" err="1">
                <a:solidFill>
                  <a:schemeClr val="accent1"/>
                </a:solidFill>
                <a:latin typeface="Arial Black" panose="020B0A04020102020204" pitchFamily="34" charset="0"/>
              </a:rPr>
              <a:t>gitignore</a:t>
            </a:r>
            <a:endParaRPr lang="en-IN" sz="3200" dirty="0">
              <a:solidFill>
                <a:schemeClr val="accent1"/>
              </a:solidFill>
              <a:latin typeface="Arial Black" panose="020B0A04020102020204" pitchFamily="34" charset="0"/>
            </a:endParaRPr>
          </a:p>
          <a:p>
            <a:endParaRPr lang="en-IN" dirty="0"/>
          </a:p>
          <a:p>
            <a:r>
              <a:rPr lang="en-IN" sz="2800" dirty="0">
                <a:solidFill>
                  <a:schemeClr val="accent1"/>
                </a:solidFill>
                <a:latin typeface="Arial Black" panose="020B0A04020102020204" pitchFamily="34" charset="0"/>
              </a:rPr>
              <a:t>Git Ignore</a:t>
            </a:r>
          </a:p>
          <a:p>
            <a:endParaRPr lang="en-IN" sz="2800" dirty="0">
              <a:solidFill>
                <a:schemeClr val="accent1"/>
              </a:solidFill>
              <a:latin typeface="Arial Black" panose="020B0A04020102020204" pitchFamily="34" charset="0"/>
            </a:endParaRPr>
          </a:p>
          <a:p>
            <a:r>
              <a:rPr lang="en-IN" sz="2000" dirty="0">
                <a:solidFill>
                  <a:schemeClr val="bg1"/>
                </a:solidFill>
              </a:rPr>
              <a:t>When sharing your code with others, there are often files or parts of your project, you do not want to share.</a:t>
            </a:r>
          </a:p>
          <a:p>
            <a:endParaRPr lang="en-IN" sz="2000" dirty="0">
              <a:solidFill>
                <a:schemeClr val="bg1"/>
              </a:solidFill>
            </a:endParaRPr>
          </a:p>
          <a:p>
            <a:r>
              <a:rPr lang="en-IN" sz="2000" dirty="0">
                <a:solidFill>
                  <a:schemeClr val="bg1"/>
                </a:solidFill>
              </a:rPr>
              <a:t>Examples</a:t>
            </a:r>
          </a:p>
          <a:p>
            <a:endParaRPr lang="en-IN" sz="2000" dirty="0">
              <a:solidFill>
                <a:schemeClr val="bg1"/>
              </a:solidFill>
            </a:endParaRPr>
          </a:p>
          <a:p>
            <a:r>
              <a:rPr lang="en-IN" sz="2000" dirty="0">
                <a:solidFill>
                  <a:schemeClr val="bg1"/>
                </a:solidFill>
              </a:rPr>
              <a:t>log files</a:t>
            </a:r>
          </a:p>
          <a:p>
            <a:r>
              <a:rPr lang="en-IN" sz="2000" dirty="0">
                <a:solidFill>
                  <a:schemeClr val="bg1"/>
                </a:solidFill>
              </a:rPr>
              <a:t>temporary files</a:t>
            </a:r>
          </a:p>
          <a:p>
            <a:r>
              <a:rPr lang="en-IN" sz="2000" dirty="0">
                <a:solidFill>
                  <a:schemeClr val="bg1"/>
                </a:solidFill>
              </a:rPr>
              <a:t>hidden files</a:t>
            </a:r>
          </a:p>
          <a:p>
            <a:r>
              <a:rPr lang="en-IN" sz="2000" dirty="0">
                <a:solidFill>
                  <a:schemeClr val="bg1"/>
                </a:solidFill>
              </a:rPr>
              <a:t>personal files</a:t>
            </a:r>
          </a:p>
          <a:p>
            <a:r>
              <a:rPr lang="en-IN" sz="2000" dirty="0">
                <a:solidFill>
                  <a:schemeClr val="bg1"/>
                </a:solidFill>
              </a:rPr>
              <a:t>etc.</a:t>
            </a:r>
          </a:p>
          <a:p>
            <a:r>
              <a:rPr lang="en-IN" sz="2000" dirty="0">
                <a:solidFill>
                  <a:schemeClr val="bg1"/>
                </a:solidFill>
              </a:rPr>
              <a:t>Git can specify which files or parts of your project should be ignored by Git using a .</a:t>
            </a:r>
            <a:r>
              <a:rPr lang="en-IN" sz="2000" dirty="0" err="1">
                <a:solidFill>
                  <a:schemeClr val="bg1"/>
                </a:solidFill>
              </a:rPr>
              <a:t>gitignore</a:t>
            </a:r>
            <a:r>
              <a:rPr lang="en-IN" sz="2000" dirty="0">
                <a:solidFill>
                  <a:schemeClr val="bg1"/>
                </a:solidFill>
              </a:rPr>
              <a:t> file.</a:t>
            </a:r>
          </a:p>
          <a:p>
            <a:endParaRPr lang="en-IN" sz="2000" dirty="0">
              <a:solidFill>
                <a:schemeClr val="bg1"/>
              </a:solidFill>
            </a:endParaRPr>
          </a:p>
          <a:p>
            <a:r>
              <a:rPr lang="en-IN" sz="2000" dirty="0">
                <a:solidFill>
                  <a:schemeClr val="bg1"/>
                </a:solidFill>
              </a:rPr>
              <a:t>Git will not track files and folders specified in .</a:t>
            </a:r>
            <a:r>
              <a:rPr lang="en-IN" sz="2000" dirty="0" err="1">
                <a:solidFill>
                  <a:schemeClr val="bg1"/>
                </a:solidFill>
              </a:rPr>
              <a:t>gitignore</a:t>
            </a:r>
            <a:r>
              <a:rPr lang="en-IN" sz="2000" dirty="0">
                <a:solidFill>
                  <a:schemeClr val="bg1"/>
                </a:solidFill>
              </a:rPr>
              <a:t>. However, the .</a:t>
            </a:r>
            <a:r>
              <a:rPr lang="en-IN" sz="2000" dirty="0" err="1">
                <a:solidFill>
                  <a:schemeClr val="bg1"/>
                </a:solidFill>
              </a:rPr>
              <a:t>gitignore</a:t>
            </a:r>
            <a:r>
              <a:rPr lang="en-IN" sz="2000" dirty="0">
                <a:solidFill>
                  <a:schemeClr val="bg1"/>
                </a:solidFill>
              </a:rPr>
              <a:t> file itself IS tracked by Git.</a:t>
            </a:r>
          </a:p>
        </p:txBody>
      </p:sp>
    </p:spTree>
    <p:extLst>
      <p:ext uri="{BB962C8B-B14F-4D97-AF65-F5344CB8AC3E}">
        <p14:creationId xmlns:p14="http://schemas.microsoft.com/office/powerpoint/2010/main" xmlns="" val="59859757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5215A1-D20B-432A-9292-F54725ACBA7A}"/>
              </a:ext>
            </a:extLst>
          </p:cNvPr>
          <p:cNvSpPr txBox="1"/>
          <p:nvPr/>
        </p:nvSpPr>
        <p:spPr>
          <a:xfrm>
            <a:off x="725713" y="217715"/>
            <a:ext cx="8890000" cy="4216539"/>
          </a:xfrm>
          <a:prstGeom prst="rect">
            <a:avLst/>
          </a:prstGeom>
          <a:noFill/>
        </p:spPr>
        <p:txBody>
          <a:bodyPr wrap="square">
            <a:spAutoFit/>
          </a:bodyPr>
          <a:lstStyle/>
          <a:p>
            <a:r>
              <a:rPr lang="en-IN" sz="4400" dirty="0">
                <a:solidFill>
                  <a:schemeClr val="accent1"/>
                </a:solidFill>
                <a:latin typeface="Arial Black" panose="020B0A04020102020204" pitchFamily="34" charset="0"/>
              </a:rPr>
              <a:t>Create .</a:t>
            </a:r>
            <a:r>
              <a:rPr lang="en-IN" sz="4400" dirty="0" err="1">
                <a:solidFill>
                  <a:schemeClr val="accent1"/>
                </a:solidFill>
                <a:latin typeface="Arial Black" panose="020B0A04020102020204" pitchFamily="34" charset="0"/>
              </a:rPr>
              <a:t>gitignore</a:t>
            </a:r>
            <a:endParaRPr lang="en-IN" sz="4400" dirty="0">
              <a:solidFill>
                <a:schemeClr val="accent1"/>
              </a:solidFill>
              <a:latin typeface="Arial Black" panose="020B0A04020102020204" pitchFamily="34" charset="0"/>
            </a:endParaRPr>
          </a:p>
          <a:p>
            <a:endParaRPr lang="en-IN" sz="4400" dirty="0">
              <a:solidFill>
                <a:schemeClr val="accent1"/>
              </a:solidFill>
              <a:latin typeface="Arial Black" panose="020B0A04020102020204" pitchFamily="34" charset="0"/>
            </a:endParaRPr>
          </a:p>
          <a:p>
            <a:r>
              <a:rPr lang="en-IN" sz="3600" dirty="0">
                <a:solidFill>
                  <a:schemeClr val="bg1"/>
                </a:solidFill>
              </a:rPr>
              <a:t>To create a .</a:t>
            </a:r>
            <a:r>
              <a:rPr lang="en-IN" sz="3600" dirty="0" err="1">
                <a:solidFill>
                  <a:schemeClr val="bg1"/>
                </a:solidFill>
              </a:rPr>
              <a:t>gitignore</a:t>
            </a:r>
            <a:r>
              <a:rPr lang="en-IN" sz="3600" dirty="0">
                <a:solidFill>
                  <a:schemeClr val="bg1"/>
                </a:solidFill>
              </a:rPr>
              <a:t> file, go to the root of your local Git, and create it:</a:t>
            </a:r>
          </a:p>
          <a:p>
            <a:endParaRPr lang="en-IN" sz="3600" dirty="0">
              <a:solidFill>
                <a:schemeClr val="bg1"/>
              </a:solidFill>
            </a:endParaRPr>
          </a:p>
          <a:p>
            <a:r>
              <a:rPr lang="en-IN" sz="3600" dirty="0">
                <a:solidFill>
                  <a:schemeClr val="accent1"/>
                </a:solidFill>
              </a:rPr>
              <a:t>Example</a:t>
            </a:r>
          </a:p>
          <a:p>
            <a:r>
              <a:rPr lang="en-IN" sz="3600" dirty="0">
                <a:solidFill>
                  <a:schemeClr val="bg1"/>
                </a:solidFill>
              </a:rPr>
              <a:t>[</a:t>
            </a:r>
            <a:r>
              <a:rPr lang="en-IN" sz="3600" dirty="0" err="1">
                <a:solidFill>
                  <a:schemeClr val="bg1"/>
                </a:solidFill>
              </a:rPr>
              <a:t>user@localhost</a:t>
            </a:r>
            <a:r>
              <a:rPr lang="en-IN" sz="3600" dirty="0">
                <a:solidFill>
                  <a:schemeClr val="bg1"/>
                </a:solidFill>
              </a:rPr>
              <a:t>] $ touch .</a:t>
            </a:r>
            <a:r>
              <a:rPr lang="en-IN" sz="3600" dirty="0" err="1">
                <a:solidFill>
                  <a:schemeClr val="bg1"/>
                </a:solidFill>
              </a:rPr>
              <a:t>gitignore</a:t>
            </a:r>
            <a:endParaRPr lang="en-IN" sz="3600" dirty="0">
              <a:solidFill>
                <a:schemeClr val="bg1"/>
              </a:solidFill>
            </a:endParaRPr>
          </a:p>
        </p:txBody>
      </p:sp>
    </p:spTree>
    <p:extLst>
      <p:ext uri="{BB962C8B-B14F-4D97-AF65-F5344CB8AC3E}">
        <p14:creationId xmlns:p14="http://schemas.microsoft.com/office/powerpoint/2010/main" xmlns="" val="275824029"/>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41F1C6-666C-4478-BCBA-8AF6F33137C3}"/>
              </a:ext>
            </a:extLst>
          </p:cNvPr>
          <p:cNvSpPr txBox="1"/>
          <p:nvPr/>
        </p:nvSpPr>
        <p:spPr>
          <a:xfrm>
            <a:off x="101600" y="145143"/>
            <a:ext cx="12090400" cy="5909310"/>
          </a:xfrm>
          <a:prstGeom prst="rect">
            <a:avLst/>
          </a:prstGeom>
          <a:noFill/>
        </p:spPr>
        <p:txBody>
          <a:bodyPr wrap="square">
            <a:spAutoFit/>
          </a:bodyPr>
          <a:lstStyle/>
          <a:p>
            <a:r>
              <a:rPr lang="en-IN" sz="2000" dirty="0">
                <a:solidFill>
                  <a:schemeClr val="bg1"/>
                </a:solidFill>
              </a:rPr>
              <a:t>Now open the file using a text editor.</a:t>
            </a:r>
          </a:p>
          <a:p>
            <a:endParaRPr lang="en-IN" sz="2000" dirty="0">
              <a:solidFill>
                <a:schemeClr val="bg1"/>
              </a:solidFill>
            </a:endParaRPr>
          </a:p>
          <a:p>
            <a:r>
              <a:rPr lang="en-IN" sz="2000" dirty="0">
                <a:solidFill>
                  <a:schemeClr val="bg1"/>
                </a:solidFill>
              </a:rPr>
              <a:t>We are just going to add two simple rules:</a:t>
            </a:r>
          </a:p>
          <a:p>
            <a:endParaRPr lang="en-IN" sz="2000" dirty="0">
              <a:solidFill>
                <a:schemeClr val="bg1"/>
              </a:solidFill>
            </a:endParaRPr>
          </a:p>
          <a:p>
            <a:r>
              <a:rPr lang="en-IN" sz="2000" dirty="0">
                <a:solidFill>
                  <a:schemeClr val="bg1"/>
                </a:solidFill>
              </a:rPr>
              <a:t>Ignore any files with the .log extension</a:t>
            </a:r>
          </a:p>
          <a:p>
            <a:r>
              <a:rPr lang="en-IN" sz="2000" dirty="0">
                <a:solidFill>
                  <a:schemeClr val="bg1"/>
                </a:solidFill>
              </a:rPr>
              <a:t>Ignore everything in any directory named temp</a:t>
            </a:r>
          </a:p>
          <a:p>
            <a:r>
              <a:rPr lang="en-IN" sz="2000" dirty="0">
                <a:solidFill>
                  <a:schemeClr val="accent1"/>
                </a:solidFill>
                <a:latin typeface="Arial Black" panose="020B0A04020102020204" pitchFamily="34" charset="0"/>
              </a:rPr>
              <a:t>Example</a:t>
            </a:r>
          </a:p>
          <a:p>
            <a:r>
              <a:rPr lang="en-IN" sz="2000" dirty="0">
                <a:solidFill>
                  <a:schemeClr val="bg1"/>
                </a:solidFill>
              </a:rPr>
              <a:t># ignore ALL .log files</a:t>
            </a:r>
          </a:p>
          <a:p>
            <a:r>
              <a:rPr lang="en-IN" sz="2000" dirty="0">
                <a:solidFill>
                  <a:schemeClr val="bg1"/>
                </a:solidFill>
              </a:rPr>
              <a:t>*.log</a:t>
            </a:r>
          </a:p>
          <a:p>
            <a:endParaRPr lang="en-IN" sz="2000" dirty="0">
              <a:solidFill>
                <a:schemeClr val="bg1"/>
              </a:solidFill>
            </a:endParaRPr>
          </a:p>
          <a:p>
            <a:r>
              <a:rPr lang="en-IN" sz="2000" dirty="0">
                <a:solidFill>
                  <a:schemeClr val="bg1"/>
                </a:solidFill>
              </a:rPr>
              <a:t># ignore ALL files in ANY directory named temp</a:t>
            </a:r>
          </a:p>
          <a:p>
            <a:r>
              <a:rPr lang="en-IN" sz="2000" dirty="0">
                <a:solidFill>
                  <a:schemeClr val="bg1"/>
                </a:solidFill>
              </a:rPr>
              <a:t>temp/</a:t>
            </a:r>
          </a:p>
          <a:p>
            <a:r>
              <a:rPr lang="en-IN" sz="2000" dirty="0">
                <a:solidFill>
                  <a:schemeClr val="bg1"/>
                </a:solidFill>
              </a:rPr>
              <a:t>Now all .log files and anything in temp folders will be ignored by Git.</a:t>
            </a:r>
          </a:p>
          <a:p>
            <a:endParaRPr lang="en-IN" sz="2000" dirty="0">
              <a:solidFill>
                <a:schemeClr val="bg1"/>
              </a:solidFill>
            </a:endParaRPr>
          </a:p>
          <a:p>
            <a:r>
              <a:rPr lang="en-IN" sz="2000" dirty="0">
                <a:solidFill>
                  <a:schemeClr val="bg1"/>
                </a:solidFill>
                <a:latin typeface="Arial Black" panose="020B0A04020102020204" pitchFamily="34" charset="0"/>
              </a:rPr>
              <a:t>Note</a:t>
            </a:r>
            <a:r>
              <a:rPr lang="en-IN" sz="2000" dirty="0">
                <a:solidFill>
                  <a:schemeClr val="bg1"/>
                </a:solidFill>
              </a:rPr>
              <a:t>: In this case, we use a single .</a:t>
            </a:r>
            <a:r>
              <a:rPr lang="en-IN" sz="2000" dirty="0" err="1">
                <a:solidFill>
                  <a:schemeClr val="bg1"/>
                </a:solidFill>
              </a:rPr>
              <a:t>gitignore</a:t>
            </a:r>
            <a:r>
              <a:rPr lang="en-IN" sz="2000" dirty="0">
                <a:solidFill>
                  <a:schemeClr val="bg1"/>
                </a:solidFill>
              </a:rPr>
              <a:t> which applies to the entire repository.</a:t>
            </a:r>
          </a:p>
          <a:p>
            <a:endParaRPr lang="en-IN" sz="2000" dirty="0">
              <a:solidFill>
                <a:schemeClr val="bg1"/>
              </a:solidFill>
            </a:endParaRPr>
          </a:p>
          <a:p>
            <a:r>
              <a:rPr lang="en-IN" sz="2000" dirty="0">
                <a:solidFill>
                  <a:schemeClr val="bg1"/>
                </a:solidFill>
              </a:rPr>
              <a:t>It is also possible to have additional .</a:t>
            </a:r>
            <a:r>
              <a:rPr lang="en-IN" sz="2000" dirty="0" err="1">
                <a:solidFill>
                  <a:schemeClr val="bg1"/>
                </a:solidFill>
              </a:rPr>
              <a:t>gitignore</a:t>
            </a:r>
            <a:r>
              <a:rPr lang="en-IN" sz="2000" dirty="0">
                <a:solidFill>
                  <a:schemeClr val="bg1"/>
                </a:solidFill>
              </a:rPr>
              <a:t> files in subdirectories. These only apply to files or folders within that directory.</a:t>
            </a:r>
          </a:p>
          <a:p>
            <a:endParaRPr lang="en-IN" dirty="0"/>
          </a:p>
        </p:txBody>
      </p:sp>
    </p:spTree>
    <p:extLst>
      <p:ext uri="{BB962C8B-B14F-4D97-AF65-F5344CB8AC3E}">
        <p14:creationId xmlns:p14="http://schemas.microsoft.com/office/powerpoint/2010/main" xmlns="" val="431811863"/>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CECC11B-42AE-48DD-9890-1B7B64A45694}"/>
              </a:ext>
            </a:extLst>
          </p:cNvPr>
          <p:cNvSpPr txBox="1"/>
          <p:nvPr/>
        </p:nvSpPr>
        <p:spPr>
          <a:xfrm>
            <a:off x="0" y="74235"/>
            <a:ext cx="11858171" cy="6740307"/>
          </a:xfrm>
          <a:prstGeom prst="rect">
            <a:avLst/>
          </a:prstGeom>
          <a:noFill/>
        </p:spPr>
        <p:txBody>
          <a:bodyPr wrap="square">
            <a:spAutoFit/>
          </a:bodyPr>
          <a:lstStyle/>
          <a:p>
            <a:r>
              <a:rPr lang="en-IN" sz="3200" dirty="0">
                <a:solidFill>
                  <a:schemeClr val="accent1"/>
                </a:solidFill>
                <a:latin typeface="Arial Black" panose="020B0A04020102020204" pitchFamily="34" charset="0"/>
              </a:rPr>
              <a:t>What is Git Alias?</a:t>
            </a:r>
          </a:p>
          <a:p>
            <a:endParaRPr lang="en-IN" dirty="0"/>
          </a:p>
          <a:p>
            <a:endParaRPr lang="en-IN" dirty="0"/>
          </a:p>
          <a:p>
            <a:r>
              <a:rPr lang="en-IN" sz="2800" dirty="0">
                <a:solidFill>
                  <a:schemeClr val="bg1"/>
                </a:solidFill>
              </a:rPr>
              <a:t>Alias is a term associated with shortcuts in Git. It compresses the longer sequence of commands to a shorter sequence. It is always better to apply aliases to the frequently used longer commands since it helps in increasing efficiency. By longer commands, I mean longer patterns of commands, which include different options and flags, but it is not necessary for the command to be longer per se. Moreover, a user can create an alias for any command they want and thinks if that command will be used very frequently by them. It is noteworthy that there is no such command as "alias" that exists in Git. In other words, alias is just the term used to create a shorter command out of a longer sequence of commands. So, since there is no concept as an alias, where do we do all this? Where is all this stored?</a:t>
            </a:r>
          </a:p>
        </p:txBody>
      </p:sp>
    </p:spTree>
    <p:extLst>
      <p:ext uri="{BB962C8B-B14F-4D97-AF65-F5344CB8AC3E}">
        <p14:creationId xmlns:p14="http://schemas.microsoft.com/office/powerpoint/2010/main" xmlns="" val="341454987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DD6EA65-CDC6-4528-B101-1181C510C0C1}"/>
              </a:ext>
            </a:extLst>
          </p:cNvPr>
          <p:cNvSpPr txBox="1"/>
          <p:nvPr/>
        </p:nvSpPr>
        <p:spPr>
          <a:xfrm>
            <a:off x="130629" y="159657"/>
            <a:ext cx="11176000" cy="4801314"/>
          </a:xfrm>
          <a:prstGeom prst="rect">
            <a:avLst/>
          </a:prstGeom>
          <a:noFill/>
        </p:spPr>
        <p:txBody>
          <a:bodyPr wrap="square">
            <a:spAutoFit/>
          </a:bodyPr>
          <a:lstStyle/>
          <a:p>
            <a:r>
              <a:rPr lang="en-IN" sz="3200" dirty="0">
                <a:solidFill>
                  <a:schemeClr val="bg1"/>
                </a:solidFill>
              </a:rPr>
              <a:t>Aliases happen in the Git Config file. To know more about the git config file and how it is viewed and edited in Git Bash, you can visit the Git-Config tutorial. So once you create an alias, you can either save it as a local copy for your repo or globally. The user doesn't need to use alias name only; the user is free to use the original command also. There are no restrictions. Let's see how to create an alias along with a few flags whose usage is quite frequent</a:t>
            </a:r>
            <a:r>
              <a:rPr lang="en-IN" dirty="0"/>
              <a:t>.</a:t>
            </a:r>
          </a:p>
          <a:p>
            <a:endParaRPr lang="en-IN" dirty="0"/>
          </a:p>
        </p:txBody>
      </p:sp>
    </p:spTree>
    <p:extLst>
      <p:ext uri="{BB962C8B-B14F-4D97-AF65-F5344CB8AC3E}">
        <p14:creationId xmlns:p14="http://schemas.microsoft.com/office/powerpoint/2010/main" xmlns="" val="38111245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9789CB63-B58D-4338-869E-75D3769C513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4438" y="0"/>
            <a:ext cx="9763125"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0092404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3CE89A-4201-4962-ACEB-F329527A30A3}"/>
              </a:ext>
            </a:extLst>
          </p:cNvPr>
          <p:cNvSpPr txBox="1"/>
          <p:nvPr/>
        </p:nvSpPr>
        <p:spPr>
          <a:xfrm>
            <a:off x="275771" y="362856"/>
            <a:ext cx="11640457" cy="4801314"/>
          </a:xfrm>
          <a:prstGeom prst="rect">
            <a:avLst/>
          </a:prstGeom>
          <a:noFill/>
        </p:spPr>
        <p:txBody>
          <a:bodyPr wrap="square">
            <a:spAutoFit/>
          </a:bodyPr>
          <a:lstStyle/>
          <a:p>
            <a:r>
              <a:rPr lang="en-IN" sz="3600" dirty="0">
                <a:solidFill>
                  <a:schemeClr val="accent1"/>
                </a:solidFill>
                <a:latin typeface="Arial Black" panose="020B0A04020102020204" pitchFamily="34" charset="0"/>
              </a:rPr>
              <a:t>How To Create Aliases In Git?</a:t>
            </a:r>
          </a:p>
          <a:p>
            <a:endParaRPr lang="en-IN" sz="3600" dirty="0">
              <a:solidFill>
                <a:schemeClr val="accent1"/>
              </a:solidFill>
              <a:latin typeface="Arial Black" panose="020B0A04020102020204" pitchFamily="34" charset="0"/>
            </a:endParaRPr>
          </a:p>
          <a:p>
            <a:endParaRPr lang="en-IN" sz="3600" dirty="0">
              <a:solidFill>
                <a:schemeClr val="accent1"/>
              </a:solidFill>
              <a:latin typeface="Arial Black" panose="020B0A04020102020204" pitchFamily="34" charset="0"/>
            </a:endParaRPr>
          </a:p>
          <a:p>
            <a:r>
              <a:rPr lang="en-IN" sz="3600" dirty="0">
                <a:solidFill>
                  <a:schemeClr val="bg1"/>
                </a:solidFill>
              </a:rPr>
              <a:t>Open your Git Bash in the working directory. </a:t>
            </a:r>
          </a:p>
          <a:p>
            <a:r>
              <a:rPr lang="en-IN" sz="3600" dirty="0">
                <a:solidFill>
                  <a:schemeClr val="bg1"/>
                </a:solidFill>
              </a:rPr>
              <a:t>Type the following code and execute the command:</a:t>
            </a:r>
          </a:p>
          <a:p>
            <a:r>
              <a:rPr lang="en-IN" sz="3600" dirty="0">
                <a:solidFill>
                  <a:schemeClr val="bg1"/>
                </a:solidFill>
              </a:rPr>
              <a:t>git config --global </a:t>
            </a:r>
            <a:r>
              <a:rPr lang="en-IN" sz="3600" dirty="0" err="1">
                <a:solidFill>
                  <a:schemeClr val="bg1"/>
                </a:solidFill>
              </a:rPr>
              <a:t>alias.hist</a:t>
            </a:r>
            <a:r>
              <a:rPr lang="en-IN" sz="3600" dirty="0">
                <a:solidFill>
                  <a:schemeClr val="bg1"/>
                </a:solidFill>
              </a:rPr>
              <a:t> "log --pretty=format:'%h %ad | %</a:t>
            </a:r>
            <a:r>
              <a:rPr lang="en-IN" sz="3600" dirty="0" err="1">
                <a:solidFill>
                  <a:schemeClr val="bg1"/>
                </a:solidFill>
              </a:rPr>
              <a:t>s%d</a:t>
            </a:r>
            <a:r>
              <a:rPr lang="en-IN" sz="3600" dirty="0">
                <a:solidFill>
                  <a:schemeClr val="bg1"/>
                </a:solidFill>
              </a:rPr>
              <a:t> [%an]' --graph --date=short</a:t>
            </a:r>
            <a:r>
              <a:rPr lang="en-IN" sz="3600" dirty="0"/>
              <a:t>"</a:t>
            </a:r>
          </a:p>
          <a:p>
            <a:endParaRPr lang="en-IN" dirty="0"/>
          </a:p>
        </p:txBody>
      </p:sp>
    </p:spTree>
    <p:extLst>
      <p:ext uri="{BB962C8B-B14F-4D97-AF65-F5344CB8AC3E}">
        <p14:creationId xmlns:p14="http://schemas.microsoft.com/office/powerpoint/2010/main" xmlns="" val="1074932774"/>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EEF563-A2E0-472C-901C-4884AB81CE0D}"/>
              </a:ext>
            </a:extLst>
          </p:cNvPr>
          <p:cNvSpPr txBox="1"/>
          <p:nvPr/>
        </p:nvSpPr>
        <p:spPr>
          <a:xfrm>
            <a:off x="377371" y="290287"/>
            <a:ext cx="11437257" cy="6494085"/>
          </a:xfrm>
          <a:prstGeom prst="rect">
            <a:avLst/>
          </a:prstGeom>
          <a:noFill/>
        </p:spPr>
        <p:txBody>
          <a:bodyPr wrap="square">
            <a:spAutoFit/>
          </a:bodyPr>
          <a:lstStyle/>
          <a:p>
            <a:r>
              <a:rPr lang="en-IN" sz="3200" dirty="0">
                <a:solidFill>
                  <a:schemeClr val="bg2"/>
                </a:solidFill>
                <a:latin typeface="Arial Black" panose="020B0A04020102020204" pitchFamily="34" charset="0"/>
              </a:rPr>
              <a:t>git config --global </a:t>
            </a:r>
            <a:r>
              <a:rPr lang="en-IN" sz="3200" dirty="0">
                <a:solidFill>
                  <a:schemeClr val="bg1"/>
                </a:solidFill>
              </a:rPr>
              <a:t>= Config --Global tells the git to include the alias in the config file, or we are trying to edit the config file. The global keyword stores the alias globally.</a:t>
            </a:r>
          </a:p>
          <a:p>
            <a:r>
              <a:rPr lang="en-IN" sz="3200" dirty="0" err="1">
                <a:solidFill>
                  <a:schemeClr val="accent1"/>
                </a:solidFill>
                <a:latin typeface="Arial Black" panose="020B0A04020102020204" pitchFamily="34" charset="0"/>
              </a:rPr>
              <a:t>alias.hist</a:t>
            </a:r>
            <a:r>
              <a:rPr lang="en-IN" sz="3200" dirty="0">
                <a:solidFill>
                  <a:schemeClr val="accent1"/>
                </a:solidFill>
                <a:latin typeface="Arial Black" panose="020B0A04020102020204" pitchFamily="34" charset="0"/>
              </a:rPr>
              <a:t> </a:t>
            </a:r>
            <a:r>
              <a:rPr lang="en-IN" sz="3200" dirty="0">
                <a:solidFill>
                  <a:schemeClr val="bg1"/>
                </a:solidFill>
              </a:rPr>
              <a:t>= alias is the keyword telling the git that the word following it will act as the alias. "hist" is the word we will be using here.</a:t>
            </a:r>
          </a:p>
          <a:p>
            <a:r>
              <a:rPr lang="en-IN" sz="3200" dirty="0">
                <a:solidFill>
                  <a:schemeClr val="bg1"/>
                </a:solidFill>
              </a:rPr>
              <a:t>"</a:t>
            </a:r>
            <a:r>
              <a:rPr lang="en-IN" sz="3200" dirty="0">
                <a:solidFill>
                  <a:schemeClr val="accent1"/>
                </a:solidFill>
                <a:latin typeface="Arial Black" panose="020B0A04020102020204" pitchFamily="34" charset="0"/>
              </a:rPr>
              <a:t>log --pretty=format</a:t>
            </a:r>
            <a:r>
              <a:rPr lang="en-IN" sz="3200" dirty="0">
                <a:solidFill>
                  <a:schemeClr val="bg1"/>
                </a:solidFill>
              </a:rPr>
              <a:t>: </a:t>
            </a:r>
            <a:r>
              <a:rPr lang="en-IN" sz="3200" dirty="0">
                <a:solidFill>
                  <a:schemeClr val="accent1"/>
                </a:solidFill>
                <a:latin typeface="Arial Black" panose="020B0A04020102020204" pitchFamily="34" charset="0"/>
              </a:rPr>
              <a:t>'%h %ad | %</a:t>
            </a:r>
            <a:r>
              <a:rPr lang="en-IN" sz="3200" dirty="0" err="1">
                <a:solidFill>
                  <a:schemeClr val="accent1"/>
                </a:solidFill>
                <a:latin typeface="Arial Black" panose="020B0A04020102020204" pitchFamily="34" charset="0"/>
              </a:rPr>
              <a:t>s%d</a:t>
            </a:r>
            <a:r>
              <a:rPr lang="en-IN" sz="3200" dirty="0">
                <a:solidFill>
                  <a:schemeClr val="accent1"/>
                </a:solidFill>
                <a:latin typeface="Arial Black" panose="020B0A04020102020204" pitchFamily="34" charset="0"/>
              </a:rPr>
              <a:t> [%an]' --graph --date=short" </a:t>
            </a:r>
            <a:r>
              <a:rPr lang="en-IN" sz="3200" dirty="0">
                <a:solidFill>
                  <a:schemeClr val="bg1"/>
                </a:solidFill>
              </a:rPr>
              <a:t>= This is the actual command of which we will be creating an alias of. So, in the above screenshot, we are trying to create a shorter command for "</a:t>
            </a:r>
            <a:r>
              <a:rPr lang="en-IN" sz="3200" dirty="0">
                <a:solidFill>
                  <a:schemeClr val="accent1"/>
                </a:solidFill>
                <a:latin typeface="Arial Black" panose="020B0A04020102020204" pitchFamily="34" charset="0"/>
              </a:rPr>
              <a:t>log --pretty=format: '%h %ad | %</a:t>
            </a:r>
            <a:r>
              <a:rPr lang="en-IN" sz="3200" dirty="0" err="1">
                <a:solidFill>
                  <a:schemeClr val="accent1"/>
                </a:solidFill>
                <a:latin typeface="Arial Black" panose="020B0A04020102020204" pitchFamily="34" charset="0"/>
              </a:rPr>
              <a:t>s%d</a:t>
            </a:r>
            <a:r>
              <a:rPr lang="en-IN" sz="3200" dirty="0">
                <a:solidFill>
                  <a:schemeClr val="accent1"/>
                </a:solidFill>
                <a:latin typeface="Arial Black" panose="020B0A04020102020204" pitchFamily="34" charset="0"/>
              </a:rPr>
              <a:t> [%an]' --graph --date=short".</a:t>
            </a:r>
          </a:p>
        </p:txBody>
      </p:sp>
    </p:spTree>
    <p:extLst>
      <p:ext uri="{BB962C8B-B14F-4D97-AF65-F5344CB8AC3E}">
        <p14:creationId xmlns:p14="http://schemas.microsoft.com/office/powerpoint/2010/main" xmlns="" val="3113083459"/>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9B5439-4466-4092-BC2C-247DCC381D63}"/>
              </a:ext>
            </a:extLst>
          </p:cNvPr>
          <p:cNvSpPr txBox="1"/>
          <p:nvPr/>
        </p:nvSpPr>
        <p:spPr>
          <a:xfrm>
            <a:off x="783770" y="566058"/>
            <a:ext cx="8744857" cy="5078313"/>
          </a:xfrm>
          <a:prstGeom prst="rect">
            <a:avLst/>
          </a:prstGeom>
          <a:noFill/>
        </p:spPr>
        <p:txBody>
          <a:bodyPr wrap="square">
            <a:spAutoFit/>
          </a:bodyPr>
          <a:lstStyle/>
          <a:p>
            <a:r>
              <a:rPr lang="en-IN" sz="3600" dirty="0">
                <a:solidFill>
                  <a:schemeClr val="bg1"/>
                </a:solidFill>
              </a:rPr>
              <a:t>In the next steps, we will try out our newly created alias name to use in Git bash.</a:t>
            </a:r>
          </a:p>
          <a:p>
            <a:endParaRPr lang="en-IN" sz="3600" dirty="0">
              <a:solidFill>
                <a:schemeClr val="bg1"/>
              </a:solidFill>
            </a:endParaRPr>
          </a:p>
          <a:p>
            <a:r>
              <a:rPr lang="en-IN" sz="3600" dirty="0">
                <a:solidFill>
                  <a:schemeClr val="bg1"/>
                </a:solidFill>
              </a:rPr>
              <a:t>Type </a:t>
            </a:r>
            <a:r>
              <a:rPr lang="en-IN" sz="3600" dirty="0">
                <a:solidFill>
                  <a:schemeClr val="accent1"/>
                </a:solidFill>
                <a:latin typeface="Arial Black" panose="020B0A04020102020204" pitchFamily="34" charset="0"/>
              </a:rPr>
              <a:t>git hist  </a:t>
            </a:r>
            <a:r>
              <a:rPr lang="en-IN" sz="3600" dirty="0">
                <a:solidFill>
                  <a:schemeClr val="bg1"/>
                </a:solidFill>
              </a:rPr>
              <a:t>now to see if the alias works:</a:t>
            </a:r>
          </a:p>
          <a:p>
            <a:endParaRPr lang="en-IN" sz="3600" dirty="0">
              <a:solidFill>
                <a:schemeClr val="bg1"/>
              </a:solidFill>
            </a:endParaRPr>
          </a:p>
          <a:p>
            <a:r>
              <a:rPr lang="en-IN" sz="3600" dirty="0">
                <a:solidFill>
                  <a:schemeClr val="bg1"/>
                </a:solidFill>
              </a:rPr>
              <a:t>Execute the command by pressing </a:t>
            </a:r>
            <a:r>
              <a:rPr lang="en-IN" sz="3600" dirty="0">
                <a:solidFill>
                  <a:schemeClr val="accent1"/>
                </a:solidFill>
                <a:latin typeface="Arial Black" panose="020B0A04020102020204" pitchFamily="34" charset="0"/>
              </a:rPr>
              <a:t>enter</a:t>
            </a:r>
            <a:r>
              <a:rPr lang="en-IN" sz="3600" dirty="0">
                <a:solidFill>
                  <a:schemeClr val="bg1"/>
                </a:solidFill>
              </a:rPr>
              <a:t>.</a:t>
            </a:r>
          </a:p>
        </p:txBody>
      </p:sp>
    </p:spTree>
    <p:extLst>
      <p:ext uri="{BB962C8B-B14F-4D97-AF65-F5344CB8AC3E}">
        <p14:creationId xmlns:p14="http://schemas.microsoft.com/office/powerpoint/2010/main" xmlns="" val="12261022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39671DE-D885-41B9-B733-D06478F82763}"/>
              </a:ext>
            </a:extLst>
          </p:cNvPr>
          <p:cNvPicPr>
            <a:picLocks noChangeAspect="1"/>
          </p:cNvPicPr>
          <p:nvPr/>
        </p:nvPicPr>
        <p:blipFill>
          <a:blip r:embed="rId2"/>
          <a:stretch>
            <a:fillRect/>
          </a:stretch>
        </p:blipFill>
        <p:spPr>
          <a:xfrm>
            <a:off x="725714" y="160396"/>
            <a:ext cx="10740572" cy="6537208"/>
          </a:xfrm>
          <a:prstGeom prst="rect">
            <a:avLst/>
          </a:prstGeom>
        </p:spPr>
      </p:pic>
    </p:spTree>
    <p:extLst>
      <p:ext uri="{BB962C8B-B14F-4D97-AF65-F5344CB8AC3E}">
        <p14:creationId xmlns:p14="http://schemas.microsoft.com/office/powerpoint/2010/main" xmlns="" val="250036057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F0B9139-E5DB-45EF-8D26-44CF13D23141}"/>
              </a:ext>
            </a:extLst>
          </p:cNvPr>
          <p:cNvPicPr>
            <a:picLocks noChangeAspect="1"/>
          </p:cNvPicPr>
          <p:nvPr/>
        </p:nvPicPr>
        <p:blipFill>
          <a:blip r:embed="rId2"/>
          <a:stretch>
            <a:fillRect/>
          </a:stretch>
        </p:blipFill>
        <p:spPr>
          <a:xfrm>
            <a:off x="0" y="-1"/>
            <a:ext cx="12192000" cy="6749143"/>
          </a:xfrm>
          <a:prstGeom prst="rect">
            <a:avLst/>
          </a:prstGeom>
        </p:spPr>
      </p:pic>
    </p:spTree>
    <p:extLst>
      <p:ext uri="{BB962C8B-B14F-4D97-AF65-F5344CB8AC3E}">
        <p14:creationId xmlns:p14="http://schemas.microsoft.com/office/powerpoint/2010/main" xmlns="" val="425849732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FA3FECC-87FB-404C-9859-20E59BC6B116}"/>
              </a:ext>
            </a:extLst>
          </p:cNvPr>
          <p:cNvPicPr>
            <a:picLocks noChangeAspect="1"/>
          </p:cNvPicPr>
          <p:nvPr/>
        </p:nvPicPr>
        <p:blipFill>
          <a:blip r:embed="rId2"/>
          <a:stretch>
            <a:fillRect/>
          </a:stretch>
        </p:blipFill>
        <p:spPr>
          <a:xfrm>
            <a:off x="0" y="-1"/>
            <a:ext cx="12154136" cy="6647543"/>
          </a:xfrm>
          <a:prstGeom prst="rect">
            <a:avLst/>
          </a:prstGeom>
        </p:spPr>
      </p:pic>
    </p:spTree>
    <p:extLst>
      <p:ext uri="{BB962C8B-B14F-4D97-AF65-F5344CB8AC3E}">
        <p14:creationId xmlns:p14="http://schemas.microsoft.com/office/powerpoint/2010/main" xmlns="" val="285058371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794A88-CE92-4E8E-AE59-B71A984F9CF0}"/>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xmlns="" val="208336903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12EFD0-0B7F-4577-A471-B35A5C959A1D}"/>
              </a:ext>
            </a:extLst>
          </p:cNvPr>
          <p:cNvPicPr>
            <a:picLocks noChangeAspect="1"/>
          </p:cNvPicPr>
          <p:nvPr/>
        </p:nvPicPr>
        <p:blipFill>
          <a:blip r:embed="rId2"/>
          <a:stretch>
            <a:fillRect/>
          </a:stretch>
        </p:blipFill>
        <p:spPr>
          <a:xfrm>
            <a:off x="-341437" y="-10886"/>
            <a:ext cx="12874873" cy="6858000"/>
          </a:xfrm>
          <a:prstGeom prst="rect">
            <a:avLst/>
          </a:prstGeom>
        </p:spPr>
      </p:pic>
    </p:spTree>
    <p:extLst>
      <p:ext uri="{BB962C8B-B14F-4D97-AF65-F5344CB8AC3E}">
        <p14:creationId xmlns:p14="http://schemas.microsoft.com/office/powerpoint/2010/main" xmlns="" val="1228579244"/>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A1319C0-3DCC-4B7F-802E-92FD8D48D8E9}"/>
              </a:ext>
            </a:extLst>
          </p:cNvPr>
          <p:cNvPicPr>
            <a:picLocks noChangeAspect="1"/>
          </p:cNvPicPr>
          <p:nvPr/>
        </p:nvPicPr>
        <p:blipFill>
          <a:blip r:embed="rId2"/>
          <a:stretch>
            <a:fillRect/>
          </a:stretch>
        </p:blipFill>
        <p:spPr>
          <a:xfrm>
            <a:off x="1" y="1"/>
            <a:ext cx="11663033" cy="6560456"/>
          </a:xfrm>
          <a:prstGeom prst="rect">
            <a:avLst/>
          </a:prstGeom>
        </p:spPr>
      </p:pic>
    </p:spTree>
    <p:extLst>
      <p:ext uri="{BB962C8B-B14F-4D97-AF65-F5344CB8AC3E}">
        <p14:creationId xmlns:p14="http://schemas.microsoft.com/office/powerpoint/2010/main" xmlns="" val="171883995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6E3D990-473C-4126-BC83-3935A17DD696}"/>
              </a:ext>
            </a:extLst>
          </p:cNvPr>
          <p:cNvPicPr>
            <a:picLocks noChangeAspect="1"/>
          </p:cNvPicPr>
          <p:nvPr/>
        </p:nvPicPr>
        <p:blipFill>
          <a:blip r:embed="rId2"/>
          <a:stretch>
            <a:fillRect/>
          </a:stretch>
        </p:blipFill>
        <p:spPr>
          <a:xfrm>
            <a:off x="653143" y="429308"/>
            <a:ext cx="10610850" cy="5999384"/>
          </a:xfrm>
          <a:prstGeom prst="rect">
            <a:avLst/>
          </a:prstGeom>
        </p:spPr>
      </p:pic>
    </p:spTree>
    <p:extLst>
      <p:ext uri="{BB962C8B-B14F-4D97-AF65-F5344CB8AC3E}">
        <p14:creationId xmlns:p14="http://schemas.microsoft.com/office/powerpoint/2010/main" xmlns="" val="23682148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7958D27-5E8B-4F7B-AD9F-51022666A7F2}"/>
              </a:ext>
            </a:extLst>
          </p:cNvPr>
          <p:cNvSpPr txBox="1"/>
          <p:nvPr/>
        </p:nvSpPr>
        <p:spPr>
          <a:xfrm>
            <a:off x="1052623" y="117693"/>
            <a:ext cx="7503927" cy="6924973"/>
          </a:xfrm>
          <a:prstGeom prst="rect">
            <a:avLst/>
          </a:prstGeom>
          <a:noFill/>
        </p:spPr>
        <p:txBody>
          <a:bodyPr wrap="square">
            <a:spAutoFit/>
          </a:bodyPr>
          <a:lstStyle/>
          <a:p>
            <a:pPr algn="l"/>
            <a:r>
              <a:rPr lang="en-US" sz="3600" b="0" i="0" dirty="0">
                <a:solidFill>
                  <a:schemeClr val="accent1"/>
                </a:solidFill>
                <a:effectLst/>
                <a:latin typeface="Algerian" panose="04020705040A02060702" pitchFamily="82" charset="0"/>
                <a:ea typeface="PMingLiU-ExtB" panose="02020500000000000000" pitchFamily="18" charset="-120"/>
              </a:rPr>
              <a:t>Working with Git</a:t>
            </a:r>
          </a:p>
          <a:p>
            <a:pPr algn="l">
              <a:buFont typeface="Arial" panose="020B0604020202020204" pitchFamily="34" charset="0"/>
              <a:buChar char="•"/>
            </a:pPr>
            <a:r>
              <a:rPr lang="en-US" sz="2400" b="0" i="0" dirty="0">
                <a:solidFill>
                  <a:schemeClr val="bg1"/>
                </a:solidFill>
                <a:effectLst/>
                <a:latin typeface="Verdana" panose="020B0604030504040204" pitchFamily="34" charset="0"/>
              </a:rPr>
              <a:t>Initialize Git on a folder, making it a </a:t>
            </a:r>
            <a:r>
              <a:rPr lang="en-US" sz="2400" b="1" i="0" dirty="0">
                <a:solidFill>
                  <a:schemeClr val="bg1"/>
                </a:solidFill>
                <a:effectLst/>
                <a:latin typeface="Verdana" panose="020B0604030504040204" pitchFamily="34" charset="0"/>
              </a:rPr>
              <a:t>Repository</a:t>
            </a:r>
            <a:endParaRPr lang="en-US" sz="2400" b="0" i="0" dirty="0">
              <a:solidFill>
                <a:schemeClr val="bg1"/>
              </a:solidFill>
              <a:effectLst/>
              <a:latin typeface="Verdana" panose="020B0604030504040204" pitchFamily="34" charset="0"/>
            </a:endParaRPr>
          </a:p>
          <a:p>
            <a:pPr algn="l">
              <a:buFont typeface="Arial" panose="020B0604020202020204" pitchFamily="34" charset="0"/>
              <a:buChar char="•"/>
            </a:pPr>
            <a:r>
              <a:rPr lang="en-US" sz="2400" b="0" i="0" dirty="0">
                <a:solidFill>
                  <a:schemeClr val="bg1"/>
                </a:solidFill>
                <a:effectLst/>
                <a:latin typeface="Verdana" panose="020B0604030504040204" pitchFamily="34" charset="0"/>
              </a:rPr>
              <a:t>Git now creates a hidden folder to keep track of changes in that folder</a:t>
            </a:r>
          </a:p>
          <a:p>
            <a:pPr algn="l">
              <a:buFont typeface="Arial" panose="020B0604020202020204" pitchFamily="34" charset="0"/>
              <a:buChar char="•"/>
            </a:pPr>
            <a:r>
              <a:rPr lang="en-US" sz="2400" b="0" i="0" dirty="0">
                <a:solidFill>
                  <a:schemeClr val="bg1"/>
                </a:solidFill>
                <a:effectLst/>
                <a:latin typeface="Verdana" panose="020B0604030504040204" pitchFamily="34" charset="0"/>
              </a:rPr>
              <a:t>When a file is changed, added or deleted, it is considered </a:t>
            </a:r>
            <a:r>
              <a:rPr lang="en-US" sz="2400" b="1" i="0" dirty="0">
                <a:solidFill>
                  <a:schemeClr val="bg1"/>
                </a:solidFill>
                <a:effectLst/>
                <a:latin typeface="Verdana" panose="020B0604030504040204" pitchFamily="34" charset="0"/>
              </a:rPr>
              <a:t>modified</a:t>
            </a:r>
            <a:endParaRPr lang="en-US" sz="2400" b="0" i="0" dirty="0">
              <a:solidFill>
                <a:schemeClr val="bg1"/>
              </a:solidFill>
              <a:effectLst/>
              <a:latin typeface="Verdana" panose="020B0604030504040204" pitchFamily="34" charset="0"/>
            </a:endParaRPr>
          </a:p>
          <a:p>
            <a:pPr algn="l">
              <a:buFont typeface="Arial" panose="020B0604020202020204" pitchFamily="34" charset="0"/>
              <a:buChar char="•"/>
            </a:pPr>
            <a:r>
              <a:rPr lang="en-US" sz="2400" b="0" i="0" dirty="0">
                <a:solidFill>
                  <a:schemeClr val="bg1"/>
                </a:solidFill>
                <a:effectLst/>
                <a:latin typeface="Verdana" panose="020B0604030504040204" pitchFamily="34" charset="0"/>
              </a:rPr>
              <a:t>You select the modified files you want to </a:t>
            </a:r>
            <a:r>
              <a:rPr lang="en-US" sz="2400" b="1" i="0" dirty="0">
                <a:solidFill>
                  <a:schemeClr val="bg1"/>
                </a:solidFill>
                <a:effectLst/>
                <a:latin typeface="Verdana" panose="020B0604030504040204" pitchFamily="34" charset="0"/>
              </a:rPr>
              <a:t>Stage</a:t>
            </a:r>
            <a:endParaRPr lang="en-US" sz="2400" b="0" i="0" dirty="0">
              <a:solidFill>
                <a:schemeClr val="bg1"/>
              </a:solidFill>
              <a:effectLst/>
              <a:latin typeface="Verdana" panose="020B0604030504040204" pitchFamily="34" charset="0"/>
            </a:endParaRPr>
          </a:p>
          <a:p>
            <a:pPr algn="l">
              <a:buFont typeface="Arial" panose="020B0604020202020204" pitchFamily="34" charset="0"/>
              <a:buChar char="•"/>
            </a:pPr>
            <a:r>
              <a:rPr lang="en-US" sz="2400" b="0" i="0" dirty="0">
                <a:solidFill>
                  <a:schemeClr val="bg1"/>
                </a:solidFill>
                <a:effectLst/>
                <a:latin typeface="Verdana" panose="020B0604030504040204" pitchFamily="34" charset="0"/>
              </a:rPr>
              <a:t>The </a:t>
            </a:r>
            <a:r>
              <a:rPr lang="en-US" sz="2400" b="1" i="0" dirty="0">
                <a:solidFill>
                  <a:schemeClr val="bg1"/>
                </a:solidFill>
                <a:effectLst/>
                <a:latin typeface="Verdana" panose="020B0604030504040204" pitchFamily="34" charset="0"/>
              </a:rPr>
              <a:t>Staged</a:t>
            </a:r>
            <a:r>
              <a:rPr lang="en-US" sz="2400" b="0" i="0" dirty="0">
                <a:solidFill>
                  <a:schemeClr val="bg1"/>
                </a:solidFill>
                <a:effectLst/>
                <a:latin typeface="Verdana" panose="020B0604030504040204" pitchFamily="34" charset="0"/>
              </a:rPr>
              <a:t> files are </a:t>
            </a:r>
            <a:r>
              <a:rPr lang="en-US" sz="2400" b="1" i="0" dirty="0">
                <a:solidFill>
                  <a:schemeClr val="bg1"/>
                </a:solidFill>
                <a:effectLst/>
                <a:latin typeface="Verdana" panose="020B0604030504040204" pitchFamily="34" charset="0"/>
              </a:rPr>
              <a:t>Committed</a:t>
            </a:r>
            <a:r>
              <a:rPr lang="en-US" sz="2400" b="0" i="0" dirty="0">
                <a:solidFill>
                  <a:schemeClr val="bg1"/>
                </a:solidFill>
                <a:effectLst/>
                <a:latin typeface="Verdana" panose="020B0604030504040204" pitchFamily="34" charset="0"/>
              </a:rPr>
              <a:t>, which prompts Git to store a </a:t>
            </a:r>
            <a:r>
              <a:rPr lang="en-US" sz="2400" b="1" i="0" dirty="0">
                <a:solidFill>
                  <a:schemeClr val="bg1"/>
                </a:solidFill>
                <a:effectLst/>
                <a:latin typeface="Verdana" panose="020B0604030504040204" pitchFamily="34" charset="0"/>
              </a:rPr>
              <a:t>permanent</a:t>
            </a:r>
            <a:r>
              <a:rPr lang="en-US" sz="2400" b="0" i="0" dirty="0">
                <a:solidFill>
                  <a:schemeClr val="bg1"/>
                </a:solidFill>
                <a:effectLst/>
                <a:latin typeface="Verdana" panose="020B0604030504040204" pitchFamily="34" charset="0"/>
              </a:rPr>
              <a:t> snapshot of the files</a:t>
            </a:r>
          </a:p>
          <a:p>
            <a:pPr algn="l">
              <a:buFont typeface="Arial" panose="020B0604020202020204" pitchFamily="34" charset="0"/>
              <a:buChar char="•"/>
            </a:pPr>
            <a:r>
              <a:rPr lang="en-US" sz="2400" b="0" i="0" dirty="0">
                <a:solidFill>
                  <a:schemeClr val="bg1"/>
                </a:solidFill>
                <a:effectLst/>
                <a:latin typeface="Verdana" panose="020B0604030504040204" pitchFamily="34" charset="0"/>
              </a:rPr>
              <a:t>Git allows you to see the full history of every commit.</a:t>
            </a:r>
          </a:p>
          <a:p>
            <a:pPr algn="l">
              <a:buFont typeface="Arial" panose="020B0604020202020204" pitchFamily="34" charset="0"/>
              <a:buChar char="•"/>
            </a:pPr>
            <a:r>
              <a:rPr lang="en-US" sz="2400" b="0" i="0" dirty="0">
                <a:solidFill>
                  <a:schemeClr val="bg1"/>
                </a:solidFill>
                <a:effectLst/>
                <a:latin typeface="Verdana" panose="020B0604030504040204" pitchFamily="34" charset="0"/>
              </a:rPr>
              <a:t>You can revert back to any previous commit.</a:t>
            </a:r>
          </a:p>
          <a:p>
            <a:pPr algn="l">
              <a:buFont typeface="Arial" panose="020B0604020202020204" pitchFamily="34" charset="0"/>
              <a:buChar char="•"/>
            </a:pPr>
            <a:r>
              <a:rPr lang="en-US" sz="2400" b="0" i="0" dirty="0">
                <a:solidFill>
                  <a:schemeClr val="bg1"/>
                </a:solidFill>
                <a:effectLst/>
                <a:latin typeface="Verdana" panose="020B0604030504040204" pitchFamily="34" charset="0"/>
              </a:rPr>
              <a:t>Git does not store a separate copy of every file in every commit, but keeps track of changes made in each commit</a:t>
            </a:r>
            <a:r>
              <a:rPr lang="en-US" b="0" i="0" dirty="0">
                <a:solidFill>
                  <a:schemeClr val="bg1"/>
                </a:solidFill>
                <a:effectLst/>
                <a:latin typeface="Verdana" panose="020B0604030504040204" pitchFamily="34" charset="0"/>
              </a:rPr>
              <a:t>!</a:t>
            </a:r>
          </a:p>
        </p:txBody>
      </p:sp>
    </p:spTree>
    <p:extLst>
      <p:ext uri="{BB962C8B-B14F-4D97-AF65-F5344CB8AC3E}">
        <p14:creationId xmlns:p14="http://schemas.microsoft.com/office/powerpoint/2010/main" xmlns="" val="1812019848"/>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22FB97-F352-40BF-A248-DC54E336F965}"/>
              </a:ext>
            </a:extLst>
          </p:cNvPr>
          <p:cNvPicPr>
            <a:picLocks noChangeAspect="1"/>
          </p:cNvPicPr>
          <p:nvPr/>
        </p:nvPicPr>
        <p:blipFill>
          <a:blip r:embed="rId2"/>
          <a:stretch>
            <a:fillRect/>
          </a:stretch>
        </p:blipFill>
        <p:spPr>
          <a:xfrm>
            <a:off x="188685" y="0"/>
            <a:ext cx="11437257" cy="7176061"/>
          </a:xfrm>
          <a:prstGeom prst="rect">
            <a:avLst/>
          </a:prstGeom>
        </p:spPr>
      </p:pic>
    </p:spTree>
    <p:extLst>
      <p:ext uri="{BB962C8B-B14F-4D97-AF65-F5344CB8AC3E}">
        <p14:creationId xmlns:p14="http://schemas.microsoft.com/office/powerpoint/2010/main" xmlns="" val="342319043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5357903-AD73-4A6C-AE5F-D624F61711D6}"/>
              </a:ext>
            </a:extLst>
          </p:cNvPr>
          <p:cNvPicPr>
            <a:picLocks noChangeAspect="1"/>
          </p:cNvPicPr>
          <p:nvPr/>
        </p:nvPicPr>
        <p:blipFill>
          <a:blip r:embed="rId2"/>
          <a:stretch>
            <a:fillRect/>
          </a:stretch>
        </p:blipFill>
        <p:spPr>
          <a:xfrm>
            <a:off x="0" y="-1"/>
            <a:ext cx="12192000" cy="6270171"/>
          </a:xfrm>
          <a:prstGeom prst="rect">
            <a:avLst/>
          </a:prstGeom>
        </p:spPr>
      </p:pic>
    </p:spTree>
    <p:extLst>
      <p:ext uri="{BB962C8B-B14F-4D97-AF65-F5344CB8AC3E}">
        <p14:creationId xmlns:p14="http://schemas.microsoft.com/office/powerpoint/2010/main" xmlns="" val="82537885"/>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D8D04A-374B-481D-ACE2-9839C2EA891C}"/>
              </a:ext>
            </a:extLst>
          </p:cNvPr>
          <p:cNvPicPr>
            <a:picLocks noChangeAspect="1"/>
          </p:cNvPicPr>
          <p:nvPr/>
        </p:nvPicPr>
        <p:blipFill>
          <a:blip r:embed="rId2"/>
          <a:stretch>
            <a:fillRect/>
          </a:stretch>
        </p:blipFill>
        <p:spPr>
          <a:xfrm>
            <a:off x="1" y="0"/>
            <a:ext cx="10174514" cy="6858000"/>
          </a:xfrm>
          <a:prstGeom prst="rect">
            <a:avLst/>
          </a:prstGeom>
        </p:spPr>
      </p:pic>
    </p:spTree>
    <p:extLst>
      <p:ext uri="{BB962C8B-B14F-4D97-AF65-F5344CB8AC3E}">
        <p14:creationId xmlns:p14="http://schemas.microsoft.com/office/powerpoint/2010/main" xmlns="" val="2095856954"/>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42BAAC0-4539-42EC-93A4-8BE000FA6BBD}"/>
              </a:ext>
            </a:extLst>
          </p:cNvPr>
          <p:cNvPicPr>
            <a:picLocks noChangeAspect="1"/>
          </p:cNvPicPr>
          <p:nvPr/>
        </p:nvPicPr>
        <p:blipFill>
          <a:blip r:embed="rId2"/>
          <a:stretch>
            <a:fillRect/>
          </a:stretch>
        </p:blipFill>
        <p:spPr>
          <a:xfrm>
            <a:off x="-359148" y="0"/>
            <a:ext cx="12551148" cy="6749143"/>
          </a:xfrm>
          <a:prstGeom prst="rect">
            <a:avLst/>
          </a:prstGeom>
        </p:spPr>
      </p:pic>
    </p:spTree>
    <p:extLst>
      <p:ext uri="{BB962C8B-B14F-4D97-AF65-F5344CB8AC3E}">
        <p14:creationId xmlns:p14="http://schemas.microsoft.com/office/powerpoint/2010/main" xmlns="" val="46770341"/>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24CE989-1115-44F6-BDFC-3753167D2F1E}"/>
              </a:ext>
            </a:extLst>
          </p:cNvPr>
          <p:cNvPicPr>
            <a:picLocks noChangeAspect="1"/>
          </p:cNvPicPr>
          <p:nvPr/>
        </p:nvPicPr>
        <p:blipFill>
          <a:blip r:embed="rId2"/>
          <a:stretch>
            <a:fillRect/>
          </a:stretch>
        </p:blipFill>
        <p:spPr>
          <a:xfrm>
            <a:off x="0" y="61912"/>
            <a:ext cx="12192000" cy="6734175"/>
          </a:xfrm>
          <a:prstGeom prst="rect">
            <a:avLst/>
          </a:prstGeom>
        </p:spPr>
      </p:pic>
    </p:spTree>
    <p:extLst>
      <p:ext uri="{BB962C8B-B14F-4D97-AF65-F5344CB8AC3E}">
        <p14:creationId xmlns:p14="http://schemas.microsoft.com/office/powerpoint/2010/main" xmlns="" val="701963024"/>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1C4ABE-8D83-40C4-B963-AC3613B47053}"/>
              </a:ext>
            </a:extLst>
          </p:cNvPr>
          <p:cNvPicPr>
            <a:picLocks noChangeAspect="1"/>
          </p:cNvPicPr>
          <p:nvPr/>
        </p:nvPicPr>
        <p:blipFill>
          <a:blip r:embed="rId2"/>
          <a:stretch>
            <a:fillRect/>
          </a:stretch>
        </p:blipFill>
        <p:spPr>
          <a:xfrm>
            <a:off x="0" y="0"/>
            <a:ext cx="12192000" cy="5776686"/>
          </a:xfrm>
          <a:prstGeom prst="rect">
            <a:avLst/>
          </a:prstGeom>
        </p:spPr>
      </p:pic>
    </p:spTree>
    <p:extLst>
      <p:ext uri="{BB962C8B-B14F-4D97-AF65-F5344CB8AC3E}">
        <p14:creationId xmlns:p14="http://schemas.microsoft.com/office/powerpoint/2010/main" xmlns="" val="1488082655"/>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5829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BC1E694-A154-44FF-B58C-AC08D61A4296}"/>
              </a:ext>
            </a:extLst>
          </p:cNvPr>
          <p:cNvPicPr>
            <a:picLocks noChangeAspect="1"/>
          </p:cNvPicPr>
          <p:nvPr/>
        </p:nvPicPr>
        <p:blipFill>
          <a:blip r:embed="rId2">
            <a:extLst>
              <a:ext uri="{BEBA8EAE-BF5A-486C-A8C5-ECC9F3942E4B}">
                <a14:imgProps xmlns:a14="http://schemas.microsoft.com/office/drawing/2010/main" xmlns="">
                  <a14:imgLayer r:embed="rId3">
                    <a14:imgEffect>
                      <a14:backgroundRemoval t="16000" b="90000" l="13625" r="77688"/>
                    </a14:imgEffect>
                  </a14:imgLayer>
                </a14:imgProps>
              </a:ext>
            </a:extLst>
          </a:blip>
          <a:stretch>
            <a:fillRect/>
          </a:stretch>
        </p:blipFill>
        <p:spPr>
          <a:xfrm>
            <a:off x="1471724" y="1092484"/>
            <a:ext cx="12192000" cy="6858000"/>
          </a:xfrm>
          <a:prstGeom prst="rect">
            <a:avLst/>
          </a:prstGeom>
        </p:spPr>
      </p:pic>
      <p:sp>
        <p:nvSpPr>
          <p:cNvPr id="5" name="TextBox 4">
            <a:extLst>
              <a:ext uri="{FF2B5EF4-FFF2-40B4-BE49-F238E27FC236}">
                <a16:creationId xmlns:a16="http://schemas.microsoft.com/office/drawing/2014/main" xmlns="" id="{D61A32BB-5479-436A-AF35-419E32F45B29}"/>
              </a:ext>
            </a:extLst>
          </p:cNvPr>
          <p:cNvSpPr txBox="1"/>
          <p:nvPr/>
        </p:nvSpPr>
        <p:spPr>
          <a:xfrm>
            <a:off x="323828" y="197346"/>
            <a:ext cx="6172200" cy="3046988"/>
          </a:xfrm>
          <a:prstGeom prst="rect">
            <a:avLst/>
          </a:prstGeom>
          <a:noFill/>
        </p:spPr>
        <p:txBody>
          <a:bodyPr wrap="square">
            <a:spAutoFit/>
          </a:bodyPr>
          <a:lstStyle/>
          <a:p>
            <a:pPr algn="l"/>
            <a:r>
              <a:rPr lang="en-US" sz="3200" b="0" i="0" dirty="0">
                <a:solidFill>
                  <a:schemeClr val="accent1"/>
                </a:solidFill>
                <a:effectLst/>
                <a:latin typeface="Arial Black" panose="020B0A04020102020204" pitchFamily="34" charset="0"/>
              </a:rPr>
              <a:t>Git Install</a:t>
            </a:r>
          </a:p>
          <a:p>
            <a:pPr algn="l"/>
            <a:endParaRPr lang="en-US" sz="3200" b="0" i="0" dirty="0">
              <a:solidFill>
                <a:schemeClr val="accent1"/>
              </a:solidFill>
              <a:effectLst/>
              <a:latin typeface="Onyx" panose="04050602080702020203" pitchFamily="82" charset="0"/>
            </a:endParaRPr>
          </a:p>
          <a:p>
            <a:pPr algn="l"/>
            <a:r>
              <a:rPr lang="en-US" sz="2400" b="0" i="0" dirty="0">
                <a:solidFill>
                  <a:srgbClr val="000000"/>
                </a:solidFill>
                <a:effectLst/>
                <a:latin typeface="Verdana" panose="020B0604030504040204" pitchFamily="34" charset="0"/>
              </a:rPr>
              <a:t>You can download Git for free from the following website: </a:t>
            </a:r>
            <a:r>
              <a:rPr lang="en-US" sz="2400" b="0" i="0" dirty="0">
                <a:solidFill>
                  <a:srgbClr val="000000"/>
                </a:solidFill>
                <a:effectLst/>
                <a:latin typeface="Verdana" panose="020B0604030504040204" pitchFamily="34" charset="0"/>
                <a:hlinkClick r:id="rId4"/>
              </a:rPr>
              <a:t>https://www.git-scm.com/</a:t>
            </a:r>
            <a:endParaRPr lang="en-US" sz="2400" b="0" i="0" dirty="0">
              <a:solidFill>
                <a:srgbClr val="000000"/>
              </a:solidFill>
              <a:effectLst/>
              <a:latin typeface="Verdana" panose="020B0604030504040204" pitchFamily="34" charset="0"/>
            </a:endParaRPr>
          </a:p>
          <a:p>
            <a:r>
              <a:rPr lang="en-US" sz="2800" dirty="0"/>
              <a:t/>
            </a:r>
            <a:br>
              <a:rPr lang="en-US" sz="2800" dirty="0"/>
            </a:br>
            <a:endParaRPr lang="en-IN" sz="2800" dirty="0"/>
          </a:p>
        </p:txBody>
      </p:sp>
      <p:sp>
        <p:nvSpPr>
          <p:cNvPr id="7" name="TextBox 6">
            <a:extLst>
              <a:ext uri="{FF2B5EF4-FFF2-40B4-BE49-F238E27FC236}">
                <a16:creationId xmlns:a16="http://schemas.microsoft.com/office/drawing/2014/main" xmlns="" id="{3A77D376-35DE-43F9-BB1B-CAB81B8010D9}"/>
              </a:ext>
            </a:extLst>
          </p:cNvPr>
          <p:cNvSpPr txBox="1"/>
          <p:nvPr/>
        </p:nvSpPr>
        <p:spPr>
          <a:xfrm>
            <a:off x="323828" y="2349196"/>
            <a:ext cx="6172200" cy="3785652"/>
          </a:xfrm>
          <a:prstGeom prst="rect">
            <a:avLst/>
          </a:prstGeom>
          <a:noFill/>
        </p:spPr>
        <p:txBody>
          <a:bodyPr wrap="square">
            <a:spAutoFit/>
          </a:bodyPr>
          <a:lstStyle/>
          <a:p>
            <a:pPr algn="l"/>
            <a:r>
              <a:rPr lang="en-US" sz="2400" b="0" i="0" dirty="0">
                <a:solidFill>
                  <a:schemeClr val="accent1"/>
                </a:solidFill>
                <a:effectLst/>
                <a:latin typeface="PMingLiU-ExtB" panose="02020500000000000000" pitchFamily="18" charset="-120"/>
                <a:ea typeface="PMingLiU-ExtB" panose="02020500000000000000" pitchFamily="18" charset="-120"/>
              </a:rPr>
              <a:t>Using Git with Command Line</a:t>
            </a:r>
          </a:p>
          <a:p>
            <a:pPr algn="l"/>
            <a:endParaRPr lang="en-US" sz="2400" b="0" i="0" dirty="0">
              <a:solidFill>
                <a:schemeClr val="accent1"/>
              </a:solidFill>
              <a:effectLst/>
              <a:latin typeface="PMingLiU-ExtB" panose="02020500000000000000" pitchFamily="18" charset="-120"/>
              <a:ea typeface="PMingLiU-ExtB" panose="02020500000000000000" pitchFamily="18" charset="-120"/>
            </a:endParaRPr>
          </a:p>
          <a:p>
            <a:pPr algn="l"/>
            <a:r>
              <a:rPr lang="en-US" sz="2400" b="0" i="0" dirty="0">
                <a:solidFill>
                  <a:schemeClr val="bg1">
                    <a:lumMod val="95000"/>
                    <a:lumOff val="5000"/>
                  </a:schemeClr>
                </a:solidFill>
                <a:effectLst/>
                <a:latin typeface="Verdana" panose="020B0604030504040204" pitchFamily="34" charset="0"/>
              </a:rPr>
              <a:t>To start using Git, we are first going to open up our Command shell.</a:t>
            </a:r>
          </a:p>
          <a:p>
            <a:pPr algn="l"/>
            <a:r>
              <a:rPr lang="en-US" sz="2400" b="0" i="0" dirty="0">
                <a:solidFill>
                  <a:schemeClr val="bg1">
                    <a:lumMod val="95000"/>
                    <a:lumOff val="5000"/>
                  </a:schemeClr>
                </a:solidFill>
                <a:effectLst/>
                <a:latin typeface="Verdana" panose="020B0604030504040204" pitchFamily="34" charset="0"/>
              </a:rPr>
              <a:t>For Windows, you can use Git bash, which comes included in Git for Windows. For Mac and Linux you can use the built-in terminal.</a:t>
            </a:r>
          </a:p>
          <a:p>
            <a:pPr algn="l"/>
            <a:r>
              <a:rPr lang="en-US" sz="2400" b="0" i="0" dirty="0">
                <a:solidFill>
                  <a:schemeClr val="bg1">
                    <a:lumMod val="95000"/>
                    <a:lumOff val="5000"/>
                  </a:schemeClr>
                </a:solidFill>
                <a:effectLst/>
                <a:latin typeface="Verdana" panose="020B0604030504040204" pitchFamily="34" charset="0"/>
              </a:rPr>
              <a:t>The first thing we need to do, is to check if Git is properly installed</a:t>
            </a:r>
            <a:r>
              <a:rPr lang="en-US" sz="2400"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xmlns="" val="32839444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B9958E2-F38F-4229-AEDF-B4A1986CD644}"/>
              </a:ext>
            </a:extLst>
          </p:cNvPr>
          <p:cNvSpPr txBox="1"/>
          <p:nvPr/>
        </p:nvSpPr>
        <p:spPr>
          <a:xfrm>
            <a:off x="174171" y="232228"/>
            <a:ext cx="8969829" cy="1446550"/>
          </a:xfrm>
          <a:prstGeom prst="rect">
            <a:avLst/>
          </a:prstGeom>
          <a:noFill/>
        </p:spPr>
        <p:txBody>
          <a:bodyPr wrap="square">
            <a:spAutoFit/>
          </a:bodyPr>
          <a:lstStyle/>
          <a:p>
            <a:r>
              <a:rPr lang="en-IN" sz="3200" dirty="0">
                <a:solidFill>
                  <a:schemeClr val="accent1"/>
                </a:solidFill>
                <a:latin typeface="Aharoni" panose="02010803020104030203" pitchFamily="2" charset="-79"/>
                <a:cs typeface="Aharoni" panose="02010803020104030203" pitchFamily="2" charset="-79"/>
              </a:rPr>
              <a:t>Example</a:t>
            </a:r>
          </a:p>
          <a:p>
            <a:r>
              <a:rPr lang="en-IN" sz="2800" dirty="0">
                <a:solidFill>
                  <a:schemeClr val="bg1"/>
                </a:solidFill>
                <a:latin typeface="Aharoni" panose="02010803020104030203" pitchFamily="2" charset="-79"/>
                <a:cs typeface="Aharoni" panose="02010803020104030203" pitchFamily="2" charset="-79"/>
              </a:rPr>
              <a:t>git --version</a:t>
            </a:r>
          </a:p>
          <a:p>
            <a:r>
              <a:rPr lang="en-IN" sz="2800" dirty="0">
                <a:solidFill>
                  <a:schemeClr val="bg1"/>
                </a:solidFill>
                <a:latin typeface="Aharoni" panose="02010803020104030203" pitchFamily="2" charset="-79"/>
                <a:cs typeface="Aharoni" panose="02010803020104030203" pitchFamily="2" charset="-79"/>
              </a:rPr>
              <a:t>git version 2.30.2.windows.1</a:t>
            </a:r>
          </a:p>
        </p:txBody>
      </p:sp>
      <p:sp>
        <p:nvSpPr>
          <p:cNvPr id="6" name="TextBox 5">
            <a:extLst>
              <a:ext uri="{FF2B5EF4-FFF2-40B4-BE49-F238E27FC236}">
                <a16:creationId xmlns:a16="http://schemas.microsoft.com/office/drawing/2014/main" xmlns="" id="{E7FDEF93-EA1C-447B-A441-593B40C20104}"/>
              </a:ext>
            </a:extLst>
          </p:cNvPr>
          <p:cNvSpPr txBox="1"/>
          <p:nvPr/>
        </p:nvSpPr>
        <p:spPr>
          <a:xfrm>
            <a:off x="464457" y="2017486"/>
            <a:ext cx="8679543" cy="1200329"/>
          </a:xfrm>
          <a:prstGeom prst="rect">
            <a:avLst/>
          </a:prstGeom>
          <a:noFill/>
        </p:spPr>
        <p:txBody>
          <a:bodyPr wrap="square">
            <a:spAutoFit/>
          </a:bodyPr>
          <a:lstStyle/>
          <a:p>
            <a:r>
              <a:rPr lang="en-IN" sz="2400" dirty="0">
                <a:solidFill>
                  <a:schemeClr val="bg1"/>
                </a:solidFill>
                <a:latin typeface="Algerian" panose="04020705040A02060702" pitchFamily="82" charset="0"/>
              </a:rPr>
              <a:t>If Git is installed, it should show something like git version X.Y</a:t>
            </a:r>
          </a:p>
          <a:p>
            <a:endParaRPr lang="en-IN" sz="2400" dirty="0">
              <a:solidFill>
                <a:schemeClr val="accent1">
                  <a:lumMod val="75000"/>
                </a:schemeClr>
              </a:solidFill>
              <a:latin typeface="Algerian" panose="04020705040A02060702" pitchFamily="82" charset="0"/>
            </a:endParaRPr>
          </a:p>
        </p:txBody>
      </p:sp>
      <p:sp>
        <p:nvSpPr>
          <p:cNvPr id="8" name="TextBox 7">
            <a:extLst>
              <a:ext uri="{FF2B5EF4-FFF2-40B4-BE49-F238E27FC236}">
                <a16:creationId xmlns:a16="http://schemas.microsoft.com/office/drawing/2014/main" xmlns="" id="{3E1186B1-B54C-4EDA-8E5D-A789FFDA9EA8}"/>
              </a:ext>
            </a:extLst>
          </p:cNvPr>
          <p:cNvSpPr txBox="1"/>
          <p:nvPr/>
        </p:nvSpPr>
        <p:spPr>
          <a:xfrm>
            <a:off x="391885" y="3428999"/>
            <a:ext cx="8679543" cy="2031325"/>
          </a:xfrm>
          <a:prstGeom prst="rect">
            <a:avLst/>
          </a:prstGeom>
          <a:noFill/>
        </p:spPr>
        <p:txBody>
          <a:bodyPr wrap="square">
            <a:spAutoFit/>
          </a:bodyPr>
          <a:lstStyle/>
          <a:p>
            <a:r>
              <a:rPr lang="en-IN" sz="3600" dirty="0">
                <a:solidFill>
                  <a:schemeClr val="accent1"/>
                </a:solidFill>
                <a:latin typeface="Arial Black" panose="020B0A04020102020204" pitchFamily="34" charset="0"/>
              </a:rPr>
              <a:t>Configure Git</a:t>
            </a:r>
          </a:p>
          <a:p>
            <a:endParaRPr lang="en-IN" dirty="0"/>
          </a:p>
          <a:p>
            <a:r>
              <a:rPr lang="en-IN" sz="2400" dirty="0">
                <a:solidFill>
                  <a:schemeClr val="bg1"/>
                </a:solidFill>
                <a:latin typeface="Arial Black" panose="020B0A04020102020204" pitchFamily="34" charset="0"/>
              </a:rPr>
              <a:t>Now let Git know who you are. This is important for version control systems, as each Git commit uses this information:</a:t>
            </a:r>
          </a:p>
        </p:txBody>
      </p:sp>
    </p:spTree>
    <p:extLst>
      <p:ext uri="{BB962C8B-B14F-4D97-AF65-F5344CB8AC3E}">
        <p14:creationId xmlns:p14="http://schemas.microsoft.com/office/powerpoint/2010/main" xmlns="" val="1501120592"/>
      </p:ext>
    </p:extLst>
  </p:cSld>
  <p:clrMapOvr>
    <a:masterClrMapping/>
  </p:clrMapOvr>
  <p:transition spd="slow">
    <p:push dir="u"/>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495</TotalTime>
  <Words>3943</Words>
  <Application>Microsoft Office PowerPoint</Application>
  <PresentationFormat>Custom</PresentationFormat>
  <Paragraphs>527</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Slice</vt:lpstr>
      <vt:lpstr>INTRODUCTION TO GIT</vt:lpstr>
      <vt:lpstr>Slide 2</vt:lpstr>
      <vt:lpstr>Slide 3</vt:lpstr>
      <vt:lpstr>GIT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dc:creator>ravi kiran</dc:creator>
  <cp:lastModifiedBy>Windows User</cp:lastModifiedBy>
  <cp:revision>28</cp:revision>
  <dcterms:created xsi:type="dcterms:W3CDTF">2022-04-12T09:34:06Z</dcterms:created>
  <dcterms:modified xsi:type="dcterms:W3CDTF">2022-05-11T03:05:49Z</dcterms:modified>
</cp:coreProperties>
</file>